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87" r:id="rId3"/>
    <p:sldId id="272" r:id="rId4"/>
    <p:sldId id="289" r:id="rId5"/>
    <p:sldId id="318" r:id="rId6"/>
    <p:sldId id="33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82" r:id="rId30"/>
    <p:sldId id="383" r:id="rId31"/>
    <p:sldId id="384" r:id="rId32"/>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200"/>
    <a:srgbClr val="60A6DA"/>
    <a:srgbClr val="172144"/>
    <a:srgbClr val="000000"/>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5795010" y="3784600"/>
            <a:ext cx="3254375" cy="673100"/>
          </a:xfrm>
          <a:prstGeom prst="rect">
            <a:avLst/>
          </a:prstGeom>
          <a:noFill/>
        </p:spPr>
        <p:txBody>
          <a:bodyPr wrap="square" rtlCol="0">
            <a:spAutoFit/>
          </a:bodyPr>
          <a:p>
            <a:r>
              <a:rPr lang="en-US"/>
              <a:t>Swings in Java</a:t>
            </a:r>
            <a:endParaRPr lang="en-US"/>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09600" y="-6985"/>
            <a:ext cx="10796270" cy="523240"/>
          </a:xfrm>
        </p:spPr>
        <p:txBody>
          <a:bodyPr>
            <a:noAutofit/>
          </a:bodyPr>
          <a:p>
            <a:pPr algn="ctr"/>
            <a:r>
              <a:rPr lang="en-US" sz="3200"/>
              <a:t>Java Swing Examples</a:t>
            </a:r>
            <a:endParaRPr lang="en-US" sz="3200"/>
          </a:p>
        </p:txBody>
      </p:sp>
      <p:sp>
        <p:nvSpPr>
          <p:cNvPr id="4" name="Text Placeholder 3"/>
          <p:cNvSpPr>
            <a:spLocks noGrp="1"/>
          </p:cNvSpPr>
          <p:nvPr>
            <p:ph type="body" sz="half" idx="2"/>
          </p:nvPr>
        </p:nvSpPr>
        <p:spPr>
          <a:xfrm>
            <a:off x="188595" y="516255"/>
            <a:ext cx="8316595" cy="5643880"/>
          </a:xfrm>
        </p:spPr>
        <p:txBody>
          <a:bodyPr>
            <a:noAutofit/>
          </a:bodyPr>
          <a:p>
            <a:r>
              <a:rPr lang="en-US" sz="2000"/>
              <a:t>There are two ways to create a frame:</a:t>
            </a:r>
            <a:endParaRPr lang="en-US" sz="2000"/>
          </a:p>
          <a:p>
            <a:r>
              <a:rPr lang="en-US" sz="2000"/>
              <a:t>By creating the object of Frame class (association)</a:t>
            </a:r>
            <a:endParaRPr lang="en-US" sz="2000"/>
          </a:p>
          <a:p>
            <a:r>
              <a:rPr lang="en-US" sz="2000"/>
              <a:t>By extending Frame class (inheritance)</a:t>
            </a:r>
            <a:endParaRPr lang="en-US" sz="2000"/>
          </a:p>
          <a:p>
            <a:r>
              <a:rPr lang="en-US" sz="2000"/>
              <a:t>Simple Java Swing Example</a:t>
            </a:r>
            <a:endParaRPr lang="en-US" sz="2000"/>
          </a:p>
          <a:p>
            <a:r>
              <a:rPr lang="en-US" sz="2000"/>
              <a:t>Let's see a simple swing example where we are creating one button and adding it on the JFrame object inside the main() method.</a:t>
            </a:r>
            <a:endParaRPr lang="en-US" sz="2000"/>
          </a:p>
          <a:p>
            <a:r>
              <a:rPr lang="en-US" sz="2000"/>
              <a:t>import javax.swing.*;  </a:t>
            </a:r>
            <a:endParaRPr lang="en-US" sz="2000"/>
          </a:p>
          <a:p>
            <a:r>
              <a:rPr lang="en-US" sz="2000"/>
              <a:t>public class FirstSwingExample {  </a:t>
            </a:r>
            <a:endParaRPr lang="en-US" sz="2000"/>
          </a:p>
          <a:p>
            <a:r>
              <a:rPr lang="en-US" sz="2000"/>
              <a:t>public static void main(String[] args) {  </a:t>
            </a:r>
            <a:endParaRPr lang="en-US" sz="2000"/>
          </a:p>
          <a:p>
            <a:r>
              <a:rPr lang="en-US" sz="2000"/>
              <a:t>JFrame f=new JFrame();//creating instance of JFrame         </a:t>
            </a:r>
            <a:endParaRPr lang="en-US" sz="2000"/>
          </a:p>
          <a:p>
            <a:r>
              <a:rPr lang="en-US" sz="2000"/>
              <a:t>JButton b=new JButton("click");//creating instance of JButton  </a:t>
            </a:r>
            <a:endParaRPr lang="en-US" sz="2000"/>
          </a:p>
          <a:p>
            <a:r>
              <a:rPr lang="en-US" sz="2000"/>
              <a:t>b.setBounds(130,100,100, 40);//x axis, y axis, width, height       </a:t>
            </a:r>
            <a:endParaRPr lang="en-US" sz="2000"/>
          </a:p>
          <a:p>
            <a:r>
              <a:rPr lang="en-US" sz="2000"/>
              <a:t>f.add(b);//adding button in JFrame         </a:t>
            </a:r>
            <a:endParaRPr lang="en-US" sz="2000"/>
          </a:p>
          <a:p>
            <a:r>
              <a:rPr lang="en-US" sz="2000"/>
              <a:t>f.setSize(400,500);//400 width and 500 height  </a:t>
            </a:r>
            <a:endParaRPr lang="en-US" sz="2000"/>
          </a:p>
          <a:p>
            <a:r>
              <a:rPr lang="en-US" sz="2000"/>
              <a:t>f.setLayout(null);//using no layout managers  </a:t>
            </a:r>
            <a:endParaRPr lang="en-US" sz="2000"/>
          </a:p>
          <a:p>
            <a:r>
              <a:rPr lang="en-US" sz="2000"/>
              <a:t>f.setVisible(true);//making the frame visible  }  }  </a:t>
            </a:r>
            <a:endParaRPr lang="en-US" sz="2000"/>
          </a:p>
        </p:txBody>
      </p:sp>
      <p:pic>
        <p:nvPicPr>
          <p:cNvPr id="5" name="Content Placeholder 4"/>
          <p:cNvPicPr>
            <a:picLocks noChangeAspect="1"/>
          </p:cNvPicPr>
          <p:nvPr>
            <p:ph idx="1"/>
          </p:nvPr>
        </p:nvPicPr>
        <p:blipFill>
          <a:blip r:embed="rId1"/>
          <a:stretch>
            <a:fillRect/>
          </a:stretch>
        </p:blipFill>
        <p:spPr>
          <a:xfrm>
            <a:off x="8628380" y="1050925"/>
            <a:ext cx="3251200" cy="48164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0490"/>
            <a:ext cx="10975975" cy="514350"/>
          </a:xfrm>
        </p:spPr>
        <p:txBody>
          <a:bodyPr>
            <a:noAutofit/>
          </a:bodyPr>
          <a:p>
            <a:pPr algn="ctr"/>
            <a:r>
              <a:rPr lang="en-US" sz="2800"/>
              <a:t>Example of Swing by Association inside constructor</a:t>
            </a:r>
            <a:endParaRPr lang="en-US" sz="2800"/>
          </a:p>
        </p:txBody>
      </p:sp>
      <p:sp>
        <p:nvSpPr>
          <p:cNvPr id="4" name="Text Placeholder 3"/>
          <p:cNvSpPr>
            <a:spLocks noGrp="1"/>
          </p:cNvSpPr>
          <p:nvPr>
            <p:ph type="body" sz="half" idx="2"/>
          </p:nvPr>
        </p:nvSpPr>
        <p:spPr>
          <a:xfrm>
            <a:off x="339090" y="624840"/>
            <a:ext cx="8505825" cy="5502910"/>
          </a:xfrm>
        </p:spPr>
        <p:txBody>
          <a:bodyPr>
            <a:noAutofit/>
          </a:bodyPr>
          <a:p>
            <a:r>
              <a:rPr lang="en-US" sz="1800"/>
              <a:t>We can also write all the codes of creating JFrame, JButton and method call inside the java constructor</a:t>
            </a:r>
            <a:endParaRPr lang="en-US" sz="1800"/>
          </a:p>
          <a:p>
            <a:r>
              <a:rPr lang="en-US" sz="1800"/>
              <a:t>File: Simple.java</a:t>
            </a:r>
            <a:endParaRPr lang="en-US" sz="1800"/>
          </a:p>
          <a:p>
            <a:r>
              <a:rPr lang="en-US" sz="1800"/>
              <a:t>import javax.swing.*;  </a:t>
            </a:r>
            <a:endParaRPr lang="en-US" sz="1800"/>
          </a:p>
          <a:p>
            <a:r>
              <a:rPr lang="en-US" sz="1800"/>
              <a:t>public class Simple {  </a:t>
            </a:r>
            <a:endParaRPr lang="en-US" sz="1800"/>
          </a:p>
          <a:p>
            <a:r>
              <a:rPr lang="en-US" sz="1800"/>
              <a:t>JFrame f;  </a:t>
            </a:r>
            <a:endParaRPr lang="en-US" sz="1800"/>
          </a:p>
          <a:p>
            <a:r>
              <a:rPr lang="en-US" sz="1800"/>
              <a:t>Simple(){  </a:t>
            </a:r>
            <a:endParaRPr lang="en-US" sz="1800"/>
          </a:p>
          <a:p>
            <a:r>
              <a:rPr lang="en-US" sz="1800"/>
              <a:t>f=new JFrame();//creating instance of JFrame       </a:t>
            </a:r>
            <a:endParaRPr lang="en-US" sz="1800"/>
          </a:p>
          <a:p>
            <a:r>
              <a:rPr lang="en-US" sz="1800"/>
              <a:t>JButton b=new JButton("click");//creating instance of JButton  </a:t>
            </a:r>
            <a:endParaRPr lang="en-US" sz="1800"/>
          </a:p>
          <a:p>
            <a:r>
              <a:rPr lang="en-US" sz="1800"/>
              <a:t>b.setBounds(130,100,100, 40);          </a:t>
            </a:r>
            <a:endParaRPr lang="en-US" sz="1800"/>
          </a:p>
          <a:p>
            <a:r>
              <a:rPr lang="en-US" sz="1800"/>
              <a:t>f.add(b);//adding button in JFrame     </a:t>
            </a:r>
            <a:endParaRPr lang="en-US" sz="1800"/>
          </a:p>
          <a:p>
            <a:r>
              <a:rPr lang="en-US" sz="1800"/>
              <a:t>f.setSize(400,500);//400 width and 500 height  </a:t>
            </a:r>
            <a:endParaRPr lang="en-US" sz="1800"/>
          </a:p>
          <a:p>
            <a:r>
              <a:rPr lang="en-US" sz="1800"/>
              <a:t>f.setLayout(null);//using no layout managers  </a:t>
            </a:r>
            <a:endParaRPr lang="en-US" sz="1800"/>
          </a:p>
          <a:p>
            <a:r>
              <a:rPr lang="en-US" sz="1800"/>
              <a:t>f.setVisible(true);//making the frame visible  }  </a:t>
            </a:r>
            <a:endParaRPr lang="en-US" sz="1800"/>
          </a:p>
          <a:p>
            <a:r>
              <a:rPr lang="en-US" sz="1800"/>
              <a:t>public static void main(String[] args) {  </a:t>
            </a:r>
            <a:endParaRPr lang="en-US" sz="1800"/>
          </a:p>
          <a:p>
            <a:r>
              <a:rPr lang="en-US" sz="1800"/>
              <a:t>new Simple();  }  }  </a:t>
            </a:r>
            <a:endParaRPr lang="en-US" sz="1800"/>
          </a:p>
          <a:p>
            <a:r>
              <a:rPr lang="en-US" sz="1800"/>
              <a:t>The setBounds(int xaxis, int yaxis, int width, int height)is used in the above example that sets the position of the button.</a:t>
            </a:r>
            <a:endParaRPr lang="en-US" sz="1800"/>
          </a:p>
        </p:txBody>
      </p:sp>
      <p:pic>
        <p:nvPicPr>
          <p:cNvPr id="5" name="Content Placeholder 4"/>
          <p:cNvPicPr>
            <a:picLocks noChangeAspect="1"/>
          </p:cNvPicPr>
          <p:nvPr>
            <p:ph idx="1"/>
          </p:nvPr>
        </p:nvPicPr>
        <p:blipFill>
          <a:blip r:embed="rId1"/>
          <a:stretch>
            <a:fillRect/>
          </a:stretch>
        </p:blipFill>
        <p:spPr>
          <a:xfrm>
            <a:off x="8844915" y="1756410"/>
            <a:ext cx="3251200" cy="3346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42875"/>
            <a:ext cx="11348085" cy="536575"/>
          </a:xfrm>
        </p:spPr>
        <p:txBody>
          <a:bodyPr>
            <a:noAutofit/>
          </a:bodyPr>
          <a:p>
            <a:pPr algn="ctr"/>
            <a:r>
              <a:rPr lang="en-US" sz="3200"/>
              <a:t>Simple example of Swing by inheritance</a:t>
            </a:r>
            <a:endParaRPr lang="en-US" sz="3200"/>
          </a:p>
        </p:txBody>
      </p:sp>
      <p:sp>
        <p:nvSpPr>
          <p:cNvPr id="4" name="Text Placeholder 3"/>
          <p:cNvSpPr>
            <a:spLocks noGrp="1"/>
          </p:cNvSpPr>
          <p:nvPr>
            <p:ph type="body" sz="half" idx="2"/>
          </p:nvPr>
        </p:nvSpPr>
        <p:spPr>
          <a:xfrm>
            <a:off x="459105" y="755015"/>
            <a:ext cx="7600950" cy="5372735"/>
          </a:xfrm>
        </p:spPr>
        <p:txBody>
          <a:bodyPr>
            <a:noAutofit/>
          </a:bodyPr>
          <a:p>
            <a:r>
              <a:rPr lang="en-US" sz="2000"/>
              <a:t>We can also inherit the JFrame class, so there is no need to create the instance of JFrame class explicitly.</a:t>
            </a:r>
            <a:endParaRPr lang="en-US" sz="2000"/>
          </a:p>
          <a:p>
            <a:r>
              <a:rPr lang="en-US" sz="2000"/>
              <a:t>File: Simple2.jav</a:t>
            </a:r>
            <a:endParaRPr lang="en-US" sz="2000"/>
          </a:p>
          <a:p>
            <a:r>
              <a:rPr lang="en-US" sz="2000"/>
              <a:t>import javax.swing.*;  </a:t>
            </a:r>
            <a:endParaRPr lang="en-US" sz="2000"/>
          </a:p>
          <a:p>
            <a:r>
              <a:rPr lang="en-US" sz="2000"/>
              <a:t>public class Simple2 extends JFrame{//inheriting JFrame  </a:t>
            </a:r>
            <a:endParaRPr lang="en-US" sz="2000"/>
          </a:p>
          <a:p>
            <a:r>
              <a:rPr lang="en-US" sz="2000"/>
              <a:t>JFrame f;  </a:t>
            </a:r>
            <a:endParaRPr lang="en-US" sz="2000"/>
          </a:p>
          <a:p>
            <a:r>
              <a:rPr lang="en-US" sz="2000"/>
              <a:t>Simple2(){  </a:t>
            </a:r>
            <a:endParaRPr lang="en-US" sz="2000"/>
          </a:p>
          <a:p>
            <a:r>
              <a:rPr lang="en-US" sz="2000"/>
              <a:t>JButton b=new JButton("click");//create button  </a:t>
            </a:r>
            <a:endParaRPr lang="en-US" sz="2000"/>
          </a:p>
          <a:p>
            <a:r>
              <a:rPr lang="en-US" sz="2000"/>
              <a:t>b.setBounds(130,100,100, 40);          </a:t>
            </a:r>
            <a:endParaRPr lang="en-US" sz="2000"/>
          </a:p>
          <a:p>
            <a:r>
              <a:rPr lang="en-US" sz="2000"/>
              <a:t>add(b);//adding button on frame  </a:t>
            </a:r>
            <a:endParaRPr lang="en-US" sz="2000"/>
          </a:p>
          <a:p>
            <a:r>
              <a:rPr lang="en-US" sz="2000"/>
              <a:t>setSize(400,500);  </a:t>
            </a:r>
            <a:endParaRPr lang="en-US" sz="2000"/>
          </a:p>
          <a:p>
            <a:r>
              <a:rPr lang="en-US" sz="2000"/>
              <a:t>setLayout(null);  </a:t>
            </a:r>
            <a:endParaRPr lang="en-US" sz="2000"/>
          </a:p>
          <a:p>
            <a:r>
              <a:rPr lang="en-US" sz="2000"/>
              <a:t>setVisible(true);  }  </a:t>
            </a:r>
            <a:endParaRPr lang="en-US" sz="2000"/>
          </a:p>
          <a:p>
            <a:r>
              <a:rPr lang="en-US" sz="2000"/>
              <a:t>public static void main(String[] args) {  </a:t>
            </a:r>
            <a:endParaRPr lang="en-US" sz="2000"/>
          </a:p>
          <a:p>
            <a:r>
              <a:rPr lang="en-US" sz="2000"/>
              <a:t>new Simple2();  }}  </a:t>
            </a:r>
            <a:endParaRPr lang="en-US" sz="2000"/>
          </a:p>
        </p:txBody>
      </p:sp>
      <p:pic>
        <p:nvPicPr>
          <p:cNvPr id="5" name="Content Placeholder 4"/>
          <p:cNvPicPr>
            <a:picLocks noChangeAspect="1"/>
          </p:cNvPicPr>
          <p:nvPr>
            <p:ph idx="1"/>
          </p:nvPr>
        </p:nvPicPr>
        <p:blipFill>
          <a:blip r:embed="rId1"/>
          <a:stretch>
            <a:fillRect/>
          </a:stretch>
        </p:blipFill>
        <p:spPr>
          <a:xfrm>
            <a:off x="8060055" y="2695575"/>
            <a:ext cx="3813175" cy="3346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408940" y="134620"/>
            <a:ext cx="10975975" cy="544830"/>
          </a:xfrm>
        </p:spPr>
        <p:txBody>
          <a:bodyPr>
            <a:noAutofit/>
          </a:bodyPr>
          <a:p>
            <a:pPr algn="ctr"/>
            <a:r>
              <a:rPr lang="en-US" sz="3600"/>
              <a:t>Java JButton</a:t>
            </a:r>
            <a:endParaRPr lang="en-US" sz="3600"/>
          </a:p>
        </p:txBody>
      </p:sp>
      <p:sp>
        <p:nvSpPr>
          <p:cNvPr id="6" name="Text Placeholder 5"/>
          <p:cNvSpPr>
            <a:spLocks noGrp="1"/>
          </p:cNvSpPr>
          <p:nvPr>
            <p:ph type="body" sz="quarter" idx="14"/>
          </p:nvPr>
        </p:nvSpPr>
        <p:spPr>
          <a:xfrm>
            <a:off x="225425" y="548640"/>
            <a:ext cx="11689080" cy="6107430"/>
          </a:xfrm>
        </p:spPr>
        <p:txBody>
          <a:bodyPr>
            <a:noAutofit/>
          </a:bodyPr>
          <a:p>
            <a:r>
              <a:rPr lang="en-US" sz="1600"/>
              <a:t>The JButton class is used to create a labeled button that has platform independent implementation. The application result in some action when the button is pushed. It inherits AbstractButton class.</a:t>
            </a:r>
            <a:endParaRPr lang="en-US" sz="1600"/>
          </a:p>
          <a:p>
            <a:r>
              <a:rPr lang="en-US" sz="1800"/>
              <a:t>JButton class declaration</a:t>
            </a:r>
            <a:endParaRPr lang="en-US" sz="1800"/>
          </a:p>
          <a:p>
            <a:r>
              <a:rPr lang="en-US" sz="1800"/>
              <a:t>Let's see the declaration for javax.swing.JButton class.</a:t>
            </a:r>
            <a:endParaRPr lang="en-US" sz="1800"/>
          </a:p>
          <a:p>
            <a:r>
              <a:rPr lang="en-US" sz="1800"/>
              <a:t>public class JButton extends AbstractButton implements Accessible </a:t>
            </a:r>
            <a:endParaRPr lang="en-US" sz="1800"/>
          </a:p>
          <a:p>
            <a:r>
              <a:rPr lang="en-US" sz="1800" b="1"/>
              <a:t>Commonly used Constructors:</a:t>
            </a:r>
            <a:endParaRPr lang="en-US" sz="1800" b="1"/>
          </a:p>
          <a:p>
            <a:pPr algn="l"/>
            <a:r>
              <a:rPr lang="en-US" sz="1800" b="1"/>
              <a:t>Constructor	                                                                                                      Description</a:t>
            </a:r>
            <a:endParaRPr lang="en-US" sz="1800" b="1"/>
          </a:p>
          <a:p>
            <a:r>
              <a:rPr lang="en-US" sz="1800" b="1"/>
              <a:t>JButton()	                                                                               It creates a button with no text and icon.</a:t>
            </a:r>
            <a:endParaRPr lang="en-US" sz="1800" b="1"/>
          </a:p>
          <a:p>
            <a:r>
              <a:rPr lang="en-US" sz="1800" b="1"/>
              <a:t>JButton(String s)	                                                             It creates a button with the specified text.</a:t>
            </a:r>
            <a:endParaRPr lang="en-US" sz="1800" b="1"/>
          </a:p>
          <a:p>
            <a:r>
              <a:rPr lang="en-US" sz="1800" b="1"/>
              <a:t>JButton(Icon i)	                                                                               It creates a button with the specified icon object.</a:t>
            </a:r>
            <a:endParaRPr lang="en-US" sz="1800" b="1"/>
          </a:p>
          <a:p>
            <a:r>
              <a:rPr lang="en-US" sz="1800" b="1"/>
              <a:t>Commonly used Methods of AbstractButton class:</a:t>
            </a:r>
            <a:endParaRPr lang="en-US" sz="1800" b="1"/>
          </a:p>
          <a:p>
            <a:r>
              <a:rPr lang="en-US" sz="1800" b="1"/>
              <a:t>Methods	                                                                                                     Description</a:t>
            </a:r>
            <a:endParaRPr lang="en-US" sz="1800" b="1"/>
          </a:p>
          <a:p>
            <a:r>
              <a:rPr lang="en-US" sz="1800" b="1"/>
              <a:t>void setText(String s)	                                                              It is used to set specified text on button</a:t>
            </a:r>
            <a:endParaRPr lang="en-US" sz="1800" b="1"/>
          </a:p>
          <a:p>
            <a:r>
              <a:rPr lang="en-US" sz="1800" b="1"/>
              <a:t>String getText()	                                                                                It is used to return the text of the button.</a:t>
            </a:r>
            <a:endParaRPr lang="en-US" sz="1800" b="1"/>
          </a:p>
          <a:p>
            <a:r>
              <a:rPr lang="en-US" sz="1800" b="1"/>
              <a:t>void setEnabled(boolean b)	                                            It is used to enable or disable the button.</a:t>
            </a:r>
            <a:endParaRPr lang="en-US" sz="1800" b="1"/>
          </a:p>
          <a:p>
            <a:r>
              <a:rPr lang="en-US" sz="1800" b="1"/>
              <a:t>void setIcon(Icon b)	                                                              It is used to set the specified Icon on the button.</a:t>
            </a:r>
            <a:endParaRPr lang="en-US" sz="1800" b="1"/>
          </a:p>
          <a:p>
            <a:r>
              <a:rPr lang="en-US" sz="1800" b="1"/>
              <a:t>Icon getIcon()	                                                                                It is used to get the Icon of the button.</a:t>
            </a:r>
            <a:endParaRPr lang="en-US" sz="1800" b="1"/>
          </a:p>
          <a:p>
            <a:r>
              <a:rPr lang="en-US" sz="1800" b="1"/>
              <a:t>void setMnemonic(int a)                                                                 It is used to set the mnemonic on the button.</a:t>
            </a:r>
            <a:endParaRPr lang="en-US" sz="1800" b="1"/>
          </a:p>
          <a:p>
            <a:r>
              <a:rPr lang="en-US" sz="1800" b="1"/>
              <a:t>void addActionListener(ActionListener a)	                           It is used to add the action listener to this object.</a:t>
            </a:r>
            <a:endParaRPr lang="en-US" sz="18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09600" y="176530"/>
            <a:ext cx="10975340" cy="469900"/>
          </a:xfrm>
        </p:spPr>
        <p:txBody>
          <a:bodyPr>
            <a:noAutofit/>
          </a:bodyPr>
          <a:p>
            <a:pPr algn="ctr"/>
            <a:r>
              <a:rPr lang="en-US" sz="3200"/>
              <a:t>Java JButton Example with ActionListener</a:t>
            </a:r>
            <a:endParaRPr lang="en-US" sz="3200"/>
          </a:p>
        </p:txBody>
      </p:sp>
      <p:sp>
        <p:nvSpPr>
          <p:cNvPr id="5" name="Text Placeholder 4"/>
          <p:cNvSpPr>
            <a:spLocks noGrp="1"/>
          </p:cNvSpPr>
          <p:nvPr>
            <p:ph type="body" sz="half" idx="2"/>
          </p:nvPr>
        </p:nvSpPr>
        <p:spPr>
          <a:xfrm>
            <a:off x="339725" y="646430"/>
            <a:ext cx="6206490" cy="5481320"/>
          </a:xfrm>
        </p:spPr>
        <p:txBody>
          <a:bodyPr>
            <a:noAutofit/>
          </a:bodyPr>
          <a:p>
            <a:r>
              <a:rPr lang="en-US" sz="1800"/>
              <a:t>import java.awt.event.*;  </a:t>
            </a:r>
            <a:endParaRPr lang="en-US" sz="1800"/>
          </a:p>
          <a:p>
            <a:r>
              <a:rPr lang="en-US" sz="1800"/>
              <a:t>import javax.swing.*;    </a:t>
            </a:r>
            <a:endParaRPr lang="en-US" sz="1800"/>
          </a:p>
          <a:p>
            <a:r>
              <a:rPr lang="en-US" sz="1800"/>
              <a:t>public class ButtonExample {  </a:t>
            </a:r>
            <a:endParaRPr lang="en-US" sz="1800"/>
          </a:p>
          <a:p>
            <a:r>
              <a:rPr lang="en-US" sz="1800"/>
              <a:t>public static void main(String[] args) {  </a:t>
            </a:r>
            <a:endParaRPr lang="en-US" sz="1800"/>
          </a:p>
          <a:p>
            <a:r>
              <a:rPr lang="en-US" sz="1800"/>
              <a:t>    JFrame f=new JFrame("Button Example");  </a:t>
            </a:r>
            <a:endParaRPr lang="en-US" sz="1800"/>
          </a:p>
          <a:p>
            <a:r>
              <a:rPr lang="en-US" sz="1800"/>
              <a:t>    final JTextField tf=new JTextField();  </a:t>
            </a:r>
            <a:endParaRPr lang="en-US" sz="1800"/>
          </a:p>
          <a:p>
            <a:r>
              <a:rPr lang="en-US" sz="1800"/>
              <a:t>    tf.setBounds(50,50, 150,20);  </a:t>
            </a:r>
            <a:endParaRPr lang="en-US" sz="1800"/>
          </a:p>
          <a:p>
            <a:r>
              <a:rPr lang="en-US" sz="1800"/>
              <a:t>    JButton b=new JButton("Click Here");  </a:t>
            </a:r>
            <a:endParaRPr lang="en-US" sz="1800"/>
          </a:p>
          <a:p>
            <a:r>
              <a:rPr lang="en-US" sz="1800"/>
              <a:t>    b.setBounds(50,100,95,30);  </a:t>
            </a:r>
            <a:endParaRPr lang="en-US" sz="1800"/>
          </a:p>
          <a:p>
            <a:r>
              <a:rPr lang="en-US" sz="1800"/>
              <a:t>    b.addActionListener(new ActionListener(){  </a:t>
            </a:r>
            <a:endParaRPr lang="en-US" sz="1800"/>
          </a:p>
          <a:p>
            <a:r>
              <a:rPr lang="en-US" sz="1800"/>
              <a:t>public void actionPerformed(ActionEvent e){  </a:t>
            </a:r>
            <a:endParaRPr lang="en-US" sz="1800"/>
          </a:p>
          <a:p>
            <a:r>
              <a:rPr lang="en-US" sz="1800"/>
              <a:t>            tf.setText("Welcome to Javatpoint.");     }  });  </a:t>
            </a:r>
            <a:endParaRPr lang="en-US" sz="1800"/>
          </a:p>
          <a:p>
            <a:r>
              <a:rPr lang="en-US" sz="1800"/>
              <a:t>    f.add(b);f.add(tf);  </a:t>
            </a:r>
            <a:endParaRPr lang="en-US" sz="1800"/>
          </a:p>
          <a:p>
            <a:r>
              <a:rPr lang="en-US" sz="1800"/>
              <a:t>    f.setSize(400,400);  </a:t>
            </a:r>
            <a:endParaRPr lang="en-US" sz="1800"/>
          </a:p>
          <a:p>
            <a:r>
              <a:rPr lang="en-US" sz="1800"/>
              <a:t>    f.setLayout(null);  </a:t>
            </a:r>
            <a:endParaRPr lang="en-US" sz="1800"/>
          </a:p>
          <a:p>
            <a:r>
              <a:rPr lang="en-US" sz="1800"/>
              <a:t>    f.setVisible(true);   } }  </a:t>
            </a:r>
            <a:endParaRPr lang="en-US" sz="1800"/>
          </a:p>
        </p:txBody>
      </p:sp>
      <p:pic>
        <p:nvPicPr>
          <p:cNvPr id="9" name="Content Placeholder 8"/>
          <p:cNvPicPr>
            <a:picLocks noChangeAspect="1"/>
          </p:cNvPicPr>
          <p:nvPr>
            <p:ph idx="1"/>
          </p:nvPr>
        </p:nvPicPr>
        <p:blipFill>
          <a:blip r:embed="rId1"/>
          <a:stretch>
            <a:fillRect/>
          </a:stretch>
        </p:blipFill>
        <p:spPr>
          <a:xfrm>
            <a:off x="6733540" y="1230630"/>
            <a:ext cx="5126355" cy="45732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3050"/>
            <a:ext cx="9940925" cy="535305"/>
          </a:xfrm>
        </p:spPr>
        <p:txBody>
          <a:bodyPr>
            <a:noAutofit/>
          </a:bodyPr>
          <a:p>
            <a:pPr algn="ctr"/>
            <a:r>
              <a:rPr lang="en-US" sz="4000"/>
              <a:t>Example of displaying image on the button:</a:t>
            </a:r>
            <a:endParaRPr lang="en-US" sz="4000"/>
          </a:p>
        </p:txBody>
      </p:sp>
      <p:sp>
        <p:nvSpPr>
          <p:cNvPr id="4" name="Text Placeholder 3"/>
          <p:cNvSpPr>
            <a:spLocks noGrp="1"/>
          </p:cNvSpPr>
          <p:nvPr>
            <p:ph type="body" sz="half" idx="2"/>
          </p:nvPr>
        </p:nvSpPr>
        <p:spPr>
          <a:xfrm>
            <a:off x="328295" y="808355"/>
            <a:ext cx="8004810" cy="5319395"/>
          </a:xfrm>
        </p:spPr>
        <p:txBody>
          <a:bodyPr>
            <a:noAutofit/>
          </a:bodyPr>
          <a:p>
            <a:r>
              <a:rPr lang="en-US" sz="2400"/>
              <a:t>import javax.swing.*;      </a:t>
            </a:r>
            <a:endParaRPr lang="en-US" sz="2400"/>
          </a:p>
          <a:p>
            <a:r>
              <a:rPr lang="en-US" sz="2400"/>
              <a:t>public class ButtonExample{    </a:t>
            </a:r>
            <a:endParaRPr lang="en-US" sz="2400"/>
          </a:p>
          <a:p>
            <a:r>
              <a:rPr lang="en-US" sz="2400"/>
              <a:t>ButtonExample(){    </a:t>
            </a:r>
            <a:endParaRPr lang="en-US" sz="2400"/>
          </a:p>
          <a:p>
            <a:r>
              <a:rPr lang="en-US" sz="2400"/>
              <a:t>JFrame f=new JFrame("Button Example");            </a:t>
            </a:r>
            <a:endParaRPr lang="en-US" sz="2400"/>
          </a:p>
          <a:p>
            <a:r>
              <a:rPr lang="en-US" sz="2400"/>
              <a:t>JButton b=new JButton(new ImageIcon("D:\\icon.png"));    </a:t>
            </a:r>
            <a:endParaRPr lang="en-US" sz="2400"/>
          </a:p>
          <a:p>
            <a:r>
              <a:rPr lang="en-US" sz="2400"/>
              <a:t>b.setBounds(100,100,100, 40);    </a:t>
            </a:r>
            <a:endParaRPr lang="en-US" sz="2400"/>
          </a:p>
          <a:p>
            <a:r>
              <a:rPr lang="en-US" sz="2400"/>
              <a:t>f.add(b);    </a:t>
            </a:r>
            <a:endParaRPr lang="en-US" sz="2400"/>
          </a:p>
          <a:p>
            <a:r>
              <a:rPr lang="en-US" sz="2400"/>
              <a:t>f.setSize(300,400);    </a:t>
            </a:r>
            <a:endParaRPr lang="en-US" sz="2400"/>
          </a:p>
          <a:p>
            <a:r>
              <a:rPr lang="en-US" sz="2400"/>
              <a:t>f.setLayout(null);    </a:t>
            </a:r>
            <a:endParaRPr lang="en-US" sz="2400"/>
          </a:p>
          <a:p>
            <a:r>
              <a:rPr lang="en-US" sz="2400"/>
              <a:t>f.setVisible(true);    </a:t>
            </a:r>
            <a:endParaRPr lang="en-US" sz="2400"/>
          </a:p>
          <a:p>
            <a:r>
              <a:rPr lang="en-US" sz="2400"/>
              <a:t>f.setDefaultCloseOperation(JFrame.EXIT_ON_CLOSE);      }         </a:t>
            </a:r>
            <a:endParaRPr lang="en-US" sz="2400"/>
          </a:p>
          <a:p>
            <a:r>
              <a:rPr lang="en-US" sz="2400"/>
              <a:t>public static void main(String[] args) {    </a:t>
            </a:r>
            <a:endParaRPr lang="en-US" sz="2400"/>
          </a:p>
          <a:p>
            <a:r>
              <a:rPr lang="en-US" sz="2400"/>
              <a:t>    new ButtonExample();    }    }   </a:t>
            </a:r>
            <a:endParaRPr lang="en-US" sz="2400"/>
          </a:p>
        </p:txBody>
      </p:sp>
      <p:pic>
        <p:nvPicPr>
          <p:cNvPr id="5" name="Content Placeholder 4"/>
          <p:cNvPicPr>
            <a:picLocks noChangeAspect="1"/>
          </p:cNvPicPr>
          <p:nvPr>
            <p:ph idx="1"/>
          </p:nvPr>
        </p:nvPicPr>
        <p:blipFill>
          <a:blip r:embed="rId1"/>
          <a:stretch>
            <a:fillRect/>
          </a:stretch>
        </p:blipFill>
        <p:spPr>
          <a:xfrm>
            <a:off x="7852410" y="1096010"/>
            <a:ext cx="4088130" cy="47256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8940" y="36830"/>
            <a:ext cx="10975975" cy="473075"/>
          </a:xfrm>
        </p:spPr>
        <p:txBody>
          <a:bodyPr>
            <a:noAutofit/>
          </a:bodyPr>
          <a:p>
            <a:pPr algn="ctr"/>
            <a:r>
              <a:rPr lang="en-US" sz="3600"/>
              <a:t>Java JLabel</a:t>
            </a:r>
            <a:endParaRPr lang="en-US" sz="3600"/>
          </a:p>
        </p:txBody>
      </p:sp>
      <p:sp>
        <p:nvSpPr>
          <p:cNvPr id="4" name="Text Placeholder 3"/>
          <p:cNvSpPr>
            <a:spLocks noGrp="1"/>
          </p:cNvSpPr>
          <p:nvPr>
            <p:ph type="body" sz="quarter" idx="14"/>
          </p:nvPr>
        </p:nvSpPr>
        <p:spPr>
          <a:xfrm>
            <a:off x="208915" y="509905"/>
            <a:ext cx="11376025" cy="6318885"/>
          </a:xfrm>
        </p:spPr>
        <p:txBody>
          <a:bodyPr>
            <a:noAutofit/>
          </a:bodyPr>
          <a:p>
            <a:r>
              <a:rPr lang="en-US" sz="1800"/>
              <a:t>The object of JLabel class is a component for placing text in a container. It is used to display a single line of read only text. The text can be changed by an application but a user cannot edit it directly. It inherits JComponent class. JLabel class declaration</a:t>
            </a:r>
            <a:endParaRPr lang="en-US" sz="1800"/>
          </a:p>
          <a:p>
            <a:r>
              <a:rPr lang="en-US" sz="1800"/>
              <a:t>Let's see the declaration for javax.swing.JLabel class.</a:t>
            </a:r>
            <a:endParaRPr lang="en-US" sz="1800"/>
          </a:p>
          <a:p>
            <a:r>
              <a:rPr lang="en-US" sz="1800"/>
              <a:t>public class JLabel extends JComponent implements SwingConstants, Accessible  </a:t>
            </a:r>
            <a:endParaRPr lang="en-US" sz="1800"/>
          </a:p>
          <a:p>
            <a:r>
              <a:rPr lang="en-US" sz="1800" b="1"/>
              <a:t>Commonly used Constructors:</a:t>
            </a:r>
            <a:endParaRPr lang="en-US" sz="1800" b="1"/>
          </a:p>
          <a:p>
            <a:r>
              <a:rPr lang="en-US" sz="1800" b="1"/>
              <a:t>Constructor	                                                                                                       Description</a:t>
            </a:r>
            <a:endParaRPr lang="en-US" sz="1800" b="1"/>
          </a:p>
          <a:p>
            <a:r>
              <a:rPr lang="en-US" sz="1800"/>
              <a:t>JLabel()	                                           Creates a JLabel instance with no image and with an empty string for the title.</a:t>
            </a:r>
            <a:endParaRPr lang="en-US" sz="1800"/>
          </a:p>
          <a:p>
            <a:r>
              <a:rPr lang="en-US" sz="1800"/>
              <a:t>JLabel(String s)	                                                                       Creates a JLabel instance with the specified text.</a:t>
            </a:r>
            <a:endParaRPr lang="en-US" sz="1800"/>
          </a:p>
          <a:p>
            <a:r>
              <a:rPr lang="en-US" sz="1800"/>
              <a:t>JLabel(Icon i)	                                                                       Creates a JLabel instance with the specified image.</a:t>
            </a:r>
            <a:endParaRPr lang="en-US" sz="1800"/>
          </a:p>
          <a:p>
            <a:r>
              <a:rPr lang="en-US" sz="1800"/>
              <a:t>JLabel(String s, Icon i, int horizontalAlignment)	Creates a JLabel instance with the specified text, image, and horizontal alignment.</a:t>
            </a:r>
            <a:endParaRPr lang="en-US" sz="1800"/>
          </a:p>
          <a:p>
            <a:r>
              <a:rPr lang="en-US" sz="1800" b="1"/>
              <a:t>Commonly used Methods:</a:t>
            </a:r>
            <a:endParaRPr lang="en-US" sz="1800" b="1"/>
          </a:p>
          <a:p>
            <a:r>
              <a:rPr lang="en-US" sz="1800" b="1"/>
              <a:t>Methods	                                                                                                        Description</a:t>
            </a:r>
            <a:endParaRPr lang="en-US" sz="1800" b="1"/>
          </a:p>
          <a:p>
            <a:r>
              <a:rPr lang="en-US" sz="1800"/>
              <a:t>String getText()	t                                                                                 returns the text string that a label displays.</a:t>
            </a:r>
            <a:endParaRPr lang="en-US" sz="1800"/>
          </a:p>
          <a:p>
            <a:r>
              <a:rPr lang="en-US" sz="1800"/>
              <a:t>void setText(String text)	                                                         It defines the single line of text this component will display.</a:t>
            </a:r>
            <a:endParaRPr lang="en-US" sz="1800"/>
          </a:p>
          <a:p>
            <a:r>
              <a:rPr lang="en-US" sz="1800"/>
              <a:t>void setHorizontalAlignment(int alignment)	                     It sets the alignment of the label's contents along the X axis.</a:t>
            </a:r>
            <a:endParaRPr lang="en-US" sz="1800"/>
          </a:p>
          <a:p>
            <a:r>
              <a:rPr lang="en-US" sz="1800"/>
              <a:t>Icon getIcon()	                                                                          It returns the graphic image that the label displays.</a:t>
            </a:r>
            <a:endParaRPr lang="en-US" sz="1800"/>
          </a:p>
          <a:p>
            <a:r>
              <a:rPr lang="en-US" sz="1800"/>
              <a:t>int getHorizontalAlignment()	                                     It returns the alignment of the label's contents along the X axis.</a:t>
            </a:r>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09600" y="13970"/>
            <a:ext cx="10936605" cy="686435"/>
          </a:xfrm>
        </p:spPr>
        <p:txBody>
          <a:bodyPr/>
          <a:p>
            <a:pPr algn="ctr"/>
            <a:r>
              <a:rPr lang="en-US" sz="3600"/>
              <a:t>Java JLabel Example with ActionListener</a:t>
            </a:r>
            <a:endParaRPr lang="en-US" sz="3600"/>
          </a:p>
        </p:txBody>
      </p:sp>
      <p:sp>
        <p:nvSpPr>
          <p:cNvPr id="5" name="Text Placeholder 4"/>
          <p:cNvSpPr>
            <a:spLocks noGrp="1"/>
          </p:cNvSpPr>
          <p:nvPr>
            <p:ph type="body" sz="half" idx="2"/>
          </p:nvPr>
        </p:nvSpPr>
        <p:spPr>
          <a:xfrm>
            <a:off x="501650" y="700405"/>
            <a:ext cx="7073265" cy="5427345"/>
          </a:xfrm>
        </p:spPr>
        <p:txBody>
          <a:bodyPr>
            <a:noAutofit/>
          </a:bodyPr>
          <a:p>
            <a:r>
              <a:rPr lang="en-US" sz="1000"/>
              <a:t>import javax.swing.*;  </a:t>
            </a:r>
            <a:endParaRPr lang="en-US" sz="1000"/>
          </a:p>
          <a:p>
            <a:r>
              <a:rPr lang="en-US" sz="1200"/>
              <a:t>import java.awt.*;  </a:t>
            </a:r>
            <a:endParaRPr lang="en-US" sz="1200"/>
          </a:p>
          <a:p>
            <a:r>
              <a:rPr lang="en-US" sz="1200"/>
              <a:t>import java.awt.event.*;  </a:t>
            </a:r>
            <a:endParaRPr lang="en-US" sz="1200"/>
          </a:p>
          <a:p>
            <a:r>
              <a:rPr lang="en-US" sz="1200"/>
              <a:t>public class LabelExample extends Frame implements ActionListener{  </a:t>
            </a:r>
            <a:endParaRPr lang="en-US" sz="1200"/>
          </a:p>
          <a:p>
            <a:r>
              <a:rPr lang="en-US" sz="1200"/>
              <a:t>    JTextField tf; JLabel l; JButton b;  </a:t>
            </a:r>
            <a:endParaRPr lang="en-US" sz="1200"/>
          </a:p>
          <a:p>
            <a:r>
              <a:rPr lang="en-US" sz="1200"/>
              <a:t>    LabelExample(){  </a:t>
            </a:r>
            <a:endParaRPr lang="en-US" sz="1200"/>
          </a:p>
          <a:p>
            <a:r>
              <a:rPr lang="en-US" sz="1200"/>
              <a:t>        tf=new JTextField();  </a:t>
            </a:r>
            <a:endParaRPr lang="en-US" sz="1200"/>
          </a:p>
          <a:p>
            <a:r>
              <a:rPr lang="en-US" sz="1200"/>
              <a:t>        tf.setBounds(50,50, 150,20);  </a:t>
            </a:r>
            <a:endParaRPr lang="en-US" sz="1200"/>
          </a:p>
          <a:p>
            <a:r>
              <a:rPr lang="en-US" sz="1200"/>
              <a:t>        l=new JLabel();  </a:t>
            </a:r>
            <a:endParaRPr lang="en-US" sz="1200"/>
          </a:p>
          <a:p>
            <a:r>
              <a:rPr lang="en-US" sz="1200"/>
              <a:t>        l.setBounds(50,100, 250,20);      </a:t>
            </a:r>
            <a:endParaRPr lang="en-US" sz="1200"/>
          </a:p>
          <a:p>
            <a:r>
              <a:rPr lang="en-US" sz="1200"/>
              <a:t>        b=new JButton("Find IP");  </a:t>
            </a:r>
            <a:endParaRPr lang="en-US" sz="1200"/>
          </a:p>
          <a:p>
            <a:r>
              <a:rPr lang="en-US" sz="1200"/>
              <a:t>        b.setBounds(50,150,95,30);  </a:t>
            </a:r>
            <a:endParaRPr lang="en-US" sz="1200"/>
          </a:p>
          <a:p>
            <a:r>
              <a:rPr lang="en-US" sz="1200"/>
              <a:t>        b.addActionListener(this);    </a:t>
            </a:r>
            <a:endParaRPr lang="en-US" sz="1200"/>
          </a:p>
          <a:p>
            <a:r>
              <a:rPr lang="en-US" sz="1200"/>
              <a:t>        add(b);add(tf);add(l);    </a:t>
            </a:r>
            <a:endParaRPr lang="en-US" sz="1200"/>
          </a:p>
          <a:p>
            <a:r>
              <a:rPr lang="en-US" sz="1200"/>
              <a:t>        setSize(400,400);  </a:t>
            </a:r>
            <a:endParaRPr lang="en-US" sz="1200"/>
          </a:p>
          <a:p>
            <a:r>
              <a:rPr lang="en-US" sz="1200"/>
              <a:t>        setLayout(null);  </a:t>
            </a:r>
            <a:endParaRPr lang="en-US" sz="1200"/>
          </a:p>
          <a:p>
            <a:r>
              <a:rPr lang="en-US" sz="1200"/>
              <a:t>        setVisible(true);   }  </a:t>
            </a:r>
            <a:endParaRPr lang="en-US" sz="1200"/>
          </a:p>
          <a:p>
            <a:r>
              <a:rPr lang="en-US" sz="1200"/>
              <a:t>    public void actionPerformed(ActionEvent e) {  </a:t>
            </a:r>
            <a:endParaRPr lang="en-US" sz="1200"/>
          </a:p>
          <a:p>
            <a:r>
              <a:rPr lang="en-US" sz="1200"/>
              <a:t>        try{  </a:t>
            </a:r>
            <a:endParaRPr lang="en-US" sz="1200"/>
          </a:p>
          <a:p>
            <a:r>
              <a:rPr lang="en-US" sz="1200"/>
              <a:t>        String host=tf.getText();  </a:t>
            </a:r>
            <a:endParaRPr lang="en-US" sz="1200"/>
          </a:p>
          <a:p>
            <a:r>
              <a:rPr lang="en-US" sz="1200"/>
              <a:t>        String ip=java.net.InetAddress.getByName(host).getHostAddress();  </a:t>
            </a:r>
            <a:endParaRPr lang="en-US" sz="1200"/>
          </a:p>
          <a:p>
            <a:r>
              <a:rPr lang="en-US" sz="1200"/>
              <a:t>        l.setText("IP of "+host+" is: "+ip);  </a:t>
            </a:r>
            <a:endParaRPr lang="en-US" sz="1200"/>
          </a:p>
          <a:p>
            <a:r>
              <a:rPr lang="en-US" sz="1200"/>
              <a:t>        }catch(Exception ex){System.out.println(ex);}     }  </a:t>
            </a:r>
            <a:endParaRPr lang="en-US" sz="1200"/>
          </a:p>
          <a:p>
            <a:r>
              <a:rPr lang="en-US" sz="1200"/>
              <a:t>    public static void main(String[] args) {  </a:t>
            </a:r>
            <a:endParaRPr lang="en-US" sz="1200"/>
          </a:p>
          <a:p>
            <a:r>
              <a:rPr lang="en-US" sz="1200"/>
              <a:t>        new LabelExample();      } }  </a:t>
            </a:r>
            <a:endParaRPr lang="en-US" sz="1200"/>
          </a:p>
        </p:txBody>
      </p:sp>
      <p:pic>
        <p:nvPicPr>
          <p:cNvPr id="6" name="Content Placeholder 5"/>
          <p:cNvPicPr>
            <a:picLocks noChangeAspect="1"/>
          </p:cNvPicPr>
          <p:nvPr>
            <p:ph idx="1"/>
          </p:nvPr>
        </p:nvPicPr>
        <p:blipFill>
          <a:blip r:embed="rId1"/>
          <a:stretch>
            <a:fillRect/>
          </a:stretch>
        </p:blipFill>
        <p:spPr>
          <a:xfrm>
            <a:off x="7861935" y="1341120"/>
            <a:ext cx="3561080" cy="40855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32080"/>
            <a:ext cx="9584055" cy="557530"/>
          </a:xfrm>
        </p:spPr>
        <p:txBody>
          <a:bodyPr>
            <a:noAutofit/>
          </a:bodyPr>
          <a:p>
            <a:pPr algn="ctr"/>
            <a:r>
              <a:rPr lang="en-US" sz="3200"/>
              <a:t>Java JTextField</a:t>
            </a:r>
            <a:endParaRPr lang="en-US" sz="3200"/>
          </a:p>
        </p:txBody>
      </p:sp>
      <p:sp>
        <p:nvSpPr>
          <p:cNvPr id="3" name="Content Placeholder 2"/>
          <p:cNvSpPr>
            <a:spLocks noGrp="1"/>
          </p:cNvSpPr>
          <p:nvPr>
            <p:ph idx="1"/>
          </p:nvPr>
        </p:nvSpPr>
        <p:spPr>
          <a:xfrm>
            <a:off x="241300" y="690245"/>
            <a:ext cx="7012305" cy="5546725"/>
          </a:xfrm>
        </p:spPr>
        <p:txBody>
          <a:bodyPr>
            <a:noAutofit/>
          </a:bodyPr>
          <a:p>
            <a:pPr marL="0" indent="0">
              <a:buNone/>
            </a:pPr>
            <a:r>
              <a:rPr lang="en-US" sz="1400"/>
              <a:t>import javax.swing.*;  import java.awt.event.*;  </a:t>
            </a:r>
            <a:endParaRPr lang="en-US" sz="1400"/>
          </a:p>
          <a:p>
            <a:pPr marL="0" indent="0">
              <a:buNone/>
            </a:pPr>
            <a:r>
              <a:rPr lang="en-US" sz="1400"/>
              <a:t>public class TextFieldExample implements ActionListener{  </a:t>
            </a:r>
            <a:endParaRPr lang="en-US" sz="1400"/>
          </a:p>
          <a:p>
            <a:pPr marL="0" indent="0">
              <a:buNone/>
            </a:pPr>
            <a:r>
              <a:rPr lang="en-US" sz="1400"/>
              <a:t>    JTextField tf1,tf2,tf3;      JButton b1,b2;      TextFieldExample(){     JFrame f= new JFrame();  </a:t>
            </a:r>
            <a:endParaRPr lang="en-US" sz="1400"/>
          </a:p>
          <a:p>
            <a:pPr marL="0" indent="0">
              <a:buNone/>
            </a:pPr>
            <a:r>
              <a:rPr lang="en-US" sz="1400"/>
              <a:t>        tf1=new JTextField();  </a:t>
            </a:r>
            <a:endParaRPr lang="en-US" sz="1400"/>
          </a:p>
          <a:p>
            <a:pPr marL="0" indent="0">
              <a:buNone/>
            </a:pPr>
            <a:r>
              <a:rPr lang="en-US" sz="1400"/>
              <a:t>        tf1.setBounds(50,50,150,20);    tf2=new JTextField();  </a:t>
            </a:r>
            <a:endParaRPr lang="en-US" sz="1400"/>
          </a:p>
          <a:p>
            <a:pPr marL="0" indent="0">
              <a:buNone/>
            </a:pPr>
            <a:r>
              <a:rPr lang="en-US" sz="1400"/>
              <a:t>        tf2.setBounds(50,100,150,20);          tf3=new JTextField();  </a:t>
            </a:r>
            <a:endParaRPr lang="en-US" sz="1400"/>
          </a:p>
          <a:p>
            <a:pPr marL="0" indent="0">
              <a:buNone/>
            </a:pPr>
            <a:r>
              <a:rPr lang="en-US" sz="1400"/>
              <a:t>        tf3.setBounds(50,150,150,20);         tf3.setEditable(false);   </a:t>
            </a:r>
            <a:endParaRPr lang="en-US" sz="1400"/>
          </a:p>
          <a:p>
            <a:pPr marL="0" indent="0">
              <a:buNone/>
            </a:pPr>
            <a:r>
              <a:rPr lang="en-US" sz="1400"/>
              <a:t>        b1=new JButton("+");  b1.setBounds(50,200,50,50);  </a:t>
            </a:r>
            <a:endParaRPr lang="en-US" sz="1400"/>
          </a:p>
          <a:p>
            <a:pPr marL="0" indent="0">
              <a:buNone/>
            </a:pPr>
            <a:r>
              <a:rPr lang="en-US" sz="1400"/>
              <a:t>        b2=new JButton("-");    b2.setBounds(120,200,50,50);  </a:t>
            </a:r>
            <a:endParaRPr lang="en-US" sz="1400"/>
          </a:p>
          <a:p>
            <a:pPr marL="0" indent="0">
              <a:buNone/>
            </a:pPr>
            <a:r>
              <a:rPr lang="en-US" sz="1400"/>
              <a:t>        b1.addActionListener(this);     b2.addActionListener(this);  </a:t>
            </a:r>
            <a:endParaRPr lang="en-US" sz="1400"/>
          </a:p>
          <a:p>
            <a:pPr marL="0" indent="0">
              <a:buNone/>
            </a:pPr>
            <a:r>
              <a:rPr lang="en-US" sz="1400"/>
              <a:t>        f.add(tf1);f.add(tf2);f.add(tf3);f.add(b1);f.add(b2);  </a:t>
            </a:r>
            <a:endParaRPr lang="en-US" sz="1400"/>
          </a:p>
          <a:p>
            <a:pPr marL="0" indent="0">
              <a:buNone/>
            </a:pPr>
            <a:r>
              <a:rPr lang="en-US" sz="1400"/>
              <a:t>        f.setSize(300,300);     f.setLayout(null);     f.setVisible(true);      }         </a:t>
            </a:r>
            <a:endParaRPr lang="en-US" sz="1400"/>
          </a:p>
          <a:p>
            <a:pPr marL="0" indent="0">
              <a:buNone/>
            </a:pPr>
            <a:r>
              <a:rPr lang="en-US" sz="1400"/>
              <a:t>    public void actionPerformed(ActionEvent e) {  </a:t>
            </a:r>
            <a:endParaRPr lang="en-US" sz="1400"/>
          </a:p>
          <a:p>
            <a:pPr marL="0" indent="0">
              <a:buNone/>
            </a:pPr>
            <a:r>
              <a:rPr lang="en-US" sz="1400"/>
              <a:t>        String s1=tf1.getText();   String s2=tf2.getText();  </a:t>
            </a:r>
            <a:endParaRPr lang="en-US" sz="1400"/>
          </a:p>
          <a:p>
            <a:pPr marL="0" indent="0">
              <a:buNone/>
            </a:pPr>
            <a:r>
              <a:rPr lang="en-US" sz="1400"/>
              <a:t>        int a=Integer.parseInt(s1);    int b=Integer.parseInt(s2);  </a:t>
            </a:r>
            <a:endParaRPr lang="en-US" sz="1400"/>
          </a:p>
          <a:p>
            <a:pPr marL="0" indent="0">
              <a:buNone/>
            </a:pPr>
            <a:r>
              <a:rPr lang="en-US" sz="1400"/>
              <a:t>        int c=0;  </a:t>
            </a:r>
            <a:endParaRPr lang="en-US" sz="1400"/>
          </a:p>
          <a:p>
            <a:pPr marL="0" indent="0">
              <a:buNone/>
            </a:pPr>
            <a:r>
              <a:rPr lang="en-US" sz="1400"/>
              <a:t>        if(e.getSource()==b1){  </a:t>
            </a:r>
            <a:endParaRPr lang="en-US" sz="1400"/>
          </a:p>
          <a:p>
            <a:pPr marL="0" indent="0">
              <a:buNone/>
            </a:pPr>
            <a:r>
              <a:rPr lang="en-US" sz="1400"/>
              <a:t>            c=a+b;  </a:t>
            </a:r>
            <a:endParaRPr lang="en-US" sz="1400"/>
          </a:p>
          <a:p>
            <a:pPr marL="0" indent="0">
              <a:buNone/>
            </a:pPr>
            <a:r>
              <a:rPr lang="en-US" sz="1400"/>
              <a:t>        }else if(e.getSource()==b2){  </a:t>
            </a:r>
            <a:endParaRPr lang="en-US" sz="1400"/>
          </a:p>
          <a:p>
            <a:pPr marL="0" indent="0">
              <a:buNone/>
            </a:pPr>
            <a:r>
              <a:rPr lang="en-US" sz="1400"/>
              <a:t>            c=a-b;   }        String result=String.valueOf(c);  </a:t>
            </a:r>
            <a:endParaRPr lang="en-US" sz="1400"/>
          </a:p>
          <a:p>
            <a:pPr marL="0" indent="0">
              <a:buNone/>
            </a:pPr>
            <a:r>
              <a:rPr lang="en-US" sz="1400"/>
              <a:t>        tf3.setText(result);   }  </a:t>
            </a:r>
            <a:endParaRPr lang="en-US" sz="1400"/>
          </a:p>
          <a:p>
            <a:pPr marL="0" indent="0">
              <a:buNone/>
            </a:pPr>
            <a:r>
              <a:rPr lang="en-US" sz="1400"/>
              <a:t>public static void main(String[] args) {  </a:t>
            </a:r>
            <a:endParaRPr lang="en-US" sz="1400"/>
          </a:p>
          <a:p>
            <a:pPr marL="0" indent="0">
              <a:buNone/>
            </a:pPr>
            <a:r>
              <a:rPr lang="en-US" sz="1400"/>
              <a:t>    new TextFieldExample();  } }  </a:t>
            </a:r>
            <a:endParaRPr lang="en-US" sz="1400"/>
          </a:p>
        </p:txBody>
      </p:sp>
      <p:sp>
        <p:nvSpPr>
          <p:cNvPr id="4" name="Text Placeholder 3"/>
          <p:cNvSpPr>
            <a:spLocks noGrp="1"/>
          </p:cNvSpPr>
          <p:nvPr>
            <p:ph type="body" sz="half" idx="2"/>
          </p:nvPr>
        </p:nvSpPr>
        <p:spPr>
          <a:xfrm>
            <a:off x="7253764" y="1544019"/>
            <a:ext cx="4012129" cy="4692149"/>
          </a:xfrm>
        </p:spPr>
        <p:txBody>
          <a:bodyPr/>
          <a:p>
            <a:endParaRPr lang="en-US"/>
          </a:p>
        </p:txBody>
      </p:sp>
      <p:pic>
        <p:nvPicPr>
          <p:cNvPr id="5" name="Picture 4"/>
          <p:cNvPicPr>
            <a:picLocks noChangeAspect="1"/>
          </p:cNvPicPr>
          <p:nvPr/>
        </p:nvPicPr>
        <p:blipFill>
          <a:blip r:embed="rId1"/>
          <a:stretch>
            <a:fillRect/>
          </a:stretch>
        </p:blipFill>
        <p:spPr>
          <a:xfrm>
            <a:off x="7253605" y="1457325"/>
            <a:ext cx="4104005" cy="35413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8940" y="102235"/>
            <a:ext cx="10975975" cy="601980"/>
          </a:xfrm>
        </p:spPr>
        <p:txBody>
          <a:bodyPr>
            <a:noAutofit/>
          </a:bodyPr>
          <a:p>
            <a:pPr algn="ctr"/>
            <a:r>
              <a:rPr lang="en-US" sz="3600"/>
              <a:t>Java JTextArea</a:t>
            </a:r>
            <a:endParaRPr lang="en-US" sz="3600"/>
          </a:p>
        </p:txBody>
      </p:sp>
      <p:sp>
        <p:nvSpPr>
          <p:cNvPr id="5" name="Text Placeholder 4"/>
          <p:cNvSpPr>
            <a:spLocks noGrp="1"/>
          </p:cNvSpPr>
          <p:nvPr>
            <p:ph type="body" sz="quarter" idx="14"/>
          </p:nvPr>
        </p:nvSpPr>
        <p:spPr>
          <a:xfrm>
            <a:off x="408940" y="704215"/>
            <a:ext cx="11160125" cy="5854065"/>
          </a:xfrm>
        </p:spPr>
        <p:txBody>
          <a:bodyPr>
            <a:noAutofit/>
          </a:bodyPr>
          <a:p>
            <a:r>
              <a:rPr lang="en-US" sz="1600"/>
              <a:t>The object of a JTextArea class is a multi line region that displays text. It allows the editing of multiple line text. It inherits JTextComponent class</a:t>
            </a:r>
            <a:endParaRPr lang="en-US" sz="1600"/>
          </a:p>
          <a:p>
            <a:r>
              <a:rPr lang="en-US" sz="1600"/>
              <a:t>JTextArea class declaration</a:t>
            </a:r>
            <a:endParaRPr lang="en-US" sz="1600"/>
          </a:p>
          <a:p>
            <a:r>
              <a:rPr lang="en-US" sz="1600"/>
              <a:t>Let's see the declaration for javax.swing.JTextArea class.</a:t>
            </a:r>
            <a:endParaRPr lang="en-US" sz="1600"/>
          </a:p>
          <a:p>
            <a:r>
              <a:rPr lang="en-US" sz="1600"/>
              <a:t>public class JTextArea extends JTextComponent  </a:t>
            </a:r>
            <a:endParaRPr lang="en-US" sz="1600"/>
          </a:p>
          <a:p>
            <a:r>
              <a:rPr lang="en-US" sz="1600" b="1"/>
              <a:t>Commonly used Constructors:</a:t>
            </a:r>
            <a:endParaRPr lang="en-US" sz="1600" b="1"/>
          </a:p>
          <a:p>
            <a:r>
              <a:rPr lang="en-US" sz="1600" b="1"/>
              <a:t>Constructor	                                                                                  Description</a:t>
            </a:r>
            <a:endParaRPr lang="en-US" sz="1600" b="1"/>
          </a:p>
          <a:p>
            <a:r>
              <a:rPr lang="en-US" sz="1600"/>
              <a:t>JTextArea()	                                        Creates a text area that displays no text initially.</a:t>
            </a:r>
            <a:endParaRPr lang="en-US" sz="1600"/>
          </a:p>
          <a:p>
            <a:r>
              <a:rPr lang="en-US" sz="1600"/>
              <a:t>JTextArea(String s)	                    Creates a text area that displays specified text initially.</a:t>
            </a:r>
            <a:endParaRPr lang="en-US" sz="1600"/>
          </a:p>
          <a:p>
            <a:r>
              <a:rPr lang="en-US" sz="1600"/>
              <a:t>JTextArea(int row, int column)	Creates a text area with the specified number of rows and columns that displays no text initially.</a:t>
            </a:r>
            <a:endParaRPr lang="en-US" sz="1600"/>
          </a:p>
          <a:p>
            <a:r>
              <a:rPr lang="en-US" sz="1600"/>
              <a:t>JTextArea(String s, int row, int column)	Creates a text area with the specified number of rows and columns that displays specified text.</a:t>
            </a:r>
            <a:endParaRPr lang="en-US" sz="1600"/>
          </a:p>
          <a:p>
            <a:r>
              <a:rPr lang="en-US" sz="1600" b="1"/>
              <a:t>Commonly used Methods:</a:t>
            </a:r>
            <a:endParaRPr lang="en-US" sz="1600" b="1"/>
          </a:p>
          <a:p>
            <a:r>
              <a:rPr lang="en-US" sz="1600" b="1"/>
              <a:t>Methods	                                                                                     Description</a:t>
            </a:r>
            <a:endParaRPr lang="en-US" sz="1600" b="1"/>
          </a:p>
          <a:p>
            <a:r>
              <a:rPr lang="en-US" sz="1600"/>
              <a:t>void setRows(int rows)	                                            It is used to set specified number of rows.</a:t>
            </a:r>
            <a:endParaRPr lang="en-US" sz="1600"/>
          </a:p>
          <a:p>
            <a:r>
              <a:rPr lang="en-US" sz="1600"/>
              <a:t>void setColumns(int cols)	                                            It is used to set specified number of columns.</a:t>
            </a:r>
            <a:endParaRPr lang="en-US" sz="1600"/>
          </a:p>
          <a:p>
            <a:r>
              <a:rPr lang="en-US" sz="1600"/>
              <a:t>void setFont(Font f)	                                            It is used to set the specified font.</a:t>
            </a:r>
            <a:endParaRPr lang="en-US" sz="1600"/>
          </a:p>
          <a:p>
            <a:r>
              <a:rPr lang="en-US" sz="1600"/>
              <a:t>void insert(String s, int position)	                        It is used to insert the specified text on the specified position.</a:t>
            </a:r>
            <a:endParaRPr lang="en-US" sz="1600"/>
          </a:p>
          <a:p>
            <a:r>
              <a:rPr lang="en-US" sz="1600"/>
              <a:t>void append(String s)	                                            It is used to append the given text to the end of the document.</a:t>
            </a:r>
            <a:endParaRPr 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09600" y="46355"/>
            <a:ext cx="10373995" cy="502920"/>
          </a:xfrm>
        </p:spPr>
        <p:txBody>
          <a:bodyPr>
            <a:noAutofit/>
          </a:bodyPr>
          <a:p>
            <a:pPr algn="ctr"/>
            <a:r>
              <a:rPr lang="en-US" sz="2800"/>
              <a:t>Java JTextArea Example with ActionListener</a:t>
            </a:r>
            <a:endParaRPr lang="en-US" sz="2800"/>
          </a:p>
        </p:txBody>
      </p:sp>
      <p:sp>
        <p:nvSpPr>
          <p:cNvPr id="4" name="Content Placeholder 3"/>
          <p:cNvSpPr>
            <a:spLocks noGrp="1"/>
          </p:cNvSpPr>
          <p:nvPr>
            <p:ph idx="1"/>
          </p:nvPr>
        </p:nvSpPr>
        <p:spPr>
          <a:xfrm>
            <a:off x="410210" y="549275"/>
            <a:ext cx="7249795" cy="5967095"/>
          </a:xfrm>
        </p:spPr>
        <p:txBody>
          <a:bodyPr>
            <a:noAutofit/>
          </a:bodyPr>
          <a:p>
            <a:pPr marL="0" indent="0">
              <a:buNone/>
            </a:pPr>
            <a:r>
              <a:rPr lang="en-US" sz="1600"/>
              <a:t>import javax.swing.*;  import java.awt.event.*;  </a:t>
            </a:r>
            <a:endParaRPr lang="en-US" sz="1600"/>
          </a:p>
          <a:p>
            <a:pPr marL="0" indent="0">
              <a:buNone/>
            </a:pPr>
            <a:r>
              <a:rPr lang="en-US" sz="1600"/>
              <a:t>public class TextAreaExample implements ActionListener{  </a:t>
            </a:r>
            <a:endParaRPr lang="en-US" sz="1600"/>
          </a:p>
          <a:p>
            <a:pPr marL="0" indent="0">
              <a:buNone/>
            </a:pPr>
            <a:r>
              <a:rPr lang="en-US" sz="1600"/>
              <a:t>JLabel l1,l2;  JTextArea area;  JButton b;  </a:t>
            </a:r>
            <a:endParaRPr lang="en-US" sz="1600"/>
          </a:p>
          <a:p>
            <a:pPr marL="0" indent="0">
              <a:buNone/>
            </a:pPr>
            <a:r>
              <a:rPr lang="en-US" sz="1600"/>
              <a:t>TextAreaExample() {  </a:t>
            </a:r>
            <a:endParaRPr lang="en-US" sz="1600"/>
          </a:p>
          <a:p>
            <a:pPr marL="0" indent="0">
              <a:buNone/>
            </a:pPr>
            <a:r>
              <a:rPr lang="en-US" sz="1600"/>
              <a:t>    JFrame f= new JFrame();  </a:t>
            </a:r>
            <a:endParaRPr lang="en-US" sz="1600"/>
          </a:p>
          <a:p>
            <a:pPr marL="0" indent="0">
              <a:buNone/>
            </a:pPr>
            <a:r>
              <a:rPr lang="en-US" sz="1600"/>
              <a:t>    l1=new JLabel();    l1.setBounds(50,25,100,30);  </a:t>
            </a:r>
            <a:endParaRPr lang="en-US" sz="1600"/>
          </a:p>
          <a:p>
            <a:pPr marL="0" indent="0">
              <a:buNone/>
            </a:pPr>
            <a:r>
              <a:rPr lang="en-US" sz="1600"/>
              <a:t>    l2=new JLabel();   l2.setBounds(160,25,100,30);  </a:t>
            </a:r>
            <a:endParaRPr lang="en-US" sz="1600"/>
          </a:p>
          <a:p>
            <a:pPr marL="0" indent="0">
              <a:buNone/>
            </a:pPr>
            <a:r>
              <a:rPr lang="en-US" sz="1600"/>
              <a:t>    area=new JTextArea();   area.setBounds(20,75,250,200);  </a:t>
            </a:r>
            <a:endParaRPr lang="en-US" sz="1600"/>
          </a:p>
          <a:p>
            <a:pPr marL="0" indent="0">
              <a:buNone/>
            </a:pPr>
            <a:r>
              <a:rPr lang="en-US" sz="1600"/>
              <a:t>    b=new JButton("Count Words");   b.setBounds(100,300,120,30);  </a:t>
            </a:r>
            <a:endParaRPr lang="en-US" sz="1600"/>
          </a:p>
          <a:p>
            <a:pPr marL="0" indent="0">
              <a:buNone/>
            </a:pPr>
            <a:r>
              <a:rPr lang="en-US" sz="1600"/>
              <a:t>    b.addActionListener(this);  </a:t>
            </a:r>
            <a:endParaRPr lang="en-US" sz="1600"/>
          </a:p>
          <a:p>
            <a:pPr marL="0" indent="0">
              <a:buNone/>
            </a:pPr>
            <a:r>
              <a:rPr lang="en-US" sz="1600"/>
              <a:t>    f.add(l1);f.add(l2);f.add(area);f.add(b);  </a:t>
            </a:r>
            <a:endParaRPr lang="en-US" sz="1600"/>
          </a:p>
          <a:p>
            <a:pPr marL="0" indent="0">
              <a:buNone/>
            </a:pPr>
            <a:r>
              <a:rPr lang="en-US" sz="1600"/>
              <a:t>    f.setSize(450,450);  </a:t>
            </a:r>
            <a:endParaRPr lang="en-US" sz="1600"/>
          </a:p>
          <a:p>
            <a:pPr marL="0" indent="0">
              <a:buNone/>
            </a:pPr>
            <a:r>
              <a:rPr lang="en-US" sz="1600"/>
              <a:t>    f.setLayout(null);  </a:t>
            </a:r>
            <a:endParaRPr lang="en-US" sz="1600"/>
          </a:p>
          <a:p>
            <a:pPr marL="0" indent="0">
              <a:buNone/>
            </a:pPr>
            <a:r>
              <a:rPr lang="en-US" sz="1600"/>
              <a:t>    f.setVisible(true);  }  </a:t>
            </a:r>
            <a:endParaRPr lang="en-US" sz="1600"/>
          </a:p>
          <a:p>
            <a:pPr marL="0" indent="0">
              <a:buNone/>
            </a:pPr>
            <a:r>
              <a:rPr lang="en-US" sz="1600"/>
              <a:t>public void actionPerformed(ActionEvent e){  </a:t>
            </a:r>
            <a:endParaRPr lang="en-US" sz="1600"/>
          </a:p>
          <a:p>
            <a:pPr marL="0" indent="0">
              <a:buNone/>
            </a:pPr>
            <a:r>
              <a:rPr lang="en-US" sz="1600"/>
              <a:t>    String text=area.getText();  </a:t>
            </a:r>
            <a:endParaRPr lang="en-US" sz="1600"/>
          </a:p>
          <a:p>
            <a:pPr marL="0" indent="0">
              <a:buNone/>
            </a:pPr>
            <a:r>
              <a:rPr lang="en-US" sz="1600"/>
              <a:t>    String words[]=text.split("\\s");  </a:t>
            </a:r>
            <a:endParaRPr lang="en-US" sz="1600"/>
          </a:p>
          <a:p>
            <a:pPr marL="0" indent="0">
              <a:buNone/>
            </a:pPr>
            <a:r>
              <a:rPr lang="en-US" sz="1600"/>
              <a:t>    l1.setText("Words: "+words.length);  </a:t>
            </a:r>
            <a:endParaRPr lang="en-US" sz="1600"/>
          </a:p>
          <a:p>
            <a:pPr marL="0" indent="0">
              <a:buNone/>
            </a:pPr>
            <a:r>
              <a:rPr lang="en-US" sz="1600"/>
              <a:t>    l2.setText("Characters: "+text.length());  }  </a:t>
            </a:r>
            <a:endParaRPr lang="en-US" sz="1600"/>
          </a:p>
          <a:p>
            <a:pPr marL="0" indent="0">
              <a:buNone/>
            </a:pPr>
            <a:r>
              <a:rPr lang="en-US" sz="1600"/>
              <a:t>public static void main(String[] args) {  </a:t>
            </a:r>
            <a:endParaRPr lang="en-US" sz="1600"/>
          </a:p>
          <a:p>
            <a:pPr marL="0" indent="0">
              <a:buNone/>
            </a:pPr>
            <a:r>
              <a:rPr lang="en-US" sz="1600"/>
              <a:t>    new TextAreaExample();  }  }  </a:t>
            </a:r>
            <a:endParaRPr lang="en-US" sz="1600"/>
          </a:p>
        </p:txBody>
      </p:sp>
      <p:pic>
        <p:nvPicPr>
          <p:cNvPr id="6" name="Picture 5"/>
          <p:cNvPicPr>
            <a:picLocks noChangeAspect="1"/>
          </p:cNvPicPr>
          <p:nvPr/>
        </p:nvPicPr>
        <p:blipFill>
          <a:blip r:embed="rId1"/>
          <a:stretch>
            <a:fillRect/>
          </a:stretch>
        </p:blipFill>
        <p:spPr>
          <a:xfrm>
            <a:off x="7846060" y="1159510"/>
            <a:ext cx="3547110" cy="45281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273050"/>
            <a:ext cx="10006965" cy="578485"/>
          </a:xfrm>
        </p:spPr>
        <p:txBody>
          <a:bodyPr>
            <a:noAutofit/>
          </a:bodyPr>
          <a:p>
            <a:pPr algn="ctr"/>
            <a:r>
              <a:rPr lang="en-US" sz="3600"/>
              <a:t>Java JPasswordField</a:t>
            </a:r>
            <a:endParaRPr lang="en-US" sz="3600"/>
          </a:p>
        </p:txBody>
      </p:sp>
      <p:sp>
        <p:nvSpPr>
          <p:cNvPr id="6" name="Text Placeholder 5"/>
          <p:cNvSpPr>
            <a:spLocks noGrp="1"/>
          </p:cNvSpPr>
          <p:nvPr>
            <p:ph type="body" sz="half" idx="2"/>
          </p:nvPr>
        </p:nvSpPr>
        <p:spPr>
          <a:xfrm>
            <a:off x="339090" y="851535"/>
            <a:ext cx="6226175" cy="5276215"/>
          </a:xfrm>
        </p:spPr>
        <p:txBody>
          <a:bodyPr/>
          <a:p>
            <a:r>
              <a:rPr lang="en-US" sz="1800"/>
              <a:t>The object of a JPasswordField class is a text component specialized for password entry. It allows the editing of a single line of text. It inherits JTextField class.</a:t>
            </a:r>
            <a:endParaRPr lang="en-US" sz="1800"/>
          </a:p>
          <a:p>
            <a:r>
              <a:rPr lang="en-US" sz="1800"/>
              <a:t>JPasswordField class declaration</a:t>
            </a:r>
            <a:endParaRPr lang="en-US" sz="1800"/>
          </a:p>
          <a:p>
            <a:r>
              <a:rPr lang="en-US" sz="1800"/>
              <a:t>Let's see the declaration for javax.swing.JPasswordField class.</a:t>
            </a:r>
            <a:endParaRPr lang="en-US" sz="1800"/>
          </a:p>
          <a:p>
            <a:r>
              <a:rPr lang="en-US" sz="1800"/>
              <a:t>public class JPasswordField extends JTextField  </a:t>
            </a:r>
            <a:endParaRPr lang="en-US" sz="1800"/>
          </a:p>
          <a:p>
            <a:r>
              <a:rPr lang="en-US" sz="1800" b="1"/>
              <a:t>Commonly used Constructors:</a:t>
            </a:r>
            <a:endParaRPr lang="en-US" sz="1800" b="1"/>
          </a:p>
          <a:p>
            <a:r>
              <a:rPr lang="en-US" sz="1800" b="1"/>
              <a:t>Constructor	                                   Description</a:t>
            </a:r>
            <a:endParaRPr lang="en-US" sz="1800" b="1"/>
          </a:p>
          <a:p>
            <a:r>
              <a:rPr lang="en-US" sz="1800" b="1"/>
              <a:t>JPasswordField()</a:t>
            </a:r>
            <a:r>
              <a:rPr lang="en-US" sz="1800"/>
              <a:t>	-  Constructs a new JPasswordField, with a default document, null starting text string, and 0 column width.</a:t>
            </a:r>
            <a:endParaRPr lang="en-US" sz="1800"/>
          </a:p>
          <a:p>
            <a:r>
              <a:rPr lang="en-US" sz="1800" b="1"/>
              <a:t>JPasswordField(int columns)   -</a:t>
            </a:r>
            <a:r>
              <a:rPr lang="en-US" sz="1800"/>
              <a:t>	Constructs a new empty JPasswordField with the specified number of columns.</a:t>
            </a:r>
            <a:endParaRPr lang="en-US" sz="1800"/>
          </a:p>
          <a:p>
            <a:r>
              <a:rPr lang="en-US" sz="1800" b="1"/>
              <a:t>JPasswordField(String text)</a:t>
            </a:r>
            <a:r>
              <a:rPr lang="en-US" sz="1800"/>
              <a:t>	 -     Constructs a new JPasswordField initialized with the specified text.</a:t>
            </a:r>
            <a:endParaRPr lang="en-US" sz="1800"/>
          </a:p>
          <a:p>
            <a:r>
              <a:rPr lang="en-US" sz="1800" b="1"/>
              <a:t>JPasswordField(String text, int columns)   -</a:t>
            </a:r>
            <a:r>
              <a:rPr lang="en-US" sz="1800"/>
              <a:t>	Construct a new JPasswordField initialized with the specified text and columns.</a:t>
            </a:r>
            <a:endParaRPr lang="en-US" sz="1800"/>
          </a:p>
        </p:txBody>
      </p:sp>
      <p:sp>
        <p:nvSpPr>
          <p:cNvPr id="8" name="Content Placeholder 7"/>
          <p:cNvSpPr/>
          <p:nvPr>
            <p:ph idx="1"/>
          </p:nvPr>
        </p:nvSpPr>
        <p:spPr>
          <a:xfrm>
            <a:off x="6564630" y="852170"/>
            <a:ext cx="5020945" cy="5275580"/>
          </a:xfrm>
        </p:spPr>
        <p:txBody>
          <a:bodyPr>
            <a:normAutofit fontScale="60000"/>
          </a:bodyPr>
          <a:p>
            <a:pPr marL="0" indent="0">
              <a:buNone/>
            </a:pPr>
            <a:r>
              <a:rPr lang="en-US"/>
              <a:t>import javax.swing.*;    </a:t>
            </a:r>
            <a:endParaRPr lang="en-US"/>
          </a:p>
          <a:p>
            <a:pPr marL="0" indent="0">
              <a:buNone/>
            </a:pPr>
            <a:r>
              <a:rPr lang="en-US"/>
              <a:t>public class PasswordFieldExample {  </a:t>
            </a:r>
            <a:endParaRPr lang="en-US"/>
          </a:p>
          <a:p>
            <a:pPr marL="0" indent="0">
              <a:buNone/>
            </a:pPr>
            <a:r>
              <a:rPr lang="en-US"/>
              <a:t>  public static void main(String[] args) {    </a:t>
            </a:r>
            <a:endParaRPr lang="en-US"/>
          </a:p>
          <a:p>
            <a:pPr marL="0" indent="0">
              <a:buNone/>
            </a:pPr>
            <a:r>
              <a:rPr lang="en-US"/>
              <a:t> JFrame f=new JFrame("Password Field Example");       </a:t>
            </a:r>
            <a:endParaRPr lang="en-US"/>
          </a:p>
          <a:p>
            <a:pPr marL="0" indent="0">
              <a:buNone/>
            </a:pPr>
            <a:r>
              <a:rPr lang="en-US"/>
              <a:t> JPasswordField value = new JPasswordField();   </a:t>
            </a:r>
            <a:endParaRPr lang="en-US"/>
          </a:p>
          <a:p>
            <a:pPr marL="0" indent="0">
              <a:buNone/>
            </a:pPr>
            <a:r>
              <a:rPr lang="en-US"/>
              <a:t> JLabel l1=new JLabel("Password:");    </a:t>
            </a:r>
            <a:endParaRPr lang="en-US"/>
          </a:p>
          <a:p>
            <a:pPr marL="0" indent="0">
              <a:buNone/>
            </a:pPr>
            <a:r>
              <a:rPr lang="en-US"/>
              <a:t>  l1.setBounds(20,100, 80,30);    </a:t>
            </a:r>
            <a:endParaRPr lang="en-US"/>
          </a:p>
          <a:p>
            <a:pPr marL="0" indent="0">
              <a:buNone/>
            </a:pPr>
            <a:r>
              <a:rPr lang="en-US"/>
              <a:t>  value.setBounds(100,100,100,30);    </a:t>
            </a:r>
            <a:endParaRPr lang="en-US"/>
          </a:p>
          <a:p>
            <a:pPr marL="0" indent="0">
              <a:buNone/>
            </a:pPr>
            <a:r>
              <a:rPr lang="en-US"/>
              <a:t>  f.add(value);  f.add(l1);  </a:t>
            </a:r>
            <a:endParaRPr lang="en-US"/>
          </a:p>
          <a:p>
            <a:pPr marL="0" indent="0">
              <a:buNone/>
            </a:pPr>
            <a:r>
              <a:rPr lang="en-US"/>
              <a:t>  f.setSize(300,300);    </a:t>
            </a:r>
            <a:endParaRPr lang="en-US"/>
          </a:p>
          <a:p>
            <a:pPr marL="0" indent="0">
              <a:buNone/>
            </a:pPr>
            <a:r>
              <a:rPr lang="en-US"/>
              <a:t>  f.setLayout(null);    </a:t>
            </a:r>
            <a:endParaRPr lang="en-US"/>
          </a:p>
          <a:p>
            <a:pPr marL="0" indent="0">
              <a:buNone/>
            </a:pPr>
            <a:r>
              <a:rPr lang="en-US"/>
              <a:t> f.setVisible(true);     }  }  </a:t>
            </a:r>
            <a:endParaRPr lang="en-US"/>
          </a:p>
        </p:txBody>
      </p:sp>
      <p:pic>
        <p:nvPicPr>
          <p:cNvPr id="9" name="Picture 8"/>
          <p:cNvPicPr>
            <a:picLocks noChangeAspect="1"/>
          </p:cNvPicPr>
          <p:nvPr/>
        </p:nvPicPr>
        <p:blipFill>
          <a:blip r:embed="rId1"/>
          <a:stretch>
            <a:fillRect/>
          </a:stretch>
        </p:blipFill>
        <p:spPr>
          <a:xfrm>
            <a:off x="9005570" y="4002405"/>
            <a:ext cx="2580005" cy="21253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8940" y="156210"/>
            <a:ext cx="10975975" cy="579755"/>
          </a:xfrm>
        </p:spPr>
        <p:txBody>
          <a:bodyPr>
            <a:noAutofit/>
          </a:bodyPr>
          <a:p>
            <a:pPr algn="ctr"/>
            <a:r>
              <a:rPr lang="en-US" sz="4000"/>
              <a:t>Java JCheckBox</a:t>
            </a:r>
            <a:endParaRPr lang="en-US" sz="4000"/>
          </a:p>
        </p:txBody>
      </p:sp>
      <p:sp>
        <p:nvSpPr>
          <p:cNvPr id="3" name="Text Placeholder 2"/>
          <p:cNvSpPr>
            <a:spLocks noGrp="1"/>
          </p:cNvSpPr>
          <p:nvPr>
            <p:ph type="body" sz="quarter" idx="14"/>
          </p:nvPr>
        </p:nvSpPr>
        <p:spPr>
          <a:xfrm>
            <a:off x="408940" y="887095"/>
            <a:ext cx="11570335" cy="5628005"/>
          </a:xfrm>
        </p:spPr>
        <p:txBody>
          <a:bodyPr>
            <a:normAutofit fontScale="60000"/>
          </a:bodyPr>
          <a:p>
            <a:r>
              <a:rPr lang="en-US"/>
              <a:t>The JCheckBox class is used to create a checkbox. It is used to turn an option on (true) or off (false). Clicking on a CheckBox changes its state from "on" to "off" or from "off" to "on ".It inherits JToggleButton class.</a:t>
            </a:r>
            <a:endParaRPr lang="en-US"/>
          </a:p>
          <a:p>
            <a:r>
              <a:rPr lang="en-US"/>
              <a:t>JCheckBox class declaration</a:t>
            </a:r>
            <a:endParaRPr lang="en-US"/>
          </a:p>
          <a:p>
            <a:r>
              <a:rPr lang="en-US"/>
              <a:t>Let's see the declaration for javax.swing.JCheckBox class.</a:t>
            </a:r>
            <a:endParaRPr lang="en-US"/>
          </a:p>
          <a:p>
            <a:r>
              <a:rPr lang="en-US"/>
              <a:t>public class JCheckBox extends JToggleButton implements Accessible  </a:t>
            </a:r>
            <a:endParaRPr lang="en-US"/>
          </a:p>
          <a:p>
            <a:r>
              <a:rPr lang="en-US" b="1"/>
              <a:t>Commonly used Constructors:</a:t>
            </a:r>
            <a:endParaRPr lang="en-US" b="1"/>
          </a:p>
          <a:p>
            <a:r>
              <a:rPr lang="en-US" b="1"/>
              <a:t>Constructor	                                                                               Description</a:t>
            </a:r>
            <a:endParaRPr lang="en-US" b="1"/>
          </a:p>
          <a:p>
            <a:r>
              <a:rPr lang="en-US"/>
              <a:t>JJCheckBox()	Creates an initially unselected check box button with no text, no icon.</a:t>
            </a:r>
            <a:endParaRPr lang="en-US"/>
          </a:p>
          <a:p>
            <a:r>
              <a:rPr lang="en-US"/>
              <a:t>JChechBox(String s)	Creates an initially unselected check box with text.</a:t>
            </a:r>
            <a:endParaRPr lang="en-US"/>
          </a:p>
          <a:p>
            <a:r>
              <a:rPr lang="en-US"/>
              <a:t>JCheckBox(String text, boolean selected)	Creates a check box with text and specifies whether or not it is initially selected.</a:t>
            </a:r>
            <a:endParaRPr lang="en-US"/>
          </a:p>
          <a:p>
            <a:r>
              <a:rPr lang="en-US"/>
              <a:t>JCheckBox(Action a)	Creates a check box where properties are taken from the Action supplied.</a:t>
            </a:r>
            <a:endParaRPr lang="en-US"/>
          </a:p>
          <a:p>
            <a:r>
              <a:rPr lang="en-US" b="1"/>
              <a:t>Commonly used Methods:</a:t>
            </a:r>
            <a:endParaRPr lang="en-US" b="1"/>
          </a:p>
          <a:p>
            <a:r>
              <a:rPr lang="en-US" b="1"/>
              <a:t>Methods	                                                                               Description</a:t>
            </a:r>
            <a:endParaRPr lang="en-US" b="1"/>
          </a:p>
          <a:p>
            <a:r>
              <a:rPr lang="en-US"/>
              <a:t>AccessibleContext getAccessibleContext()	It is used to get the AccessibleContext associated with this JCheckBox.</a:t>
            </a:r>
            <a:endParaRPr lang="en-US"/>
          </a:p>
          <a:p>
            <a:r>
              <a:rPr lang="en-US"/>
              <a:t>protected String paramString()	It returns a string representation of this JCheckBox.</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09600" y="67310"/>
            <a:ext cx="10092690" cy="827405"/>
          </a:xfrm>
        </p:spPr>
        <p:txBody>
          <a:bodyPr/>
          <a:p>
            <a:pPr algn="ctr"/>
            <a:r>
              <a:rPr lang="en-US" sz="3200"/>
              <a:t>Java JCheckBox Example</a:t>
            </a:r>
            <a:endParaRPr lang="en-US" sz="3200"/>
          </a:p>
        </p:txBody>
      </p:sp>
      <p:sp>
        <p:nvSpPr>
          <p:cNvPr id="4" name="Content Placeholder 3"/>
          <p:cNvSpPr>
            <a:spLocks noGrp="1"/>
          </p:cNvSpPr>
          <p:nvPr>
            <p:ph idx="1"/>
          </p:nvPr>
        </p:nvSpPr>
        <p:spPr>
          <a:xfrm>
            <a:off x="609359" y="894781"/>
            <a:ext cx="6817442" cy="5854469"/>
          </a:xfrm>
        </p:spPr>
        <p:txBody>
          <a:bodyPr>
            <a:normAutofit fontScale="60000"/>
          </a:bodyPr>
          <a:p>
            <a:pPr marL="0" indent="0">
              <a:buNone/>
            </a:pPr>
            <a:r>
              <a:rPr lang="en-US"/>
              <a:t>import javax.swing.*;  </a:t>
            </a:r>
            <a:endParaRPr lang="en-US"/>
          </a:p>
          <a:p>
            <a:pPr marL="0" indent="0">
              <a:buNone/>
            </a:pPr>
            <a:r>
              <a:rPr lang="en-US"/>
              <a:t>public class CheckBoxExample  {  </a:t>
            </a:r>
            <a:endParaRPr lang="en-US"/>
          </a:p>
          <a:p>
            <a:pPr marL="0" indent="0">
              <a:buNone/>
            </a:pPr>
            <a:r>
              <a:rPr lang="en-US"/>
              <a:t>     CheckBoxExample(){  </a:t>
            </a:r>
            <a:endParaRPr lang="en-US"/>
          </a:p>
          <a:p>
            <a:pPr marL="0" indent="0">
              <a:buNone/>
            </a:pPr>
            <a:r>
              <a:rPr lang="en-US"/>
              <a:t>        JFrame f= new JFrame("CheckBox Example");  </a:t>
            </a:r>
            <a:endParaRPr lang="en-US"/>
          </a:p>
          <a:p>
            <a:pPr marL="0" indent="0">
              <a:buNone/>
            </a:pPr>
            <a:r>
              <a:rPr lang="en-US"/>
              <a:t>        JCheckBox checkBox1 = new JCheckBox("C++");  </a:t>
            </a:r>
            <a:endParaRPr lang="en-US"/>
          </a:p>
          <a:p>
            <a:pPr marL="0" indent="0">
              <a:buNone/>
            </a:pPr>
            <a:r>
              <a:rPr lang="en-US"/>
              <a:t>        checkBox1.setBounds(100,100, 50,50);  </a:t>
            </a:r>
            <a:endParaRPr lang="en-US"/>
          </a:p>
          <a:p>
            <a:pPr marL="0" indent="0">
              <a:buNone/>
            </a:pPr>
            <a:r>
              <a:rPr lang="en-US"/>
              <a:t>        JCheckBox checkBox2 = new JCheckBox("Java", true);  </a:t>
            </a:r>
            <a:endParaRPr lang="en-US"/>
          </a:p>
          <a:p>
            <a:pPr marL="0" indent="0">
              <a:buNone/>
            </a:pPr>
            <a:r>
              <a:rPr lang="en-US"/>
              <a:t>        checkBox2.setBounds(100,150, 50,50);  </a:t>
            </a:r>
            <a:endParaRPr lang="en-US"/>
          </a:p>
          <a:p>
            <a:pPr marL="0" indent="0">
              <a:buNone/>
            </a:pPr>
            <a:r>
              <a:rPr lang="en-US"/>
              <a:t>        f.add(checkBox1);  </a:t>
            </a:r>
            <a:endParaRPr lang="en-US"/>
          </a:p>
          <a:p>
            <a:pPr marL="0" indent="0">
              <a:buNone/>
            </a:pPr>
            <a:r>
              <a:rPr lang="en-US"/>
              <a:t>        f.add(checkBox2);  </a:t>
            </a:r>
            <a:endParaRPr lang="en-US"/>
          </a:p>
          <a:p>
            <a:pPr marL="0" indent="0">
              <a:buNone/>
            </a:pPr>
            <a:r>
              <a:rPr lang="en-US"/>
              <a:t>        f.setSize(400,400);  </a:t>
            </a:r>
            <a:endParaRPr lang="en-US"/>
          </a:p>
          <a:p>
            <a:pPr marL="0" indent="0">
              <a:buNone/>
            </a:pPr>
            <a:r>
              <a:rPr lang="en-US"/>
              <a:t>        f.setLayout(null);  </a:t>
            </a:r>
            <a:endParaRPr lang="en-US"/>
          </a:p>
          <a:p>
            <a:pPr marL="0" indent="0">
              <a:buNone/>
            </a:pPr>
            <a:r>
              <a:rPr lang="en-US"/>
              <a:t>        f.setVisible(true);       }  </a:t>
            </a:r>
            <a:endParaRPr lang="en-US"/>
          </a:p>
          <a:p>
            <a:pPr marL="0" indent="0">
              <a:buNone/>
            </a:pPr>
            <a:r>
              <a:rPr lang="en-US"/>
              <a:t>public static void main(String args[])      {  </a:t>
            </a:r>
            <a:endParaRPr lang="en-US"/>
          </a:p>
          <a:p>
            <a:pPr marL="0" indent="0">
              <a:buNone/>
            </a:pPr>
            <a:r>
              <a:rPr lang="en-US"/>
              <a:t>  new CheckBoxExample();     }}  </a:t>
            </a:r>
            <a:endParaRPr lang="en-US"/>
          </a:p>
        </p:txBody>
      </p:sp>
      <p:pic>
        <p:nvPicPr>
          <p:cNvPr id="6" name="Picture 5"/>
          <p:cNvPicPr>
            <a:picLocks noChangeAspect="1"/>
          </p:cNvPicPr>
          <p:nvPr/>
        </p:nvPicPr>
        <p:blipFill>
          <a:blip r:embed="rId1"/>
          <a:stretch>
            <a:fillRect/>
          </a:stretch>
        </p:blipFill>
        <p:spPr>
          <a:xfrm>
            <a:off x="7933055" y="1296670"/>
            <a:ext cx="4044315" cy="39839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408955" y="90552"/>
            <a:ext cx="10975658" cy="612000"/>
          </a:xfrm>
        </p:spPr>
        <p:txBody>
          <a:bodyPr>
            <a:noAutofit/>
          </a:bodyPr>
          <a:p>
            <a:pPr algn="ctr"/>
            <a:r>
              <a:rPr lang="en-US" sz="4400"/>
              <a:t>Java JRadioButton</a:t>
            </a:r>
            <a:endParaRPr lang="en-US" sz="4400"/>
          </a:p>
        </p:txBody>
      </p:sp>
      <p:sp>
        <p:nvSpPr>
          <p:cNvPr id="6" name="Text Placeholder 5"/>
          <p:cNvSpPr>
            <a:spLocks noGrp="1"/>
          </p:cNvSpPr>
          <p:nvPr>
            <p:ph type="body" sz="quarter" idx="14"/>
          </p:nvPr>
        </p:nvSpPr>
        <p:spPr>
          <a:xfrm>
            <a:off x="408940" y="702945"/>
            <a:ext cx="11160125" cy="5909945"/>
          </a:xfrm>
        </p:spPr>
        <p:txBody>
          <a:bodyPr>
            <a:noAutofit/>
          </a:bodyPr>
          <a:p>
            <a:pPr marL="0" indent="0">
              <a:buNone/>
            </a:pPr>
            <a:r>
              <a:rPr lang="en-US" sz="1600"/>
              <a:t>The JRadioButton class is used to create a radio button. It is used to choose one option from multiple options. It is widely used in exam systems or quiz.</a:t>
            </a:r>
            <a:endParaRPr lang="en-US" sz="1600"/>
          </a:p>
          <a:p>
            <a:pPr marL="0" indent="0">
              <a:buNone/>
            </a:pPr>
            <a:r>
              <a:rPr lang="en-US" sz="1600"/>
              <a:t>It should be added in ButtonGroup to select one radio button only.</a:t>
            </a:r>
            <a:endParaRPr lang="en-US" sz="1600"/>
          </a:p>
          <a:p>
            <a:pPr marL="0" indent="0">
              <a:buNone/>
            </a:pPr>
            <a:r>
              <a:rPr lang="en-US" sz="1600"/>
              <a:t>JRadioButton class declaration</a:t>
            </a:r>
            <a:endParaRPr lang="en-US" sz="1600"/>
          </a:p>
          <a:p>
            <a:pPr marL="0" indent="0">
              <a:buNone/>
            </a:pPr>
            <a:r>
              <a:rPr lang="en-US" sz="1600"/>
              <a:t>Let's see the declaration for javax.swing.JRadioButton class.</a:t>
            </a:r>
            <a:endParaRPr lang="en-US" sz="1600"/>
          </a:p>
          <a:p>
            <a:pPr marL="0" indent="0">
              <a:buNone/>
            </a:pPr>
            <a:r>
              <a:rPr lang="en-US" sz="1600"/>
              <a:t>public class JRadioButton extends JToggleButton implements Accessible  </a:t>
            </a:r>
            <a:endParaRPr lang="en-US" sz="1600"/>
          </a:p>
          <a:p>
            <a:pPr marL="0" indent="0">
              <a:buNone/>
            </a:pPr>
            <a:r>
              <a:rPr lang="en-US" sz="1600" b="1"/>
              <a:t>Commonly used Constructors:</a:t>
            </a:r>
            <a:endParaRPr lang="en-US" sz="1600" b="1"/>
          </a:p>
          <a:p>
            <a:pPr marL="0" indent="0">
              <a:buNone/>
            </a:pPr>
            <a:r>
              <a:rPr lang="en-US" sz="1600" b="1"/>
              <a:t>Constructor	                                                                               Description</a:t>
            </a:r>
            <a:endParaRPr lang="en-US" sz="1600" b="1"/>
          </a:p>
          <a:p>
            <a:pPr marL="0" indent="0">
              <a:buNone/>
            </a:pPr>
            <a:r>
              <a:rPr lang="en-US" sz="1600"/>
              <a:t>JRadioButton()	                                                               Creates an unselected radio button with no text.</a:t>
            </a:r>
            <a:endParaRPr lang="en-US" sz="1600"/>
          </a:p>
          <a:p>
            <a:pPr marL="0" indent="0">
              <a:buNone/>
            </a:pPr>
            <a:r>
              <a:rPr lang="en-US" sz="1600"/>
              <a:t>JRadioButton(String s)	                                                              Creates an unselected radio button with specified text.</a:t>
            </a:r>
            <a:endParaRPr lang="en-US" sz="1600"/>
          </a:p>
          <a:p>
            <a:pPr marL="0" indent="0">
              <a:buNone/>
            </a:pPr>
            <a:r>
              <a:rPr lang="en-US" sz="1600"/>
              <a:t>JRadioButton(String s, boolean selected)	                      Creates a radio button with the specified text and selected status.</a:t>
            </a:r>
            <a:endParaRPr lang="en-US" sz="1600"/>
          </a:p>
          <a:p>
            <a:pPr marL="0" indent="0">
              <a:buNone/>
            </a:pPr>
            <a:r>
              <a:rPr lang="en-US" sz="1600" b="1"/>
              <a:t>Commonly used Methods:</a:t>
            </a:r>
            <a:endParaRPr lang="en-US" sz="1600" b="1"/>
          </a:p>
          <a:p>
            <a:pPr marL="0" indent="0">
              <a:buNone/>
            </a:pPr>
            <a:r>
              <a:rPr lang="en-US" sz="1600" b="1"/>
              <a:t>Methods	                                                                                                   Description</a:t>
            </a:r>
            <a:endParaRPr lang="en-US" sz="1600" b="1"/>
          </a:p>
          <a:p>
            <a:pPr marL="0" indent="0">
              <a:buNone/>
            </a:pPr>
            <a:r>
              <a:rPr lang="en-US" sz="1600"/>
              <a:t>void setText(String s)	                                                                It is used to set specified text on button.</a:t>
            </a:r>
            <a:endParaRPr lang="en-US" sz="1600"/>
          </a:p>
          <a:p>
            <a:pPr marL="0" indent="0">
              <a:buNone/>
            </a:pPr>
            <a:r>
              <a:rPr lang="en-US" sz="1600"/>
              <a:t>String getText()	                                                                It is used to return the text of the button.</a:t>
            </a:r>
            <a:endParaRPr lang="en-US" sz="1600"/>
          </a:p>
          <a:p>
            <a:pPr marL="0" indent="0">
              <a:buNone/>
            </a:pPr>
            <a:r>
              <a:rPr lang="en-US" sz="1600"/>
              <a:t>void setEnabled(boolean b)	                                            It is used to enable or disable the button.</a:t>
            </a:r>
            <a:endParaRPr lang="en-US" sz="1600"/>
          </a:p>
          <a:p>
            <a:pPr marL="0" indent="0">
              <a:buNone/>
            </a:pPr>
            <a:r>
              <a:rPr lang="en-US" sz="1600"/>
              <a:t>void setIcon(Icon b)	                                                                It is used to set the specified Icon on the button.</a:t>
            </a:r>
            <a:endParaRPr lang="en-US" sz="1600"/>
          </a:p>
          <a:p>
            <a:pPr marL="0" indent="0">
              <a:buNone/>
            </a:pPr>
            <a:r>
              <a:rPr lang="en-US" sz="1600"/>
              <a:t>Icon getIcon()	                                                                It is used to get the Icon of the button.</a:t>
            </a:r>
            <a:endParaRPr lang="en-US" sz="1600"/>
          </a:p>
          <a:p>
            <a:pPr marL="0" indent="0">
              <a:buNone/>
            </a:pPr>
            <a:r>
              <a:rPr lang="en-US" sz="1600"/>
              <a:t>void setMnemonic(int a)                                                       	    It is used to set the mnemonic on the button.</a:t>
            </a:r>
            <a:endParaRPr lang="en-US" sz="1600"/>
          </a:p>
          <a:p>
            <a:pPr marL="0" indent="0">
              <a:buNone/>
            </a:pPr>
            <a:r>
              <a:rPr lang="en-US" sz="1600"/>
              <a:t>void addActionListener(ActionListener a)	                        It is used to add the action listener to this object.</a:t>
            </a:r>
            <a:endParaRPr lang="en-US"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09600" y="273050"/>
            <a:ext cx="10546715" cy="481330"/>
          </a:xfrm>
        </p:spPr>
        <p:txBody>
          <a:bodyPr>
            <a:noAutofit/>
          </a:bodyPr>
          <a:p>
            <a:pPr algn="ctr"/>
            <a:r>
              <a:rPr lang="en-US" sz="4000"/>
              <a:t>Java JRadioButton Example</a:t>
            </a:r>
            <a:endParaRPr lang="en-US" sz="4000"/>
          </a:p>
        </p:txBody>
      </p:sp>
      <p:sp>
        <p:nvSpPr>
          <p:cNvPr id="4" name="Content Placeholder 3"/>
          <p:cNvSpPr>
            <a:spLocks noGrp="1"/>
          </p:cNvSpPr>
          <p:nvPr>
            <p:ph idx="1"/>
          </p:nvPr>
        </p:nvSpPr>
        <p:spPr>
          <a:xfrm>
            <a:off x="386080" y="754380"/>
            <a:ext cx="6817360" cy="5632450"/>
          </a:xfrm>
        </p:spPr>
        <p:txBody>
          <a:bodyPr>
            <a:normAutofit fontScale="60000"/>
          </a:bodyPr>
          <a:p>
            <a:pPr marL="0" indent="0">
              <a:buNone/>
            </a:pPr>
            <a:r>
              <a:rPr lang="en-US"/>
              <a:t>import javax.swing.*;    </a:t>
            </a:r>
            <a:endParaRPr lang="en-US"/>
          </a:p>
          <a:p>
            <a:pPr marL="0" indent="0">
              <a:buNone/>
            </a:pPr>
            <a:r>
              <a:rPr lang="en-US"/>
              <a:t>public class RadioButtonExample {    </a:t>
            </a:r>
            <a:endParaRPr lang="en-US"/>
          </a:p>
          <a:p>
            <a:pPr marL="0" indent="0">
              <a:buNone/>
            </a:pPr>
            <a:r>
              <a:rPr lang="en-US"/>
              <a:t>JFrame f;    </a:t>
            </a:r>
            <a:endParaRPr lang="en-US"/>
          </a:p>
          <a:p>
            <a:pPr marL="0" indent="0">
              <a:buNone/>
            </a:pPr>
            <a:r>
              <a:rPr lang="en-US"/>
              <a:t>RadioButtonExample(){    </a:t>
            </a:r>
            <a:endParaRPr lang="en-US"/>
          </a:p>
          <a:p>
            <a:pPr marL="0" indent="0">
              <a:buNone/>
            </a:pPr>
            <a:r>
              <a:rPr lang="en-US"/>
              <a:t>f=new JFrame();     </a:t>
            </a:r>
            <a:endParaRPr lang="en-US"/>
          </a:p>
          <a:p>
            <a:pPr marL="0" indent="0">
              <a:buNone/>
            </a:pPr>
            <a:r>
              <a:rPr lang="en-US"/>
              <a:t>JRadioButton r1=new JRadioButton("A) Male");    </a:t>
            </a:r>
            <a:endParaRPr lang="en-US"/>
          </a:p>
          <a:p>
            <a:pPr marL="0" indent="0">
              <a:buNone/>
            </a:pPr>
            <a:r>
              <a:rPr lang="en-US"/>
              <a:t>JRadioButton r2=new JRadioButton("B) Female");    </a:t>
            </a:r>
            <a:endParaRPr lang="en-US"/>
          </a:p>
          <a:p>
            <a:pPr marL="0" indent="0">
              <a:buNone/>
            </a:pPr>
            <a:r>
              <a:rPr lang="en-US"/>
              <a:t>r1.setBounds(75,50,100,30);    </a:t>
            </a:r>
            <a:endParaRPr lang="en-US"/>
          </a:p>
          <a:p>
            <a:pPr marL="0" indent="0">
              <a:buNone/>
            </a:pPr>
            <a:r>
              <a:rPr lang="en-US"/>
              <a:t>r2.setBounds(75,100,100,30);    </a:t>
            </a:r>
            <a:endParaRPr lang="en-US"/>
          </a:p>
          <a:p>
            <a:pPr marL="0" indent="0">
              <a:buNone/>
            </a:pPr>
            <a:r>
              <a:rPr lang="en-US"/>
              <a:t>ButtonGroup bg=new ButtonGroup();    </a:t>
            </a:r>
            <a:endParaRPr lang="en-US"/>
          </a:p>
          <a:p>
            <a:pPr marL="0" indent="0">
              <a:buNone/>
            </a:pPr>
            <a:r>
              <a:rPr lang="en-US"/>
              <a:t>bg.add(r1);bg.add(r2);    </a:t>
            </a:r>
            <a:endParaRPr lang="en-US"/>
          </a:p>
          <a:p>
            <a:pPr marL="0" indent="0">
              <a:buNone/>
            </a:pPr>
            <a:r>
              <a:rPr lang="en-US"/>
              <a:t>f.add(r1);f.add(r2);      </a:t>
            </a:r>
            <a:endParaRPr lang="en-US"/>
          </a:p>
          <a:p>
            <a:pPr marL="0" indent="0">
              <a:buNone/>
            </a:pPr>
            <a:r>
              <a:rPr lang="en-US"/>
              <a:t>f.setSize(300,300);    </a:t>
            </a:r>
            <a:endParaRPr lang="en-US"/>
          </a:p>
          <a:p>
            <a:pPr marL="0" indent="0">
              <a:buNone/>
            </a:pPr>
            <a:r>
              <a:rPr lang="en-US"/>
              <a:t>f.setLayout(null);    f.setVisible(true);    }    </a:t>
            </a:r>
            <a:endParaRPr lang="en-US"/>
          </a:p>
          <a:p>
            <a:pPr marL="0" indent="0">
              <a:buNone/>
            </a:pPr>
            <a:r>
              <a:rPr lang="en-US"/>
              <a:t>public static void main(String[] args) {    </a:t>
            </a:r>
            <a:endParaRPr lang="en-US"/>
          </a:p>
          <a:p>
            <a:pPr marL="0" indent="0">
              <a:buNone/>
            </a:pPr>
            <a:r>
              <a:rPr lang="en-US"/>
              <a:t>    new RadioButtonExample();    }    }    </a:t>
            </a:r>
            <a:endParaRPr lang="en-US"/>
          </a:p>
        </p:txBody>
      </p:sp>
      <p:pic>
        <p:nvPicPr>
          <p:cNvPr id="6" name="Picture 5"/>
          <p:cNvPicPr>
            <a:picLocks noChangeAspect="1"/>
          </p:cNvPicPr>
          <p:nvPr/>
        </p:nvPicPr>
        <p:blipFill>
          <a:blip r:embed="rId1"/>
          <a:stretch>
            <a:fillRect/>
          </a:stretch>
        </p:blipFill>
        <p:spPr>
          <a:xfrm>
            <a:off x="7203440" y="1504315"/>
            <a:ext cx="4501515" cy="40995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Java JComboBox</a:t>
            </a:r>
            <a:endParaRPr lang="en-US" sz="3600"/>
          </a:p>
        </p:txBody>
      </p:sp>
      <p:sp>
        <p:nvSpPr>
          <p:cNvPr id="6" name="Text Placeholder 5"/>
          <p:cNvSpPr>
            <a:spLocks noGrp="1"/>
          </p:cNvSpPr>
          <p:nvPr>
            <p:ph type="body" sz="quarter" idx="14"/>
          </p:nvPr>
        </p:nvSpPr>
        <p:spPr>
          <a:xfrm>
            <a:off x="408940" y="801370"/>
            <a:ext cx="11462385" cy="5768340"/>
          </a:xfrm>
        </p:spPr>
        <p:txBody>
          <a:bodyPr>
            <a:noAutofit/>
          </a:bodyPr>
          <a:p>
            <a:r>
              <a:rPr lang="en-US" sz="1600"/>
              <a:t>The object of Choice class is used to show popup menu of choices. Choice selected by user is shown on the top of a menu. It inherits JComponent class.</a:t>
            </a:r>
            <a:endParaRPr lang="en-US" sz="1600"/>
          </a:p>
          <a:p>
            <a:r>
              <a:rPr lang="en-US" sz="1800"/>
              <a:t>JComboBox class declaration</a:t>
            </a:r>
            <a:endParaRPr lang="en-US" sz="1800"/>
          </a:p>
          <a:p>
            <a:r>
              <a:rPr lang="en-US" sz="1800"/>
              <a:t>Let's see the declaration for javax.swing.JComboBox class.</a:t>
            </a:r>
            <a:endParaRPr lang="en-US" sz="1800"/>
          </a:p>
          <a:p>
            <a:r>
              <a:rPr lang="en-US" sz="1800"/>
              <a:t>public class JComboBox extends JComponent implements ItemSelectable, ListDataListener, ActionListener, Accessible  </a:t>
            </a:r>
            <a:endParaRPr lang="en-US" sz="1800"/>
          </a:p>
          <a:p>
            <a:r>
              <a:rPr lang="en-US" sz="1800" b="1"/>
              <a:t>Commonly used Constructors:</a:t>
            </a:r>
            <a:endParaRPr lang="en-US" sz="1800" b="1"/>
          </a:p>
          <a:p>
            <a:r>
              <a:rPr lang="en-US" sz="1800" b="1"/>
              <a:t>Constructor	                                                                      Description</a:t>
            </a:r>
            <a:endParaRPr lang="en-US" sz="1800" b="1"/>
          </a:p>
          <a:p>
            <a:r>
              <a:rPr lang="en-US" sz="1800"/>
              <a:t>JComboBox()	                                   Creates a JComboBox with a default data model.</a:t>
            </a:r>
            <a:endParaRPr lang="en-US" sz="1800"/>
          </a:p>
          <a:p>
            <a:r>
              <a:rPr lang="en-US" sz="1800"/>
              <a:t>JComboBox(Object[] items)	Creates a JComboBox that contains the elements in the specified array.</a:t>
            </a:r>
            <a:endParaRPr lang="en-US" sz="1800"/>
          </a:p>
          <a:p>
            <a:r>
              <a:rPr lang="en-US" sz="1800"/>
              <a:t>JComboBox(Vector&lt;?&gt; items)	Creates a JComboBox that contains the elements in the specified Vector.</a:t>
            </a:r>
            <a:endParaRPr lang="en-US" sz="1800"/>
          </a:p>
          <a:p>
            <a:r>
              <a:rPr lang="en-US" sz="1800" b="1"/>
              <a:t>Commonly used Methods:</a:t>
            </a:r>
            <a:endParaRPr lang="en-US" sz="1800" b="1"/>
          </a:p>
          <a:p>
            <a:r>
              <a:rPr lang="en-US" sz="1800" b="1"/>
              <a:t>Methods                                                                    	Description</a:t>
            </a:r>
            <a:endParaRPr lang="en-US" sz="1800" b="1"/>
          </a:p>
          <a:p>
            <a:r>
              <a:rPr lang="en-US" sz="1800"/>
              <a:t>void addItem(Object anObject)	                  It is used to add an item to the item list.</a:t>
            </a:r>
            <a:endParaRPr lang="en-US" sz="1800"/>
          </a:p>
          <a:p>
            <a:r>
              <a:rPr lang="en-US" sz="1800"/>
              <a:t>void removeItem(Object anObject)	                  It is used to delete an item to the item list.</a:t>
            </a:r>
            <a:endParaRPr lang="en-US" sz="1800"/>
          </a:p>
          <a:p>
            <a:r>
              <a:rPr lang="en-US" sz="1800"/>
              <a:t>void removeAllItems()	                                    It is used to remove all the items from the list.</a:t>
            </a:r>
            <a:endParaRPr lang="en-US" sz="1800"/>
          </a:p>
          <a:p>
            <a:r>
              <a:rPr lang="en-US" sz="1800"/>
              <a:t>void setEditable(boolean b)	                  It is used to determine whether the JComboBox is editable.</a:t>
            </a:r>
            <a:endParaRPr lang="en-US" sz="1800"/>
          </a:p>
          <a:p>
            <a:r>
              <a:rPr lang="en-US" sz="1800"/>
              <a:t>void addActionListener(ActionListener a)	It is used to add the ActionListener.</a:t>
            </a:r>
            <a:endParaRPr lang="en-US" sz="1800"/>
          </a:p>
          <a:p>
            <a:r>
              <a:rPr lang="en-US" sz="1800"/>
              <a:t>void addItemListener(ItemListener i)	It is used to add the ItemListener.</a:t>
            </a:r>
            <a:endParaRPr lang="en-US"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609600" y="89535"/>
            <a:ext cx="11163935" cy="631190"/>
          </a:xfrm>
        </p:spPr>
        <p:txBody>
          <a:bodyPr/>
          <a:p>
            <a:pPr algn="ctr"/>
            <a:r>
              <a:rPr lang="en-US" sz="3200"/>
              <a:t>Java JComboBox Example with ActionListener</a:t>
            </a:r>
            <a:endParaRPr lang="en-US" sz="3200"/>
          </a:p>
        </p:txBody>
      </p:sp>
      <p:sp>
        <p:nvSpPr>
          <p:cNvPr id="4" name="Content Placeholder 3"/>
          <p:cNvSpPr>
            <a:spLocks noGrp="1"/>
          </p:cNvSpPr>
          <p:nvPr>
            <p:ph idx="1"/>
          </p:nvPr>
        </p:nvSpPr>
        <p:spPr>
          <a:xfrm>
            <a:off x="255270" y="623570"/>
            <a:ext cx="8710295" cy="5951855"/>
          </a:xfrm>
        </p:spPr>
        <p:txBody>
          <a:bodyPr>
            <a:noAutofit/>
          </a:bodyPr>
          <a:p>
            <a:pPr marL="0" indent="0">
              <a:buNone/>
            </a:pPr>
            <a:r>
              <a:rPr lang="en-US" sz="1600"/>
              <a:t>import javax.swing.*;    </a:t>
            </a:r>
            <a:endParaRPr lang="en-US" sz="1600"/>
          </a:p>
          <a:p>
            <a:pPr marL="0" indent="0">
              <a:buNone/>
            </a:pPr>
            <a:r>
              <a:rPr lang="en-US" sz="1600"/>
              <a:t>import java.awt.event.*;    </a:t>
            </a:r>
            <a:endParaRPr lang="en-US" sz="1600"/>
          </a:p>
          <a:p>
            <a:pPr marL="0" indent="0">
              <a:buNone/>
            </a:pPr>
            <a:r>
              <a:rPr lang="en-US" sz="1600"/>
              <a:t>public class ComboBoxExample {    </a:t>
            </a:r>
            <a:endParaRPr lang="en-US" sz="1600"/>
          </a:p>
          <a:p>
            <a:pPr marL="0" indent="0">
              <a:buNone/>
            </a:pPr>
            <a:r>
              <a:rPr lang="en-US" sz="1600"/>
              <a:t>JFrame f;    </a:t>
            </a:r>
            <a:endParaRPr lang="en-US" sz="1600"/>
          </a:p>
          <a:p>
            <a:pPr marL="0" indent="0">
              <a:buNone/>
            </a:pPr>
            <a:r>
              <a:rPr lang="en-US" sz="1600"/>
              <a:t>ComboBoxExample(){    </a:t>
            </a:r>
            <a:endParaRPr lang="en-US" sz="1600"/>
          </a:p>
          <a:p>
            <a:pPr marL="0" indent="0">
              <a:buNone/>
            </a:pPr>
            <a:r>
              <a:rPr lang="en-US" sz="1600"/>
              <a:t>    f=new JFrame("ComboBox Example");   </a:t>
            </a:r>
            <a:endParaRPr lang="en-US" sz="1600"/>
          </a:p>
          <a:p>
            <a:pPr marL="0" indent="0">
              <a:buNone/>
            </a:pPr>
            <a:r>
              <a:rPr lang="en-US" sz="1600"/>
              <a:t>    final JLabel label = new JLabel();          </a:t>
            </a:r>
            <a:endParaRPr lang="en-US" sz="1600"/>
          </a:p>
          <a:p>
            <a:pPr marL="0" indent="0">
              <a:buNone/>
            </a:pPr>
            <a:r>
              <a:rPr lang="en-US" sz="1600"/>
              <a:t>    label.setHorizontalAlignment(JLabel.CENTER);   label.setSize(400,100);  </a:t>
            </a:r>
            <a:endParaRPr lang="en-US" sz="1600"/>
          </a:p>
          <a:p>
            <a:pPr marL="0" indent="0">
              <a:buNone/>
            </a:pPr>
            <a:r>
              <a:rPr lang="en-US" sz="1600"/>
              <a:t>    JButton b=new JButton("Show");    b.setBounds(200,100,75,20);  </a:t>
            </a:r>
            <a:endParaRPr lang="en-US" sz="1600"/>
          </a:p>
          <a:p>
            <a:pPr marL="0" indent="0">
              <a:buNone/>
            </a:pPr>
            <a:r>
              <a:rPr lang="en-US" sz="1600"/>
              <a:t>    String languages[]={"C","C++","C#","Java","PHP"};        </a:t>
            </a:r>
            <a:endParaRPr lang="en-US" sz="1600"/>
          </a:p>
          <a:p>
            <a:pPr marL="0" indent="0">
              <a:buNone/>
            </a:pPr>
            <a:r>
              <a:rPr lang="en-US" sz="1600"/>
              <a:t>    final JComboBox cb=new JComboBox(languages);    </a:t>
            </a:r>
            <a:endParaRPr lang="en-US" sz="1600"/>
          </a:p>
          <a:p>
            <a:pPr marL="0" indent="0">
              <a:buNone/>
            </a:pPr>
            <a:r>
              <a:rPr lang="en-US" sz="1600"/>
              <a:t>    cb.setBounds(50, 100,90,20);    </a:t>
            </a:r>
            <a:endParaRPr lang="en-US" sz="1600"/>
          </a:p>
          <a:p>
            <a:pPr marL="0" indent="0">
              <a:buNone/>
            </a:pPr>
            <a:r>
              <a:rPr lang="en-US" sz="1600"/>
              <a:t>    f.add(cb); f.add(label); f.add(b);    </a:t>
            </a:r>
            <a:endParaRPr lang="en-US" sz="1600"/>
          </a:p>
          <a:p>
            <a:pPr marL="0" indent="0">
              <a:buNone/>
            </a:pPr>
            <a:r>
              <a:rPr lang="en-US" sz="1600"/>
              <a:t>    f.setLayout(null);      f.setSize(350,350);     f.setVisible(true);       </a:t>
            </a:r>
            <a:endParaRPr lang="en-US" sz="1600"/>
          </a:p>
          <a:p>
            <a:pPr marL="0" indent="0">
              <a:buNone/>
            </a:pPr>
            <a:r>
              <a:rPr lang="en-US" sz="1600"/>
              <a:t>    b.addActionListener(new ActionListener() {  </a:t>
            </a:r>
            <a:endParaRPr lang="en-US" sz="1600"/>
          </a:p>
          <a:p>
            <a:pPr marL="0" indent="0">
              <a:buNone/>
            </a:pPr>
            <a:r>
              <a:rPr lang="en-US" sz="1600"/>
              <a:t>        public void actionPerformed(ActionEvent e) {       </a:t>
            </a:r>
            <a:endParaRPr lang="en-US" sz="1600"/>
          </a:p>
          <a:p>
            <a:pPr marL="0" indent="0">
              <a:buNone/>
            </a:pPr>
            <a:r>
              <a:rPr lang="en-US" sz="1600"/>
              <a:t>String data = "Programming language Selected: "   </a:t>
            </a:r>
            <a:endParaRPr lang="en-US" sz="1600"/>
          </a:p>
          <a:p>
            <a:pPr marL="0" indent="0">
              <a:buNone/>
            </a:pPr>
            <a:r>
              <a:rPr lang="en-US" sz="1600"/>
              <a:t>   + cb.getItemAt(cb.getSelectedIndex());  </a:t>
            </a:r>
            <a:endParaRPr lang="en-US" sz="1600"/>
          </a:p>
          <a:p>
            <a:pPr marL="0" indent="0">
              <a:buNone/>
            </a:pPr>
            <a:r>
              <a:rPr lang="en-US" sz="1600"/>
              <a:t>label.setText(data);  }  });           }    </a:t>
            </a:r>
            <a:endParaRPr lang="en-US" sz="1600"/>
          </a:p>
          <a:p>
            <a:pPr marL="0" indent="0">
              <a:buNone/>
            </a:pPr>
            <a:r>
              <a:rPr lang="en-US" sz="1600"/>
              <a:t>public static void main(String[] args) {    </a:t>
            </a:r>
            <a:endParaRPr lang="en-US" sz="1600"/>
          </a:p>
          <a:p>
            <a:pPr marL="0" indent="0">
              <a:buNone/>
            </a:pPr>
            <a:r>
              <a:rPr lang="en-US" sz="1600"/>
              <a:t>    new ComboBoxExample();         }    }    </a:t>
            </a:r>
            <a:endParaRPr lang="en-US" sz="1600"/>
          </a:p>
        </p:txBody>
      </p:sp>
      <p:pic>
        <p:nvPicPr>
          <p:cNvPr id="6" name="Content Placeholder 5"/>
          <p:cNvPicPr>
            <a:picLocks noChangeAspect="1"/>
          </p:cNvPicPr>
          <p:nvPr>
            <p:ph sz="quarter" idx="4294967295"/>
          </p:nvPr>
        </p:nvPicPr>
        <p:blipFill>
          <a:blip r:embed="rId1"/>
          <a:stretch>
            <a:fillRect/>
          </a:stretch>
        </p:blipFill>
        <p:spPr>
          <a:xfrm>
            <a:off x="7938135" y="1203960"/>
            <a:ext cx="4068445" cy="44323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noAutofit/>
          </a:bodyPr>
          <a:p>
            <a:pPr algn="ctr"/>
            <a:r>
              <a:rPr lang="en-US" sz="4000"/>
              <a:t>JTABLE</a:t>
            </a:r>
            <a:endParaRPr lang="en-US" sz="4000"/>
          </a:p>
        </p:txBody>
      </p:sp>
      <p:pic>
        <p:nvPicPr>
          <p:cNvPr id="6" name="Content Placeholder 5"/>
          <p:cNvPicPr>
            <a:picLocks noChangeAspect="1"/>
          </p:cNvPicPr>
          <p:nvPr>
            <p:ph idx="4294967295"/>
          </p:nvPr>
        </p:nvPicPr>
        <p:blipFill>
          <a:blip r:embed="rId1"/>
          <a:stretch>
            <a:fillRect/>
          </a:stretch>
        </p:blipFill>
        <p:spPr>
          <a:xfrm>
            <a:off x="648970" y="968375"/>
            <a:ext cx="10550525" cy="54267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609600" y="35560"/>
            <a:ext cx="11520805" cy="577215"/>
          </a:xfrm>
        </p:spPr>
        <p:txBody>
          <a:bodyPr>
            <a:noAutofit/>
          </a:bodyPr>
          <a:p>
            <a:pPr algn="ctr"/>
            <a:r>
              <a:rPr lang="en-US" sz="3200"/>
              <a:t>Java JTable Example</a:t>
            </a:r>
            <a:endParaRPr lang="en-US" sz="3200"/>
          </a:p>
        </p:txBody>
      </p:sp>
      <p:sp>
        <p:nvSpPr>
          <p:cNvPr id="4" name="Content Placeholder 3"/>
          <p:cNvSpPr>
            <a:spLocks noGrp="1"/>
          </p:cNvSpPr>
          <p:nvPr>
            <p:ph idx="1"/>
          </p:nvPr>
        </p:nvSpPr>
        <p:spPr>
          <a:xfrm>
            <a:off x="407670" y="613410"/>
            <a:ext cx="7152640" cy="5801995"/>
          </a:xfrm>
        </p:spPr>
        <p:txBody>
          <a:bodyPr>
            <a:noAutofit/>
          </a:bodyPr>
          <a:p>
            <a:pPr marL="0" indent="0">
              <a:buNone/>
            </a:pPr>
            <a:r>
              <a:rPr lang="en-US" sz="1800"/>
              <a:t>import javax.swing.*;    </a:t>
            </a:r>
            <a:endParaRPr lang="en-US" sz="1800"/>
          </a:p>
          <a:p>
            <a:pPr marL="0" indent="0">
              <a:buNone/>
            </a:pPr>
            <a:r>
              <a:rPr lang="en-US" sz="2000"/>
              <a:t>public class TableExample {    </a:t>
            </a:r>
            <a:endParaRPr lang="en-US" sz="2000"/>
          </a:p>
          <a:p>
            <a:pPr marL="0" indent="0">
              <a:buNone/>
            </a:pPr>
            <a:r>
              <a:rPr lang="en-US" sz="2000"/>
              <a:t>    JFrame f;    </a:t>
            </a:r>
            <a:endParaRPr lang="en-US" sz="2000"/>
          </a:p>
          <a:p>
            <a:pPr marL="0" indent="0">
              <a:buNone/>
            </a:pPr>
            <a:r>
              <a:rPr lang="en-US" sz="2000"/>
              <a:t>    TableExample(){    </a:t>
            </a:r>
            <a:endParaRPr lang="en-US" sz="2000"/>
          </a:p>
          <a:p>
            <a:pPr marL="0" indent="0">
              <a:buNone/>
            </a:pPr>
            <a:r>
              <a:rPr lang="en-US" sz="2000"/>
              <a:t>    f=new JFrame();    </a:t>
            </a:r>
            <a:endParaRPr lang="en-US" sz="2000"/>
          </a:p>
          <a:p>
            <a:pPr marL="0" indent="0">
              <a:buNone/>
            </a:pPr>
            <a:r>
              <a:rPr lang="en-US" sz="2000"/>
              <a:t>   String data[][]={ {"101","Amit","670000"},    </a:t>
            </a:r>
            <a:endParaRPr lang="en-US" sz="2000"/>
          </a:p>
          <a:p>
            <a:pPr marL="0" indent="0">
              <a:buNone/>
            </a:pPr>
            <a:r>
              <a:rPr lang="en-US" sz="2000"/>
              <a:t>                          {"102","Jai","780000"},    </a:t>
            </a:r>
            <a:endParaRPr lang="en-US" sz="2000"/>
          </a:p>
          <a:p>
            <a:pPr marL="0" indent="0">
              <a:buNone/>
            </a:pPr>
            <a:r>
              <a:rPr lang="en-US" sz="2000"/>
              <a:t>                          {"101","Sachin","700000"}};    </a:t>
            </a:r>
            <a:endParaRPr lang="en-US" sz="2000"/>
          </a:p>
          <a:p>
            <a:pPr marL="0" indent="0">
              <a:buNone/>
            </a:pPr>
            <a:r>
              <a:rPr lang="en-US" sz="2000"/>
              <a:t>    String column[]={"ID","NAME","SALARY"};         </a:t>
            </a:r>
            <a:endParaRPr lang="en-US" sz="2000"/>
          </a:p>
          <a:p>
            <a:pPr marL="0" indent="0">
              <a:buNone/>
            </a:pPr>
            <a:r>
              <a:rPr lang="en-US" sz="2000"/>
              <a:t>    JTable jt=new JTable(data,column);    </a:t>
            </a:r>
            <a:endParaRPr lang="en-US" sz="2000"/>
          </a:p>
          <a:p>
            <a:pPr marL="0" indent="0">
              <a:buNone/>
            </a:pPr>
            <a:r>
              <a:rPr lang="en-US" sz="2000"/>
              <a:t>    jt.setBounds(30,40,200,300);          </a:t>
            </a:r>
            <a:endParaRPr lang="en-US" sz="2000"/>
          </a:p>
          <a:p>
            <a:pPr marL="0" indent="0">
              <a:buNone/>
            </a:pPr>
            <a:r>
              <a:rPr lang="en-US" sz="2000"/>
              <a:t>    JScrollPane sp=new JScrollPane(jt);    </a:t>
            </a:r>
            <a:endParaRPr lang="en-US" sz="2000"/>
          </a:p>
          <a:p>
            <a:pPr marL="0" indent="0">
              <a:buNone/>
            </a:pPr>
            <a:r>
              <a:rPr lang="en-US" sz="2000"/>
              <a:t>    f.add(sp);          </a:t>
            </a:r>
            <a:endParaRPr lang="en-US" sz="2000"/>
          </a:p>
          <a:p>
            <a:pPr marL="0" indent="0">
              <a:buNone/>
            </a:pPr>
            <a:r>
              <a:rPr lang="en-US" sz="2000"/>
              <a:t>    f.setSize(300,400);    </a:t>
            </a:r>
            <a:endParaRPr lang="en-US" sz="2000"/>
          </a:p>
          <a:p>
            <a:pPr marL="0" indent="0">
              <a:buNone/>
            </a:pPr>
            <a:r>
              <a:rPr lang="en-US" sz="2000"/>
              <a:t>    f.setVisible(true);    }     </a:t>
            </a:r>
            <a:endParaRPr lang="en-US" sz="2000"/>
          </a:p>
          <a:p>
            <a:pPr marL="0" indent="0">
              <a:buNone/>
            </a:pPr>
            <a:r>
              <a:rPr lang="en-US" sz="2000"/>
              <a:t>public static void main(String[] args) {    </a:t>
            </a:r>
            <a:endParaRPr lang="en-US" sz="2000"/>
          </a:p>
          <a:p>
            <a:pPr marL="0" indent="0">
              <a:buNone/>
            </a:pPr>
            <a:r>
              <a:rPr lang="en-US" sz="2000"/>
              <a:t>    new TableExample();    }    }  </a:t>
            </a:r>
            <a:endParaRPr lang="en-US" sz="2000"/>
          </a:p>
        </p:txBody>
      </p:sp>
      <p:pic>
        <p:nvPicPr>
          <p:cNvPr id="6" name="Content Placeholder 5"/>
          <p:cNvPicPr>
            <a:picLocks noChangeAspect="1"/>
          </p:cNvPicPr>
          <p:nvPr>
            <p:ph sz="quarter" idx="4294967295"/>
          </p:nvPr>
        </p:nvPicPr>
        <p:blipFill>
          <a:blip r:embed="rId1"/>
          <a:stretch>
            <a:fillRect/>
          </a:stretch>
        </p:blipFill>
        <p:spPr>
          <a:xfrm>
            <a:off x="6077585" y="1362075"/>
            <a:ext cx="5500370" cy="38893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400">
                <a:solidFill>
                  <a:srgbClr val="FF0000"/>
                </a:solidFill>
              </a:rPr>
              <a:t>Collections in Java</a:t>
            </a:r>
            <a:endParaRPr lang="en-US" sz="4400">
              <a:solidFill>
                <a:srgbClr val="FF0000"/>
              </a:solidFill>
            </a:endParaRPr>
          </a:p>
        </p:txBody>
      </p:sp>
      <p:sp>
        <p:nvSpPr>
          <p:cNvPr id="4" name="Text Placeholder 3"/>
          <p:cNvSpPr>
            <a:spLocks noGrp="1"/>
          </p:cNvSpPr>
          <p:nvPr>
            <p:ph type="body" sz="quarter" idx="14"/>
          </p:nvPr>
        </p:nvSpPr>
        <p:spPr>
          <a:xfrm>
            <a:off x="408940" y="887095"/>
            <a:ext cx="11505565" cy="5595620"/>
          </a:xfrm>
        </p:spPr>
        <p:txBody>
          <a:bodyPr>
            <a:normAutofit fontScale="70000"/>
          </a:bodyPr>
          <a:p>
            <a:r>
              <a:rPr lang="en-US"/>
              <a:t>The Collection in Java is a framework that provides an architecture to store and manipulate the group of objects.</a:t>
            </a:r>
            <a:endParaRPr lang="en-US"/>
          </a:p>
          <a:p>
            <a:r>
              <a:rPr lang="en-US"/>
              <a:t>Java Collections can achieve all the operations that you perform on a data such as searching, sorting, insertion, manipulation, and deletion.</a:t>
            </a:r>
            <a:endParaRPr lang="en-US"/>
          </a:p>
          <a:p>
            <a:r>
              <a:rPr lang="en-US"/>
              <a:t>Java Collection means a single unit of objects. Java Collection framework provides many interfaces (Set, List, Queue, Deque) and classes (ArrayList, Vector, LinkedList, PriorityQueue, HashSet, LinkedHashSet, TreeSet).</a:t>
            </a:r>
            <a:endParaRPr lang="en-US"/>
          </a:p>
          <a:p>
            <a:r>
              <a:rPr lang="en-US" b="1">
                <a:solidFill>
                  <a:srgbClr val="FF0000"/>
                </a:solidFill>
              </a:rPr>
              <a:t>What is Collection in Java?</a:t>
            </a:r>
            <a:endParaRPr lang="en-US" b="1">
              <a:solidFill>
                <a:srgbClr val="FF0000"/>
              </a:solidFill>
            </a:endParaRPr>
          </a:p>
          <a:p>
            <a:r>
              <a:rPr lang="en-US"/>
              <a:t>A Collection represents a single unit of objects, i.e., a group.</a:t>
            </a:r>
            <a:endParaRPr lang="en-US"/>
          </a:p>
          <a:p>
            <a:r>
              <a:rPr lang="en-US"/>
              <a:t>The Collection interface is the root interface of the collections framework hierarchy.</a:t>
            </a:r>
            <a:endParaRPr lang="en-US"/>
          </a:p>
          <a:p>
            <a:r>
              <a:rPr lang="en-US"/>
              <a:t>Java does not provide direct implementations of the Collection interface but provides implementations of its subinterfaces like List, Set, and Queue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4"/>
          </p:nvPr>
        </p:nvSpPr>
        <p:spPr>
          <a:xfrm>
            <a:off x="408940" y="374650"/>
            <a:ext cx="11581765" cy="6195060"/>
          </a:xfrm>
        </p:spPr>
        <p:txBody>
          <a:bodyPr>
            <a:normAutofit fontScale="70000"/>
          </a:bodyPr>
          <a:p>
            <a:pPr marL="0" indent="0">
              <a:buNone/>
            </a:pPr>
            <a:r>
              <a:rPr lang="en-US" b="1">
                <a:solidFill>
                  <a:srgbClr val="FF0000"/>
                </a:solidFill>
              </a:rPr>
              <a:t>What is a framework in Java</a:t>
            </a:r>
            <a:endParaRPr lang="en-US" b="1">
              <a:solidFill>
                <a:srgbClr val="FF0000"/>
              </a:solidFill>
            </a:endParaRPr>
          </a:p>
          <a:p>
            <a:r>
              <a:rPr lang="en-US"/>
              <a:t>It provides readymade architecture.</a:t>
            </a:r>
            <a:endParaRPr lang="en-US"/>
          </a:p>
          <a:p>
            <a:r>
              <a:rPr lang="en-US"/>
              <a:t>It represents a set of classes and interfaces.</a:t>
            </a:r>
            <a:endParaRPr lang="en-US"/>
          </a:p>
          <a:p>
            <a:r>
              <a:rPr lang="en-US"/>
              <a:t>It is optional.</a:t>
            </a:r>
            <a:endParaRPr lang="en-US"/>
          </a:p>
          <a:p>
            <a:pPr marL="0" indent="0">
              <a:buNone/>
            </a:pPr>
            <a:r>
              <a:rPr lang="en-US" b="1">
                <a:solidFill>
                  <a:srgbClr val="FF0000"/>
                </a:solidFill>
              </a:rPr>
              <a:t>What is Collection framework</a:t>
            </a:r>
            <a:endParaRPr lang="en-US" b="1">
              <a:solidFill>
                <a:srgbClr val="FF0000"/>
              </a:solidFill>
            </a:endParaRPr>
          </a:p>
          <a:p>
            <a:r>
              <a:rPr lang="en-US"/>
              <a:t>The Collection framework represents a unified architecture for storing and manipulating a group of objects. It has:</a:t>
            </a:r>
            <a:endParaRPr lang="en-US"/>
          </a:p>
          <a:p>
            <a:r>
              <a:rPr lang="en-US"/>
              <a:t>Interfaces and its implementations, i.e., classes</a:t>
            </a:r>
            <a:endParaRPr lang="en-US"/>
          </a:p>
          <a:p>
            <a:r>
              <a:rPr lang="en-US"/>
              <a:t>Algorithm</a:t>
            </a:r>
            <a:endParaRPr lang="en-US"/>
          </a:p>
          <a:p>
            <a:pPr marL="0" indent="0">
              <a:buNone/>
            </a:pPr>
            <a:r>
              <a:rPr lang="en-US" b="1">
                <a:solidFill>
                  <a:srgbClr val="FF0000"/>
                </a:solidFill>
              </a:rPr>
              <a:t>Interfaces of Collections FrameWork</a:t>
            </a:r>
            <a:endParaRPr lang="en-US" b="1">
              <a:solidFill>
                <a:srgbClr val="FF0000"/>
              </a:solidFill>
            </a:endParaRPr>
          </a:p>
          <a:p>
            <a:r>
              <a:rPr lang="en-US"/>
              <a:t>The Java collections framework provides various interfaces. These interfaces include several methods to perform different operations on collections.</a:t>
            </a:r>
            <a:endParaRPr lang="en-US"/>
          </a:p>
          <a:p>
            <a:r>
              <a:rPr lang="en-US"/>
              <a:t>The Collection interface is the root interface of the collections framework. The framework includes other interfaces as well: Map and Iterator. These interfaces may also have subinterfaces.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400"/>
              <a:t>Why Swings?</a:t>
            </a:r>
            <a:endParaRPr lang="en-US" sz="4400"/>
          </a:p>
        </p:txBody>
      </p:sp>
      <p:sp>
        <p:nvSpPr>
          <p:cNvPr id="4" name="Text Placeholder 3"/>
          <p:cNvSpPr>
            <a:spLocks noGrp="1"/>
          </p:cNvSpPr>
          <p:nvPr>
            <p:ph type="body" sz="quarter" idx="14"/>
          </p:nvPr>
        </p:nvSpPr>
        <p:spPr>
          <a:xfrm>
            <a:off x="408940" y="887095"/>
            <a:ext cx="11516360" cy="5605780"/>
          </a:xfrm>
        </p:spPr>
        <p:txBody>
          <a:bodyPr>
            <a:noAutofit/>
          </a:bodyPr>
          <a:p>
            <a:r>
              <a:rPr lang="en-US" sz="2400"/>
              <a:t>Swing in java is part of Java foundation class which is lightweight and platform independent. </a:t>
            </a:r>
            <a:endParaRPr lang="en-US" sz="2400"/>
          </a:p>
          <a:p>
            <a:r>
              <a:rPr lang="en-US" sz="2400"/>
              <a:t>It is used for creating window based applications. </a:t>
            </a:r>
            <a:endParaRPr lang="en-US" sz="2400"/>
          </a:p>
          <a:p>
            <a:r>
              <a:rPr lang="en-US" sz="2400"/>
              <a:t>It includes components like button, scroll bar, text field etc. </a:t>
            </a:r>
            <a:endParaRPr lang="en-US" sz="2400"/>
          </a:p>
          <a:p>
            <a:r>
              <a:rPr lang="en-US" sz="2400"/>
              <a:t>Putting together all these components makes a graphical user interface. </a:t>
            </a:r>
            <a:endParaRPr lang="en-US" sz="2400"/>
          </a:p>
          <a:p>
            <a:r>
              <a:rPr lang="en-US" sz="2400"/>
              <a:t>It is build on top of the AWT API and entirely written in java. </a:t>
            </a:r>
            <a:endParaRPr lang="en-US" sz="2400"/>
          </a:p>
          <a:p>
            <a:r>
              <a:rPr lang="en-US" sz="2400"/>
              <a:t>It is platform independent unlike AWT and has lightweight components.</a:t>
            </a:r>
            <a:endParaRPr lang="en-US" sz="2400"/>
          </a:p>
          <a:p>
            <a:r>
              <a:rPr lang="en-US" sz="2400"/>
              <a:t>It becomes easier to build applications since we already have GUI components like button, checkbox etc. </a:t>
            </a:r>
            <a:endParaRPr lang="en-US" sz="2400"/>
          </a:p>
          <a:p>
            <a:r>
              <a:rPr lang="en-US" sz="2400"/>
              <a:t>Unlike AWT, Java Swing provides platform-independent and lightweight components.</a:t>
            </a:r>
            <a:endParaRPr lang="en-US" sz="2400"/>
          </a:p>
          <a:p>
            <a:r>
              <a:rPr lang="en-US" sz="2400"/>
              <a:t>The javax.swing package provides classes for java swing API such as JButton, JTextField, JTextArea, JRadioButton, JCheckbox, JMenu, JColorChooser etc.</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noAutofit/>
          </a:bodyPr>
          <a:p>
            <a:pPr algn="ctr"/>
            <a:r>
              <a:rPr lang="en-US" sz="3600"/>
              <a:t>Difference between AWT and Swing</a:t>
            </a:r>
            <a:endParaRPr lang="en-US" sz="3600"/>
          </a:p>
        </p:txBody>
      </p:sp>
      <p:sp>
        <p:nvSpPr>
          <p:cNvPr id="9" name="Text Placeholder 8"/>
          <p:cNvSpPr>
            <a:spLocks noGrp="1"/>
          </p:cNvSpPr>
          <p:nvPr>
            <p:ph type="body" sz="quarter" idx="14"/>
          </p:nvPr>
        </p:nvSpPr>
        <p:spPr/>
        <p:txBody>
          <a:bodyPr/>
          <a:p>
            <a:endParaRPr lang="en-US"/>
          </a:p>
        </p:txBody>
      </p:sp>
      <p:pic>
        <p:nvPicPr>
          <p:cNvPr id="5" name="Content Placeholder 4"/>
          <p:cNvPicPr>
            <a:picLocks noChangeAspect="1"/>
          </p:cNvPicPr>
          <p:nvPr>
            <p:ph idx="4294967295"/>
          </p:nvPr>
        </p:nvPicPr>
        <p:blipFill>
          <a:blip r:embed="rId1"/>
          <a:stretch>
            <a:fillRect/>
          </a:stretch>
        </p:blipFill>
        <p:spPr>
          <a:xfrm>
            <a:off x="249555" y="887730"/>
            <a:ext cx="11447780" cy="57677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3" name="Content Placeholder 2"/>
          <p:cNvPicPr>
            <a:picLocks noChangeAspect="1"/>
          </p:cNvPicPr>
          <p:nvPr>
            <p:ph idx="4294967295"/>
          </p:nvPr>
        </p:nvPicPr>
        <p:blipFill>
          <a:blip r:embed="rId1"/>
          <a:stretch>
            <a:fillRect/>
          </a:stretch>
        </p:blipFill>
        <p:spPr>
          <a:xfrm>
            <a:off x="336550" y="274955"/>
            <a:ext cx="11371580" cy="6035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000"/>
              <a:t>Container Class</a:t>
            </a:r>
            <a:endParaRPr lang="en-US" sz="4000"/>
          </a:p>
        </p:txBody>
      </p:sp>
      <p:sp>
        <p:nvSpPr>
          <p:cNvPr id="4" name="Text Placeholder 3"/>
          <p:cNvSpPr>
            <a:spLocks noGrp="1"/>
          </p:cNvSpPr>
          <p:nvPr>
            <p:ph type="body" sz="quarter" idx="14"/>
          </p:nvPr>
        </p:nvSpPr>
        <p:spPr>
          <a:xfrm>
            <a:off x="408940" y="779145"/>
            <a:ext cx="11732260" cy="5779135"/>
          </a:xfrm>
        </p:spPr>
        <p:txBody>
          <a:bodyPr>
            <a:noAutofit/>
          </a:bodyPr>
          <a:p>
            <a:r>
              <a:rPr lang="en-US" sz="2400"/>
              <a:t>Any class which has other components in it is called as a container class. For building GUI applications at least one container class is necessary.</a:t>
            </a:r>
            <a:endParaRPr lang="en-US" sz="2400"/>
          </a:p>
          <a:p>
            <a:r>
              <a:rPr lang="en-US" sz="2400"/>
              <a:t>Following are the three types of container classes:</a:t>
            </a:r>
            <a:endParaRPr lang="en-US" sz="2400"/>
          </a:p>
          <a:p>
            <a:r>
              <a:rPr lang="en-US" sz="2400"/>
              <a:t>Panel – It is used to organize components on to a window</a:t>
            </a:r>
            <a:endParaRPr lang="en-US" sz="2400"/>
          </a:p>
          <a:p>
            <a:r>
              <a:rPr lang="en-US" sz="2400"/>
              <a:t>Frame – A fully functioning window with icons and titles</a:t>
            </a:r>
            <a:endParaRPr lang="en-US" sz="2400"/>
          </a:p>
          <a:p>
            <a:r>
              <a:rPr lang="en-US" sz="2400"/>
              <a:t>Dialog – It is like a pop up window but not fully functional like the frame</a:t>
            </a:r>
            <a:endParaRPr lang="en-US" sz="2400"/>
          </a:p>
          <a:p>
            <a:r>
              <a:rPr lang="en-US" sz="2400"/>
              <a:t>Commonly used Methods of Component class</a:t>
            </a:r>
            <a:endParaRPr lang="en-US" sz="2400"/>
          </a:p>
          <a:p>
            <a:r>
              <a:rPr lang="en-US" sz="2400"/>
              <a:t>The methods of Component class are widely used in java swing that are given below.</a:t>
            </a:r>
            <a:endParaRPr lang="en-US" sz="2400"/>
          </a:p>
          <a:p>
            <a:pPr marL="0" indent="0" algn="ctr">
              <a:buNone/>
            </a:pPr>
            <a:r>
              <a:rPr lang="en-US" sz="2400" b="1"/>
              <a:t>Method</a:t>
            </a:r>
            <a:r>
              <a:rPr lang="en-US" sz="2400"/>
              <a:t>	                                                  </a:t>
            </a:r>
            <a:r>
              <a:rPr lang="en-US" sz="2400" b="1"/>
              <a:t>  Description</a:t>
            </a:r>
            <a:endParaRPr lang="en-US" sz="2400" b="1"/>
          </a:p>
          <a:p>
            <a:r>
              <a:rPr lang="en-US" sz="2400"/>
              <a:t>public void add(Component c)	            - add a component on another component.</a:t>
            </a:r>
            <a:endParaRPr lang="en-US" sz="2400"/>
          </a:p>
          <a:p>
            <a:r>
              <a:rPr lang="en-US" sz="2400"/>
              <a:t>public void setSize(int width,int height)    -sets size of the component.</a:t>
            </a:r>
            <a:endParaRPr lang="en-US" sz="2400"/>
          </a:p>
          <a:p>
            <a:r>
              <a:rPr lang="en-US" sz="2400"/>
              <a:t>public void setLayout(LayoutManager m)-	sets the layout manager for the component.</a:t>
            </a:r>
            <a:endParaRPr lang="en-US" sz="2400"/>
          </a:p>
          <a:p>
            <a:r>
              <a:rPr lang="en-US" sz="2400"/>
              <a:t>public void setVisible(boolean b)-sets the visibility of the component. It is by default false.</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23737</Words>
  <Application>WPS Presentation</Application>
  <PresentationFormat>Custom</PresentationFormat>
  <Paragraphs>451</Paragraphs>
  <Slides>30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vt:lpstr>
      <vt:lpstr>SimSun</vt:lpstr>
      <vt:lpstr>Wingdings</vt:lpstr>
      <vt:lpstr>Calibri</vt:lpstr>
      <vt:lpstr>Century Gothic</vt:lpstr>
      <vt:lpstr>Poppins</vt:lpstr>
      <vt:lpstr>Calibri</vt:lpstr>
      <vt:lpstr>Microsoft YaHei</vt:lpstr>
      <vt:lpstr>Segoe Print</vt:lpstr>
      <vt:lpstr>Office Theme</vt:lpstr>
      <vt:lpstr>PowerPoint 演示文稿</vt:lpstr>
      <vt:lpstr>PowerPoint 演示文稿</vt:lpstr>
      <vt:lpstr>PowerPoint 演示文稿</vt:lpstr>
      <vt:lpstr>Collections in Java</vt:lpstr>
      <vt:lpstr>PowerPoint 演示文稿</vt:lpstr>
      <vt:lpstr>Why Swings?</vt:lpstr>
      <vt:lpstr>Difference between AWT and Swing</vt:lpstr>
      <vt:lpstr>PowerPoint 演示文稿</vt:lpstr>
      <vt:lpstr>Container Class</vt:lpstr>
      <vt:lpstr>Java Swing Examples</vt:lpstr>
      <vt:lpstr>Example of Swing by Association inside constructor</vt:lpstr>
      <vt:lpstr>Simple example of Swing by inheritance</vt:lpstr>
      <vt:lpstr>Java JButton</vt:lpstr>
      <vt:lpstr>Java JButton Example with ActionListener</vt:lpstr>
      <vt:lpstr>Example of displaying image on the button:</vt:lpstr>
      <vt:lpstr>Java JLabel</vt:lpstr>
      <vt:lpstr>Java JLabel Example with ActionListener</vt:lpstr>
      <vt:lpstr>Java JTextField</vt:lpstr>
      <vt:lpstr>Java JTextArea</vt:lpstr>
      <vt:lpstr>Java JTextArea Example with ActionListener</vt:lpstr>
      <vt:lpstr>Java JPasswordField</vt:lpstr>
      <vt:lpstr>Java JCheckBox</vt:lpstr>
      <vt:lpstr>Java JCheckBox Example</vt:lpstr>
      <vt:lpstr>Java JRadioButton</vt:lpstr>
      <vt:lpstr>Java JRadioButton Example</vt:lpstr>
      <vt:lpstr>Java JComboBox</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akhila.p</cp:lastModifiedBy>
  <cp:revision>125</cp:revision>
  <dcterms:created xsi:type="dcterms:W3CDTF">2021-09-08T09:08:00Z</dcterms:created>
  <dcterms:modified xsi:type="dcterms:W3CDTF">2022-06-27T04:48:59Z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ies>
</file>