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2" r:id="rId5"/>
    <p:sldId id="261"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XML</a:t>
            </a:r>
            <a:endParaRPr lang="en-IN" altLang="en-US" dirty="0"/>
          </a:p>
        </p:txBody>
      </p:sp>
      <p:sp>
        <p:nvSpPr>
          <p:cNvPr id="3" name="Subtitle 2"/>
          <p:cNvSpPr>
            <a:spLocks noGrp="1"/>
          </p:cNvSpPr>
          <p:nvPr>
            <p:ph type="subTitle" idx="1"/>
          </p:nvPr>
        </p:nvSpPr>
        <p:spPr/>
        <p:txBody>
          <a:bodyPr/>
          <a:lstStyle/>
          <a:p>
            <a:r>
              <a:rPr lang="en-IN" altLang="en-US"/>
              <a:t>XSD,DTD</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33425" y="151765"/>
            <a:ext cx="10725150" cy="6554470"/>
          </a:xfrm>
          <a:prstGeom prst="rect">
            <a:avLst/>
          </a:prstGeom>
          <a:noFill/>
        </p:spPr>
        <p:txBody>
          <a:bodyPr wrap="square" rtlCol="0" anchor="t">
            <a:spAutoFit/>
          </a:bodyPr>
          <a:p>
            <a:pPr algn="just"/>
            <a:r>
              <a:rPr lang="en-US" sz="2000">
                <a:latin typeface="Times New Roman" panose="02020603050405020304" charset="0"/>
                <a:cs typeface="Times New Roman" panose="02020603050405020304" charset="0"/>
              </a:rPr>
              <a:t>&lt;xs:schema xmlns:xs="http://www.w3.org/2001/XMLSchema"&gt;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 Define the book element --&gt;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&lt;xs:element name="book"&gt;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&lt;xs:complexType&gt;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&lt;xs:sequence&gt;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&lt;xs:element name="title" type="xs:string"/&gt;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&lt;xs:element name="author" type="xs:string"/&gt;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&lt;xs:element name="price" type="xs:decimal"/&gt;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&lt;/xs:sequence&gt;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&lt;xs:attribute name="isbn" type="xs:string"/&gt;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&lt;/xs:complexType&gt;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&lt;/xs:element&gt;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 Define the bookstore element --&gt;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&lt;xs:element name="bookstore"&gt;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&lt;xs:complexType&gt;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&lt;xs:sequence&gt;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&lt;xs:element ref="book" maxOccurs="unbounded"/&gt;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&lt;/xs:sequence&gt;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&lt;/xs:complexType&gt;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&lt;/xs:element&gt;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&lt;/xs:schema&gt;</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3085" y="289560"/>
            <a:ext cx="10405110" cy="5446395"/>
          </a:xfrm>
          <a:prstGeom prst="rect">
            <a:avLst/>
          </a:prstGeom>
          <a:noFill/>
        </p:spPr>
        <p:txBody>
          <a:bodyPr wrap="square" rtlCol="0">
            <a:spAutoFit/>
          </a:bodyPr>
          <a:p>
            <a:endParaRPr lang="en-US"/>
          </a:p>
          <a:p>
            <a:pPr algn="just"/>
            <a:r>
              <a:rPr lang="en-US">
                <a:latin typeface="Times New Roman" panose="02020603050405020304" charset="0"/>
                <a:cs typeface="Times New Roman" panose="02020603050405020304" charset="0"/>
              </a:rPr>
              <a:t>This XSD can be used to validate XML documents that conform to this schema, ensuring that they have the required structure and data types. For example, the following XML document would be valid according to this schema:</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&lt;bookstore&gt;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&lt;book isbn="1234567890"&gt;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&lt;title&gt;The Great Gatsby&lt;/title&gt;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&lt;author&gt;F. Scott Fitzgerald&lt;/author&gt;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&lt;price&gt;9.99&lt;/price&gt;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&lt;/book&gt;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&lt;book isbn="0987654321"&gt;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&lt;title&gt;To Kill a Mockingbird&lt;/title&gt;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&lt;author&gt;Harper Lee&lt;/author&gt;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&lt;price&gt;12.99&lt;/price&gt;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  &lt;/book&gt;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&lt;/bookstore&gt;</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8305" y="304165"/>
            <a:ext cx="10971530" cy="368300"/>
          </a:xfrm>
          <a:prstGeom prst="rect">
            <a:avLst/>
          </a:prstGeom>
          <a:noFill/>
        </p:spPr>
        <p:txBody>
          <a:bodyPr wrap="square" rtlCol="0">
            <a:spAutoFit/>
          </a:bodyPr>
          <a:p>
            <a:r>
              <a:rPr lang="en-IN" altLang="en-US" b="1"/>
              <a:t>                                                                           DTD vs XSD</a:t>
            </a:r>
            <a:endParaRPr lang="en-IN" altLang="en-US" b="1"/>
          </a:p>
        </p:txBody>
      </p:sp>
      <p:graphicFrame>
        <p:nvGraphicFramePr>
          <p:cNvPr id="3" name="Table 2"/>
          <p:cNvGraphicFramePr/>
          <p:nvPr/>
        </p:nvGraphicFramePr>
        <p:xfrm>
          <a:off x="1608455" y="944880"/>
          <a:ext cx="9009380" cy="4739005"/>
        </p:xfrm>
        <a:graphic>
          <a:graphicData uri="http://schemas.openxmlformats.org/drawingml/2006/table">
            <a:tbl>
              <a:tblPr firstRow="1" bandRow="1">
                <a:tableStyleId>{5C22544A-7EE6-4342-B048-85BDC9FD1C3A}</a:tableStyleId>
              </a:tblPr>
              <a:tblGrid>
                <a:gridCol w="4504690"/>
                <a:gridCol w="4504690"/>
              </a:tblGrid>
              <a:tr h="381000">
                <a:tc>
                  <a:txBody>
                    <a:bodyPr/>
                    <a:p>
                      <a:pPr algn="ctr">
                        <a:buNone/>
                      </a:pPr>
                      <a:r>
                        <a:rPr lang="en-IN" altLang="en-US">
                          <a:latin typeface="Times New Roman" panose="02020603050405020304" charset="0"/>
                          <a:cs typeface="Times New Roman" panose="02020603050405020304" charset="0"/>
                        </a:rPr>
                        <a:t>DTD</a:t>
                      </a:r>
                      <a:endParaRPr lang="en-IN" altLang="en-US">
                        <a:latin typeface="Times New Roman" panose="02020603050405020304" charset="0"/>
                        <a:cs typeface="Times New Roman" panose="02020603050405020304" charset="0"/>
                      </a:endParaRPr>
                    </a:p>
                  </a:txBody>
                  <a:tcPr/>
                </a:tc>
                <a:tc>
                  <a:txBody>
                    <a:bodyPr/>
                    <a:p>
                      <a:pPr algn="ctr">
                        <a:buNone/>
                      </a:pPr>
                      <a:r>
                        <a:rPr lang="en-IN" altLang="en-US">
                          <a:latin typeface="Times New Roman" panose="02020603050405020304" charset="0"/>
                          <a:cs typeface="Times New Roman" panose="02020603050405020304" charset="0"/>
                        </a:rPr>
                        <a:t> XSD</a:t>
                      </a:r>
                      <a:endParaRPr lang="en-IN" altLang="en-US">
                        <a:latin typeface="Times New Roman" panose="02020603050405020304" charset="0"/>
                        <a:cs typeface="Times New Roman" panose="02020603050405020304" charset="0"/>
                      </a:endParaRPr>
                    </a:p>
                  </a:txBody>
                  <a:tcPr/>
                </a:tc>
              </a:tr>
              <a:tr h="640080">
                <a:tc>
                  <a:txBody>
                    <a:bodyPr/>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DTD stands for Document Type Definition.</a:t>
                      </a:r>
                      <a:endParaRPr lang="en-US">
                        <a:latin typeface="Times New Roman" panose="02020603050405020304" charset="0"/>
                        <a:cs typeface="Times New Roman" panose="02020603050405020304" charset="0"/>
                      </a:endParaRPr>
                    </a:p>
                  </a:txBody>
                  <a:tcPr/>
                </a:tc>
                <a:tc>
                  <a:txBody>
                    <a:bodyPr/>
                    <a:p>
                      <a:pPr marL="342900" indent="-342900" algn="just">
                        <a:buFont typeface="Arial" panose="020B0604020202020204" pitchFamily="34" charset="0"/>
                        <a:buChar char="•"/>
                      </a:pPr>
                      <a:r>
                        <a:rPr lang="en-US" sz="1800">
                          <a:latin typeface="Times New Roman" panose="02020603050405020304" charset="0"/>
                          <a:cs typeface="Times New Roman" panose="02020603050405020304" charset="0"/>
                          <a:sym typeface="+mn-ea"/>
                        </a:rPr>
                        <a:t>XSD stands for XML Schema Definition.</a:t>
                      </a:r>
                      <a:endParaRPr lang="en-US" sz="1800">
                        <a:latin typeface="Times New Roman" panose="02020603050405020304" charset="0"/>
                        <a:cs typeface="Times New Roman" panose="02020603050405020304" charset="0"/>
                      </a:endParaRPr>
                    </a:p>
                    <a:p>
                      <a:pPr marL="342900" indent="-342900" algn="just">
                        <a:buNone/>
                      </a:pPr>
                      <a:endParaRPr lang="en-US">
                        <a:latin typeface="Times New Roman" panose="02020603050405020304" charset="0"/>
                        <a:cs typeface="Times New Roman" panose="02020603050405020304" charset="0"/>
                      </a:endParaRPr>
                    </a:p>
                  </a:txBody>
                  <a:tcPr/>
                </a:tc>
              </a:tr>
              <a:tr h="381000">
                <a:tc>
                  <a:txBody>
                    <a:bodyPr/>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DTDs are derived from SGML syntax.</a:t>
                      </a:r>
                      <a:endParaRPr lang="en-US">
                        <a:latin typeface="Times New Roman" panose="02020603050405020304" charset="0"/>
                        <a:cs typeface="Times New Roman" panose="02020603050405020304" charset="0"/>
                      </a:endParaRPr>
                    </a:p>
                  </a:txBody>
                  <a:tcPr/>
                </a:tc>
                <a:tc>
                  <a:txBody>
                    <a:bodyPr/>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XSDs are written in XML.</a:t>
                      </a:r>
                      <a:endParaRPr lang="en-US">
                        <a:latin typeface="Times New Roman" panose="02020603050405020304" charset="0"/>
                        <a:cs typeface="Times New Roman" panose="02020603050405020304" charset="0"/>
                      </a:endParaRPr>
                    </a:p>
                  </a:txBody>
                  <a:tcPr/>
                </a:tc>
              </a:tr>
              <a:tr h="381000">
                <a:tc>
                  <a:txBody>
                    <a:bodyPr/>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DTD doesn't support datatypes.</a:t>
                      </a:r>
                      <a:endParaRPr lang="en-US">
                        <a:latin typeface="Times New Roman" panose="02020603050405020304" charset="0"/>
                        <a:cs typeface="Times New Roman" panose="02020603050405020304" charset="0"/>
                      </a:endParaRPr>
                    </a:p>
                  </a:txBody>
                  <a:tcPr/>
                </a:tc>
                <a:tc>
                  <a:txBody>
                    <a:bodyPr/>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XSD supports datatypes for elements and attributes.</a:t>
                      </a:r>
                      <a:endParaRPr lang="en-US">
                        <a:latin typeface="Times New Roman" panose="02020603050405020304" charset="0"/>
                        <a:cs typeface="Times New Roman" panose="02020603050405020304" charset="0"/>
                      </a:endParaRPr>
                    </a:p>
                  </a:txBody>
                  <a:tcPr/>
                </a:tc>
              </a:tr>
              <a:tr h="381000">
                <a:tc>
                  <a:txBody>
                    <a:bodyPr/>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DTD doesn't support namespace.</a:t>
                      </a:r>
                      <a:endParaRPr lang="en-US">
                        <a:latin typeface="Times New Roman" panose="02020603050405020304" charset="0"/>
                        <a:cs typeface="Times New Roman" panose="02020603050405020304" charset="0"/>
                      </a:endParaRPr>
                    </a:p>
                  </a:txBody>
                  <a:tcPr/>
                </a:tc>
                <a:tc>
                  <a:txBody>
                    <a:bodyPr/>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XSD supports namespace.</a:t>
                      </a:r>
                      <a:endParaRPr lang="en-US">
                        <a:latin typeface="Times New Roman" panose="02020603050405020304" charset="0"/>
                        <a:cs typeface="Times New Roman" panose="02020603050405020304" charset="0"/>
                      </a:endParaRPr>
                    </a:p>
                  </a:txBody>
                  <a:tcPr/>
                </a:tc>
              </a:tr>
              <a:tr h="381000">
                <a:tc>
                  <a:txBody>
                    <a:bodyPr/>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DTD doesn't define order for child elements.</a:t>
                      </a:r>
                      <a:endParaRPr lang="en-US">
                        <a:latin typeface="Times New Roman" panose="02020603050405020304" charset="0"/>
                        <a:cs typeface="Times New Roman" panose="02020603050405020304" charset="0"/>
                      </a:endParaRPr>
                    </a:p>
                  </a:txBody>
                  <a:tcPr/>
                </a:tc>
                <a:tc>
                  <a:txBody>
                    <a:bodyPr/>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XSD defines order for child elements.</a:t>
                      </a:r>
                      <a:endParaRPr lang="en-US">
                        <a:latin typeface="Times New Roman" panose="02020603050405020304" charset="0"/>
                        <a:cs typeface="Times New Roman" panose="02020603050405020304" charset="0"/>
                      </a:endParaRPr>
                    </a:p>
                  </a:txBody>
                  <a:tcPr/>
                </a:tc>
              </a:tr>
              <a:tr h="395605">
                <a:tc>
                  <a:txBody>
                    <a:bodyPr/>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DTD is not extensible.</a:t>
                      </a:r>
                      <a:endParaRPr lang="en-US">
                        <a:latin typeface="Times New Roman" panose="02020603050405020304" charset="0"/>
                        <a:cs typeface="Times New Roman" panose="02020603050405020304" charset="0"/>
                      </a:endParaRPr>
                    </a:p>
                  </a:txBody>
                  <a:tcPr/>
                </a:tc>
                <a:tc>
                  <a:txBody>
                    <a:bodyPr/>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XSD is extensible.</a:t>
                      </a:r>
                      <a:endParaRPr lang="en-US">
                        <a:latin typeface="Times New Roman" panose="02020603050405020304" charset="0"/>
                        <a:cs typeface="Times New Roman" panose="02020603050405020304" charset="0"/>
                      </a:endParaRPr>
                    </a:p>
                  </a:txBody>
                  <a:tcPr/>
                </a:tc>
              </a:tr>
              <a:tr h="381000">
                <a:tc>
                  <a:txBody>
                    <a:bodyPr/>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DTD is not simple to learn.</a:t>
                      </a:r>
                      <a:endParaRPr lang="en-US">
                        <a:latin typeface="Times New Roman" panose="02020603050405020304" charset="0"/>
                        <a:cs typeface="Times New Roman" panose="02020603050405020304" charset="0"/>
                      </a:endParaRPr>
                    </a:p>
                  </a:txBody>
                  <a:tcPr/>
                </a:tc>
                <a:tc>
                  <a:txBody>
                    <a:bodyPr/>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XSD is simple to learn because you don't need to learn new language.</a:t>
                      </a:r>
                      <a:endParaRPr lang="en-US">
                        <a:latin typeface="Times New Roman" panose="02020603050405020304" charset="0"/>
                        <a:cs typeface="Times New Roman" panose="02020603050405020304" charset="0"/>
                      </a:endParaRPr>
                    </a:p>
                  </a:txBody>
                  <a:tcPr/>
                </a:tc>
              </a:tr>
              <a:tr h="381000">
                <a:tc>
                  <a:txBody>
                    <a:bodyPr/>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DTD provides less control on XML structure.</a:t>
                      </a:r>
                      <a:endParaRPr lang="en-US">
                        <a:latin typeface="Times New Roman" panose="02020603050405020304" charset="0"/>
                        <a:cs typeface="Times New Roman" panose="02020603050405020304" charset="0"/>
                      </a:endParaRPr>
                    </a:p>
                  </a:txBody>
                  <a:tcPr/>
                </a:tc>
                <a:tc>
                  <a:txBody>
                    <a:bodyPr/>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XSD provides more control on XML structure.</a:t>
                      </a:r>
                      <a:endParaRPr lang="en-US">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58495" y="628650"/>
            <a:ext cx="10874375" cy="5486400"/>
          </a:xfrm>
          <a:prstGeom prst="rect">
            <a:avLst/>
          </a:prstGeom>
          <a:noFill/>
        </p:spPr>
        <p:txBody>
          <a:bodyPr wrap="square" rtlCol="0">
            <a:spAutoFit/>
          </a:bodyPr>
          <a:p>
            <a:pPr algn="ctr"/>
            <a:r>
              <a:rPr lang="en-IN" altLang="en-US" sz="2800" b="1">
                <a:latin typeface="Times New Roman" panose="02020603050405020304" charset="0"/>
                <a:cs typeface="Times New Roman" panose="02020603050405020304" charset="0"/>
              </a:rPr>
              <a:t>What is XML ?</a:t>
            </a:r>
            <a:endParaRPr lang="en-IN" altLang="en-US" sz="2800" b="1">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XML (eXtensible Markup Language) is a mark up language.</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XML is designed to store and transport data.</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It is easy to use and store self describing data.</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XML is designed to carry data, not to display data.</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XML tags are not predefined. You must define your own tags(CUSTOMIZED TAGS).</a:t>
            </a:r>
            <a:endParaRPr lang="en-IN" altLang="en-US">
              <a:latin typeface="Times New Roman" panose="02020603050405020304" charset="0"/>
              <a:cs typeface="Times New Roman" panose="02020603050405020304" charset="0"/>
            </a:endParaRPr>
          </a:p>
          <a:p>
            <a:pPr marL="285750" indent="-285750" algn="just"/>
            <a:endParaRPr lang="en-IN" altLang="en-US">
              <a:latin typeface="Times New Roman" panose="02020603050405020304" charset="0"/>
              <a:cs typeface="Times New Roman" panose="02020603050405020304" charset="0"/>
            </a:endParaRPr>
          </a:p>
          <a:p>
            <a:pPr algn="ctr"/>
            <a:r>
              <a:rPr lang="en-IN" altLang="en-US" sz="2800" b="1">
                <a:latin typeface="Times New Roman" panose="02020603050405020304" charset="0"/>
                <a:cs typeface="Times New Roman" panose="02020603050405020304" charset="0"/>
              </a:rPr>
              <a:t>Why XML?</a:t>
            </a:r>
            <a:endParaRPr lang="en-IN" altLang="en-US" sz="2800" b="1">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XML is platform independent and language independent.(</a:t>
            </a:r>
            <a:r>
              <a:rPr lang="en-IN" altLang="en-US" b="1">
                <a:latin typeface="Times New Roman" panose="02020603050405020304" charset="0"/>
                <a:cs typeface="Times New Roman" panose="02020603050405020304" charset="0"/>
              </a:rPr>
              <a:t>CROSS-PLATFORM).</a:t>
            </a:r>
            <a:endParaRPr lang="en-IN" altLang="en-US" b="1">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i.e., two differeent platform can exchange data in XML format across internet.</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Universal Representation of Data-XML.</a:t>
            </a:r>
            <a:endParaRPr lang="en-IN" altLang="en-US">
              <a:latin typeface="Times New Roman" panose="02020603050405020304" charset="0"/>
              <a:cs typeface="Times New Roman" panose="02020603050405020304" charset="0"/>
            </a:endParaRPr>
          </a:p>
          <a:p>
            <a:pPr marL="285750" indent="-285750" algn="just"/>
            <a:endParaRPr lang="en-IN" altLang="en-US">
              <a:latin typeface="Times New Roman" panose="02020603050405020304" charset="0"/>
              <a:cs typeface="Times New Roman" panose="02020603050405020304" charset="0"/>
            </a:endParaRPr>
          </a:p>
          <a:p>
            <a:pPr algn="ctr"/>
            <a:r>
              <a:rPr lang="en-IN" altLang="en-US" sz="2800" b="1">
                <a:latin typeface="Times New Roman" panose="02020603050405020304" charset="0"/>
                <a:cs typeface="Times New Roman" panose="02020603050405020304" charset="0"/>
              </a:rPr>
              <a:t>XML:</a:t>
            </a:r>
            <a:endParaRPr lang="en-IN" altLang="en-US" sz="2800" b="1">
              <a:latin typeface="Times New Roman" panose="02020603050405020304" charset="0"/>
              <a:cs typeface="Times New Roman" panose="02020603050405020304" charset="0"/>
            </a:endParaRPr>
          </a:p>
          <a:p>
            <a:pPr indent="0" algn="just">
              <a:buNone/>
            </a:pPr>
            <a:r>
              <a:rPr lang="en-IN" altLang="en-US">
                <a:latin typeface="Times New Roman" panose="02020603050405020304" charset="0"/>
                <a:cs typeface="Times New Roman" panose="02020603050405020304" charset="0"/>
              </a:rPr>
              <a:t>It is a set of tags </a:t>
            </a:r>
            <a:endParaRPr lang="en-IN" altLang="en-US">
              <a:latin typeface="Times New Roman" panose="02020603050405020304" charset="0"/>
              <a:cs typeface="Times New Roman" panose="02020603050405020304" charset="0"/>
            </a:endParaRPr>
          </a:p>
          <a:p>
            <a:pPr indent="0" algn="just">
              <a:buNone/>
            </a:pPr>
            <a:r>
              <a:rPr lang="en-IN" altLang="en-US">
                <a:latin typeface="Times New Roman" panose="02020603050405020304" charset="0"/>
                <a:cs typeface="Times New Roman" panose="02020603050405020304" charset="0"/>
              </a:rPr>
              <a:t>It has to follow the following:</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Hierarchy of Tags</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Case Sensitive</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Open tag should be closed</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4390" y="1060450"/>
            <a:ext cx="10829290" cy="4632960"/>
          </a:xfrm>
          <a:prstGeom prst="rect">
            <a:avLst/>
          </a:prstGeom>
          <a:noFill/>
        </p:spPr>
        <p:txBody>
          <a:bodyPr wrap="square" rtlCol="0">
            <a:spAutoFit/>
          </a:bodyPr>
          <a:p>
            <a:pPr algn="ctr"/>
            <a:r>
              <a:rPr lang="en-IN" altLang="en-US" sz="2800" b="1">
                <a:latin typeface="Times New Roman" panose="02020603050405020304" charset="0"/>
                <a:cs typeface="Times New Roman" panose="02020603050405020304" charset="0"/>
              </a:rPr>
              <a:t>XML Format :</a:t>
            </a:r>
            <a:endParaRPr lang="en-IN" altLang="en-US" sz="2800" b="1">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&lt;root&gt;  </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  &lt;child&gt;  </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   	&lt;subchild&gt;.....&lt;/subchild&gt;  </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sym typeface="+mn-ea"/>
              </a:rPr>
              <a:t>	&lt;subchild&gt;.....&lt;/subchild&gt;  </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  &lt;/child&gt;  </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&lt;/root&gt;  </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Anything that is enclosed within “&lt;&gt;”  is called an element</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”&lt;element&gt;” it is an opening tag</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”&lt;/element&gt;” it is closing tag</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All the Elements should be contained within root element.It is the parent for all the other elements.</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The elements in an XML document form a document tree. The tree starts at the root and branches to the lowest level of the tree.</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The terms parent, child, and sibling are used to describe the relationships between elements. Parent elements have children. Children on the same level are called siblings (brothers or sisters).</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All elements can have text content and attributes (just like in HTML).</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49325" y="336550"/>
            <a:ext cx="10514330" cy="5730240"/>
          </a:xfrm>
          <a:prstGeom prst="rect">
            <a:avLst/>
          </a:prstGeom>
          <a:noFill/>
        </p:spPr>
        <p:txBody>
          <a:bodyPr wrap="square" rtlCol="0">
            <a:spAutoFit/>
          </a:bodyPr>
          <a:p>
            <a:pPr algn="ctr"/>
            <a:r>
              <a:rPr lang="en-IN" altLang="en-US" sz="2800" b="1">
                <a:latin typeface="Times New Roman" panose="02020603050405020304" charset="0"/>
                <a:cs typeface="Times New Roman" panose="02020603050405020304" charset="0"/>
              </a:rPr>
              <a:t>XML Example:</a:t>
            </a:r>
            <a:endParaRPr lang="en-IN" altLang="en-US" sz="2800" b="1">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XML documents create a hierarchical structure looks like a tree so it is known as XML Tree that starts at "the root" and branches to "the leaves".</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XML documents uses a self-describing and simple syntax.</a:t>
            </a:r>
            <a:endParaRPr lang="en-IN" altLang="en-US">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&lt;?xml version="1.0" encoding="ISO-8859-1"?&gt;            </a:t>
            </a:r>
            <a:r>
              <a:rPr lang="en-IN" altLang="en-US" sz="2400" b="1">
                <a:latin typeface="Times New Roman" panose="02020603050405020304" charset="0"/>
                <a:cs typeface="Times New Roman" panose="02020603050405020304" charset="0"/>
              </a:rPr>
              <a:t>#XML Declaration</a:t>
            </a:r>
            <a:endParaRPr lang="en-IN" altLang="en-US" sz="2400" b="1">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&lt;bookstore&gt;                                                               	       </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 	 &lt;book category="COOKING"&gt;  	                       </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   		 &lt;title lang="en"&gt;Everyday Italian&lt;/title&gt;  </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    		&lt;author&gt;Giada De Laurentiis&lt;/author&gt;  </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  		  &lt;year&gt;2005&lt;/year&gt;  </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    		&lt;price&gt;30.00&lt;/price&gt;  </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  	&lt;/book&gt;  </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  &lt;/bookstore&gt;  </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&lt;bookstore&gt; - Root Element</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&lt;Book&gt;  - Parent and child of bookstore</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&lt;title&gt;,&lt;author&gt;,&lt;year&gt;,&lt;price&gt; - Children of book .AlTogether Siblings to Each Other</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08075" y="873125"/>
            <a:ext cx="10270490" cy="3657600"/>
          </a:xfrm>
          <a:prstGeom prst="rect">
            <a:avLst/>
          </a:prstGeom>
          <a:noFill/>
        </p:spPr>
        <p:txBody>
          <a:bodyPr wrap="square" rtlCol="0">
            <a:spAutoFit/>
          </a:bodyPr>
          <a:p>
            <a:pPr algn="just"/>
            <a:r>
              <a:rPr lang="en-IN" altLang="en-US" b="1">
                <a:latin typeface="Times New Roman" panose="02020603050405020304" charset="0"/>
                <a:cs typeface="Times New Roman" panose="02020603050405020304" charset="0"/>
              </a:rPr>
              <a:t>Descendants:</a:t>
            </a:r>
            <a:r>
              <a:rPr lang="en-IN" altLang="en-US">
                <a:latin typeface="Times New Roman" panose="02020603050405020304" charset="0"/>
                <a:cs typeface="Times New Roman" panose="02020603050405020304" charset="0"/>
              </a:rPr>
              <a:t> If element A is contained by element B, then A is known as descendant of B. In the above example "College" is the root element and all the other elements are the descendants of "College".</a:t>
            </a:r>
            <a:endParaRPr lang="en-IN" altLang="en-US">
              <a:latin typeface="Times New Roman" panose="02020603050405020304" charset="0"/>
              <a:cs typeface="Times New Roman" panose="02020603050405020304" charset="0"/>
            </a:endParaRPr>
          </a:p>
          <a:p>
            <a:pPr algn="just"/>
            <a:r>
              <a:rPr lang="en-IN" altLang="en-US" b="1">
                <a:latin typeface="Times New Roman" panose="02020603050405020304" charset="0"/>
                <a:cs typeface="Times New Roman" panose="02020603050405020304" charset="0"/>
              </a:rPr>
              <a:t>Ancestors:</a:t>
            </a:r>
            <a:r>
              <a:rPr lang="en-IN" altLang="en-US">
                <a:latin typeface="Times New Roman" panose="02020603050405020304" charset="0"/>
                <a:cs typeface="Times New Roman" panose="02020603050405020304" charset="0"/>
              </a:rPr>
              <a:t> The containing element which contains other elements is called "Ancestor" of other element. In the above example Root element (College) is ancestor of all other elements.</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XML Document is not something can be written as we write It should be in specific format to be accepted by all and can include customized tags.For that need to follow Schema(Structure)</a:t>
            </a:r>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just"/>
            <a:r>
              <a:rPr lang="en-IN" altLang="en-US" b="1">
                <a:latin typeface="Times New Roman" panose="02020603050405020304" charset="0"/>
                <a:cs typeface="Times New Roman" panose="02020603050405020304" charset="0"/>
              </a:rPr>
              <a:t>				XML SCHEMA</a:t>
            </a:r>
            <a:r>
              <a:rPr lang="en-IN" altLang="en-US">
                <a:latin typeface="Times New Roman" panose="02020603050405020304" charset="0"/>
                <a:cs typeface="Times New Roman" panose="02020603050405020304" charset="0"/>
              </a:rPr>
              <a:t>	</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	                                                      |</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                                           ------------------------------------------------</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                                           |				|</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                                   XML XSD			      XML-DTD</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0220" y="478155"/>
            <a:ext cx="11210925" cy="5425440"/>
          </a:xfrm>
          <a:prstGeom prst="rect">
            <a:avLst/>
          </a:prstGeom>
          <a:noFill/>
        </p:spPr>
        <p:txBody>
          <a:bodyPr wrap="square" rtlCol="0">
            <a:spAutoFit/>
          </a:bodyPr>
          <a:p>
            <a:pPr algn="ctr"/>
            <a:r>
              <a:rPr lang="en-IN" altLang="en-US" sz="2000" b="1">
                <a:latin typeface="Times New Roman" panose="02020603050405020304" charset="0"/>
                <a:cs typeface="Times New Roman" panose="02020603050405020304" charset="0"/>
              </a:rPr>
              <a:t>XML DTD - (DOCUMENT TYPE DEFINITION) :</a:t>
            </a:r>
            <a:endParaRPr lang="en-IN" altLang="en-US" sz="2000" b="1">
              <a:latin typeface="Times New Roman" panose="02020603050405020304" charset="0"/>
              <a:cs typeface="Times New Roman" panose="02020603050405020304" charset="0"/>
            </a:endParaRPr>
          </a:p>
          <a:p>
            <a:pPr algn="just"/>
            <a:r>
              <a:rPr lang="en-IN" altLang="en-US" b="1">
                <a:latin typeface="Times New Roman" panose="02020603050405020304" charset="0"/>
                <a:cs typeface="Times New Roman" panose="02020603050405020304" charset="0"/>
              </a:rPr>
              <a:t>  </a:t>
            </a:r>
            <a:endParaRPr lang="en-IN" altLang="en-US" b="1">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The main purpose of DTD is to validate and verify the structure of XML document</a:t>
            </a:r>
            <a:endParaRPr lang="en-IN" altLang="en-US" b="1">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In simple words we can say that a DTD defines the document structure with a list of legal elements and attributes.</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XML schema is a XML based alternative to DTD.</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Actually DTD and XML schema both are used to form a well formed XML document.</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A well-formed and valid XML document is one which have been validated against DTD.</a:t>
            </a:r>
            <a:endParaRPr lang="en-IN" altLang="en-US">
              <a:latin typeface="Times New Roman" panose="02020603050405020304" charset="0"/>
              <a:cs typeface="Times New Roman" panose="02020603050405020304" charset="0"/>
            </a:endParaRPr>
          </a:p>
          <a:p>
            <a:pPr algn="just"/>
            <a:r>
              <a:rPr lang="en-IN" altLang="en-US" b="1">
                <a:latin typeface="Times New Roman" panose="02020603050405020304" charset="0"/>
                <a:cs typeface="Times New Roman" panose="02020603050405020304" charset="0"/>
              </a:rPr>
              <a:t>Example</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&lt;?xml version="1.0"?&gt;  </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&lt;!DOCTYPE employee SYSTEM "employee.dtd"&gt;  </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&lt;employee&gt;  </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  &lt;firstname&gt;vimal&lt;/firstname&gt;  </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  &lt;lastname&gt;jaiswal&lt;/lastname&gt;  </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  &lt;email&gt;vimal@javatpoint.com&lt;/email&gt;  </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&lt;/employee&gt;    </a:t>
            </a:r>
            <a:endParaRPr lang="en-IN" altLang="en-US" sz="2400">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In the above example, the DOCTYPE declaration refers to an external DTD file. </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74395" y="711835"/>
            <a:ext cx="10025380" cy="5200650"/>
          </a:xfrm>
          <a:prstGeom prst="rect">
            <a:avLst/>
          </a:prstGeom>
          <a:noFill/>
        </p:spPr>
        <p:txBody>
          <a:bodyPr wrap="square" rtlCol="0">
            <a:spAutoFit/>
          </a:bodyPr>
          <a:p>
            <a:pPr algn="just"/>
            <a:r>
              <a:rPr lang="en-IN" altLang="en-US" b="1">
                <a:latin typeface="Times New Roman" panose="02020603050405020304" charset="0"/>
                <a:cs typeface="Times New Roman" panose="02020603050405020304" charset="0"/>
              </a:rPr>
              <a:t>employee.dtd :</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&lt;!ELEMENT employee (firstname,lastname,email)&gt;  </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&lt;!ELEMENT firstname (#PCDATA)&gt;  </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&lt;!ELEMENT lastname (#PCDATA)&gt;  </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&lt;!ELEMENT email (#PCDATA)&gt;  </a:t>
            </a:r>
            <a:endParaRPr lang="en-US" sz="2000">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Description of DTD</a:t>
            </a:r>
            <a:endParaRPr lang="en-US" b="1">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&lt;!DOCTYPE employee : It defines that the root element of the document is employee.</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&lt;!ELEMENT employee: It defines that the employee element contains 3 elements "firstname, lastname and email".</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&lt;!ELEMENT firstname: It defines that the firstname element is #PCDATA typed. (parse-able data type).</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&lt;!ELEMENT lastname: It defines that the lastname element is #PCDATA typed. (parse-able data type).</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&lt;!ELEMENT email: It defines that the email element is #PCDATA typed. (parse-able data type).</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#CDATA vs #PCDATA:</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PCDATA is used to define text that should be parsed by the XML parser, while CDATA is used to define text that should not be parsed by the XML parser.</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24255" y="-8383270"/>
            <a:ext cx="11031855" cy="10894695"/>
          </a:xfrm>
          <a:prstGeom prst="rect">
            <a:avLst/>
          </a:prstGeom>
          <a:noFill/>
        </p:spPr>
        <p:txBody>
          <a:bodyPr wrap="square" rtlCol="0" anchor="t">
            <a:spAutoFit/>
          </a:bodyPr>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 </a:t>
            </a:r>
            <a:endParaRPr lang="en-US"/>
          </a:p>
        </p:txBody>
      </p:sp>
      <p:sp>
        <p:nvSpPr>
          <p:cNvPr id="3" name="Text Box 2"/>
          <p:cNvSpPr txBox="1"/>
          <p:nvPr/>
        </p:nvSpPr>
        <p:spPr>
          <a:xfrm>
            <a:off x="669290" y="628015"/>
            <a:ext cx="10372090" cy="5631180"/>
          </a:xfrm>
          <a:prstGeom prst="rect">
            <a:avLst/>
          </a:prstGeom>
          <a:noFill/>
        </p:spPr>
        <p:txBody>
          <a:bodyPr wrap="square" rtlCol="0">
            <a:spAutoFit/>
          </a:bodyPr>
          <a:p>
            <a:pPr algn="just"/>
            <a:r>
              <a:rPr lang="en-US" b="1">
                <a:latin typeface="Times New Roman" panose="02020603050405020304" charset="0"/>
                <a:cs typeface="Times New Roman" panose="02020603050405020304" charset="0"/>
                <a:sym typeface="+mn-ea"/>
              </a:rPr>
              <a:t>Advantages</a:t>
            </a:r>
            <a:r>
              <a:rPr lang="en-IN" altLang="en-US" b="1">
                <a:latin typeface="Times New Roman" panose="02020603050405020304" charset="0"/>
                <a:cs typeface="Times New Roman" panose="02020603050405020304" charset="0"/>
                <a:sym typeface="+mn-ea"/>
              </a:rPr>
              <a:t> of DTD</a:t>
            </a:r>
            <a:r>
              <a:rPr lang="en-US">
                <a:latin typeface="Times New Roman" panose="02020603050405020304" charset="0"/>
                <a:cs typeface="Times New Roman" panose="02020603050405020304" charset="0"/>
                <a:sym typeface="+mn-ea"/>
              </a:rPr>
              <a:t>:</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sym typeface="+mn-ea"/>
              </a:rPr>
              <a:t>Standardization</a:t>
            </a:r>
            <a:r>
              <a:rPr lang="en-US">
                <a:latin typeface="Times New Roman" panose="02020603050405020304" charset="0"/>
                <a:cs typeface="Times New Roman" panose="02020603050405020304" charset="0"/>
                <a:sym typeface="+mn-ea"/>
              </a:rPr>
              <a:t>:</a:t>
            </a:r>
            <a:r>
              <a:rPr lang="en-IN" altLang="en-US">
                <a:latin typeface="Times New Roman" panose="02020603050405020304" charset="0"/>
                <a:cs typeface="Times New Roman" panose="02020603050405020304" charset="0"/>
                <a:sym typeface="+mn-ea"/>
              </a:rPr>
              <a:t>  This ensures that all XML documents conform to a common set of rules, making   them easier to exchange between systems and applications.</a:t>
            </a: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pPr algn="just"/>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sym typeface="+mn-ea"/>
              </a:rPr>
              <a:t>Validation</a:t>
            </a:r>
            <a:r>
              <a:rPr lang="en-US">
                <a:latin typeface="Times New Roman" panose="02020603050405020304" charset="0"/>
                <a:cs typeface="Times New Roman" panose="02020603050405020304" charset="0"/>
                <a:sym typeface="+mn-ea"/>
              </a:rPr>
              <a:t>:ensures that the documents are well-formed and conform to the required structure. This helps to avoid errors and inconsistencies in the XML data.</a:t>
            </a:r>
            <a:endParaRPr lang="en-US">
              <a:latin typeface="Times New Roman" panose="02020603050405020304" charset="0"/>
              <a:cs typeface="Times New Roman" panose="02020603050405020304" charset="0"/>
              <a:sym typeface="+mn-ea"/>
            </a:endParaRPr>
          </a:p>
          <a:p>
            <a:pPr algn="just"/>
            <a:r>
              <a:rPr lang="en-US" b="1">
                <a:latin typeface="Times New Roman" panose="02020603050405020304" charset="0"/>
                <a:cs typeface="Times New Roman" panose="02020603050405020304" charset="0"/>
                <a:sym typeface="+mn-ea"/>
              </a:rPr>
              <a:t>Flexibility</a:t>
            </a:r>
            <a:r>
              <a:rPr lang="en-US">
                <a:latin typeface="Times New Roman" panose="02020603050405020304" charset="0"/>
                <a:cs typeface="Times New Roman" panose="02020603050405020304" charset="0"/>
                <a:sym typeface="+mn-ea"/>
              </a:rPr>
              <a:t>: This means that XML DTD can be used to represent a wide variety of data types and structures.</a:t>
            </a:r>
            <a:endParaRPr lang="en-US">
              <a:latin typeface="Times New Roman" panose="02020603050405020304" charset="0"/>
              <a:cs typeface="Times New Roman" panose="02020603050405020304" charset="0"/>
              <a:sym typeface="+mn-ea"/>
            </a:endParaRPr>
          </a:p>
          <a:p>
            <a:pPr algn="just"/>
            <a:r>
              <a:rPr lang="en-US" b="1">
                <a:latin typeface="Times New Roman" panose="02020603050405020304" charset="0"/>
                <a:cs typeface="Times New Roman" panose="02020603050405020304" charset="0"/>
                <a:sym typeface="+mn-ea"/>
              </a:rPr>
              <a:t>Clear definition of data types</a:t>
            </a:r>
            <a:r>
              <a:rPr lang="en-US">
                <a:latin typeface="Times New Roman" panose="02020603050405020304" charset="0"/>
                <a:cs typeface="Times New Roman" panose="02020603050405020304" charset="0"/>
                <a:sym typeface="+mn-ea"/>
              </a:rPr>
              <a:t>: XML DTD provides a clear definition of data types, which makes it easy to ensure that data is stored and transmitted in a consistent manner.</a:t>
            </a:r>
            <a:endParaRPr lang="en-US">
              <a:latin typeface="Times New Roman" panose="02020603050405020304" charset="0"/>
              <a:cs typeface="Times New Roman" panose="02020603050405020304" charset="0"/>
              <a:sym typeface="+mn-ea"/>
            </a:endParaRPr>
          </a:p>
          <a:p>
            <a:pPr algn="just"/>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sym typeface="+mn-ea"/>
              </a:rPr>
              <a:t>Disadvantages</a:t>
            </a:r>
            <a:r>
              <a:rPr lang="en-IN" altLang="en-US" b="1">
                <a:latin typeface="Times New Roman" panose="02020603050405020304" charset="0"/>
                <a:cs typeface="Times New Roman" panose="02020603050405020304" charset="0"/>
                <a:sym typeface="+mn-ea"/>
              </a:rPr>
              <a:t> of DTD</a:t>
            </a:r>
            <a:r>
              <a:rPr lang="en-US">
                <a:latin typeface="Times New Roman" panose="02020603050405020304" charset="0"/>
                <a:cs typeface="Times New Roman" panose="02020603050405020304" charset="0"/>
                <a:sym typeface="+mn-ea"/>
              </a:rPr>
              <a:t>:</a:t>
            </a:r>
            <a:endParaRPr lang="en-US">
              <a:latin typeface="Times New Roman" panose="02020603050405020304" charset="0"/>
              <a:cs typeface="Times New Roman" panose="02020603050405020304" charset="0"/>
              <a:sym typeface="+mn-ea"/>
            </a:endParaRPr>
          </a:p>
          <a:p>
            <a:pPr algn="just"/>
            <a:r>
              <a:rPr lang="en-US" b="1">
                <a:latin typeface="Times New Roman" panose="02020603050405020304" charset="0"/>
                <a:cs typeface="Times New Roman" panose="02020603050405020304" charset="0"/>
                <a:sym typeface="+mn-ea"/>
              </a:rPr>
              <a:t>No support for datatypes</a:t>
            </a:r>
            <a:r>
              <a:rPr lang="en-IN" altLang="en-US">
                <a:latin typeface="Times New Roman" panose="02020603050405020304" charset="0"/>
                <a:cs typeface="Times New Roman" panose="02020603050405020304" charset="0"/>
                <a:sym typeface="+mn-ea"/>
              </a:rPr>
              <a:t> :</a:t>
            </a:r>
            <a:endParaRPr lang="en-IN" altLang="en-US">
              <a:latin typeface="Times New Roman" panose="02020603050405020304" charset="0"/>
              <a:cs typeface="Times New Roman" panose="02020603050405020304" charset="0"/>
              <a:sym typeface="+mn-ea"/>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sym typeface="+mn-ea"/>
              </a:rPr>
              <a:t> No validation of Datatypes on XML DTD.</a:t>
            </a:r>
            <a:endParaRPr 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Developed For One Xml cannot be used for another i.e., </a:t>
            </a:r>
            <a:r>
              <a:rPr lang="en-IN" altLang="en-US" b="1">
                <a:latin typeface="Times New Roman" panose="02020603050405020304" charset="0"/>
                <a:cs typeface="Times New Roman" panose="02020603050405020304" charset="0"/>
              </a:rPr>
              <a:t>no Inheritence Concept.</a:t>
            </a:r>
            <a:endParaRPr lang="en-US" b="1">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atin typeface="Times New Roman" panose="02020603050405020304" charset="0"/>
                <a:cs typeface="Times New Roman" panose="02020603050405020304" charset="0"/>
                <a:sym typeface="+mn-ea"/>
              </a:rPr>
              <a:t>Limited expressive power: DTD has limited expressive power </a:t>
            </a:r>
            <a:r>
              <a:rPr lang="en-IN" altLang="en-US">
                <a:latin typeface="Times New Roman" panose="02020603050405020304" charset="0"/>
                <a:cs typeface="Times New Roman" panose="02020603050405020304" charset="0"/>
                <a:sym typeface="+mn-ea"/>
              </a:rPr>
              <a:t>.This means that some complex data structures and constraints may not be able to be defined using DTD.</a:t>
            </a:r>
            <a:endParaRPr lang="en-IN" altLang="en-US">
              <a:latin typeface="Times New Roman" panose="02020603050405020304" charset="0"/>
              <a:cs typeface="Times New Roman" panose="02020603050405020304" charset="0"/>
              <a:sym typeface="+mn-ea"/>
            </a:endParaRPr>
          </a:p>
          <a:p>
            <a:pPr marL="285750" indent="-285750" algn="just">
              <a:buFont typeface="Arial" panose="020B0604020202020204" pitchFamily="34" charset="0"/>
              <a:buChar char="•"/>
            </a:pPr>
            <a:r>
              <a:rPr lang="en-US">
                <a:latin typeface="Times New Roman" panose="02020603050405020304" charset="0"/>
                <a:cs typeface="Times New Roman" panose="02020603050405020304" charset="0"/>
                <a:sym typeface="+mn-ea"/>
              </a:rPr>
              <a:t>Lack of modularity</a:t>
            </a:r>
            <a:r>
              <a:rPr lang="en-IN" altLang="en-US">
                <a:latin typeface="Times New Roman" panose="02020603050405020304" charset="0"/>
                <a:cs typeface="Times New Roman" panose="02020603050405020304" charset="0"/>
                <a:sym typeface="+mn-ea"/>
              </a:rPr>
              <a:t>.</a:t>
            </a:r>
            <a:endParaRPr 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atin typeface="Times New Roman" panose="02020603050405020304" charset="0"/>
                <a:cs typeface="Times New Roman" panose="02020603050405020304" charset="0"/>
                <a:sym typeface="+mn-ea"/>
              </a:rPr>
              <a:t>Limited namespace support</a:t>
            </a:r>
            <a:r>
              <a:rPr lang="en-IN" altLang="en-US">
                <a:latin typeface="Times New Roman" panose="02020603050405020304" charset="0"/>
                <a:cs typeface="Times New Roman" panose="02020603050405020304" charset="0"/>
                <a:sym typeface="+mn-ea"/>
              </a:rPr>
              <a:t>.</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5455" y="420370"/>
            <a:ext cx="11076940" cy="3969385"/>
          </a:xfrm>
          <a:prstGeom prst="rect">
            <a:avLst/>
          </a:prstGeom>
          <a:noFill/>
        </p:spPr>
        <p:txBody>
          <a:bodyPr wrap="square" rtlCol="0">
            <a:spAutoFit/>
          </a:bodyPr>
          <a:p>
            <a:pPr algn="just"/>
            <a:r>
              <a:rPr lang="en-IN" altLang="en-US" b="1">
                <a:latin typeface="Times New Roman" panose="02020603050405020304" charset="0"/>
                <a:cs typeface="Times New Roman" panose="02020603050405020304" charset="0"/>
              </a:rPr>
              <a:t>XML XSD (XML Schema Definition): </a:t>
            </a:r>
            <a:endParaRPr lang="en-IN" altLang="en-US" b="1">
              <a:latin typeface="Times New Roman" panose="02020603050405020304" charset="0"/>
              <a:cs typeface="Times New Roman" panose="02020603050405020304" charset="0"/>
            </a:endParaRPr>
          </a:p>
          <a:p>
            <a:pPr algn="just"/>
            <a:endParaRPr lang="en-IN" altLang="en-US" b="1">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To overcome all the drawbacks in DTD. </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XSD provides a more powerful and flexible way to define XML schema than DTD. Its rich set of features and support for data types, constraints, and namespaces makes it a popular choice for defining XML data structures in many industries and domains.</a:t>
            </a:r>
            <a:endParaRPr lang="en-IN" altLang="en-US">
              <a:latin typeface="Times New Roman" panose="02020603050405020304" charset="0"/>
              <a:cs typeface="Times New Roman" panose="02020603050405020304" charset="0"/>
            </a:endParaRPr>
          </a:p>
          <a:p>
            <a:pPr marL="285750" indent="-285750" algn="just"/>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Example :</a:t>
            </a:r>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This XSD defines two elements: "book" and "bookstore". The "book" element has three child elements: "title", "author", and "price", and one attribute: "isbn". </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The "bookstore" element has a sequence of "book" elements as its child elements. </a:t>
            </a:r>
            <a:endParaRPr lang="en-IN"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rPr>
              <a:t>The XSD also defines the data types of the elements and attributes using the built-in XSD data types: "xs:string" for strings, "xs:decimal" for decimal numbers, and "xs:unbounded" for an unlimited number of occurrences.</a:t>
            </a:r>
            <a:endParaRPr lang="en-IN" alt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8026</Words>
  <Application>WPS Presentation</Application>
  <PresentationFormat>Widescreen</PresentationFormat>
  <Paragraphs>245</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Times New Roman</vt:lpstr>
      <vt:lpstr>Microsoft YaHei</vt:lpstr>
      <vt:lpstr>Calibri</vt:lpstr>
      <vt:lpstr>Blue Waves</vt:lpstr>
      <vt:lpstr>XML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
  <cp:lastModifiedBy>akhila.p</cp:lastModifiedBy>
  <cp:revision>4</cp:revision>
  <dcterms:created xsi:type="dcterms:W3CDTF">2023-05-01T06:36:00Z</dcterms:created>
  <dcterms:modified xsi:type="dcterms:W3CDTF">2023-05-02T04:21:17Z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3E214E3ED8854A6082591B138C3FC315</vt:lpwstr>
  </property>
  <property fmtid="{D5CDD505-2E9C-101B-9397-08002B2CF9AE}" pid="3" name="KSOProductBuildVer">
    <vt:lpwstr>1033-10.2.0.5871</vt:lpwstr>
  </property>
</Properties>
</file>