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7" r:id="rId3"/>
    <p:sldId id="272" r:id="rId4"/>
    <p:sldId id="289" r:id="rId5"/>
    <p:sldId id="384" r:id="rId6"/>
    <p:sldId id="385" r:id="rId7"/>
    <p:sldId id="386" r:id="rId8"/>
    <p:sldId id="388" r:id="rId9"/>
    <p:sldId id="389" r:id="rId10"/>
    <p:sldId id="390" r:id="rId11"/>
    <p:sldId id="391" r:id="rId12"/>
    <p:sldId id="387" r:id="rId13"/>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028440" cy="1445260"/>
          </a:xfrm>
          <a:prstGeom prst="rect">
            <a:avLst/>
          </a:prstGeom>
          <a:noFill/>
        </p:spPr>
        <p:txBody>
          <a:bodyPr wrap="square" rtlCol="0">
            <a:spAutoFit/>
          </a:bodyPr>
          <a:p>
            <a:r>
              <a:rPr lang="en-US" sz="4400"/>
              <a:t>ZK Framework</a:t>
            </a:r>
            <a:endParaRPr lang="en-US" sz="4400"/>
          </a:p>
          <a:p>
            <a:endParaRPr lang="en-US" sz="4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4"/>
          </p:nvPr>
        </p:nvSpPr>
        <p:spPr>
          <a:xfrm>
            <a:off x="408940" y="439420"/>
            <a:ext cx="11160125" cy="5870575"/>
          </a:xfrm>
        </p:spPr>
        <p:txBody>
          <a:bodyPr>
            <a:normAutofit fontScale="25000"/>
          </a:bodyPr>
          <a:p>
            <a:pPr marL="0" indent="0">
              <a:buNone/>
            </a:pPr>
            <a:r>
              <a:rPr lang="en-US" sz="8000">
                <a:sym typeface="+mn-ea"/>
              </a:rPr>
              <a:t>  </a:t>
            </a:r>
            <a:r>
              <a:rPr lang="en-US" sz="8000" b="1">
                <a:sym typeface="+mn-ea"/>
              </a:rPr>
              <a:t>Listen to Component Events:</a:t>
            </a:r>
            <a:endParaRPr lang="en-US" sz="8000" b="1"/>
          </a:p>
          <a:p>
            <a:pPr marL="0" indent="0">
              <a:buNone/>
            </a:pPr>
            <a:r>
              <a:rPr lang="en-US" sz="8000">
                <a:sym typeface="+mn-ea"/>
              </a:rPr>
              <a:t>public class SearchController ...{           </a:t>
            </a:r>
            <a:endParaRPr lang="en-US" sz="8000"/>
          </a:p>
          <a:p>
            <a:pPr marL="0" indent="0">
              <a:buNone/>
            </a:pPr>
            <a:r>
              <a:rPr lang="en-US" sz="8000">
                <a:sym typeface="+mn-ea"/>
              </a:rPr>
              <a:t>    @Listen("onClick = #searchButton")</a:t>
            </a:r>
            <a:endParaRPr lang="en-US" sz="8000"/>
          </a:p>
          <a:p>
            <a:pPr marL="0" indent="0">
              <a:buNone/>
            </a:pPr>
            <a:r>
              <a:rPr lang="en-US" sz="8000">
                <a:sym typeface="+mn-ea"/>
              </a:rPr>
              <a:t>    public void search(){</a:t>
            </a:r>
            <a:endParaRPr lang="en-US" sz="8000"/>
          </a:p>
          <a:p>
            <a:pPr marL="0" indent="0">
              <a:buNone/>
            </a:pPr>
            <a:r>
              <a:rPr lang="en-US" sz="8000">
                <a:sym typeface="+mn-ea"/>
              </a:rPr>
              <a:t>   ...}      }            </a:t>
            </a:r>
            <a:endParaRPr lang="en-US" sz="8000"/>
          </a:p>
          <a:p>
            <a:pPr marL="0" indent="0">
              <a:buNone/>
            </a:pPr>
            <a:r>
              <a:rPr lang="en-US" sz="8000" b="1"/>
              <a:t>Wire Components:</a:t>
            </a:r>
            <a:endParaRPr lang="en-US" sz="8000" b="1"/>
          </a:p>
          <a:p>
            <a:pPr marL="0" indent="0">
              <a:buNone/>
            </a:pPr>
            <a:r>
              <a:rPr lang="en-US" sz="8000"/>
              <a:t>To wire components into a controller, you declare member fields with corresponding component type and then add @Wire annotation on the member fields, by default, the field name is the same as the component's id in the view.</a:t>
            </a:r>
            <a:endParaRPr lang="en-US" sz="8000"/>
          </a:p>
          <a:p>
            <a:pPr marL="0" indent="0">
              <a:buNone/>
            </a:pPr>
            <a:r>
              <a:rPr lang="en-US" sz="8000"/>
              <a:t>public class SearchController ...{          </a:t>
            </a:r>
            <a:endParaRPr lang="en-US" sz="8000"/>
          </a:p>
          <a:p>
            <a:pPr marL="0" indent="0">
              <a:buNone/>
            </a:pPr>
            <a:r>
              <a:rPr lang="en-US" sz="8000"/>
              <a:t>    @Wire</a:t>
            </a:r>
            <a:endParaRPr lang="en-US" sz="8000"/>
          </a:p>
          <a:p>
            <a:pPr marL="0" indent="0">
              <a:buNone/>
            </a:pPr>
            <a:r>
              <a:rPr lang="en-US" sz="8000"/>
              <a:t>    private Listbox carListbox;</a:t>
            </a:r>
            <a:endParaRPr lang="en-US" sz="8000"/>
          </a:p>
          <a:p>
            <a:pPr marL="0" indent="0">
              <a:buNone/>
            </a:pPr>
            <a:r>
              <a:rPr lang="en-US" sz="8000"/>
              <a:t>    @Wire</a:t>
            </a:r>
            <a:endParaRPr lang="en-US" sz="8000"/>
          </a:p>
          <a:p>
            <a:pPr marL="0" indent="0">
              <a:buNone/>
            </a:pPr>
            <a:r>
              <a:rPr lang="en-US" sz="8000"/>
              <a:t>    private Textbox keywordBox;     </a:t>
            </a:r>
            <a:endParaRPr lang="en-US" sz="8000"/>
          </a:p>
          <a:p>
            <a:pPr marL="0" indent="0">
              <a:buNone/>
            </a:pPr>
            <a:r>
              <a:rPr lang="en-US" sz="8000"/>
              <a:t>}   </a:t>
            </a:r>
            <a:endParaRPr lang="en-US" sz="8000"/>
          </a:p>
          <a:p>
            <a:pPr marL="0" indent="0">
              <a:buNone/>
            </a:pPr>
            <a:r>
              <a:rPr lang="en-US" sz="8000"/>
              <a:t>       </a:t>
            </a:r>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Implementing a ZK Application</a:t>
            </a:r>
            <a:endParaRPr lang="en-US"/>
          </a:p>
        </p:txBody>
      </p:sp>
      <p:sp>
        <p:nvSpPr>
          <p:cNvPr id="4" name="Text Placeholder 3"/>
          <p:cNvSpPr>
            <a:spLocks noGrp="1"/>
          </p:cNvSpPr>
          <p:nvPr>
            <p:ph type="body" sz="quarter" idx="14"/>
          </p:nvPr>
        </p:nvSpPr>
        <p:spPr/>
        <p:txBody>
          <a:bodyPr>
            <a:normAutofit lnSpcReduction="20000"/>
          </a:bodyPr>
          <a:p>
            <a:r>
              <a:rPr lang="en-US"/>
              <a:t>This example application follows the MVC architectural pattern, separating business logic from the user interface, enabling the separation of user interfaces (contained in zul files) from java business logic. This separation of concerns leads to cleaner and more maintainable code. The attached example contains numerous files. The table below categorizes these files with respect to the MVC pattern:</a:t>
            </a:r>
            <a:endParaRPr lang="en-US"/>
          </a:p>
          <a:p>
            <a:endParaRPr lang="en-US"/>
          </a:p>
          <a:p>
            <a:r>
              <a:rPr lang="en-US"/>
              <a:t>Model: Employee.java, EmployeeService.java</a:t>
            </a:r>
            <a:endParaRPr lang="en-US"/>
          </a:p>
          <a:p>
            <a:r>
              <a:rPr lang="en-US"/>
              <a:t>View: index.zul</a:t>
            </a:r>
            <a:endParaRPr lang="en-US"/>
          </a:p>
          <a:p>
            <a:r>
              <a:rPr lang="en-US"/>
              <a:t>Controller: EmployeeController.java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a ZUL file?</a:t>
            </a:r>
            <a:endParaRPr lang="en-US" sz="3600"/>
          </a:p>
        </p:txBody>
      </p:sp>
      <p:sp>
        <p:nvSpPr>
          <p:cNvPr id="4" name="Text Placeholder 3"/>
          <p:cNvSpPr>
            <a:spLocks noGrp="1"/>
          </p:cNvSpPr>
          <p:nvPr>
            <p:ph type="body" sz="quarter" idx="14"/>
          </p:nvPr>
        </p:nvSpPr>
        <p:spPr>
          <a:xfrm>
            <a:off x="408940" y="848995"/>
            <a:ext cx="11160125" cy="5461000"/>
          </a:xfrm>
        </p:spPr>
        <p:txBody>
          <a:bodyPr>
            <a:normAutofit fontScale="90000" lnSpcReduction="20000"/>
          </a:bodyPr>
          <a:p>
            <a:r>
              <a:rPr lang="en-US"/>
              <a:t>A file with .zul extension is a web file created with the User Interface Markup Language (ZUML) and contains definitions for user interface elements. </a:t>
            </a:r>
            <a:endParaRPr lang="en-US"/>
          </a:p>
          <a:p>
            <a:r>
              <a:rPr lang="en-US"/>
              <a:t>Ajax and Java classes support using the XML-based ZUML for developing server side files. </a:t>
            </a:r>
            <a:endParaRPr lang="en-US"/>
          </a:p>
          <a:p>
            <a:r>
              <a:rPr lang="en-US"/>
              <a:t>ZUL file format was developed by ZK, a UI framework that enables you to build web and mobile applications without the knowledge of JavaScript or AJAX.</a:t>
            </a:r>
            <a:endParaRPr lang="en-US"/>
          </a:p>
          <a:p>
            <a:r>
              <a:rPr lang="en-US"/>
              <a:t>ZK is a UI framework influential in building fantastic web and mobile applications without having to learn JavaScript or AJAX.</a:t>
            </a:r>
            <a:endParaRPr lang="en-US"/>
          </a:p>
          <a:p>
            <a:r>
              <a:rPr lang="en-US"/>
              <a:t> It is an open-source ajax based web application that is written in Java. </a:t>
            </a:r>
            <a:endParaRPr lang="en-US"/>
          </a:p>
          <a:p>
            <a:r>
              <a:rPr lang="en-US"/>
              <a:t>ZK empowers the creation of GUI for web application with very minimal programming knowledge.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ZUL File Format and Example</a:t>
            </a:r>
            <a:endParaRPr lang="en-US" sz="3600"/>
          </a:p>
        </p:txBody>
      </p:sp>
      <p:sp>
        <p:nvSpPr>
          <p:cNvPr id="4" name="Text Placeholder 3"/>
          <p:cNvSpPr>
            <a:spLocks noGrp="1"/>
          </p:cNvSpPr>
          <p:nvPr>
            <p:ph type="body" sz="quarter" idx="14"/>
          </p:nvPr>
        </p:nvSpPr>
        <p:spPr/>
        <p:txBody>
          <a:bodyPr>
            <a:normAutofit fontScale="90000" lnSpcReduction="10000"/>
          </a:bodyPr>
          <a:p>
            <a:r>
              <a:rPr lang="en-US"/>
              <a:t>ZUL files are XML-based, consisting of different elements to construct user interface. </a:t>
            </a:r>
            <a:endParaRPr lang="en-US"/>
          </a:p>
          <a:p>
            <a:r>
              <a:rPr lang="en-US"/>
              <a:t>The ZK loader uses each XML element to create a component. The overall processing of the page elements such as page title, description, etc. are described by each XML processing instruction of ZUML.</a:t>
            </a:r>
            <a:endParaRPr lang="en-US"/>
          </a:p>
          <a:p>
            <a:r>
              <a:rPr lang="en-US"/>
              <a:t>In the following example of ZUML code, the first line specifies the page title, the second line creates a root component with title and border, and the third line creates a button with label and an event listener.</a:t>
            </a:r>
            <a:endParaRPr lang="en-US"/>
          </a:p>
          <a:p>
            <a:pPr marL="0" indent="0">
              <a:buNone/>
            </a:pPr>
            <a:r>
              <a:rPr lang="en-US"/>
              <a:t>&lt;?page title="Super Application"?&gt;</a:t>
            </a:r>
            <a:endParaRPr lang="en-US"/>
          </a:p>
          <a:p>
            <a:pPr marL="0" indent="0">
              <a:buNone/>
            </a:pPr>
            <a:r>
              <a:rPr lang="en-US"/>
              <a:t>&lt;window title="Super Hello" border="normal"&gt;</a:t>
            </a:r>
            <a:endParaRPr lang="en-US"/>
          </a:p>
          <a:p>
            <a:pPr marL="0" indent="0">
              <a:buNone/>
            </a:pPr>
            <a:r>
              <a:rPr lang="en-US"/>
              <a:t>    &lt;button label="hi" onClick='alert("hi")'/&gt;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ZK: History &amp; Architecture</a:t>
            </a:r>
            <a:endParaRPr lang="en-US" sz="3200"/>
          </a:p>
        </p:txBody>
      </p:sp>
      <p:sp>
        <p:nvSpPr>
          <p:cNvPr id="4" name="Text Placeholder 3"/>
          <p:cNvSpPr>
            <a:spLocks noGrp="1"/>
          </p:cNvSpPr>
          <p:nvPr>
            <p:ph type="body" sz="quarter" idx="14"/>
          </p:nvPr>
        </p:nvSpPr>
        <p:spPr>
          <a:xfrm>
            <a:off x="408940" y="1023620"/>
            <a:ext cx="11694795" cy="5452745"/>
          </a:xfrm>
        </p:spPr>
        <p:txBody>
          <a:bodyPr>
            <a:normAutofit fontScale="70000"/>
          </a:bodyPr>
          <a:p>
            <a:r>
              <a:rPr lang="en-US"/>
              <a:t>ZK has been renowned for its “Ajax without JavaScript” approach since 2005, enabling developers to build rich internet applications transparently, without any knowledge of Ajax and JavaScript. </a:t>
            </a:r>
            <a:endParaRPr lang="en-US"/>
          </a:p>
          <a:p>
            <a:r>
              <a:rPr lang="en-US"/>
              <a:t>The client engine and update engine in ZK play the roles of pitcher and catcher, rendering Ajax communication transparent to developers.</a:t>
            </a:r>
            <a:endParaRPr lang="en-US"/>
          </a:p>
          <a:p>
            <a:r>
              <a:rPr lang="en-US"/>
              <a:t> Events triggered by users are encapsulated and marshaled to event listeners running at the server.</a:t>
            </a:r>
            <a:endParaRPr lang="en-US"/>
          </a:p>
          <a:p>
            <a:r>
              <a:rPr lang="en-US"/>
              <a:t>In 2010, ZK introduced Server+client Fusion architecture which combines the server-centric approach with optional client-side control. </a:t>
            </a:r>
            <a:endParaRPr lang="en-US"/>
          </a:p>
          <a:p>
            <a:r>
              <a:rPr lang="en-US"/>
              <a:t>The server-centric solution to Ajax brings a productivity boost, robustness, and security to Web application development; while client side solutions endow Web applications with greater controllability, and the ability to leverage client side resources. </a:t>
            </a:r>
            <a:endParaRPr lang="en-US"/>
          </a:p>
          <a:p>
            <a:r>
              <a:rPr lang="en-US"/>
              <a:t>Throughout the years, ZK has provided developers which a highly productive way of building Java based web applications. </a:t>
            </a:r>
            <a:endParaRPr lang="en-US"/>
          </a:p>
          <a:p>
            <a:r>
              <a:rPr lang="en-US"/>
              <a:t>The best way to show ZK’s power is to introduce a non-trivial example of working with ZK. The next section introduces an example application in digestible chunks.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ZK MVC Model</a:t>
            </a:r>
            <a:endParaRPr lang="en-US"/>
          </a:p>
        </p:txBody>
      </p:sp>
      <p:sp>
        <p:nvSpPr>
          <p:cNvPr id="5" name="Text Placeholder 4"/>
          <p:cNvSpPr>
            <a:spLocks noGrp="1"/>
          </p:cNvSpPr>
          <p:nvPr>
            <p:ph type="body" sz="quarter" idx="14"/>
          </p:nvPr>
        </p:nvSpPr>
        <p:spPr/>
        <p:txBody>
          <a:bodyPr>
            <a:normAutofit fontScale="90000" lnSpcReduction="20000"/>
          </a:bodyPr>
          <a:p>
            <a:r>
              <a:rPr lang="en-US"/>
              <a:t>ZK supports the Model-View-Controller (MVC) design pattern that allows developers to effectively gain full control of UI components' state and behaviour using a CSS like selector mechanism. </a:t>
            </a:r>
            <a:endParaRPr lang="en-US"/>
          </a:p>
          <a:p>
            <a:r>
              <a:rPr lang="en-US"/>
              <a:t>This pattern divides an application into three parts.</a:t>
            </a:r>
            <a:endParaRPr lang="en-US"/>
          </a:p>
          <a:p>
            <a:r>
              <a:rPr lang="en-US"/>
              <a:t>The Model consists of application data and business rules.</a:t>
            </a:r>
            <a:endParaRPr lang="en-US"/>
          </a:p>
          <a:p>
            <a:r>
              <a:rPr lang="en-US"/>
              <a:t>The View means user interface. </a:t>
            </a:r>
            <a:endParaRPr lang="en-US"/>
          </a:p>
          <a:p>
            <a:r>
              <a:rPr lang="en-US"/>
              <a:t>The zul page which contains ZK components represents this part. </a:t>
            </a:r>
            <a:endParaRPr lang="en-US"/>
          </a:p>
          <a:p>
            <a:r>
              <a:rPr lang="en-US"/>
              <a:t>A user's interaction with components triggers events to be sent to controllers.</a:t>
            </a:r>
            <a:endParaRPr lang="en-US"/>
          </a:p>
          <a:p>
            <a:r>
              <a:rPr lang="en-US"/>
              <a:t>The Controller plays the coordinator between View and Model. </a:t>
            </a:r>
            <a:endParaRPr lang="en-US"/>
          </a:p>
          <a:p>
            <a:r>
              <a:rPr lang="en-US"/>
              <a:t>It receives events from View to update Model and retrieve data to change View's presentation.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1160780" y="405130"/>
            <a:ext cx="9149715" cy="567055"/>
          </a:xfrm>
        </p:spPr>
        <p:txBody>
          <a:bodyPr/>
          <a:p>
            <a:pPr algn="ctr"/>
            <a:r>
              <a:rPr lang="en-US"/>
              <a:t>MVC Model</a:t>
            </a:r>
            <a:endParaRPr lang="en-US"/>
          </a:p>
        </p:txBody>
      </p:sp>
      <p:pic>
        <p:nvPicPr>
          <p:cNvPr id="6" name="Picture Placeholder 5"/>
          <p:cNvPicPr>
            <a:picLocks noChangeAspect="1"/>
          </p:cNvPicPr>
          <p:nvPr>
            <p:ph type="pic" idx="1"/>
          </p:nvPr>
        </p:nvPicPr>
        <p:blipFill>
          <a:blip r:embed="rId1"/>
          <a:stretch>
            <a:fillRect/>
          </a:stretch>
        </p:blipFill>
        <p:spPr>
          <a:xfrm>
            <a:off x="842010" y="1421765"/>
            <a:ext cx="9979025" cy="48075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4"/>
          </p:nvPr>
        </p:nvSpPr>
        <p:spPr>
          <a:xfrm>
            <a:off x="408940" y="333375"/>
            <a:ext cx="11160125" cy="5976620"/>
          </a:xfrm>
        </p:spPr>
        <p:txBody>
          <a:bodyPr>
            <a:noAutofit/>
          </a:bodyPr>
          <a:p>
            <a:pPr marL="0" indent="0">
              <a:buNone/>
            </a:pPr>
            <a:r>
              <a:rPr lang="en-US" sz="2400" b="1"/>
              <a:t>Wire a Controller:</a:t>
            </a:r>
            <a:endParaRPr lang="en-US" sz="2400" b="1"/>
          </a:p>
          <a:p>
            <a:pPr marL="0" indent="0">
              <a:buNone/>
            </a:pPr>
            <a:r>
              <a:rPr lang="en-US" sz="2400"/>
              <a:t>A controller is a Java class which extends org.zkoss.zk.ui.select.SelectorComposer</a:t>
            </a:r>
            <a:endParaRPr lang="en-US" sz="2400"/>
          </a:p>
          <a:p>
            <a:pPr marL="0" indent="0">
              <a:buNone/>
            </a:pPr>
            <a:r>
              <a:rPr lang="en-US" sz="2400"/>
              <a:t>public class SearchController extends SelectorComposer&lt;Component&gt; {</a:t>
            </a:r>
            <a:endParaRPr lang="en-US" sz="2400"/>
          </a:p>
          <a:p>
            <a:pPr marL="0" indent="0">
              <a:buNone/>
            </a:pPr>
            <a:r>
              <a:rPr lang="en-US" sz="2400"/>
              <a:t>    ...}            </a:t>
            </a:r>
            <a:endParaRPr lang="en-US" sz="2400"/>
          </a:p>
          <a:p>
            <a:pPr marL="0" indent="0">
              <a:buNone/>
            </a:pPr>
            <a:r>
              <a:rPr lang="en-US" sz="2400" b="1"/>
              <a:t>Associate Controller to View :</a:t>
            </a:r>
            <a:endParaRPr lang="en-US" sz="2400" b="1"/>
          </a:p>
          <a:p>
            <a:pPr marL="0" indent="0">
              <a:buNone/>
            </a:pPr>
            <a:r>
              <a:rPr lang="en-US" sz="2400"/>
              <a:t>To associate a controller to a view, you just specify full-qualified class name in target component's "apply"" attribute.</a:t>
            </a:r>
            <a:endParaRPr lang="en-US" sz="2400"/>
          </a:p>
          <a:p>
            <a:pPr marL="0" indent="0">
              <a:buNone/>
            </a:pPr>
            <a:r>
              <a:rPr lang="en-US" sz="2400"/>
              <a:t>&lt;window apply="demo.getting_started.mvc.SearchController"&gt;</a:t>
            </a:r>
            <a:endParaRPr lang="en-US" sz="2400"/>
          </a:p>
          <a:p>
            <a:pPr marL="0" indent="0">
              <a:buNone/>
            </a:pPr>
            <a:r>
              <a:rPr lang="en-US" sz="2400"/>
              <a:t>    ...</a:t>
            </a:r>
            <a:endParaRPr lang="en-US" sz="2400"/>
          </a:p>
          <a:p>
            <a:pPr marL="0" indent="0">
              <a:buNone/>
            </a:pPr>
            <a:r>
              <a:rPr lang="en-US" sz="2400"/>
              <a:t>&lt;/window&gt;              </a:t>
            </a:r>
            <a:endParaRPr lang="en-US" sz="2400"/>
          </a:p>
          <a:p>
            <a:pPr marL="0" indent="0">
              <a:buNone/>
            </a:pPr>
            <a:r>
              <a:rPr lang="en-US" sz="2400" b="1"/>
              <a:t>Listen to Component Events:</a:t>
            </a:r>
            <a:endParaRPr lang="en-US" sz="2400" b="1"/>
          </a:p>
          <a:p>
            <a:pPr marL="0" indent="0">
              <a:buNone/>
            </a:pPr>
            <a:r>
              <a:rPr lang="en-US" sz="2400"/>
              <a:t>To listen to component events, you create a listener method and then add a @Listen annotation on that method. In the annotation, you have to register an event of a target component by [EVENT_NAME] = #[COMPONENT_ID] syntax.</a:t>
            </a:r>
            <a:endParaRPr lang="en-US" sz="2400"/>
          </a:p>
          <a:p>
            <a:pPr marL="0" indent="0">
              <a:buNone/>
            </a:pPr>
            <a:r>
              <a:rPr lang="en-US" sz="1900"/>
              <a:t>  </a:t>
            </a:r>
            <a:endParaRPr lang="en-US" sz="1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4915</Words>
  <Application>WPS Presentation</Application>
  <PresentationFormat>Custom</PresentationFormat>
  <Paragraphs>82</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vt:lpstr>
      <vt:lpstr>Century Gothic</vt:lpstr>
      <vt:lpstr>Poppins</vt:lpstr>
      <vt:lpstr>Microsoft YaHei</vt:lpstr>
      <vt:lpstr>Arial Unicode MS</vt:lpstr>
      <vt:lpstr>Calibri</vt:lpstr>
      <vt:lpstr>Segoe Print</vt:lpstr>
      <vt:lpstr>Office Theme</vt:lpstr>
      <vt:lpstr>PowerPoint 演示文稿</vt:lpstr>
      <vt:lpstr>PowerPoint 演示文稿</vt:lpstr>
      <vt:lpstr>PowerPoint 演示文稿</vt:lpstr>
      <vt:lpstr>What is a ZUL file?</vt:lpstr>
      <vt:lpstr>ZUL File Format and Example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133</cp:revision>
  <dcterms:created xsi:type="dcterms:W3CDTF">2021-09-08T09:08:00Z</dcterms:created>
  <dcterms:modified xsi:type="dcterms:W3CDTF">2023-01-20T13:26:05Z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88FE3BEC176D403886186ABE667BCDA6</vt:lpwstr>
  </property>
</Properties>
</file>