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0"/>
  </p:notesMasterIdLst>
  <p:sldIdLst>
    <p:sldId id="256" r:id="rId2"/>
    <p:sldId id="257" r:id="rId3"/>
    <p:sldId id="258" r:id="rId4"/>
    <p:sldId id="259" r:id="rId5"/>
    <p:sldId id="261" r:id="rId6"/>
    <p:sldId id="260" r:id="rId7"/>
    <p:sldId id="275" r:id="rId8"/>
    <p:sldId id="277" r:id="rId9"/>
    <p:sldId id="271" r:id="rId10"/>
    <p:sldId id="272" r:id="rId11"/>
    <p:sldId id="289" r:id="rId12"/>
    <p:sldId id="279" r:id="rId13"/>
    <p:sldId id="283" r:id="rId14"/>
    <p:sldId id="284" r:id="rId15"/>
    <p:sldId id="286" r:id="rId16"/>
    <p:sldId id="285" r:id="rId17"/>
    <p:sldId id="287" r:id="rId18"/>
    <p:sldId id="281" r:id="rId19"/>
    <p:sldId id="288" r:id="rId20"/>
    <p:sldId id="293" r:id="rId21"/>
    <p:sldId id="294" r:id="rId22"/>
    <p:sldId id="290" r:id="rId23"/>
    <p:sldId id="291" r:id="rId24"/>
    <p:sldId id="296" r:id="rId25"/>
    <p:sldId id="295" r:id="rId26"/>
    <p:sldId id="292" r:id="rId27"/>
    <p:sldId id="268"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577BE-1807-4DF6-93EF-F054B47D826B}" v="70" dt="2025-01-17T06:58:21.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270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CA823-D789-4426-95AD-7852A534BCE2}"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AAC3F-6716-40B1-AE3A-265B2DC9E405}" type="slidenum">
              <a:rPr lang="en-IN" smtClean="0"/>
              <a:t>‹#›</a:t>
            </a:fld>
            <a:endParaRPr lang="en-IN"/>
          </a:p>
        </p:txBody>
      </p:sp>
    </p:spTree>
    <p:extLst>
      <p:ext uri="{BB962C8B-B14F-4D97-AF65-F5344CB8AC3E}">
        <p14:creationId xmlns:p14="http://schemas.microsoft.com/office/powerpoint/2010/main" val="4203898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6422D1-0F7B-48AD-8A92-B2FC48C47080}"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296957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422D1-0F7B-48AD-8A92-B2FC48C47080}"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95191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422D1-0F7B-48AD-8A92-B2FC48C47080}"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D9C7DE-1F64-4779-945F-4A5035E66F8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5766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6422D1-0F7B-48AD-8A92-B2FC48C47080}"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13917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6422D1-0F7B-48AD-8A92-B2FC48C47080}"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D9C7DE-1F64-4779-945F-4A5035E66F8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7983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6422D1-0F7B-48AD-8A92-B2FC48C47080}"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25386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422D1-0F7B-48AD-8A92-B2FC48C47080}"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3776306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422D1-0F7B-48AD-8A92-B2FC48C47080}"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114095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422D1-0F7B-48AD-8A92-B2FC48C47080}"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368197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422D1-0F7B-48AD-8A92-B2FC48C47080}"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8524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6422D1-0F7B-48AD-8A92-B2FC48C47080}"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11122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6422D1-0F7B-48AD-8A92-B2FC48C47080}" type="datetimeFigureOut">
              <a:rPr lang="en-IN" smtClean="0"/>
              <a:t>17-01-2025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51096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6422D1-0F7B-48AD-8A92-B2FC48C47080}" type="datetimeFigureOut">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105985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422D1-0F7B-48AD-8A92-B2FC48C47080}" type="datetimeFigureOut">
              <a:rPr lang="en-IN" smtClean="0"/>
              <a:t>17-01-2025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207123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422D1-0F7B-48AD-8A92-B2FC48C47080}"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24656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422D1-0F7B-48AD-8A92-B2FC48C47080}"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393111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6422D1-0F7B-48AD-8A92-B2FC48C47080}" type="datetimeFigureOut">
              <a:rPr lang="en-IN" smtClean="0"/>
              <a:t>17-01-2025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D9C7DE-1F64-4779-945F-4A5035E66F88}" type="slidenum">
              <a:rPr lang="en-IN" smtClean="0"/>
              <a:t>‹#›</a:t>
            </a:fld>
            <a:endParaRPr lang="en-IN"/>
          </a:p>
        </p:txBody>
      </p:sp>
    </p:spTree>
    <p:extLst>
      <p:ext uri="{BB962C8B-B14F-4D97-AF65-F5344CB8AC3E}">
        <p14:creationId xmlns:p14="http://schemas.microsoft.com/office/powerpoint/2010/main" val="285411713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ortal.azure.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83DA-42D1-FF3D-54B0-0C810FA0C285}"/>
              </a:ext>
            </a:extLst>
          </p:cNvPr>
          <p:cNvSpPr>
            <a:spLocks noGrp="1"/>
          </p:cNvSpPr>
          <p:nvPr>
            <p:ph type="ctrTitle"/>
          </p:nvPr>
        </p:nvSpPr>
        <p:spPr>
          <a:xfrm>
            <a:off x="1315655" y="532114"/>
            <a:ext cx="9144000" cy="2387600"/>
          </a:xfrm>
        </p:spPr>
        <p:txBody>
          <a:bodyPr>
            <a:normAutofit fontScale="90000"/>
          </a:bodyPr>
          <a:lstStyle/>
          <a:p>
            <a:r>
              <a:rPr lang="en-IN" b="1" dirty="0">
                <a:solidFill>
                  <a:schemeClr val="accent1">
                    <a:lumMod val="50000"/>
                  </a:schemeClr>
                </a:solidFill>
              </a:rPr>
              <a:t>DEPLOYING A WEB APPLICATION USING AZURE APP SERVICE</a:t>
            </a:r>
          </a:p>
        </p:txBody>
      </p:sp>
      <p:sp>
        <p:nvSpPr>
          <p:cNvPr id="3" name="Subtitle 2">
            <a:extLst>
              <a:ext uri="{FF2B5EF4-FFF2-40B4-BE49-F238E27FC236}">
                <a16:creationId xmlns:a16="http://schemas.microsoft.com/office/drawing/2014/main" id="{BF5D0D85-5E5F-A1B2-E393-A378EE6B9E98}"/>
              </a:ext>
            </a:extLst>
          </p:cNvPr>
          <p:cNvSpPr>
            <a:spLocks noGrp="1"/>
          </p:cNvSpPr>
          <p:nvPr>
            <p:ph type="subTitle" idx="1"/>
          </p:nvPr>
        </p:nvSpPr>
        <p:spPr>
          <a:xfrm>
            <a:off x="8318090" y="3640560"/>
            <a:ext cx="3509307" cy="2685326"/>
          </a:xfrm>
        </p:spPr>
        <p:txBody>
          <a:bodyPr>
            <a:normAutofit/>
          </a:bodyPr>
          <a:lstStyle/>
          <a:p>
            <a:endParaRPr lang="en-IN" dirty="0">
              <a:solidFill>
                <a:schemeClr val="accent1">
                  <a:lumMod val="50000"/>
                </a:schemeClr>
              </a:solidFill>
            </a:endParaRPr>
          </a:p>
          <a:p>
            <a:pPr algn="l"/>
            <a:r>
              <a:rPr lang="en-IN" dirty="0">
                <a:solidFill>
                  <a:schemeClr val="tx1">
                    <a:lumMod val="75000"/>
                    <a:lumOff val="25000"/>
                  </a:schemeClr>
                </a:solidFill>
              </a:rPr>
              <a:t>Team Members:</a:t>
            </a:r>
          </a:p>
          <a:p>
            <a:pPr algn="l"/>
            <a:r>
              <a:rPr lang="en-IN" dirty="0"/>
              <a:t>Thakur Jatin Pratap Singh</a:t>
            </a:r>
          </a:p>
          <a:p>
            <a:r>
              <a:rPr lang="en-IN" dirty="0"/>
              <a:t>Tadepally sudheekhsha </a:t>
            </a:r>
          </a:p>
          <a:p>
            <a:pPr algn="l"/>
            <a:r>
              <a:rPr lang="en-IN" dirty="0"/>
              <a:t> </a:t>
            </a:r>
            <a:r>
              <a:rPr lang="en-IN" dirty="0" err="1"/>
              <a:t>Singireddy</a:t>
            </a:r>
            <a:r>
              <a:rPr lang="en-IN" dirty="0"/>
              <a:t> Harish Reddy</a:t>
            </a:r>
          </a:p>
          <a:p>
            <a:pPr algn="l"/>
            <a:r>
              <a:rPr lang="en-IN" dirty="0"/>
              <a:t> </a:t>
            </a:r>
            <a:r>
              <a:rPr lang="en-IN" dirty="0" err="1"/>
              <a:t>Masapathri</a:t>
            </a:r>
            <a:r>
              <a:rPr lang="en-IN" dirty="0"/>
              <a:t> </a:t>
            </a:r>
            <a:r>
              <a:rPr lang="en-IN" dirty="0" err="1"/>
              <a:t>Jagadeshwar</a:t>
            </a:r>
            <a:endParaRPr lang="en-IN" dirty="0">
              <a:solidFill>
                <a:schemeClr val="tx1">
                  <a:lumMod val="75000"/>
                  <a:lumOff val="25000"/>
                </a:schemeClr>
              </a:solidFill>
            </a:endParaRPr>
          </a:p>
        </p:txBody>
      </p:sp>
    </p:spTree>
    <p:extLst>
      <p:ext uri="{BB962C8B-B14F-4D97-AF65-F5344CB8AC3E}">
        <p14:creationId xmlns:p14="http://schemas.microsoft.com/office/powerpoint/2010/main" val="19180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1709046-92BB-22A1-6B37-10E587E955EC}"/>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a:fillRect/>
          </a:stretch>
        </p:blipFill>
        <p:spPr>
          <a:xfrm>
            <a:off x="2387600" y="1503680"/>
            <a:ext cx="9489440" cy="5354320"/>
          </a:xfrm>
        </p:spPr>
      </p:pic>
      <p:sp>
        <p:nvSpPr>
          <p:cNvPr id="3" name="TextBox 2">
            <a:extLst>
              <a:ext uri="{FF2B5EF4-FFF2-40B4-BE49-F238E27FC236}">
                <a16:creationId xmlns:a16="http://schemas.microsoft.com/office/drawing/2014/main" id="{B1F58E45-C555-47FC-63A5-FCF90A02F24A}"/>
              </a:ext>
            </a:extLst>
          </p:cNvPr>
          <p:cNvSpPr txBox="1"/>
          <p:nvPr/>
        </p:nvSpPr>
        <p:spPr>
          <a:xfrm>
            <a:off x="1713229" y="772160"/>
            <a:ext cx="8930650"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solidFill>
                  <a:schemeClr val="accent1">
                    <a:lumMod val="50000"/>
                  </a:schemeClr>
                </a:solidFill>
              </a:rPr>
              <a:t>Choose  a  Runtime Stack and required Appropriate Region for the web app</a:t>
            </a:r>
            <a:endParaRPr lang="en-IN" b="1" dirty="0">
              <a:solidFill>
                <a:schemeClr val="accent1">
                  <a:lumMod val="50000"/>
                </a:schemeClr>
              </a:solidFill>
            </a:endParaRPr>
          </a:p>
        </p:txBody>
      </p:sp>
    </p:spTree>
    <p:extLst>
      <p:ext uri="{BB962C8B-B14F-4D97-AF65-F5344CB8AC3E}">
        <p14:creationId xmlns:p14="http://schemas.microsoft.com/office/powerpoint/2010/main" val="25137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334762-88A1-0439-4DB2-A3A47A5694D0}"/>
              </a:ext>
            </a:extLst>
          </p:cNvPr>
          <p:cNvSpPr>
            <a:spLocks noGrp="1"/>
          </p:cNvSpPr>
          <p:nvPr>
            <p:ph type="title"/>
          </p:nvPr>
        </p:nvSpPr>
        <p:spPr>
          <a:xfrm>
            <a:off x="1618385" y="743853"/>
            <a:ext cx="10127301" cy="431804"/>
          </a:xfrm>
        </p:spPr>
        <p:txBody>
          <a:bodyPr>
            <a:normAutofit/>
          </a:bodyPr>
          <a:lstStyle/>
          <a:p>
            <a:pPr marL="342900" indent="-342900">
              <a:buFont typeface="Wingdings" panose="05000000000000000000" pitchFamily="2" charset="2"/>
              <a:buChar char="Ø"/>
            </a:pPr>
            <a:r>
              <a:rPr lang="en-US" sz="1800" b="1" dirty="0">
                <a:solidFill>
                  <a:schemeClr val="accent1">
                    <a:lumMod val="50000"/>
                  </a:schemeClr>
                </a:solidFill>
              </a:rPr>
              <a:t>Provide the required Deployement and Networking settings for the Web application</a:t>
            </a:r>
            <a:endParaRPr lang="en-IN" sz="1800" b="1" dirty="0">
              <a:solidFill>
                <a:schemeClr val="accent1">
                  <a:lumMod val="50000"/>
                </a:schemeClr>
              </a:solidFill>
            </a:endParaRPr>
          </a:p>
        </p:txBody>
      </p:sp>
      <p:pic>
        <p:nvPicPr>
          <p:cNvPr id="6" name="Picture Placeholder 5">
            <a:extLst>
              <a:ext uri="{FF2B5EF4-FFF2-40B4-BE49-F238E27FC236}">
                <a16:creationId xmlns:a16="http://schemas.microsoft.com/office/drawing/2014/main" id="{42BF28B4-F21F-612F-D2AA-5A43DBD607B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2640" y="1513114"/>
            <a:ext cx="5469891" cy="5202646"/>
          </a:xfrm>
        </p:spPr>
      </p:pic>
      <p:pic>
        <p:nvPicPr>
          <p:cNvPr id="9" name="Picture Placeholder 5">
            <a:extLst>
              <a:ext uri="{FF2B5EF4-FFF2-40B4-BE49-F238E27FC236}">
                <a16:creationId xmlns:a16="http://schemas.microsoft.com/office/drawing/2014/main" id="{91FC46F7-4FA5-7614-5D68-2476492F18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t="9310" b="9310"/>
          <a:stretch>
            <a:fillRect/>
          </a:stretch>
        </p:blipFill>
        <p:spPr>
          <a:xfrm>
            <a:off x="6379030" y="1513114"/>
            <a:ext cx="5558970" cy="5202646"/>
          </a:xfrm>
        </p:spPr>
      </p:pic>
    </p:spTree>
    <p:extLst>
      <p:ext uri="{BB962C8B-B14F-4D97-AF65-F5344CB8AC3E}">
        <p14:creationId xmlns:p14="http://schemas.microsoft.com/office/powerpoint/2010/main" val="410634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3D3FF94-1F6D-302C-90FC-433DC4A66C35}"/>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a:fillRect/>
          </a:stretch>
        </p:blipFill>
        <p:spPr>
          <a:xfrm>
            <a:off x="2338086" y="1354238"/>
            <a:ext cx="9657144" cy="5503762"/>
          </a:xfrm>
        </p:spPr>
      </p:pic>
      <p:sp>
        <p:nvSpPr>
          <p:cNvPr id="7" name="TextBox 6">
            <a:extLst>
              <a:ext uri="{FF2B5EF4-FFF2-40B4-BE49-F238E27FC236}">
                <a16:creationId xmlns:a16="http://schemas.microsoft.com/office/drawing/2014/main" id="{2CC6A100-A020-5FC2-F963-D1AD5F32EA0F}"/>
              </a:ext>
            </a:extLst>
          </p:cNvPr>
          <p:cNvSpPr txBox="1"/>
          <p:nvPr/>
        </p:nvSpPr>
        <p:spPr>
          <a:xfrm>
            <a:off x="1701478" y="613457"/>
            <a:ext cx="9907929" cy="646331"/>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1">
                    <a:lumMod val="50000"/>
                  </a:schemeClr>
                </a:solidFill>
              </a:rPr>
              <a:t>Finally click on Review + Create to check all the details and confirm to create the Web Application</a:t>
            </a:r>
            <a:endParaRPr lang="en-IN" b="1" dirty="0">
              <a:solidFill>
                <a:schemeClr val="accent1">
                  <a:lumMod val="50000"/>
                </a:schemeClr>
              </a:solidFill>
            </a:endParaRPr>
          </a:p>
        </p:txBody>
      </p:sp>
    </p:spTree>
    <p:extLst>
      <p:ext uri="{BB962C8B-B14F-4D97-AF65-F5344CB8AC3E}">
        <p14:creationId xmlns:p14="http://schemas.microsoft.com/office/powerpoint/2010/main" val="194834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5D80D15-097B-E208-1BDE-ED4DE4D73600}"/>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a:fillRect/>
          </a:stretch>
        </p:blipFill>
        <p:spPr>
          <a:xfrm>
            <a:off x="580102" y="1661652"/>
            <a:ext cx="11523407" cy="5196348"/>
          </a:xfrm>
        </p:spPr>
      </p:pic>
      <p:sp>
        <p:nvSpPr>
          <p:cNvPr id="7" name="TextBox 6">
            <a:extLst>
              <a:ext uri="{FF2B5EF4-FFF2-40B4-BE49-F238E27FC236}">
                <a16:creationId xmlns:a16="http://schemas.microsoft.com/office/drawing/2014/main" id="{5046F58C-DBC3-C70F-8DF5-8CC4409ACA32}"/>
              </a:ext>
            </a:extLst>
          </p:cNvPr>
          <p:cNvSpPr txBox="1"/>
          <p:nvPr/>
        </p:nvSpPr>
        <p:spPr>
          <a:xfrm>
            <a:off x="1730477" y="757083"/>
            <a:ext cx="7216878" cy="646331"/>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solidFill>
                  <a:schemeClr val="accent1">
                    <a:lumMod val="50000"/>
                  </a:schemeClr>
                </a:solidFill>
              </a:rPr>
              <a:t>Successfully created the App Service in Azure portal.</a:t>
            </a:r>
          </a:p>
          <a:p>
            <a:endParaRPr lang="en-IN" b="1" dirty="0">
              <a:solidFill>
                <a:schemeClr val="accent1">
                  <a:lumMod val="50000"/>
                </a:schemeClr>
              </a:solidFill>
            </a:endParaRPr>
          </a:p>
        </p:txBody>
      </p:sp>
    </p:spTree>
    <p:extLst>
      <p:ext uri="{BB962C8B-B14F-4D97-AF65-F5344CB8AC3E}">
        <p14:creationId xmlns:p14="http://schemas.microsoft.com/office/powerpoint/2010/main" val="35978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F52995C3-002E-D025-46A9-1C8ABA0DD468}"/>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a:fillRect/>
          </a:stretch>
        </p:blipFill>
        <p:spPr>
          <a:xfrm>
            <a:off x="1544320" y="1635760"/>
            <a:ext cx="10403840" cy="5222240"/>
          </a:xfrm>
        </p:spPr>
      </p:pic>
      <p:sp>
        <p:nvSpPr>
          <p:cNvPr id="11" name="TextBox 10">
            <a:extLst>
              <a:ext uri="{FF2B5EF4-FFF2-40B4-BE49-F238E27FC236}">
                <a16:creationId xmlns:a16="http://schemas.microsoft.com/office/drawing/2014/main" id="{79746A9B-698A-760C-3A9D-D8C9EE78FD36}"/>
              </a:ext>
            </a:extLst>
          </p:cNvPr>
          <p:cNvSpPr txBox="1"/>
          <p:nvPr/>
        </p:nvSpPr>
        <p:spPr>
          <a:xfrm>
            <a:off x="1727200" y="640080"/>
            <a:ext cx="7709162" cy="646331"/>
          </a:xfrm>
          <a:prstGeom prst="rect">
            <a:avLst/>
          </a:prstGeom>
          <a:noFill/>
        </p:spPr>
        <p:txBody>
          <a:bodyPr wrap="none" rtlCol="0">
            <a:spAutoFit/>
          </a:bodyPr>
          <a:lstStyle/>
          <a:p>
            <a:pPr marL="285750" indent="-285750">
              <a:buFont typeface="Wingdings" panose="05000000000000000000" pitchFamily="2" charset="2"/>
              <a:buChar char="Ø"/>
            </a:pPr>
            <a:r>
              <a:rPr lang="en-US" b="1" dirty="0">
                <a:solidFill>
                  <a:schemeClr val="accent1">
                    <a:lumMod val="50000"/>
                  </a:schemeClr>
                </a:solidFill>
              </a:rPr>
              <a:t>The Web application is Successfully Created and running .</a:t>
            </a:r>
          </a:p>
          <a:p>
            <a:pPr marL="285750" indent="-285750">
              <a:buFont typeface="Wingdings" panose="05000000000000000000" pitchFamily="2" charset="2"/>
              <a:buChar char="Ø"/>
            </a:pPr>
            <a:r>
              <a:rPr lang="en-US" b="1" dirty="0">
                <a:solidFill>
                  <a:schemeClr val="accent1">
                    <a:lumMod val="50000"/>
                  </a:schemeClr>
                </a:solidFill>
              </a:rPr>
              <a:t>Deploy the Content to the Application to complete the Web app. </a:t>
            </a:r>
            <a:endParaRPr lang="en-IN" b="1" dirty="0">
              <a:solidFill>
                <a:schemeClr val="accent1">
                  <a:lumMod val="50000"/>
                </a:schemeClr>
              </a:solidFill>
            </a:endParaRPr>
          </a:p>
        </p:txBody>
      </p:sp>
    </p:spTree>
    <p:extLst>
      <p:ext uri="{BB962C8B-B14F-4D97-AF65-F5344CB8AC3E}">
        <p14:creationId xmlns:p14="http://schemas.microsoft.com/office/powerpoint/2010/main" val="22013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E4D37A2-8C4E-8EFD-B077-25C565A6A4AE}"/>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a:fillRect/>
          </a:stretch>
        </p:blipFill>
        <p:spPr>
          <a:xfrm>
            <a:off x="1940560" y="1372870"/>
            <a:ext cx="10088880" cy="5485130"/>
          </a:xfrm>
        </p:spPr>
      </p:pic>
      <p:sp>
        <p:nvSpPr>
          <p:cNvPr id="8" name="TextBox 7">
            <a:extLst>
              <a:ext uri="{FF2B5EF4-FFF2-40B4-BE49-F238E27FC236}">
                <a16:creationId xmlns:a16="http://schemas.microsoft.com/office/drawing/2014/main" id="{732D9E04-D9C9-3952-76FA-85A80CBC0B8D}"/>
              </a:ext>
            </a:extLst>
          </p:cNvPr>
          <p:cNvSpPr txBox="1"/>
          <p:nvPr/>
        </p:nvSpPr>
        <p:spPr>
          <a:xfrm>
            <a:off x="1524000" y="568960"/>
            <a:ext cx="9695283" cy="646331"/>
          </a:xfrm>
          <a:prstGeom prst="rect">
            <a:avLst/>
          </a:prstGeom>
          <a:noFill/>
        </p:spPr>
        <p:txBody>
          <a:bodyPr wrap="none" rtlCol="0">
            <a:spAutoFit/>
          </a:bodyPr>
          <a:lstStyle/>
          <a:p>
            <a:pPr marL="285750" indent="-285750">
              <a:buFont typeface="Wingdings" panose="05000000000000000000" pitchFamily="2" charset="2"/>
              <a:buChar char="Ø"/>
            </a:pPr>
            <a:r>
              <a:rPr lang="en-US" b="1" dirty="0">
                <a:solidFill>
                  <a:schemeClr val="accent1">
                    <a:lumMod val="50000"/>
                  </a:schemeClr>
                </a:solidFill>
              </a:rPr>
              <a:t>In the Web services ,Go to the Deployement Centre and provide required settings </a:t>
            </a:r>
          </a:p>
          <a:p>
            <a:r>
              <a:rPr lang="en-US" b="1" dirty="0">
                <a:solidFill>
                  <a:schemeClr val="accent1">
                    <a:lumMod val="50000"/>
                  </a:schemeClr>
                </a:solidFill>
              </a:rPr>
              <a:t>     for the deployment </a:t>
            </a:r>
            <a:endParaRPr lang="en-IN" b="1" dirty="0">
              <a:solidFill>
                <a:schemeClr val="accent1">
                  <a:lumMod val="50000"/>
                </a:schemeClr>
              </a:solidFill>
            </a:endParaRPr>
          </a:p>
        </p:txBody>
      </p:sp>
    </p:spTree>
    <p:extLst>
      <p:ext uri="{BB962C8B-B14F-4D97-AF65-F5344CB8AC3E}">
        <p14:creationId xmlns:p14="http://schemas.microsoft.com/office/powerpoint/2010/main" val="347099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5CC87E6-1C86-8408-020E-239A9F3FF1C2}"/>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a:fillRect/>
          </a:stretch>
        </p:blipFill>
        <p:spPr>
          <a:xfrm>
            <a:off x="1818968" y="1582994"/>
            <a:ext cx="10176387" cy="5275006"/>
          </a:xfrm>
        </p:spPr>
      </p:pic>
      <p:sp>
        <p:nvSpPr>
          <p:cNvPr id="7" name="TextBox 6">
            <a:extLst>
              <a:ext uri="{FF2B5EF4-FFF2-40B4-BE49-F238E27FC236}">
                <a16:creationId xmlns:a16="http://schemas.microsoft.com/office/drawing/2014/main" id="{46E0B2F9-1BC0-960C-4A5C-3FC27D174B12}"/>
              </a:ext>
            </a:extLst>
          </p:cNvPr>
          <p:cNvSpPr txBox="1"/>
          <p:nvPr/>
        </p:nvSpPr>
        <p:spPr>
          <a:xfrm>
            <a:off x="1697048" y="772160"/>
            <a:ext cx="9406742"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solidFill>
                  <a:schemeClr val="accent1">
                    <a:lumMod val="50000"/>
                  </a:schemeClr>
                </a:solidFill>
              </a:rPr>
              <a:t>Go to the deployment Centre and provide the Source and Repository of the Git</a:t>
            </a:r>
            <a:endParaRPr lang="en-IN" b="1" dirty="0">
              <a:solidFill>
                <a:schemeClr val="accent1">
                  <a:lumMod val="50000"/>
                </a:schemeClr>
              </a:solidFill>
            </a:endParaRPr>
          </a:p>
        </p:txBody>
      </p:sp>
    </p:spTree>
    <p:extLst>
      <p:ext uri="{BB962C8B-B14F-4D97-AF65-F5344CB8AC3E}">
        <p14:creationId xmlns:p14="http://schemas.microsoft.com/office/powerpoint/2010/main" val="172351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0B338E3-1867-6F0A-9289-C7DE6962A38E}"/>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a:fillRect/>
          </a:stretch>
        </p:blipFill>
        <p:spPr>
          <a:xfrm>
            <a:off x="1859280" y="1422400"/>
            <a:ext cx="10099040" cy="5435600"/>
          </a:xfrm>
        </p:spPr>
      </p:pic>
      <p:sp>
        <p:nvSpPr>
          <p:cNvPr id="7" name="TextBox 6">
            <a:extLst>
              <a:ext uri="{FF2B5EF4-FFF2-40B4-BE49-F238E27FC236}">
                <a16:creationId xmlns:a16="http://schemas.microsoft.com/office/drawing/2014/main" id="{6ED324BF-C077-ECC4-47B1-C2B9BA8FB609}"/>
              </a:ext>
            </a:extLst>
          </p:cNvPr>
          <p:cNvSpPr txBox="1"/>
          <p:nvPr/>
        </p:nvSpPr>
        <p:spPr>
          <a:xfrm>
            <a:off x="1788160" y="751840"/>
            <a:ext cx="8335936"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solidFill>
                  <a:schemeClr val="accent1">
                    <a:lumMod val="50000"/>
                  </a:schemeClr>
                </a:solidFill>
              </a:rPr>
              <a:t>Make Sure all the details are correct before deploying the application. </a:t>
            </a:r>
            <a:endParaRPr lang="en-IN" b="1" dirty="0">
              <a:solidFill>
                <a:schemeClr val="accent1">
                  <a:lumMod val="50000"/>
                </a:schemeClr>
              </a:solidFill>
            </a:endParaRPr>
          </a:p>
        </p:txBody>
      </p:sp>
    </p:spTree>
    <p:extLst>
      <p:ext uri="{BB962C8B-B14F-4D97-AF65-F5344CB8AC3E}">
        <p14:creationId xmlns:p14="http://schemas.microsoft.com/office/powerpoint/2010/main" val="10881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B7AD41-6BFF-2BED-3E51-7727D5C8C5B7}"/>
              </a:ext>
            </a:extLst>
          </p:cNvPr>
          <p:cNvSpPr>
            <a:spLocks noGrp="1"/>
          </p:cNvSpPr>
          <p:nvPr>
            <p:ph type="title"/>
          </p:nvPr>
        </p:nvSpPr>
        <p:spPr>
          <a:xfrm>
            <a:off x="1647301" y="682973"/>
            <a:ext cx="10544699" cy="412845"/>
          </a:xfrm>
        </p:spPr>
        <p:txBody>
          <a:bodyPr>
            <a:noAutofit/>
          </a:bodyPr>
          <a:lstStyle/>
          <a:p>
            <a:pPr marL="285750" indent="-285750">
              <a:buFont typeface="Wingdings" panose="05000000000000000000" pitchFamily="2" charset="2"/>
              <a:buChar char="Ø"/>
            </a:pPr>
            <a:r>
              <a:rPr lang="en-US" sz="1800" b="1" dirty="0">
                <a:solidFill>
                  <a:schemeClr val="accent1">
                    <a:lumMod val="50000"/>
                  </a:schemeClr>
                </a:solidFill>
              </a:rPr>
              <a:t>Check the progress on Deployment in the overview.</a:t>
            </a:r>
            <a:br>
              <a:rPr lang="en-US" sz="1800" b="1" dirty="0">
                <a:solidFill>
                  <a:schemeClr val="accent1">
                    <a:lumMod val="50000"/>
                  </a:schemeClr>
                </a:solidFill>
              </a:rPr>
            </a:br>
            <a:endParaRPr lang="en-IN" sz="1800" b="1" dirty="0">
              <a:solidFill>
                <a:schemeClr val="accent1">
                  <a:lumMod val="50000"/>
                </a:schemeClr>
              </a:solidFill>
            </a:endParaRPr>
          </a:p>
        </p:txBody>
      </p:sp>
      <p:pic>
        <p:nvPicPr>
          <p:cNvPr id="6" name="Picture Placeholder 5">
            <a:extLst>
              <a:ext uri="{FF2B5EF4-FFF2-40B4-BE49-F238E27FC236}">
                <a16:creationId xmlns:a16="http://schemas.microsoft.com/office/drawing/2014/main" id="{731970B6-071C-2E3B-9D24-B7D344DAB2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7389" y="2126222"/>
            <a:ext cx="5759450" cy="4627002"/>
          </a:xfrm>
        </p:spPr>
      </p:pic>
      <p:pic>
        <p:nvPicPr>
          <p:cNvPr id="10" name="Picture Placeholder 5">
            <a:extLst>
              <a:ext uri="{FF2B5EF4-FFF2-40B4-BE49-F238E27FC236}">
                <a16:creationId xmlns:a16="http://schemas.microsoft.com/office/drawing/2014/main" id="{F3887714-1F89-2CC8-330D-460C4BA7FB4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t="9310" b="9310"/>
          <a:stretch>
            <a:fillRect/>
          </a:stretch>
        </p:blipFill>
        <p:spPr>
          <a:xfrm>
            <a:off x="6705600" y="2126222"/>
            <a:ext cx="5248275" cy="4627002"/>
          </a:xfrm>
        </p:spPr>
      </p:pic>
      <p:sp>
        <p:nvSpPr>
          <p:cNvPr id="11" name="TextBox 10">
            <a:extLst>
              <a:ext uri="{FF2B5EF4-FFF2-40B4-BE49-F238E27FC236}">
                <a16:creationId xmlns:a16="http://schemas.microsoft.com/office/drawing/2014/main" id="{7A551692-FFFE-62E5-4648-092697F50A6A}"/>
              </a:ext>
            </a:extLst>
          </p:cNvPr>
          <p:cNvSpPr txBox="1"/>
          <p:nvPr/>
        </p:nvSpPr>
        <p:spPr>
          <a:xfrm>
            <a:off x="1647301" y="1095818"/>
            <a:ext cx="5623655"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solidFill>
                  <a:schemeClr val="accent1">
                    <a:lumMod val="50000"/>
                  </a:schemeClr>
                </a:solidFill>
              </a:rPr>
              <a:t>Here we can see the Deployment is complete.</a:t>
            </a:r>
            <a:endParaRPr lang="en-IN" b="1" dirty="0">
              <a:solidFill>
                <a:schemeClr val="accent1">
                  <a:lumMod val="50000"/>
                </a:schemeClr>
              </a:solidFill>
            </a:endParaRPr>
          </a:p>
        </p:txBody>
      </p:sp>
    </p:spTree>
    <p:extLst>
      <p:ext uri="{BB962C8B-B14F-4D97-AF65-F5344CB8AC3E}">
        <p14:creationId xmlns:p14="http://schemas.microsoft.com/office/powerpoint/2010/main" val="416728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4882008-988D-D4D8-BB7A-33560A4F1A7A}"/>
              </a:ext>
            </a:extLst>
          </p:cNvPr>
          <p:cNvSpPr txBox="1"/>
          <p:nvPr/>
        </p:nvSpPr>
        <p:spPr>
          <a:xfrm>
            <a:off x="1718196" y="450354"/>
            <a:ext cx="10473804" cy="707886"/>
          </a:xfrm>
          <a:prstGeom prst="rect">
            <a:avLst/>
          </a:prstGeom>
          <a:noFill/>
        </p:spPr>
        <p:txBody>
          <a:bodyPr wrap="square">
            <a:spAutoFit/>
          </a:bodyPr>
          <a:lstStyle/>
          <a:p>
            <a:r>
              <a:rPr lang="en-US" sz="2000" b="1" dirty="0">
                <a:solidFill>
                  <a:schemeClr val="accent1">
                    <a:lumMod val="50000"/>
                  </a:schemeClr>
                </a:solidFill>
              </a:rPr>
              <a:t>To check the deployed application, open App Service Overview, Click on Browse in the right panel, Below page will appear.</a:t>
            </a:r>
          </a:p>
        </p:txBody>
      </p:sp>
      <p:pic>
        <p:nvPicPr>
          <p:cNvPr id="4" name="Picture 3">
            <a:extLst>
              <a:ext uri="{FF2B5EF4-FFF2-40B4-BE49-F238E27FC236}">
                <a16:creationId xmlns:a16="http://schemas.microsoft.com/office/drawing/2014/main" id="{A0BB484A-A9D5-154F-A17C-821D36F46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196" y="1425678"/>
            <a:ext cx="10225548" cy="5432322"/>
          </a:xfrm>
          <a:prstGeom prst="rect">
            <a:avLst/>
          </a:prstGeom>
        </p:spPr>
      </p:pic>
    </p:spTree>
    <p:extLst>
      <p:ext uri="{BB962C8B-B14F-4D97-AF65-F5344CB8AC3E}">
        <p14:creationId xmlns:p14="http://schemas.microsoft.com/office/powerpoint/2010/main" val="241074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15D625-5538-5FBF-1EC2-F33BCFE76913}"/>
              </a:ext>
            </a:extLst>
          </p:cNvPr>
          <p:cNvSpPr txBox="1"/>
          <p:nvPr/>
        </p:nvSpPr>
        <p:spPr>
          <a:xfrm>
            <a:off x="816077" y="721766"/>
            <a:ext cx="6422266" cy="461665"/>
          </a:xfrm>
          <a:prstGeom prst="rect">
            <a:avLst/>
          </a:prstGeom>
          <a:noFill/>
        </p:spPr>
        <p:txBody>
          <a:bodyPr wrap="square">
            <a:spAutoFit/>
          </a:bodyPr>
          <a:lstStyle/>
          <a:p>
            <a:r>
              <a:rPr lang="en-US" sz="2400" b="1" dirty="0">
                <a:solidFill>
                  <a:schemeClr val="accent1">
                    <a:lumMod val="50000"/>
                  </a:schemeClr>
                </a:solidFill>
              </a:rPr>
              <a:t>		Why Azure App Service?</a:t>
            </a:r>
          </a:p>
        </p:txBody>
      </p:sp>
      <p:sp>
        <p:nvSpPr>
          <p:cNvPr id="7" name="TextBox 6">
            <a:extLst>
              <a:ext uri="{FF2B5EF4-FFF2-40B4-BE49-F238E27FC236}">
                <a16:creationId xmlns:a16="http://schemas.microsoft.com/office/drawing/2014/main" id="{950B6BEA-CC0F-DF64-029E-57AB42C31EF6}"/>
              </a:ext>
            </a:extLst>
          </p:cNvPr>
          <p:cNvSpPr txBox="1"/>
          <p:nvPr/>
        </p:nvSpPr>
        <p:spPr>
          <a:xfrm>
            <a:off x="683173" y="1720417"/>
            <a:ext cx="6228904" cy="3477875"/>
          </a:xfrm>
          <a:prstGeom prst="rect">
            <a:avLst/>
          </a:prstGeom>
          <a:noFill/>
        </p:spPr>
        <p:txBody>
          <a:bodyPr wrap="square">
            <a:spAutoFit/>
          </a:bodyPr>
          <a:lstStyle/>
          <a:p>
            <a:r>
              <a:rPr lang="en-US" sz="2000" dirty="0"/>
              <a:t>Azure App Service is a comprehensive, managed platform designed for the creation, deployment, and scaling of web applications.</a:t>
            </a:r>
          </a:p>
          <a:p>
            <a:r>
              <a:rPr lang="en-US" sz="2000" dirty="0"/>
              <a:t> </a:t>
            </a:r>
          </a:p>
          <a:p>
            <a:r>
              <a:rPr lang="en-US" sz="2000" dirty="0"/>
              <a:t>It accommodates various programming languages and frameworks, such as .NET, Java, Node.js, and Python. </a:t>
            </a:r>
          </a:p>
          <a:p>
            <a:endParaRPr lang="en-US" sz="2000" dirty="0"/>
          </a:p>
          <a:p>
            <a:r>
              <a:rPr lang="en-US" sz="2000" dirty="0"/>
              <a:t>This service streamlines the deployment process and includes integrated DevOps capabilities.</a:t>
            </a:r>
          </a:p>
          <a:p>
            <a:endParaRPr lang="en-IN" sz="2000" dirty="0">
              <a:solidFill>
                <a:schemeClr val="tx1">
                  <a:lumMod val="85000"/>
                  <a:lumOff val="15000"/>
                </a:schemeClr>
              </a:solidFill>
            </a:endParaRPr>
          </a:p>
        </p:txBody>
      </p:sp>
      <p:pic>
        <p:nvPicPr>
          <p:cNvPr id="1026" name="Picture 2" descr="manage App Service plan in Azure ...">
            <a:extLst>
              <a:ext uri="{FF2B5EF4-FFF2-40B4-BE49-F238E27FC236}">
                <a16:creationId xmlns:a16="http://schemas.microsoft.com/office/drawing/2014/main" id="{79D04100-72D1-BC33-CE45-110276C98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343" y="1356569"/>
            <a:ext cx="4133849" cy="342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35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5897A-E6AD-2203-5CDA-0FB6B6A9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278" y="2664542"/>
            <a:ext cx="5378244" cy="4155973"/>
          </a:xfrm>
          <a:prstGeom prst="rect">
            <a:avLst/>
          </a:prstGeom>
        </p:spPr>
      </p:pic>
      <p:pic>
        <p:nvPicPr>
          <p:cNvPr id="7" name="Picture 6">
            <a:extLst>
              <a:ext uri="{FF2B5EF4-FFF2-40B4-BE49-F238E27FC236}">
                <a16:creationId xmlns:a16="http://schemas.microsoft.com/office/drawing/2014/main" id="{FC959FDB-339C-C69F-50C0-7DD93A585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84" y="2664542"/>
            <a:ext cx="5643716" cy="4111113"/>
          </a:xfrm>
          <a:prstGeom prst="rect">
            <a:avLst/>
          </a:prstGeom>
        </p:spPr>
      </p:pic>
      <p:sp>
        <p:nvSpPr>
          <p:cNvPr id="8" name="TextBox 7">
            <a:extLst>
              <a:ext uri="{FF2B5EF4-FFF2-40B4-BE49-F238E27FC236}">
                <a16:creationId xmlns:a16="http://schemas.microsoft.com/office/drawing/2014/main" id="{00409C5F-E72C-93B8-8757-2FC7EDD2B93E}"/>
              </a:ext>
            </a:extLst>
          </p:cNvPr>
          <p:cNvSpPr txBox="1"/>
          <p:nvPr/>
        </p:nvSpPr>
        <p:spPr>
          <a:xfrm>
            <a:off x="1622323" y="540774"/>
            <a:ext cx="10205884" cy="1754326"/>
          </a:xfrm>
          <a:prstGeom prst="rect">
            <a:avLst/>
          </a:prstGeom>
          <a:noFill/>
        </p:spPr>
        <p:txBody>
          <a:bodyPr wrap="square" rtlCol="0">
            <a:spAutoFit/>
          </a:bodyPr>
          <a:lstStyle/>
          <a:p>
            <a:r>
              <a:rPr lang="en-US" b="1" dirty="0">
                <a:solidFill>
                  <a:schemeClr val="accent1">
                    <a:lumMod val="75000"/>
                  </a:schemeClr>
                </a:solidFill>
              </a:rPr>
              <a:t>Creating  Deployment slots makes it easy to make changes in our web applications dynamically .</a:t>
            </a:r>
          </a:p>
          <a:p>
            <a:pPr marL="285750" indent="-285750">
              <a:buFont typeface="Wingdings" panose="05000000000000000000" pitchFamily="2" charset="2"/>
              <a:buChar char="Ø"/>
            </a:pPr>
            <a:endParaRPr lang="en-US" b="1" dirty="0">
              <a:solidFill>
                <a:schemeClr val="accent1">
                  <a:lumMod val="75000"/>
                </a:schemeClr>
              </a:solidFill>
            </a:endParaRPr>
          </a:p>
          <a:p>
            <a:pPr marL="285750" indent="-285750">
              <a:buFont typeface="Wingdings" panose="05000000000000000000" pitchFamily="2" charset="2"/>
              <a:buChar char="Ø"/>
            </a:pPr>
            <a:r>
              <a:rPr lang="en-US" b="1" dirty="0">
                <a:solidFill>
                  <a:schemeClr val="accent1">
                    <a:lumMod val="75000"/>
                  </a:schemeClr>
                </a:solidFill>
              </a:rPr>
              <a:t>We  create deployment slot with a suitable name.</a:t>
            </a:r>
          </a:p>
          <a:p>
            <a:pPr marL="285750" indent="-285750">
              <a:buFont typeface="Wingdings" panose="05000000000000000000" pitchFamily="2" charset="2"/>
              <a:buChar char="Ø"/>
            </a:pPr>
            <a:r>
              <a:rPr lang="en-US" b="1" dirty="0">
                <a:solidFill>
                  <a:schemeClr val="accent1">
                    <a:lumMod val="75000"/>
                  </a:schemeClr>
                </a:solidFill>
              </a:rPr>
              <a:t>Now we copy the slot and open in new window.</a:t>
            </a:r>
          </a:p>
          <a:p>
            <a:r>
              <a:rPr lang="en-US" dirty="0"/>
              <a:t> </a:t>
            </a:r>
            <a:endParaRPr lang="en-IN" dirty="0"/>
          </a:p>
        </p:txBody>
      </p:sp>
    </p:spTree>
    <p:extLst>
      <p:ext uri="{BB962C8B-B14F-4D97-AF65-F5344CB8AC3E}">
        <p14:creationId xmlns:p14="http://schemas.microsoft.com/office/powerpoint/2010/main" val="165949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1C7178-E305-64C2-3019-73047DF45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7" y="2363429"/>
            <a:ext cx="4896465" cy="4307758"/>
          </a:xfrm>
          <a:prstGeom prst="rect">
            <a:avLst/>
          </a:prstGeom>
        </p:spPr>
      </p:pic>
      <p:pic>
        <p:nvPicPr>
          <p:cNvPr id="4" name="Picture 3">
            <a:extLst>
              <a:ext uri="{FF2B5EF4-FFF2-40B4-BE49-F238E27FC236}">
                <a16:creationId xmlns:a16="http://schemas.microsoft.com/office/drawing/2014/main" id="{F76E0B57-7F23-5520-962C-64B99C512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923" y="2363429"/>
            <a:ext cx="6794090" cy="4307758"/>
          </a:xfrm>
          <a:prstGeom prst="rect">
            <a:avLst/>
          </a:prstGeom>
        </p:spPr>
      </p:pic>
      <p:sp>
        <p:nvSpPr>
          <p:cNvPr id="5" name="TextBox 4">
            <a:extLst>
              <a:ext uri="{FF2B5EF4-FFF2-40B4-BE49-F238E27FC236}">
                <a16:creationId xmlns:a16="http://schemas.microsoft.com/office/drawing/2014/main" id="{0BE79449-4ADD-64DA-3FD3-768C0D435AF7}"/>
              </a:ext>
            </a:extLst>
          </p:cNvPr>
          <p:cNvSpPr txBox="1"/>
          <p:nvPr/>
        </p:nvSpPr>
        <p:spPr>
          <a:xfrm>
            <a:off x="1907458" y="707922"/>
            <a:ext cx="8465574" cy="646331"/>
          </a:xfrm>
          <a:prstGeom prst="rect">
            <a:avLst/>
          </a:prstGeom>
          <a:noFill/>
        </p:spPr>
        <p:txBody>
          <a:bodyPr wrap="square" rtlCol="0">
            <a:spAutoFit/>
          </a:bodyPr>
          <a:lstStyle/>
          <a:p>
            <a:r>
              <a:rPr lang="en-US" b="1" dirty="0">
                <a:solidFill>
                  <a:schemeClr val="accent1">
                    <a:lumMod val="75000"/>
                  </a:schemeClr>
                </a:solidFill>
              </a:rPr>
              <a:t>Now we go to deployment center and open our repository with the new branch where changes have been made</a:t>
            </a:r>
            <a:endParaRPr lang="en-IN" b="1" dirty="0">
              <a:solidFill>
                <a:schemeClr val="accent1">
                  <a:lumMod val="75000"/>
                </a:schemeClr>
              </a:solidFill>
            </a:endParaRPr>
          </a:p>
        </p:txBody>
      </p:sp>
    </p:spTree>
    <p:extLst>
      <p:ext uri="{BB962C8B-B14F-4D97-AF65-F5344CB8AC3E}">
        <p14:creationId xmlns:p14="http://schemas.microsoft.com/office/powerpoint/2010/main" val="4107005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0F8005-F83A-8C0B-3854-772786092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290" y="1396181"/>
            <a:ext cx="10274710" cy="5461819"/>
          </a:xfrm>
          <a:prstGeom prst="rect">
            <a:avLst/>
          </a:prstGeom>
        </p:spPr>
      </p:pic>
      <p:sp>
        <p:nvSpPr>
          <p:cNvPr id="10" name="TextBox 9">
            <a:extLst>
              <a:ext uri="{FF2B5EF4-FFF2-40B4-BE49-F238E27FC236}">
                <a16:creationId xmlns:a16="http://schemas.microsoft.com/office/drawing/2014/main" id="{9819D864-FDC6-694D-D2C9-876846128BA2}"/>
              </a:ext>
            </a:extLst>
          </p:cNvPr>
          <p:cNvSpPr txBox="1"/>
          <p:nvPr/>
        </p:nvSpPr>
        <p:spPr>
          <a:xfrm>
            <a:off x="1641987" y="560438"/>
            <a:ext cx="10682733" cy="646331"/>
          </a:xfrm>
          <a:prstGeom prst="rect">
            <a:avLst/>
          </a:prstGeom>
          <a:noFill/>
        </p:spPr>
        <p:txBody>
          <a:bodyPr wrap="none" rtlCol="0">
            <a:spAutoFit/>
          </a:bodyPr>
          <a:lstStyle/>
          <a:p>
            <a:r>
              <a:rPr lang="en-US" b="1" dirty="0">
                <a:solidFill>
                  <a:schemeClr val="accent1">
                    <a:lumMod val="75000"/>
                  </a:schemeClr>
                </a:solidFill>
              </a:rPr>
              <a:t>After creating a new branch ,we can go to the desired document and do required changes.</a:t>
            </a:r>
          </a:p>
          <a:p>
            <a:r>
              <a:rPr lang="en-US" b="1" dirty="0">
                <a:solidFill>
                  <a:schemeClr val="accent1">
                    <a:lumMod val="75000"/>
                  </a:schemeClr>
                </a:solidFill>
              </a:rPr>
              <a:t>For instance ,we are changing the title of the web page here.</a:t>
            </a:r>
            <a:endParaRPr lang="en-IN" b="1" dirty="0">
              <a:solidFill>
                <a:schemeClr val="accent1">
                  <a:lumMod val="75000"/>
                </a:schemeClr>
              </a:solidFill>
            </a:endParaRPr>
          </a:p>
        </p:txBody>
      </p:sp>
    </p:spTree>
    <p:extLst>
      <p:ext uri="{BB962C8B-B14F-4D97-AF65-F5344CB8AC3E}">
        <p14:creationId xmlns:p14="http://schemas.microsoft.com/office/powerpoint/2010/main" val="1255264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6ADECA-ED87-208C-82E9-C18D550F5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497" y="1189703"/>
            <a:ext cx="10638503" cy="5668297"/>
          </a:xfrm>
          <a:prstGeom prst="rect">
            <a:avLst/>
          </a:prstGeom>
        </p:spPr>
      </p:pic>
      <p:sp>
        <p:nvSpPr>
          <p:cNvPr id="4" name="TextBox 3">
            <a:extLst>
              <a:ext uri="{FF2B5EF4-FFF2-40B4-BE49-F238E27FC236}">
                <a16:creationId xmlns:a16="http://schemas.microsoft.com/office/drawing/2014/main" id="{455A90BE-D618-1987-941E-8FF37CB736B3}"/>
              </a:ext>
            </a:extLst>
          </p:cNvPr>
          <p:cNvSpPr txBox="1"/>
          <p:nvPr/>
        </p:nvSpPr>
        <p:spPr>
          <a:xfrm>
            <a:off x="1681316" y="747252"/>
            <a:ext cx="5699987" cy="369332"/>
          </a:xfrm>
          <a:prstGeom prst="rect">
            <a:avLst/>
          </a:prstGeom>
          <a:noFill/>
        </p:spPr>
        <p:txBody>
          <a:bodyPr wrap="square" rtlCol="0">
            <a:spAutoFit/>
          </a:bodyPr>
          <a:lstStyle/>
          <a:p>
            <a:r>
              <a:rPr lang="en-US" b="1" dirty="0">
                <a:solidFill>
                  <a:schemeClr val="accent1">
                    <a:lumMod val="75000"/>
                  </a:schemeClr>
                </a:solidFill>
              </a:rPr>
              <a:t>The changes have been made to the code </a:t>
            </a:r>
            <a:endParaRPr lang="en-IN" b="1" dirty="0">
              <a:solidFill>
                <a:schemeClr val="accent1">
                  <a:lumMod val="75000"/>
                </a:schemeClr>
              </a:solidFill>
            </a:endParaRPr>
          </a:p>
        </p:txBody>
      </p:sp>
    </p:spTree>
    <p:extLst>
      <p:ext uri="{BB962C8B-B14F-4D97-AF65-F5344CB8AC3E}">
        <p14:creationId xmlns:p14="http://schemas.microsoft.com/office/powerpoint/2010/main" val="2831668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8C2405-5686-B921-1BD1-9149D0E43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67" y="1567817"/>
            <a:ext cx="10723265" cy="5290183"/>
          </a:xfrm>
          <a:prstGeom prst="rect">
            <a:avLst/>
          </a:prstGeom>
        </p:spPr>
      </p:pic>
      <p:sp>
        <p:nvSpPr>
          <p:cNvPr id="4" name="TextBox 3">
            <a:extLst>
              <a:ext uri="{FF2B5EF4-FFF2-40B4-BE49-F238E27FC236}">
                <a16:creationId xmlns:a16="http://schemas.microsoft.com/office/drawing/2014/main" id="{E91C4E7B-48A4-67B5-FEC6-B220D1F93050}"/>
              </a:ext>
            </a:extLst>
          </p:cNvPr>
          <p:cNvSpPr txBox="1"/>
          <p:nvPr/>
        </p:nvSpPr>
        <p:spPr>
          <a:xfrm>
            <a:off x="1755868" y="621485"/>
            <a:ext cx="9779640" cy="646331"/>
          </a:xfrm>
          <a:prstGeom prst="rect">
            <a:avLst/>
          </a:prstGeom>
          <a:noFill/>
        </p:spPr>
        <p:txBody>
          <a:bodyPr wrap="square" rtlCol="0">
            <a:spAutoFit/>
          </a:bodyPr>
          <a:lstStyle/>
          <a:p>
            <a:r>
              <a:rPr lang="en-US" b="1" dirty="0">
                <a:solidFill>
                  <a:schemeClr val="accent1">
                    <a:lumMod val="75000"/>
                  </a:schemeClr>
                </a:solidFill>
              </a:rPr>
              <a:t>After making the changes ,We swap the deployment slot from production to stage to check the updated changes made to the application</a:t>
            </a:r>
            <a:endParaRPr lang="en-IN" b="1" dirty="0">
              <a:solidFill>
                <a:schemeClr val="accent1">
                  <a:lumMod val="75000"/>
                </a:schemeClr>
              </a:solidFill>
            </a:endParaRPr>
          </a:p>
        </p:txBody>
      </p:sp>
    </p:spTree>
    <p:extLst>
      <p:ext uri="{BB962C8B-B14F-4D97-AF65-F5344CB8AC3E}">
        <p14:creationId xmlns:p14="http://schemas.microsoft.com/office/powerpoint/2010/main" val="782658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2D0BD-00F4-A89B-9F45-DBC9B9A76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064" y="1425677"/>
            <a:ext cx="10854813" cy="5432323"/>
          </a:xfrm>
          <a:prstGeom prst="rect">
            <a:avLst/>
          </a:prstGeom>
        </p:spPr>
      </p:pic>
      <p:sp>
        <p:nvSpPr>
          <p:cNvPr id="4" name="TextBox 3">
            <a:extLst>
              <a:ext uri="{FF2B5EF4-FFF2-40B4-BE49-F238E27FC236}">
                <a16:creationId xmlns:a16="http://schemas.microsoft.com/office/drawing/2014/main" id="{C582CFFF-CC42-B648-8221-DF4BBA385792}"/>
              </a:ext>
            </a:extLst>
          </p:cNvPr>
          <p:cNvSpPr txBox="1"/>
          <p:nvPr/>
        </p:nvSpPr>
        <p:spPr>
          <a:xfrm>
            <a:off x="1759974" y="766916"/>
            <a:ext cx="7620607" cy="400110"/>
          </a:xfrm>
          <a:prstGeom prst="rect">
            <a:avLst/>
          </a:prstGeom>
          <a:noFill/>
        </p:spPr>
        <p:txBody>
          <a:bodyPr wrap="square" rtlCol="0">
            <a:spAutoFit/>
          </a:bodyPr>
          <a:lstStyle/>
          <a:p>
            <a:r>
              <a:rPr lang="en-US" sz="2000" b="1" dirty="0">
                <a:solidFill>
                  <a:schemeClr val="accent1">
                    <a:lumMod val="75000"/>
                  </a:schemeClr>
                </a:solidFill>
              </a:rPr>
              <a:t>This is the page before the changes have been made </a:t>
            </a:r>
            <a:endParaRPr lang="en-IN" sz="2000" b="1" dirty="0">
              <a:solidFill>
                <a:schemeClr val="accent1">
                  <a:lumMod val="75000"/>
                </a:schemeClr>
              </a:solidFill>
            </a:endParaRPr>
          </a:p>
        </p:txBody>
      </p:sp>
    </p:spTree>
    <p:extLst>
      <p:ext uri="{BB962C8B-B14F-4D97-AF65-F5344CB8AC3E}">
        <p14:creationId xmlns:p14="http://schemas.microsoft.com/office/powerpoint/2010/main" val="3118235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FD1445-EF63-6418-1B2F-78B882A1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90" y="1403415"/>
            <a:ext cx="11602064" cy="5488373"/>
          </a:xfrm>
          <a:prstGeom prst="rect">
            <a:avLst/>
          </a:prstGeom>
        </p:spPr>
      </p:pic>
      <p:sp>
        <p:nvSpPr>
          <p:cNvPr id="6" name="TextBox 5">
            <a:extLst>
              <a:ext uri="{FF2B5EF4-FFF2-40B4-BE49-F238E27FC236}">
                <a16:creationId xmlns:a16="http://schemas.microsoft.com/office/drawing/2014/main" id="{47D7C3E1-545F-9B12-A4F2-FF213D12F1E9}"/>
              </a:ext>
            </a:extLst>
          </p:cNvPr>
          <p:cNvSpPr txBox="1"/>
          <p:nvPr/>
        </p:nvSpPr>
        <p:spPr>
          <a:xfrm>
            <a:off x="1632155" y="757084"/>
            <a:ext cx="6902852" cy="677108"/>
          </a:xfrm>
          <a:prstGeom prst="rect">
            <a:avLst/>
          </a:prstGeom>
          <a:noFill/>
        </p:spPr>
        <p:txBody>
          <a:bodyPr wrap="none" rtlCol="0">
            <a:spAutoFit/>
          </a:bodyPr>
          <a:lstStyle/>
          <a:p>
            <a:r>
              <a:rPr lang="en-US" sz="2000" b="1" dirty="0">
                <a:solidFill>
                  <a:schemeClr val="accent1">
                    <a:lumMod val="75000"/>
                  </a:schemeClr>
                </a:solidFill>
              </a:rPr>
              <a:t>This is the page before the changes have been made </a:t>
            </a:r>
            <a:endParaRPr lang="en-IN" sz="2000" b="1" dirty="0">
              <a:solidFill>
                <a:schemeClr val="accent1">
                  <a:lumMod val="75000"/>
                </a:schemeClr>
              </a:solidFill>
            </a:endParaRPr>
          </a:p>
          <a:p>
            <a:endParaRPr lang="en-IN" dirty="0"/>
          </a:p>
        </p:txBody>
      </p:sp>
    </p:spTree>
    <p:extLst>
      <p:ext uri="{BB962C8B-B14F-4D97-AF65-F5344CB8AC3E}">
        <p14:creationId xmlns:p14="http://schemas.microsoft.com/office/powerpoint/2010/main" val="3520252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E967FB-5FA2-2717-E2D4-8BFE8B6B5D32}"/>
              </a:ext>
            </a:extLst>
          </p:cNvPr>
          <p:cNvSpPr txBox="1"/>
          <p:nvPr/>
        </p:nvSpPr>
        <p:spPr>
          <a:xfrm>
            <a:off x="1737682" y="1190684"/>
            <a:ext cx="6094070" cy="1631216"/>
          </a:xfrm>
          <a:prstGeom prst="rect">
            <a:avLst/>
          </a:prstGeom>
          <a:noFill/>
        </p:spPr>
        <p:txBody>
          <a:bodyPr wrap="square">
            <a:spAutoFit/>
          </a:bodyPr>
          <a:lstStyle/>
          <a:p>
            <a:pPr marL="800100" lvl="1" indent="-342900">
              <a:buFont typeface="Arial" panose="020B0604020202020204" pitchFamily="34" charset="0"/>
              <a:buChar char="•"/>
            </a:pPr>
            <a:r>
              <a:rPr lang="en-US" sz="2000" dirty="0"/>
              <a:t>Azure App Service simplifies web app deployment and management.</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Offers scalability, monitoring, and ease of integration with other Azure services</a:t>
            </a:r>
            <a:r>
              <a:rPr lang="en-US" sz="2000" b="1" dirty="0"/>
              <a:t>.</a:t>
            </a:r>
          </a:p>
        </p:txBody>
      </p:sp>
      <p:sp>
        <p:nvSpPr>
          <p:cNvPr id="7" name="TextBox 6">
            <a:extLst>
              <a:ext uri="{FF2B5EF4-FFF2-40B4-BE49-F238E27FC236}">
                <a16:creationId xmlns:a16="http://schemas.microsoft.com/office/drawing/2014/main" id="{9DB4468E-C58F-9BC8-88F0-5ADBF29F4059}"/>
              </a:ext>
            </a:extLst>
          </p:cNvPr>
          <p:cNvSpPr txBox="1"/>
          <p:nvPr/>
        </p:nvSpPr>
        <p:spPr>
          <a:xfrm>
            <a:off x="1737682" y="687728"/>
            <a:ext cx="6094070" cy="461665"/>
          </a:xfrm>
          <a:prstGeom prst="rect">
            <a:avLst/>
          </a:prstGeom>
          <a:noFill/>
        </p:spPr>
        <p:txBody>
          <a:bodyPr wrap="square">
            <a:spAutoFit/>
          </a:bodyPr>
          <a:lstStyle/>
          <a:p>
            <a:r>
              <a:rPr lang="en-IN" sz="2400" b="1" dirty="0">
                <a:solidFill>
                  <a:schemeClr val="accent1">
                    <a:lumMod val="50000"/>
                  </a:schemeClr>
                </a:solidFill>
              </a:rPr>
              <a:t>Conclusion</a:t>
            </a:r>
          </a:p>
        </p:txBody>
      </p:sp>
      <p:pic>
        <p:nvPicPr>
          <p:cNvPr id="4098" name="Picture 2" descr="What is Azure App Service? - DevOpsSchool.com">
            <a:extLst>
              <a:ext uri="{FF2B5EF4-FFF2-40B4-BE49-F238E27FC236}">
                <a16:creationId xmlns:a16="http://schemas.microsoft.com/office/drawing/2014/main" id="{57CFD357-BDB7-8599-15C0-5BB9F798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919" y="2904543"/>
            <a:ext cx="9421793" cy="384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083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93F4F-0C9C-B9B0-C45B-FD817205B0CC}"/>
              </a:ext>
            </a:extLst>
          </p:cNvPr>
          <p:cNvSpPr txBox="1"/>
          <p:nvPr/>
        </p:nvSpPr>
        <p:spPr>
          <a:xfrm>
            <a:off x="3047036" y="3247227"/>
            <a:ext cx="6094070" cy="1015663"/>
          </a:xfrm>
          <a:prstGeom prst="rect">
            <a:avLst/>
          </a:prstGeom>
          <a:noFill/>
        </p:spPr>
        <p:txBody>
          <a:bodyPr wrap="square">
            <a:spAutoFit/>
          </a:bodyPr>
          <a:lstStyle/>
          <a:p>
            <a:pPr algn="ctr"/>
            <a:r>
              <a:rPr lang="en-IN" sz="6000" dirty="0">
                <a:solidFill>
                  <a:schemeClr val="accent1">
                    <a:lumMod val="50000"/>
                  </a:schemeClr>
                </a:solidFill>
              </a:rPr>
              <a:t>THANK YOU</a:t>
            </a:r>
          </a:p>
        </p:txBody>
      </p:sp>
    </p:spTree>
    <p:extLst>
      <p:ext uri="{BB962C8B-B14F-4D97-AF65-F5344CB8AC3E}">
        <p14:creationId xmlns:p14="http://schemas.microsoft.com/office/powerpoint/2010/main" val="273480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A15B-5C10-B251-E87A-2415A8414EB0}"/>
              </a:ext>
            </a:extLst>
          </p:cNvPr>
          <p:cNvSpPr>
            <a:spLocks noGrp="1"/>
          </p:cNvSpPr>
          <p:nvPr>
            <p:ph type="title"/>
          </p:nvPr>
        </p:nvSpPr>
        <p:spPr>
          <a:xfrm>
            <a:off x="838200" y="732987"/>
            <a:ext cx="10515600" cy="1325563"/>
          </a:xfrm>
        </p:spPr>
        <p:txBody>
          <a:bodyPr>
            <a:normAutofit/>
          </a:bodyPr>
          <a:lstStyle/>
          <a:p>
            <a:r>
              <a:rPr lang="en-IN" sz="2400" b="1" dirty="0">
                <a:solidFill>
                  <a:schemeClr val="accent1">
                    <a:lumMod val="50000"/>
                  </a:schemeClr>
                </a:solidFill>
              </a:rPr>
              <a:t>		Prerequisites for Deployment</a:t>
            </a:r>
          </a:p>
        </p:txBody>
      </p:sp>
      <p:sp>
        <p:nvSpPr>
          <p:cNvPr id="4" name="TextBox 3">
            <a:extLst>
              <a:ext uri="{FF2B5EF4-FFF2-40B4-BE49-F238E27FC236}">
                <a16:creationId xmlns:a16="http://schemas.microsoft.com/office/drawing/2014/main" id="{300B3E28-6866-7CEA-EA4F-F06A54B95220}"/>
              </a:ext>
            </a:extLst>
          </p:cNvPr>
          <p:cNvSpPr txBox="1"/>
          <p:nvPr/>
        </p:nvSpPr>
        <p:spPr>
          <a:xfrm>
            <a:off x="664580" y="2003164"/>
            <a:ext cx="6096000" cy="2862322"/>
          </a:xfrm>
          <a:prstGeom prst="rect">
            <a:avLst/>
          </a:prstGeom>
          <a:noFill/>
        </p:spPr>
        <p:txBody>
          <a:bodyPr wrap="square">
            <a:spAutoFit/>
          </a:bodyPr>
          <a:lstStyle/>
          <a:p>
            <a:r>
              <a:rPr lang="en-US" sz="2000" i="0" dirty="0">
                <a:solidFill>
                  <a:schemeClr val="tx1">
                    <a:lumMod val="85000"/>
                    <a:lumOff val="15000"/>
                  </a:schemeClr>
                </a:solidFill>
                <a:effectLst/>
              </a:rPr>
              <a:t>You need an active Azure subscription to get started with Azure App Service.</a:t>
            </a:r>
            <a:br>
              <a:rPr lang="en-US" sz="2000" dirty="0">
                <a:solidFill>
                  <a:schemeClr val="tx1">
                    <a:lumMod val="85000"/>
                    <a:lumOff val="15000"/>
                  </a:schemeClr>
                </a:solidFill>
              </a:rPr>
            </a:br>
            <a:br>
              <a:rPr lang="en-US" sz="2000" dirty="0">
                <a:solidFill>
                  <a:schemeClr val="tx1">
                    <a:lumMod val="85000"/>
                    <a:lumOff val="15000"/>
                  </a:schemeClr>
                </a:solidFill>
              </a:rPr>
            </a:br>
            <a:r>
              <a:rPr lang="en-US" sz="2000" i="0" dirty="0">
                <a:solidFill>
                  <a:schemeClr val="tx1">
                    <a:lumMod val="85000"/>
                    <a:lumOff val="15000"/>
                  </a:schemeClr>
                </a:solidFill>
                <a:effectLst/>
              </a:rPr>
              <a:t>Familiarity with the programming language and framework of your web application is essential.</a:t>
            </a:r>
            <a:br>
              <a:rPr lang="en-US" sz="2000" dirty="0">
                <a:solidFill>
                  <a:schemeClr val="tx1">
                    <a:lumMod val="85000"/>
                    <a:lumOff val="15000"/>
                  </a:schemeClr>
                </a:solidFill>
              </a:rPr>
            </a:br>
            <a:br>
              <a:rPr lang="en-US" sz="2000" dirty="0">
                <a:solidFill>
                  <a:schemeClr val="tx1">
                    <a:lumMod val="85000"/>
                    <a:lumOff val="15000"/>
                  </a:schemeClr>
                </a:solidFill>
              </a:rPr>
            </a:br>
            <a:r>
              <a:rPr lang="en-US" sz="2000" i="0" dirty="0">
                <a:solidFill>
                  <a:schemeClr val="tx1">
                    <a:lumMod val="85000"/>
                    <a:lumOff val="15000"/>
                  </a:schemeClr>
                </a:solidFill>
                <a:effectLst/>
              </a:rPr>
              <a:t>Ensure you have the necessary tools for deployment, such as Visual Studio, Azure CLI, or Git.</a:t>
            </a:r>
            <a:endParaRPr lang="en-IN" sz="2000" dirty="0">
              <a:solidFill>
                <a:schemeClr val="tx1">
                  <a:lumMod val="85000"/>
                  <a:lumOff val="15000"/>
                </a:schemeClr>
              </a:solidFill>
            </a:endParaRPr>
          </a:p>
        </p:txBody>
      </p:sp>
      <p:pic>
        <p:nvPicPr>
          <p:cNvPr id="2052" name="Picture 4" descr="Create a dashboard in the Azure portal - Azure portal | Microsoft Learn">
            <a:extLst>
              <a:ext uri="{FF2B5EF4-FFF2-40B4-BE49-F238E27FC236}">
                <a16:creationId xmlns:a16="http://schemas.microsoft.com/office/drawing/2014/main" id="{6B5C5C41-B2ED-3921-0BF6-1125C9FE4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846" y="1667016"/>
            <a:ext cx="5497974" cy="445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06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96AE28-27AF-900B-B6F9-7D541E8C7B13}"/>
              </a:ext>
            </a:extLst>
          </p:cNvPr>
          <p:cNvSpPr txBox="1"/>
          <p:nvPr/>
        </p:nvSpPr>
        <p:spPr>
          <a:xfrm>
            <a:off x="775502" y="774753"/>
            <a:ext cx="6775671" cy="461665"/>
          </a:xfrm>
          <a:prstGeom prst="rect">
            <a:avLst/>
          </a:prstGeom>
          <a:noFill/>
        </p:spPr>
        <p:txBody>
          <a:bodyPr wrap="square">
            <a:spAutoFit/>
          </a:bodyPr>
          <a:lstStyle/>
          <a:p>
            <a:r>
              <a:rPr lang="en-IN" sz="2400" b="1" dirty="0">
                <a:solidFill>
                  <a:schemeClr val="accent1">
                    <a:lumMod val="50000"/>
                  </a:schemeClr>
                </a:solidFill>
              </a:rPr>
              <a:t>		Login to Azure Portal</a:t>
            </a:r>
            <a:r>
              <a:rPr lang="en-IN" b="1" dirty="0">
                <a:solidFill>
                  <a:schemeClr val="accent1">
                    <a:lumMod val="50000"/>
                  </a:schemeClr>
                </a:solidFill>
              </a:rPr>
              <a:t>:</a:t>
            </a:r>
          </a:p>
        </p:txBody>
      </p:sp>
      <p:sp>
        <p:nvSpPr>
          <p:cNvPr id="5" name="TextBox 4">
            <a:extLst>
              <a:ext uri="{FF2B5EF4-FFF2-40B4-BE49-F238E27FC236}">
                <a16:creationId xmlns:a16="http://schemas.microsoft.com/office/drawing/2014/main" id="{3764DD74-2C8A-2FF5-5948-4893F551C17B}"/>
              </a:ext>
            </a:extLst>
          </p:cNvPr>
          <p:cNvSpPr txBox="1"/>
          <p:nvPr/>
        </p:nvSpPr>
        <p:spPr>
          <a:xfrm>
            <a:off x="775502" y="1374052"/>
            <a:ext cx="6094070" cy="1015663"/>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85000"/>
                    <a:lumOff val="15000"/>
                  </a:schemeClr>
                </a:solidFill>
              </a:rPr>
              <a:t> Go to </a:t>
            </a:r>
            <a:r>
              <a:rPr lang="en-US" sz="2000" dirty="0">
                <a:solidFill>
                  <a:schemeClr val="tx1">
                    <a:lumMod val="85000"/>
                    <a:lumOff val="15000"/>
                  </a:schemeClr>
                </a:solidFill>
                <a:hlinkClick r:id="rId2">
                  <a:extLst>
                    <a:ext uri="{A12FA001-AC4F-418D-AE19-62706E023703}">
                      <ahyp:hlinkClr xmlns:ahyp="http://schemas.microsoft.com/office/drawing/2018/hyperlinkcolor" val="tx"/>
                    </a:ext>
                  </a:extLst>
                </a:hlinkClick>
              </a:rPr>
              <a:t>Azure Portal</a:t>
            </a:r>
            <a:r>
              <a:rPr lang="en-US" sz="2000" dirty="0">
                <a:solidFill>
                  <a:schemeClr val="tx1">
                    <a:lumMod val="85000"/>
                    <a:lumOff val="15000"/>
                  </a:schemeClr>
                </a:solidFill>
              </a:rPr>
              <a:t>.</a:t>
            </a:r>
          </a:p>
          <a:p>
            <a:pPr>
              <a:buFont typeface="Arial" panose="020B0604020202020204" pitchFamily="34" charset="0"/>
              <a:buChar char="•"/>
            </a:pPr>
            <a:r>
              <a:rPr lang="en-US" sz="2000" dirty="0">
                <a:solidFill>
                  <a:schemeClr val="tx1">
                    <a:lumMod val="85000"/>
                    <a:lumOff val="15000"/>
                  </a:schemeClr>
                </a:solidFill>
              </a:rPr>
              <a:t> Log in with your Azure credentials.</a:t>
            </a:r>
          </a:p>
          <a:p>
            <a:pPr>
              <a:buFont typeface="Arial" panose="020B0604020202020204" pitchFamily="34" charset="0"/>
              <a:buChar char="•"/>
            </a:pPr>
            <a:r>
              <a:rPr lang="en-US" sz="2000" dirty="0">
                <a:solidFill>
                  <a:schemeClr val="tx1">
                    <a:lumMod val="85000"/>
                    <a:lumOff val="15000"/>
                  </a:schemeClr>
                </a:solidFill>
              </a:rPr>
              <a:t> Create a </a:t>
            </a:r>
            <a:r>
              <a:rPr lang="en-US" sz="2000" b="1" dirty="0">
                <a:solidFill>
                  <a:schemeClr val="tx1">
                    <a:lumMod val="85000"/>
                    <a:lumOff val="15000"/>
                  </a:schemeClr>
                </a:solidFill>
              </a:rPr>
              <a:t>Resource Group </a:t>
            </a:r>
          </a:p>
        </p:txBody>
      </p:sp>
      <p:pic>
        <p:nvPicPr>
          <p:cNvPr id="7" name="Picture 6">
            <a:extLst>
              <a:ext uri="{FF2B5EF4-FFF2-40B4-BE49-F238E27FC236}">
                <a16:creationId xmlns:a16="http://schemas.microsoft.com/office/drawing/2014/main" id="{96DBC909-CE10-588F-D8A9-9DF7FE9A6486}"/>
              </a:ext>
            </a:extLst>
          </p:cNvPr>
          <p:cNvPicPr>
            <a:picLocks noChangeAspect="1"/>
          </p:cNvPicPr>
          <p:nvPr/>
        </p:nvPicPr>
        <p:blipFill>
          <a:blip r:embed="rId3"/>
          <a:stretch>
            <a:fillRect/>
          </a:stretch>
        </p:blipFill>
        <p:spPr>
          <a:xfrm>
            <a:off x="2462063" y="2527349"/>
            <a:ext cx="9561654" cy="4292406"/>
          </a:xfrm>
          <a:prstGeom prst="rect">
            <a:avLst/>
          </a:prstGeom>
        </p:spPr>
      </p:pic>
    </p:spTree>
    <p:extLst>
      <p:ext uri="{BB962C8B-B14F-4D97-AF65-F5344CB8AC3E}">
        <p14:creationId xmlns:p14="http://schemas.microsoft.com/office/powerpoint/2010/main" val="306123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91161-DBBB-32E9-F630-E1EE5FEAD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270" y="2100297"/>
            <a:ext cx="9884593" cy="4659559"/>
          </a:xfrm>
          <a:prstGeom prst="rect">
            <a:avLst/>
          </a:prstGeom>
        </p:spPr>
      </p:pic>
      <p:sp>
        <p:nvSpPr>
          <p:cNvPr id="4" name="TextBox 3">
            <a:extLst>
              <a:ext uri="{FF2B5EF4-FFF2-40B4-BE49-F238E27FC236}">
                <a16:creationId xmlns:a16="http://schemas.microsoft.com/office/drawing/2014/main" id="{70677519-803F-714F-3C6F-07806961D066}"/>
              </a:ext>
            </a:extLst>
          </p:cNvPr>
          <p:cNvSpPr txBox="1"/>
          <p:nvPr/>
        </p:nvSpPr>
        <p:spPr>
          <a:xfrm>
            <a:off x="1619149" y="699050"/>
            <a:ext cx="6096000" cy="461665"/>
          </a:xfrm>
          <a:prstGeom prst="rect">
            <a:avLst/>
          </a:prstGeom>
          <a:noFill/>
        </p:spPr>
        <p:txBody>
          <a:bodyPr wrap="square">
            <a:spAutoFit/>
          </a:bodyPr>
          <a:lstStyle/>
          <a:p>
            <a:r>
              <a:rPr lang="en-IN" sz="2400" b="1" dirty="0">
                <a:solidFill>
                  <a:schemeClr val="accent1">
                    <a:lumMod val="50000"/>
                  </a:schemeClr>
                </a:solidFill>
              </a:rPr>
              <a:t>Created App Service Plan</a:t>
            </a:r>
          </a:p>
        </p:txBody>
      </p:sp>
    </p:spTree>
    <p:extLst>
      <p:ext uri="{BB962C8B-B14F-4D97-AF65-F5344CB8AC3E}">
        <p14:creationId xmlns:p14="http://schemas.microsoft.com/office/powerpoint/2010/main" val="22555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90A86-B72A-34E9-D71F-0B0007472F76}"/>
              </a:ext>
            </a:extLst>
          </p:cNvPr>
          <p:cNvSpPr txBox="1"/>
          <p:nvPr/>
        </p:nvSpPr>
        <p:spPr>
          <a:xfrm>
            <a:off x="836271" y="726311"/>
            <a:ext cx="6094070" cy="461665"/>
          </a:xfrm>
          <a:prstGeom prst="rect">
            <a:avLst/>
          </a:prstGeom>
          <a:noFill/>
        </p:spPr>
        <p:txBody>
          <a:bodyPr wrap="square">
            <a:spAutoFit/>
          </a:bodyPr>
          <a:lstStyle/>
          <a:p>
            <a:r>
              <a:rPr lang="en-US" sz="2400" b="1" dirty="0">
                <a:solidFill>
                  <a:schemeClr val="accent1">
                    <a:lumMod val="50000"/>
                  </a:schemeClr>
                </a:solidFill>
              </a:rPr>
              <a:t>		Create an App Service :</a:t>
            </a:r>
          </a:p>
        </p:txBody>
      </p:sp>
      <p:sp>
        <p:nvSpPr>
          <p:cNvPr id="5" name="TextBox 4">
            <a:extLst>
              <a:ext uri="{FF2B5EF4-FFF2-40B4-BE49-F238E27FC236}">
                <a16:creationId xmlns:a16="http://schemas.microsoft.com/office/drawing/2014/main" id="{B90BCEC2-447D-3627-3A0A-A305F004A4CE}"/>
              </a:ext>
            </a:extLst>
          </p:cNvPr>
          <p:cNvSpPr txBox="1"/>
          <p:nvPr/>
        </p:nvSpPr>
        <p:spPr>
          <a:xfrm>
            <a:off x="836271" y="1491843"/>
            <a:ext cx="6094070" cy="3785652"/>
          </a:xfrm>
          <a:prstGeom prst="rect">
            <a:avLst/>
          </a:prstGeom>
          <a:noFill/>
        </p:spPr>
        <p:txBody>
          <a:bodyPr wrap="square">
            <a:spAutoFit/>
          </a:bodyPr>
          <a:lstStyle/>
          <a:p>
            <a:pPr>
              <a:buFont typeface="+mj-lt"/>
              <a:buAutoNum type="arabicPeriod"/>
            </a:pPr>
            <a:r>
              <a:rPr lang="en-US" sz="2000" dirty="0"/>
              <a:t>Navigate to “Create a Resource” &gt; Search for “App Service”.</a:t>
            </a:r>
          </a:p>
          <a:p>
            <a:pPr>
              <a:buFont typeface="+mj-lt"/>
              <a:buAutoNum type="arabicPeriod"/>
            </a:pPr>
            <a:r>
              <a:rPr lang="en-US" sz="2000" dirty="0"/>
              <a:t>Click on “Create”.</a:t>
            </a:r>
          </a:p>
          <a:p>
            <a:pPr>
              <a:buFont typeface="+mj-lt"/>
              <a:buAutoNum type="arabicPeriod"/>
            </a:pPr>
            <a:r>
              <a:rPr lang="en-US" sz="2000" dirty="0"/>
              <a:t>Fill in details:</a:t>
            </a:r>
          </a:p>
          <a:p>
            <a:pPr marL="742950" lvl="1" indent="-285750">
              <a:buFont typeface="+mj-lt"/>
              <a:buAutoNum type="arabicPeriod"/>
            </a:pPr>
            <a:r>
              <a:rPr lang="en-US" sz="2000" b="1" dirty="0"/>
              <a:t>Resource Group:</a:t>
            </a:r>
            <a:r>
              <a:rPr lang="en-US" sz="2000" dirty="0"/>
              <a:t> Select or create a new one.</a:t>
            </a:r>
          </a:p>
          <a:p>
            <a:pPr marL="742950" lvl="1" indent="-285750">
              <a:buFont typeface="+mj-lt"/>
              <a:buAutoNum type="arabicPeriod"/>
            </a:pPr>
            <a:r>
              <a:rPr lang="en-US" sz="2000" b="1" dirty="0"/>
              <a:t>App Name:</a:t>
            </a:r>
            <a:r>
              <a:rPr lang="en-US" sz="2000" dirty="0"/>
              <a:t> Enter a unique name for your app.</a:t>
            </a:r>
          </a:p>
          <a:p>
            <a:pPr marL="742950" lvl="1" indent="-285750">
              <a:buFont typeface="+mj-lt"/>
              <a:buAutoNum type="arabicPeriod"/>
            </a:pPr>
            <a:r>
              <a:rPr lang="en-US" sz="2000" b="1" dirty="0"/>
              <a:t>Runtime Stack:</a:t>
            </a:r>
            <a:r>
              <a:rPr lang="en-US" sz="2000" dirty="0"/>
              <a:t> Choose the technology stack (e.g., .NET Core, Node.js).</a:t>
            </a:r>
          </a:p>
          <a:p>
            <a:pPr marL="742950" lvl="1" indent="-285750">
              <a:buFont typeface="+mj-lt"/>
              <a:buAutoNum type="arabicPeriod"/>
            </a:pPr>
            <a:r>
              <a:rPr lang="en-US" sz="2000" b="1" dirty="0"/>
              <a:t>Region:</a:t>
            </a:r>
            <a:r>
              <a:rPr lang="en-US" sz="2000" dirty="0"/>
              <a:t> Select the appropriate region.</a:t>
            </a:r>
          </a:p>
          <a:p>
            <a:pPr marL="742950" lvl="1" indent="-285750">
              <a:buFont typeface="+mj-lt"/>
              <a:buAutoNum type="arabicPeriod"/>
            </a:pPr>
            <a:r>
              <a:rPr lang="en-US" sz="2000" b="1" dirty="0"/>
              <a:t>App Service Plan:</a:t>
            </a:r>
            <a:r>
              <a:rPr lang="en-US" sz="2000" dirty="0"/>
              <a:t> Create a new one or select an existing plan.</a:t>
            </a:r>
          </a:p>
          <a:p>
            <a:pPr>
              <a:buFont typeface="+mj-lt"/>
              <a:buAutoNum type="arabicPeriod"/>
            </a:pPr>
            <a:r>
              <a:rPr lang="en-US" sz="2000" dirty="0"/>
              <a:t>Click “Review + Create” and then “Create”.</a:t>
            </a:r>
          </a:p>
        </p:txBody>
      </p:sp>
    </p:spTree>
    <p:extLst>
      <p:ext uri="{BB962C8B-B14F-4D97-AF65-F5344CB8AC3E}">
        <p14:creationId xmlns:p14="http://schemas.microsoft.com/office/powerpoint/2010/main" val="400278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E46C146-3410-8612-D096-839174D9C04E}"/>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a:fillRect/>
          </a:stretch>
        </p:blipFill>
        <p:spPr>
          <a:xfrm>
            <a:off x="1774784" y="1319514"/>
            <a:ext cx="10205013" cy="5538486"/>
          </a:xfrm>
        </p:spPr>
      </p:pic>
      <p:sp>
        <p:nvSpPr>
          <p:cNvPr id="7" name="TextBox 6">
            <a:extLst>
              <a:ext uri="{FF2B5EF4-FFF2-40B4-BE49-F238E27FC236}">
                <a16:creationId xmlns:a16="http://schemas.microsoft.com/office/drawing/2014/main" id="{77768543-091A-8EAD-351B-0456C396F1EE}"/>
              </a:ext>
            </a:extLst>
          </p:cNvPr>
          <p:cNvSpPr txBox="1"/>
          <p:nvPr/>
        </p:nvSpPr>
        <p:spPr>
          <a:xfrm>
            <a:off x="1774784" y="746760"/>
            <a:ext cx="6271269"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solidFill>
                  <a:schemeClr val="accent1">
                    <a:lumMod val="50000"/>
                  </a:schemeClr>
                </a:solidFill>
              </a:rPr>
              <a:t>Resource Group is Created with name “MBproject9”</a:t>
            </a:r>
            <a:endParaRPr lang="en-IN" b="1" dirty="0">
              <a:solidFill>
                <a:schemeClr val="accent1">
                  <a:lumMod val="50000"/>
                </a:schemeClr>
              </a:solidFill>
            </a:endParaRPr>
          </a:p>
        </p:txBody>
      </p:sp>
    </p:spTree>
    <p:extLst>
      <p:ext uri="{BB962C8B-B14F-4D97-AF65-F5344CB8AC3E}">
        <p14:creationId xmlns:p14="http://schemas.microsoft.com/office/powerpoint/2010/main" val="268616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7B3F68D-0D03-C232-CE4E-1D76274C8100}"/>
              </a:ext>
            </a:extLst>
          </p:cNvPr>
          <p:cNvSpPr>
            <a:spLocks noGrp="1"/>
          </p:cNvSpPr>
          <p:nvPr>
            <p:ph type="body" sz="half" idx="4294967295"/>
          </p:nvPr>
        </p:nvSpPr>
        <p:spPr>
          <a:xfrm flipH="1">
            <a:off x="-2468880" y="358458"/>
            <a:ext cx="1059180" cy="45719"/>
          </a:xfrm>
        </p:spPr>
        <p:txBody>
          <a:bodyPr>
            <a:normAutofit fontScale="25000" lnSpcReduction="20000"/>
          </a:bodyPr>
          <a:lstStyle/>
          <a:p>
            <a:pPr marL="0" indent="0">
              <a:buNone/>
            </a:pPr>
            <a:endParaRPr lang="en-US" dirty="0"/>
          </a:p>
        </p:txBody>
      </p:sp>
      <p:pic>
        <p:nvPicPr>
          <p:cNvPr id="6" name="Picture Placeholder 5">
            <a:extLst>
              <a:ext uri="{FF2B5EF4-FFF2-40B4-BE49-F238E27FC236}">
                <a16:creationId xmlns:a16="http://schemas.microsoft.com/office/drawing/2014/main" id="{0DBAD701-0778-62E6-2BFE-DB87109C4D89}"/>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p:blipFill>
        <p:spPr>
          <a:xfrm>
            <a:off x="2204720" y="1789430"/>
            <a:ext cx="9652000" cy="5068570"/>
          </a:xfrm>
        </p:spPr>
      </p:pic>
      <p:sp>
        <p:nvSpPr>
          <p:cNvPr id="14" name="TextBox 13">
            <a:extLst>
              <a:ext uri="{FF2B5EF4-FFF2-40B4-BE49-F238E27FC236}">
                <a16:creationId xmlns:a16="http://schemas.microsoft.com/office/drawing/2014/main" id="{4F7040FB-5EEA-5B27-FB88-FCBEAA43A3C1}"/>
              </a:ext>
            </a:extLst>
          </p:cNvPr>
          <p:cNvSpPr txBox="1"/>
          <p:nvPr/>
        </p:nvSpPr>
        <p:spPr>
          <a:xfrm>
            <a:off x="1635760" y="515937"/>
            <a:ext cx="7609840" cy="120032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1">
                    <a:lumMod val="50000"/>
                  </a:schemeClr>
                </a:solidFill>
              </a:rPr>
              <a:t>In the Azure portal , Navigate to your App Services</a:t>
            </a:r>
          </a:p>
          <a:p>
            <a:endParaRPr lang="en-US" b="1" dirty="0">
              <a:solidFill>
                <a:schemeClr val="accent1">
                  <a:lumMod val="50000"/>
                </a:schemeClr>
              </a:solidFill>
            </a:endParaRPr>
          </a:p>
          <a:p>
            <a:pPr marL="285750" indent="-285750">
              <a:buFont typeface="Wingdings" panose="05000000000000000000" pitchFamily="2" charset="2"/>
              <a:buChar char="Ø"/>
            </a:pPr>
            <a:r>
              <a:rPr lang="en-US" b="1" dirty="0">
                <a:solidFill>
                  <a:schemeClr val="accent1">
                    <a:lumMod val="50000"/>
                  </a:schemeClr>
                </a:solidFill>
              </a:rPr>
              <a:t>Click on “Create “ to create a Web service </a:t>
            </a:r>
          </a:p>
          <a:p>
            <a:endParaRPr lang="en-IN" dirty="0"/>
          </a:p>
        </p:txBody>
      </p:sp>
    </p:spTree>
    <p:extLst>
      <p:ext uri="{BB962C8B-B14F-4D97-AF65-F5344CB8AC3E}">
        <p14:creationId xmlns:p14="http://schemas.microsoft.com/office/powerpoint/2010/main" val="9567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37F3198-70A3-0957-B750-2A7DF93622CF}"/>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9310" b="9310"/>
          <a:stretch>
            <a:fillRect/>
          </a:stretch>
        </p:blipFill>
        <p:spPr>
          <a:xfrm>
            <a:off x="2103120" y="1574800"/>
            <a:ext cx="9855200" cy="5283200"/>
          </a:xfrm>
        </p:spPr>
      </p:pic>
      <p:sp>
        <p:nvSpPr>
          <p:cNvPr id="3" name="TextBox 2">
            <a:extLst>
              <a:ext uri="{FF2B5EF4-FFF2-40B4-BE49-F238E27FC236}">
                <a16:creationId xmlns:a16="http://schemas.microsoft.com/office/drawing/2014/main" id="{895EAFFC-0133-F93C-E7C8-B563EC827248}"/>
              </a:ext>
            </a:extLst>
          </p:cNvPr>
          <p:cNvSpPr txBox="1"/>
          <p:nvPr/>
        </p:nvSpPr>
        <p:spPr>
          <a:xfrm>
            <a:off x="1473200" y="496529"/>
            <a:ext cx="10718800" cy="1200329"/>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solidFill>
                  <a:schemeClr val="accent1">
                    <a:lumMod val="50000"/>
                  </a:schemeClr>
                </a:solidFill>
              </a:rPr>
              <a:t>The user is at the "Basics" tab and has the option to proceed to the next configuration steps, such as database, deployment, networking, etc., before finalizing and creating the web app.</a:t>
            </a:r>
            <a:endParaRPr lang="en-IN" sz="1800" b="1" dirty="0">
              <a:solidFill>
                <a:schemeClr val="accent1">
                  <a:lumMod val="50000"/>
                </a:schemeClr>
              </a:solidFill>
            </a:endParaRPr>
          </a:p>
          <a:p>
            <a:pPr marL="285750" indent="-285750">
              <a:buFont typeface="Wingdings" panose="05000000000000000000" pitchFamily="2" charset="2"/>
              <a:buChar char="Ø"/>
            </a:pPr>
            <a:endParaRPr lang="en-IN" b="1" dirty="0">
              <a:solidFill>
                <a:schemeClr val="accent1">
                  <a:lumMod val="50000"/>
                </a:schemeClr>
              </a:solidFill>
            </a:endParaRPr>
          </a:p>
        </p:txBody>
      </p:sp>
    </p:spTree>
    <p:extLst>
      <p:ext uri="{BB962C8B-B14F-4D97-AF65-F5344CB8AC3E}">
        <p14:creationId xmlns:p14="http://schemas.microsoft.com/office/powerpoint/2010/main" val="2712231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1085</TotalTime>
  <Words>669</Words>
  <Application>Microsoft Office PowerPoint</Application>
  <PresentationFormat>Widescreen</PresentationFormat>
  <Paragraphs>65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Wingdings</vt:lpstr>
      <vt:lpstr>Wingdings 3</vt:lpstr>
      <vt:lpstr>Wisp</vt:lpstr>
      <vt:lpstr>DEPLOYING A WEB APPLICATION USING AZURE APP SERVICE</vt:lpstr>
      <vt:lpstr>PowerPoint Presentation</vt:lpstr>
      <vt:lpstr>  Prerequisites for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Provide the required Deployement and Networking settings for the Web application</vt:lpstr>
      <vt:lpstr>PowerPoint Presentation</vt:lpstr>
      <vt:lpstr>PowerPoint Presentation</vt:lpstr>
      <vt:lpstr>PowerPoint Presentation</vt:lpstr>
      <vt:lpstr>PowerPoint Presentation</vt:lpstr>
      <vt:lpstr>PowerPoint Presentation</vt:lpstr>
      <vt:lpstr>PowerPoint Presentation</vt:lpstr>
      <vt:lpstr>Check the progress on Deployment in the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Danthalapally Kalyani</dc:creator>
  <cp:lastModifiedBy>Jatin Thakur</cp:lastModifiedBy>
  <cp:revision>2</cp:revision>
  <dcterms:created xsi:type="dcterms:W3CDTF">2025-01-07T16:57:50Z</dcterms:created>
  <dcterms:modified xsi:type="dcterms:W3CDTF">2025-01-17T07:06:52Z</dcterms:modified>
</cp:coreProperties>
</file>