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58" r:id="rId3"/>
    <p:sldId id="257" r:id="rId4"/>
    <p:sldId id="259" r:id="rId5"/>
    <p:sldId id="260" r:id="rId6"/>
    <p:sldId id="261" r:id="rId7"/>
    <p:sldId id="268" r:id="rId8"/>
    <p:sldId id="292" r:id="rId9"/>
    <p:sldId id="262" r:id="rId10"/>
    <p:sldId id="269" r:id="rId11"/>
    <p:sldId id="264" r:id="rId12"/>
    <p:sldId id="270" r:id="rId13"/>
    <p:sldId id="265" r:id="rId14"/>
    <p:sldId id="271" r:id="rId15"/>
    <p:sldId id="272" r:id="rId16"/>
    <p:sldId id="266" r:id="rId17"/>
    <p:sldId id="293" r:id="rId18"/>
    <p:sldId id="267" r:id="rId19"/>
    <p:sldId id="274" r:id="rId20"/>
    <p:sldId id="275" r:id="rId21"/>
    <p:sldId id="276" r:id="rId22"/>
    <p:sldId id="277" r:id="rId23"/>
    <p:sldId id="278" r:id="rId24"/>
    <p:sldId id="263" r:id="rId25"/>
    <p:sldId id="279" r:id="rId26"/>
    <p:sldId id="280" r:id="rId27"/>
    <p:sldId id="281" r:id="rId28"/>
    <p:sldId id="285" r:id="rId29"/>
    <p:sldId id="286" r:id="rId30"/>
    <p:sldId id="287" r:id="rId31"/>
    <p:sldId id="288" r:id="rId32"/>
    <p:sldId id="289" r:id="rId33"/>
    <p:sldId id="290" r:id="rId34"/>
    <p:sldId id="291" r:id="rId35"/>
    <p:sldId id="283" r:id="rId36"/>
    <p:sldId id="28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CEF711-0D09-4FF4-8029-F47C86FFA4CB}" type="datetimeFigureOut">
              <a:rPr lang="en-US" smtClean="0"/>
              <a:t>27-Nov-18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8B1B4-2197-4264-B3B3-016ECCB5F6BF}" type="slidenum">
              <a:rPr lang="en-US" smtClean="0"/>
              <a:t>‹#›</a:t>
            </a:fld>
            <a:endParaRPr lang="en-US"/>
          </a:p>
        </p:txBody>
      </p:sp>
    </p:spTree>
    <p:extLst>
      <p:ext uri="{BB962C8B-B14F-4D97-AF65-F5344CB8AC3E}">
        <p14:creationId xmlns:p14="http://schemas.microsoft.com/office/powerpoint/2010/main" val="804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DCEF711-0D09-4FF4-8029-F47C86FFA4CB}" type="datetimeFigureOut">
              <a:rPr lang="en-US" smtClean="0"/>
              <a:t>27-Nov-18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8B1B4-2197-4264-B3B3-016ECCB5F6BF}" type="slidenum">
              <a:rPr lang="en-US" smtClean="0"/>
              <a:t>‹#›</a:t>
            </a:fld>
            <a:endParaRPr lang="en-US"/>
          </a:p>
        </p:txBody>
      </p:sp>
    </p:spTree>
    <p:extLst>
      <p:ext uri="{BB962C8B-B14F-4D97-AF65-F5344CB8AC3E}">
        <p14:creationId xmlns:p14="http://schemas.microsoft.com/office/powerpoint/2010/main" val="102056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DCEF711-0D09-4FF4-8029-F47C86FFA4CB}" type="datetimeFigureOut">
              <a:rPr lang="en-US" smtClean="0"/>
              <a:t>27-Nov-18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8B1B4-2197-4264-B3B3-016ECCB5F6BF}" type="slidenum">
              <a:rPr lang="en-US" smtClean="0"/>
              <a:t>‹#›</a:t>
            </a:fld>
            <a:endParaRPr lang="en-US"/>
          </a:p>
        </p:txBody>
      </p:sp>
    </p:spTree>
    <p:extLst>
      <p:ext uri="{BB962C8B-B14F-4D97-AF65-F5344CB8AC3E}">
        <p14:creationId xmlns:p14="http://schemas.microsoft.com/office/powerpoint/2010/main" val="231100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DCEF711-0D09-4FF4-8029-F47C86FFA4CB}" type="datetimeFigureOut">
              <a:rPr lang="en-US" smtClean="0"/>
              <a:t>27-Nov-18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8B1B4-2197-4264-B3B3-016ECCB5F6B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42416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CEF711-0D09-4FF4-8029-F47C86FFA4CB}" type="datetimeFigureOut">
              <a:rPr lang="en-US" smtClean="0"/>
              <a:t>27-Nov-18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8B1B4-2197-4264-B3B3-016ECCB5F6BF}" type="slidenum">
              <a:rPr lang="en-US" smtClean="0"/>
              <a:t>‹#›</a:t>
            </a:fld>
            <a:endParaRPr lang="en-US"/>
          </a:p>
        </p:txBody>
      </p:sp>
    </p:spTree>
    <p:extLst>
      <p:ext uri="{BB962C8B-B14F-4D97-AF65-F5344CB8AC3E}">
        <p14:creationId xmlns:p14="http://schemas.microsoft.com/office/powerpoint/2010/main" val="2973278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CEF711-0D09-4FF4-8029-F47C86FFA4CB}" type="datetimeFigureOut">
              <a:rPr lang="en-US" smtClean="0"/>
              <a:t>27-Nov-18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8B1B4-2197-4264-B3B3-016ECCB5F6BF}" type="slidenum">
              <a:rPr lang="en-US" smtClean="0"/>
              <a:t>‹#›</a:t>
            </a:fld>
            <a:endParaRPr lang="en-US"/>
          </a:p>
        </p:txBody>
      </p:sp>
    </p:spTree>
    <p:extLst>
      <p:ext uri="{BB962C8B-B14F-4D97-AF65-F5344CB8AC3E}">
        <p14:creationId xmlns:p14="http://schemas.microsoft.com/office/powerpoint/2010/main" val="2562220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CEF711-0D09-4FF4-8029-F47C86FFA4CB}" type="datetimeFigureOut">
              <a:rPr lang="en-US" smtClean="0"/>
              <a:t>27-Nov-18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8B1B4-2197-4264-B3B3-016ECCB5F6BF}" type="slidenum">
              <a:rPr lang="en-US" smtClean="0"/>
              <a:t>‹#›</a:t>
            </a:fld>
            <a:endParaRPr lang="en-US"/>
          </a:p>
        </p:txBody>
      </p:sp>
    </p:spTree>
    <p:extLst>
      <p:ext uri="{BB962C8B-B14F-4D97-AF65-F5344CB8AC3E}">
        <p14:creationId xmlns:p14="http://schemas.microsoft.com/office/powerpoint/2010/main" val="2298658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CEF711-0D09-4FF4-8029-F47C86FFA4CB}" type="datetimeFigureOut">
              <a:rPr lang="en-US" smtClean="0"/>
              <a:t>27-Nov-18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8B1B4-2197-4264-B3B3-016ECCB5F6BF}" type="slidenum">
              <a:rPr lang="en-US" smtClean="0"/>
              <a:t>‹#›</a:t>
            </a:fld>
            <a:endParaRPr lang="en-US"/>
          </a:p>
        </p:txBody>
      </p:sp>
    </p:spTree>
    <p:extLst>
      <p:ext uri="{BB962C8B-B14F-4D97-AF65-F5344CB8AC3E}">
        <p14:creationId xmlns:p14="http://schemas.microsoft.com/office/powerpoint/2010/main" val="1123362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CEF711-0D09-4FF4-8029-F47C86FFA4CB}" type="datetimeFigureOut">
              <a:rPr lang="en-US" smtClean="0"/>
              <a:t>27-Nov-18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8B1B4-2197-4264-B3B3-016ECCB5F6BF}" type="slidenum">
              <a:rPr lang="en-US" smtClean="0"/>
              <a:t>‹#›</a:t>
            </a:fld>
            <a:endParaRPr lang="en-US"/>
          </a:p>
        </p:txBody>
      </p:sp>
    </p:spTree>
    <p:extLst>
      <p:ext uri="{BB962C8B-B14F-4D97-AF65-F5344CB8AC3E}">
        <p14:creationId xmlns:p14="http://schemas.microsoft.com/office/powerpoint/2010/main" val="4110082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DCEF711-0D09-4FF4-8029-F47C86FFA4CB}" type="datetimeFigureOut">
              <a:rPr lang="en-US" smtClean="0"/>
              <a:t>27-Nov-18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8B1B4-2197-4264-B3B3-016ECCB5F6BF}" type="slidenum">
              <a:rPr lang="en-US" smtClean="0"/>
              <a:t>‹#›</a:t>
            </a:fld>
            <a:endParaRPr lang="en-US"/>
          </a:p>
        </p:txBody>
      </p:sp>
    </p:spTree>
    <p:extLst>
      <p:ext uri="{BB962C8B-B14F-4D97-AF65-F5344CB8AC3E}">
        <p14:creationId xmlns:p14="http://schemas.microsoft.com/office/powerpoint/2010/main" val="53685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CEF711-0D09-4FF4-8029-F47C86FFA4CB}" type="datetimeFigureOut">
              <a:rPr lang="en-US" smtClean="0"/>
              <a:t>27-Nov-18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8B1B4-2197-4264-B3B3-016ECCB5F6BF}" type="slidenum">
              <a:rPr lang="en-US" smtClean="0"/>
              <a:t>‹#›</a:t>
            </a:fld>
            <a:endParaRPr lang="en-US"/>
          </a:p>
        </p:txBody>
      </p:sp>
    </p:spTree>
    <p:extLst>
      <p:ext uri="{BB962C8B-B14F-4D97-AF65-F5344CB8AC3E}">
        <p14:creationId xmlns:p14="http://schemas.microsoft.com/office/powerpoint/2010/main" val="348154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CEF711-0D09-4FF4-8029-F47C86FFA4CB}" type="datetimeFigureOut">
              <a:rPr lang="en-US" smtClean="0"/>
              <a:t>27-Nov-18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8B1B4-2197-4264-B3B3-016ECCB5F6BF}" type="slidenum">
              <a:rPr lang="en-US" smtClean="0"/>
              <a:t>‹#›</a:t>
            </a:fld>
            <a:endParaRPr lang="en-US"/>
          </a:p>
        </p:txBody>
      </p:sp>
    </p:spTree>
    <p:extLst>
      <p:ext uri="{BB962C8B-B14F-4D97-AF65-F5344CB8AC3E}">
        <p14:creationId xmlns:p14="http://schemas.microsoft.com/office/powerpoint/2010/main" val="2184804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CEF711-0D09-4FF4-8029-F47C86FFA4CB}" type="datetimeFigureOut">
              <a:rPr lang="en-US" smtClean="0"/>
              <a:t>27-Nov-18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38B1B4-2197-4264-B3B3-016ECCB5F6BF}" type="slidenum">
              <a:rPr lang="en-US" smtClean="0"/>
              <a:t>‹#›</a:t>
            </a:fld>
            <a:endParaRPr lang="en-US"/>
          </a:p>
        </p:txBody>
      </p:sp>
    </p:spTree>
    <p:extLst>
      <p:ext uri="{BB962C8B-B14F-4D97-AF65-F5344CB8AC3E}">
        <p14:creationId xmlns:p14="http://schemas.microsoft.com/office/powerpoint/2010/main" val="1380108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DCEF711-0D09-4FF4-8029-F47C86FFA4CB}" type="datetimeFigureOut">
              <a:rPr lang="en-US" smtClean="0"/>
              <a:t>27-Nov-18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538B1B4-2197-4264-B3B3-016ECCB5F6BF}" type="slidenum">
              <a:rPr lang="en-US" smtClean="0"/>
              <a:t>‹#›</a:t>
            </a:fld>
            <a:endParaRPr lang="en-US"/>
          </a:p>
        </p:txBody>
      </p:sp>
    </p:spTree>
    <p:extLst>
      <p:ext uri="{BB962C8B-B14F-4D97-AF65-F5344CB8AC3E}">
        <p14:creationId xmlns:p14="http://schemas.microsoft.com/office/powerpoint/2010/main" val="206165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DCEF711-0D09-4FF4-8029-F47C86FFA4CB}" type="datetimeFigureOut">
              <a:rPr lang="en-US" smtClean="0"/>
              <a:t>27-Nov-18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538B1B4-2197-4264-B3B3-016ECCB5F6BF}" type="slidenum">
              <a:rPr lang="en-US" smtClean="0"/>
              <a:t>‹#›</a:t>
            </a:fld>
            <a:endParaRPr lang="en-US"/>
          </a:p>
        </p:txBody>
      </p:sp>
    </p:spTree>
    <p:extLst>
      <p:ext uri="{BB962C8B-B14F-4D97-AF65-F5344CB8AC3E}">
        <p14:creationId xmlns:p14="http://schemas.microsoft.com/office/powerpoint/2010/main" val="164260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DCEF711-0D09-4FF4-8029-F47C86FFA4CB}" type="datetimeFigureOut">
              <a:rPr lang="en-US" smtClean="0"/>
              <a:t>27-Nov-18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538B1B4-2197-4264-B3B3-016ECCB5F6BF}" type="slidenum">
              <a:rPr lang="en-US" smtClean="0"/>
              <a:t>‹#›</a:t>
            </a:fld>
            <a:endParaRPr lang="en-US"/>
          </a:p>
        </p:txBody>
      </p:sp>
    </p:spTree>
    <p:extLst>
      <p:ext uri="{BB962C8B-B14F-4D97-AF65-F5344CB8AC3E}">
        <p14:creationId xmlns:p14="http://schemas.microsoft.com/office/powerpoint/2010/main" val="871963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DCEF711-0D09-4FF4-8029-F47C86FFA4CB}" type="datetimeFigureOut">
              <a:rPr lang="en-US" smtClean="0"/>
              <a:t>27-Nov-18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8B1B4-2197-4264-B3B3-016ECCB5F6BF}" type="slidenum">
              <a:rPr lang="en-US" smtClean="0"/>
              <a:t>‹#›</a:t>
            </a:fld>
            <a:endParaRPr lang="en-US"/>
          </a:p>
        </p:txBody>
      </p:sp>
    </p:spTree>
    <p:extLst>
      <p:ext uri="{BB962C8B-B14F-4D97-AF65-F5344CB8AC3E}">
        <p14:creationId xmlns:p14="http://schemas.microsoft.com/office/powerpoint/2010/main" val="1346003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DCEF711-0D09-4FF4-8029-F47C86FFA4CB}" type="datetimeFigureOut">
              <a:rPr lang="en-US" smtClean="0"/>
              <a:t>27-Nov-18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538B1B4-2197-4264-B3B3-016ECCB5F6BF}" type="slidenum">
              <a:rPr lang="en-US" smtClean="0"/>
              <a:t>‹#›</a:t>
            </a:fld>
            <a:endParaRPr lang="en-US"/>
          </a:p>
        </p:txBody>
      </p:sp>
    </p:spTree>
    <p:extLst>
      <p:ext uri="{BB962C8B-B14F-4D97-AF65-F5344CB8AC3E}">
        <p14:creationId xmlns:p14="http://schemas.microsoft.com/office/powerpoint/2010/main" val="1812139059"/>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D779D-62BC-42AA-96B6-33CBDD483CBB}"/>
              </a:ext>
            </a:extLst>
          </p:cNvPr>
          <p:cNvSpPr>
            <a:spLocks noGrp="1"/>
          </p:cNvSpPr>
          <p:nvPr>
            <p:ph type="ctrTitle"/>
          </p:nvPr>
        </p:nvSpPr>
        <p:spPr>
          <a:xfrm>
            <a:off x="1154955" y="1447801"/>
            <a:ext cx="8825658" cy="2688102"/>
          </a:xfrm>
        </p:spPr>
        <p:txBody>
          <a:bodyPr>
            <a:normAutofit/>
          </a:bodyPr>
          <a:lstStyle/>
          <a:p>
            <a:r>
              <a:rPr lang="en-US" sz="4400" dirty="0"/>
              <a:t>Effective Prediction of Bankruptcy using Fuzzy Logic and Neural Networks</a:t>
            </a:r>
          </a:p>
        </p:txBody>
      </p:sp>
      <p:sp>
        <p:nvSpPr>
          <p:cNvPr id="3" name="Subtitle 2">
            <a:extLst>
              <a:ext uri="{FF2B5EF4-FFF2-40B4-BE49-F238E27FC236}">
                <a16:creationId xmlns:a16="http://schemas.microsoft.com/office/drawing/2014/main" id="{391F4737-9513-4298-B770-A63D2F583712}"/>
              </a:ext>
            </a:extLst>
          </p:cNvPr>
          <p:cNvSpPr>
            <a:spLocks noGrp="1"/>
          </p:cNvSpPr>
          <p:nvPr>
            <p:ph type="subTitle" idx="1"/>
          </p:nvPr>
        </p:nvSpPr>
        <p:spPr/>
        <p:txBody>
          <a:bodyPr/>
          <a:lstStyle/>
          <a:p>
            <a:r>
              <a:rPr lang="en-US" dirty="0"/>
              <a:t>Sai SuDHeep Reddy KaiDAPuRam</a:t>
            </a:r>
          </a:p>
          <a:p>
            <a:r>
              <a:rPr lang="en-US" dirty="0"/>
              <a:t>Sai Dixit Tabdil</a:t>
            </a:r>
          </a:p>
        </p:txBody>
      </p:sp>
    </p:spTree>
    <p:extLst>
      <p:ext uri="{BB962C8B-B14F-4D97-AF65-F5344CB8AC3E}">
        <p14:creationId xmlns:p14="http://schemas.microsoft.com/office/powerpoint/2010/main" val="785426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4DAF3E-2A0C-44A4-8F1A-D926C1FE2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48" y="818556"/>
            <a:ext cx="5413786" cy="5547073"/>
          </a:xfrm>
          <a:prstGeom prst="rect">
            <a:avLst/>
          </a:prstGeom>
        </p:spPr>
      </p:pic>
      <p:pic>
        <p:nvPicPr>
          <p:cNvPr id="4" name="Picture 3">
            <a:extLst>
              <a:ext uri="{FF2B5EF4-FFF2-40B4-BE49-F238E27FC236}">
                <a16:creationId xmlns:a16="http://schemas.microsoft.com/office/drawing/2014/main" id="{34561185-42B4-4CF4-8340-CC83F18EF049}"/>
              </a:ext>
            </a:extLst>
          </p:cNvPr>
          <p:cNvPicPr>
            <a:picLocks noChangeAspect="1"/>
          </p:cNvPicPr>
          <p:nvPr/>
        </p:nvPicPr>
        <p:blipFill>
          <a:blip r:embed="rId3"/>
          <a:stretch>
            <a:fillRect/>
          </a:stretch>
        </p:blipFill>
        <p:spPr>
          <a:xfrm>
            <a:off x="6095999" y="818557"/>
            <a:ext cx="5697651" cy="5547073"/>
          </a:xfrm>
          <a:prstGeom prst="rect">
            <a:avLst/>
          </a:prstGeom>
        </p:spPr>
      </p:pic>
    </p:spTree>
    <p:extLst>
      <p:ext uri="{BB962C8B-B14F-4D97-AF65-F5344CB8AC3E}">
        <p14:creationId xmlns:p14="http://schemas.microsoft.com/office/powerpoint/2010/main" val="2474029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5BE8-84FB-4CE9-B2CF-50FC3851AF20}"/>
              </a:ext>
            </a:extLst>
          </p:cNvPr>
          <p:cNvSpPr>
            <a:spLocks noGrp="1"/>
          </p:cNvSpPr>
          <p:nvPr>
            <p:ph type="title"/>
          </p:nvPr>
        </p:nvSpPr>
        <p:spPr/>
        <p:txBody>
          <a:bodyPr/>
          <a:lstStyle/>
          <a:p>
            <a:r>
              <a:rPr lang="en-US" dirty="0"/>
              <a:t>Financial flexibility and credibility fuzzy set</a:t>
            </a:r>
          </a:p>
        </p:txBody>
      </p:sp>
      <p:graphicFrame>
        <p:nvGraphicFramePr>
          <p:cNvPr id="5" name="Content Placeholder 4">
            <a:extLst>
              <a:ext uri="{FF2B5EF4-FFF2-40B4-BE49-F238E27FC236}">
                <a16:creationId xmlns:a16="http://schemas.microsoft.com/office/drawing/2014/main" id="{B60FC910-AB00-4826-A3B2-C8886B222134}"/>
              </a:ext>
            </a:extLst>
          </p:cNvPr>
          <p:cNvGraphicFramePr>
            <a:graphicFrameLocks noGrp="1"/>
          </p:cNvGraphicFramePr>
          <p:nvPr>
            <p:ph idx="1"/>
            <p:extLst>
              <p:ext uri="{D42A27DB-BD31-4B8C-83A1-F6EECF244321}">
                <p14:modId xmlns:p14="http://schemas.microsoft.com/office/powerpoint/2010/main" val="1543294621"/>
              </p:ext>
            </p:extLst>
          </p:nvPr>
        </p:nvGraphicFramePr>
        <p:xfrm>
          <a:off x="890368" y="2643161"/>
          <a:ext cx="6552842" cy="2060298"/>
        </p:xfrm>
        <a:graphic>
          <a:graphicData uri="http://schemas.openxmlformats.org/drawingml/2006/table">
            <a:tbl>
              <a:tblPr firstRow="1" firstCol="1" bandRow="1">
                <a:tableStyleId>{5C22544A-7EE6-4342-B048-85BDC9FD1C3A}</a:tableStyleId>
              </a:tblPr>
              <a:tblGrid>
                <a:gridCol w="1637357">
                  <a:extLst>
                    <a:ext uri="{9D8B030D-6E8A-4147-A177-3AD203B41FA5}">
                      <a16:colId xmlns:a16="http://schemas.microsoft.com/office/drawing/2014/main" val="1467552469"/>
                    </a:ext>
                  </a:extLst>
                </a:gridCol>
                <a:gridCol w="2542440">
                  <a:extLst>
                    <a:ext uri="{9D8B030D-6E8A-4147-A177-3AD203B41FA5}">
                      <a16:colId xmlns:a16="http://schemas.microsoft.com/office/drawing/2014/main" val="1401995214"/>
                    </a:ext>
                  </a:extLst>
                </a:gridCol>
                <a:gridCol w="2373045">
                  <a:extLst>
                    <a:ext uri="{9D8B030D-6E8A-4147-A177-3AD203B41FA5}">
                      <a16:colId xmlns:a16="http://schemas.microsoft.com/office/drawing/2014/main" val="4187121555"/>
                    </a:ext>
                  </a:extLst>
                </a:gridCol>
              </a:tblGrid>
              <a:tr h="482065">
                <a:tc>
                  <a:txBody>
                    <a:bodyPr/>
                    <a:lstStyle/>
                    <a:p>
                      <a:pPr marL="0" marR="0">
                        <a:lnSpc>
                          <a:spcPct val="115000"/>
                        </a:lnSpc>
                        <a:spcBef>
                          <a:spcPts val="0"/>
                        </a:spcBef>
                        <a:spcAft>
                          <a:spcPts val="0"/>
                        </a:spcAft>
                      </a:pPr>
                      <a:r>
                        <a:rPr lang="en-US" sz="1400" dirty="0">
                          <a:effectLst/>
                        </a:rPr>
                        <a:t>  Financial flexibility risk Fuzzy Set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Range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Membership Function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1971200"/>
                  </a:ext>
                </a:extLst>
              </a:tr>
              <a:tr h="447265">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Positive</a:t>
                      </a:r>
                    </a:p>
                  </a:txBody>
                  <a:tcPr marL="68580" marR="68580" marT="0" marB="0"/>
                </a:tc>
                <a:tc>
                  <a:txBody>
                    <a:bodyPr/>
                    <a:lstStyle/>
                    <a:p>
                      <a:pPr marL="0" marR="0">
                        <a:lnSpc>
                          <a:spcPct val="115000"/>
                        </a:lnSpc>
                        <a:spcBef>
                          <a:spcPts val="0"/>
                        </a:spcBef>
                        <a:spcAft>
                          <a:spcPts val="0"/>
                        </a:spcAft>
                      </a:pPr>
                      <a:r>
                        <a:rPr lang="en-US" sz="1400" dirty="0">
                          <a:effectLst/>
                        </a:rPr>
                        <a:t>[0,10]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[1.7 7.354]</a:t>
                      </a:r>
                    </a:p>
                  </a:txBody>
                  <a:tcPr marL="68580" marR="68580" marT="0" marB="0"/>
                </a:tc>
                <a:extLst>
                  <a:ext uri="{0D108BD9-81ED-4DB2-BD59-A6C34878D82A}">
                    <a16:rowId xmlns:a16="http://schemas.microsoft.com/office/drawing/2014/main" val="3707250495"/>
                  </a:ext>
                </a:extLst>
              </a:tr>
              <a:tr h="447265">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Average</a:t>
                      </a:r>
                    </a:p>
                  </a:txBody>
                  <a:tcPr marL="68580" marR="68580" marT="0" marB="0"/>
                </a:tc>
                <a:tc>
                  <a:txBody>
                    <a:bodyPr/>
                    <a:lstStyle/>
                    <a:p>
                      <a:pPr marL="0" marR="0">
                        <a:lnSpc>
                          <a:spcPct val="115000"/>
                        </a:lnSpc>
                        <a:spcBef>
                          <a:spcPts val="0"/>
                        </a:spcBef>
                        <a:spcAft>
                          <a:spcPts val="0"/>
                        </a:spcAft>
                      </a:pPr>
                      <a:r>
                        <a:rPr lang="en-US" sz="1400" dirty="0">
                          <a:effectLst/>
                        </a:rPr>
                        <a:t>[0,10]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 [1.7 6.028]</a:t>
                      </a:r>
                    </a:p>
                  </a:txBody>
                  <a:tcPr marL="68580" marR="68580" marT="0" marB="0"/>
                </a:tc>
                <a:extLst>
                  <a:ext uri="{0D108BD9-81ED-4DB2-BD59-A6C34878D82A}">
                    <a16:rowId xmlns:a16="http://schemas.microsoft.com/office/drawing/2014/main" val="3573958910"/>
                  </a:ext>
                </a:extLst>
              </a:tr>
              <a:tr h="445805">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Negative</a:t>
                      </a:r>
                    </a:p>
                  </a:txBody>
                  <a:tcPr marL="68580" marR="68580" marT="0" marB="0"/>
                </a:tc>
                <a:tc>
                  <a:txBody>
                    <a:bodyPr/>
                    <a:lstStyle/>
                    <a:p>
                      <a:pPr marL="0" marR="0">
                        <a:lnSpc>
                          <a:spcPct val="115000"/>
                        </a:lnSpc>
                        <a:spcBef>
                          <a:spcPts val="0"/>
                        </a:spcBef>
                        <a:spcAft>
                          <a:spcPts val="0"/>
                        </a:spcAft>
                      </a:pPr>
                      <a:r>
                        <a:rPr lang="en-US" sz="1400" dirty="0">
                          <a:effectLst/>
                        </a:rPr>
                        <a:t>[0,10]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 [1.7 2.116]</a:t>
                      </a:r>
                    </a:p>
                  </a:txBody>
                  <a:tcPr marL="68580" marR="68580" marT="0" marB="0"/>
                </a:tc>
                <a:extLst>
                  <a:ext uri="{0D108BD9-81ED-4DB2-BD59-A6C34878D82A}">
                    <a16:rowId xmlns:a16="http://schemas.microsoft.com/office/drawing/2014/main" val="3256386162"/>
                  </a:ext>
                </a:extLst>
              </a:tr>
            </a:tbl>
          </a:graphicData>
        </a:graphic>
      </p:graphicFrame>
      <p:sp>
        <p:nvSpPr>
          <p:cNvPr id="6" name="TextBox 5">
            <a:extLst>
              <a:ext uri="{FF2B5EF4-FFF2-40B4-BE49-F238E27FC236}">
                <a16:creationId xmlns:a16="http://schemas.microsoft.com/office/drawing/2014/main" id="{786A5D98-400E-4CDD-9919-61B227AF8216}"/>
              </a:ext>
            </a:extLst>
          </p:cNvPr>
          <p:cNvSpPr txBox="1"/>
          <p:nvPr/>
        </p:nvSpPr>
        <p:spPr>
          <a:xfrm>
            <a:off x="838200" y="2025748"/>
            <a:ext cx="10515600" cy="646331"/>
          </a:xfrm>
          <a:prstGeom prst="rect">
            <a:avLst/>
          </a:prstGeom>
          <a:noFill/>
        </p:spPr>
        <p:txBody>
          <a:bodyPr wrap="square" rtlCol="0">
            <a:spAutoFit/>
          </a:bodyPr>
          <a:lstStyle/>
          <a:p>
            <a:r>
              <a:rPr lang="en-US" dirty="0"/>
              <a:t>All the membership functions are </a:t>
            </a:r>
            <a:r>
              <a:rPr lang="en-US" dirty="0" err="1"/>
              <a:t>gaussmf</a:t>
            </a:r>
            <a:r>
              <a:rPr lang="en-US" dirty="0"/>
              <a:t>.</a:t>
            </a:r>
          </a:p>
          <a:p>
            <a:endParaRPr lang="en-US" dirty="0"/>
          </a:p>
        </p:txBody>
      </p:sp>
      <p:graphicFrame>
        <p:nvGraphicFramePr>
          <p:cNvPr id="9" name="Content Placeholder 4">
            <a:extLst>
              <a:ext uri="{FF2B5EF4-FFF2-40B4-BE49-F238E27FC236}">
                <a16:creationId xmlns:a16="http://schemas.microsoft.com/office/drawing/2014/main" id="{3638AFA9-E7A4-4A5C-9349-608459566D75}"/>
              </a:ext>
            </a:extLst>
          </p:cNvPr>
          <p:cNvGraphicFramePr>
            <a:graphicFrameLocks/>
          </p:cNvGraphicFramePr>
          <p:nvPr>
            <p:extLst>
              <p:ext uri="{D42A27DB-BD31-4B8C-83A1-F6EECF244321}">
                <p14:modId xmlns:p14="http://schemas.microsoft.com/office/powerpoint/2010/main" val="1562358212"/>
              </p:ext>
            </p:extLst>
          </p:nvPr>
        </p:nvGraphicFramePr>
        <p:xfrm>
          <a:off x="890368" y="4811151"/>
          <a:ext cx="6552841" cy="1716257"/>
        </p:xfrm>
        <a:graphic>
          <a:graphicData uri="http://schemas.openxmlformats.org/drawingml/2006/table">
            <a:tbl>
              <a:tblPr firstRow="1" firstCol="1" bandRow="1">
                <a:tableStyleId>{5C22544A-7EE6-4342-B048-85BDC9FD1C3A}</a:tableStyleId>
              </a:tblPr>
              <a:tblGrid>
                <a:gridCol w="1637357">
                  <a:extLst>
                    <a:ext uri="{9D8B030D-6E8A-4147-A177-3AD203B41FA5}">
                      <a16:colId xmlns:a16="http://schemas.microsoft.com/office/drawing/2014/main" val="1467552469"/>
                    </a:ext>
                  </a:extLst>
                </a:gridCol>
                <a:gridCol w="2542439">
                  <a:extLst>
                    <a:ext uri="{9D8B030D-6E8A-4147-A177-3AD203B41FA5}">
                      <a16:colId xmlns:a16="http://schemas.microsoft.com/office/drawing/2014/main" val="1401995214"/>
                    </a:ext>
                  </a:extLst>
                </a:gridCol>
                <a:gridCol w="2373045">
                  <a:extLst>
                    <a:ext uri="{9D8B030D-6E8A-4147-A177-3AD203B41FA5}">
                      <a16:colId xmlns:a16="http://schemas.microsoft.com/office/drawing/2014/main" val="4187121555"/>
                    </a:ext>
                  </a:extLst>
                </a:gridCol>
              </a:tblGrid>
              <a:tr h="510726">
                <a:tc>
                  <a:txBody>
                    <a:bodyPr/>
                    <a:lstStyle/>
                    <a:p>
                      <a:pPr marL="0" marR="0">
                        <a:lnSpc>
                          <a:spcPct val="115000"/>
                        </a:lnSpc>
                        <a:spcBef>
                          <a:spcPts val="0"/>
                        </a:spcBef>
                        <a:spcAft>
                          <a:spcPts val="0"/>
                        </a:spcAft>
                      </a:pPr>
                      <a:r>
                        <a:rPr lang="en-US" sz="1400" dirty="0">
                          <a:effectLst/>
                        </a:rPr>
                        <a:t> Credibility Fuzzy Set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Range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Membership Function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1971200"/>
                  </a:ext>
                </a:extLst>
              </a:tr>
              <a:tr h="402281">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Positive</a:t>
                      </a:r>
                    </a:p>
                  </a:txBody>
                  <a:tcPr marL="68580" marR="68580" marT="0" marB="0"/>
                </a:tc>
                <a:tc>
                  <a:txBody>
                    <a:bodyPr/>
                    <a:lstStyle/>
                    <a:p>
                      <a:pPr marL="0" marR="0">
                        <a:lnSpc>
                          <a:spcPct val="115000"/>
                        </a:lnSpc>
                        <a:spcBef>
                          <a:spcPts val="0"/>
                        </a:spcBef>
                        <a:spcAft>
                          <a:spcPts val="0"/>
                        </a:spcAft>
                      </a:pPr>
                      <a:r>
                        <a:rPr lang="en-US" sz="1400" dirty="0">
                          <a:effectLst/>
                        </a:rPr>
                        <a:t>[0,10]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[1.7 9.55]</a:t>
                      </a:r>
                    </a:p>
                  </a:txBody>
                  <a:tcPr marL="68580" marR="68580" marT="0" marB="0"/>
                </a:tc>
                <a:extLst>
                  <a:ext uri="{0D108BD9-81ED-4DB2-BD59-A6C34878D82A}">
                    <a16:rowId xmlns:a16="http://schemas.microsoft.com/office/drawing/2014/main" val="3707250495"/>
                  </a:ext>
                </a:extLst>
              </a:tr>
              <a:tr h="402281">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Average</a:t>
                      </a:r>
                    </a:p>
                  </a:txBody>
                  <a:tcPr marL="68580" marR="68580" marT="0" marB="0"/>
                </a:tc>
                <a:tc>
                  <a:txBody>
                    <a:bodyPr/>
                    <a:lstStyle/>
                    <a:p>
                      <a:pPr marL="0" marR="0">
                        <a:lnSpc>
                          <a:spcPct val="115000"/>
                        </a:lnSpc>
                        <a:spcBef>
                          <a:spcPts val="0"/>
                        </a:spcBef>
                        <a:spcAft>
                          <a:spcPts val="0"/>
                        </a:spcAft>
                      </a:pPr>
                      <a:r>
                        <a:rPr lang="en-US" sz="1400" dirty="0">
                          <a:effectLst/>
                        </a:rPr>
                        <a:t>[0,10]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 [1.7 6.111]</a:t>
                      </a:r>
                    </a:p>
                  </a:txBody>
                  <a:tcPr marL="68580" marR="68580" marT="0" marB="0"/>
                </a:tc>
                <a:extLst>
                  <a:ext uri="{0D108BD9-81ED-4DB2-BD59-A6C34878D82A}">
                    <a16:rowId xmlns:a16="http://schemas.microsoft.com/office/drawing/2014/main" val="3573958910"/>
                  </a:ext>
                </a:extLst>
              </a:tr>
              <a:tr h="400969">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Negative</a:t>
                      </a:r>
                    </a:p>
                  </a:txBody>
                  <a:tcPr marL="68580" marR="68580" marT="0" marB="0"/>
                </a:tc>
                <a:tc>
                  <a:txBody>
                    <a:bodyPr/>
                    <a:lstStyle/>
                    <a:p>
                      <a:pPr marL="0" marR="0">
                        <a:lnSpc>
                          <a:spcPct val="115000"/>
                        </a:lnSpc>
                        <a:spcBef>
                          <a:spcPts val="0"/>
                        </a:spcBef>
                        <a:spcAft>
                          <a:spcPts val="0"/>
                        </a:spcAft>
                      </a:pPr>
                      <a:r>
                        <a:rPr lang="en-US" sz="1400" dirty="0">
                          <a:effectLst/>
                        </a:rPr>
                        <a:t>[0,10]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 [1.7 0.7937]</a:t>
                      </a:r>
                    </a:p>
                  </a:txBody>
                  <a:tcPr marL="68580" marR="68580" marT="0" marB="0"/>
                </a:tc>
                <a:extLst>
                  <a:ext uri="{0D108BD9-81ED-4DB2-BD59-A6C34878D82A}">
                    <a16:rowId xmlns:a16="http://schemas.microsoft.com/office/drawing/2014/main" val="3256386162"/>
                  </a:ext>
                </a:extLst>
              </a:tr>
            </a:tbl>
          </a:graphicData>
        </a:graphic>
      </p:graphicFrame>
    </p:spTree>
    <p:extLst>
      <p:ext uri="{BB962C8B-B14F-4D97-AF65-F5344CB8AC3E}">
        <p14:creationId xmlns:p14="http://schemas.microsoft.com/office/powerpoint/2010/main" val="89360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3EFA3F-BF3C-4EDF-A570-4B2574346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4748"/>
            <a:ext cx="5847063" cy="4918958"/>
          </a:xfrm>
          <a:prstGeom prst="rect">
            <a:avLst/>
          </a:prstGeom>
        </p:spPr>
      </p:pic>
      <p:pic>
        <p:nvPicPr>
          <p:cNvPr id="4" name="Picture 3">
            <a:extLst>
              <a:ext uri="{FF2B5EF4-FFF2-40B4-BE49-F238E27FC236}">
                <a16:creationId xmlns:a16="http://schemas.microsoft.com/office/drawing/2014/main" id="{4D11D2A4-EA63-4BB4-B913-82231C4574BA}"/>
              </a:ext>
            </a:extLst>
          </p:cNvPr>
          <p:cNvPicPr>
            <a:picLocks noChangeAspect="1"/>
          </p:cNvPicPr>
          <p:nvPr/>
        </p:nvPicPr>
        <p:blipFill>
          <a:blip r:embed="rId3"/>
          <a:stretch>
            <a:fillRect/>
          </a:stretch>
        </p:blipFill>
        <p:spPr>
          <a:xfrm>
            <a:off x="6096000" y="1144748"/>
            <a:ext cx="5859664" cy="4918958"/>
          </a:xfrm>
          <a:prstGeom prst="rect">
            <a:avLst/>
          </a:prstGeom>
        </p:spPr>
      </p:pic>
    </p:spTree>
    <p:extLst>
      <p:ext uri="{BB962C8B-B14F-4D97-AF65-F5344CB8AC3E}">
        <p14:creationId xmlns:p14="http://schemas.microsoft.com/office/powerpoint/2010/main" val="546513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ECCE-0085-44A3-A908-EC0BF0393B0C}"/>
              </a:ext>
            </a:extLst>
          </p:cNvPr>
          <p:cNvSpPr>
            <a:spLocks noGrp="1"/>
          </p:cNvSpPr>
          <p:nvPr>
            <p:ph type="title"/>
          </p:nvPr>
        </p:nvSpPr>
        <p:spPr/>
        <p:txBody>
          <a:bodyPr/>
          <a:lstStyle/>
          <a:p>
            <a:r>
              <a:rPr lang="en-US" dirty="0"/>
              <a:t>Competitiveness and Operating risk Fuzzy set</a:t>
            </a:r>
          </a:p>
        </p:txBody>
      </p:sp>
      <p:graphicFrame>
        <p:nvGraphicFramePr>
          <p:cNvPr id="7" name="Content Placeholder 6">
            <a:extLst>
              <a:ext uri="{FF2B5EF4-FFF2-40B4-BE49-F238E27FC236}">
                <a16:creationId xmlns:a16="http://schemas.microsoft.com/office/drawing/2014/main" id="{78B937F1-EF83-4E4D-BB5E-C7C0B440328A}"/>
              </a:ext>
            </a:extLst>
          </p:cNvPr>
          <p:cNvGraphicFramePr>
            <a:graphicFrameLocks noGrp="1"/>
          </p:cNvGraphicFramePr>
          <p:nvPr>
            <p:ph idx="1"/>
            <p:extLst>
              <p:ext uri="{D42A27DB-BD31-4B8C-83A1-F6EECF244321}">
                <p14:modId xmlns:p14="http://schemas.microsoft.com/office/powerpoint/2010/main" val="1845846566"/>
              </p:ext>
            </p:extLst>
          </p:nvPr>
        </p:nvGraphicFramePr>
        <p:xfrm>
          <a:off x="838200" y="1825625"/>
          <a:ext cx="7638756" cy="2345500"/>
        </p:xfrm>
        <a:graphic>
          <a:graphicData uri="http://schemas.openxmlformats.org/drawingml/2006/table">
            <a:tbl>
              <a:tblPr firstRow="1" firstCol="1" bandRow="1">
                <a:tableStyleId>{5C22544A-7EE6-4342-B048-85BDC9FD1C3A}</a:tableStyleId>
              </a:tblPr>
              <a:tblGrid>
                <a:gridCol w="2638850">
                  <a:extLst>
                    <a:ext uri="{9D8B030D-6E8A-4147-A177-3AD203B41FA5}">
                      <a16:colId xmlns:a16="http://schemas.microsoft.com/office/drawing/2014/main" val="2213022860"/>
                    </a:ext>
                  </a:extLst>
                </a:gridCol>
                <a:gridCol w="2586105">
                  <a:extLst>
                    <a:ext uri="{9D8B030D-6E8A-4147-A177-3AD203B41FA5}">
                      <a16:colId xmlns:a16="http://schemas.microsoft.com/office/drawing/2014/main" val="726341438"/>
                    </a:ext>
                  </a:extLst>
                </a:gridCol>
                <a:gridCol w="2413801">
                  <a:extLst>
                    <a:ext uri="{9D8B030D-6E8A-4147-A177-3AD203B41FA5}">
                      <a16:colId xmlns:a16="http://schemas.microsoft.com/office/drawing/2014/main" val="3788659187"/>
                    </a:ext>
                  </a:extLst>
                </a:gridCol>
              </a:tblGrid>
              <a:tr h="586854">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200" dirty="0"/>
                        <a:t>Competitiveness</a:t>
                      </a:r>
                    </a:p>
                    <a:p>
                      <a:pPr marL="0" marR="0">
                        <a:lnSpc>
                          <a:spcPct val="115000"/>
                        </a:lnSpc>
                        <a:spcBef>
                          <a:spcPts val="0"/>
                        </a:spcBef>
                        <a:spcAft>
                          <a:spcPts val="0"/>
                        </a:spcAft>
                      </a:pPr>
                      <a:r>
                        <a:rPr lang="en-US" sz="1200" dirty="0">
                          <a:effectLst/>
                        </a:rPr>
                        <a:t> Fuzzy Set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Range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Membership Function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5244729"/>
                  </a:ext>
                </a:extLst>
              </a:tr>
              <a:tr h="586854">
                <a:tc>
                  <a:txBody>
                    <a:bodyPr/>
                    <a:lstStyle/>
                    <a:p>
                      <a:pPr marL="0" marR="0">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Positive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[0,10]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[1.7 9.077]</a:t>
                      </a:r>
                    </a:p>
                  </a:txBody>
                  <a:tcPr marL="68580" marR="68580" marT="0" marB="0"/>
                </a:tc>
                <a:extLst>
                  <a:ext uri="{0D108BD9-81ED-4DB2-BD59-A6C34878D82A}">
                    <a16:rowId xmlns:a16="http://schemas.microsoft.com/office/drawing/2014/main" val="1390061094"/>
                  </a:ext>
                </a:extLst>
              </a:tr>
              <a:tr h="586854">
                <a:tc>
                  <a:txBody>
                    <a:bodyPr/>
                    <a:lstStyle/>
                    <a:p>
                      <a:pPr marL="0" marR="0">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Average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[0,10]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[1.7 5.238]</a:t>
                      </a:r>
                    </a:p>
                  </a:txBody>
                  <a:tcPr marL="68580" marR="68580" marT="0" marB="0"/>
                </a:tc>
                <a:extLst>
                  <a:ext uri="{0D108BD9-81ED-4DB2-BD59-A6C34878D82A}">
                    <a16:rowId xmlns:a16="http://schemas.microsoft.com/office/drawing/2014/main" val="1004057241"/>
                  </a:ext>
                </a:extLst>
              </a:tr>
              <a:tr h="584938">
                <a:tc>
                  <a:txBody>
                    <a:bodyPr/>
                    <a:lstStyle/>
                    <a:p>
                      <a:pPr marL="0" marR="0">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Negative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[0,10]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[1.7 0.6349]</a:t>
                      </a:r>
                    </a:p>
                  </a:txBody>
                  <a:tcPr marL="68580" marR="68580" marT="0" marB="0"/>
                </a:tc>
                <a:extLst>
                  <a:ext uri="{0D108BD9-81ED-4DB2-BD59-A6C34878D82A}">
                    <a16:rowId xmlns:a16="http://schemas.microsoft.com/office/drawing/2014/main" val="4083106214"/>
                  </a:ext>
                </a:extLst>
              </a:tr>
            </a:tbl>
          </a:graphicData>
        </a:graphic>
      </p:graphicFrame>
      <p:graphicFrame>
        <p:nvGraphicFramePr>
          <p:cNvPr id="8" name="Table 7">
            <a:extLst>
              <a:ext uri="{FF2B5EF4-FFF2-40B4-BE49-F238E27FC236}">
                <a16:creationId xmlns:a16="http://schemas.microsoft.com/office/drawing/2014/main" id="{DAE4B4D6-0ED9-4CAB-BF88-50BE755081D0}"/>
              </a:ext>
            </a:extLst>
          </p:cNvPr>
          <p:cNvGraphicFramePr>
            <a:graphicFrameLocks noGrp="1"/>
          </p:cNvGraphicFramePr>
          <p:nvPr>
            <p:extLst>
              <p:ext uri="{D42A27DB-BD31-4B8C-83A1-F6EECF244321}">
                <p14:modId xmlns:p14="http://schemas.microsoft.com/office/powerpoint/2010/main" val="1032505539"/>
              </p:ext>
            </p:extLst>
          </p:nvPr>
        </p:nvGraphicFramePr>
        <p:xfrm>
          <a:off x="838200" y="4316955"/>
          <a:ext cx="7638756" cy="2345500"/>
        </p:xfrm>
        <a:graphic>
          <a:graphicData uri="http://schemas.openxmlformats.org/drawingml/2006/table">
            <a:tbl>
              <a:tblPr firstRow="1" firstCol="1" bandRow="1">
                <a:tableStyleId>{5C22544A-7EE6-4342-B048-85BDC9FD1C3A}</a:tableStyleId>
              </a:tblPr>
              <a:tblGrid>
                <a:gridCol w="2638850">
                  <a:extLst>
                    <a:ext uri="{9D8B030D-6E8A-4147-A177-3AD203B41FA5}">
                      <a16:colId xmlns:a16="http://schemas.microsoft.com/office/drawing/2014/main" val="2213022860"/>
                    </a:ext>
                  </a:extLst>
                </a:gridCol>
                <a:gridCol w="2586105">
                  <a:extLst>
                    <a:ext uri="{9D8B030D-6E8A-4147-A177-3AD203B41FA5}">
                      <a16:colId xmlns:a16="http://schemas.microsoft.com/office/drawing/2014/main" val="726341438"/>
                    </a:ext>
                  </a:extLst>
                </a:gridCol>
                <a:gridCol w="2413801">
                  <a:extLst>
                    <a:ext uri="{9D8B030D-6E8A-4147-A177-3AD203B41FA5}">
                      <a16:colId xmlns:a16="http://schemas.microsoft.com/office/drawing/2014/main" val="3788659187"/>
                    </a:ext>
                  </a:extLst>
                </a:gridCol>
              </a:tblGrid>
              <a:tr h="586854">
                <a:tc>
                  <a:txBody>
                    <a:bodyPr/>
                    <a:lstStyle/>
                    <a:p>
                      <a:pPr marL="0" marR="0">
                        <a:lnSpc>
                          <a:spcPct val="115000"/>
                        </a:lnSpc>
                        <a:spcBef>
                          <a:spcPts val="0"/>
                        </a:spcBef>
                        <a:spcAft>
                          <a:spcPts val="0"/>
                        </a:spcAft>
                      </a:pPr>
                      <a:r>
                        <a:rPr lang="en-US" sz="1200" dirty="0">
                          <a:effectLst/>
                        </a:rPr>
                        <a:t>Operating risk Fuzzy Set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Range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Membership Function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5244729"/>
                  </a:ext>
                </a:extLst>
              </a:tr>
              <a:tr h="586854">
                <a:tc>
                  <a:txBody>
                    <a:bodyPr/>
                    <a:lstStyle/>
                    <a:p>
                      <a:pPr marL="0" marR="0">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Positive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[0,10]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[1.7 9.709]</a:t>
                      </a:r>
                    </a:p>
                  </a:txBody>
                  <a:tcPr marL="68580" marR="68580" marT="0" marB="0"/>
                </a:tc>
                <a:extLst>
                  <a:ext uri="{0D108BD9-81ED-4DB2-BD59-A6C34878D82A}">
                    <a16:rowId xmlns:a16="http://schemas.microsoft.com/office/drawing/2014/main" val="1390061094"/>
                  </a:ext>
                </a:extLst>
              </a:tr>
              <a:tr h="586854">
                <a:tc>
                  <a:txBody>
                    <a:bodyPr/>
                    <a:lstStyle/>
                    <a:p>
                      <a:pPr marL="0" marR="0">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Average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[0,10]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[1.7 4.788]</a:t>
                      </a:r>
                    </a:p>
                  </a:txBody>
                  <a:tcPr marL="68580" marR="68580" marT="0" marB="0"/>
                </a:tc>
                <a:extLst>
                  <a:ext uri="{0D108BD9-81ED-4DB2-BD59-A6C34878D82A}">
                    <a16:rowId xmlns:a16="http://schemas.microsoft.com/office/drawing/2014/main" val="1004057241"/>
                  </a:ext>
                </a:extLst>
              </a:tr>
              <a:tr h="584938">
                <a:tc>
                  <a:txBody>
                    <a:bodyPr/>
                    <a:lstStyle/>
                    <a:p>
                      <a:pPr marL="0" marR="0">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Negative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[0,10]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[1.7 1.058]</a:t>
                      </a:r>
                    </a:p>
                  </a:txBody>
                  <a:tcPr marL="68580" marR="68580" marT="0" marB="0"/>
                </a:tc>
                <a:extLst>
                  <a:ext uri="{0D108BD9-81ED-4DB2-BD59-A6C34878D82A}">
                    <a16:rowId xmlns:a16="http://schemas.microsoft.com/office/drawing/2014/main" val="4083106214"/>
                  </a:ext>
                </a:extLst>
              </a:tr>
            </a:tbl>
          </a:graphicData>
        </a:graphic>
      </p:graphicFrame>
    </p:spTree>
    <p:extLst>
      <p:ext uri="{BB962C8B-B14F-4D97-AF65-F5344CB8AC3E}">
        <p14:creationId xmlns:p14="http://schemas.microsoft.com/office/powerpoint/2010/main" val="2367820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9AD07A-CDAA-49AE-938F-CEE6DBF94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5867"/>
            <a:ext cx="5827566" cy="4883918"/>
          </a:xfrm>
          <a:prstGeom prst="rect">
            <a:avLst/>
          </a:prstGeom>
        </p:spPr>
      </p:pic>
      <p:pic>
        <p:nvPicPr>
          <p:cNvPr id="5" name="Picture 4">
            <a:extLst>
              <a:ext uri="{FF2B5EF4-FFF2-40B4-BE49-F238E27FC236}">
                <a16:creationId xmlns:a16="http://schemas.microsoft.com/office/drawing/2014/main" id="{316D9731-E384-446C-B1BE-2DB93BE90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1254" y="1225868"/>
            <a:ext cx="6161642" cy="4883918"/>
          </a:xfrm>
          <a:prstGeom prst="rect">
            <a:avLst/>
          </a:prstGeom>
        </p:spPr>
      </p:pic>
    </p:spTree>
    <p:extLst>
      <p:ext uri="{BB962C8B-B14F-4D97-AF65-F5344CB8AC3E}">
        <p14:creationId xmlns:p14="http://schemas.microsoft.com/office/powerpoint/2010/main" val="3069803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C37E96-67B8-43FC-A94A-5067B117C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9105"/>
            <a:ext cx="12192000" cy="6479789"/>
          </a:xfrm>
          <a:prstGeom prst="rect">
            <a:avLst/>
          </a:prstGeom>
        </p:spPr>
      </p:pic>
    </p:spTree>
    <p:extLst>
      <p:ext uri="{BB962C8B-B14F-4D97-AF65-F5344CB8AC3E}">
        <p14:creationId xmlns:p14="http://schemas.microsoft.com/office/powerpoint/2010/main" val="4184792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6302-39D7-4086-B58A-E32661510DC3}"/>
              </a:ext>
            </a:extLst>
          </p:cNvPr>
          <p:cNvSpPr>
            <a:spLocks noGrp="1"/>
          </p:cNvSpPr>
          <p:nvPr>
            <p:ph type="title"/>
          </p:nvPr>
        </p:nvSpPr>
        <p:spPr/>
        <p:txBody>
          <a:bodyPr/>
          <a:lstStyle/>
          <a:p>
            <a:r>
              <a:rPr lang="en-US" dirty="0"/>
              <a:t>Bankruptcy  status fuzzy set</a:t>
            </a:r>
          </a:p>
        </p:txBody>
      </p:sp>
      <p:graphicFrame>
        <p:nvGraphicFramePr>
          <p:cNvPr id="4" name="Content Placeholder 3">
            <a:extLst>
              <a:ext uri="{FF2B5EF4-FFF2-40B4-BE49-F238E27FC236}">
                <a16:creationId xmlns:a16="http://schemas.microsoft.com/office/drawing/2014/main" id="{976AB1DB-7D19-4EC1-AA08-2222D98940A9}"/>
              </a:ext>
            </a:extLst>
          </p:cNvPr>
          <p:cNvGraphicFramePr>
            <a:graphicFrameLocks noGrp="1"/>
          </p:cNvGraphicFramePr>
          <p:nvPr>
            <p:ph idx="1"/>
            <p:extLst>
              <p:ext uri="{D42A27DB-BD31-4B8C-83A1-F6EECF244321}">
                <p14:modId xmlns:p14="http://schemas.microsoft.com/office/powerpoint/2010/main" val="399527896"/>
              </p:ext>
            </p:extLst>
          </p:nvPr>
        </p:nvGraphicFramePr>
        <p:xfrm>
          <a:off x="838200" y="1825625"/>
          <a:ext cx="7638756" cy="1760562"/>
        </p:xfrm>
        <a:graphic>
          <a:graphicData uri="http://schemas.openxmlformats.org/drawingml/2006/table">
            <a:tbl>
              <a:tblPr firstRow="1" firstCol="1" bandRow="1">
                <a:tableStyleId>{5C22544A-7EE6-4342-B048-85BDC9FD1C3A}</a:tableStyleId>
              </a:tblPr>
              <a:tblGrid>
                <a:gridCol w="2638850">
                  <a:extLst>
                    <a:ext uri="{9D8B030D-6E8A-4147-A177-3AD203B41FA5}">
                      <a16:colId xmlns:a16="http://schemas.microsoft.com/office/drawing/2014/main" val="903861540"/>
                    </a:ext>
                  </a:extLst>
                </a:gridCol>
                <a:gridCol w="2586105">
                  <a:extLst>
                    <a:ext uri="{9D8B030D-6E8A-4147-A177-3AD203B41FA5}">
                      <a16:colId xmlns:a16="http://schemas.microsoft.com/office/drawing/2014/main" val="1500223484"/>
                    </a:ext>
                  </a:extLst>
                </a:gridCol>
                <a:gridCol w="2413801">
                  <a:extLst>
                    <a:ext uri="{9D8B030D-6E8A-4147-A177-3AD203B41FA5}">
                      <a16:colId xmlns:a16="http://schemas.microsoft.com/office/drawing/2014/main" val="1859386281"/>
                    </a:ext>
                  </a:extLst>
                </a:gridCol>
              </a:tblGrid>
              <a:tr h="586854">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200" dirty="0"/>
                        <a:t>Bankruptcy status</a:t>
                      </a:r>
                    </a:p>
                    <a:p>
                      <a:pPr marL="0" marR="0">
                        <a:lnSpc>
                          <a:spcPct val="115000"/>
                        </a:lnSpc>
                        <a:spcBef>
                          <a:spcPts val="0"/>
                        </a:spcBef>
                        <a:spcAft>
                          <a:spcPts val="0"/>
                        </a:spcAft>
                      </a:pPr>
                      <a:r>
                        <a:rPr lang="en-US" sz="1200" dirty="0">
                          <a:effectLst/>
                        </a:rPr>
                        <a:t> Fuzzy Set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Range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Membership Function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3684825"/>
                  </a:ext>
                </a:extLst>
              </a:tr>
              <a:tr h="586854">
                <a:tc>
                  <a:txBody>
                    <a:bodyPr/>
                    <a:lstStyle/>
                    <a:p>
                      <a:pPr marL="0" marR="0">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Bankrupt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[0,10]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[1.062 2.5]</a:t>
                      </a:r>
                    </a:p>
                  </a:txBody>
                  <a:tcPr marL="68580" marR="68580" marT="0" marB="0"/>
                </a:tc>
                <a:extLst>
                  <a:ext uri="{0D108BD9-81ED-4DB2-BD59-A6C34878D82A}">
                    <a16:rowId xmlns:a16="http://schemas.microsoft.com/office/drawing/2014/main" val="3629518956"/>
                  </a:ext>
                </a:extLst>
              </a:tr>
              <a:tr h="586854">
                <a:tc>
                  <a:txBody>
                    <a:bodyPr/>
                    <a:lstStyle/>
                    <a:p>
                      <a:pPr marL="0" marR="0">
                        <a:lnSpc>
                          <a:spcPct val="115000"/>
                        </a:lnSpc>
                        <a:spcBef>
                          <a:spcPts val="0"/>
                        </a:spcBef>
                        <a:spcAft>
                          <a:spcPts val="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NonBankrupt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[0,10]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[1.062 7.5]</a:t>
                      </a:r>
                    </a:p>
                  </a:txBody>
                  <a:tcPr marL="68580" marR="68580" marT="0" marB="0"/>
                </a:tc>
                <a:extLst>
                  <a:ext uri="{0D108BD9-81ED-4DB2-BD59-A6C34878D82A}">
                    <a16:rowId xmlns:a16="http://schemas.microsoft.com/office/drawing/2014/main" val="425803419"/>
                  </a:ext>
                </a:extLst>
              </a:tr>
            </a:tbl>
          </a:graphicData>
        </a:graphic>
      </p:graphicFrame>
    </p:spTree>
    <p:extLst>
      <p:ext uri="{BB962C8B-B14F-4D97-AF65-F5344CB8AC3E}">
        <p14:creationId xmlns:p14="http://schemas.microsoft.com/office/powerpoint/2010/main" val="1173893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08E18-297D-4DC2-8AFA-7890F092D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255"/>
            <a:ext cx="12192000" cy="6515490"/>
          </a:xfrm>
          <a:prstGeom prst="rect">
            <a:avLst/>
          </a:prstGeom>
        </p:spPr>
      </p:pic>
    </p:spTree>
    <p:extLst>
      <p:ext uri="{BB962C8B-B14F-4D97-AF65-F5344CB8AC3E}">
        <p14:creationId xmlns:p14="http://schemas.microsoft.com/office/powerpoint/2010/main" val="264682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A6D4-71C0-4140-A8E4-FD9E89E131BE}"/>
              </a:ext>
            </a:extLst>
          </p:cNvPr>
          <p:cNvSpPr>
            <a:spLocks noGrp="1"/>
          </p:cNvSpPr>
          <p:nvPr>
            <p:ph type="title"/>
          </p:nvPr>
        </p:nvSpPr>
        <p:spPr/>
        <p:txBody>
          <a:bodyPr/>
          <a:lstStyle/>
          <a:p>
            <a:r>
              <a:rPr lang="en-US" dirty="0">
                <a:solidFill>
                  <a:schemeClr val="tx1">
                    <a:lumMod val="95000"/>
                  </a:schemeClr>
                </a:solidFill>
              </a:rPr>
              <a:t>Example</a:t>
            </a:r>
          </a:p>
        </p:txBody>
      </p:sp>
      <p:sp>
        <p:nvSpPr>
          <p:cNvPr id="3" name="Content Placeholder 2">
            <a:extLst>
              <a:ext uri="{FF2B5EF4-FFF2-40B4-BE49-F238E27FC236}">
                <a16:creationId xmlns:a16="http://schemas.microsoft.com/office/drawing/2014/main" id="{0B44D561-7E45-4CA1-B8B9-6B692FFD05A3}"/>
              </a:ext>
            </a:extLst>
          </p:cNvPr>
          <p:cNvSpPr>
            <a:spLocks noGrp="1"/>
          </p:cNvSpPr>
          <p:nvPr>
            <p:ph idx="1"/>
          </p:nvPr>
        </p:nvSpPr>
        <p:spPr>
          <a:xfrm>
            <a:off x="1104293" y="1448008"/>
            <a:ext cx="8946541" cy="4957274"/>
          </a:xfrm>
        </p:spPr>
        <p:txBody>
          <a:bodyPr/>
          <a:lstStyle/>
          <a:p>
            <a:endParaRPr lang="en-US" dirty="0">
              <a:solidFill>
                <a:schemeClr val="tx1">
                  <a:lumMod val="95000"/>
                </a:schemeClr>
              </a:solidFill>
            </a:endParaRPr>
          </a:p>
          <a:p>
            <a:r>
              <a:rPr lang="en-US" dirty="0">
                <a:solidFill>
                  <a:schemeClr val="tx1">
                    <a:lumMod val="95000"/>
                  </a:schemeClr>
                </a:solidFill>
              </a:rPr>
              <a:t>Inputs</a:t>
            </a:r>
          </a:p>
          <a:p>
            <a:pPr lvl="1"/>
            <a:r>
              <a:rPr lang="en-US" dirty="0">
                <a:solidFill>
                  <a:schemeClr val="tx1">
                    <a:lumMod val="95000"/>
                  </a:schemeClr>
                </a:solidFill>
              </a:rPr>
              <a:t>IR = 5</a:t>
            </a:r>
          </a:p>
          <a:p>
            <a:pPr lvl="1"/>
            <a:r>
              <a:rPr lang="en-US" dirty="0">
                <a:solidFill>
                  <a:schemeClr val="tx1">
                    <a:lumMod val="95000"/>
                  </a:schemeClr>
                </a:solidFill>
              </a:rPr>
              <a:t>MR = 5</a:t>
            </a:r>
          </a:p>
          <a:p>
            <a:pPr lvl="1"/>
            <a:r>
              <a:rPr lang="en-US" dirty="0">
                <a:solidFill>
                  <a:schemeClr val="tx1">
                    <a:lumMod val="95000"/>
                  </a:schemeClr>
                </a:solidFill>
              </a:rPr>
              <a:t>FF = 5</a:t>
            </a:r>
          </a:p>
          <a:p>
            <a:pPr lvl="1"/>
            <a:r>
              <a:rPr lang="en-US" dirty="0">
                <a:solidFill>
                  <a:schemeClr val="tx1">
                    <a:lumMod val="95000"/>
                  </a:schemeClr>
                </a:solidFill>
              </a:rPr>
              <a:t>CR = 5</a:t>
            </a:r>
          </a:p>
          <a:p>
            <a:pPr lvl="1"/>
            <a:r>
              <a:rPr lang="en-US" dirty="0">
                <a:solidFill>
                  <a:schemeClr val="tx1">
                    <a:lumMod val="95000"/>
                  </a:schemeClr>
                </a:solidFill>
              </a:rPr>
              <a:t>CO = 5</a:t>
            </a:r>
          </a:p>
          <a:p>
            <a:pPr lvl="1"/>
            <a:r>
              <a:rPr lang="en-US" dirty="0">
                <a:solidFill>
                  <a:schemeClr val="tx1">
                    <a:lumMod val="95000"/>
                  </a:schemeClr>
                </a:solidFill>
              </a:rPr>
              <a:t>OP =  5</a:t>
            </a:r>
          </a:p>
          <a:p>
            <a:r>
              <a:rPr lang="en-US" dirty="0">
                <a:solidFill>
                  <a:schemeClr val="tx1">
                    <a:lumMod val="95000"/>
                  </a:schemeClr>
                </a:solidFill>
              </a:rPr>
              <a:t>Output (Using Centroid </a:t>
            </a:r>
            <a:r>
              <a:rPr lang="en-US" dirty="0" err="1">
                <a:solidFill>
                  <a:schemeClr val="tx1">
                    <a:lumMod val="95000"/>
                  </a:schemeClr>
                </a:solidFill>
              </a:rPr>
              <a:t>Deffuzzifier</a:t>
            </a:r>
            <a:r>
              <a:rPr lang="en-US" dirty="0">
                <a:solidFill>
                  <a:schemeClr val="tx1">
                    <a:lumMod val="95000"/>
                  </a:schemeClr>
                </a:solidFill>
              </a:rPr>
              <a:t>):</a:t>
            </a:r>
          </a:p>
          <a:p>
            <a:pPr marL="0" indent="0">
              <a:buNone/>
            </a:pPr>
            <a:r>
              <a:rPr lang="en-US" dirty="0">
                <a:solidFill>
                  <a:schemeClr val="tx1">
                    <a:lumMod val="95000"/>
                  </a:schemeClr>
                </a:solidFill>
              </a:rPr>
              <a:t>Bankruptcy Status = 7.06 (High chances of bankruptcy)</a:t>
            </a:r>
          </a:p>
          <a:p>
            <a:r>
              <a:rPr lang="en-US" dirty="0">
                <a:solidFill>
                  <a:schemeClr val="tx1">
                    <a:lumMod val="95000"/>
                  </a:schemeClr>
                </a:solidFill>
              </a:rPr>
              <a:t>So, lesser the risks, lesser the chances of Bankruptcy.</a:t>
            </a:r>
          </a:p>
          <a:p>
            <a:pPr marL="0" indent="0">
              <a:buNone/>
            </a:pPr>
            <a:endParaRPr lang="en-US" dirty="0">
              <a:solidFill>
                <a:schemeClr val="tx1">
                  <a:lumMod val="95000"/>
                </a:schemeClr>
              </a:solidFill>
            </a:endParaRPr>
          </a:p>
          <a:p>
            <a:endParaRPr lang="en-US" dirty="0">
              <a:solidFill>
                <a:schemeClr val="tx1">
                  <a:lumMod val="95000"/>
                </a:schemeClr>
              </a:solidFill>
            </a:endParaRPr>
          </a:p>
          <a:p>
            <a:pPr lvl="1"/>
            <a:endParaRPr lang="en-US" dirty="0">
              <a:solidFill>
                <a:schemeClr val="tx1">
                  <a:lumMod val="95000"/>
                </a:schemeClr>
              </a:solidFill>
            </a:endParaRPr>
          </a:p>
          <a:p>
            <a:endParaRPr lang="en-US" dirty="0">
              <a:solidFill>
                <a:schemeClr val="tx1">
                  <a:lumMod val="95000"/>
                </a:schemeClr>
              </a:solidFill>
            </a:endParaRPr>
          </a:p>
          <a:p>
            <a:endParaRPr lang="en-US" dirty="0">
              <a:solidFill>
                <a:schemeClr val="tx1">
                  <a:lumMod val="95000"/>
                </a:schemeClr>
              </a:solidFill>
            </a:endParaRPr>
          </a:p>
          <a:p>
            <a:endParaRPr lang="en-US" dirty="0">
              <a:solidFill>
                <a:schemeClr val="tx1">
                  <a:lumMod val="95000"/>
                </a:schemeClr>
              </a:solidFill>
            </a:endParaRPr>
          </a:p>
          <a:p>
            <a:endParaRPr lang="en-US" dirty="0">
              <a:solidFill>
                <a:schemeClr val="tx1">
                  <a:lumMod val="95000"/>
                </a:schemeClr>
              </a:solidFill>
            </a:endParaRPr>
          </a:p>
        </p:txBody>
      </p:sp>
      <p:sp>
        <p:nvSpPr>
          <p:cNvPr id="4" name="Rectangle 22">
            <a:extLst>
              <a:ext uri="{FF2B5EF4-FFF2-40B4-BE49-F238E27FC236}">
                <a16:creationId xmlns:a16="http://schemas.microsoft.com/office/drawing/2014/main" id="{2363A479-BF08-46BC-ADB3-7714DFA46B15}"/>
              </a:ext>
            </a:extLst>
          </p:cNvPr>
          <p:cNvSpPr>
            <a:spLocks noChangeArrowheads="1"/>
          </p:cNvSpPr>
          <p:nvPr/>
        </p:nvSpPr>
        <p:spPr bwMode="auto">
          <a:xfrm>
            <a:off x="2318067" y="-344485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schemeClr val="tx1">
                  <a:lumMod val="95000"/>
                </a:schemeClr>
              </a:solidFill>
            </a:endParaRPr>
          </a:p>
        </p:txBody>
      </p:sp>
      <p:sp>
        <p:nvSpPr>
          <p:cNvPr id="26" name="Rectangle 31">
            <a:extLst>
              <a:ext uri="{FF2B5EF4-FFF2-40B4-BE49-F238E27FC236}">
                <a16:creationId xmlns:a16="http://schemas.microsoft.com/office/drawing/2014/main" id="{43470BA8-1E4D-4172-93DE-8824DFC0D440}"/>
              </a:ext>
            </a:extLst>
          </p:cNvPr>
          <p:cNvSpPr>
            <a:spLocks noChangeArrowheads="1"/>
          </p:cNvSpPr>
          <p:nvPr/>
        </p:nvSpPr>
        <p:spPr bwMode="auto">
          <a:xfrm>
            <a:off x="2318067" y="-321625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schemeClr val="tx1">
                  <a:lumMod val="95000"/>
                </a:schemeClr>
              </a:solidFill>
            </a:endParaRPr>
          </a:p>
        </p:txBody>
      </p:sp>
    </p:spTree>
    <p:extLst>
      <p:ext uri="{BB962C8B-B14F-4D97-AF65-F5344CB8AC3E}">
        <p14:creationId xmlns:p14="http://schemas.microsoft.com/office/powerpoint/2010/main" val="3263219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1E774-4D83-4CA2-835F-1C4E8F3771C0}"/>
              </a:ext>
            </a:extLst>
          </p:cNvPr>
          <p:cNvSpPr>
            <a:spLocks noGrp="1"/>
          </p:cNvSpPr>
          <p:nvPr>
            <p:ph type="title"/>
          </p:nvPr>
        </p:nvSpPr>
        <p:spPr/>
        <p:txBody>
          <a:bodyPr/>
          <a:lstStyle/>
          <a:p>
            <a:r>
              <a:rPr lang="en-US" dirty="0"/>
              <a:t>Fuzzy Inference Systems</a:t>
            </a:r>
          </a:p>
        </p:txBody>
      </p:sp>
      <p:sp>
        <p:nvSpPr>
          <p:cNvPr id="3" name="Content Placeholder 2">
            <a:extLst>
              <a:ext uri="{FF2B5EF4-FFF2-40B4-BE49-F238E27FC236}">
                <a16:creationId xmlns:a16="http://schemas.microsoft.com/office/drawing/2014/main" id="{FDECEAAD-769F-4771-B2AE-D45033B32F0F}"/>
              </a:ext>
            </a:extLst>
          </p:cNvPr>
          <p:cNvSpPr>
            <a:spLocks noGrp="1"/>
          </p:cNvSpPr>
          <p:nvPr>
            <p:ph idx="1"/>
          </p:nvPr>
        </p:nvSpPr>
        <p:spPr/>
        <p:txBody>
          <a:bodyPr>
            <a:normAutofit/>
          </a:bodyPr>
          <a:lstStyle/>
          <a:p>
            <a:r>
              <a:rPr lang="en-US" dirty="0"/>
              <a:t>There are many clustering algorithms for generating fuzzy inference systems.</a:t>
            </a:r>
          </a:p>
          <a:p>
            <a:r>
              <a:rPr lang="en-US" dirty="0"/>
              <a:t>Some of the clustering algorithms are as follows.</a:t>
            </a:r>
          </a:p>
          <a:p>
            <a:pPr lvl="1">
              <a:buFont typeface="Courier New" panose="02070309020205020404" pitchFamily="49" charset="0"/>
              <a:buChar char="o"/>
            </a:pPr>
            <a:r>
              <a:rPr lang="en-US" dirty="0"/>
              <a:t>Grid Partitioning</a:t>
            </a:r>
          </a:p>
          <a:p>
            <a:pPr lvl="1">
              <a:buFont typeface="Courier New" panose="02070309020205020404" pitchFamily="49" charset="0"/>
              <a:buChar char="o"/>
            </a:pPr>
            <a:r>
              <a:rPr lang="en-US" dirty="0"/>
              <a:t>Fuzzy C-Means Clustering.</a:t>
            </a:r>
          </a:p>
          <a:p>
            <a:pPr lvl="1">
              <a:buFont typeface="Courier New" panose="02070309020205020404" pitchFamily="49" charset="0"/>
              <a:buChar char="o"/>
            </a:pPr>
            <a:r>
              <a:rPr lang="en-US" dirty="0"/>
              <a:t>Subtractive Clustering.</a:t>
            </a:r>
          </a:p>
          <a:p>
            <a:r>
              <a:rPr lang="en-US" dirty="0"/>
              <a:t>We have used Fuzzy C-Means clustering with Mamdani Fuzzy System type.</a:t>
            </a:r>
          </a:p>
        </p:txBody>
      </p:sp>
    </p:spTree>
    <p:extLst>
      <p:ext uri="{BB962C8B-B14F-4D97-AF65-F5344CB8AC3E}">
        <p14:creationId xmlns:p14="http://schemas.microsoft.com/office/powerpoint/2010/main" val="408712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CCDB-50D0-4AC3-9387-7FCCA2555FD4}"/>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1E7884CC-10B1-47E7-9CB1-ED2A9057F40E}"/>
              </a:ext>
            </a:extLst>
          </p:cNvPr>
          <p:cNvSpPr>
            <a:spLocks noGrp="1"/>
          </p:cNvSpPr>
          <p:nvPr>
            <p:ph idx="1"/>
          </p:nvPr>
        </p:nvSpPr>
        <p:spPr/>
        <p:txBody>
          <a:bodyPr>
            <a:normAutofit/>
          </a:bodyPr>
          <a:lstStyle/>
          <a:p>
            <a:r>
              <a:rPr lang="en-US" dirty="0"/>
              <a:t>Introduction</a:t>
            </a:r>
          </a:p>
          <a:p>
            <a:r>
              <a:rPr lang="en-US" dirty="0"/>
              <a:t>Data Collection</a:t>
            </a:r>
          </a:p>
          <a:p>
            <a:r>
              <a:rPr lang="en-US" dirty="0"/>
              <a:t>Parameters</a:t>
            </a:r>
          </a:p>
          <a:p>
            <a:r>
              <a:rPr lang="en-US" dirty="0"/>
              <a:t>Implementation</a:t>
            </a:r>
          </a:p>
          <a:p>
            <a:pPr marL="914400" lvl="1" indent="-457200">
              <a:buFont typeface="+mj-lt"/>
              <a:buAutoNum type="arabicPeriod"/>
            </a:pPr>
            <a:r>
              <a:rPr lang="en-US" dirty="0"/>
              <a:t>Fuzzy Logic</a:t>
            </a:r>
          </a:p>
          <a:p>
            <a:pPr marL="914400" lvl="1" indent="-457200">
              <a:buFont typeface="+mj-lt"/>
              <a:buAutoNum type="arabicPeriod"/>
            </a:pPr>
            <a:r>
              <a:rPr lang="en-US" dirty="0"/>
              <a:t>GENFIS using FCM clustering</a:t>
            </a:r>
          </a:p>
          <a:p>
            <a:pPr marL="914400" lvl="1" indent="-457200">
              <a:buFont typeface="+mj-lt"/>
              <a:buAutoNum type="arabicPeriod"/>
            </a:pPr>
            <a:r>
              <a:rPr lang="en-US" dirty="0"/>
              <a:t>Neural Network</a:t>
            </a:r>
          </a:p>
          <a:p>
            <a:r>
              <a:rPr lang="en-US" dirty="0"/>
              <a:t>Summary </a:t>
            </a:r>
          </a:p>
          <a:p>
            <a:r>
              <a:rPr lang="en-US" dirty="0"/>
              <a:t>Future work</a:t>
            </a:r>
          </a:p>
          <a:p>
            <a:r>
              <a:rPr lang="en-US" dirty="0"/>
              <a:t>References</a:t>
            </a:r>
          </a:p>
          <a:p>
            <a:endParaRPr lang="en-US" dirty="0"/>
          </a:p>
        </p:txBody>
      </p:sp>
    </p:spTree>
    <p:extLst>
      <p:ext uri="{BB962C8B-B14F-4D97-AF65-F5344CB8AC3E}">
        <p14:creationId xmlns:p14="http://schemas.microsoft.com/office/powerpoint/2010/main" val="206074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CAF47-CF6F-4475-8FA2-E7B61F7251A0}"/>
              </a:ext>
            </a:extLst>
          </p:cNvPr>
          <p:cNvSpPr>
            <a:spLocks noGrp="1"/>
          </p:cNvSpPr>
          <p:nvPr>
            <p:ph type="title"/>
          </p:nvPr>
        </p:nvSpPr>
        <p:spPr/>
        <p:txBody>
          <a:bodyPr/>
          <a:lstStyle/>
          <a:p>
            <a:r>
              <a:rPr lang="en-US" dirty="0"/>
              <a:t>Fuzzy C-Means Clustering</a:t>
            </a:r>
          </a:p>
        </p:txBody>
      </p:sp>
      <p:sp>
        <p:nvSpPr>
          <p:cNvPr id="3" name="Content Placeholder 2">
            <a:extLst>
              <a:ext uri="{FF2B5EF4-FFF2-40B4-BE49-F238E27FC236}">
                <a16:creationId xmlns:a16="http://schemas.microsoft.com/office/drawing/2014/main" id="{73338DB5-0861-4488-8962-5AEBACA975EC}"/>
              </a:ext>
            </a:extLst>
          </p:cNvPr>
          <p:cNvSpPr>
            <a:spLocks noGrp="1"/>
          </p:cNvSpPr>
          <p:nvPr>
            <p:ph idx="1"/>
          </p:nvPr>
        </p:nvSpPr>
        <p:spPr/>
        <p:txBody>
          <a:bodyPr>
            <a:normAutofit lnSpcReduction="10000"/>
          </a:bodyPr>
          <a:lstStyle/>
          <a:p>
            <a:r>
              <a:rPr lang="en-US" dirty="0"/>
              <a:t>It is also known as soft clustering.</a:t>
            </a:r>
          </a:p>
          <a:p>
            <a:r>
              <a:rPr lang="en-US" dirty="0"/>
              <a:t>In this clustering, a point can belong to more than one cluster.</a:t>
            </a:r>
          </a:p>
          <a:p>
            <a:r>
              <a:rPr lang="en-US" dirty="0"/>
              <a:t>This algorithm works by assigning membership to each data point corresponding to each cluster center on the basis of distance between the cluster center and the data point.</a:t>
            </a:r>
          </a:p>
          <a:p>
            <a:r>
              <a:rPr lang="en-US" dirty="0"/>
              <a:t>The main objective of this algorithm is minimizing the following.</a:t>
            </a:r>
          </a:p>
          <a:p>
            <a:endParaRPr lang="en-US" dirty="0"/>
          </a:p>
          <a:p>
            <a:endParaRPr lang="en-US" dirty="0"/>
          </a:p>
          <a:p>
            <a:r>
              <a:rPr lang="en-US" i="1" dirty="0"/>
              <a:t>'||x</a:t>
            </a:r>
            <a:r>
              <a:rPr lang="en-US" i="1" baseline="-25000" dirty="0"/>
              <a:t>i </a:t>
            </a:r>
            <a:r>
              <a:rPr lang="en-US" i="1" dirty="0"/>
              <a:t>– v</a:t>
            </a:r>
            <a:r>
              <a:rPr lang="en-US" i="1" baseline="-25000" dirty="0"/>
              <a:t>j</a:t>
            </a:r>
            <a:r>
              <a:rPr lang="en-US" i="1" dirty="0"/>
              <a:t>||'</a:t>
            </a:r>
            <a:r>
              <a:rPr lang="en-US" dirty="0"/>
              <a:t> is the Euclidean distance between</a:t>
            </a:r>
            <a:r>
              <a:rPr lang="en-US" i="1" dirty="0"/>
              <a:t> i</a:t>
            </a:r>
            <a:r>
              <a:rPr lang="en-US" i="1" baseline="30000" dirty="0"/>
              <a:t>th</a:t>
            </a:r>
            <a:r>
              <a:rPr lang="en-US" dirty="0"/>
              <a:t> data and  </a:t>
            </a:r>
            <a:r>
              <a:rPr lang="en-US" i="1" dirty="0"/>
              <a:t>j</a:t>
            </a:r>
            <a:r>
              <a:rPr lang="en-US" i="1" baseline="30000" dirty="0"/>
              <a:t>th</a:t>
            </a:r>
            <a:r>
              <a:rPr lang="en-US" dirty="0"/>
              <a:t> cluster center.</a:t>
            </a:r>
          </a:p>
          <a:p>
            <a:r>
              <a:rPr lang="en-US" i="1" dirty="0"/>
              <a:t>'µ</a:t>
            </a:r>
            <a:r>
              <a:rPr lang="en-US" i="1" dirty="0" err="1"/>
              <a:t>ij</a:t>
            </a:r>
            <a:r>
              <a:rPr lang="en-US" i="1" dirty="0"/>
              <a:t>'</a:t>
            </a:r>
            <a:r>
              <a:rPr lang="en-US" dirty="0"/>
              <a:t> represents the membership of </a:t>
            </a:r>
            <a:r>
              <a:rPr lang="en-US" i="1" dirty="0"/>
              <a:t>i</a:t>
            </a:r>
            <a:r>
              <a:rPr lang="en-US" i="1" baseline="30000" dirty="0"/>
              <a:t>th</a:t>
            </a:r>
            <a:r>
              <a:rPr lang="en-US" dirty="0"/>
              <a:t> data to </a:t>
            </a:r>
            <a:r>
              <a:rPr lang="en-US" i="1" dirty="0"/>
              <a:t>j</a:t>
            </a:r>
            <a:r>
              <a:rPr lang="en-US" i="1" baseline="30000" dirty="0"/>
              <a:t>th</a:t>
            </a:r>
            <a:r>
              <a:rPr lang="en-US" dirty="0"/>
              <a:t> cluster center.</a:t>
            </a:r>
          </a:p>
          <a:p>
            <a:endParaRPr lang="en-US" dirty="0"/>
          </a:p>
          <a:p>
            <a:endParaRPr lang="en-US" dirty="0"/>
          </a:p>
        </p:txBody>
      </p:sp>
      <p:pic>
        <p:nvPicPr>
          <p:cNvPr id="1026" name="Picture 2" descr="https://c02d4336-a-62cb3a1a-s-sites.googlegroups.com/site/dataclusteringalgorithms/fuzzy-c-means-clustering-algorithm/fuzzy3.bmp?attachauth=ANoY7crrfAmKkvnUegiJXEjqWtGi0lQMNZ88f6EMIShQ9_3lgxHTZZyGyBWP_yIBl4SPNj6hIxLti-KQ_xZu6buU2_7J3w4ywCz1imolCD0cE7zhU612zEIVCuJJEG3Ng32xPDY0q6xXVc0I9LdmYkxBP8_m_KR0FdvIT8qGb5OVZfmdrTiTB7BqbHTXtB9o0gy12W7UjQeIPAPpX125t1MW0tgcA8HD_Mop1MXPEo4DUOS6xpl0tBjTcKxqL1o9KFrntutCqrP3yECA8JDSYv7lI9v7lpR_mg%3D%3D&amp;attredirects=0">
            <a:extLst>
              <a:ext uri="{FF2B5EF4-FFF2-40B4-BE49-F238E27FC236}">
                <a16:creationId xmlns:a16="http://schemas.microsoft.com/office/drawing/2014/main" id="{53BF8E2C-8585-4E1C-A30E-E7E8B4C41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283" y="4150658"/>
            <a:ext cx="3286125"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336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8506-5EA4-4998-962C-15B4AF7DCDE6}"/>
              </a:ext>
            </a:extLst>
          </p:cNvPr>
          <p:cNvSpPr>
            <a:spLocks noGrp="1"/>
          </p:cNvSpPr>
          <p:nvPr>
            <p:ph type="title"/>
          </p:nvPr>
        </p:nvSpPr>
        <p:spPr/>
        <p:txBody>
          <a:bodyPr/>
          <a:lstStyle/>
          <a:p>
            <a:r>
              <a:rPr lang="en-US" dirty="0"/>
              <a:t>Fuzzy Inference system using FCM Clustering Implementation</a:t>
            </a:r>
          </a:p>
        </p:txBody>
      </p:sp>
      <p:pic>
        <p:nvPicPr>
          <p:cNvPr id="5" name="Content Placeholder 4">
            <a:extLst>
              <a:ext uri="{FF2B5EF4-FFF2-40B4-BE49-F238E27FC236}">
                <a16:creationId xmlns:a16="http://schemas.microsoft.com/office/drawing/2014/main" id="{A3BD2620-D32F-441B-B5A1-2912B57C97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689" y="2224053"/>
            <a:ext cx="7213600" cy="3673182"/>
          </a:xfrm>
        </p:spPr>
      </p:pic>
      <p:sp>
        <p:nvSpPr>
          <p:cNvPr id="6" name="TextBox 5">
            <a:extLst>
              <a:ext uri="{FF2B5EF4-FFF2-40B4-BE49-F238E27FC236}">
                <a16:creationId xmlns:a16="http://schemas.microsoft.com/office/drawing/2014/main" id="{66C8B9AD-513C-4C77-BA31-63EA591862A0}"/>
              </a:ext>
            </a:extLst>
          </p:cNvPr>
          <p:cNvSpPr txBox="1"/>
          <p:nvPr/>
        </p:nvSpPr>
        <p:spPr>
          <a:xfrm>
            <a:off x="925689" y="1772704"/>
            <a:ext cx="3104444" cy="400110"/>
          </a:xfrm>
          <a:prstGeom prst="rect">
            <a:avLst/>
          </a:prstGeom>
          <a:noFill/>
        </p:spPr>
        <p:txBody>
          <a:bodyPr wrap="square" rtlCol="0">
            <a:spAutoFit/>
          </a:bodyPr>
          <a:lstStyle/>
          <a:p>
            <a:r>
              <a:rPr lang="en-US" sz="2000" b="1" dirty="0"/>
              <a:t>Pseudo Code:</a:t>
            </a:r>
          </a:p>
        </p:txBody>
      </p:sp>
    </p:spTree>
    <p:extLst>
      <p:ext uri="{BB962C8B-B14F-4D97-AF65-F5344CB8AC3E}">
        <p14:creationId xmlns:p14="http://schemas.microsoft.com/office/powerpoint/2010/main" val="2130124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4061-2CFB-40C0-824C-647110C5B470}"/>
              </a:ext>
            </a:extLst>
          </p:cNvPr>
          <p:cNvSpPr>
            <a:spLocks noGrp="1"/>
          </p:cNvSpPr>
          <p:nvPr>
            <p:ph type="title"/>
          </p:nvPr>
        </p:nvSpPr>
        <p:spPr/>
        <p:txBody>
          <a:bodyPr/>
          <a:lstStyle/>
          <a:p>
            <a:r>
              <a:rPr lang="en-US" dirty="0"/>
              <a:t>Training and Testing Data</a:t>
            </a:r>
          </a:p>
        </p:txBody>
      </p:sp>
      <p:sp>
        <p:nvSpPr>
          <p:cNvPr id="3" name="Content Placeholder 2">
            <a:extLst>
              <a:ext uri="{FF2B5EF4-FFF2-40B4-BE49-F238E27FC236}">
                <a16:creationId xmlns:a16="http://schemas.microsoft.com/office/drawing/2014/main" id="{03481039-09EA-4DDE-8140-4795DBCE7F41}"/>
              </a:ext>
            </a:extLst>
          </p:cNvPr>
          <p:cNvSpPr>
            <a:spLocks noGrp="1"/>
          </p:cNvSpPr>
          <p:nvPr>
            <p:ph idx="1"/>
          </p:nvPr>
        </p:nvSpPr>
        <p:spPr/>
        <p:txBody>
          <a:bodyPr/>
          <a:lstStyle/>
          <a:p>
            <a:r>
              <a:rPr lang="en-US" dirty="0"/>
              <a:t>The  dataset is divided into training set and testing set.</a:t>
            </a:r>
          </a:p>
          <a:p>
            <a:r>
              <a:rPr lang="en-US" dirty="0"/>
              <a:t>Usually, training data is in greater quantity than testing set.</a:t>
            </a:r>
          </a:p>
          <a:p>
            <a:r>
              <a:rPr lang="en-US" dirty="0"/>
              <a:t>In this project, 80% is training data and 20% is testing data.</a:t>
            </a:r>
          </a:p>
          <a:p>
            <a:r>
              <a:rPr lang="en-US" dirty="0"/>
              <a:t>The following pseudo code shows partitioning of data.</a:t>
            </a:r>
          </a:p>
          <a:p>
            <a:endParaRPr lang="en-US" dirty="0"/>
          </a:p>
        </p:txBody>
      </p:sp>
      <p:pic>
        <p:nvPicPr>
          <p:cNvPr id="7" name="Picture 6">
            <a:extLst>
              <a:ext uri="{FF2B5EF4-FFF2-40B4-BE49-F238E27FC236}">
                <a16:creationId xmlns:a16="http://schemas.microsoft.com/office/drawing/2014/main" id="{B67F44DB-59ED-4DFE-817E-4EEC6BEC1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308" y="3922236"/>
            <a:ext cx="5810956" cy="1515901"/>
          </a:xfrm>
          <a:prstGeom prst="rect">
            <a:avLst/>
          </a:prstGeom>
        </p:spPr>
      </p:pic>
    </p:spTree>
    <p:extLst>
      <p:ext uri="{BB962C8B-B14F-4D97-AF65-F5344CB8AC3E}">
        <p14:creationId xmlns:p14="http://schemas.microsoft.com/office/powerpoint/2010/main" val="926707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46A7-6535-4D94-A514-A6D0AF8EE1B8}"/>
              </a:ext>
            </a:extLst>
          </p:cNvPr>
          <p:cNvSpPr>
            <a:spLocks noGrp="1"/>
          </p:cNvSpPr>
          <p:nvPr>
            <p:ph type="title"/>
          </p:nvPr>
        </p:nvSpPr>
        <p:spPr/>
        <p:txBody>
          <a:bodyPr/>
          <a:lstStyle/>
          <a:p>
            <a:r>
              <a:rPr lang="en-US" dirty="0"/>
              <a:t>Building FIS and evaluation of results</a:t>
            </a:r>
          </a:p>
        </p:txBody>
      </p:sp>
      <p:sp>
        <p:nvSpPr>
          <p:cNvPr id="3" name="Content Placeholder 2">
            <a:extLst>
              <a:ext uri="{FF2B5EF4-FFF2-40B4-BE49-F238E27FC236}">
                <a16:creationId xmlns:a16="http://schemas.microsoft.com/office/drawing/2014/main" id="{4CE9BC22-0981-4155-B97D-ED559FE0669F}"/>
              </a:ext>
            </a:extLst>
          </p:cNvPr>
          <p:cNvSpPr>
            <a:spLocks noGrp="1"/>
          </p:cNvSpPr>
          <p:nvPr>
            <p:ph idx="1"/>
          </p:nvPr>
        </p:nvSpPr>
        <p:spPr/>
        <p:txBody>
          <a:bodyPr/>
          <a:lstStyle/>
          <a:p>
            <a:pPr marL="0" indent="0">
              <a:buNone/>
            </a:pPr>
            <a:r>
              <a:rPr lang="en-US" dirty="0"/>
              <a:t>Pseudo Code:</a:t>
            </a:r>
          </a:p>
          <a:p>
            <a:pPr marL="0" indent="0">
              <a:buNone/>
            </a:pPr>
            <a:endParaRPr lang="en-US" dirty="0"/>
          </a:p>
          <a:p>
            <a:endParaRPr lang="en-US" dirty="0"/>
          </a:p>
        </p:txBody>
      </p:sp>
      <p:pic>
        <p:nvPicPr>
          <p:cNvPr id="5" name="Picture 4">
            <a:extLst>
              <a:ext uri="{FF2B5EF4-FFF2-40B4-BE49-F238E27FC236}">
                <a16:creationId xmlns:a16="http://schemas.microsoft.com/office/drawing/2014/main" id="{6191BFE7-D127-483B-9873-AB5D3670E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670" y="2475914"/>
            <a:ext cx="6367107" cy="3733294"/>
          </a:xfrm>
          <a:prstGeom prst="rect">
            <a:avLst/>
          </a:prstGeom>
        </p:spPr>
      </p:pic>
    </p:spTree>
    <p:extLst>
      <p:ext uri="{BB962C8B-B14F-4D97-AF65-F5344CB8AC3E}">
        <p14:creationId xmlns:p14="http://schemas.microsoft.com/office/powerpoint/2010/main" val="698079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B760-FDA8-4E2A-84BB-CC45262FBE66}"/>
              </a:ext>
            </a:extLst>
          </p:cNvPr>
          <p:cNvSpPr>
            <a:spLocks noGrp="1"/>
          </p:cNvSpPr>
          <p:nvPr>
            <p:ph type="title"/>
          </p:nvPr>
        </p:nvSpPr>
        <p:spPr>
          <a:xfrm>
            <a:off x="646111" y="452718"/>
            <a:ext cx="9404723" cy="813374"/>
          </a:xfrm>
        </p:spPr>
        <p:txBody>
          <a:bodyPr/>
          <a:lstStyle/>
          <a:p>
            <a:r>
              <a:rPr lang="en-US" dirty="0"/>
              <a:t>Membership Functions</a:t>
            </a:r>
          </a:p>
        </p:txBody>
      </p:sp>
      <p:pic>
        <p:nvPicPr>
          <p:cNvPr id="5" name="Content Placeholder 4">
            <a:extLst>
              <a:ext uri="{FF2B5EF4-FFF2-40B4-BE49-F238E27FC236}">
                <a16:creationId xmlns:a16="http://schemas.microsoft.com/office/drawing/2014/main" id="{49FBCB9E-9626-4334-AF03-92AF01A976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20421"/>
            <a:ext cx="4368650" cy="2299289"/>
          </a:xfrm>
        </p:spPr>
      </p:pic>
      <p:pic>
        <p:nvPicPr>
          <p:cNvPr id="7" name="Picture 6">
            <a:extLst>
              <a:ext uri="{FF2B5EF4-FFF2-40B4-BE49-F238E27FC236}">
                <a16:creationId xmlns:a16="http://schemas.microsoft.com/office/drawing/2014/main" id="{C3B84FE7-9831-47DF-8581-EF7688181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1465" y="1520421"/>
            <a:ext cx="4436891" cy="2277793"/>
          </a:xfrm>
          <a:prstGeom prst="rect">
            <a:avLst/>
          </a:prstGeom>
        </p:spPr>
      </p:pic>
      <p:pic>
        <p:nvPicPr>
          <p:cNvPr id="9" name="Picture 8">
            <a:extLst>
              <a:ext uri="{FF2B5EF4-FFF2-40B4-BE49-F238E27FC236}">
                <a16:creationId xmlns:a16="http://schemas.microsoft.com/office/drawing/2014/main" id="{E0F63EF2-6D19-4297-B5F4-F5C9E2E138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230228"/>
            <a:ext cx="4368650" cy="2214702"/>
          </a:xfrm>
          <a:prstGeom prst="rect">
            <a:avLst/>
          </a:prstGeom>
        </p:spPr>
      </p:pic>
      <p:pic>
        <p:nvPicPr>
          <p:cNvPr id="11" name="Picture 10">
            <a:extLst>
              <a:ext uri="{FF2B5EF4-FFF2-40B4-BE49-F238E27FC236}">
                <a16:creationId xmlns:a16="http://schemas.microsoft.com/office/drawing/2014/main" id="{85CA94D7-14EF-445B-AB5E-3C519C6762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230227"/>
            <a:ext cx="4368650" cy="2220675"/>
          </a:xfrm>
          <a:prstGeom prst="rect">
            <a:avLst/>
          </a:prstGeom>
        </p:spPr>
      </p:pic>
    </p:spTree>
    <p:extLst>
      <p:ext uri="{BB962C8B-B14F-4D97-AF65-F5344CB8AC3E}">
        <p14:creationId xmlns:p14="http://schemas.microsoft.com/office/powerpoint/2010/main" val="1125710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B8FE1-AD6F-4420-8143-37E892F86161}"/>
              </a:ext>
            </a:extLst>
          </p:cNvPr>
          <p:cNvSpPr>
            <a:spLocks noGrp="1"/>
          </p:cNvSpPr>
          <p:nvPr>
            <p:ph type="title"/>
          </p:nvPr>
        </p:nvSpPr>
        <p:spPr/>
        <p:txBody>
          <a:bodyPr/>
          <a:lstStyle/>
          <a:p>
            <a:r>
              <a:rPr lang="en-US" dirty="0"/>
              <a:t>Fuzzy Inference System with FCM clustering</a:t>
            </a:r>
          </a:p>
        </p:txBody>
      </p:sp>
      <p:pic>
        <p:nvPicPr>
          <p:cNvPr id="5" name="Content Placeholder 4">
            <a:extLst>
              <a:ext uri="{FF2B5EF4-FFF2-40B4-BE49-F238E27FC236}">
                <a16:creationId xmlns:a16="http://schemas.microsoft.com/office/drawing/2014/main" id="{95EDE53B-DE8B-48E7-8EAC-AEF0DA0374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2082805"/>
            <a:ext cx="6707012" cy="4212488"/>
          </a:xfrm>
        </p:spPr>
      </p:pic>
    </p:spTree>
    <p:extLst>
      <p:ext uri="{BB962C8B-B14F-4D97-AF65-F5344CB8AC3E}">
        <p14:creationId xmlns:p14="http://schemas.microsoft.com/office/powerpoint/2010/main" val="2244704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6EE9-AD43-44D1-8787-1DAE745A9DBD}"/>
              </a:ext>
            </a:extLst>
          </p:cNvPr>
          <p:cNvSpPr>
            <a:spLocks noGrp="1"/>
          </p:cNvSpPr>
          <p:nvPr>
            <p:ph type="title"/>
          </p:nvPr>
        </p:nvSpPr>
        <p:spPr/>
        <p:txBody>
          <a:bodyPr/>
          <a:lstStyle/>
          <a:p>
            <a:r>
              <a:rPr lang="en-US" dirty="0"/>
              <a:t>Results of FIS with FCM clustering </a:t>
            </a:r>
          </a:p>
        </p:txBody>
      </p:sp>
      <p:sp>
        <p:nvSpPr>
          <p:cNvPr id="3" name="Content Placeholder 2">
            <a:extLst>
              <a:ext uri="{FF2B5EF4-FFF2-40B4-BE49-F238E27FC236}">
                <a16:creationId xmlns:a16="http://schemas.microsoft.com/office/drawing/2014/main" id="{191898D7-7C5A-4982-8F08-FA159FB8E2D8}"/>
              </a:ext>
            </a:extLst>
          </p:cNvPr>
          <p:cNvSpPr>
            <a:spLocks noGrp="1"/>
          </p:cNvSpPr>
          <p:nvPr>
            <p:ph idx="1"/>
          </p:nvPr>
        </p:nvSpPr>
        <p:spPr/>
        <p:txBody>
          <a:bodyPr/>
          <a:lstStyle/>
          <a:p>
            <a:r>
              <a:rPr lang="en-US" dirty="0"/>
              <a:t>Screenshot of output</a:t>
            </a:r>
          </a:p>
          <a:p>
            <a:endParaRPr lang="en-US" dirty="0"/>
          </a:p>
        </p:txBody>
      </p:sp>
      <p:pic>
        <p:nvPicPr>
          <p:cNvPr id="5" name="Picture 4">
            <a:extLst>
              <a:ext uri="{FF2B5EF4-FFF2-40B4-BE49-F238E27FC236}">
                <a16:creationId xmlns:a16="http://schemas.microsoft.com/office/drawing/2014/main" id="{B41B9F9E-FAEE-4D9E-B1BD-397B7FE99272}"/>
              </a:ext>
            </a:extLst>
          </p:cNvPr>
          <p:cNvPicPr>
            <a:picLocks noChangeAspect="1"/>
          </p:cNvPicPr>
          <p:nvPr/>
        </p:nvPicPr>
        <p:blipFill rotWithShape="1">
          <a:blip r:embed="rId2">
            <a:extLst>
              <a:ext uri="{28A0092B-C50C-407E-A947-70E740481C1C}">
                <a14:useLocalDpi xmlns:a14="http://schemas.microsoft.com/office/drawing/2010/main" val="0"/>
              </a:ext>
            </a:extLst>
          </a:blip>
          <a:srcRect t="44786"/>
          <a:stretch/>
        </p:blipFill>
        <p:spPr>
          <a:xfrm>
            <a:off x="1141939" y="2539026"/>
            <a:ext cx="8882594" cy="3348717"/>
          </a:xfrm>
          <a:prstGeom prst="rect">
            <a:avLst/>
          </a:prstGeom>
        </p:spPr>
      </p:pic>
    </p:spTree>
    <p:extLst>
      <p:ext uri="{BB962C8B-B14F-4D97-AF65-F5344CB8AC3E}">
        <p14:creationId xmlns:p14="http://schemas.microsoft.com/office/powerpoint/2010/main" val="3653481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E98D-642B-4493-8967-C487EE2EB48A}"/>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84A54194-3724-411F-8273-8DDF05A58BED}"/>
              </a:ext>
            </a:extLst>
          </p:cNvPr>
          <p:cNvSpPr>
            <a:spLocks noGrp="1"/>
          </p:cNvSpPr>
          <p:nvPr>
            <p:ph idx="1"/>
          </p:nvPr>
        </p:nvSpPr>
        <p:spPr/>
        <p:txBody>
          <a:bodyPr>
            <a:normAutofit/>
          </a:bodyPr>
          <a:lstStyle/>
          <a:p>
            <a:r>
              <a:rPr lang="en-US" dirty="0"/>
              <a:t>Neural network is an artificial intelligence technique that mimics the operation of the human brain (nerves and neurons), and comprises of densely interconnected computer processors working simultaneously (in parallel). A key feature of neural networks is that they are programmed to 'learn' by shifting data repeatedly, looking for relationships to build mathematical models, and automatically correcting these models to refine them continuously. </a:t>
            </a:r>
          </a:p>
          <a:p>
            <a:r>
              <a:rPr lang="en-US" dirty="0"/>
              <a:t>There are mainly two types of neural networks based on the number of hidden layers. They are:</a:t>
            </a:r>
          </a:p>
          <a:p>
            <a:pPr lvl="0"/>
            <a:r>
              <a:rPr lang="en-US" dirty="0"/>
              <a:t>Shallow Neural Network (Non-Deep Neural Networks).</a:t>
            </a:r>
          </a:p>
          <a:p>
            <a:pPr lvl="0"/>
            <a:r>
              <a:rPr lang="en-US" dirty="0"/>
              <a:t>Deep Neural Network.</a:t>
            </a:r>
          </a:p>
          <a:p>
            <a:endParaRPr lang="en-US" dirty="0"/>
          </a:p>
        </p:txBody>
      </p:sp>
    </p:spTree>
    <p:extLst>
      <p:ext uri="{BB962C8B-B14F-4D97-AF65-F5344CB8AC3E}">
        <p14:creationId xmlns:p14="http://schemas.microsoft.com/office/powerpoint/2010/main" val="2865592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A8DC8-1558-43D5-BBB9-218482878384}"/>
              </a:ext>
            </a:extLst>
          </p:cNvPr>
          <p:cNvSpPr>
            <a:spLocks noGrp="1"/>
          </p:cNvSpPr>
          <p:nvPr>
            <p:ph type="title"/>
          </p:nvPr>
        </p:nvSpPr>
        <p:spPr/>
        <p:txBody>
          <a:bodyPr/>
          <a:lstStyle/>
          <a:p>
            <a:r>
              <a:rPr lang="en-US" dirty="0"/>
              <a:t>Shallow neural Network</a:t>
            </a:r>
          </a:p>
        </p:txBody>
      </p:sp>
      <p:sp>
        <p:nvSpPr>
          <p:cNvPr id="3" name="Content Placeholder 2">
            <a:extLst>
              <a:ext uri="{FF2B5EF4-FFF2-40B4-BE49-F238E27FC236}">
                <a16:creationId xmlns:a16="http://schemas.microsoft.com/office/drawing/2014/main" id="{4EC59B24-38BD-4EBE-8A16-8EACDC46564A}"/>
              </a:ext>
            </a:extLst>
          </p:cNvPr>
          <p:cNvSpPr>
            <a:spLocks noGrp="1"/>
          </p:cNvSpPr>
          <p:nvPr>
            <p:ph idx="1"/>
          </p:nvPr>
        </p:nvSpPr>
        <p:spPr/>
        <p:txBody>
          <a:bodyPr/>
          <a:lstStyle/>
          <a:p>
            <a:r>
              <a:rPr lang="en-US" dirty="0"/>
              <a:t>A neural network with one hidden layer is termed as shallow network. The following is an example of shallow neural network.</a:t>
            </a:r>
          </a:p>
          <a:p>
            <a:endParaRPr lang="en-US" dirty="0"/>
          </a:p>
        </p:txBody>
      </p:sp>
      <p:pic>
        <p:nvPicPr>
          <p:cNvPr id="4" name="Picture 3" descr="C:\CI\ShallowNeuralNetwork .png">
            <a:extLst>
              <a:ext uri="{FF2B5EF4-FFF2-40B4-BE49-F238E27FC236}">
                <a16:creationId xmlns:a16="http://schemas.microsoft.com/office/drawing/2014/main" id="{D3D8A335-A8B9-4D6D-A251-EB96FED758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36016" y="3043286"/>
            <a:ext cx="4752242" cy="3133677"/>
          </a:xfrm>
          <a:prstGeom prst="rect">
            <a:avLst/>
          </a:prstGeom>
          <a:noFill/>
          <a:ln>
            <a:noFill/>
          </a:ln>
        </p:spPr>
      </p:pic>
    </p:spTree>
    <p:extLst>
      <p:ext uri="{BB962C8B-B14F-4D97-AF65-F5344CB8AC3E}">
        <p14:creationId xmlns:p14="http://schemas.microsoft.com/office/powerpoint/2010/main" val="1914025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1FDF3-B71A-4DBE-82F9-F24B6EBF0162}"/>
              </a:ext>
            </a:extLst>
          </p:cNvPr>
          <p:cNvSpPr>
            <a:spLocks noGrp="1"/>
          </p:cNvSpPr>
          <p:nvPr>
            <p:ph type="title"/>
          </p:nvPr>
        </p:nvSpPr>
        <p:spPr/>
        <p:txBody>
          <a:bodyPr/>
          <a:lstStyle/>
          <a:p>
            <a:r>
              <a:rPr lang="en-US" dirty="0"/>
              <a:t>Deep Neural Network</a:t>
            </a:r>
          </a:p>
        </p:txBody>
      </p:sp>
      <p:sp>
        <p:nvSpPr>
          <p:cNvPr id="3" name="Content Placeholder 2">
            <a:extLst>
              <a:ext uri="{FF2B5EF4-FFF2-40B4-BE49-F238E27FC236}">
                <a16:creationId xmlns:a16="http://schemas.microsoft.com/office/drawing/2014/main" id="{02F77A0D-54E6-4533-A1C2-22C9616CACD6}"/>
              </a:ext>
            </a:extLst>
          </p:cNvPr>
          <p:cNvSpPr>
            <a:spLocks noGrp="1"/>
          </p:cNvSpPr>
          <p:nvPr>
            <p:ph idx="1"/>
          </p:nvPr>
        </p:nvSpPr>
        <p:spPr/>
        <p:txBody>
          <a:bodyPr/>
          <a:lstStyle/>
          <a:p>
            <a:r>
              <a:rPr lang="en-US" dirty="0"/>
              <a:t>A neural network with many hidden layers is known as a deep network. Many hidden layers, hence the name deep. The following is the example of deep neural network.</a:t>
            </a:r>
          </a:p>
          <a:p>
            <a:endParaRPr lang="en-US" dirty="0"/>
          </a:p>
        </p:txBody>
      </p:sp>
      <p:pic>
        <p:nvPicPr>
          <p:cNvPr id="4" name="Picture 3" descr="C:\CI\DepNeuNet.png">
            <a:extLst>
              <a:ext uri="{FF2B5EF4-FFF2-40B4-BE49-F238E27FC236}">
                <a16:creationId xmlns:a16="http://schemas.microsoft.com/office/drawing/2014/main" id="{BFEA808D-ACDC-4217-A9DE-4F35B538CA3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96046" y="3149649"/>
            <a:ext cx="7680668" cy="3027314"/>
          </a:xfrm>
          <a:prstGeom prst="rect">
            <a:avLst/>
          </a:prstGeom>
          <a:noFill/>
          <a:ln>
            <a:noFill/>
          </a:ln>
        </p:spPr>
      </p:pic>
    </p:spTree>
    <p:extLst>
      <p:ext uri="{BB962C8B-B14F-4D97-AF65-F5344CB8AC3E}">
        <p14:creationId xmlns:p14="http://schemas.microsoft.com/office/powerpoint/2010/main" val="282626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F7CAE-3D2E-47C3-B3BD-645CE9FA3FF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38A6D0D-38DC-4BD7-A92B-06ECCB5255B0}"/>
              </a:ext>
            </a:extLst>
          </p:cNvPr>
          <p:cNvSpPr>
            <a:spLocks noGrp="1"/>
          </p:cNvSpPr>
          <p:nvPr>
            <p:ph idx="1"/>
          </p:nvPr>
        </p:nvSpPr>
        <p:spPr/>
        <p:txBody>
          <a:bodyPr>
            <a:normAutofit/>
          </a:bodyPr>
          <a:lstStyle/>
          <a:p>
            <a:r>
              <a:rPr lang="en-US" dirty="0"/>
              <a:t>Finance sector is one of the industry that requires meticulous risk and credibility assessment system. </a:t>
            </a:r>
          </a:p>
          <a:p>
            <a:r>
              <a:rPr lang="en-US" dirty="0"/>
              <a:t>Risk assessment is critical because the complicated network of mutual credit obligations can make the actual risk exposure of the entire system invisible at the level of individual institutions.</a:t>
            </a:r>
          </a:p>
          <a:p>
            <a:r>
              <a:rPr lang="en-US" dirty="0"/>
              <a:t>It helps prevent an individual or an organization from committing into something that might cause extreme harm monetary or in any form. </a:t>
            </a:r>
          </a:p>
          <a:p>
            <a:r>
              <a:rPr lang="en-US" dirty="0"/>
              <a:t>So, there is a need of efficient methods to predict risk assessment.</a:t>
            </a:r>
          </a:p>
          <a:p>
            <a:r>
              <a:rPr lang="en-US" dirty="0"/>
              <a:t>In order to predict bankruptcy, we have used fuzzy logic and neural networks in this project.</a:t>
            </a:r>
          </a:p>
        </p:txBody>
      </p:sp>
    </p:spTree>
    <p:extLst>
      <p:ext uri="{BB962C8B-B14F-4D97-AF65-F5344CB8AC3E}">
        <p14:creationId xmlns:p14="http://schemas.microsoft.com/office/powerpoint/2010/main" val="2179868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58BC4FA-F163-42B7-8DAA-2D9DC2B40A72}"/>
              </a:ext>
            </a:extLst>
          </p:cNvPr>
          <p:cNvPicPr>
            <a:picLocks noGrp="1"/>
          </p:cNvPicPr>
          <p:nvPr>
            <p:ph idx="1"/>
          </p:nvPr>
        </p:nvPicPr>
        <p:blipFill>
          <a:blip r:embed="rId2"/>
          <a:stretch>
            <a:fillRect/>
          </a:stretch>
        </p:blipFill>
        <p:spPr>
          <a:xfrm>
            <a:off x="2630658" y="647114"/>
            <a:ext cx="7061982" cy="5641144"/>
          </a:xfrm>
          <a:prstGeom prst="rect">
            <a:avLst/>
          </a:prstGeom>
        </p:spPr>
      </p:pic>
    </p:spTree>
    <p:extLst>
      <p:ext uri="{BB962C8B-B14F-4D97-AF65-F5344CB8AC3E}">
        <p14:creationId xmlns:p14="http://schemas.microsoft.com/office/powerpoint/2010/main" val="2839629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6FA6A-255C-45A2-A426-1ACCBBBB32AF}"/>
              </a:ext>
            </a:extLst>
          </p:cNvPr>
          <p:cNvSpPr>
            <a:spLocks noGrp="1"/>
          </p:cNvSpPr>
          <p:nvPr>
            <p:ph type="title"/>
          </p:nvPr>
        </p:nvSpPr>
        <p:spPr/>
        <p:txBody>
          <a:bodyPr/>
          <a:lstStyle/>
          <a:p>
            <a:r>
              <a:rPr lang="en-US" dirty="0"/>
              <a:t>Results</a:t>
            </a:r>
          </a:p>
        </p:txBody>
      </p:sp>
      <p:sp>
        <p:nvSpPr>
          <p:cNvPr id="6" name="Content Placeholder 5">
            <a:extLst>
              <a:ext uri="{FF2B5EF4-FFF2-40B4-BE49-F238E27FC236}">
                <a16:creationId xmlns:a16="http://schemas.microsoft.com/office/drawing/2014/main" id="{C849ECE9-A509-43B9-8769-FF176F1C29A1}"/>
              </a:ext>
            </a:extLst>
          </p:cNvPr>
          <p:cNvSpPr>
            <a:spLocks noGrp="1"/>
          </p:cNvSpPr>
          <p:nvPr>
            <p:ph idx="1"/>
          </p:nvPr>
        </p:nvSpPr>
        <p:spPr/>
        <p:txBody>
          <a:bodyPr>
            <a:normAutofit/>
          </a:bodyPr>
          <a:lstStyle/>
          <a:p>
            <a:r>
              <a:rPr lang="en-US" dirty="0"/>
              <a:t>A confusion matrix of prediction is output.</a:t>
            </a:r>
          </a:p>
          <a:p>
            <a:r>
              <a:rPr lang="en-US" b="1" dirty="0"/>
              <a:t>Probability of Detection (PD), </a:t>
            </a:r>
            <a:r>
              <a:rPr lang="en-US" dirty="0"/>
              <a:t>also called recall or specificity, is defined as the probability of correct classification of a module that contains a fault.</a:t>
            </a:r>
          </a:p>
          <a:p>
            <a:r>
              <a:rPr lang="en-US" dirty="0"/>
              <a:t>PD = TP / (TP + FN) </a:t>
            </a:r>
          </a:p>
          <a:p>
            <a:r>
              <a:rPr lang="en-US" b="1" dirty="0"/>
              <a:t>Probability of False Alarms </a:t>
            </a:r>
            <a:r>
              <a:rPr lang="en-US" dirty="0"/>
              <a:t>(PF) is defined as the ratio of false positives to all non defect modules.</a:t>
            </a:r>
          </a:p>
          <a:p>
            <a:r>
              <a:rPr lang="en-US" dirty="0"/>
              <a:t> PF = FP / (FP + TN)</a:t>
            </a:r>
          </a:p>
          <a:p>
            <a:endParaRPr lang="en-US" dirty="0"/>
          </a:p>
        </p:txBody>
      </p:sp>
    </p:spTree>
    <p:extLst>
      <p:ext uri="{BB962C8B-B14F-4D97-AF65-F5344CB8AC3E}">
        <p14:creationId xmlns:p14="http://schemas.microsoft.com/office/powerpoint/2010/main" val="4201745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F18C-1678-4DAE-9CF4-A0C5D1FB0999}"/>
              </a:ext>
            </a:extLst>
          </p:cNvPr>
          <p:cNvSpPr>
            <a:spLocks noGrp="1"/>
          </p:cNvSpPr>
          <p:nvPr>
            <p:ph type="title"/>
          </p:nvPr>
        </p:nvSpPr>
        <p:spPr/>
        <p:txBody>
          <a:bodyPr/>
          <a:lstStyle/>
          <a:p>
            <a:r>
              <a:rPr lang="en-US" dirty="0"/>
              <a:t>Results</a:t>
            </a:r>
          </a:p>
        </p:txBody>
      </p:sp>
      <p:sp>
        <p:nvSpPr>
          <p:cNvPr id="6" name="Content Placeholder 5">
            <a:extLst>
              <a:ext uri="{FF2B5EF4-FFF2-40B4-BE49-F238E27FC236}">
                <a16:creationId xmlns:a16="http://schemas.microsoft.com/office/drawing/2014/main" id="{3653CC34-78D8-4C66-B081-753045564470}"/>
              </a:ext>
            </a:extLst>
          </p:cNvPr>
          <p:cNvSpPr>
            <a:spLocks noGrp="1"/>
          </p:cNvSpPr>
          <p:nvPr>
            <p:ph idx="1"/>
          </p:nvPr>
        </p:nvSpPr>
        <p:spPr/>
        <p:txBody>
          <a:bodyPr>
            <a:normAutofit/>
          </a:bodyPr>
          <a:lstStyle/>
          <a:p>
            <a:r>
              <a:rPr lang="en-US" dirty="0"/>
              <a:t>We are able to get good results using neural network.</a:t>
            </a:r>
          </a:p>
          <a:p>
            <a:r>
              <a:rPr lang="en-US" dirty="0"/>
              <a:t>The following is the result obtained.</a:t>
            </a:r>
          </a:p>
          <a:p>
            <a:endParaRPr lang="en-US" dirty="0"/>
          </a:p>
          <a:p>
            <a:endParaRPr lang="en-US" dirty="0"/>
          </a:p>
          <a:p>
            <a:endParaRPr lang="en-US" dirty="0"/>
          </a:p>
          <a:p>
            <a:endParaRPr lang="en-US" dirty="0"/>
          </a:p>
          <a:p>
            <a:endParaRPr lang="en-US" dirty="0"/>
          </a:p>
          <a:p>
            <a:r>
              <a:rPr lang="en-US" dirty="0"/>
              <a:t>Accuracy ~ 96.80</a:t>
            </a:r>
          </a:p>
          <a:p>
            <a:endParaRPr lang="en-US" dirty="0"/>
          </a:p>
        </p:txBody>
      </p:sp>
      <p:pic>
        <p:nvPicPr>
          <p:cNvPr id="7" name="Picture 6">
            <a:extLst>
              <a:ext uri="{FF2B5EF4-FFF2-40B4-BE49-F238E27FC236}">
                <a16:creationId xmlns:a16="http://schemas.microsoft.com/office/drawing/2014/main" id="{BE237476-E5D2-48D1-A436-13E1DAA04F5E}"/>
              </a:ext>
            </a:extLst>
          </p:cNvPr>
          <p:cNvPicPr/>
          <p:nvPr/>
        </p:nvPicPr>
        <p:blipFill>
          <a:blip r:embed="rId2"/>
          <a:stretch>
            <a:fillRect/>
          </a:stretch>
        </p:blipFill>
        <p:spPr>
          <a:xfrm>
            <a:off x="1229921" y="2987821"/>
            <a:ext cx="7120060" cy="2048413"/>
          </a:xfrm>
          <a:prstGeom prst="rect">
            <a:avLst/>
          </a:prstGeom>
        </p:spPr>
      </p:pic>
    </p:spTree>
    <p:extLst>
      <p:ext uri="{BB962C8B-B14F-4D97-AF65-F5344CB8AC3E}">
        <p14:creationId xmlns:p14="http://schemas.microsoft.com/office/powerpoint/2010/main" val="659440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E445-A10E-45AD-84D3-654DD2A3FE37}"/>
              </a:ext>
            </a:extLst>
          </p:cNvPr>
          <p:cNvSpPr>
            <a:spLocks noGrp="1"/>
          </p:cNvSpPr>
          <p:nvPr>
            <p:ph type="title"/>
          </p:nvPr>
        </p:nvSpPr>
        <p:spPr/>
        <p:txBody>
          <a:bodyPr/>
          <a:lstStyle/>
          <a:p>
            <a:r>
              <a:rPr lang="en-US" dirty="0"/>
              <a:t>Comparison of Results</a:t>
            </a:r>
          </a:p>
        </p:txBody>
      </p:sp>
      <p:sp>
        <p:nvSpPr>
          <p:cNvPr id="6" name="Content Placeholder 5">
            <a:extLst>
              <a:ext uri="{FF2B5EF4-FFF2-40B4-BE49-F238E27FC236}">
                <a16:creationId xmlns:a16="http://schemas.microsoft.com/office/drawing/2014/main" id="{AC8A9DC6-7149-4388-80E9-460FA48123FF}"/>
              </a:ext>
            </a:extLst>
          </p:cNvPr>
          <p:cNvSpPr>
            <a:spLocks noGrp="1"/>
          </p:cNvSpPr>
          <p:nvPr>
            <p:ph idx="1"/>
          </p:nvPr>
        </p:nvSpPr>
        <p:spPr/>
        <p:txBody>
          <a:bodyPr/>
          <a:lstStyle/>
          <a:p>
            <a:r>
              <a:rPr lang="en-US" dirty="0"/>
              <a:t>The following are the results obtained from the various methods used.</a:t>
            </a:r>
          </a:p>
          <a:p>
            <a:endParaRPr lang="en-US" dirty="0"/>
          </a:p>
        </p:txBody>
      </p:sp>
      <p:graphicFrame>
        <p:nvGraphicFramePr>
          <p:cNvPr id="7" name="Table 6">
            <a:extLst>
              <a:ext uri="{FF2B5EF4-FFF2-40B4-BE49-F238E27FC236}">
                <a16:creationId xmlns:a16="http://schemas.microsoft.com/office/drawing/2014/main" id="{39A8B130-1A2C-4962-84F9-7C938AB56960}"/>
              </a:ext>
            </a:extLst>
          </p:cNvPr>
          <p:cNvGraphicFramePr>
            <a:graphicFrameLocks noGrp="1"/>
          </p:cNvGraphicFramePr>
          <p:nvPr>
            <p:extLst>
              <p:ext uri="{D42A27DB-BD31-4B8C-83A1-F6EECF244321}">
                <p14:modId xmlns:p14="http://schemas.microsoft.com/office/powerpoint/2010/main" val="2894442023"/>
              </p:ext>
            </p:extLst>
          </p:nvPr>
        </p:nvGraphicFramePr>
        <p:xfrm>
          <a:off x="1117600" y="306897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19898211"/>
                    </a:ext>
                  </a:extLst>
                </a:gridCol>
                <a:gridCol w="4064000">
                  <a:extLst>
                    <a:ext uri="{9D8B030D-6E8A-4147-A177-3AD203B41FA5}">
                      <a16:colId xmlns:a16="http://schemas.microsoft.com/office/drawing/2014/main" val="2007180875"/>
                    </a:ext>
                  </a:extLst>
                </a:gridCol>
              </a:tblGrid>
              <a:tr h="370840">
                <a:tc>
                  <a:txBody>
                    <a:bodyPr/>
                    <a:lstStyle/>
                    <a:p>
                      <a:r>
                        <a:rPr lang="en-US" b="1" dirty="0"/>
                        <a:t>Method</a:t>
                      </a:r>
                      <a:endParaRPr lang="en-US" dirty="0"/>
                    </a:p>
                  </a:txBody>
                  <a:tcPr/>
                </a:tc>
                <a:tc>
                  <a:txBody>
                    <a:bodyPr/>
                    <a:lstStyle/>
                    <a:p>
                      <a:r>
                        <a:rPr lang="en-US" b="1" dirty="0"/>
                        <a:t>Accuracy</a:t>
                      </a:r>
                      <a:endParaRPr lang="en-US" dirty="0"/>
                    </a:p>
                  </a:txBody>
                  <a:tcPr/>
                </a:tc>
                <a:extLst>
                  <a:ext uri="{0D108BD9-81ED-4DB2-BD59-A6C34878D82A}">
                    <a16:rowId xmlns:a16="http://schemas.microsoft.com/office/drawing/2014/main" val="7075697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FIS using Fuzzy C-Means classifier</a:t>
                      </a:r>
                    </a:p>
                  </a:txBody>
                  <a:tcPr/>
                </a:tc>
                <a:tc>
                  <a:txBody>
                    <a:bodyPr/>
                    <a:lstStyle/>
                    <a:p>
                      <a:r>
                        <a:rPr lang="en-US" dirty="0"/>
                        <a:t>96</a:t>
                      </a:r>
                    </a:p>
                  </a:txBody>
                  <a:tcPr/>
                </a:tc>
                <a:extLst>
                  <a:ext uri="{0D108BD9-81ED-4DB2-BD59-A6C34878D82A}">
                    <a16:rowId xmlns:a16="http://schemas.microsoft.com/office/drawing/2014/main" val="24688834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Neural networks</a:t>
                      </a:r>
                    </a:p>
                  </a:txBody>
                  <a:tcPr/>
                </a:tc>
                <a:tc>
                  <a:txBody>
                    <a:bodyPr/>
                    <a:lstStyle/>
                    <a:p>
                      <a:r>
                        <a:rPr lang="en-US" dirty="0"/>
                        <a:t>96.8</a:t>
                      </a:r>
                    </a:p>
                  </a:txBody>
                  <a:tcPr/>
                </a:tc>
                <a:extLst>
                  <a:ext uri="{0D108BD9-81ED-4DB2-BD59-A6C34878D82A}">
                    <a16:rowId xmlns:a16="http://schemas.microsoft.com/office/drawing/2014/main" val="1883875442"/>
                  </a:ext>
                </a:extLst>
              </a:tr>
            </a:tbl>
          </a:graphicData>
        </a:graphic>
      </p:graphicFrame>
    </p:spTree>
    <p:extLst>
      <p:ext uri="{BB962C8B-B14F-4D97-AF65-F5344CB8AC3E}">
        <p14:creationId xmlns:p14="http://schemas.microsoft.com/office/powerpoint/2010/main" val="2124229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1CB8-7D8C-41AE-B6A4-7C4F55274D85}"/>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8D791B51-2C48-4E57-A898-BB6403960702}"/>
              </a:ext>
            </a:extLst>
          </p:cNvPr>
          <p:cNvSpPr>
            <a:spLocks noGrp="1"/>
          </p:cNvSpPr>
          <p:nvPr>
            <p:ph idx="1"/>
          </p:nvPr>
        </p:nvSpPr>
        <p:spPr/>
        <p:txBody>
          <a:bodyPr/>
          <a:lstStyle/>
          <a:p>
            <a:r>
              <a:rPr lang="en-US" dirty="0"/>
              <a:t>Improve the prediction of models using huge amount of data to build much accurate model</a:t>
            </a:r>
          </a:p>
          <a:p>
            <a:r>
              <a:rPr lang="en-US" dirty="0"/>
              <a:t>Using this system, we can alert banks/financial organizations about the chances of bankruptcy</a:t>
            </a:r>
          </a:p>
          <a:p>
            <a:r>
              <a:rPr lang="en-US" dirty="0"/>
              <a:t>Check the accuracy using other techniques like linear regression, Random forests, etc.</a:t>
            </a:r>
          </a:p>
          <a:p>
            <a:endParaRPr lang="en-US" dirty="0"/>
          </a:p>
        </p:txBody>
      </p:sp>
    </p:spTree>
    <p:extLst>
      <p:ext uri="{BB962C8B-B14F-4D97-AF65-F5344CB8AC3E}">
        <p14:creationId xmlns:p14="http://schemas.microsoft.com/office/powerpoint/2010/main" val="2996951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130E-95C5-4F26-B03E-CB3CE55C9DC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57444AE-F372-4633-BFEC-5204C115B1E2}"/>
              </a:ext>
            </a:extLst>
          </p:cNvPr>
          <p:cNvSpPr>
            <a:spLocks noGrp="1"/>
          </p:cNvSpPr>
          <p:nvPr>
            <p:ph idx="1"/>
          </p:nvPr>
        </p:nvSpPr>
        <p:spPr/>
        <p:txBody>
          <a:bodyPr>
            <a:normAutofit/>
          </a:bodyPr>
          <a:lstStyle/>
          <a:p>
            <a:r>
              <a:rPr lang="en-US" dirty="0"/>
              <a:t>https://www.marksmannet.com/RobertMarks/Classes/ENGR5358/Papers/Zadeh1965/ZadehPaper65.pdf</a:t>
            </a:r>
          </a:p>
          <a:p>
            <a:r>
              <a:rPr lang="en-US" dirty="0"/>
              <a:t>https://www.sciencedirect.com/science/article/pii/S0957417403001027</a:t>
            </a:r>
          </a:p>
          <a:p>
            <a:r>
              <a:rPr lang="en-US" dirty="0"/>
              <a:t>https://archive.ics.uci.edu/ml/datasets/qualitative_bankruptcy</a:t>
            </a:r>
          </a:p>
          <a:p>
            <a:r>
              <a:rPr lang="en-US" dirty="0"/>
              <a:t>https://ieeexplore.ieee.org/document/935101</a:t>
            </a:r>
          </a:p>
          <a:p>
            <a:r>
              <a:rPr lang="en-US" dirty="0"/>
              <a:t>Mamdani, E.H. and S. </a:t>
            </a:r>
            <a:r>
              <a:rPr lang="en-US" dirty="0" err="1"/>
              <a:t>Assilian</a:t>
            </a:r>
            <a:r>
              <a:rPr lang="en-US" dirty="0"/>
              <a:t>, "An experiment in linguistic synthesis with a fuzzy logic controller," </a:t>
            </a:r>
            <a:r>
              <a:rPr lang="en-US" i="1" dirty="0"/>
              <a:t>International Journal of Man-Machine Studies</a:t>
            </a:r>
            <a:r>
              <a:rPr lang="en-US" dirty="0"/>
              <a:t>, Vol. 7, No. 1, pp. 1-13, 1975.</a:t>
            </a:r>
          </a:p>
          <a:p>
            <a:endParaRPr lang="en-US" dirty="0"/>
          </a:p>
          <a:p>
            <a:endParaRPr lang="en-US" dirty="0"/>
          </a:p>
        </p:txBody>
      </p:sp>
    </p:spTree>
    <p:extLst>
      <p:ext uri="{BB962C8B-B14F-4D97-AF65-F5344CB8AC3E}">
        <p14:creationId xmlns:p14="http://schemas.microsoft.com/office/powerpoint/2010/main" val="3637314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0A41-25B9-4BD4-BD3D-EB86E5BB9D66}"/>
              </a:ext>
            </a:extLst>
          </p:cNvPr>
          <p:cNvSpPr>
            <a:spLocks noGrp="1"/>
          </p:cNvSpPr>
          <p:nvPr>
            <p:ph type="title"/>
          </p:nvPr>
        </p:nvSpPr>
        <p:spPr>
          <a:xfrm>
            <a:off x="1086556" y="2668058"/>
            <a:ext cx="10515600" cy="1325563"/>
          </a:xfrm>
        </p:spPr>
        <p:txBody>
          <a:bodyPr/>
          <a:lstStyle/>
          <a:p>
            <a:pPr algn="ctr"/>
            <a:r>
              <a:rPr lang="en-US" dirty="0"/>
              <a:t>Thank you</a:t>
            </a:r>
          </a:p>
        </p:txBody>
      </p:sp>
    </p:spTree>
    <p:extLst>
      <p:ext uri="{BB962C8B-B14F-4D97-AF65-F5344CB8AC3E}">
        <p14:creationId xmlns:p14="http://schemas.microsoft.com/office/powerpoint/2010/main" val="3932960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8FB71-2F9A-403D-80E2-4325AB0B199B}"/>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8610A29D-E687-4140-A51B-F3C6427A5EAF}"/>
              </a:ext>
            </a:extLst>
          </p:cNvPr>
          <p:cNvSpPr>
            <a:spLocks noGrp="1"/>
          </p:cNvSpPr>
          <p:nvPr>
            <p:ph idx="1"/>
          </p:nvPr>
        </p:nvSpPr>
        <p:spPr/>
        <p:txBody>
          <a:bodyPr>
            <a:normAutofit lnSpcReduction="10000"/>
          </a:bodyPr>
          <a:lstStyle/>
          <a:p>
            <a:r>
              <a:rPr lang="en-US" dirty="0"/>
              <a:t>The Qualitative Bankruptcy dataset is acquired from the UCI Machine Learning repository. </a:t>
            </a:r>
          </a:p>
          <a:p>
            <a:r>
              <a:rPr lang="en-US" dirty="0"/>
              <a:t>The dataset contains 6 qualitative parameters.</a:t>
            </a:r>
          </a:p>
          <a:p>
            <a:pPr lvl="1"/>
            <a:r>
              <a:rPr lang="en-US" dirty="0"/>
              <a:t>Industry risk</a:t>
            </a:r>
          </a:p>
          <a:p>
            <a:pPr lvl="1"/>
            <a:r>
              <a:rPr lang="en-US" dirty="0"/>
              <a:t>Management risk</a:t>
            </a:r>
          </a:p>
          <a:p>
            <a:pPr lvl="1"/>
            <a:r>
              <a:rPr lang="en-US" dirty="0"/>
              <a:t>Financial flexibility</a:t>
            </a:r>
          </a:p>
          <a:p>
            <a:pPr lvl="1"/>
            <a:r>
              <a:rPr lang="en-US" dirty="0"/>
              <a:t>Credibility</a:t>
            </a:r>
          </a:p>
          <a:p>
            <a:pPr lvl="1"/>
            <a:r>
              <a:rPr lang="en-US" dirty="0"/>
              <a:t>Competitiveness</a:t>
            </a:r>
          </a:p>
          <a:p>
            <a:pPr lvl="1"/>
            <a:r>
              <a:rPr lang="en-US" dirty="0"/>
              <a:t>Operating risk </a:t>
            </a:r>
          </a:p>
          <a:p>
            <a:r>
              <a:rPr lang="en-US" dirty="0"/>
              <a:t>The dataset contains 250 instances and 2 classes which is Bankruptcy(B) and Non-Bankruptcy(NB).</a:t>
            </a:r>
          </a:p>
        </p:txBody>
      </p:sp>
    </p:spTree>
    <p:extLst>
      <p:ext uri="{BB962C8B-B14F-4D97-AF65-F5344CB8AC3E}">
        <p14:creationId xmlns:p14="http://schemas.microsoft.com/office/powerpoint/2010/main" val="2757456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E01A-0DF9-4B27-B410-B97E8877B340}"/>
              </a:ext>
            </a:extLst>
          </p:cNvPr>
          <p:cNvSpPr>
            <a:spLocks noGrp="1"/>
          </p:cNvSpPr>
          <p:nvPr>
            <p:ph type="title"/>
          </p:nvPr>
        </p:nvSpPr>
        <p:spPr/>
        <p:txBody>
          <a:bodyPr/>
          <a:lstStyle/>
          <a:p>
            <a:r>
              <a:rPr lang="en-US" dirty="0"/>
              <a:t>Input Parameters</a:t>
            </a:r>
          </a:p>
        </p:txBody>
      </p:sp>
      <p:sp>
        <p:nvSpPr>
          <p:cNvPr id="3" name="Content Placeholder 2">
            <a:extLst>
              <a:ext uri="{FF2B5EF4-FFF2-40B4-BE49-F238E27FC236}">
                <a16:creationId xmlns:a16="http://schemas.microsoft.com/office/drawing/2014/main" id="{5855B7FA-A246-42B5-ABB2-4C2F0D5A3D76}"/>
              </a:ext>
            </a:extLst>
          </p:cNvPr>
          <p:cNvSpPr>
            <a:spLocks noGrp="1"/>
          </p:cNvSpPr>
          <p:nvPr>
            <p:ph idx="1"/>
          </p:nvPr>
        </p:nvSpPr>
        <p:spPr>
          <a:xfrm>
            <a:off x="838200" y="1839693"/>
            <a:ext cx="10515600" cy="4351338"/>
          </a:xfrm>
        </p:spPr>
        <p:txBody>
          <a:bodyPr>
            <a:normAutofit fontScale="85000" lnSpcReduction="20000"/>
          </a:bodyPr>
          <a:lstStyle/>
          <a:p>
            <a:pPr marL="0" indent="0">
              <a:buNone/>
            </a:pPr>
            <a:r>
              <a:rPr lang="en-US" b="1" dirty="0"/>
              <a:t>Industry risk (IR)</a:t>
            </a:r>
            <a:r>
              <a:rPr lang="en-US" dirty="0"/>
              <a:t> : </a:t>
            </a:r>
          </a:p>
          <a:p>
            <a:r>
              <a:rPr lang="en-US" dirty="0"/>
              <a:t>Government policies and International agreements </a:t>
            </a:r>
          </a:p>
          <a:p>
            <a:r>
              <a:rPr lang="en-US" dirty="0"/>
              <a:t>Degree of competition	</a:t>
            </a:r>
          </a:p>
          <a:p>
            <a:r>
              <a:rPr lang="en-US" dirty="0"/>
              <a:t>The price and stability of market supply</a:t>
            </a:r>
          </a:p>
          <a:p>
            <a:r>
              <a:rPr lang="en-US" dirty="0"/>
              <a:t>The size and growth of market demand	</a:t>
            </a:r>
          </a:p>
          <a:p>
            <a:pPr marL="0" indent="0">
              <a:buNone/>
            </a:pPr>
            <a:r>
              <a:rPr lang="en-US" dirty="0"/>
              <a:t>	</a:t>
            </a:r>
          </a:p>
          <a:p>
            <a:pPr marL="0" indent="0">
              <a:buNone/>
            </a:pPr>
            <a:r>
              <a:rPr lang="en-US" b="1" dirty="0"/>
              <a:t>Management risk(MR):</a:t>
            </a:r>
            <a:r>
              <a:rPr lang="en-US" dirty="0"/>
              <a:t> </a:t>
            </a:r>
          </a:p>
          <a:p>
            <a:r>
              <a:rPr lang="en-US" dirty="0"/>
              <a:t>Ability and competence of management</a:t>
            </a:r>
          </a:p>
          <a:p>
            <a:r>
              <a:rPr lang="en-US" dirty="0"/>
              <a:t>Stability of management </a:t>
            </a:r>
          </a:p>
          <a:p>
            <a:r>
              <a:rPr lang="en-US" dirty="0"/>
              <a:t>Human resources management</a:t>
            </a:r>
          </a:p>
          <a:p>
            <a:r>
              <a:rPr lang="en-US" dirty="0"/>
              <a:t>Growth process/ Business performance</a:t>
            </a:r>
          </a:p>
          <a:p>
            <a:r>
              <a:rPr lang="en-US" dirty="0"/>
              <a:t>Short and long term business planning </a:t>
            </a:r>
          </a:p>
          <a:p>
            <a:r>
              <a:rPr lang="en-US" dirty="0"/>
              <a:t>Achievement and feasibility</a:t>
            </a:r>
          </a:p>
        </p:txBody>
      </p:sp>
    </p:spTree>
    <p:extLst>
      <p:ext uri="{BB962C8B-B14F-4D97-AF65-F5344CB8AC3E}">
        <p14:creationId xmlns:p14="http://schemas.microsoft.com/office/powerpoint/2010/main" val="408410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3ED5C-42B5-418D-9A1C-3FC313646757}"/>
              </a:ext>
            </a:extLst>
          </p:cNvPr>
          <p:cNvSpPr>
            <a:spLocks noGrp="1"/>
          </p:cNvSpPr>
          <p:nvPr>
            <p:ph type="title"/>
          </p:nvPr>
        </p:nvSpPr>
        <p:spPr/>
        <p:txBody>
          <a:bodyPr/>
          <a:lstStyle/>
          <a:p>
            <a:r>
              <a:rPr lang="en-US" dirty="0"/>
              <a:t>Input Parameters</a:t>
            </a:r>
          </a:p>
        </p:txBody>
      </p:sp>
      <p:sp>
        <p:nvSpPr>
          <p:cNvPr id="3" name="Content Placeholder 2">
            <a:extLst>
              <a:ext uri="{FF2B5EF4-FFF2-40B4-BE49-F238E27FC236}">
                <a16:creationId xmlns:a16="http://schemas.microsoft.com/office/drawing/2014/main" id="{60B399FE-2B23-4185-8228-D4DC3D05EA6A}"/>
              </a:ext>
            </a:extLst>
          </p:cNvPr>
          <p:cNvSpPr>
            <a:spLocks noGrp="1"/>
          </p:cNvSpPr>
          <p:nvPr>
            <p:ph idx="1"/>
          </p:nvPr>
        </p:nvSpPr>
        <p:spPr>
          <a:xfrm>
            <a:off x="1103312" y="1645920"/>
            <a:ext cx="9222374" cy="4656406"/>
          </a:xfrm>
        </p:spPr>
        <p:txBody>
          <a:bodyPr>
            <a:normAutofit fontScale="85000" lnSpcReduction="20000"/>
          </a:bodyPr>
          <a:lstStyle/>
          <a:p>
            <a:pPr marL="0" indent="0">
              <a:buNone/>
            </a:pPr>
            <a:r>
              <a:rPr lang="en-US" b="1" dirty="0"/>
              <a:t>Financial Flexibility(FF): </a:t>
            </a:r>
          </a:p>
          <a:p>
            <a:r>
              <a:rPr lang="en-US" dirty="0"/>
              <a:t>Direct financing, </a:t>
            </a:r>
          </a:p>
          <a:p>
            <a:r>
              <a:rPr lang="en-US" dirty="0"/>
              <a:t>Indirect financing, </a:t>
            </a:r>
          </a:p>
          <a:p>
            <a:r>
              <a:rPr lang="en-US" dirty="0"/>
              <a:t>Other financing </a:t>
            </a:r>
          </a:p>
          <a:p>
            <a:pPr marL="0" indent="0">
              <a:buNone/>
            </a:pPr>
            <a:r>
              <a:rPr lang="en-US" b="1" dirty="0"/>
              <a:t>Credibility (CR): </a:t>
            </a:r>
            <a:r>
              <a:rPr lang="en-US" dirty="0"/>
              <a:t> </a:t>
            </a:r>
          </a:p>
          <a:p>
            <a:r>
              <a:rPr lang="en-US" dirty="0"/>
              <a:t>Credit history,  </a:t>
            </a:r>
          </a:p>
          <a:p>
            <a:r>
              <a:rPr lang="en-US" dirty="0"/>
              <a:t>reliability of information, </a:t>
            </a:r>
          </a:p>
          <a:p>
            <a:r>
              <a:rPr lang="en-US" dirty="0"/>
              <a:t>The relationship with financial institutes.</a:t>
            </a:r>
          </a:p>
          <a:p>
            <a:pPr marL="0" indent="0">
              <a:buNone/>
            </a:pPr>
            <a:r>
              <a:rPr lang="en-US" b="1" dirty="0"/>
              <a:t>Competitiveness (CO): </a:t>
            </a:r>
            <a:r>
              <a:rPr lang="en-US" dirty="0"/>
              <a:t> </a:t>
            </a:r>
          </a:p>
          <a:p>
            <a:r>
              <a:rPr lang="en-US" dirty="0"/>
              <a:t>Market position, </a:t>
            </a:r>
          </a:p>
          <a:p>
            <a:r>
              <a:rPr lang="en-US" dirty="0"/>
              <a:t>The level of core capacities, </a:t>
            </a:r>
          </a:p>
          <a:p>
            <a:r>
              <a:rPr lang="en-US" dirty="0"/>
              <a:t>Differentiated strategy,</a:t>
            </a:r>
          </a:p>
          <a:p>
            <a:pPr marL="0" indent="0">
              <a:buNone/>
            </a:pPr>
            <a:r>
              <a:rPr lang="en-US" b="1" dirty="0"/>
              <a:t>Operating Risk (OP):  </a:t>
            </a:r>
          </a:p>
          <a:p>
            <a:r>
              <a:rPr lang="en-US" dirty="0"/>
              <a:t>The stability and diversity of procurement, </a:t>
            </a:r>
          </a:p>
          <a:p>
            <a:endParaRPr lang="en-US" dirty="0"/>
          </a:p>
        </p:txBody>
      </p:sp>
    </p:spTree>
    <p:extLst>
      <p:ext uri="{BB962C8B-B14F-4D97-AF65-F5344CB8AC3E}">
        <p14:creationId xmlns:p14="http://schemas.microsoft.com/office/powerpoint/2010/main" val="3014063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B836-672E-4119-9644-7D268381E685}"/>
              </a:ext>
            </a:extLst>
          </p:cNvPr>
          <p:cNvSpPr>
            <a:spLocks noGrp="1"/>
          </p:cNvSpPr>
          <p:nvPr>
            <p:ph type="title"/>
          </p:nvPr>
        </p:nvSpPr>
        <p:spPr/>
        <p:txBody>
          <a:bodyPr/>
          <a:lstStyle/>
          <a:p>
            <a:r>
              <a:rPr lang="en-US" dirty="0"/>
              <a:t>Mamdani Fuzzy Inference System</a:t>
            </a:r>
          </a:p>
        </p:txBody>
      </p:sp>
      <p:sp>
        <p:nvSpPr>
          <p:cNvPr id="3" name="Content Placeholder 2">
            <a:extLst>
              <a:ext uri="{FF2B5EF4-FFF2-40B4-BE49-F238E27FC236}">
                <a16:creationId xmlns:a16="http://schemas.microsoft.com/office/drawing/2014/main" id="{3659FE88-67E2-4ACD-9BF9-B1251A9E426F}"/>
              </a:ext>
            </a:extLst>
          </p:cNvPr>
          <p:cNvSpPr>
            <a:spLocks noGrp="1"/>
          </p:cNvSpPr>
          <p:nvPr>
            <p:ph idx="1"/>
          </p:nvPr>
        </p:nvSpPr>
        <p:spPr/>
        <p:txBody>
          <a:bodyPr>
            <a:normAutofit/>
          </a:bodyPr>
          <a:lstStyle/>
          <a:p>
            <a:pPr marL="0" indent="0">
              <a:buNone/>
            </a:pPr>
            <a:r>
              <a:rPr lang="en-US" dirty="0"/>
              <a:t>Steps followed in Mamdani FIS:</a:t>
            </a:r>
          </a:p>
          <a:p>
            <a:pPr marL="514350" indent="-514350">
              <a:buFont typeface="+mj-lt"/>
              <a:buAutoNum type="arabicPeriod"/>
            </a:pPr>
            <a:r>
              <a:rPr lang="en-US" dirty="0"/>
              <a:t>Fuzzifying the inputs using the input membership functions</a:t>
            </a:r>
          </a:p>
          <a:p>
            <a:pPr marL="514350" indent="-514350">
              <a:buFont typeface="+mj-lt"/>
              <a:buAutoNum type="arabicPeriod"/>
            </a:pPr>
            <a:r>
              <a:rPr lang="en-US" dirty="0"/>
              <a:t>Defining fuzzy rule base</a:t>
            </a:r>
          </a:p>
          <a:p>
            <a:pPr marL="514350" indent="-514350">
              <a:buFont typeface="+mj-lt"/>
              <a:buAutoNum type="arabicPeriod"/>
            </a:pPr>
            <a:r>
              <a:rPr lang="en-US" dirty="0"/>
              <a:t>Combining the fuzzified inputs according to the fuzzy rules to establish a rule strength</a:t>
            </a:r>
          </a:p>
          <a:p>
            <a:pPr marL="514350" indent="-514350">
              <a:buFont typeface="+mj-lt"/>
              <a:buAutoNum type="arabicPeriod"/>
            </a:pPr>
            <a:r>
              <a:rPr lang="en-US" dirty="0"/>
              <a:t>Finding the consequence of the rule by combining the rule strength and the output membership function,</a:t>
            </a:r>
          </a:p>
          <a:p>
            <a:pPr marL="514350" indent="-514350">
              <a:buFont typeface="+mj-lt"/>
              <a:buAutoNum type="arabicPeriod"/>
            </a:pPr>
            <a:r>
              <a:rPr lang="en-US" dirty="0"/>
              <a:t>Combining the consequences to get an output distribution</a:t>
            </a:r>
          </a:p>
          <a:p>
            <a:pPr marL="514350" indent="-514350">
              <a:buFont typeface="+mj-lt"/>
              <a:buAutoNum type="arabicPeriod"/>
            </a:pPr>
            <a:r>
              <a:rPr lang="en-US" dirty="0" err="1"/>
              <a:t>Defuzzifying</a:t>
            </a:r>
            <a:r>
              <a:rPr lang="en-US" dirty="0"/>
              <a:t> the output distribution (this step is only if a crisp output (class) is needed).</a:t>
            </a:r>
          </a:p>
          <a:p>
            <a:endParaRPr lang="en-US" dirty="0"/>
          </a:p>
        </p:txBody>
      </p:sp>
    </p:spTree>
    <p:extLst>
      <p:ext uri="{BB962C8B-B14F-4D97-AF65-F5344CB8AC3E}">
        <p14:creationId xmlns:p14="http://schemas.microsoft.com/office/powerpoint/2010/main" val="71693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8E97-7165-446A-B83C-227290FE0D55}"/>
              </a:ext>
            </a:extLst>
          </p:cNvPr>
          <p:cNvSpPr>
            <a:spLocks noGrp="1"/>
          </p:cNvSpPr>
          <p:nvPr>
            <p:ph type="title"/>
          </p:nvPr>
        </p:nvSpPr>
        <p:spPr/>
        <p:txBody>
          <a:bodyPr/>
          <a:lstStyle/>
          <a:p>
            <a:r>
              <a:rPr lang="en-US" dirty="0"/>
              <a:t>Mamdani Fuzzy Inference System</a:t>
            </a:r>
            <a:endParaRPr lang="en-US" dirty="0">
              <a:solidFill>
                <a:schemeClr val="bg1"/>
              </a:solidFill>
            </a:endParaRPr>
          </a:p>
        </p:txBody>
      </p:sp>
      <p:pic>
        <p:nvPicPr>
          <p:cNvPr id="25" name="Picture 24">
            <a:extLst>
              <a:ext uri="{FF2B5EF4-FFF2-40B4-BE49-F238E27FC236}">
                <a16:creationId xmlns:a16="http://schemas.microsoft.com/office/drawing/2014/main" id="{99623BEA-FA47-49DA-AAEF-5A1FA34C077E}"/>
              </a:ext>
            </a:extLst>
          </p:cNvPr>
          <p:cNvPicPr>
            <a:picLocks noChangeAspect="1"/>
          </p:cNvPicPr>
          <p:nvPr/>
        </p:nvPicPr>
        <p:blipFill>
          <a:blip r:embed="rId2"/>
          <a:stretch>
            <a:fillRect/>
          </a:stretch>
        </p:blipFill>
        <p:spPr>
          <a:xfrm>
            <a:off x="1071122" y="2321169"/>
            <a:ext cx="10012437" cy="3334043"/>
          </a:xfrm>
          <a:prstGeom prst="rect">
            <a:avLst/>
          </a:prstGeom>
        </p:spPr>
      </p:pic>
    </p:spTree>
    <p:extLst>
      <p:ext uri="{BB962C8B-B14F-4D97-AF65-F5344CB8AC3E}">
        <p14:creationId xmlns:p14="http://schemas.microsoft.com/office/powerpoint/2010/main" val="1788408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A27F0-B594-461E-BAAE-E1423489C758}"/>
              </a:ext>
            </a:extLst>
          </p:cNvPr>
          <p:cNvSpPr>
            <a:spLocks noGrp="1"/>
          </p:cNvSpPr>
          <p:nvPr>
            <p:ph type="title"/>
          </p:nvPr>
        </p:nvSpPr>
        <p:spPr/>
        <p:txBody>
          <a:bodyPr/>
          <a:lstStyle/>
          <a:p>
            <a:r>
              <a:rPr lang="en-US" dirty="0"/>
              <a:t>Industry risk and management risk fuzzy set</a:t>
            </a:r>
          </a:p>
        </p:txBody>
      </p:sp>
      <p:graphicFrame>
        <p:nvGraphicFramePr>
          <p:cNvPr id="4" name="Content Placeholder 3">
            <a:extLst>
              <a:ext uri="{FF2B5EF4-FFF2-40B4-BE49-F238E27FC236}">
                <a16:creationId xmlns:a16="http://schemas.microsoft.com/office/drawing/2014/main" id="{CCE2FB7A-8C57-4B63-8BBD-5F2A95BE8F90}"/>
              </a:ext>
            </a:extLst>
          </p:cNvPr>
          <p:cNvGraphicFramePr>
            <a:graphicFrameLocks noGrp="1"/>
          </p:cNvGraphicFramePr>
          <p:nvPr>
            <p:ph idx="1"/>
            <p:extLst>
              <p:ext uri="{D42A27DB-BD31-4B8C-83A1-F6EECF244321}">
                <p14:modId xmlns:p14="http://schemas.microsoft.com/office/powerpoint/2010/main" val="2258374872"/>
              </p:ext>
            </p:extLst>
          </p:nvPr>
        </p:nvGraphicFramePr>
        <p:xfrm>
          <a:off x="838201" y="1888876"/>
          <a:ext cx="6566910" cy="2345500"/>
        </p:xfrm>
        <a:graphic>
          <a:graphicData uri="http://schemas.openxmlformats.org/drawingml/2006/table">
            <a:tbl>
              <a:tblPr firstRow="1" firstCol="1" bandRow="1">
                <a:tableStyleId>{5C22544A-7EE6-4342-B048-85BDC9FD1C3A}</a:tableStyleId>
              </a:tblPr>
              <a:tblGrid>
                <a:gridCol w="2268575">
                  <a:extLst>
                    <a:ext uri="{9D8B030D-6E8A-4147-A177-3AD203B41FA5}">
                      <a16:colId xmlns:a16="http://schemas.microsoft.com/office/drawing/2014/main" val="1760822334"/>
                    </a:ext>
                  </a:extLst>
                </a:gridCol>
                <a:gridCol w="2223231">
                  <a:extLst>
                    <a:ext uri="{9D8B030D-6E8A-4147-A177-3AD203B41FA5}">
                      <a16:colId xmlns:a16="http://schemas.microsoft.com/office/drawing/2014/main" val="667107019"/>
                    </a:ext>
                  </a:extLst>
                </a:gridCol>
                <a:gridCol w="2075104">
                  <a:extLst>
                    <a:ext uri="{9D8B030D-6E8A-4147-A177-3AD203B41FA5}">
                      <a16:colId xmlns:a16="http://schemas.microsoft.com/office/drawing/2014/main" val="2015842001"/>
                    </a:ext>
                  </a:extLst>
                </a:gridCol>
              </a:tblGrid>
              <a:tr h="586854">
                <a:tc>
                  <a:txBody>
                    <a:bodyPr/>
                    <a:lstStyle/>
                    <a:p>
                      <a:pPr marL="0" marR="0">
                        <a:lnSpc>
                          <a:spcPct val="115000"/>
                        </a:lnSpc>
                        <a:spcBef>
                          <a:spcPts val="0"/>
                        </a:spcBef>
                        <a:spcAft>
                          <a:spcPts val="0"/>
                        </a:spcAft>
                      </a:pPr>
                      <a:r>
                        <a:rPr lang="en-US" sz="1200" dirty="0">
                          <a:effectLst/>
                        </a:rPr>
                        <a:t>Industry Risk Fuzzy Set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Range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Membership Function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1134264"/>
                  </a:ext>
                </a:extLst>
              </a:tr>
              <a:tr h="586854">
                <a:tc>
                  <a:txBody>
                    <a:bodyPr/>
                    <a:lstStyle/>
                    <a:p>
                      <a:pPr marL="0" marR="0">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Positive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[0,10]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[1.36 9.097]</a:t>
                      </a:r>
                    </a:p>
                  </a:txBody>
                  <a:tcPr marL="68580" marR="68580" marT="0" marB="0"/>
                </a:tc>
                <a:extLst>
                  <a:ext uri="{0D108BD9-81ED-4DB2-BD59-A6C34878D82A}">
                    <a16:rowId xmlns:a16="http://schemas.microsoft.com/office/drawing/2014/main" val="1866292556"/>
                  </a:ext>
                </a:extLst>
              </a:tr>
              <a:tr h="586854">
                <a:tc>
                  <a:txBody>
                    <a:bodyPr/>
                    <a:lstStyle/>
                    <a:p>
                      <a:pPr marL="0" marR="0">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Average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[0,10]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[1.7 4.947]</a:t>
                      </a:r>
                    </a:p>
                  </a:txBody>
                  <a:tcPr marL="68580" marR="68580" marT="0" marB="0"/>
                </a:tc>
                <a:extLst>
                  <a:ext uri="{0D108BD9-81ED-4DB2-BD59-A6C34878D82A}">
                    <a16:rowId xmlns:a16="http://schemas.microsoft.com/office/drawing/2014/main" val="4024041290"/>
                  </a:ext>
                </a:extLst>
              </a:tr>
              <a:tr h="584938">
                <a:tc>
                  <a:txBody>
                    <a:bodyPr/>
                    <a:lstStyle/>
                    <a:p>
                      <a:pPr marL="0" marR="0">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Negative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[0,10]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[1.7 0.7937]</a:t>
                      </a:r>
                    </a:p>
                  </a:txBody>
                  <a:tcPr marL="68580" marR="68580" marT="0" marB="0"/>
                </a:tc>
                <a:extLst>
                  <a:ext uri="{0D108BD9-81ED-4DB2-BD59-A6C34878D82A}">
                    <a16:rowId xmlns:a16="http://schemas.microsoft.com/office/drawing/2014/main" val="3413839844"/>
                  </a:ext>
                </a:extLst>
              </a:tr>
            </a:tbl>
          </a:graphicData>
        </a:graphic>
      </p:graphicFrame>
      <p:sp>
        <p:nvSpPr>
          <p:cNvPr id="5" name="Rectangle 1">
            <a:extLst>
              <a:ext uri="{FF2B5EF4-FFF2-40B4-BE49-F238E27FC236}">
                <a16:creationId xmlns:a16="http://schemas.microsoft.com/office/drawing/2014/main" id="{27FCB7C7-C037-45E9-BE21-B91831FED033}"/>
              </a:ext>
            </a:extLst>
          </p:cNvPr>
          <p:cNvSpPr>
            <a:spLocks noChangeArrowheads="1"/>
          </p:cNvSpPr>
          <p:nvPr/>
        </p:nvSpPr>
        <p:spPr bwMode="auto">
          <a:xfrm>
            <a:off x="-1049282" y="365125"/>
            <a:ext cx="15344008" cy="636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Table 5">
            <a:extLst>
              <a:ext uri="{FF2B5EF4-FFF2-40B4-BE49-F238E27FC236}">
                <a16:creationId xmlns:a16="http://schemas.microsoft.com/office/drawing/2014/main" id="{5AD87110-87CE-4BBB-8277-C8F6E75B4368}"/>
              </a:ext>
            </a:extLst>
          </p:cNvPr>
          <p:cNvGraphicFramePr>
            <a:graphicFrameLocks noGrp="1"/>
          </p:cNvGraphicFramePr>
          <p:nvPr>
            <p:extLst>
              <p:ext uri="{D42A27DB-BD31-4B8C-83A1-F6EECF244321}">
                <p14:modId xmlns:p14="http://schemas.microsoft.com/office/powerpoint/2010/main" val="2913424707"/>
              </p:ext>
            </p:extLst>
          </p:nvPr>
        </p:nvGraphicFramePr>
        <p:xfrm>
          <a:off x="838200" y="4419737"/>
          <a:ext cx="6566910" cy="2345500"/>
        </p:xfrm>
        <a:graphic>
          <a:graphicData uri="http://schemas.openxmlformats.org/drawingml/2006/table">
            <a:tbl>
              <a:tblPr firstRow="1" firstCol="1" bandRow="1">
                <a:tableStyleId>{5C22544A-7EE6-4342-B048-85BDC9FD1C3A}</a:tableStyleId>
              </a:tblPr>
              <a:tblGrid>
                <a:gridCol w="2270760">
                  <a:extLst>
                    <a:ext uri="{9D8B030D-6E8A-4147-A177-3AD203B41FA5}">
                      <a16:colId xmlns:a16="http://schemas.microsoft.com/office/drawing/2014/main" val="1817540544"/>
                    </a:ext>
                  </a:extLst>
                </a:gridCol>
                <a:gridCol w="2264898">
                  <a:extLst>
                    <a:ext uri="{9D8B030D-6E8A-4147-A177-3AD203B41FA5}">
                      <a16:colId xmlns:a16="http://schemas.microsoft.com/office/drawing/2014/main" val="813425445"/>
                    </a:ext>
                  </a:extLst>
                </a:gridCol>
                <a:gridCol w="2031252">
                  <a:extLst>
                    <a:ext uri="{9D8B030D-6E8A-4147-A177-3AD203B41FA5}">
                      <a16:colId xmlns:a16="http://schemas.microsoft.com/office/drawing/2014/main" val="2720688480"/>
                    </a:ext>
                  </a:extLst>
                </a:gridCol>
              </a:tblGrid>
              <a:tr h="586854">
                <a:tc>
                  <a:txBody>
                    <a:bodyPr/>
                    <a:lstStyle/>
                    <a:p>
                      <a:pPr marL="0" marR="0">
                        <a:lnSpc>
                          <a:spcPct val="115000"/>
                        </a:lnSpc>
                        <a:spcBef>
                          <a:spcPts val="0"/>
                        </a:spcBef>
                        <a:spcAft>
                          <a:spcPts val="0"/>
                        </a:spcAft>
                      </a:pPr>
                      <a:r>
                        <a:rPr lang="en-US" sz="1200" dirty="0">
                          <a:effectLst/>
                        </a:rPr>
                        <a:t> Management risk Fuzzy Set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Range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Membership Function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0574851"/>
                  </a:ext>
                </a:extLst>
              </a:tr>
              <a:tr h="586854">
                <a:tc>
                  <a:txBody>
                    <a:bodyPr/>
                    <a:lstStyle/>
                    <a:p>
                      <a:pPr marL="0" marR="0">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Positive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[0,10]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[1.7 9.548]</a:t>
                      </a:r>
                    </a:p>
                  </a:txBody>
                  <a:tcPr marL="68580" marR="68580" marT="0" marB="0"/>
                </a:tc>
                <a:extLst>
                  <a:ext uri="{0D108BD9-81ED-4DB2-BD59-A6C34878D82A}">
                    <a16:rowId xmlns:a16="http://schemas.microsoft.com/office/drawing/2014/main" val="1486935986"/>
                  </a:ext>
                </a:extLst>
              </a:tr>
              <a:tr h="586854">
                <a:tc>
                  <a:txBody>
                    <a:bodyPr/>
                    <a:lstStyle/>
                    <a:p>
                      <a:pPr marL="0" marR="0">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Average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[0,10]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[1.7 7.412]</a:t>
                      </a:r>
                    </a:p>
                  </a:txBody>
                  <a:tcPr marL="68580" marR="68580" marT="0" marB="0"/>
                </a:tc>
                <a:extLst>
                  <a:ext uri="{0D108BD9-81ED-4DB2-BD59-A6C34878D82A}">
                    <a16:rowId xmlns:a16="http://schemas.microsoft.com/office/drawing/2014/main" val="4052318892"/>
                  </a:ext>
                </a:extLst>
              </a:tr>
              <a:tr h="584938">
                <a:tc>
                  <a:txBody>
                    <a:bodyPr/>
                    <a:lstStyle/>
                    <a:p>
                      <a:pPr marL="0" marR="0">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Negative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[0,10]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[1.71 2.46]</a:t>
                      </a:r>
                    </a:p>
                  </a:txBody>
                  <a:tcPr marL="68580" marR="68580" marT="0" marB="0"/>
                </a:tc>
                <a:extLst>
                  <a:ext uri="{0D108BD9-81ED-4DB2-BD59-A6C34878D82A}">
                    <a16:rowId xmlns:a16="http://schemas.microsoft.com/office/drawing/2014/main" val="2101325512"/>
                  </a:ext>
                </a:extLst>
              </a:tr>
            </a:tbl>
          </a:graphicData>
        </a:graphic>
      </p:graphicFrame>
      <p:pic>
        <p:nvPicPr>
          <p:cNvPr id="7" name="Picture 6">
            <a:extLst>
              <a:ext uri="{FF2B5EF4-FFF2-40B4-BE49-F238E27FC236}">
                <a16:creationId xmlns:a16="http://schemas.microsoft.com/office/drawing/2014/main" id="{FE9960E2-572A-47D7-8311-52DCA9820033}"/>
              </a:ext>
            </a:extLst>
          </p:cNvPr>
          <p:cNvPicPr>
            <a:picLocks noChangeAspect="1"/>
          </p:cNvPicPr>
          <p:nvPr/>
        </p:nvPicPr>
        <p:blipFill>
          <a:blip r:embed="rId2"/>
          <a:stretch>
            <a:fillRect/>
          </a:stretch>
        </p:blipFill>
        <p:spPr>
          <a:xfrm>
            <a:off x="8142514" y="2868775"/>
            <a:ext cx="3454400" cy="1120449"/>
          </a:xfrm>
          <a:prstGeom prst="rect">
            <a:avLst/>
          </a:prstGeom>
        </p:spPr>
      </p:pic>
      <p:sp>
        <p:nvSpPr>
          <p:cNvPr id="8" name="TextBox 7">
            <a:extLst>
              <a:ext uri="{FF2B5EF4-FFF2-40B4-BE49-F238E27FC236}">
                <a16:creationId xmlns:a16="http://schemas.microsoft.com/office/drawing/2014/main" id="{A20DFD6B-B1DD-4E1F-A879-CB9BDA371069}"/>
              </a:ext>
            </a:extLst>
          </p:cNvPr>
          <p:cNvSpPr txBox="1"/>
          <p:nvPr/>
        </p:nvSpPr>
        <p:spPr>
          <a:xfrm>
            <a:off x="8040914" y="2278743"/>
            <a:ext cx="3672115" cy="369332"/>
          </a:xfrm>
          <a:prstGeom prst="rect">
            <a:avLst/>
          </a:prstGeom>
          <a:noFill/>
        </p:spPr>
        <p:txBody>
          <a:bodyPr wrap="square" rtlCol="0">
            <a:spAutoFit/>
          </a:bodyPr>
          <a:lstStyle/>
          <a:p>
            <a:r>
              <a:rPr lang="en-US" dirty="0"/>
              <a:t>Gaussian Membership Function</a:t>
            </a:r>
          </a:p>
        </p:txBody>
      </p:sp>
    </p:spTree>
    <p:extLst>
      <p:ext uri="{BB962C8B-B14F-4D97-AF65-F5344CB8AC3E}">
        <p14:creationId xmlns:p14="http://schemas.microsoft.com/office/powerpoint/2010/main" val="2870561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494</TotalTime>
  <Words>1288</Words>
  <Application>Microsoft Office PowerPoint</Application>
  <PresentationFormat>Widescreen</PresentationFormat>
  <Paragraphs>246</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Century Gothic</vt:lpstr>
      <vt:lpstr>Courier New</vt:lpstr>
      <vt:lpstr>Times New Roman</vt:lpstr>
      <vt:lpstr>Wingdings 3</vt:lpstr>
      <vt:lpstr>Ion</vt:lpstr>
      <vt:lpstr>Effective Prediction of Bankruptcy using Fuzzy Logic and Neural Networks</vt:lpstr>
      <vt:lpstr>Table of Contents</vt:lpstr>
      <vt:lpstr>Introduction</vt:lpstr>
      <vt:lpstr>Data Collection</vt:lpstr>
      <vt:lpstr>Input Parameters</vt:lpstr>
      <vt:lpstr>Input Parameters</vt:lpstr>
      <vt:lpstr>Mamdani Fuzzy Inference System</vt:lpstr>
      <vt:lpstr>Mamdani Fuzzy Inference System</vt:lpstr>
      <vt:lpstr>Industry risk and management risk fuzzy set</vt:lpstr>
      <vt:lpstr>PowerPoint Presentation</vt:lpstr>
      <vt:lpstr>Financial flexibility and credibility fuzzy set</vt:lpstr>
      <vt:lpstr>PowerPoint Presentation</vt:lpstr>
      <vt:lpstr>Competitiveness and Operating risk Fuzzy set</vt:lpstr>
      <vt:lpstr>PowerPoint Presentation</vt:lpstr>
      <vt:lpstr>PowerPoint Presentation</vt:lpstr>
      <vt:lpstr>Bankruptcy  status fuzzy set</vt:lpstr>
      <vt:lpstr>PowerPoint Presentation</vt:lpstr>
      <vt:lpstr>Example</vt:lpstr>
      <vt:lpstr>Fuzzy Inference Systems</vt:lpstr>
      <vt:lpstr>Fuzzy C-Means Clustering</vt:lpstr>
      <vt:lpstr>Fuzzy Inference system using FCM Clustering Implementation</vt:lpstr>
      <vt:lpstr>Training and Testing Data</vt:lpstr>
      <vt:lpstr>Building FIS and evaluation of results</vt:lpstr>
      <vt:lpstr>Membership Functions</vt:lpstr>
      <vt:lpstr>Fuzzy Inference System with FCM clustering</vt:lpstr>
      <vt:lpstr>Results of FIS with FCM clustering </vt:lpstr>
      <vt:lpstr>Neural Network</vt:lpstr>
      <vt:lpstr>Shallow neural Network</vt:lpstr>
      <vt:lpstr>Deep Neural Network</vt:lpstr>
      <vt:lpstr>PowerPoint Presentation</vt:lpstr>
      <vt:lpstr>Results</vt:lpstr>
      <vt:lpstr>Results</vt:lpstr>
      <vt:lpstr>Comparison of Results</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Prediction of Bankruptcy using Fuzzy Logic and Neural Networks</dc:title>
  <dc:creator>sai dixit</dc:creator>
  <cp:lastModifiedBy>sai dixit</cp:lastModifiedBy>
  <cp:revision>37</cp:revision>
  <dcterms:created xsi:type="dcterms:W3CDTF">2018-11-26T21:42:39Z</dcterms:created>
  <dcterms:modified xsi:type="dcterms:W3CDTF">2018-11-27T06:04:10Z</dcterms:modified>
</cp:coreProperties>
</file>