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499" r:id="rId1"/>
  </p:sldMasterIdLst>
  <p:sldIdLst>
    <p:sldId id="265" r:id="rId2"/>
    <p:sldId id="267" r:id="rId3"/>
    <p:sldId id="258" r:id="rId4"/>
    <p:sldId id="259" r:id="rId5"/>
    <p:sldId id="260" r:id="rId6"/>
    <p:sldId id="264" r:id="rId7"/>
    <p:sldId id="263" r:id="rId8"/>
    <p:sldId id="261" r:id="rId9"/>
    <p:sldId id="266"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dheer kumar" userId="f686bd01d14fc1e8" providerId="LiveId" clId="{3294C280-5A3E-4966-BB59-CE899B7E864B}"/>
    <pc:docChg chg="undo custSel addSld delSld modSld sldOrd">
      <pc:chgData name="sudheer kumar" userId="f686bd01d14fc1e8" providerId="LiveId" clId="{3294C280-5A3E-4966-BB59-CE899B7E864B}" dt="2025-02-13T02:30:48.627" v="96" actId="20577"/>
      <pc:docMkLst>
        <pc:docMk/>
      </pc:docMkLst>
      <pc:sldChg chg="modSp mod">
        <pc:chgData name="sudheer kumar" userId="f686bd01d14fc1e8" providerId="LiveId" clId="{3294C280-5A3E-4966-BB59-CE899B7E864B}" dt="2025-02-13T01:28:28.777" v="86" actId="20577"/>
        <pc:sldMkLst>
          <pc:docMk/>
          <pc:sldMk cId="2729633487" sldId="258"/>
        </pc:sldMkLst>
        <pc:spChg chg="mod">
          <ac:chgData name="sudheer kumar" userId="f686bd01d14fc1e8" providerId="LiveId" clId="{3294C280-5A3E-4966-BB59-CE899B7E864B}" dt="2025-02-13T01:28:28.777" v="86" actId="20577"/>
          <ac:spMkLst>
            <pc:docMk/>
            <pc:sldMk cId="2729633487" sldId="258"/>
            <ac:spMk id="5" creationId="{E77CDF82-0FA3-8784-CF9C-B2ACFAD16F8C}"/>
          </ac:spMkLst>
        </pc:spChg>
      </pc:sldChg>
      <pc:sldChg chg="modSp mod">
        <pc:chgData name="sudheer kumar" userId="f686bd01d14fc1e8" providerId="LiveId" clId="{3294C280-5A3E-4966-BB59-CE899B7E864B}" dt="2025-02-13T01:31:06.376" v="87" actId="12"/>
        <pc:sldMkLst>
          <pc:docMk/>
          <pc:sldMk cId="1287215493" sldId="259"/>
        </pc:sldMkLst>
        <pc:spChg chg="mod">
          <ac:chgData name="sudheer kumar" userId="f686bd01d14fc1e8" providerId="LiveId" clId="{3294C280-5A3E-4966-BB59-CE899B7E864B}" dt="2025-02-13T01:31:06.376" v="87" actId="12"/>
          <ac:spMkLst>
            <pc:docMk/>
            <pc:sldMk cId="1287215493" sldId="259"/>
            <ac:spMk id="3" creationId="{09EE94F4-A60F-95A5-03C5-66BD9CD10460}"/>
          </ac:spMkLst>
        </pc:spChg>
      </pc:sldChg>
      <pc:sldChg chg="modSp mod">
        <pc:chgData name="sudheer kumar" userId="f686bd01d14fc1e8" providerId="LiveId" clId="{3294C280-5A3E-4966-BB59-CE899B7E864B}" dt="2025-02-13T01:44:49.232" v="89" actId="20577"/>
        <pc:sldMkLst>
          <pc:docMk/>
          <pc:sldMk cId="2244223691" sldId="260"/>
        </pc:sldMkLst>
        <pc:spChg chg="mod">
          <ac:chgData name="sudheer kumar" userId="f686bd01d14fc1e8" providerId="LiveId" clId="{3294C280-5A3E-4966-BB59-CE899B7E864B}" dt="2025-02-13T01:44:49.232" v="89" actId="20577"/>
          <ac:spMkLst>
            <pc:docMk/>
            <pc:sldMk cId="2244223691" sldId="260"/>
            <ac:spMk id="3" creationId="{B8105565-C265-4241-9D16-8DBD64D6EA1D}"/>
          </ac:spMkLst>
        </pc:spChg>
      </pc:sldChg>
      <pc:sldChg chg="modSp add del mod">
        <pc:chgData name="sudheer kumar" userId="f686bd01d14fc1e8" providerId="LiveId" clId="{3294C280-5A3E-4966-BB59-CE899B7E864B}" dt="2025-02-13T02:13:16.667" v="93" actId="47"/>
        <pc:sldMkLst>
          <pc:docMk/>
          <pc:sldMk cId="2280660335" sldId="261"/>
        </pc:sldMkLst>
        <pc:spChg chg="mod">
          <ac:chgData name="sudheer kumar" userId="f686bd01d14fc1e8" providerId="LiveId" clId="{3294C280-5A3E-4966-BB59-CE899B7E864B}" dt="2025-02-12T16:07:43.309" v="16" actId="1076"/>
          <ac:spMkLst>
            <pc:docMk/>
            <pc:sldMk cId="2280660335" sldId="261"/>
            <ac:spMk id="7" creationId="{1D8D1682-175F-BFBD-B25D-ACDD791B50B7}"/>
          </ac:spMkLst>
        </pc:spChg>
      </pc:sldChg>
      <pc:sldChg chg="modSp mod ord">
        <pc:chgData name="sudheer kumar" userId="f686bd01d14fc1e8" providerId="LiveId" clId="{3294C280-5A3E-4966-BB59-CE899B7E864B}" dt="2025-02-13T01:57:44.362" v="91"/>
        <pc:sldMkLst>
          <pc:docMk/>
          <pc:sldMk cId="2263648386" sldId="263"/>
        </pc:sldMkLst>
        <pc:spChg chg="mod">
          <ac:chgData name="sudheer kumar" userId="f686bd01d14fc1e8" providerId="LiveId" clId="{3294C280-5A3E-4966-BB59-CE899B7E864B}" dt="2025-02-12T15:47:51.947" v="2" actId="1076"/>
          <ac:spMkLst>
            <pc:docMk/>
            <pc:sldMk cId="2263648386" sldId="263"/>
            <ac:spMk id="5" creationId="{67821275-8163-AA19-2228-B96A71A23413}"/>
          </ac:spMkLst>
        </pc:spChg>
        <pc:spChg chg="mod">
          <ac:chgData name="sudheer kumar" userId="f686bd01d14fc1e8" providerId="LiveId" clId="{3294C280-5A3E-4966-BB59-CE899B7E864B}" dt="2025-02-12T15:48:00.214" v="4" actId="1076"/>
          <ac:spMkLst>
            <pc:docMk/>
            <pc:sldMk cId="2263648386" sldId="263"/>
            <ac:spMk id="9" creationId="{4063AA77-59CC-16E0-FBDF-005B73F87592}"/>
          </ac:spMkLst>
        </pc:spChg>
        <pc:spChg chg="mod">
          <ac:chgData name="sudheer kumar" userId="f686bd01d14fc1e8" providerId="LiveId" clId="{3294C280-5A3E-4966-BB59-CE899B7E864B}" dt="2025-02-12T16:09:52.198" v="17" actId="1076"/>
          <ac:spMkLst>
            <pc:docMk/>
            <pc:sldMk cId="2263648386" sldId="263"/>
            <ac:spMk id="13" creationId="{74049A74-4948-2A91-26EF-FBC7506C2FAE}"/>
          </ac:spMkLst>
        </pc:spChg>
      </pc:sldChg>
      <pc:sldChg chg="modSp mod">
        <pc:chgData name="sudheer kumar" userId="f686bd01d14fc1e8" providerId="LiveId" clId="{3294C280-5A3E-4966-BB59-CE899B7E864B}" dt="2025-02-13T01:25:29.737" v="79" actId="20577"/>
        <pc:sldMkLst>
          <pc:docMk/>
          <pc:sldMk cId="3260362681" sldId="265"/>
        </pc:sldMkLst>
        <pc:spChg chg="mod">
          <ac:chgData name="sudheer kumar" userId="f686bd01d14fc1e8" providerId="LiveId" clId="{3294C280-5A3E-4966-BB59-CE899B7E864B}" dt="2025-02-13T01:25:29.737" v="79" actId="20577"/>
          <ac:spMkLst>
            <pc:docMk/>
            <pc:sldMk cId="3260362681" sldId="265"/>
            <ac:spMk id="8" creationId="{377A91C9-8C48-D747-9ABE-CB0E6C981F65}"/>
          </ac:spMkLst>
        </pc:spChg>
      </pc:sldChg>
      <pc:sldChg chg="modSp mod">
        <pc:chgData name="sudheer kumar" userId="f686bd01d14fc1e8" providerId="LiveId" clId="{3294C280-5A3E-4966-BB59-CE899B7E864B}" dt="2025-02-13T02:30:48.627" v="96" actId="20577"/>
        <pc:sldMkLst>
          <pc:docMk/>
          <pc:sldMk cId="2324289000" sldId="266"/>
        </pc:sldMkLst>
        <pc:spChg chg="mod">
          <ac:chgData name="sudheer kumar" userId="f686bd01d14fc1e8" providerId="LiveId" clId="{3294C280-5A3E-4966-BB59-CE899B7E864B}" dt="2025-02-13T02:30:48.627" v="96" actId="20577"/>
          <ac:spMkLst>
            <pc:docMk/>
            <pc:sldMk cId="2324289000" sldId="266"/>
            <ac:spMk id="3" creationId="{E052096C-C724-C697-7416-13E2B1382663}"/>
          </ac:spMkLst>
        </pc:spChg>
        <pc:spChg chg="mod">
          <ac:chgData name="sudheer kumar" userId="f686bd01d14fc1e8" providerId="LiveId" clId="{3294C280-5A3E-4966-BB59-CE899B7E864B}" dt="2025-02-12T16:07:19.288" v="15" actId="14100"/>
          <ac:spMkLst>
            <pc:docMk/>
            <pc:sldMk cId="2324289000" sldId="266"/>
            <ac:spMk id="5" creationId="{52FB4FC7-95BE-316F-1E54-602326988091}"/>
          </ac:spMkLst>
        </pc:spChg>
      </pc:sldChg>
      <pc:sldChg chg="addSp modSp new mod ord">
        <pc:chgData name="sudheer kumar" userId="f686bd01d14fc1e8" providerId="LiveId" clId="{3294C280-5A3E-4966-BB59-CE899B7E864B}" dt="2025-02-12T16:39:02.658" v="75" actId="1076"/>
        <pc:sldMkLst>
          <pc:docMk/>
          <pc:sldMk cId="4085141594" sldId="267"/>
        </pc:sldMkLst>
        <pc:spChg chg="add mod">
          <ac:chgData name="sudheer kumar" userId="f686bd01d14fc1e8" providerId="LiveId" clId="{3294C280-5A3E-4966-BB59-CE899B7E864B}" dt="2025-02-12T16:12:20.491" v="27" actId="14100"/>
          <ac:spMkLst>
            <pc:docMk/>
            <pc:sldMk cId="4085141594" sldId="267"/>
            <ac:spMk id="3" creationId="{3104705D-484E-41C5-6AFB-C12181AD62BD}"/>
          </ac:spMkLst>
        </pc:spChg>
        <pc:spChg chg="add mod">
          <ac:chgData name="sudheer kumar" userId="f686bd01d14fc1e8" providerId="LiveId" clId="{3294C280-5A3E-4966-BB59-CE899B7E864B}" dt="2025-02-12T16:18:51.538" v="70" actId="14100"/>
          <ac:spMkLst>
            <pc:docMk/>
            <pc:sldMk cId="4085141594" sldId="267"/>
            <ac:spMk id="5" creationId="{159B75B1-7534-D306-5D41-6EF7633F3151}"/>
          </ac:spMkLst>
        </pc:spChg>
        <pc:picChg chg="add mod">
          <ac:chgData name="sudheer kumar" userId="f686bd01d14fc1e8" providerId="LiveId" clId="{3294C280-5A3E-4966-BB59-CE899B7E864B}" dt="2025-02-12T16:39:02.658" v="75" actId="1076"/>
          <ac:picMkLst>
            <pc:docMk/>
            <pc:sldMk cId="4085141594" sldId="267"/>
            <ac:picMk id="7" creationId="{2582D344-1B62-FA40-5445-62FE327CDBAA}"/>
          </ac:picMkLst>
        </pc:picChg>
      </pc:sldChg>
    </pc:docChg>
  </pc:docChgLst>
  <pc:docChgLst>
    <pc:chgData name="sudheer kumar" userId="f686bd01d14fc1e8" providerId="LiveId" clId="{D5575FD4-24A0-43BC-A7D3-3F522CB1A8F0}"/>
    <pc:docChg chg="modSld">
      <pc:chgData name="sudheer kumar" userId="f686bd01d14fc1e8" providerId="LiveId" clId="{D5575FD4-24A0-43BC-A7D3-3F522CB1A8F0}" dt="2025-03-31T14:23:04.951" v="27" actId="20577"/>
      <pc:docMkLst>
        <pc:docMk/>
      </pc:docMkLst>
      <pc:sldChg chg="modSp mod">
        <pc:chgData name="sudheer kumar" userId="f686bd01d14fc1e8" providerId="LiveId" clId="{D5575FD4-24A0-43BC-A7D3-3F522CB1A8F0}" dt="2025-03-31T14:23:04.951" v="27" actId="20577"/>
        <pc:sldMkLst>
          <pc:docMk/>
          <pc:sldMk cId="2263648386" sldId="263"/>
        </pc:sldMkLst>
        <pc:spChg chg="mod">
          <ac:chgData name="sudheer kumar" userId="f686bd01d14fc1e8" providerId="LiveId" clId="{D5575FD4-24A0-43BC-A7D3-3F522CB1A8F0}" dt="2025-03-31T14:23:04.951" v="27" actId="20577"/>
          <ac:spMkLst>
            <pc:docMk/>
            <pc:sldMk cId="2263648386" sldId="263"/>
            <ac:spMk id="21" creationId="{8CE879E1-1582-0C38-AA20-EF73EFFBCEDD}"/>
          </ac:spMkLst>
        </pc:spChg>
      </pc:sldChg>
    </pc:docChg>
  </pc:docChgLst>
</pc:chgInfo>
</file>

<file path=ppt/slideLayouts/_rels/slideLayout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A4E7E957-835D-4662-A07B-567B878FB4B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12684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7656D-4947-41AD-BE8A-FDADC3BBFA3E}"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7E957-835D-4662-A07B-567B878FB4B9}" type="slidenum">
              <a:rPr lang="en-IN" smtClean="0"/>
              <a:t>‹#›</a:t>
            </a:fld>
            <a:endParaRPr lang="en-IN"/>
          </a:p>
        </p:txBody>
      </p:sp>
    </p:spTree>
    <p:extLst>
      <p:ext uri="{BB962C8B-B14F-4D97-AF65-F5344CB8AC3E}">
        <p14:creationId xmlns:p14="http://schemas.microsoft.com/office/powerpoint/2010/main" val="22793455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E957-835D-4662-A07B-567B878FB4B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11747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E957-835D-4662-A07B-567B878FB4B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1527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E957-835D-4662-A07B-567B878FB4B9}" type="slidenum">
              <a:rPr lang="en-IN" smtClean="0"/>
              <a:t>‹#›</a:t>
            </a:fld>
            <a:endParaRPr lang="en-IN"/>
          </a:p>
        </p:txBody>
      </p:sp>
    </p:spTree>
    <p:extLst>
      <p:ext uri="{BB962C8B-B14F-4D97-AF65-F5344CB8AC3E}">
        <p14:creationId xmlns:p14="http://schemas.microsoft.com/office/powerpoint/2010/main" val="31650510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E957-835D-4662-A07B-567B878FB4B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917999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E957-835D-4662-A07B-567B878FB4B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76378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E957-835D-4662-A07B-567B878FB4B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7773951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E957-835D-4662-A07B-567B878FB4B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34759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E957-835D-4662-A07B-567B878FB4B9}" type="slidenum">
              <a:rPr lang="en-IN" smtClean="0"/>
              <a:t>‹#›</a:t>
            </a:fld>
            <a:endParaRPr lang="en-IN"/>
          </a:p>
        </p:txBody>
      </p:sp>
    </p:spTree>
    <p:extLst>
      <p:ext uri="{BB962C8B-B14F-4D97-AF65-F5344CB8AC3E}">
        <p14:creationId xmlns:p14="http://schemas.microsoft.com/office/powerpoint/2010/main" val="37086257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E17656D-4947-41AD-BE8A-FDADC3BBFA3E}" type="datetimeFigureOut">
              <a:rPr lang="en-IN" smtClean="0"/>
              <a:t>31-03-2025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4E7E957-835D-4662-A07B-567B878FB4B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516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17656D-4947-41AD-BE8A-FDADC3BBFA3E}"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7E957-835D-4662-A07B-567B878FB4B9}" type="slidenum">
              <a:rPr lang="en-IN" smtClean="0"/>
              <a:t>‹#›</a:t>
            </a:fld>
            <a:endParaRPr lang="en-IN"/>
          </a:p>
        </p:txBody>
      </p:sp>
    </p:spTree>
    <p:extLst>
      <p:ext uri="{BB962C8B-B14F-4D97-AF65-F5344CB8AC3E}">
        <p14:creationId xmlns:p14="http://schemas.microsoft.com/office/powerpoint/2010/main" val="29855284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E17656D-4947-41AD-BE8A-FDADC3BBFA3E}" type="datetimeFigureOut">
              <a:rPr lang="en-IN" smtClean="0"/>
              <a:t>31-03-2025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4E7E957-835D-4662-A07B-567B878FB4B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9565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E17656D-4947-41AD-BE8A-FDADC3BBFA3E}" type="datetimeFigureOut">
              <a:rPr lang="en-IN" smtClean="0"/>
              <a:t>31-03-2025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4E7E957-835D-4662-A07B-567B878FB4B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00679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17656D-4947-41AD-BE8A-FDADC3BBFA3E}" type="datetimeFigureOut">
              <a:rPr lang="en-IN" smtClean="0"/>
              <a:t>31-03-2025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4E7E957-835D-4662-A07B-567B878FB4B9}" type="slidenum">
              <a:rPr lang="en-IN" smtClean="0"/>
              <a:t>‹#›</a:t>
            </a:fld>
            <a:endParaRPr lang="en-IN"/>
          </a:p>
        </p:txBody>
      </p:sp>
    </p:spTree>
    <p:extLst>
      <p:ext uri="{BB962C8B-B14F-4D97-AF65-F5344CB8AC3E}">
        <p14:creationId xmlns:p14="http://schemas.microsoft.com/office/powerpoint/2010/main" val="4208793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7656D-4947-41AD-BE8A-FDADC3BBFA3E}"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4E7E957-835D-4662-A07B-567B878FB4B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3695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E17656D-4947-41AD-BE8A-FDADC3BBFA3E}" type="datetimeFigureOut">
              <a:rPr lang="en-IN" smtClean="0"/>
              <a:t>31-03-2025</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A4E7E957-835D-4662-A07B-567B878FB4B9}" type="slidenum">
              <a:rPr lang="en-IN" smtClean="0"/>
              <a:t>‹#›</a:t>
            </a:fld>
            <a:endParaRPr lang="en-IN"/>
          </a:p>
        </p:txBody>
      </p:sp>
    </p:spTree>
    <p:extLst>
      <p:ext uri="{BB962C8B-B14F-4D97-AF65-F5344CB8AC3E}">
        <p14:creationId xmlns:p14="http://schemas.microsoft.com/office/powerpoint/2010/main" val="1614891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4E17656D-4947-41AD-BE8A-FDADC3BBFA3E}" type="datetimeFigureOut">
              <a:rPr lang="en-IN" smtClean="0"/>
              <a:t>31-03-2025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4E7E957-835D-4662-A07B-567B878FB4B9}" type="slidenum">
              <a:rPr lang="en-IN" smtClean="0"/>
              <a:t>‹#›</a:t>
            </a:fld>
            <a:endParaRPr lang="en-IN"/>
          </a:p>
        </p:txBody>
      </p:sp>
    </p:spTree>
    <p:extLst>
      <p:ext uri="{BB962C8B-B14F-4D97-AF65-F5344CB8AC3E}">
        <p14:creationId xmlns:p14="http://schemas.microsoft.com/office/powerpoint/2010/main" val="3198585991"/>
      </p:ext>
    </p:extLst>
  </p:cSld>
  <p:clrMap bg1="lt1" tx1="dk1" bg2="lt2" tx2="dk2" accent1="accent1" accent2="accent2" accent3="accent3" accent4="accent4" accent5="accent5" accent6="accent6" hlink="hlink" folHlink="folHlink"/>
  <p:sldLayoutIdLst>
    <p:sldLayoutId id="2147484500" r:id="rId1"/>
    <p:sldLayoutId id="2147484501" r:id="rId2"/>
    <p:sldLayoutId id="2147484502" r:id="rId3"/>
    <p:sldLayoutId id="2147484503" r:id="rId4"/>
    <p:sldLayoutId id="2147484504" r:id="rId5"/>
    <p:sldLayoutId id="2147484505" r:id="rId6"/>
    <p:sldLayoutId id="2147484506" r:id="rId7"/>
    <p:sldLayoutId id="2147484507" r:id="rId8"/>
    <p:sldLayoutId id="2147484508" r:id="rId9"/>
    <p:sldLayoutId id="2147484509" r:id="rId10"/>
    <p:sldLayoutId id="2147484510" r:id="rId11"/>
    <p:sldLayoutId id="2147484511" r:id="rId12"/>
    <p:sldLayoutId id="2147484512" r:id="rId13"/>
    <p:sldLayoutId id="2147484513" r:id="rId14"/>
    <p:sldLayoutId id="2147484514" r:id="rId15"/>
    <p:sldLayoutId id="2147484515" r:id="rId16"/>
    <p:sldLayoutId id="2147484516"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C20763E-045C-E1BC-7834-D6DD7CAC817F}"/>
              </a:ext>
            </a:extLst>
          </p:cNvPr>
          <p:cNvPicPr>
            <a:picLocks noChangeAspect="1"/>
          </p:cNvPicPr>
          <p:nvPr/>
        </p:nvPicPr>
        <p:blipFill>
          <a:blip r:embed="rId2"/>
          <a:stretch>
            <a:fillRect/>
          </a:stretch>
        </p:blipFill>
        <p:spPr>
          <a:xfrm>
            <a:off x="1572126" y="808626"/>
            <a:ext cx="9047748" cy="1482289"/>
          </a:xfrm>
          <a:prstGeom prst="rect">
            <a:avLst/>
          </a:prstGeom>
        </p:spPr>
      </p:pic>
      <p:sp>
        <p:nvSpPr>
          <p:cNvPr id="4" name="TextBox 3">
            <a:extLst>
              <a:ext uri="{FF2B5EF4-FFF2-40B4-BE49-F238E27FC236}">
                <a16:creationId xmlns:a16="http://schemas.microsoft.com/office/drawing/2014/main" id="{033C19C2-8EE3-2E3E-945A-FA2D9D25589C}"/>
              </a:ext>
            </a:extLst>
          </p:cNvPr>
          <p:cNvSpPr txBox="1"/>
          <p:nvPr/>
        </p:nvSpPr>
        <p:spPr>
          <a:xfrm>
            <a:off x="3637936" y="2388776"/>
            <a:ext cx="6115664" cy="369332"/>
          </a:xfrm>
          <a:prstGeom prst="rect">
            <a:avLst/>
          </a:prstGeom>
          <a:noFill/>
        </p:spPr>
        <p:txBody>
          <a:bodyPr wrap="square">
            <a:spAutoFit/>
          </a:bodyPr>
          <a:lstStyle/>
          <a:p>
            <a:r>
              <a:rPr lang="en-US" sz="1800" dirty="0"/>
              <a:t> </a:t>
            </a:r>
            <a:r>
              <a:rPr lang="en-US" sz="1800" b="1" dirty="0">
                <a:solidFill>
                  <a:schemeClr val="tx1"/>
                </a:solidFill>
              </a:rPr>
              <a:t>An Industry Oriented Mini Project Presentation on</a:t>
            </a:r>
            <a:endParaRPr lang="en-IN" dirty="0"/>
          </a:p>
        </p:txBody>
      </p:sp>
      <p:sp>
        <p:nvSpPr>
          <p:cNvPr id="6" name="TextBox 5">
            <a:extLst>
              <a:ext uri="{FF2B5EF4-FFF2-40B4-BE49-F238E27FC236}">
                <a16:creationId xmlns:a16="http://schemas.microsoft.com/office/drawing/2014/main" id="{60A14D65-51D9-F504-ECA5-9344346F5011}"/>
              </a:ext>
            </a:extLst>
          </p:cNvPr>
          <p:cNvSpPr txBox="1"/>
          <p:nvPr/>
        </p:nvSpPr>
        <p:spPr>
          <a:xfrm>
            <a:off x="1518048" y="2665774"/>
            <a:ext cx="9143999" cy="1569660"/>
          </a:xfrm>
          <a:prstGeom prst="rect">
            <a:avLst/>
          </a:prstGeom>
          <a:noFill/>
        </p:spPr>
        <p:txBody>
          <a:bodyPr wrap="square">
            <a:spAutoFit/>
          </a:bodyPr>
          <a:lstStyle/>
          <a:p>
            <a:pPr algn="ctr"/>
            <a:r>
              <a:rPr lang="en-IN" sz="4800" b="1" dirty="0">
                <a:solidFill>
                  <a:srgbClr val="002060"/>
                </a:solidFill>
              </a:rPr>
              <a:t>Student Information Management                    System</a:t>
            </a:r>
            <a:endParaRPr lang="en-IN" sz="4800" dirty="0"/>
          </a:p>
        </p:txBody>
      </p:sp>
      <p:sp>
        <p:nvSpPr>
          <p:cNvPr id="8" name="TextBox 7">
            <a:extLst>
              <a:ext uri="{FF2B5EF4-FFF2-40B4-BE49-F238E27FC236}">
                <a16:creationId xmlns:a16="http://schemas.microsoft.com/office/drawing/2014/main" id="{377A91C9-8C48-D747-9ABE-CB0E6C981F65}"/>
              </a:ext>
            </a:extLst>
          </p:cNvPr>
          <p:cNvSpPr txBox="1"/>
          <p:nvPr/>
        </p:nvSpPr>
        <p:spPr>
          <a:xfrm>
            <a:off x="1307691" y="4419071"/>
            <a:ext cx="3844412" cy="1754326"/>
          </a:xfrm>
          <a:prstGeom prst="rect">
            <a:avLst/>
          </a:prstGeom>
          <a:noFill/>
        </p:spPr>
        <p:txBody>
          <a:bodyPr wrap="square">
            <a:spAutoFit/>
          </a:bodyPr>
          <a:lstStyle/>
          <a:p>
            <a:r>
              <a:rPr lang="en-US" b="1" dirty="0">
                <a:solidFill>
                  <a:srgbClr val="FF0000"/>
                </a:solidFill>
              </a:rPr>
              <a:t>Team Members:                                           </a:t>
            </a:r>
          </a:p>
          <a:p>
            <a:pPr marL="457200" indent="-457200">
              <a:buFont typeface="+mj-lt"/>
              <a:buAutoNum type="arabicPeriod"/>
            </a:pPr>
            <a:r>
              <a:rPr lang="en-US" dirty="0">
                <a:solidFill>
                  <a:schemeClr val="tx1"/>
                </a:solidFill>
              </a:rPr>
              <a:t>A. Sudheer Kumar(22C31A6601)                                </a:t>
            </a:r>
          </a:p>
          <a:p>
            <a:pPr marL="457200" indent="-457200">
              <a:buFont typeface="+mj-lt"/>
              <a:buAutoNum type="arabicPeriod"/>
            </a:pPr>
            <a:r>
              <a:rPr lang="en-US" dirty="0">
                <a:solidFill>
                  <a:schemeClr val="tx1"/>
                </a:solidFill>
              </a:rPr>
              <a:t>A. Sahodar Reddy(22C31A6606)</a:t>
            </a:r>
          </a:p>
          <a:p>
            <a:pPr marL="457200" indent="-457200">
              <a:buFont typeface="+mj-lt"/>
              <a:buAutoNum type="arabicPeriod"/>
            </a:pPr>
            <a:r>
              <a:rPr lang="en-US" dirty="0">
                <a:solidFill>
                  <a:schemeClr val="tx1"/>
                </a:solidFill>
              </a:rPr>
              <a:t>K. </a:t>
            </a:r>
            <a:r>
              <a:rPr lang="en-US" dirty="0" err="1">
                <a:solidFill>
                  <a:schemeClr val="tx1"/>
                </a:solidFill>
              </a:rPr>
              <a:t>Srinitha</a:t>
            </a:r>
            <a:r>
              <a:rPr lang="en-US" dirty="0">
                <a:solidFill>
                  <a:schemeClr val="tx1"/>
                </a:solidFill>
              </a:rPr>
              <a:t>(23C35A6603)                 </a:t>
            </a:r>
          </a:p>
          <a:p>
            <a:pPr marL="457200" indent="-457200">
              <a:buFont typeface="+mj-lt"/>
              <a:buAutoNum type="arabicPeriod"/>
            </a:pPr>
            <a:r>
              <a:rPr lang="en-US" dirty="0">
                <a:solidFill>
                  <a:schemeClr val="tx1"/>
                </a:solidFill>
              </a:rPr>
              <a:t>N. Naveen(22C31A6648)                            </a:t>
            </a:r>
            <a:endParaRPr lang="en-IN" dirty="0">
              <a:solidFill>
                <a:schemeClr val="tx1"/>
              </a:solidFill>
            </a:endParaRPr>
          </a:p>
          <a:p>
            <a:endParaRPr lang="en-IN" dirty="0"/>
          </a:p>
        </p:txBody>
      </p:sp>
      <p:sp>
        <p:nvSpPr>
          <p:cNvPr id="10" name="TextBox 9">
            <a:extLst>
              <a:ext uri="{FF2B5EF4-FFF2-40B4-BE49-F238E27FC236}">
                <a16:creationId xmlns:a16="http://schemas.microsoft.com/office/drawing/2014/main" id="{4479E03F-CFF9-631C-3C1F-F97355A8FC53}"/>
              </a:ext>
            </a:extLst>
          </p:cNvPr>
          <p:cNvSpPr txBox="1"/>
          <p:nvPr/>
        </p:nvSpPr>
        <p:spPr>
          <a:xfrm>
            <a:off x="7320116" y="4420099"/>
            <a:ext cx="1818967" cy="369332"/>
          </a:xfrm>
          <a:prstGeom prst="rect">
            <a:avLst/>
          </a:prstGeom>
          <a:noFill/>
        </p:spPr>
        <p:txBody>
          <a:bodyPr wrap="square">
            <a:spAutoFit/>
          </a:bodyPr>
          <a:lstStyle/>
          <a:p>
            <a:r>
              <a:rPr lang="en-US" sz="1800" b="1" dirty="0">
                <a:solidFill>
                  <a:srgbClr val="FF0000"/>
                </a:solidFill>
              </a:rPr>
              <a:t>Branch:  </a:t>
            </a:r>
            <a:r>
              <a:rPr lang="en-US" sz="1800" dirty="0">
                <a:solidFill>
                  <a:schemeClr val="tx1"/>
                </a:solidFill>
              </a:rPr>
              <a:t>CSM</a:t>
            </a:r>
          </a:p>
        </p:txBody>
      </p:sp>
      <p:sp>
        <p:nvSpPr>
          <p:cNvPr id="12" name="TextBox 11">
            <a:extLst>
              <a:ext uri="{FF2B5EF4-FFF2-40B4-BE49-F238E27FC236}">
                <a16:creationId xmlns:a16="http://schemas.microsoft.com/office/drawing/2014/main" id="{3134B983-3EC8-DA89-1A40-A3EDE4ACAE03}"/>
              </a:ext>
            </a:extLst>
          </p:cNvPr>
          <p:cNvSpPr txBox="1"/>
          <p:nvPr/>
        </p:nvSpPr>
        <p:spPr>
          <a:xfrm>
            <a:off x="7320116" y="4973069"/>
            <a:ext cx="2792361" cy="646331"/>
          </a:xfrm>
          <a:prstGeom prst="rect">
            <a:avLst/>
          </a:prstGeom>
          <a:noFill/>
        </p:spPr>
        <p:txBody>
          <a:bodyPr wrap="square">
            <a:spAutoFit/>
          </a:bodyPr>
          <a:lstStyle/>
          <a:p>
            <a:r>
              <a:rPr lang="en-US" sz="1800" b="1" dirty="0">
                <a:solidFill>
                  <a:srgbClr val="FF0000"/>
                </a:solidFill>
              </a:rPr>
              <a:t>Name of the Supervisor:</a:t>
            </a:r>
            <a:r>
              <a:rPr lang="en-US" sz="1800" dirty="0">
                <a:solidFill>
                  <a:srgbClr val="FF0000"/>
                </a:solidFill>
              </a:rPr>
              <a:t> </a:t>
            </a:r>
          </a:p>
          <a:p>
            <a:r>
              <a:rPr lang="en-US" dirty="0">
                <a:solidFill>
                  <a:schemeClr val="tx1">
                    <a:lumMod val="95000"/>
                    <a:lumOff val="5000"/>
                  </a:schemeClr>
                </a:solidFill>
              </a:rPr>
              <a:t>       Dr. J. Vijay Kumar</a:t>
            </a:r>
            <a:endParaRPr lang="en-IN" sz="1800" dirty="0">
              <a:solidFill>
                <a:schemeClr val="tx1">
                  <a:lumMod val="95000"/>
                  <a:lumOff val="5000"/>
                </a:schemeClr>
              </a:solidFill>
            </a:endParaRPr>
          </a:p>
        </p:txBody>
      </p:sp>
    </p:spTree>
    <p:extLst>
      <p:ext uri="{BB962C8B-B14F-4D97-AF65-F5344CB8AC3E}">
        <p14:creationId xmlns:p14="http://schemas.microsoft.com/office/powerpoint/2010/main" val="32603626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104705D-484E-41C5-6AFB-C12181AD62BD}"/>
              </a:ext>
            </a:extLst>
          </p:cNvPr>
          <p:cNvSpPr txBox="1"/>
          <p:nvPr/>
        </p:nvSpPr>
        <p:spPr>
          <a:xfrm>
            <a:off x="943897" y="887049"/>
            <a:ext cx="4257368" cy="646331"/>
          </a:xfrm>
          <a:prstGeom prst="rect">
            <a:avLst/>
          </a:prstGeom>
          <a:noFill/>
        </p:spPr>
        <p:txBody>
          <a:bodyPr wrap="square">
            <a:spAutoFit/>
          </a:bodyPr>
          <a:lstStyle/>
          <a:p>
            <a:r>
              <a:rPr lang="en-IN" sz="3600" b="1" dirty="0">
                <a:solidFill>
                  <a:srgbClr val="FF0000"/>
                </a:solidFill>
              </a:rPr>
              <a:t>Table Of Contents</a:t>
            </a:r>
            <a:endParaRPr lang="en-IN" sz="3600" dirty="0">
              <a:solidFill>
                <a:srgbClr val="FF0000"/>
              </a:solidFill>
            </a:endParaRPr>
          </a:p>
        </p:txBody>
      </p:sp>
      <p:sp>
        <p:nvSpPr>
          <p:cNvPr id="5" name="TextBox 4">
            <a:extLst>
              <a:ext uri="{FF2B5EF4-FFF2-40B4-BE49-F238E27FC236}">
                <a16:creationId xmlns:a16="http://schemas.microsoft.com/office/drawing/2014/main" id="{159B75B1-7534-D306-5D41-6EF7633F3151}"/>
              </a:ext>
            </a:extLst>
          </p:cNvPr>
          <p:cNvSpPr txBox="1"/>
          <p:nvPr/>
        </p:nvSpPr>
        <p:spPr>
          <a:xfrm>
            <a:off x="1396181" y="1752289"/>
            <a:ext cx="3805084" cy="5170646"/>
          </a:xfrm>
          <a:prstGeom prst="rect">
            <a:avLst/>
          </a:prstGeom>
          <a:noFill/>
        </p:spPr>
        <p:txBody>
          <a:bodyPr wrap="square">
            <a:spAutoFit/>
          </a:bodyPr>
          <a:lstStyle/>
          <a:p>
            <a:pPr marL="457200" indent="-457200">
              <a:lnSpc>
                <a:spcPct val="150000"/>
              </a:lnSpc>
              <a:buFont typeface="+mj-lt"/>
              <a:buAutoNum type="arabicPeriod"/>
            </a:pPr>
            <a:r>
              <a:rPr lang="en-IN" sz="2000" b="1" dirty="0">
                <a:solidFill>
                  <a:schemeClr val="tx1">
                    <a:lumMod val="95000"/>
                    <a:lumOff val="5000"/>
                  </a:schemeClr>
                </a:solidFill>
              </a:rPr>
              <a:t>Abstract</a:t>
            </a:r>
          </a:p>
          <a:p>
            <a:pPr marL="457200" indent="-457200">
              <a:lnSpc>
                <a:spcPct val="150000"/>
              </a:lnSpc>
              <a:buFont typeface="+mj-lt"/>
              <a:buAutoNum type="arabicPeriod"/>
            </a:pPr>
            <a:r>
              <a:rPr lang="en-IN" sz="2000" b="1" dirty="0">
                <a:solidFill>
                  <a:schemeClr val="tx1">
                    <a:lumMod val="95000"/>
                    <a:lumOff val="5000"/>
                  </a:schemeClr>
                </a:solidFill>
              </a:rPr>
              <a:t>Introduction</a:t>
            </a:r>
          </a:p>
          <a:p>
            <a:pPr marL="457200" indent="-457200">
              <a:lnSpc>
                <a:spcPct val="150000"/>
              </a:lnSpc>
              <a:buFont typeface="+mj-lt"/>
              <a:buAutoNum type="arabicPeriod"/>
            </a:pPr>
            <a:r>
              <a:rPr lang="en-IN" sz="2000" b="1" dirty="0">
                <a:solidFill>
                  <a:schemeClr val="tx1">
                    <a:lumMod val="95000"/>
                    <a:lumOff val="5000"/>
                  </a:schemeClr>
                </a:solidFill>
              </a:rPr>
              <a:t>Objectives</a:t>
            </a:r>
          </a:p>
          <a:p>
            <a:pPr marL="457200" indent="-457200">
              <a:lnSpc>
                <a:spcPct val="150000"/>
              </a:lnSpc>
              <a:buFont typeface="+mj-lt"/>
              <a:buAutoNum type="arabicPeriod"/>
            </a:pPr>
            <a:r>
              <a:rPr lang="en-US" sz="2000" b="1" dirty="0">
                <a:solidFill>
                  <a:schemeClr val="tx1">
                    <a:lumMod val="95000"/>
                    <a:lumOff val="5000"/>
                  </a:schemeClr>
                </a:solidFill>
              </a:rPr>
              <a:t>Modules</a:t>
            </a:r>
          </a:p>
          <a:p>
            <a:pPr marL="457200" indent="-457200">
              <a:lnSpc>
                <a:spcPct val="150000"/>
              </a:lnSpc>
              <a:buFont typeface="+mj-lt"/>
              <a:buAutoNum type="arabicPeriod"/>
            </a:pPr>
            <a:r>
              <a:rPr lang="en-IN" sz="2000" b="1" dirty="0">
                <a:solidFill>
                  <a:schemeClr val="tx1">
                    <a:lumMod val="95000"/>
                    <a:lumOff val="5000"/>
                  </a:schemeClr>
                </a:solidFill>
              </a:rPr>
              <a:t>Features</a:t>
            </a:r>
          </a:p>
          <a:p>
            <a:pPr marL="457200" indent="-457200">
              <a:lnSpc>
                <a:spcPct val="150000"/>
              </a:lnSpc>
              <a:buFont typeface="+mj-lt"/>
              <a:buAutoNum type="arabicPeriod"/>
            </a:pPr>
            <a:r>
              <a:rPr lang="en-IN" sz="2000" b="1" dirty="0">
                <a:solidFill>
                  <a:schemeClr val="tx1">
                    <a:lumMod val="95000"/>
                    <a:lumOff val="5000"/>
                  </a:schemeClr>
                </a:solidFill>
              </a:rPr>
              <a:t>Software Requirements</a:t>
            </a:r>
          </a:p>
          <a:p>
            <a:pPr marL="457200" indent="-457200">
              <a:lnSpc>
                <a:spcPct val="150000"/>
              </a:lnSpc>
              <a:buFont typeface="+mj-lt"/>
              <a:buAutoNum type="arabicPeriod"/>
            </a:pPr>
            <a:r>
              <a:rPr lang="en-IN" sz="2000" b="1" dirty="0">
                <a:solidFill>
                  <a:schemeClr val="tx1">
                    <a:lumMod val="95000"/>
                    <a:lumOff val="5000"/>
                  </a:schemeClr>
                </a:solidFill>
              </a:rPr>
              <a:t>Hardware Requirements </a:t>
            </a:r>
          </a:p>
          <a:p>
            <a:pPr marL="457200" indent="-457200">
              <a:lnSpc>
                <a:spcPct val="150000"/>
              </a:lnSpc>
              <a:buFont typeface="+mj-lt"/>
              <a:buAutoNum type="arabicPeriod"/>
            </a:pPr>
            <a:r>
              <a:rPr lang="en-IN" sz="2000" b="1" dirty="0">
                <a:solidFill>
                  <a:schemeClr val="tx1">
                    <a:lumMod val="95000"/>
                    <a:lumOff val="5000"/>
                  </a:schemeClr>
                </a:solidFill>
              </a:rPr>
              <a:t>Conclusion</a:t>
            </a:r>
          </a:p>
          <a:p>
            <a:endParaRPr lang="en-IN" sz="1800" b="1" dirty="0">
              <a:solidFill>
                <a:srgbClr val="FF0000"/>
              </a:solidFill>
            </a:endParaRPr>
          </a:p>
          <a:p>
            <a:endParaRPr lang="en-IN" sz="1800" b="1" dirty="0">
              <a:solidFill>
                <a:srgbClr val="FF0000"/>
              </a:solidFill>
            </a:endParaRPr>
          </a:p>
          <a:p>
            <a:endParaRPr lang="en-US" sz="1800" b="1" dirty="0">
              <a:solidFill>
                <a:srgbClr val="FF0000"/>
              </a:solidFill>
            </a:endParaRPr>
          </a:p>
          <a:p>
            <a:endParaRPr lang="en-IN" sz="1800" b="1" dirty="0">
              <a:solidFill>
                <a:srgbClr val="FF0000"/>
              </a:solidFill>
            </a:endParaRPr>
          </a:p>
          <a:p>
            <a:endParaRPr lang="en-IN" sz="1800" b="1" dirty="0">
              <a:solidFill>
                <a:srgbClr val="FF0000"/>
              </a:solidFill>
            </a:endParaRPr>
          </a:p>
        </p:txBody>
      </p:sp>
      <p:pic>
        <p:nvPicPr>
          <p:cNvPr id="7" name="Picture 6">
            <a:extLst>
              <a:ext uri="{FF2B5EF4-FFF2-40B4-BE49-F238E27FC236}">
                <a16:creationId xmlns:a16="http://schemas.microsoft.com/office/drawing/2014/main" id="{2582D344-1B62-FA40-5445-62FE327CDB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52149" y="1004329"/>
            <a:ext cx="4843670" cy="4849342"/>
          </a:xfrm>
          <a:prstGeom prst="rect">
            <a:avLst/>
          </a:prstGeom>
        </p:spPr>
      </p:pic>
    </p:spTree>
    <p:extLst>
      <p:ext uri="{BB962C8B-B14F-4D97-AF65-F5344CB8AC3E}">
        <p14:creationId xmlns:p14="http://schemas.microsoft.com/office/powerpoint/2010/main" val="40851415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77CDF82-0FA3-8784-CF9C-B2ACFAD16F8C}"/>
              </a:ext>
            </a:extLst>
          </p:cNvPr>
          <p:cNvSpPr txBox="1"/>
          <p:nvPr/>
        </p:nvSpPr>
        <p:spPr>
          <a:xfrm>
            <a:off x="1199535" y="1624127"/>
            <a:ext cx="9792930" cy="4203908"/>
          </a:xfrm>
          <a:prstGeom prst="rect">
            <a:avLst/>
          </a:prstGeom>
          <a:noFill/>
        </p:spPr>
        <p:txBody>
          <a:bodyPr wrap="square">
            <a:spAutoFit/>
          </a:bodyPr>
          <a:lstStyle/>
          <a:p>
            <a:pPr algn="just">
              <a:lnSpc>
                <a:spcPct val="150000"/>
              </a:lnSpc>
            </a:pPr>
            <a:r>
              <a:rPr lang="en-IN" sz="2000" dirty="0"/>
              <a:t>The Student Information Management System is a web-based platform developed to simplify the process of managing and accessing student marks and performance in a college environment. The project addresses the inefficiency faced by faculty members in manually preparing Excel sheets for entering marks for mid-1, mid-2, unit tests, and other exams. It also resolves the inconvenience for students who need to visit faculty members repeatedly to inquire about their marks. The platform provides a centralized system where faculty can easily input student marks, and students can access their results online using login credentials. This system ensures time efficiency for faculty and easy accessibility for students, enhancing the overall academic experience.</a:t>
            </a:r>
          </a:p>
        </p:txBody>
      </p:sp>
      <p:sp>
        <p:nvSpPr>
          <p:cNvPr id="7" name="TextBox 6">
            <a:extLst>
              <a:ext uri="{FF2B5EF4-FFF2-40B4-BE49-F238E27FC236}">
                <a16:creationId xmlns:a16="http://schemas.microsoft.com/office/drawing/2014/main" id="{8462F369-B6B7-B224-D7EB-D6A1074F2BFD}"/>
              </a:ext>
            </a:extLst>
          </p:cNvPr>
          <p:cNvSpPr txBox="1"/>
          <p:nvPr/>
        </p:nvSpPr>
        <p:spPr>
          <a:xfrm>
            <a:off x="825909" y="852385"/>
            <a:ext cx="6096000" cy="646331"/>
          </a:xfrm>
          <a:prstGeom prst="rect">
            <a:avLst/>
          </a:prstGeom>
          <a:noFill/>
        </p:spPr>
        <p:txBody>
          <a:bodyPr wrap="square">
            <a:spAutoFit/>
          </a:bodyPr>
          <a:lstStyle/>
          <a:p>
            <a:r>
              <a:rPr lang="en-IN" sz="3600" b="1" dirty="0">
                <a:solidFill>
                  <a:srgbClr val="FF0000"/>
                </a:solidFill>
              </a:rPr>
              <a:t>Abstract: </a:t>
            </a:r>
          </a:p>
        </p:txBody>
      </p:sp>
    </p:spTree>
    <p:extLst>
      <p:ext uri="{BB962C8B-B14F-4D97-AF65-F5344CB8AC3E}">
        <p14:creationId xmlns:p14="http://schemas.microsoft.com/office/powerpoint/2010/main" val="27296334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9EE94F4-A60F-95A5-03C5-66BD9CD10460}"/>
              </a:ext>
            </a:extLst>
          </p:cNvPr>
          <p:cNvSpPr txBox="1"/>
          <p:nvPr/>
        </p:nvSpPr>
        <p:spPr>
          <a:xfrm>
            <a:off x="1256071" y="1811393"/>
            <a:ext cx="9679858" cy="4093428"/>
          </a:xfrm>
          <a:prstGeom prst="rect">
            <a:avLst/>
          </a:prstGeom>
          <a:noFill/>
        </p:spPr>
        <p:txBody>
          <a:bodyPr wrap="square">
            <a:spAutoFit/>
          </a:bodyPr>
          <a:lstStyle/>
          <a:p>
            <a:pPr marL="342900" indent="-342900" algn="just">
              <a:buFont typeface="Wingdings" panose="05000000000000000000" pitchFamily="2" charset="2"/>
              <a:buChar char="q"/>
            </a:pPr>
            <a:r>
              <a:rPr lang="en-IN" sz="2400" dirty="0"/>
              <a:t>This project is designed to overcome the traditional challenges of managing student performance records. </a:t>
            </a:r>
          </a:p>
          <a:p>
            <a:pPr marL="342900" indent="-342900" algn="just">
              <a:buFont typeface="Wingdings" panose="05000000000000000000" pitchFamily="2" charset="2"/>
              <a:buChar char="q"/>
            </a:pPr>
            <a:r>
              <a:rPr lang="en-IN" sz="2400" dirty="0"/>
              <a:t>By developing a user-friendly website, the system enables faculty to enter marks for various exams directly into the platform. </a:t>
            </a:r>
          </a:p>
          <a:p>
            <a:pPr marL="342900" indent="-342900" algn="just">
              <a:buFont typeface="Wingdings" panose="05000000000000000000" pitchFamily="2" charset="2"/>
              <a:buChar char="q"/>
            </a:pPr>
            <a:r>
              <a:rPr lang="en-IN" sz="2400" dirty="0"/>
              <a:t>Students can log in at their convenience to check their marks without needing to visit faculty members in person. </a:t>
            </a:r>
          </a:p>
          <a:p>
            <a:pPr marL="342900" indent="-342900" algn="just">
              <a:buFont typeface="Wingdings" panose="05000000000000000000" pitchFamily="2" charset="2"/>
              <a:buChar char="q"/>
            </a:pPr>
            <a:r>
              <a:rPr lang="en-IN" sz="2400" dirty="0"/>
              <a:t>This solution aims to streamline academic record management, improve transparency, and save valuable time for both students and faculty.</a:t>
            </a:r>
          </a:p>
          <a:p>
            <a:pPr marL="342900" indent="-342900" algn="just">
              <a:buFont typeface="Wingdings" panose="05000000000000000000" pitchFamily="2" charset="2"/>
              <a:buChar char="q"/>
            </a:pPr>
            <a:r>
              <a:rPr lang="en-IN" sz="2400" dirty="0"/>
              <a:t> This system aims to enhance efficiency and communication between faculty and students, ensuring a smoother academic workflow.</a:t>
            </a:r>
          </a:p>
          <a:p>
            <a:pPr algn="just"/>
            <a:endParaRPr lang="en-IN" sz="2000" dirty="0"/>
          </a:p>
        </p:txBody>
      </p:sp>
      <p:sp>
        <p:nvSpPr>
          <p:cNvPr id="5" name="TextBox 4">
            <a:extLst>
              <a:ext uri="{FF2B5EF4-FFF2-40B4-BE49-F238E27FC236}">
                <a16:creationId xmlns:a16="http://schemas.microsoft.com/office/drawing/2014/main" id="{5A774398-9D5B-02EC-212D-B68D42B49265}"/>
              </a:ext>
            </a:extLst>
          </p:cNvPr>
          <p:cNvSpPr txBox="1"/>
          <p:nvPr/>
        </p:nvSpPr>
        <p:spPr>
          <a:xfrm>
            <a:off x="963562" y="864050"/>
            <a:ext cx="6096000" cy="646331"/>
          </a:xfrm>
          <a:prstGeom prst="rect">
            <a:avLst/>
          </a:prstGeom>
          <a:noFill/>
        </p:spPr>
        <p:txBody>
          <a:bodyPr wrap="square">
            <a:spAutoFit/>
          </a:bodyPr>
          <a:lstStyle/>
          <a:p>
            <a:r>
              <a:rPr lang="en-IN" sz="3600" b="1" dirty="0">
                <a:solidFill>
                  <a:srgbClr val="FF0000"/>
                </a:solidFill>
              </a:rPr>
              <a:t>Introduction: </a:t>
            </a:r>
          </a:p>
        </p:txBody>
      </p:sp>
    </p:spTree>
    <p:extLst>
      <p:ext uri="{BB962C8B-B14F-4D97-AF65-F5344CB8AC3E}">
        <p14:creationId xmlns:p14="http://schemas.microsoft.com/office/powerpoint/2010/main" val="12872154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05565-C265-4241-9D16-8DBD64D6EA1D}"/>
              </a:ext>
            </a:extLst>
          </p:cNvPr>
          <p:cNvSpPr txBox="1"/>
          <p:nvPr/>
        </p:nvSpPr>
        <p:spPr>
          <a:xfrm>
            <a:off x="1120876" y="1618536"/>
            <a:ext cx="9773265" cy="4524315"/>
          </a:xfrm>
          <a:prstGeom prst="rect">
            <a:avLst/>
          </a:prstGeom>
          <a:noFill/>
        </p:spPr>
        <p:txBody>
          <a:bodyPr wrap="square">
            <a:spAutoFit/>
          </a:bodyPr>
          <a:lstStyle/>
          <a:p>
            <a:pPr marL="342900" indent="-342900" algn="just">
              <a:buFont typeface="Arial" panose="020B0604020202020204" pitchFamily="34" charset="0"/>
              <a:buChar char="•"/>
            </a:pPr>
            <a:r>
              <a:rPr lang="en-IN" sz="2400" b="1" dirty="0"/>
              <a:t>Simplified marks management: </a:t>
            </a:r>
            <a:r>
              <a:rPr lang="en-IN" sz="2400" dirty="0"/>
              <a:t>Faculty can efficiently enter and                       manage student marks.    </a:t>
            </a:r>
          </a:p>
          <a:p>
            <a:pPr marL="342900" indent="-342900" algn="just">
              <a:buFont typeface="Arial" panose="020B0604020202020204" pitchFamily="34" charset="0"/>
              <a:buChar char="•"/>
            </a:pPr>
            <a:r>
              <a:rPr lang="en-IN" sz="2400" b="1" dirty="0"/>
              <a:t>Student accessibility: </a:t>
            </a:r>
            <a:r>
              <a:rPr lang="en-IN" sz="2400" dirty="0"/>
              <a:t>Students can view their marks anytime using login credentials.    </a:t>
            </a:r>
          </a:p>
          <a:p>
            <a:pPr marL="342900" indent="-342900" algn="just">
              <a:buFont typeface="Arial" panose="020B0604020202020204" pitchFamily="34" charset="0"/>
              <a:buChar char="•"/>
            </a:pPr>
            <a:r>
              <a:rPr lang="en-IN" sz="2400" b="1" dirty="0"/>
              <a:t>Time-saving: </a:t>
            </a:r>
            <a:r>
              <a:rPr lang="en-IN" sz="2400" dirty="0"/>
              <a:t>Eliminates the need for repeated manual preparation of Excel sheets.    </a:t>
            </a:r>
          </a:p>
          <a:p>
            <a:pPr marL="342900" indent="-342900" algn="just">
              <a:buFont typeface="Arial" panose="020B0604020202020204" pitchFamily="34" charset="0"/>
              <a:buChar char="•"/>
            </a:pPr>
            <a:r>
              <a:rPr lang="en-IN" sz="2400" b="1" dirty="0"/>
              <a:t>Transparency: </a:t>
            </a:r>
            <a:r>
              <a:rPr lang="en-IN" sz="2400" dirty="0"/>
              <a:t>Provides clear and direct communication of marks to students.    </a:t>
            </a:r>
          </a:p>
          <a:p>
            <a:pPr marL="342900" indent="-342900" algn="just">
              <a:buFont typeface="Arial" panose="020B0604020202020204" pitchFamily="34" charset="0"/>
              <a:buChar char="•"/>
            </a:pPr>
            <a:r>
              <a:rPr lang="en-IN" sz="2400" b="1" dirty="0"/>
              <a:t>User-friendly interface: </a:t>
            </a:r>
            <a:r>
              <a:rPr lang="en-IN" sz="2400" dirty="0"/>
              <a:t>Ensures ease of use for both faculty and students.</a:t>
            </a:r>
          </a:p>
          <a:p>
            <a:pPr marL="342900" indent="-342900" algn="just">
              <a:buFont typeface="Arial" panose="020B0604020202020204" pitchFamily="34" charset="0"/>
              <a:buChar char="•"/>
            </a:pPr>
            <a:r>
              <a:rPr lang="en-US" sz="2400" b="1" dirty="0"/>
              <a:t>Data Security &amp; Privacy: </a:t>
            </a:r>
            <a:r>
              <a:rPr lang="en-US" sz="2400" dirty="0"/>
              <a:t>Ensures that student marks and personal information are securely stored and accessible only to authorized users through authentication mechanisms.</a:t>
            </a:r>
            <a:endParaRPr lang="en-IN" sz="2400" dirty="0"/>
          </a:p>
        </p:txBody>
      </p:sp>
      <p:sp>
        <p:nvSpPr>
          <p:cNvPr id="5" name="TextBox 4">
            <a:extLst>
              <a:ext uri="{FF2B5EF4-FFF2-40B4-BE49-F238E27FC236}">
                <a16:creationId xmlns:a16="http://schemas.microsoft.com/office/drawing/2014/main" id="{DDFBB8D9-1469-8049-561E-E0D15D0BE9FB}"/>
              </a:ext>
            </a:extLst>
          </p:cNvPr>
          <p:cNvSpPr txBox="1"/>
          <p:nvPr/>
        </p:nvSpPr>
        <p:spPr>
          <a:xfrm>
            <a:off x="963563" y="828055"/>
            <a:ext cx="6096000" cy="646331"/>
          </a:xfrm>
          <a:prstGeom prst="rect">
            <a:avLst/>
          </a:prstGeom>
          <a:noFill/>
        </p:spPr>
        <p:txBody>
          <a:bodyPr wrap="square">
            <a:spAutoFit/>
          </a:bodyPr>
          <a:lstStyle/>
          <a:p>
            <a:r>
              <a:rPr lang="en-IN" sz="3600" b="1" dirty="0">
                <a:solidFill>
                  <a:srgbClr val="FF0000"/>
                </a:solidFill>
              </a:rPr>
              <a:t>Objectives: </a:t>
            </a:r>
          </a:p>
        </p:txBody>
      </p:sp>
    </p:spTree>
    <p:extLst>
      <p:ext uri="{BB962C8B-B14F-4D97-AF65-F5344CB8AC3E}">
        <p14:creationId xmlns:p14="http://schemas.microsoft.com/office/powerpoint/2010/main" val="2244223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CDD2C30-ED75-DF19-6695-0D9789A7FDF0}"/>
              </a:ext>
            </a:extLst>
          </p:cNvPr>
          <p:cNvSpPr txBox="1"/>
          <p:nvPr/>
        </p:nvSpPr>
        <p:spPr>
          <a:xfrm>
            <a:off x="924233" y="761839"/>
            <a:ext cx="6096000" cy="646331"/>
          </a:xfrm>
          <a:prstGeom prst="rect">
            <a:avLst/>
          </a:prstGeom>
          <a:noFill/>
        </p:spPr>
        <p:txBody>
          <a:bodyPr wrap="square">
            <a:spAutoFit/>
          </a:bodyPr>
          <a:lstStyle/>
          <a:p>
            <a:r>
              <a:rPr lang="en-US" sz="3600" b="1" dirty="0">
                <a:solidFill>
                  <a:srgbClr val="FF0000"/>
                </a:solidFill>
              </a:rPr>
              <a:t>Modules:</a:t>
            </a:r>
          </a:p>
        </p:txBody>
      </p:sp>
      <p:sp>
        <p:nvSpPr>
          <p:cNvPr id="7" name="TextBox 6">
            <a:extLst>
              <a:ext uri="{FF2B5EF4-FFF2-40B4-BE49-F238E27FC236}">
                <a16:creationId xmlns:a16="http://schemas.microsoft.com/office/drawing/2014/main" id="{F0C8E37C-224E-4EC7-178F-A8B1C631CC8B}"/>
              </a:ext>
            </a:extLst>
          </p:cNvPr>
          <p:cNvSpPr txBox="1"/>
          <p:nvPr/>
        </p:nvSpPr>
        <p:spPr>
          <a:xfrm>
            <a:off x="1558412" y="1576687"/>
            <a:ext cx="3279059" cy="1631216"/>
          </a:xfrm>
          <a:prstGeom prst="rect">
            <a:avLst/>
          </a:prstGeom>
          <a:noFill/>
        </p:spPr>
        <p:txBody>
          <a:bodyPr wrap="square">
            <a:spAutoFit/>
          </a:bodyPr>
          <a:lstStyle/>
          <a:p>
            <a:pPr>
              <a:buFont typeface="+mj-lt"/>
              <a:buAutoNum type="arabicPeriod"/>
            </a:pPr>
            <a:r>
              <a:rPr lang="en-US" sz="2000" b="1" dirty="0"/>
              <a:t>Admin/HOD Module</a:t>
            </a:r>
            <a:endParaRPr lang="en-US" sz="2000" dirty="0"/>
          </a:p>
          <a:p>
            <a:pPr marL="742950" lvl="1" indent="-285750">
              <a:buFont typeface="+mj-lt"/>
              <a:buAutoNum type="arabicPeriod"/>
            </a:pPr>
            <a:r>
              <a:rPr lang="en-US" sz="2000" dirty="0"/>
              <a:t>Manages faculty and student accounts.</a:t>
            </a:r>
          </a:p>
          <a:p>
            <a:pPr marL="742950" lvl="1" indent="-285750">
              <a:buFont typeface="+mj-lt"/>
              <a:buAutoNum type="arabicPeriod"/>
            </a:pPr>
            <a:r>
              <a:rPr lang="en-US" sz="2000" dirty="0"/>
              <a:t>Monitors system usage and security.</a:t>
            </a:r>
          </a:p>
        </p:txBody>
      </p:sp>
      <p:sp>
        <p:nvSpPr>
          <p:cNvPr id="9" name="TextBox 8">
            <a:extLst>
              <a:ext uri="{FF2B5EF4-FFF2-40B4-BE49-F238E27FC236}">
                <a16:creationId xmlns:a16="http://schemas.microsoft.com/office/drawing/2014/main" id="{ECDBCFE6-D6B9-99D8-1E67-2CAD69E8FC8D}"/>
              </a:ext>
            </a:extLst>
          </p:cNvPr>
          <p:cNvSpPr txBox="1"/>
          <p:nvPr/>
        </p:nvSpPr>
        <p:spPr>
          <a:xfrm>
            <a:off x="1708354" y="3376420"/>
            <a:ext cx="2979174" cy="2554545"/>
          </a:xfrm>
          <a:prstGeom prst="rect">
            <a:avLst/>
          </a:prstGeom>
          <a:noFill/>
        </p:spPr>
        <p:txBody>
          <a:bodyPr wrap="square">
            <a:spAutoFit/>
          </a:bodyPr>
          <a:lstStyle/>
          <a:p>
            <a:r>
              <a:rPr lang="en-US" sz="2000" b="1" dirty="0"/>
              <a:t>2.Faculty Module</a:t>
            </a:r>
            <a:endParaRPr lang="en-US" sz="2000" dirty="0"/>
          </a:p>
          <a:p>
            <a:pPr marL="742950" lvl="1" indent="-285750">
              <a:buFont typeface="+mj-lt"/>
              <a:buAutoNum type="arabicPeriod"/>
            </a:pPr>
            <a:r>
              <a:rPr lang="en-US" sz="2000" dirty="0"/>
              <a:t>Faculty can log in and enter/update marks for different exams.</a:t>
            </a:r>
          </a:p>
          <a:p>
            <a:pPr marL="742950" lvl="1" indent="-285750">
              <a:buFont typeface="+mj-lt"/>
              <a:buAutoNum type="arabicPeriod"/>
            </a:pPr>
            <a:r>
              <a:rPr lang="en-US" sz="2000" dirty="0"/>
              <a:t>View student performance reports.</a:t>
            </a:r>
          </a:p>
        </p:txBody>
      </p:sp>
      <p:sp>
        <p:nvSpPr>
          <p:cNvPr id="11" name="TextBox 10">
            <a:extLst>
              <a:ext uri="{FF2B5EF4-FFF2-40B4-BE49-F238E27FC236}">
                <a16:creationId xmlns:a16="http://schemas.microsoft.com/office/drawing/2014/main" id="{081A05A0-1837-F88C-377C-B360CF713DE4}"/>
              </a:ext>
            </a:extLst>
          </p:cNvPr>
          <p:cNvSpPr txBox="1"/>
          <p:nvPr/>
        </p:nvSpPr>
        <p:spPr>
          <a:xfrm>
            <a:off x="5825612" y="1500363"/>
            <a:ext cx="3996814" cy="1631216"/>
          </a:xfrm>
          <a:prstGeom prst="rect">
            <a:avLst/>
          </a:prstGeom>
          <a:noFill/>
        </p:spPr>
        <p:txBody>
          <a:bodyPr wrap="square">
            <a:spAutoFit/>
          </a:bodyPr>
          <a:lstStyle/>
          <a:p>
            <a:r>
              <a:rPr lang="en-US" sz="2000" b="1" dirty="0"/>
              <a:t>3.Student Module</a:t>
            </a:r>
            <a:endParaRPr lang="en-US" sz="2000" dirty="0"/>
          </a:p>
          <a:p>
            <a:pPr marL="742950" lvl="1" indent="-285750">
              <a:buFont typeface="+mj-lt"/>
              <a:buAutoNum type="arabicPeriod"/>
            </a:pPr>
            <a:r>
              <a:rPr lang="en-US" sz="2000" dirty="0"/>
              <a:t>Students can log in and check their marks.</a:t>
            </a:r>
          </a:p>
          <a:p>
            <a:pPr marL="742950" lvl="1" indent="-285750">
              <a:buFont typeface="+mj-lt"/>
              <a:buAutoNum type="arabicPeriod"/>
            </a:pPr>
            <a:r>
              <a:rPr lang="en-US" sz="2000" dirty="0"/>
              <a:t>View overall performance history.</a:t>
            </a:r>
          </a:p>
        </p:txBody>
      </p:sp>
      <p:sp>
        <p:nvSpPr>
          <p:cNvPr id="13" name="TextBox 12">
            <a:extLst>
              <a:ext uri="{FF2B5EF4-FFF2-40B4-BE49-F238E27FC236}">
                <a16:creationId xmlns:a16="http://schemas.microsoft.com/office/drawing/2014/main" id="{13EA4AE0-B667-613C-2B1F-C2AEBF5C1917}"/>
              </a:ext>
            </a:extLst>
          </p:cNvPr>
          <p:cNvSpPr txBox="1"/>
          <p:nvPr/>
        </p:nvSpPr>
        <p:spPr>
          <a:xfrm>
            <a:off x="5825612" y="3131579"/>
            <a:ext cx="4655575" cy="1631216"/>
          </a:xfrm>
          <a:prstGeom prst="rect">
            <a:avLst/>
          </a:prstGeom>
          <a:noFill/>
        </p:spPr>
        <p:txBody>
          <a:bodyPr wrap="square">
            <a:spAutoFit/>
          </a:bodyPr>
          <a:lstStyle/>
          <a:p>
            <a:r>
              <a:rPr lang="en-US" sz="2000" b="1" dirty="0"/>
              <a:t>4.Authentication Module</a:t>
            </a:r>
            <a:endParaRPr lang="en-US" sz="2000" dirty="0"/>
          </a:p>
          <a:p>
            <a:pPr marL="742950" lvl="1" indent="-285750">
              <a:buFont typeface="+mj-lt"/>
              <a:buAutoNum type="arabicPeriod"/>
            </a:pPr>
            <a:r>
              <a:rPr lang="en-US" sz="2000" dirty="0"/>
              <a:t>Secure login system for students and faculty.</a:t>
            </a:r>
          </a:p>
          <a:p>
            <a:pPr marL="742950" lvl="1" indent="-285750">
              <a:buFont typeface="+mj-lt"/>
              <a:buAutoNum type="arabicPeriod"/>
            </a:pPr>
            <a:r>
              <a:rPr lang="en-US" sz="2000" dirty="0"/>
              <a:t>Ensures data protection and role-based access.</a:t>
            </a:r>
          </a:p>
        </p:txBody>
      </p:sp>
      <p:sp>
        <p:nvSpPr>
          <p:cNvPr id="15" name="TextBox 14">
            <a:extLst>
              <a:ext uri="{FF2B5EF4-FFF2-40B4-BE49-F238E27FC236}">
                <a16:creationId xmlns:a16="http://schemas.microsoft.com/office/drawing/2014/main" id="{18329E0B-E1E5-AB74-9D0E-A7EBE2E5D7E6}"/>
              </a:ext>
            </a:extLst>
          </p:cNvPr>
          <p:cNvSpPr txBox="1"/>
          <p:nvPr/>
        </p:nvSpPr>
        <p:spPr>
          <a:xfrm>
            <a:off x="5904270" y="4907694"/>
            <a:ext cx="4576917" cy="1015663"/>
          </a:xfrm>
          <a:prstGeom prst="rect">
            <a:avLst/>
          </a:prstGeom>
          <a:noFill/>
        </p:spPr>
        <p:txBody>
          <a:bodyPr wrap="square">
            <a:spAutoFit/>
          </a:bodyPr>
          <a:lstStyle/>
          <a:p>
            <a:pPr algn="just"/>
            <a:r>
              <a:rPr lang="en-US" sz="2000" b="1" dirty="0"/>
              <a:t>5.Database Management Module</a:t>
            </a:r>
            <a:endParaRPr lang="en-US" sz="2000" dirty="0"/>
          </a:p>
          <a:p>
            <a:pPr marL="742950" lvl="1" indent="-285750" algn="just">
              <a:buFont typeface="+mj-lt"/>
              <a:buAutoNum type="arabicPeriod"/>
            </a:pPr>
            <a:r>
              <a:rPr lang="en-US" sz="2000" dirty="0"/>
              <a:t>Stores student records securely.</a:t>
            </a:r>
          </a:p>
          <a:p>
            <a:pPr marL="742950" lvl="1" indent="-285750" algn="just">
              <a:buFont typeface="+mj-lt"/>
              <a:buAutoNum type="arabicPeriod"/>
            </a:pPr>
            <a:r>
              <a:rPr lang="en-US" sz="2000" dirty="0"/>
              <a:t>Handles data retrieval and updates.</a:t>
            </a:r>
          </a:p>
        </p:txBody>
      </p:sp>
    </p:spTree>
    <p:extLst>
      <p:ext uri="{BB962C8B-B14F-4D97-AF65-F5344CB8AC3E}">
        <p14:creationId xmlns:p14="http://schemas.microsoft.com/office/powerpoint/2010/main" val="21294226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F6D0DA-01DE-0088-5D7B-31D04B9EA44B}"/>
              </a:ext>
            </a:extLst>
          </p:cNvPr>
          <p:cNvSpPr txBox="1"/>
          <p:nvPr/>
        </p:nvSpPr>
        <p:spPr>
          <a:xfrm>
            <a:off x="1064310" y="2007220"/>
            <a:ext cx="4296697" cy="369332"/>
          </a:xfrm>
          <a:prstGeom prst="rect">
            <a:avLst/>
          </a:prstGeom>
          <a:noFill/>
        </p:spPr>
        <p:txBody>
          <a:bodyPr wrap="square">
            <a:spAutoFit/>
          </a:bodyPr>
          <a:lstStyle/>
          <a:p>
            <a:pPr marL="285750" indent="-285750">
              <a:buFont typeface="Arial" panose="020B0604020202020204" pitchFamily="34" charset="0"/>
              <a:buChar char="•"/>
            </a:pPr>
            <a:r>
              <a:rPr lang="en-IN" b="1" dirty="0"/>
              <a:t>Development Tool :</a:t>
            </a:r>
            <a:endParaRPr lang="en-IN" dirty="0"/>
          </a:p>
        </p:txBody>
      </p:sp>
      <p:sp>
        <p:nvSpPr>
          <p:cNvPr id="5" name="TextBox 4">
            <a:extLst>
              <a:ext uri="{FF2B5EF4-FFF2-40B4-BE49-F238E27FC236}">
                <a16:creationId xmlns:a16="http://schemas.microsoft.com/office/drawing/2014/main" id="{67821275-8163-AA19-2228-B96A71A23413}"/>
              </a:ext>
            </a:extLst>
          </p:cNvPr>
          <p:cNvSpPr txBox="1"/>
          <p:nvPr/>
        </p:nvSpPr>
        <p:spPr>
          <a:xfrm>
            <a:off x="1154052" y="760725"/>
            <a:ext cx="4532671" cy="1200329"/>
          </a:xfrm>
          <a:prstGeom prst="rect">
            <a:avLst/>
          </a:prstGeom>
          <a:noFill/>
        </p:spPr>
        <p:txBody>
          <a:bodyPr wrap="square">
            <a:spAutoFit/>
          </a:bodyPr>
          <a:lstStyle/>
          <a:p>
            <a:r>
              <a:rPr lang="en-IN" sz="3600" b="1" dirty="0">
                <a:solidFill>
                  <a:srgbClr val="FF0000"/>
                </a:solidFill>
              </a:rPr>
              <a:t>Software Requirements:</a:t>
            </a:r>
          </a:p>
        </p:txBody>
      </p:sp>
      <p:sp>
        <p:nvSpPr>
          <p:cNvPr id="7" name="TextBox 6">
            <a:extLst>
              <a:ext uri="{FF2B5EF4-FFF2-40B4-BE49-F238E27FC236}">
                <a16:creationId xmlns:a16="http://schemas.microsoft.com/office/drawing/2014/main" id="{002C3067-C2CA-D08C-BE66-9B012ACB1485}"/>
              </a:ext>
            </a:extLst>
          </p:cNvPr>
          <p:cNvSpPr txBox="1"/>
          <p:nvPr/>
        </p:nvSpPr>
        <p:spPr>
          <a:xfrm>
            <a:off x="6317231" y="2001415"/>
            <a:ext cx="4935792" cy="884216"/>
          </a:xfrm>
          <a:prstGeom prst="rect">
            <a:avLst/>
          </a:prstGeom>
          <a:noFill/>
        </p:spPr>
        <p:txBody>
          <a:bodyPr wrap="square">
            <a:spAutoFit/>
          </a:bodyPr>
          <a:lstStyle/>
          <a:p>
            <a:pPr>
              <a:lnSpc>
                <a:spcPct val="150000"/>
              </a:lnSpc>
            </a:pPr>
            <a:r>
              <a:rPr lang="en-IN" dirty="0"/>
              <a:t>• </a:t>
            </a:r>
            <a:r>
              <a:rPr lang="en-IN" b="1" dirty="0"/>
              <a:t>Processor : </a:t>
            </a:r>
          </a:p>
          <a:p>
            <a:pPr>
              <a:lnSpc>
                <a:spcPct val="150000"/>
              </a:lnSpc>
            </a:pPr>
            <a:r>
              <a:rPr lang="en-IN" b="1" dirty="0"/>
              <a:t>        </a:t>
            </a:r>
            <a:r>
              <a:rPr lang="en-IN" dirty="0"/>
              <a:t>Dual-core (i3 or higher)</a:t>
            </a:r>
          </a:p>
        </p:txBody>
      </p:sp>
      <p:sp>
        <p:nvSpPr>
          <p:cNvPr id="9" name="TextBox 8">
            <a:extLst>
              <a:ext uri="{FF2B5EF4-FFF2-40B4-BE49-F238E27FC236}">
                <a16:creationId xmlns:a16="http://schemas.microsoft.com/office/drawing/2014/main" id="{4063AA77-59CC-16E0-FBDF-005B73F87592}"/>
              </a:ext>
            </a:extLst>
          </p:cNvPr>
          <p:cNvSpPr txBox="1"/>
          <p:nvPr/>
        </p:nvSpPr>
        <p:spPr>
          <a:xfrm>
            <a:off x="6076339" y="760724"/>
            <a:ext cx="4630995" cy="1200329"/>
          </a:xfrm>
          <a:prstGeom prst="rect">
            <a:avLst/>
          </a:prstGeom>
          <a:noFill/>
        </p:spPr>
        <p:txBody>
          <a:bodyPr wrap="square">
            <a:spAutoFit/>
          </a:bodyPr>
          <a:lstStyle/>
          <a:p>
            <a:r>
              <a:rPr lang="en-IN" sz="3600" b="1" dirty="0">
                <a:solidFill>
                  <a:srgbClr val="FF0000"/>
                </a:solidFill>
              </a:rPr>
              <a:t>Hardware Requirements: </a:t>
            </a:r>
          </a:p>
        </p:txBody>
      </p:sp>
      <p:sp>
        <p:nvSpPr>
          <p:cNvPr id="11" name="TextBox 10">
            <a:extLst>
              <a:ext uri="{FF2B5EF4-FFF2-40B4-BE49-F238E27FC236}">
                <a16:creationId xmlns:a16="http://schemas.microsoft.com/office/drawing/2014/main" id="{925DC9A4-BB59-5C26-60E8-BD7BFDD7B3BE}"/>
              </a:ext>
            </a:extLst>
          </p:cNvPr>
          <p:cNvSpPr txBox="1"/>
          <p:nvPr/>
        </p:nvSpPr>
        <p:spPr>
          <a:xfrm>
            <a:off x="1064310" y="2780818"/>
            <a:ext cx="2369573" cy="369332"/>
          </a:xfrm>
          <a:prstGeom prst="rect">
            <a:avLst/>
          </a:prstGeom>
          <a:noFill/>
        </p:spPr>
        <p:txBody>
          <a:bodyPr wrap="square">
            <a:spAutoFit/>
          </a:bodyPr>
          <a:lstStyle/>
          <a:p>
            <a:pPr marL="285750" indent="-285750">
              <a:buFont typeface="Arial" panose="020B0604020202020204" pitchFamily="34" charset="0"/>
              <a:buChar char="•"/>
            </a:pPr>
            <a:r>
              <a:rPr lang="en-IN" b="1" dirty="0"/>
              <a:t>Operating System :</a:t>
            </a:r>
            <a:endParaRPr lang="en-IN" dirty="0"/>
          </a:p>
        </p:txBody>
      </p:sp>
      <p:sp>
        <p:nvSpPr>
          <p:cNvPr id="13" name="TextBox 12">
            <a:extLst>
              <a:ext uri="{FF2B5EF4-FFF2-40B4-BE49-F238E27FC236}">
                <a16:creationId xmlns:a16="http://schemas.microsoft.com/office/drawing/2014/main" id="{74049A74-4948-2A91-26EF-FBC7506C2FAE}"/>
              </a:ext>
            </a:extLst>
          </p:cNvPr>
          <p:cNvSpPr txBox="1"/>
          <p:nvPr/>
        </p:nvSpPr>
        <p:spPr>
          <a:xfrm>
            <a:off x="1292936" y="2425135"/>
            <a:ext cx="2556389" cy="369332"/>
          </a:xfrm>
          <a:prstGeom prst="rect">
            <a:avLst/>
          </a:prstGeom>
          <a:noFill/>
        </p:spPr>
        <p:txBody>
          <a:bodyPr wrap="square">
            <a:spAutoFit/>
          </a:bodyPr>
          <a:lstStyle/>
          <a:p>
            <a:r>
              <a:rPr lang="en-IN" b="1" dirty="0"/>
              <a:t> </a:t>
            </a:r>
            <a:r>
              <a:rPr lang="en-IN" dirty="0"/>
              <a:t>Visual Studio Code</a:t>
            </a:r>
          </a:p>
        </p:txBody>
      </p:sp>
      <p:sp>
        <p:nvSpPr>
          <p:cNvPr id="15" name="TextBox 14">
            <a:extLst>
              <a:ext uri="{FF2B5EF4-FFF2-40B4-BE49-F238E27FC236}">
                <a16:creationId xmlns:a16="http://schemas.microsoft.com/office/drawing/2014/main" id="{1AE256D8-9288-1A33-8795-490516BC7E43}"/>
              </a:ext>
            </a:extLst>
          </p:cNvPr>
          <p:cNvSpPr txBox="1"/>
          <p:nvPr/>
        </p:nvSpPr>
        <p:spPr>
          <a:xfrm>
            <a:off x="1381427" y="3195725"/>
            <a:ext cx="4387661" cy="369332"/>
          </a:xfrm>
          <a:prstGeom prst="rect">
            <a:avLst/>
          </a:prstGeom>
          <a:noFill/>
        </p:spPr>
        <p:txBody>
          <a:bodyPr wrap="square">
            <a:spAutoFit/>
          </a:bodyPr>
          <a:lstStyle/>
          <a:p>
            <a:r>
              <a:rPr lang="en-IN" dirty="0"/>
              <a:t>Windows 10 / macOS 10.14 / Ubuntu 20.04 </a:t>
            </a:r>
          </a:p>
        </p:txBody>
      </p:sp>
      <p:sp>
        <p:nvSpPr>
          <p:cNvPr id="17" name="TextBox 16">
            <a:extLst>
              <a:ext uri="{FF2B5EF4-FFF2-40B4-BE49-F238E27FC236}">
                <a16:creationId xmlns:a16="http://schemas.microsoft.com/office/drawing/2014/main" id="{5A4142DC-A26B-EAF5-B0FE-36D856F92620}"/>
              </a:ext>
            </a:extLst>
          </p:cNvPr>
          <p:cNvSpPr txBox="1"/>
          <p:nvPr/>
        </p:nvSpPr>
        <p:spPr>
          <a:xfrm>
            <a:off x="6317231" y="2846483"/>
            <a:ext cx="2826779" cy="884216"/>
          </a:xfrm>
          <a:prstGeom prst="rect">
            <a:avLst/>
          </a:prstGeom>
          <a:noFill/>
        </p:spPr>
        <p:txBody>
          <a:bodyPr wrap="square">
            <a:spAutoFit/>
          </a:bodyPr>
          <a:lstStyle/>
          <a:p>
            <a:pPr>
              <a:lnSpc>
                <a:spcPct val="150000"/>
              </a:lnSpc>
            </a:pPr>
            <a:r>
              <a:rPr lang="en-IN" b="1" dirty="0"/>
              <a:t>• RAM : </a:t>
            </a:r>
          </a:p>
          <a:p>
            <a:pPr>
              <a:lnSpc>
                <a:spcPct val="150000"/>
              </a:lnSpc>
            </a:pPr>
            <a:r>
              <a:rPr lang="en-IN" b="1" dirty="0"/>
              <a:t>        </a:t>
            </a:r>
            <a:r>
              <a:rPr lang="en-IN" dirty="0"/>
              <a:t>8 GB or higher</a:t>
            </a:r>
          </a:p>
        </p:txBody>
      </p:sp>
      <p:sp>
        <p:nvSpPr>
          <p:cNvPr id="19" name="TextBox 18">
            <a:extLst>
              <a:ext uri="{FF2B5EF4-FFF2-40B4-BE49-F238E27FC236}">
                <a16:creationId xmlns:a16="http://schemas.microsoft.com/office/drawing/2014/main" id="{6C6EF60A-26F7-9DAC-0C93-6264E4B03727}"/>
              </a:ext>
            </a:extLst>
          </p:cNvPr>
          <p:cNvSpPr txBox="1"/>
          <p:nvPr/>
        </p:nvSpPr>
        <p:spPr>
          <a:xfrm>
            <a:off x="6317231" y="3691551"/>
            <a:ext cx="4149213" cy="884216"/>
          </a:xfrm>
          <a:prstGeom prst="rect">
            <a:avLst/>
          </a:prstGeom>
          <a:noFill/>
        </p:spPr>
        <p:txBody>
          <a:bodyPr wrap="square">
            <a:spAutoFit/>
          </a:bodyPr>
          <a:lstStyle/>
          <a:p>
            <a:pPr>
              <a:lnSpc>
                <a:spcPct val="150000"/>
              </a:lnSpc>
            </a:pPr>
            <a:r>
              <a:rPr lang="en-IN" b="1" dirty="0"/>
              <a:t>• Storage :</a:t>
            </a:r>
          </a:p>
          <a:p>
            <a:pPr>
              <a:lnSpc>
                <a:spcPct val="150000"/>
              </a:lnSpc>
            </a:pPr>
            <a:r>
              <a:rPr lang="en-IN" b="1" dirty="0"/>
              <a:t>        </a:t>
            </a:r>
            <a:r>
              <a:rPr lang="en-IN" dirty="0"/>
              <a:t>SSD with at least 30 GB of free space</a:t>
            </a:r>
          </a:p>
        </p:txBody>
      </p:sp>
      <p:sp>
        <p:nvSpPr>
          <p:cNvPr id="21" name="TextBox 20">
            <a:extLst>
              <a:ext uri="{FF2B5EF4-FFF2-40B4-BE49-F238E27FC236}">
                <a16:creationId xmlns:a16="http://schemas.microsoft.com/office/drawing/2014/main" id="{8CE879E1-1582-0C38-AA20-EF73EFFBCEDD}"/>
              </a:ext>
            </a:extLst>
          </p:cNvPr>
          <p:cNvSpPr txBox="1"/>
          <p:nvPr/>
        </p:nvSpPr>
        <p:spPr>
          <a:xfrm>
            <a:off x="1064310" y="3589350"/>
            <a:ext cx="4622413" cy="1299715"/>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t>Front End:   </a:t>
            </a:r>
            <a:r>
              <a:rPr lang="en-IN" dirty="0"/>
              <a:t>HTML, CSS ,  JavaScript     </a:t>
            </a:r>
          </a:p>
          <a:p>
            <a:pPr marL="285750" indent="-285750">
              <a:lnSpc>
                <a:spcPct val="150000"/>
              </a:lnSpc>
              <a:buFont typeface="Arial" panose="020B0604020202020204" pitchFamily="34" charset="0"/>
              <a:buChar char="•"/>
            </a:pPr>
            <a:r>
              <a:rPr lang="en-IN" b="1" dirty="0"/>
              <a:t>Back End: </a:t>
            </a:r>
            <a:r>
              <a:rPr lang="en-IN" dirty="0"/>
              <a:t>Node.js, Express.js  </a:t>
            </a:r>
          </a:p>
          <a:p>
            <a:pPr marL="285750" indent="-285750">
              <a:lnSpc>
                <a:spcPct val="150000"/>
              </a:lnSpc>
              <a:buFont typeface="Arial" panose="020B0604020202020204" pitchFamily="34" charset="0"/>
              <a:buChar char="•"/>
            </a:pPr>
            <a:r>
              <a:rPr lang="en-IN" b="1" dirty="0"/>
              <a:t>Database: </a:t>
            </a:r>
            <a:r>
              <a:rPr lang="en-IN" dirty="0" err="1"/>
              <a:t>Mysql</a:t>
            </a:r>
            <a:r>
              <a:rPr lang="en-IN" dirty="0"/>
              <a:t>     </a:t>
            </a:r>
          </a:p>
        </p:txBody>
      </p:sp>
    </p:spTree>
    <p:extLst>
      <p:ext uri="{BB962C8B-B14F-4D97-AF65-F5344CB8AC3E}">
        <p14:creationId xmlns:p14="http://schemas.microsoft.com/office/powerpoint/2010/main" val="22636483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0DA2DEA-35B0-1F16-5EBF-C6FA75ED2975}"/>
              </a:ext>
            </a:extLst>
          </p:cNvPr>
          <p:cNvSpPr txBox="1"/>
          <p:nvPr/>
        </p:nvSpPr>
        <p:spPr>
          <a:xfrm>
            <a:off x="894735" y="828057"/>
            <a:ext cx="2054942" cy="646331"/>
          </a:xfrm>
          <a:prstGeom prst="rect">
            <a:avLst/>
          </a:prstGeom>
          <a:noFill/>
        </p:spPr>
        <p:txBody>
          <a:bodyPr wrap="square">
            <a:spAutoFit/>
          </a:bodyPr>
          <a:lstStyle/>
          <a:p>
            <a:r>
              <a:rPr lang="en-IN" sz="3600" b="1" dirty="0">
                <a:solidFill>
                  <a:srgbClr val="FF0000"/>
                </a:solidFill>
              </a:rPr>
              <a:t>Features: </a:t>
            </a:r>
          </a:p>
        </p:txBody>
      </p:sp>
      <p:sp>
        <p:nvSpPr>
          <p:cNvPr id="7" name="TextBox 6">
            <a:extLst>
              <a:ext uri="{FF2B5EF4-FFF2-40B4-BE49-F238E27FC236}">
                <a16:creationId xmlns:a16="http://schemas.microsoft.com/office/drawing/2014/main" id="{1D8D1682-175F-BFBD-B25D-ACDD791B50B7}"/>
              </a:ext>
            </a:extLst>
          </p:cNvPr>
          <p:cNvSpPr txBox="1"/>
          <p:nvPr/>
        </p:nvSpPr>
        <p:spPr>
          <a:xfrm>
            <a:off x="1194619" y="1505628"/>
            <a:ext cx="10082981" cy="4524315"/>
          </a:xfrm>
          <a:prstGeom prst="rect">
            <a:avLst/>
          </a:prstGeom>
          <a:noFill/>
        </p:spPr>
        <p:txBody>
          <a:bodyPr wrap="square">
            <a:spAutoFit/>
          </a:bodyPr>
          <a:lstStyle/>
          <a:p>
            <a:pPr marL="285750" indent="-285750">
              <a:buFont typeface="Arial" panose="020B0604020202020204" pitchFamily="34" charset="0"/>
              <a:buChar char="•"/>
            </a:pPr>
            <a:r>
              <a:rPr lang="en-US" sz="2400" b="1" dirty="0"/>
              <a:t>Secure Login &amp; Authentication</a:t>
            </a:r>
            <a:r>
              <a:rPr lang="en-US" sz="2400" dirty="0"/>
              <a:t> – Role-based access for students and faculty, ensuring data privacy.</a:t>
            </a:r>
          </a:p>
          <a:p>
            <a:pPr marL="285750" indent="-285750">
              <a:buFont typeface="Arial" panose="020B0604020202020204" pitchFamily="34" charset="0"/>
              <a:buChar char="•"/>
            </a:pPr>
            <a:r>
              <a:rPr lang="en-US" sz="2400" b="1" dirty="0"/>
              <a:t>Faculty Portal</a:t>
            </a:r>
            <a:r>
              <a:rPr lang="en-US" sz="2400" dirty="0"/>
              <a:t> – Faculty can log in to enter, update, and manage student marks for different exams.</a:t>
            </a:r>
          </a:p>
          <a:p>
            <a:pPr marL="285750" indent="-285750">
              <a:buFont typeface="Arial" panose="020B0604020202020204" pitchFamily="34" charset="0"/>
              <a:buChar char="•"/>
            </a:pPr>
            <a:r>
              <a:rPr lang="en-US" sz="2400" b="1" dirty="0"/>
              <a:t>Student Portal</a:t>
            </a:r>
            <a:r>
              <a:rPr lang="en-US" sz="2400" dirty="0"/>
              <a:t> – Students can securely log in and view their marks and performance history.</a:t>
            </a:r>
          </a:p>
          <a:p>
            <a:pPr marL="285750" indent="-285750">
              <a:buFont typeface="Arial" panose="020B0604020202020204" pitchFamily="34" charset="0"/>
              <a:buChar char="•"/>
            </a:pPr>
            <a:r>
              <a:rPr lang="en-US" sz="2400" b="1" dirty="0"/>
              <a:t>Responsive Design</a:t>
            </a:r>
            <a:r>
              <a:rPr lang="en-US" sz="2400" dirty="0"/>
              <a:t> – The system is accessible on desktops, tablets, and mobile devices.</a:t>
            </a:r>
          </a:p>
          <a:p>
            <a:pPr marL="285750" indent="-285750">
              <a:buFont typeface="Arial" panose="020B0604020202020204" pitchFamily="34" charset="0"/>
              <a:buChar char="•"/>
            </a:pPr>
            <a:r>
              <a:rPr lang="en-US" sz="2400" b="1" dirty="0"/>
              <a:t>Database Integration</a:t>
            </a:r>
            <a:r>
              <a:rPr lang="en-US" sz="2400" dirty="0"/>
              <a:t> – Secure storage and retrieval of student records.</a:t>
            </a:r>
          </a:p>
          <a:p>
            <a:pPr marL="285750" indent="-285750">
              <a:buFont typeface="Arial" panose="020B0604020202020204" pitchFamily="34" charset="0"/>
              <a:buChar char="•"/>
            </a:pPr>
            <a:r>
              <a:rPr lang="en-US" sz="2400" b="1" dirty="0"/>
              <a:t>Automated Notifications</a:t>
            </a:r>
            <a:r>
              <a:rPr lang="en-US" sz="2400" dirty="0"/>
              <a:t>–Sends alerts to faculty regarding mark updates and announcements.</a:t>
            </a:r>
          </a:p>
          <a:p>
            <a:pPr marL="285750" indent="-285750">
              <a:buFont typeface="Arial" panose="020B0604020202020204" pitchFamily="34" charset="0"/>
              <a:buChar char="•"/>
            </a:pPr>
            <a:r>
              <a:rPr lang="en-US" sz="2400" b="1" dirty="0"/>
              <a:t>User-Friendly Interface</a:t>
            </a:r>
            <a:r>
              <a:rPr lang="en-US" sz="2400" dirty="0"/>
              <a:t> – Simple and intuitive UI for seamless navigation.</a:t>
            </a:r>
          </a:p>
        </p:txBody>
      </p:sp>
    </p:spTree>
    <p:extLst>
      <p:ext uri="{BB962C8B-B14F-4D97-AF65-F5344CB8AC3E}">
        <p14:creationId xmlns:p14="http://schemas.microsoft.com/office/powerpoint/2010/main" val="22806603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052096C-C724-C697-7416-13E2B1382663}"/>
              </a:ext>
            </a:extLst>
          </p:cNvPr>
          <p:cNvSpPr txBox="1"/>
          <p:nvPr/>
        </p:nvSpPr>
        <p:spPr>
          <a:xfrm>
            <a:off x="1130709" y="1839589"/>
            <a:ext cx="10196051" cy="3785652"/>
          </a:xfrm>
          <a:prstGeom prst="rect">
            <a:avLst/>
          </a:prstGeom>
          <a:noFill/>
        </p:spPr>
        <p:txBody>
          <a:bodyPr wrap="square">
            <a:spAutoFit/>
          </a:bodyPr>
          <a:lstStyle/>
          <a:p>
            <a:pPr algn="just"/>
            <a:r>
              <a:rPr lang="en-US" sz="2400" dirty="0"/>
              <a:t>The Student Information Management System is a user-friendly, efficient, and secure web-based platform that simplifies the process of managing student marks. It eliminates the need for manual record-keeping, ensuring time-saving, transparency, and accessibility for both faculty and students. With features like secure authentication, real-time updates, and automated notifications, this system enhances academic workflow and improves communication. By leveraging modern web technologies such as React.js, Node.js, and </a:t>
            </a:r>
            <a:r>
              <a:rPr lang="en-US" sz="2400"/>
              <a:t>MongoDB, Firebase</a:t>
            </a:r>
            <a:r>
              <a:rPr lang="en-US" sz="2400" dirty="0"/>
              <a:t>, the project provides a scalable and practical solution for educational institutions. Overall, this system plays a crucial role in streamlining academic record management, enhancing efficiency, and improving the digital experience for students and faculty alike.</a:t>
            </a:r>
          </a:p>
        </p:txBody>
      </p:sp>
      <p:sp>
        <p:nvSpPr>
          <p:cNvPr id="5" name="TextBox 4">
            <a:extLst>
              <a:ext uri="{FF2B5EF4-FFF2-40B4-BE49-F238E27FC236}">
                <a16:creationId xmlns:a16="http://schemas.microsoft.com/office/drawing/2014/main" id="{52FB4FC7-95BE-316F-1E54-602326988091}"/>
              </a:ext>
            </a:extLst>
          </p:cNvPr>
          <p:cNvSpPr txBox="1"/>
          <p:nvPr/>
        </p:nvSpPr>
        <p:spPr>
          <a:xfrm>
            <a:off x="806245" y="991697"/>
            <a:ext cx="3451123" cy="646331"/>
          </a:xfrm>
          <a:prstGeom prst="rect">
            <a:avLst/>
          </a:prstGeom>
          <a:noFill/>
        </p:spPr>
        <p:txBody>
          <a:bodyPr wrap="square">
            <a:spAutoFit/>
          </a:bodyPr>
          <a:lstStyle/>
          <a:p>
            <a:r>
              <a:rPr lang="en-IN" sz="3600" b="1" dirty="0">
                <a:solidFill>
                  <a:srgbClr val="FF0000"/>
                </a:solidFill>
              </a:rPr>
              <a:t>Conclusion:</a:t>
            </a:r>
          </a:p>
        </p:txBody>
      </p:sp>
    </p:spTree>
    <p:extLst>
      <p:ext uri="{BB962C8B-B14F-4D97-AF65-F5344CB8AC3E}">
        <p14:creationId xmlns:p14="http://schemas.microsoft.com/office/powerpoint/2010/main" val="23242890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2007-2010">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597</TotalTime>
  <Words>785</Words>
  <Application>Microsoft Office PowerPoint</Application>
  <PresentationFormat>Widescreen</PresentationFormat>
  <Paragraphs>78</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Garamond</vt:lpstr>
      <vt:lpstr>Wingdings</vt:lpstr>
      <vt:lpstr>Organic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sudheer kumar</dc:creator>
  <cp:lastModifiedBy>sudheer kumar</cp:lastModifiedBy>
  <cp:revision>1</cp:revision>
  <dcterms:created xsi:type="dcterms:W3CDTF">2025-02-12T12:22:43Z</dcterms:created>
  <dcterms:modified xsi:type="dcterms:W3CDTF">2025-03-31T14:23:07Z</dcterms:modified>
</cp:coreProperties>
</file>