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7" r:id="rId2"/>
    <p:sldId id="258" r:id="rId3"/>
    <p:sldId id="265" r:id="rId4"/>
    <p:sldId id="266" r:id="rId5"/>
    <p:sldId id="267" r:id="rId6"/>
    <p:sldId id="268" r:id="rId7"/>
    <p:sldId id="319" r:id="rId8"/>
    <p:sldId id="320" r:id="rId9"/>
    <p:sldId id="321" r:id="rId10"/>
    <p:sldId id="323" r:id="rId11"/>
    <p:sldId id="32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50" r:id="rId36"/>
    <p:sldId id="351" r:id="rId37"/>
    <p:sldId id="347" r:id="rId38"/>
    <p:sldId id="348" r:id="rId39"/>
    <p:sldId id="349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80" r:id="rId64"/>
    <p:sldId id="381" r:id="rId65"/>
    <p:sldId id="379" r:id="rId66"/>
    <p:sldId id="375" r:id="rId67"/>
    <p:sldId id="377" r:id="rId68"/>
    <p:sldId id="376" r:id="rId69"/>
    <p:sldId id="378" r:id="rId70"/>
    <p:sldId id="382" r:id="rId71"/>
    <p:sldId id="383" r:id="rId72"/>
    <p:sldId id="384" r:id="rId73"/>
    <p:sldId id="385" r:id="rId74"/>
    <p:sldId id="386" r:id="rId75"/>
    <p:sldId id="387" r:id="rId76"/>
    <p:sldId id="388" r:id="rId77"/>
    <p:sldId id="389" r:id="rId78"/>
    <p:sldId id="390" r:id="rId79"/>
    <p:sldId id="391" r:id="rId80"/>
    <p:sldId id="392" r:id="rId81"/>
    <p:sldId id="393" r:id="rId82"/>
    <p:sldId id="394" r:id="rId83"/>
    <p:sldId id="395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3962E-036A-4441-9DC1-EB5C79D833C4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34A59-FCD0-41B8-9A9E-02B193278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2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34A59-FCD0-41B8-9A9E-02B193278581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0EE8-456E-4510-8D88-38A61C8CB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0D259-D20A-4C21-BA5C-001EED51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F11C-1432-4C56-917D-094454BC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5DCB-BD98-4984-AB15-F84BBF792ECC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C144-C5EF-4871-B0B2-452320E4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4211-EFA6-40B3-9077-C937AE64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82CF-7FD2-4D6C-BF08-72101340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5E961-420D-4F96-8E5E-124E3A3F0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4C7B-869F-44A8-968C-B9102414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89C-E1B9-4C42-86CC-5DDF66264BEC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FC7C2-D15C-4CA2-8A76-973AC1DC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2353-5F4F-4C9D-8FAB-265929DB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0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526D8-9BF8-477D-BF91-7336B0196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31E8D-BDFB-472E-A404-F74C0081C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261D-8726-4F75-844B-C69E45B6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8293-F9E4-452D-A138-9E24A3D9A64B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C6F2-C8A7-4A8F-BE04-52B4EEC8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861B-DFE6-4D33-B241-63225457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4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5857-E1F5-4BBD-A322-AFD12F2B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8BF0-F895-441B-AA10-682B859F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52EDD-5270-42C3-A852-F13C9F8A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B30-0BFF-4F6D-A196-D7E81DA3B1F9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83BE-2505-460B-9A40-EF952C5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86AA-942F-49AA-9B63-DA2EB35A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1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B6A8-F6F8-43FB-940C-5B49ACFA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45B9F-D669-477A-B7C4-72B98F51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AD86-BAB8-43D6-A93C-B8BD2813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226F-13BF-47F2-A9D7-86198DC9D338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F5CC-8FDE-46B5-A174-7F68987B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59D6-C144-4D89-958E-8CE26E63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85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C845-9BCE-4D23-A8CF-58B1C710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A2EA-0C17-4D95-B62F-D15CB0014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708D9-5869-4C9B-9A42-87AE9663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51E3E-1DBC-40F5-961C-93ED8EC9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4298-BF99-4FF4-B33D-C0B4A44C1E31}" type="datetime1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2DA14-B93A-4722-8DCA-312477E9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3413B-D751-4491-B560-E93D91A4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7695-D250-4381-81AB-E8986A23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65E04-794D-48B4-9FA2-376A9ED1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2A4DF-68EC-441D-88ED-E9659CF0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D1F48-1F3C-4252-B90B-0BF03CCD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DFC98-DE7E-4CA1-9BF4-CA2D404F6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4AF49-265C-467D-B343-9BBB9C52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BBA5-76DD-4AE8-98D6-2139E575E379}" type="datetime1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7FD8-04D3-4519-B17F-511C1250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41326-DB76-4E81-B7EE-6E37A8B9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8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ED7A-DE2B-4752-85B8-274F1171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A1C42-EB49-41A1-80AE-5A84C85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5718-A48F-43BE-808C-64ADE50BE40D}" type="datetime1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8E042-AFEA-49E4-A4E7-6B9CE04C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62858-5EDA-482E-B228-D4CB936A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CA284-BB00-4E36-ADA3-862D57B0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6ED2-3F95-4F87-A8EB-5226159D4073}" type="datetime1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0E834-116A-4464-9FFF-F285F710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1AFE8-B3FC-4871-B49E-1FD87C52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8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7C9C-D0CB-4016-8E05-9C9A2955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0F62-F15E-4F08-91F4-C8EA7E60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BD116-AAC9-4340-85C5-B3421398D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CC096-5079-4A0E-8AB7-930C4B7F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19F8-03F6-43C4-A8A7-C1BB990BC727}" type="datetime1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7C79-AF09-4B76-AD85-6694A148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788F4-913C-4445-BB39-326DBA18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8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29B3-059E-4258-9B1A-76E5E095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EE8A4-CAFC-4450-AD0A-CD2DC3CD4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0A020-625D-4D17-B466-4235ABB30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F3C53-6AFC-4CF8-8219-5FC851E4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3EF9-596F-4F10-8961-4601A1A67938}" type="datetime1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3103C-247C-496A-8441-7F148D1B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9838-3502-4918-A9C7-4EFFE345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03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C376D-84F4-4760-A58D-C03CF730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C8774-D89C-4002-8CF6-0F920905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43C3-F788-48F5-81BF-CB8770647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1E2F-68FC-4FA8-AFB5-05DF81A3847F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B472-85C0-401F-BF10-E4A5A4807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4060-D9C2-4458-8A67-99291CF13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0E60-8394-4DC8-8A1B-2FDB8CC5E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5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2.png"/><Relationship Id="rId7" Type="http://schemas.openxmlformats.org/officeDocument/2006/relationships/image" Target="../media/image137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Admin\Desktop\Murali office correspondance\University logo letter head etc\gitam logo\logo-gitam-final.jpg">
            <a:extLst>
              <a:ext uri="{FF2B5EF4-FFF2-40B4-BE49-F238E27FC236}">
                <a16:creationId xmlns:a16="http://schemas.microsoft.com/office/drawing/2014/main" id="{30CC3CBE-F632-49C8-A224-B858269E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426" y="243840"/>
            <a:ext cx="1333500" cy="1269124"/>
          </a:xfrm>
          <a:prstGeom prst="rect">
            <a:avLst/>
          </a:prstGeo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87972F-9540-4161-B499-92B32C2E5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12" y="2127380"/>
            <a:ext cx="11364686" cy="156754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for the class: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AC circuits.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Unit: 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Circuits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04-04-2022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02:00PM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966A43-08D5-4BDA-8064-F16C4268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330" y="4749282"/>
            <a:ext cx="6210300" cy="1567544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Pradeep Vinaik Kodavanti</a:t>
            </a:r>
          </a:p>
          <a:p>
            <a:pPr>
              <a:lnSpc>
                <a:spcPct val="5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>
              <a:lnSpc>
                <a:spcPct val="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EECE</a:t>
            </a:r>
          </a:p>
          <a:p>
            <a:pPr>
              <a:lnSpc>
                <a:spcPct val="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GITAM Institute of Technology (GIT)</a:t>
            </a:r>
          </a:p>
          <a:p>
            <a:pPr>
              <a:lnSpc>
                <a:spcPct val="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Visakhapatnam – 530045</a:t>
            </a:r>
          </a:p>
          <a:p>
            <a:pPr>
              <a:lnSpc>
                <a:spcPct val="5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pkodavan@gitam.edu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565BE-5A17-4730-93AD-7D160532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C5F9-2156-4BAB-911E-00C162C87D4C}" type="datetime1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67EA4-52F2-4C27-8CF2-80CA9122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0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88EE-EEEA-412F-81A5-4CC246CBC24B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 wave Equation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7078" y="983528"/>
                <a:ext cx="10599576" cy="549890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sine wave is graphically represented as shown. 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amplitude of a sine wave is represented on vertical axis. 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angular measurement (in degrees or radians) is represented on horizontal axis. 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Amplitude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maximum value of the voltage or current on the Y-axis.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the sine wave is represented by the equation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d>
                      <m:dPr>
                        <m:ctrlPr>
                          <a:rPr lang="en-US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IN" sz="2700" dirty="0">
                  <a:solidFill>
                    <a:schemeClr val="accent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point on the sine wave represented by an instantaneous value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d>
                      <m:dPr>
                        <m:ctrlP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7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equal to the maximum value times the sine of the angular frequency at that point.</a:t>
                </a:r>
                <a:endParaRPr lang="en-IN" sz="2700" dirty="0">
                  <a:solidFill>
                    <a:schemeClr val="accent2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078" y="983528"/>
                <a:ext cx="10599576" cy="5498908"/>
              </a:xfrm>
              <a:blipFill>
                <a:blip r:embed="rId2"/>
                <a:stretch>
                  <a:fillRect l="-1093" t="-998" r="-1093" b="-15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D73AB-DD4A-40D0-AD6C-B078DA9DD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407" y="10559"/>
            <a:ext cx="3139259" cy="18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2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45B-B053-4EF3-A68F-31E807892060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 wave Equation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7078" y="983528"/>
                <a:ext cx="10599576" cy="549890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a sine wave is shifted to the left of the reference wave by a certain </a:t>
                </a:r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</a:t>
                </a:r>
                <a14:m>
                  <m:oMath xmlns:m="http://schemas.openxmlformats.org/officeDocument/2006/math">
                    <m:r>
                      <a:rPr lang="en-US" sz="27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IN" sz="2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a sine wave is shifted to the right of the reference wave by a certain angle </a:t>
                </a:r>
                <a14:m>
                  <m:oMath xmlns:m="http://schemas.openxmlformats.org/officeDocument/2006/math">
                    <m:r>
                      <a:rPr lang="en-US" sz="27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IN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078" y="983528"/>
                <a:ext cx="10599576" cy="5498908"/>
              </a:xfrm>
              <a:blipFill>
                <a:blip r:embed="rId2"/>
                <a:stretch>
                  <a:fillRect l="-1093" t="-998" r="-1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F4E8FD-236C-4C4B-93B4-3FBAF95DF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4250"/>
            <a:ext cx="8020050" cy="3333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0E38B4-4D40-464C-B8FE-891D5184A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062" y="3574787"/>
            <a:ext cx="3971925" cy="3086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57535B-488E-4406-BA4F-C02978203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108" y="1364115"/>
            <a:ext cx="3009900" cy="600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5DE210-50D3-4C04-93EF-5C7345A66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5108" y="2680178"/>
            <a:ext cx="2971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89FA-D606-4A9F-9AA9-8408758EC137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&amp; Current values of Sine wave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16"/>
            <a:ext cx="10599576" cy="46411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magnitude of the waveform is not constant, the waveform can be measured in different ways. 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value, 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value, 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to peak value, 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(rms) value and 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value.</a:t>
            </a:r>
            <a:endParaRPr lang="en-IN" sz="2700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342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7589-E916-4EA7-9487-B2B08C1AB735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value of Sine wave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16"/>
            <a:ext cx="10599576" cy="46411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any given time, it has some instantaneous value. 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value is different at different points along the waveform. 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positive cycle, the instantaneous values are positive and during the negative cycle, the instantaneous values are negative. </a:t>
            </a:r>
            <a:endParaRPr lang="en-IN" sz="2700" dirty="0">
              <a:solidFill>
                <a:schemeClr val="accent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6ADD61-F8FD-45F8-8561-5F521807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73311"/>
            <a:ext cx="4781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0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70CB-D2C8-4C33-B75A-FFE7E5C7CC55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value of Sine wave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16"/>
            <a:ext cx="10599576" cy="46411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peak value of the sine wave is the maximum value of the wave during positive half cycle, or maximum value of wave during negative half cycle. 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value of these two are equal in magnitude, a sine wave is characterized by a single peak value.</a:t>
            </a:r>
            <a:endParaRPr lang="en-IN" sz="2700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50A610-0A24-4A72-9861-87876AC2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52" y="3811165"/>
            <a:ext cx="4495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7E2E-8363-44CB-A290-987F618F9CBA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to Peak value of Sine wave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16"/>
            <a:ext cx="10599576" cy="46411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peak to peak value of a sine wave is the value from the positive to the negative peak.</a:t>
            </a:r>
            <a:endParaRPr lang="en-IN" sz="2700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FBEDBB-AFFF-4A47-A285-AADF775A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2572141"/>
            <a:ext cx="4248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9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B4C0-1AF0-4C91-A74D-CEB7D1A42847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 of Sine wave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4116"/>
                <a:ext cx="10599576" cy="4641163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the average value of any function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period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value of a curve in the X-Y plane is the total area under the complete curve divided by the distance of the curve.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value of a sine wave over one complete cycle is always zero.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value of a sine wave is defined over a half-cycle, and not a full cycle period.</a:t>
                </a:r>
                <a:endParaRPr lang="en-US" sz="2700" dirty="0">
                  <a:solidFill>
                    <a:schemeClr val="accent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4116"/>
                <a:ext cx="10599576" cy="4641163"/>
              </a:xfrm>
              <a:blipFill>
                <a:blip r:embed="rId2"/>
                <a:stretch>
                  <a:fillRect l="-1093" t="-1314" r="-1093" b="-47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FBEDBB-AFFF-4A47-A285-AADF775A6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457" y="-16256"/>
            <a:ext cx="2309303" cy="1408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68BDC-F3CE-408E-B6D6-DE40296FF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704" y="1689520"/>
            <a:ext cx="26574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8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153-F67B-4083-A9FC-8CF7195CB523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 of Sine wave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16"/>
            <a:ext cx="10599576" cy="46411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 of a sine wave is given by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68BDC-F3CE-408E-B6D6-DE40296F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80" y="962721"/>
            <a:ext cx="2657475" cy="117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29C946-3E97-4D6A-BFF9-D73EF7A7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14" y="2134296"/>
            <a:ext cx="3876675" cy="3314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E42472-8FED-46FA-A1C5-C812609F1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235" y="2598509"/>
            <a:ext cx="53435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8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D2BD-E1D9-443F-92E2-755648532457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 of Cosine wave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4116"/>
                <a:ext cx="10599576" cy="4641163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</a:t>
                </a: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average value of a cosine wave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sz="270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700" i="1" dirty="0" err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7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4116"/>
                <a:ext cx="10599576" cy="4641163"/>
              </a:xfrm>
              <a:blipFill>
                <a:blip r:embed="rId2"/>
                <a:stretch>
                  <a:fillRect l="-1093" t="-1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68BDC-F3CE-408E-B6D6-DE40296FF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966" y="1699711"/>
            <a:ext cx="2657475" cy="1171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D6AE1C-F5E1-42CF-AA6F-F96AE1430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299" y="2400681"/>
            <a:ext cx="3829050" cy="2486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F91120-09A3-4C14-A6DE-40A1DBC65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966" y="3011251"/>
            <a:ext cx="4810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9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89FE-2EA8-40C8-BFDB-4A49E1FAC2EF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Value or Effective Value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6"/>
            <a:ext cx="10599576" cy="52515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mean square (rms) value of a sine wave is a measure of the heating effect of the wave. 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resistor is connected across a dc voltage source, a certain amount of heat is produced in the resistor in a given time. 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similar resistor is connected across an ac voltage source for the same time.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ac voltage is adjusted such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same amount of heat is produced in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resistor as in the case of the dc source.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value is called the rms value.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DAE33-1CB0-45E6-8D9A-44B33B57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228" y="4208106"/>
            <a:ext cx="5269771" cy="18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E4D3F8-92CA-434F-98B2-B66914C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B4CE31-EF8A-4888-AAA4-14538D16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3" y="1298796"/>
            <a:ext cx="10909047" cy="5157988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impart the analysis &amp; design aspects of DC networks in electrical &amp; electronic circuits.</a:t>
            </a:r>
          </a:p>
          <a:p>
            <a:pPr marL="0" lvl="0" indent="0" algn="just">
              <a:lnSpc>
                <a:spcPct val="64000"/>
              </a:lnSpc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64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explain the basic concepts of AC networks used in electrical &amp; electronic circuits. </a:t>
            </a:r>
          </a:p>
          <a:p>
            <a:pPr marL="0" lvl="0" indent="0" algn="just">
              <a:lnSpc>
                <a:spcPct val="64000"/>
              </a:lnSpc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demonstrate the importance and operating principles of electrical machines.     (transformers, motors and generators) </a:t>
            </a:r>
          </a:p>
          <a:p>
            <a:pPr marL="0" lvl="0" indent="0" algn="just">
              <a:lnSpc>
                <a:spcPct val="100000"/>
              </a:lnSpc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impart the knowledge about the characteristics, working principles &amp; applications of semiconductor diodes, MOSFETs. </a:t>
            </a:r>
          </a:p>
          <a:p>
            <a:pPr marL="0" lvl="0" indent="0" algn="just">
              <a:lnSpc>
                <a:spcPct val="64000"/>
              </a:lnSpc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64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expose basic concepts &amp; applications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OpAmp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E87476E-705B-43BA-91CD-D99D4206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A83B90F-13CB-418C-92FE-FF63A6FC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CCF5-75A6-41F6-8228-D4E71387C332}" type="datetime1">
              <a:rPr lang="en-IN" smtClean="0"/>
              <a:t>05-05-2022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0B541FB-9284-4C70-BE9E-7C211AAB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427" y="6356350"/>
            <a:ext cx="8277808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93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BC8-0CF3-41B1-BD2E-813114486083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Value or Effective Value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6126"/>
                <a:ext cx="10599576" cy="5251527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rms value of a sine wave is equal to the dc voltage that produces the same heating effect. 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rms value of any function with period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an effective value given by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6126"/>
                <a:ext cx="10599576" cy="5251527"/>
              </a:xfrm>
              <a:blipFill>
                <a:blip r:embed="rId2"/>
                <a:stretch>
                  <a:fillRect l="-1093" t="-1160" r="-1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3A5933-7308-4602-BD02-25223C4AC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098" y="3039128"/>
            <a:ext cx="48672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1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05F6-67A5-4086-815B-FF2AE57CB262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Value or Effective Value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CA617-AB15-42DB-97E7-DC879582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074285"/>
            <a:ext cx="8058150" cy="2619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451AE3-C3A3-4A7B-A88B-36C299A0D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03" y="3832069"/>
            <a:ext cx="9429750" cy="30194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012648-2D69-47D6-B8D5-21B46B628DBC}"/>
              </a:ext>
            </a:extLst>
          </p:cNvPr>
          <p:cNvSpPr/>
          <p:nvPr/>
        </p:nvSpPr>
        <p:spPr>
          <a:xfrm>
            <a:off x="1409111" y="3832069"/>
            <a:ext cx="227647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endParaRPr lang="en-IN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24FCF6-A8F5-491F-8DA2-AD3E73B0BB41}"/>
              </a:ext>
            </a:extLst>
          </p:cNvPr>
          <p:cNvSpPr/>
          <p:nvPr/>
        </p:nvSpPr>
        <p:spPr>
          <a:xfrm>
            <a:off x="1735686" y="4923754"/>
            <a:ext cx="153934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IN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3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DAD4-DBFE-4BE9-853B-33C8646AFD1E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Factor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A17C4-3E01-415D-82C9-CCF8F17EA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462" y="1471708"/>
            <a:ext cx="9458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0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82ED-1BCC-4A65-BD7B-1ACD20107673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6009A-56C8-4BB0-8F12-5FED5E94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474" y="1886823"/>
            <a:ext cx="9391650" cy="71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60DF2E-603B-4CA7-96DD-114E941F7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941" y="2730080"/>
            <a:ext cx="9416881" cy="22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2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D7DA-AD86-4DAA-95EA-914A634E178E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relation in a resistor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21ADB-A9DC-46ED-8EBF-A540DDAA6906}"/>
              </a:ext>
            </a:extLst>
          </p:cNvPr>
          <p:cNvSpPr txBox="1"/>
          <p:nvPr/>
        </p:nvSpPr>
        <p:spPr>
          <a:xfrm>
            <a:off x="923731" y="1231841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sinusoidal voltage of certain magnitude is applied to a resistor, a certain amount of sine wave current passes through it.</a:t>
            </a:r>
          </a:p>
          <a:p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phase difference between these two waveforms. The amplitudes of the waveform may differ according to the value of resistance.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32CA9-06A6-46B1-B484-EEBD2565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73" y="2175595"/>
            <a:ext cx="7267575" cy="30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195299-D0F6-4B16-945D-1DFF37FAA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475" y="2557404"/>
            <a:ext cx="34385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3F9-B10B-456B-ABBB-E71CD61909B2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relation in a resistor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21ADB-A9DC-46ED-8EBF-A540DDAA6906}"/>
              </a:ext>
            </a:extLst>
          </p:cNvPr>
          <p:cNvSpPr txBox="1"/>
          <p:nvPr/>
        </p:nvSpPr>
        <p:spPr>
          <a:xfrm>
            <a:off x="923731" y="1231841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pure resistive circuits, the voltages and currents are said to be in phase. 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Impedance is defined as the ratio of voltage to current function. </a:t>
            </a:r>
          </a:p>
          <a:p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ac voltage applied to elements, the ratio of exponential voltage to the corresponding current (impedance) consists of magnitude and phase angles. 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phase difference is zero in case of a resistor, the phase angle is zero.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195299-D0F6-4B16-945D-1DFF37FA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39" y="4912667"/>
            <a:ext cx="3066661" cy="1945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119F31-1868-4169-B96B-E9A3BD7D9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45" y="4352778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5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F2CD-7B35-4943-A768-61E4B738DA22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relation in an Inductor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25335-ED49-4B96-B7C3-BAD1AC9D6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874" y="1336699"/>
            <a:ext cx="7629525" cy="217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846EDD-F74F-44C0-B30C-4D7154835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7" y="3601422"/>
            <a:ext cx="9420225" cy="2305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516F7B-378C-48C1-ADFA-8931FF63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3937" y="750578"/>
            <a:ext cx="2684349" cy="15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12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4E3F-D1F8-49E5-B6FD-A58C95ADF066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relation in an Inductor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516F7B-378C-48C1-ADFA-8931FF636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491" y="4913147"/>
            <a:ext cx="3448890" cy="1936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BABFF4-8EC2-4907-8ADF-F1CCAC767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911" y="1464462"/>
            <a:ext cx="8067675" cy="3133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2631CD-A7D7-48EA-86B7-0052C9DF5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024" y="4598187"/>
            <a:ext cx="3321279" cy="22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59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B511-38A5-4E54-9CB9-DF6EEDC3AADB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relation in a Capacitor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20174-BB0D-4C07-8E2C-B3B52252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1570930"/>
            <a:ext cx="7305675" cy="2676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357002-B337-4090-8D16-EEF04504A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418" y="4429125"/>
            <a:ext cx="3429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40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B169-567D-4CB4-9317-335D14104AAB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relation in a Capacitor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34C8C-351B-4CA4-9A77-E9C75CDB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22" y="1117600"/>
            <a:ext cx="7277100" cy="523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13A44-C4D8-441D-B14C-B1D026BFC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3083844"/>
            <a:ext cx="3429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6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B9ED-CBCF-4DE6-BB0F-F5C81462A9BE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470"/>
            <a:ext cx="10515600" cy="45735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IN" sz="2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completion of this unit, the student will be able to</a:t>
            </a:r>
            <a:endParaRPr lang="en-IN" sz="2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AC voltages and currents (L1).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Series RL, RC and RLC circuits (L4).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calculations of power factor and power measurement (L2)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star and delta connections in three phase systems (L3). </a:t>
            </a:r>
            <a:endParaRPr lang="en-IN" sz="2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52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02C-7ED9-4B02-96DB-D643655561A8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RL Circuit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2C0D3C-94AE-4C38-BE5D-0F3FE95CCA2A}"/>
                  </a:ext>
                </a:extLst>
              </p:cNvPr>
              <p:cNvSpPr txBox="1"/>
              <p:nvPr/>
            </p:nvSpPr>
            <p:spPr>
              <a:xfrm>
                <a:off x="1194318" y="1319414"/>
                <a:ext cx="9927772" cy="3831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RL series circuit</a:t>
                </a:r>
              </a:p>
              <a:p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real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7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7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7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sz="27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circuit, the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7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7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7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sz="27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apply the imaginary function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sSub>
                      <m:sSubPr>
                        <m:ctrlP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same circuit, the response is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sSub>
                      <m:sSubPr>
                        <m:ctrlP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apply a complex function, which is a combination of real and imaginary functions, we will get a complex response.</a:t>
                </a:r>
                <a:endParaRPr lang="en-IN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2C0D3C-94AE-4C38-BE5D-0F3FE95C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18" y="1319414"/>
                <a:ext cx="9927772" cy="3831818"/>
              </a:xfrm>
              <a:prstGeom prst="rect">
                <a:avLst/>
              </a:prstGeom>
              <a:blipFill>
                <a:blip r:embed="rId3"/>
                <a:stretch>
                  <a:fillRect l="-1167" t="-1431" r="-983" b="-3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E085FE5-25B9-4908-B1E6-78F0A033B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713" y="5557784"/>
            <a:ext cx="3819525" cy="504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7FDE07-B96C-434B-919C-DDEC3D728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628" y="5538508"/>
            <a:ext cx="1695450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85A85F-2263-4773-BDBF-7BE4D91D6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975" y="0"/>
            <a:ext cx="3248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99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RL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E1BB9-92EB-47B6-83DE-48741D07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514475"/>
            <a:ext cx="8572500" cy="3829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9B4DD8-037B-453F-97AB-AFBC7923D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045" y="962743"/>
            <a:ext cx="3248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3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RL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253A05-8343-4F2A-A348-9B4368AF5371}"/>
                  </a:ext>
                </a:extLst>
              </p:cNvPr>
              <p:cNvSpPr txBox="1"/>
              <p:nvPr/>
            </p:nvSpPr>
            <p:spPr>
              <a:xfrm>
                <a:off x="838201" y="1236515"/>
                <a:ext cx="10515600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 impedance is the total opposition offered by the circuit elements to ac current, and can be displayed on the complex plane. </a:t>
                </a:r>
              </a:p>
              <a:p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impedance is denoted by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Here the resistance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real part of the impedance, &amp; reactance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7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imaginary part of the impedance.</a:t>
                </a:r>
                <a:endParaRPr lang="en-IN" sz="27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253A05-8343-4F2A-A348-9B4368AF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236515"/>
                <a:ext cx="10515600" cy="2169825"/>
              </a:xfrm>
              <a:prstGeom prst="rect">
                <a:avLst/>
              </a:prstGeom>
              <a:blipFill>
                <a:blip r:embed="rId3"/>
                <a:stretch>
                  <a:fillRect l="-986" t="-2809" r="-1391" b="-6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9F14C38-3385-4BA9-9C34-86FBDBDB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331" y="3641859"/>
            <a:ext cx="6645672" cy="2413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9143B4-E093-4AB5-9E23-6FFD2E6E8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7343" y="3340485"/>
            <a:ext cx="2990850" cy="2790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DF393F-ABB0-41FB-B550-83D7174BB540}"/>
              </a:ext>
            </a:extLst>
          </p:cNvPr>
          <p:cNvSpPr txBox="1"/>
          <p:nvPr/>
        </p:nvSpPr>
        <p:spPr>
          <a:xfrm>
            <a:off x="8983048" y="6055567"/>
            <a:ext cx="29908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diagram</a:t>
            </a:r>
          </a:p>
        </p:txBody>
      </p:sp>
    </p:spTree>
    <p:extLst>
      <p:ext uri="{BB962C8B-B14F-4D97-AF65-F5344CB8AC3E}">
        <p14:creationId xmlns:p14="http://schemas.microsoft.com/office/powerpoint/2010/main" val="117733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RL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253A05-8343-4F2A-A348-9B4368AF5371}"/>
                  </a:ext>
                </a:extLst>
              </p:cNvPr>
              <p:cNvSpPr txBox="1"/>
              <p:nvPr/>
            </p:nvSpPr>
            <p:spPr>
              <a:xfrm>
                <a:off x="838201" y="1236515"/>
                <a:ext cx="10515600" cy="3093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sinusoidal input to an RL circuit, the current in the circuit and all voltages across the elements are sinusoidal.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Resistor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7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current (I) are in phase with each other, but lag behind the source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7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7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27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inductor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700" dirty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7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leads the source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700" dirty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7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). </a:t>
                </a:r>
                <a:endParaRPr lang="en-IN" sz="27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253A05-8343-4F2A-A348-9B4368AF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236515"/>
                <a:ext cx="10515600" cy="3093154"/>
              </a:xfrm>
              <a:prstGeom prst="rect">
                <a:avLst/>
              </a:prstGeom>
              <a:blipFill>
                <a:blip r:embed="rId3"/>
                <a:stretch>
                  <a:fillRect l="-986" t="-1972" b="-1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6D75427-278E-4C8C-983B-C75EA9C5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83743"/>
            <a:ext cx="5088484" cy="2275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716CE4-1EB8-4827-8BC0-BCE0E30DB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30" y="4280240"/>
            <a:ext cx="4192556" cy="24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75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RL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716CE4-1EB8-4827-8BC0-BCE0E30D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00" y="1149921"/>
            <a:ext cx="4192556" cy="244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45150-D43C-4B32-BFBD-DEC1DEECD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0" y="1330668"/>
            <a:ext cx="3009900" cy="2486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5243DF-0CB6-4507-ADA3-FA2E81CBD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937" y="3591156"/>
            <a:ext cx="7024520" cy="32429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26CE18-DFC2-445B-B55D-100082023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28" y="1611594"/>
            <a:ext cx="4302873" cy="19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53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0D9B29D-7041-487A-8CFF-61780FD6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59" y="4536216"/>
            <a:ext cx="5284892" cy="176163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RL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00240-76B9-447A-9F4A-82EA234EEC82}"/>
              </a:ext>
            </a:extLst>
          </p:cNvPr>
          <p:cNvSpPr txBox="1"/>
          <p:nvPr/>
        </p:nvSpPr>
        <p:spPr>
          <a:xfrm>
            <a:off x="796212" y="1195978"/>
            <a:ext cx="1059957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shown, a 10 V rms, 10 kHz signal is applied. Find impedance Z, current I, phase angle q, voltage across resistance and the voltage across inductance.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708A19-1FC0-4C0E-B134-01C3C966D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06" y="2598351"/>
            <a:ext cx="10799547" cy="1883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9380D-0C53-4B05-BFF1-87D699F88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385" y="3468433"/>
            <a:ext cx="4298143" cy="2303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516D88-3F84-46FA-9614-5C76D6416871}"/>
              </a:ext>
            </a:extLst>
          </p:cNvPr>
          <p:cNvSpPr/>
          <p:nvPr/>
        </p:nvSpPr>
        <p:spPr>
          <a:xfrm>
            <a:off x="786489" y="2598351"/>
            <a:ext cx="1518170" cy="471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34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RL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3BD5D-7563-4C2E-A74B-406D67AB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15" y="1738558"/>
            <a:ext cx="9708910" cy="3538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9380D-0C53-4B05-BFF1-87D699F88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743" y="832750"/>
            <a:ext cx="3156777" cy="16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0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RC Circuit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91AC3-3449-4177-8470-CCB33445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0" y="660449"/>
            <a:ext cx="3009900" cy="21050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377CFE-8764-4867-846E-0D36E6478EE9}"/>
              </a:ext>
            </a:extLst>
          </p:cNvPr>
          <p:cNvSpPr txBox="1"/>
          <p:nvPr/>
        </p:nvSpPr>
        <p:spPr>
          <a:xfrm>
            <a:off x="838201" y="1236515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Kirchhoff’s law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7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7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7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7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7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7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7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E5D299-BFC6-4B59-B1AC-8B44D6249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089477"/>
            <a:ext cx="67627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30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B84D10-3AA3-4DF6-8D3C-1E9E021D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73" y="5724224"/>
            <a:ext cx="5619750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BB5EF-B16F-4330-A4E6-573A0F51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87" y="1533164"/>
            <a:ext cx="9742281" cy="40392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RC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91AC3-3449-4177-8470-CCB334450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660449"/>
            <a:ext cx="3009900" cy="2105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64CDD2-174F-4882-8227-81EDC97EF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170" y="5889638"/>
            <a:ext cx="1724025" cy="390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9F592A-8E99-431E-8836-66FB7CBE4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1398" y="5874303"/>
            <a:ext cx="18002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88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RC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03FDA-4D0F-4943-A264-DB20E3926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1" y="1265072"/>
            <a:ext cx="4657725" cy="224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20B8BC-D964-4E1F-BE62-05B044F7C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456" y="1232176"/>
            <a:ext cx="4705350" cy="2552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12E651-14D6-4C2D-A78F-88117B8E9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5480" y="1232176"/>
            <a:ext cx="2057400" cy="647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BB30C5-D37B-4F10-9AF3-12E91681A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9109" y="2141448"/>
            <a:ext cx="2057400" cy="5048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F6D218-F387-459D-8556-2D5161614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762" y="4033844"/>
            <a:ext cx="7610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1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D412-9317-413E-8769-3DD1B56DA651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 Wave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791"/>
            <a:ext cx="10675776" cy="5230523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voltages and currents are represented by a sinusoidal wave. 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alternating voltage (current) waveform is defined as the voltage (current) that fluctuates with time periodically, with change in polarity and direction.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B95FA2-6252-4747-83A3-AAF337A4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770" y="2993086"/>
            <a:ext cx="54483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44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56A2D4-AE26-4E1D-867E-7AC1BED8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32" y="2517249"/>
            <a:ext cx="7936366" cy="38831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RC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9AE9-3248-4F6A-975C-1066B4724EE9}"/>
              </a:ext>
            </a:extLst>
          </p:cNvPr>
          <p:cNvSpPr txBox="1"/>
          <p:nvPr/>
        </p:nvSpPr>
        <p:spPr>
          <a:xfrm>
            <a:off x="838199" y="1233301"/>
            <a:ext cx="106664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sine wave generator supplies a 500 Hz, 10 V rms signal to a 2 k</a:t>
            </a:r>
            <a:r>
              <a:rPr lang="el-G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resistor in series with a 0.1 µF capacitor. Determine the total impedance Z, current I, phase angle, capacitive voltage and resistive voltage?</a:t>
            </a:r>
          </a:p>
          <a:p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endParaRPr lang="en-IN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0A61A2-95D1-4D80-8FE5-8EF3E67E0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072" y="2537922"/>
            <a:ext cx="3527927" cy="16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0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C4B97-6206-40E7-B87D-26E515BA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76" y="1592842"/>
            <a:ext cx="10685570" cy="46132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RC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0A61A2-95D1-4D80-8FE5-8EF3E67E0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097" y="1019371"/>
            <a:ext cx="3527927" cy="16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22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ies RLC Circuit: Analysis &amp; Example Problems | Electrical A2Z">
            <a:extLst>
              <a:ext uri="{FF2B5EF4-FFF2-40B4-BE49-F238E27FC236}">
                <a16:creationId xmlns:a16="http://schemas.microsoft.com/office/drawing/2014/main" id="{CB09A0FE-1AD9-4530-A651-E8A963869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8" y="33271"/>
            <a:ext cx="2793229" cy="147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B68B53-0B5B-403E-974C-D60AB699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021" y="3749921"/>
            <a:ext cx="3048000" cy="26003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RLC Circuit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62C133-D78A-44C5-B7DF-16DFFDC446FC}"/>
                  </a:ext>
                </a:extLst>
              </p:cNvPr>
              <p:cNvSpPr txBox="1"/>
              <p:nvPr/>
            </p:nvSpPr>
            <p:spPr>
              <a:xfrm>
                <a:off x="838200" y="1286090"/>
                <a:ext cx="7951237" cy="4456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series RLC circuit is the series combination of resistance, inductance and capacitance.</a:t>
                </a:r>
              </a:p>
              <a:p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impedance diagrams of series RL and series RC circuits, the inductive reactance, is displayed on the + j axis and the capacitive reactance is displayed on the – j axis. These reactance are 180° apart and tend to cancel each other.</a:t>
                </a:r>
              </a:p>
              <a:p>
                <a:pPr algn="just"/>
                <a:endParaRPr lang="en-US" sz="27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27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7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7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7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7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7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7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7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7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27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7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7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7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7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and    </a:t>
                </a:r>
                <a14:m>
                  <m:oMath xmlns:m="http://schemas.openxmlformats.org/officeDocument/2006/math">
                    <m:r>
                      <a:rPr lang="en-IN" sz="27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7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7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7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7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7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27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7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7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7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7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27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7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7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7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7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den>
                        </m:f>
                      </m:e>
                    </m:func>
                  </m:oMath>
                </a14:m>
                <a:endParaRPr lang="en-IN" sz="27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62C133-D78A-44C5-B7DF-16DFFDC4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86090"/>
                <a:ext cx="7951237" cy="4456156"/>
              </a:xfrm>
              <a:prstGeom prst="rect">
                <a:avLst/>
              </a:prstGeom>
              <a:blipFill>
                <a:blip r:embed="rId5"/>
                <a:stretch>
                  <a:fillRect l="-1457" t="-1368" r="-1380" b="-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4CC08B3-0D8B-403E-868C-CCE773921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3025" y="933450"/>
            <a:ext cx="3228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09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60D2B1-10B9-4B57-B6C6-86DEE570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4" y="2537691"/>
            <a:ext cx="9395371" cy="348055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RLC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2C133-D78A-44C5-B7DF-16DFFDC446FC}"/>
              </a:ext>
            </a:extLst>
          </p:cNvPr>
          <p:cNvSpPr txBox="1"/>
          <p:nvPr/>
        </p:nvSpPr>
        <p:spPr>
          <a:xfrm>
            <a:off x="838200" y="1286090"/>
            <a:ext cx="104578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circuit shown, determine the total impedance, current I, phase angle q, and the voltage across each element.</a:t>
            </a:r>
          </a:p>
          <a:p>
            <a:endParaRPr lang="en-IN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FA5D1-AE72-44D3-86D2-92F708F5C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703" y="1791608"/>
            <a:ext cx="3334761" cy="16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9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A1DDF87-2E95-47A4-8E50-D3F68D90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54369"/>
            <a:ext cx="9479067" cy="3078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42986-1261-4AC3-89B8-19179663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2093"/>
            <a:ext cx="8559183" cy="18122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RLC Circuit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FA5D1-AE72-44D3-86D2-92F708F5C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703" y="1791608"/>
            <a:ext cx="3334761" cy="16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1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23E1C-A6C9-47E5-BBBE-23ABE60200A2}"/>
              </a:ext>
            </a:extLst>
          </p:cNvPr>
          <p:cNvSpPr txBox="1"/>
          <p:nvPr/>
        </p:nvSpPr>
        <p:spPr>
          <a:xfrm>
            <a:off x="1035699" y="1286090"/>
            <a:ext cx="104316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purely resistive circuit, all the energy delivered by the source is dissipated in the form of heat by the resistance. 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purely reactive (inductive or capacitive) circuit, all the energy delivered by the source is stored by the inductor or capacitor in its magnetic or electric field during a portion of the voltage cycle, and then is returned to the source during another portion of the cycle, so that no net energy is transferred. </a:t>
            </a:r>
            <a:endParaRPr lang="en-I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8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 </a:t>
            </a:r>
            <a:r>
              <a:rPr lang="en-IN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A1A75C-CD56-475C-91F8-D8CA6186DE2D}"/>
              </a:ext>
            </a:extLst>
          </p:cNvPr>
          <p:cNvGrpSpPr/>
          <p:nvPr/>
        </p:nvGrpSpPr>
        <p:grpSpPr>
          <a:xfrm>
            <a:off x="838200" y="1280433"/>
            <a:ext cx="10226290" cy="3198262"/>
            <a:chOff x="838200" y="1280433"/>
            <a:chExt cx="10226290" cy="31982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164989D-FB0A-458F-A56E-3F66825C14BD}"/>
                </a:ext>
              </a:extLst>
            </p:cNvPr>
            <p:cNvGrpSpPr/>
            <p:nvPr/>
          </p:nvGrpSpPr>
          <p:grpSpPr>
            <a:xfrm>
              <a:off x="838200" y="1280433"/>
              <a:ext cx="10226290" cy="3198262"/>
              <a:chOff x="838200" y="1280433"/>
              <a:chExt cx="10226290" cy="319826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6FDF909-1B28-4A20-A10F-A036C8AF1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280433"/>
                <a:ext cx="10226290" cy="3198262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663B4E-36B2-4644-9849-EA0D9A177179}"/>
                  </a:ext>
                </a:extLst>
              </p:cNvPr>
              <p:cNvSpPr/>
              <p:nvPr/>
            </p:nvSpPr>
            <p:spPr>
              <a:xfrm>
                <a:off x="10254343" y="2752531"/>
                <a:ext cx="810147" cy="16048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B7400A-C9E6-4FD4-856E-134591ECC816}"/>
                </a:ext>
              </a:extLst>
            </p:cNvPr>
            <p:cNvSpPr/>
            <p:nvPr/>
          </p:nvSpPr>
          <p:spPr>
            <a:xfrm>
              <a:off x="933061" y="3153132"/>
              <a:ext cx="1884784" cy="4951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62182E1-09A1-40D8-BB5F-A7FBB7B1A404}"/>
              </a:ext>
            </a:extLst>
          </p:cNvPr>
          <p:cNvSpPr txBox="1"/>
          <p:nvPr/>
        </p:nvSpPr>
        <p:spPr>
          <a:xfrm>
            <a:off x="1045029" y="4602594"/>
            <a:ext cx="10019461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 consists of two parts. One is a fixed part, and the other is time-varying which has a frequency twice that of the voltage or current waveforms.</a:t>
            </a:r>
            <a:endParaRPr lang="en-I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9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 </a:t>
            </a:r>
            <a:r>
              <a:rPr lang="en-IN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182E1-09A1-40D8-BB5F-A7FBB7B1A404}"/>
              </a:ext>
            </a:extLst>
          </p:cNvPr>
          <p:cNvSpPr txBox="1"/>
          <p:nvPr/>
        </p:nvSpPr>
        <p:spPr>
          <a:xfrm>
            <a:off x="1045029" y="4602594"/>
            <a:ext cx="1001946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 is negative,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voltage and current are of opposite sign.</a:t>
            </a:r>
            <a:endParaRPr lang="en-IN" sz="29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5F805A-5C11-4DD8-9375-33A82820D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1" y="1336999"/>
            <a:ext cx="5610225" cy="2933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5BF171-CDED-4B28-AC3F-8CF06E03B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812" y="1704374"/>
            <a:ext cx="5448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27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 </a:t>
            </a:r>
            <a:r>
              <a:rPr lang="en-IN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182E1-09A1-40D8-BB5F-A7FBB7B1A404}"/>
              </a:ext>
            </a:extLst>
          </p:cNvPr>
          <p:cNvSpPr txBox="1"/>
          <p:nvPr/>
        </p:nvSpPr>
        <p:spPr>
          <a:xfrm>
            <a:off x="1166326" y="3679097"/>
            <a:ext cx="100194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portion of the power is greater than the negative portion of the power.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the average power is always positive, which is almost equal to the constant part of the instantaneous power.</a:t>
            </a:r>
            <a:endParaRPr lang="en-IN" sz="29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5BF171-CDED-4B28-AC3F-8CF06E03B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09" y="1270521"/>
            <a:ext cx="5448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87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75BF171-CDED-4B28-AC3F-8CF06E03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332"/>
            <a:ext cx="3311170" cy="14703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 </a:t>
            </a:r>
            <a:r>
              <a:rPr lang="en-IN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2182E1-09A1-40D8-BB5F-A7FBB7B1A404}"/>
                  </a:ext>
                </a:extLst>
              </p:cNvPr>
              <p:cNvSpPr txBox="1"/>
              <p:nvPr/>
            </p:nvSpPr>
            <p:spPr>
              <a:xfrm>
                <a:off x="1086269" y="1676381"/>
                <a:ext cx="10019461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positive portion of the power cycle varies with the phase angle between the voltage and current waveforms. </a:t>
                </a:r>
              </a:p>
              <a:p>
                <a:pPr algn="just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2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circuit is pure resistive, the phase angle between voltage and current is zero; then there is no negative cycle in the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curve. </a:t>
                </a:r>
              </a:p>
              <a:p>
                <a:pPr algn="just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all the power delivered by the source is completely dissipated in the resistance.</a:t>
                </a:r>
                <a:endParaRPr lang="en-IN" sz="29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2182E1-09A1-40D8-BB5F-A7FBB7B1A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69" y="1676381"/>
                <a:ext cx="10019461" cy="4524315"/>
              </a:xfrm>
              <a:prstGeom prst="rect">
                <a:avLst/>
              </a:prstGeom>
              <a:blipFill>
                <a:blip r:embed="rId4"/>
                <a:stretch>
                  <a:fillRect l="-1521" t="-1887" r="-1582" b="-3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49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6ED0-9E46-4934-9460-61ED54C69158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sine wave 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5826"/>
            <a:ext cx="10937033" cy="5230523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periodic waveform can be written in terms of sinusoidal function       according to Fourier theorem. 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take any second order system, the response of this system is a sinusoid. 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derivatives and integrals are also sinusoids.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sinusoidal function is easy to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Sinusoidal function is easy to generate.</a:t>
            </a:r>
            <a:endParaRPr lang="en-IN" sz="27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943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 </a:t>
            </a:r>
            <a:r>
              <a:rPr lang="en-IN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2182E1-09A1-40D8-BB5F-A7FBB7B1A404}"/>
                  </a:ext>
                </a:extLst>
              </p:cNvPr>
              <p:cNvSpPr txBox="1"/>
              <p:nvPr/>
            </p:nvSpPr>
            <p:spPr>
              <a:xfrm>
                <a:off x="838200" y="3985893"/>
                <a:ext cx="6955882" cy="1877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9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wave has a frequency twice that of the voltage or current. </a:t>
                </a:r>
              </a:p>
              <a:p>
                <a:pPr algn="just"/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9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value of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9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9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US" sz="29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2182E1-09A1-40D8-BB5F-A7FBB7B1A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85893"/>
                <a:ext cx="6955882" cy="1877437"/>
              </a:xfrm>
              <a:prstGeom prst="rect">
                <a:avLst/>
              </a:prstGeom>
              <a:blipFill>
                <a:blip r:embed="rId3"/>
                <a:stretch>
                  <a:fillRect l="-1928" t="-3571" r="-1840" b="-84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2D8B4C0-308C-43C1-97C2-BFEF11EB503B}"/>
              </a:ext>
            </a:extLst>
          </p:cNvPr>
          <p:cNvGrpSpPr/>
          <p:nvPr/>
        </p:nvGrpSpPr>
        <p:grpSpPr>
          <a:xfrm>
            <a:off x="130631" y="1366728"/>
            <a:ext cx="9980708" cy="2491509"/>
            <a:chOff x="1373092" y="1206622"/>
            <a:chExt cx="9980708" cy="24915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8F4330-7A38-45FA-98E7-BCBC15FE3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092" y="1334279"/>
              <a:ext cx="9980708" cy="236385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C9ADC9-5B44-4D7A-9AC3-29E22D1F0225}"/>
                </a:ext>
              </a:extLst>
            </p:cNvPr>
            <p:cNvSpPr/>
            <p:nvPr/>
          </p:nvSpPr>
          <p:spPr>
            <a:xfrm>
              <a:off x="4478694" y="1206622"/>
              <a:ext cx="1455575" cy="497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BBF4628-C6C4-4355-B403-E372F1E07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082" y="1114802"/>
            <a:ext cx="4397918" cy="43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64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 </a:t>
            </a:r>
            <a:r>
              <a:rPr lang="en-IN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2182E1-09A1-40D8-BB5F-A7FBB7B1A404}"/>
                  </a:ext>
                </a:extLst>
              </p:cNvPr>
              <p:cNvSpPr txBox="1"/>
              <p:nvPr/>
            </p:nvSpPr>
            <p:spPr>
              <a:xfrm>
                <a:off x="996043" y="1676381"/>
                <a:ext cx="10199914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phase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7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increased, the negative portion of the power cycle increases and lesser power is dissipated.</a:t>
                </a:r>
              </a:p>
              <a:p>
                <a:pPr algn="just"/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70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 </a:t>
                </a:r>
                <a:r>
                  <a:rPr lang="el-GR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/2, the positive and negative portions of the power cycle are equal. </a:t>
                </a:r>
              </a:p>
              <a:p>
                <a:pPr algn="just"/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this instant, the power dissipated in the circuit is zero, i.e. the power delivered to the load is returned to the source. </a:t>
                </a:r>
                <a:endParaRPr lang="en-US" sz="27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2182E1-09A1-40D8-BB5F-A7FBB7B1A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3" y="1676381"/>
                <a:ext cx="10199914" cy="3416320"/>
              </a:xfrm>
              <a:prstGeom prst="rect">
                <a:avLst/>
              </a:prstGeom>
              <a:blipFill>
                <a:blip r:embed="rId3"/>
                <a:stretch>
                  <a:fillRect l="-1135" t="-1786" r="-1075" b="-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075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</a:t>
            </a:r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95BEA-9910-483F-A4DD-C3B60E273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77" y="1281307"/>
            <a:ext cx="9687223" cy="2665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1FBE08-6A63-48D8-9BED-469B2DB43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8" y="3946849"/>
            <a:ext cx="9872696" cy="24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72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E250102-AE4D-4A01-ABE1-19802ED2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37" y="5496216"/>
            <a:ext cx="3769762" cy="7843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3A5CB-FE88-4F40-AEB0-D2EA75AD4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144" y="1336128"/>
            <a:ext cx="9679583" cy="875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A1829-AB35-4FFF-9115-35603F6D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970" y="2222193"/>
            <a:ext cx="10084675" cy="10215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7A35EC-F5AD-4AAC-B539-6047E8CA3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644" y="3119437"/>
            <a:ext cx="3073844" cy="7714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A2D503-BBEC-4A3F-9421-1A8224A63257}"/>
              </a:ext>
            </a:extLst>
          </p:cNvPr>
          <p:cNvSpPr txBox="1"/>
          <p:nvPr/>
        </p:nvSpPr>
        <p:spPr>
          <a:xfrm>
            <a:off x="1110343" y="3913661"/>
            <a:ext cx="1031810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 = product of the effective values of both voltage and current multiplied by cosine of the phase angle between voltage and the current.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Purely resistive circuit</a:t>
            </a:r>
          </a:p>
        </p:txBody>
      </p:sp>
    </p:spTree>
    <p:extLst>
      <p:ext uri="{BB962C8B-B14F-4D97-AF65-F5344CB8AC3E}">
        <p14:creationId xmlns:p14="http://schemas.microsoft.com/office/powerpoint/2010/main" val="1803537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A2D503-BBEC-4A3F-9421-1A8224A63257}"/>
                  </a:ext>
                </a:extLst>
              </p:cNvPr>
              <p:cNvSpPr txBox="1"/>
              <p:nvPr/>
            </p:nvSpPr>
            <p:spPr>
              <a:xfrm>
                <a:off x="959306" y="1168061"/>
                <a:ext cx="10318102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voltage of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 = 100 </m:t>
                    </m:r>
                    <m:r>
                      <m:rPr>
                        <m:sty m:val="p"/>
                      </m:rPr>
                      <a:rPr lang="en-US" sz="27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700" i="1" dirty="0" err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applied to a circuit. The current through the circuit is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 = 15 </m:t>
                    </m:r>
                    <m:r>
                      <m:rPr>
                        <m:sty m:val="p"/>
                      </m:rPr>
                      <a:rPr lang="en-US" sz="27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700" i="1" dirty="0" err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 – 30°). 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average power delivered to the circuit.</a:t>
                </a:r>
                <a:endParaRPr lang="en-IN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A2D503-BBEC-4A3F-9421-1A8224A63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06" y="1168061"/>
                <a:ext cx="10318102" cy="1384995"/>
              </a:xfrm>
              <a:prstGeom prst="rect">
                <a:avLst/>
              </a:prstGeom>
              <a:blipFill>
                <a:blip r:embed="rId3"/>
                <a:stretch>
                  <a:fillRect l="-1122" t="-4405" r="-1122" b="-7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E2D4192-5A97-4D05-B3BC-1249EC8FA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63" y="2459507"/>
            <a:ext cx="10422149" cy="43269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312CAD-FEFF-4198-967A-B322E8C64A46}"/>
              </a:ext>
            </a:extLst>
          </p:cNvPr>
          <p:cNvSpPr/>
          <p:nvPr/>
        </p:nvSpPr>
        <p:spPr>
          <a:xfrm>
            <a:off x="914395" y="2487500"/>
            <a:ext cx="1530220" cy="442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IN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459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4B127-D6C3-44A0-978D-59B4D8DF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8" y="1177309"/>
            <a:ext cx="11229903" cy="41131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23F644-491F-4ED5-A593-5FE2B39F6587}"/>
              </a:ext>
            </a:extLst>
          </p:cNvPr>
          <p:cNvSpPr/>
          <p:nvPr/>
        </p:nvSpPr>
        <p:spPr>
          <a:xfrm>
            <a:off x="531837" y="2431517"/>
            <a:ext cx="1530220" cy="442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IN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0E7B97-5119-41A8-A0E8-F08481E26BBD}"/>
              </a:ext>
            </a:extLst>
          </p:cNvPr>
          <p:cNvSpPr/>
          <p:nvPr/>
        </p:nvSpPr>
        <p:spPr>
          <a:xfrm>
            <a:off x="326544" y="1200022"/>
            <a:ext cx="2024765" cy="442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IN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39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Factor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1C83F-56D3-4F4C-941E-FF2A0B681F60}"/>
              </a:ext>
            </a:extLst>
          </p:cNvPr>
          <p:cNvSpPr txBox="1"/>
          <p:nvPr/>
        </p:nvSpPr>
        <p:spPr>
          <a:xfrm>
            <a:off x="1035698" y="1275156"/>
            <a:ext cx="103181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is useful in determining useful power (true power) transferred to a load. 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power factor is 1, which indicates that the current to a load is in phase with the voltage across it (i.e. in the case of resistive load). 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power factor is 0, </a:t>
            </a:r>
          </a:p>
          <a:p>
            <a:pPr algn="just"/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to a load is 90° </a:t>
            </a:r>
          </a:p>
          <a:p>
            <a:pPr algn="just"/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phase with the voltage </a:t>
            </a:r>
          </a:p>
          <a:p>
            <a:pPr algn="just"/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 in case of reactive load).</a:t>
            </a:r>
            <a:endParaRPr lang="en-IN" sz="27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B81708-9D75-4DE1-877C-4F053A68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84" y="3629608"/>
            <a:ext cx="5628215" cy="27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88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1C83F-56D3-4F4C-941E-FF2A0B681F60}"/>
              </a:ext>
            </a:extLst>
          </p:cNvPr>
          <p:cNvSpPr txBox="1"/>
          <p:nvPr/>
        </p:nvSpPr>
        <p:spPr>
          <a:xfrm>
            <a:off x="1035698" y="1275156"/>
            <a:ext cx="1031810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power is expressed in watts.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useful power transferred from the source to the load, which is also called true power.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dc source applied to the network, true power is given by the product of the voltage and the current.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sinusoidal voltage applied to the circuit, the product of voltage and current is called apparent power. The apparent power is expressed in volt amperes, or simply VA.</a:t>
            </a:r>
            <a:endParaRPr lang="en-IN" sz="27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98DCE-DACD-4DA6-BDAC-81BB9EEC2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803" y="6194782"/>
            <a:ext cx="3907327" cy="5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65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1C83F-56D3-4F4C-941E-FF2A0B681F60}"/>
              </a:ext>
            </a:extLst>
          </p:cNvPr>
          <p:cNvSpPr txBox="1"/>
          <p:nvPr/>
        </p:nvSpPr>
        <p:spPr>
          <a:xfrm>
            <a:off x="1035698" y="1275156"/>
            <a:ext cx="1031810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is defined as the ratio of average power to the apparent power.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Apparent power is the product of the effective values of the current and the voltage.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is also defined as the factor with which the volt amperes are to be multiplied to get true power in the circuit.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sinusoidal sources, the power factor is the cosine of the phase angle between voltage and current.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3A55C-69CC-4529-9B85-AE6B67C9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834" y="1750059"/>
            <a:ext cx="4867018" cy="954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DA911-B699-4A5B-81D8-038DE03D2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88" y="6088143"/>
            <a:ext cx="1837503" cy="5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71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1C83F-56D3-4F4C-941E-FF2A0B681F60}"/>
              </a:ext>
            </a:extLst>
          </p:cNvPr>
          <p:cNvSpPr txBox="1"/>
          <p:nvPr/>
        </p:nvSpPr>
        <p:spPr>
          <a:xfrm>
            <a:off x="1035698" y="1275156"/>
            <a:ext cx="103181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phase angle between voltage and total current increases, the power factor decreases. 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smaller the power factor, the smaller the power dissipation. 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factor varies from 0 to 1. 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purely resistive circuits, the phase angle between voltage and current is zero, and hence the power factor is unity. 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purely reactive circuits, the phase angle between voltage and current is 90°, and hence the power factor is zero. </a:t>
            </a:r>
          </a:p>
        </p:txBody>
      </p:sp>
    </p:spTree>
    <p:extLst>
      <p:ext uri="{BB962C8B-B14F-4D97-AF65-F5344CB8AC3E}">
        <p14:creationId xmlns:p14="http://schemas.microsoft.com/office/powerpoint/2010/main" val="106061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81B-7E62-40B1-B70E-97360219245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 wave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5827"/>
                <a:ext cx="10675776" cy="3959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taken for any wave to complete one full cycle is called the period (T). </a:t>
                </a:r>
                <a14:m>
                  <m:oMath xmlns:m="http://schemas.openxmlformats.org/officeDocument/2006/math"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IN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7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sz="2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1000"/>
                  </a:spcAft>
                  <a:buNone/>
                </a:pPr>
                <a:endParaRPr lang="en-IN" sz="27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27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 period can be measured</a:t>
                </a:r>
              </a:p>
              <a:p>
                <a:pPr marL="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27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following ways: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FF4B3B-FA58-4715-BD5D-51DB04788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5827"/>
                <a:ext cx="10675776" cy="3959358"/>
              </a:xfrm>
              <a:blipFill>
                <a:blip r:embed="rId2"/>
                <a:stretch>
                  <a:fillRect l="-1085" t="-1541" r="-10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010E6-FE99-4128-9676-F7EE79D71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960" y="1556173"/>
            <a:ext cx="6316825" cy="2346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88E1BB-F3CB-4A5E-A82A-039D6AB9C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46" y="3923344"/>
            <a:ext cx="8879827" cy="29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51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1C83F-56D3-4F4C-941E-FF2A0B681F60}"/>
              </a:ext>
            </a:extLst>
          </p:cNvPr>
          <p:cNvSpPr txBox="1"/>
          <p:nvPr/>
        </p:nvSpPr>
        <p:spPr>
          <a:xfrm>
            <a:off x="1035698" y="1275156"/>
            <a:ext cx="103181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RC circuit, the power factor is referred to as leading power factor because the current leads the voltage. </a:t>
            </a:r>
          </a:p>
          <a:p>
            <a:pPr algn="just"/>
            <a:endParaRPr lang="en-US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RL circuit, the power factor is referred to as lagging power factor because the current lags behind the voltage. </a:t>
            </a:r>
          </a:p>
        </p:txBody>
      </p:sp>
    </p:spTree>
    <p:extLst>
      <p:ext uri="{BB962C8B-B14F-4D97-AF65-F5344CB8AC3E}">
        <p14:creationId xmlns:p14="http://schemas.microsoft.com/office/powerpoint/2010/main" val="501281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CCC8F-EE85-4223-B236-8E808D50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46" y="1128685"/>
            <a:ext cx="10122350" cy="57230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A0D1C6-0CF5-461B-8F06-93B773ADE49F}"/>
              </a:ext>
            </a:extLst>
          </p:cNvPr>
          <p:cNvSpPr/>
          <p:nvPr/>
        </p:nvSpPr>
        <p:spPr>
          <a:xfrm>
            <a:off x="886401" y="2254228"/>
            <a:ext cx="1530220" cy="442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IN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2EA8B-761F-48B5-AB7C-1E2B8F54BBEE}"/>
              </a:ext>
            </a:extLst>
          </p:cNvPr>
          <p:cNvSpPr/>
          <p:nvPr/>
        </p:nvSpPr>
        <p:spPr>
          <a:xfrm>
            <a:off x="709101" y="1060057"/>
            <a:ext cx="2024765" cy="442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IN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67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Polyphase System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8DB608-E3AD-47E4-8E10-7AD49A3DB261}"/>
              </a:ext>
            </a:extLst>
          </p:cNvPr>
          <p:cNvSpPr txBox="1"/>
          <p:nvPr/>
        </p:nvSpPr>
        <p:spPr>
          <a:xfrm>
            <a:off x="1105602" y="1213180"/>
            <a:ext cx="996050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ac system it is possible to connect two or more number of individual circuits to a common polyphase source.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 it is possible to have any number of sources in a polyphase system, the increase in the available power is not significant beyond the three-phase system.</a:t>
            </a:r>
          </a:p>
          <a:p>
            <a:pPr algn="just"/>
            <a:endParaRPr lang="en-US" sz="2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generated by the same machine increases 41.4 per cent from single phase to two-phase, and the increase in the power is 50 per cent from single phase to three-phase.</a:t>
            </a:r>
          </a:p>
        </p:txBody>
      </p:sp>
    </p:spTree>
    <p:extLst>
      <p:ext uri="{BB962C8B-B14F-4D97-AF65-F5344CB8AC3E}">
        <p14:creationId xmlns:p14="http://schemas.microsoft.com/office/powerpoint/2010/main" val="20067931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BEFC4-079F-4718-98DC-B61ED460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18" y="3235438"/>
            <a:ext cx="7772400" cy="36004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0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phase System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8DB608-E3AD-47E4-8E10-7AD49A3DB261}"/>
              </a:ext>
            </a:extLst>
          </p:cNvPr>
          <p:cNvSpPr txBox="1"/>
          <p:nvPr/>
        </p:nvSpPr>
        <p:spPr>
          <a:xfrm>
            <a:off x="1105602" y="849283"/>
            <a:ext cx="99605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three-phase system of voltages (currents) is merely a combination of three single phase systems of voltages (currents) of which the three voltages (currents) differ in phase by 120 electrical degrees from each other in a particular sequence.</a:t>
            </a:r>
            <a:endParaRPr lang="en-US" sz="2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8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phase System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8DB608-E3AD-47E4-8E10-7AD49A3DB261}"/>
              </a:ext>
            </a:extLst>
          </p:cNvPr>
          <p:cNvSpPr txBox="1"/>
          <p:nvPr/>
        </p:nvSpPr>
        <p:spPr>
          <a:xfrm>
            <a:off x="1105602" y="1091881"/>
            <a:ext cx="996050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voltages are of the same magnitude and frequency, but are displaced from one another by 120°.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voltages are sinusoidal, the equations for the instantaneous values of the voltages of the three phases. Counting the time from the instant when the voltage in phase R is zero. The equations are</a:t>
            </a:r>
          </a:p>
          <a:p>
            <a:pPr algn="just"/>
            <a:endParaRPr lang="en-US" sz="29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9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9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any given instant, the algebraic sum of the three voltages must be zero.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5FE75-7EB6-4637-ACCF-065C9058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81" y="3945043"/>
            <a:ext cx="3818269" cy="16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335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Wye or Star-Connection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7B6BD-264D-4E45-857F-7EA0D319D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237" y="1386184"/>
            <a:ext cx="4758763" cy="3829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8DB608-E3AD-47E4-8E10-7AD49A3DB261}"/>
                  </a:ext>
                </a:extLst>
              </p:cNvPr>
              <p:cNvSpPr txBox="1"/>
              <p:nvPr/>
            </p:nvSpPr>
            <p:spPr>
              <a:xfrm>
                <a:off x="1105602" y="1213180"/>
                <a:ext cx="6722781" cy="3831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Three-phase, four-wire, star-connected system. </a:t>
                </a:r>
              </a:p>
              <a:p>
                <a:pPr algn="just"/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7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terminals R, Y and B are called the line terminals of the source. </a:t>
                </a:r>
              </a:p>
              <a:p>
                <a:pPr algn="just"/>
                <a:endPara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voltage between any line and the neutral point is called the phase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7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𝑅𝑁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7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7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7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while the voltage between any two lines is called the line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7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7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𝑌𝐵</m:t>
                        </m:r>
                      </m:sub>
                    </m:sSub>
                    <m:r>
                      <a:rPr lang="en-US" sz="27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7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𝐵𝑅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8DB608-E3AD-47E4-8E10-7AD49A3D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02" y="1213180"/>
                <a:ext cx="6722781" cy="3831818"/>
              </a:xfrm>
              <a:prstGeom prst="rect">
                <a:avLst/>
              </a:prstGeom>
              <a:blipFill>
                <a:blip r:embed="rId5"/>
                <a:stretch>
                  <a:fillRect l="-1723" t="-1590" r="-1723" b="-3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82027F3-79E0-46A7-81F9-C40C88B5BE94}"/>
              </a:ext>
            </a:extLst>
          </p:cNvPr>
          <p:cNvSpPr txBox="1"/>
          <p:nvPr/>
        </p:nvSpPr>
        <p:spPr>
          <a:xfrm>
            <a:off x="1105602" y="5318649"/>
            <a:ext cx="10109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currents flowing through the phases are called the phase currents, while those flowing in the lines are called the line currents. 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13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Wye or Star-Connection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7B6BD-264D-4E45-857F-7EA0D319D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37" y="1386184"/>
            <a:ext cx="4758763" cy="3829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8DB608-E3AD-47E4-8E10-7AD49A3DB261}"/>
              </a:ext>
            </a:extLst>
          </p:cNvPr>
          <p:cNvSpPr txBox="1"/>
          <p:nvPr/>
        </p:nvSpPr>
        <p:spPr>
          <a:xfrm>
            <a:off x="1105602" y="1213180"/>
            <a:ext cx="67227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neutral wire is not available for external connection, the system is called a three-phase, three wire, star-connected system.</a:t>
            </a:r>
          </a:p>
          <a:p>
            <a:pPr algn="just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so formed will supply equal line voltages displaced 120° from one another and acting simultaneously in the circuit like three independent single phase sources.</a:t>
            </a:r>
          </a:p>
        </p:txBody>
      </p:sp>
    </p:spTree>
    <p:extLst>
      <p:ext uri="{BB962C8B-B14F-4D97-AF65-F5344CB8AC3E}">
        <p14:creationId xmlns:p14="http://schemas.microsoft.com/office/powerpoint/2010/main" val="2607160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Inter-connection of Loads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2DD04-A202-453A-8727-0BE96F0F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50" y="955903"/>
            <a:ext cx="7631080" cy="2847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9D917-1B9C-4DCC-82C8-334D7D406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38" y="4003738"/>
            <a:ext cx="7461866" cy="27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375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or Mesh-connection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8DB608-E3AD-47E4-8E10-7AD49A3DB261}"/>
                  </a:ext>
                </a:extLst>
              </p:cNvPr>
              <p:cNvSpPr txBox="1"/>
              <p:nvPr/>
            </p:nvSpPr>
            <p:spPr>
              <a:xfrm>
                <a:off x="1105602" y="1213180"/>
                <a:ext cx="9885859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line conductors are taken from the three junctions of the mesh or delta connection to feed the three-phase load. </a:t>
                </a:r>
              </a:p>
              <a:p>
                <a:pPr algn="just"/>
                <a:endParaRPr lang="en-US" sz="2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constitutes a three-phase, three-wire, delta-connected system. </a:t>
                </a:r>
              </a:p>
              <a:p>
                <a:pPr algn="just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common terminal.</a:t>
                </a:r>
              </a:p>
              <a:p>
                <a:pPr algn="just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three line 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𝑌𝐵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𝐵𝑅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available.</a:t>
                </a:r>
              </a:p>
              <a:p>
                <a:pPr algn="just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voltages are also referred to </a:t>
                </a:r>
              </a:p>
              <a:p>
                <a:pPr algn="just"/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phase voltages.</a:t>
                </a:r>
                <a:endParaRPr lang="en-US" sz="27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8DB608-E3AD-47E4-8E10-7AD49A3D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02" y="1213180"/>
                <a:ext cx="9885859" cy="5262979"/>
              </a:xfrm>
              <a:prstGeom prst="rect">
                <a:avLst/>
              </a:prstGeom>
              <a:blipFill>
                <a:blip r:embed="rId3"/>
                <a:stretch>
                  <a:fillRect l="-1233" t="-1159" r="-1295" b="-2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08AA752-8D56-4419-BF1A-B22AAA596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08" y="3360222"/>
            <a:ext cx="6036344" cy="27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62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to Delta &amp; Delta to Star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69054-31EE-4FFE-87A5-1640A564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82" y="946174"/>
            <a:ext cx="7639050" cy="2562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4372DC-6499-4366-A061-1A3B2D686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411" y="3813174"/>
            <a:ext cx="3886200" cy="270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BA4EA-C91C-466B-9C54-D08273C3A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177" y="3813174"/>
            <a:ext cx="2905125" cy="2676525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2F7A03CB-5F73-42FB-9262-1E3C9CE43CE0}"/>
              </a:ext>
            </a:extLst>
          </p:cNvPr>
          <p:cNvSpPr/>
          <p:nvPr/>
        </p:nvSpPr>
        <p:spPr>
          <a:xfrm>
            <a:off x="5663681" y="2107713"/>
            <a:ext cx="1088471" cy="28924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9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7F9A-2B39-40FB-A3A6-3505CB45D87C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 wave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186"/>
            <a:ext cx="10675776" cy="5498908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a wave is defined as the number of cycles that a wave completes in one second.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Hertz </a:t>
            </a: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 one cycle per second.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sine wave can be measured along the X-axis on a time base which is frequency-dependent. 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sine wave can also be expressed in terms of an angular measurement. This angular measurement is expressed in degrees or radians.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radian is defined as the angular distance measured along the circumference of a circle which is equal to the radius of the circle. One radian is equal to 57.3°</a:t>
            </a:r>
            <a:endParaRPr lang="en-IN" sz="2700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F010E6-FE99-4128-9676-F7EE79D7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05" y="1537511"/>
            <a:ext cx="4100580" cy="15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04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38110-1E8B-4FCF-B114-4B1F3881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96" y="991468"/>
            <a:ext cx="8743950" cy="43338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Star to Delta &amp; Delta to Star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2F7A03CB-5F73-42FB-9262-1E3C9CE43CE0}"/>
              </a:ext>
            </a:extLst>
          </p:cNvPr>
          <p:cNvSpPr/>
          <p:nvPr/>
        </p:nvSpPr>
        <p:spPr>
          <a:xfrm>
            <a:off x="5663681" y="2107713"/>
            <a:ext cx="1088471" cy="28924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1BE3C-CDF1-4F73-A9E6-09C732CD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8" y="5645033"/>
            <a:ext cx="1066800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48ABD5-86AC-4AEB-96BD-B1463F88F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000" y="5668050"/>
            <a:ext cx="1104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805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in a Star connected network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C4C0C-97D8-40AA-8B55-0A71204CC526}"/>
              </a:ext>
            </a:extLst>
          </p:cNvPr>
          <p:cNvSpPr txBox="1"/>
          <p:nvPr/>
        </p:nvSpPr>
        <p:spPr>
          <a:xfrm>
            <a:off x="838200" y="1391911"/>
            <a:ext cx="1045787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active power or true power in the three-phase load is the sum of the powers in the three phases.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balanced load, the power in each load is the same; hence total power = 3 × power in each phase.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three-phase power in terms of line quantities as follows.</a:t>
            </a:r>
          </a:p>
          <a:p>
            <a:pPr algn="just"/>
            <a:endParaRPr lang="en-US" sz="2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power is                         and reactive power is  </a:t>
            </a:r>
          </a:p>
          <a:p>
            <a:pPr algn="just"/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5DBDC-8701-4B16-8050-52A4D1334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785" y="3668969"/>
            <a:ext cx="3010429" cy="534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1A513A-F0FF-4854-98FD-4DBB8FB5A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649" y="4493634"/>
            <a:ext cx="3014565" cy="1130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9D1D02-66F1-4FE9-AF09-FF760C623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259" y="5881830"/>
            <a:ext cx="1847850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71570B-1281-42CB-BB90-93FEF5360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9479" y="5881830"/>
            <a:ext cx="25146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in a Star connected network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C4C0C-97D8-40AA-8B55-0A71204CC526}"/>
              </a:ext>
            </a:extLst>
          </p:cNvPr>
          <p:cNvSpPr txBox="1"/>
          <p:nvPr/>
        </p:nvSpPr>
        <p:spPr>
          <a:xfrm>
            <a:off x="838200" y="1391911"/>
            <a:ext cx="1045787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power is given by                     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power is given by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apparent power is given by  </a:t>
            </a:r>
          </a:p>
          <a:p>
            <a:pPr algn="just"/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9D1D02-66F1-4FE9-AF09-FF760C62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53" y="1391911"/>
            <a:ext cx="2068479" cy="5757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71570B-1281-42CB-BB90-93FEF5360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2366486"/>
            <a:ext cx="2632894" cy="488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46DAD3-F7BC-4066-8212-DAE1F4B2A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566" y="3224008"/>
            <a:ext cx="1700028" cy="4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270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in a Delta connected network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01D9A-0035-44A2-9663-22FC6466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1" y="1336513"/>
            <a:ext cx="10884057" cy="3897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D9B7D-E546-70DF-C751-E6F5DA8C8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901" y="5352270"/>
            <a:ext cx="3173825" cy="8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7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59873D-EA02-4433-AFA3-419A301B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97" y="111958"/>
            <a:ext cx="8605352" cy="63634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DC0E4E-8BAA-4E51-BF7A-F9427900E53B}"/>
              </a:ext>
            </a:extLst>
          </p:cNvPr>
          <p:cNvSpPr/>
          <p:nvPr/>
        </p:nvSpPr>
        <p:spPr>
          <a:xfrm>
            <a:off x="1082654" y="111958"/>
            <a:ext cx="1959125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664FB3-26FE-4228-BAEA-A6E2FCE53736}"/>
              </a:ext>
            </a:extLst>
          </p:cNvPr>
          <p:cNvSpPr/>
          <p:nvPr/>
        </p:nvSpPr>
        <p:spPr>
          <a:xfrm>
            <a:off x="9395927" y="5990253"/>
            <a:ext cx="466530" cy="485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501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Power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73652-F0E2-692B-79FF-6C292C9E6843}"/>
              </a:ext>
            </a:extLst>
          </p:cNvPr>
          <p:cNvSpPr txBox="1"/>
          <p:nvPr/>
        </p:nvSpPr>
        <p:spPr>
          <a:xfrm>
            <a:off x="838200" y="1205298"/>
            <a:ext cx="1045787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Measurement in a Single Phase Circuit by Wattmeter: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Wattmeter's are used to measure power in the circuits.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wattmeter principally consists of two coils, one coil is called the current coil, and the other the pressure or voltage coil. </a:t>
            </a:r>
          </a:p>
          <a:p>
            <a:pPr algn="just"/>
            <a:endParaRPr lang="en-US" sz="2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Coil with less number of turns </a:t>
            </a: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 and L is the current </a:t>
            </a: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coil, which carries the current</a:t>
            </a: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load and has very low </a:t>
            </a: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1C541E-5ACC-89F0-EABB-73E99D72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02" y="4370956"/>
            <a:ext cx="5967898" cy="22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379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Power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73652-F0E2-692B-79FF-6C292C9E6843}"/>
              </a:ext>
            </a:extLst>
          </p:cNvPr>
          <p:cNvSpPr txBox="1"/>
          <p:nvPr/>
        </p:nvSpPr>
        <p:spPr>
          <a:xfrm>
            <a:off x="838200" y="1223960"/>
            <a:ext cx="1045787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Coil with more number of turns between the common terminal &amp; V is the pressure coil, connected across the load and has high impedance.</a:t>
            </a:r>
          </a:p>
          <a:p>
            <a:pPr algn="just"/>
            <a:endParaRPr lang="en-US" sz="2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load voltage is impressed across the pressure coil.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M -&gt; mains side </a:t>
            </a:r>
          </a:p>
          <a:p>
            <a:pPr algn="just"/>
            <a:r>
              <a:rPr lang="en-US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-&gt; load side </a:t>
            </a:r>
          </a:p>
          <a:p>
            <a:pPr algn="just"/>
            <a:r>
              <a:rPr lang="en-US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-&gt; common point of current coil &amp; pressure coil </a:t>
            </a:r>
          </a:p>
          <a:p>
            <a:pPr algn="just"/>
            <a:r>
              <a:rPr lang="en-US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-&gt; second terminal of the pressure coil.</a:t>
            </a:r>
            <a:endParaRPr lang="en-IN" sz="2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1C541E-5ACC-89F0-EABB-73E99D72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6" y="5218134"/>
            <a:ext cx="4307633" cy="16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864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Power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73652-F0E2-692B-79FF-6C292C9E6843}"/>
              </a:ext>
            </a:extLst>
          </p:cNvPr>
          <p:cNvSpPr txBox="1"/>
          <p:nvPr/>
        </p:nvSpPr>
        <p:spPr>
          <a:xfrm>
            <a:off x="838200" y="1223960"/>
            <a:ext cx="10457870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flow through the two coils, set up magnetic fields in space.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electromagnetic torque is produced by the interaction of the two magnetic fields.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influence of the torque, one of the coils (which is movable) moves on a calibrated scale against the action of a spring.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instantaneous torque produced by electromagnetic action is proportional to the product of the instantaneous values of the currents in the two coils</a:t>
            </a:r>
            <a:endParaRPr lang="en-IN" sz="2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225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Power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F73652-F0E2-692B-79FF-6C292C9E6843}"/>
                  </a:ext>
                </a:extLst>
              </p:cNvPr>
              <p:cNvSpPr txBox="1"/>
              <p:nvPr/>
            </p:nvSpPr>
            <p:spPr>
              <a:xfrm>
                <a:off x="838200" y="1223960"/>
                <a:ext cx="10457870" cy="3662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small current in the pressure coil is equal to the input voltage divided by the impedance of the pressure coil. </a:t>
                </a:r>
              </a:p>
              <a:p>
                <a:pPr algn="just"/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9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inertia of the moving system does not permit it to follow the instantaneous fluctuations in torque. </a:t>
                </a:r>
              </a:p>
              <a:p>
                <a:pPr algn="just"/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9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wattmeter deflection is therefore, proportional to the average power (VI cos</a:t>
                </a:r>
                <a14:m>
                  <m:oMath xmlns:m="http://schemas.openxmlformats.org/officeDocument/2006/math">
                    <m:r>
                      <a:rPr lang="az-Cyrl-AZ" sz="29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∅</m:t>
                    </m:r>
                  </m:oMath>
                </a14:m>
                <a:r>
                  <a:rPr lang="en-US" sz="29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sz="29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F73652-F0E2-692B-79FF-6C292C9E6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23960"/>
                <a:ext cx="10457870" cy="3662541"/>
              </a:xfrm>
              <a:prstGeom prst="rect">
                <a:avLst/>
              </a:prstGeom>
              <a:blipFill>
                <a:blip r:embed="rId3"/>
                <a:stretch>
                  <a:fillRect l="-1283" t="-1830" r="-1224" b="-3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0356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Wattmeter Method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73652-F0E2-692B-79FF-6C292C9E6843}"/>
              </a:ext>
            </a:extLst>
          </p:cNvPr>
          <p:cNvSpPr txBox="1"/>
          <p:nvPr/>
        </p:nvSpPr>
        <p:spPr>
          <a:xfrm>
            <a:off x="838200" y="1056007"/>
            <a:ext cx="10457870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coils of three wattmeter's are introduced in three lines.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terminal of each potential coil is connected to one terminal of the corresponding current coil, the other three being connected to some common point which forms an effective neutral.</a:t>
            </a:r>
            <a:endParaRPr lang="en-IN" sz="29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9C88C-4FB8-0EEC-4C51-E9D92F89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424" y="3284496"/>
            <a:ext cx="6789576" cy="3567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967703-3568-98FC-1C2A-9CC437E7F00A}"/>
              </a:ext>
            </a:extLst>
          </p:cNvPr>
          <p:cNvSpPr txBox="1"/>
          <p:nvPr/>
        </p:nvSpPr>
        <p:spPr>
          <a:xfrm>
            <a:off x="838200" y="3685527"/>
            <a:ext cx="4564224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reading on the wattmeter WR will correspond to the average value.</a:t>
            </a:r>
            <a:endParaRPr lang="en-IN" sz="29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B04F6-6D98-889B-2C3D-229D49554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758" y="5226931"/>
            <a:ext cx="2724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2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9155-6D0F-44E9-B538-8C5ED701158E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relation of Sine wave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186"/>
            <a:ext cx="10675776" cy="5498908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measurement of a sine wave is based on 360° or 2</a:t>
            </a:r>
            <a:r>
              <a:rPr lang="el-G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radians for a complete cycle.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sine wave completes a half cycle in 180° or </a:t>
            </a:r>
            <a:r>
              <a:rPr lang="el-GR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radians; a quarter cycle in 90° or </a:t>
            </a:r>
            <a:r>
              <a:rPr lang="el-GR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/2 radians, and so on.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lang="en-US" sz="2700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lang="en-IN" sz="2700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784E1-2D11-404D-A51F-CAB942F00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912094"/>
            <a:ext cx="9153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163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49145FB-2AFC-439F-EC58-9EE14403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13" y="2344140"/>
            <a:ext cx="4391025" cy="10382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Wattmeter Method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9C88C-4FB8-0EEC-4C51-E9D92F896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424" y="3284496"/>
            <a:ext cx="6789576" cy="3567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B04F6-6D98-889B-2C3D-229D49554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656" y="1337788"/>
            <a:ext cx="2724150" cy="101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2FE68-5DF5-C0C4-3728-DA9125607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012" y="1369323"/>
            <a:ext cx="2847975" cy="1047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F1C787-ADB4-F1A9-612D-F849B1A110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994" y="1290163"/>
            <a:ext cx="2800350" cy="106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D2CC9D-0848-6721-16AC-95FC84E65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709" y="2553691"/>
            <a:ext cx="4610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049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Wattmeter Method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99D6D-3210-43C9-E08B-D472A3FE9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964" y="2686463"/>
            <a:ext cx="8017036" cy="4165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FE7B77-F2B6-206B-8ACC-178459EF2F30}"/>
              </a:ext>
            </a:extLst>
          </p:cNvPr>
          <p:cNvSpPr txBox="1"/>
          <p:nvPr/>
        </p:nvSpPr>
        <p:spPr>
          <a:xfrm>
            <a:off x="1126186" y="1245704"/>
            <a:ext cx="1016988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neutral wire is available, it should not carry any current, or the neutral of the load should be isolated from the neutral of the source. 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97309-FE7D-10A5-8483-223E779414E9}"/>
              </a:ext>
            </a:extLst>
          </p:cNvPr>
          <p:cNvSpPr txBox="1"/>
          <p:nvPr/>
        </p:nvSpPr>
        <p:spPr>
          <a:xfrm>
            <a:off x="1154179" y="2453188"/>
            <a:ext cx="3231210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through the current coil of each wattmeter is the line current, and the voltage across the pressure coil is the line voltage. </a:t>
            </a:r>
            <a:endParaRPr lang="en-IN" sz="29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85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Wattmeter Method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39C57-B3D4-F5D3-4909-EFA30CD5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76" y="1107378"/>
            <a:ext cx="7377019" cy="46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919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534-9D76-4313-80C1-84107545BA74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 dirty="0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Wattmeter Method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651806-F219-4D0F-8190-9552653E4F76}"/>
              </a:ext>
            </a:extLst>
          </p:cNvPr>
          <p:cNvSpPr/>
          <p:nvPr/>
        </p:nvSpPr>
        <p:spPr>
          <a:xfrm>
            <a:off x="10814180" y="6356350"/>
            <a:ext cx="48189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81B12-E43E-DD13-B396-59197FDC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47" y="1527085"/>
            <a:ext cx="9073634" cy="3465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8A1E2-8A9B-E942-B19D-EDC00FA70442}"/>
              </a:ext>
            </a:extLst>
          </p:cNvPr>
          <p:cNvSpPr txBox="1"/>
          <p:nvPr/>
        </p:nvSpPr>
        <p:spPr>
          <a:xfrm>
            <a:off x="1619154" y="4110202"/>
            <a:ext cx="2057107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Power,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9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B5D0-D3DF-489E-BFE3-886B308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FC14-B93D-4ED4-BD4F-B96D0387EDCD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EB-B0D2-4AB7-B955-CF0E0C6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704" y="6356350"/>
            <a:ext cx="7360296" cy="365125"/>
          </a:xfrm>
        </p:spPr>
        <p:txBody>
          <a:bodyPr/>
          <a:lstStyle/>
          <a:p>
            <a:r>
              <a:rPr lang="en-US"/>
              <a:t>Department of EECE                                                                      EECE1001:BEEE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50AE99-0306-4E34-8CD8-84D8A27F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of Sine wave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F4B3B-FA58-4715-BD5D-51DB047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269" y="983528"/>
            <a:ext cx="8543731" cy="54989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of a sine wave is an angular measurement that specifies the position of sine wave relative to a reference. </a:t>
            </a:r>
            <a:endParaRPr lang="en-US" sz="2700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 wave is shifted to the right and left by 90° (</a:t>
            </a:r>
            <a:r>
              <a:rPr lang="el-GR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 rad) shown by the dotted lines. 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-US" sz="27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both cases, the phase difference is 90°.</a:t>
            </a:r>
            <a:endParaRPr lang="en-IN" sz="2700" dirty="0">
              <a:solidFill>
                <a:schemeClr val="accent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4291B24-8442-47DC-BAA2-8316FB77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2457" y="6216"/>
            <a:ext cx="2330704" cy="6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23A3F1-42B7-4A87-A5B0-72F3BCD9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92" y="1065088"/>
            <a:ext cx="3692461" cy="209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E559EA-D84E-40F0-BF43-A3B68AFFF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7" y="3684550"/>
            <a:ext cx="5655828" cy="250242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E5C7C0-50AE-4E9B-81CA-4081D385DCC5}"/>
                  </a:ext>
                </a:extLst>
              </p:cNvPr>
              <p:cNvSpPr txBox="1"/>
              <p:nvPr/>
            </p:nvSpPr>
            <p:spPr>
              <a:xfrm>
                <a:off x="2242453" y="6232624"/>
                <a:ext cx="2376195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lagging behind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leads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𝟗𝟎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</m:sup>
                    </m:sSup>
                  </m:oMath>
                </a14:m>
                <a:endPara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E5C7C0-50AE-4E9B-81CA-4081D385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453" y="6232624"/>
                <a:ext cx="2376195" cy="669992"/>
              </a:xfrm>
              <a:prstGeom prst="rect">
                <a:avLst/>
              </a:prstGeom>
              <a:blipFill>
                <a:blip r:embed="rId5"/>
                <a:stretch>
                  <a:fillRect t="-454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7C87263-8A6C-4D2B-8E54-B461F6D4B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172" y="3803818"/>
            <a:ext cx="5655828" cy="2434796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74928E-9724-4BC3-81FB-76FDB76CC0C6}"/>
                  </a:ext>
                </a:extLst>
              </p:cNvPr>
              <p:cNvSpPr txBox="1"/>
              <p:nvPr/>
            </p:nvSpPr>
            <p:spPr>
              <a:xfrm>
                <a:off x="8058533" y="6198410"/>
                <a:ext cx="2376195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lagging behind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leads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𝟗𝟎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</m:sup>
                    </m:sSup>
                  </m:oMath>
                </a14:m>
                <a:endPara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74928E-9724-4BC3-81FB-76FDB76C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533" y="6198410"/>
                <a:ext cx="2376195" cy="669992"/>
              </a:xfrm>
              <a:prstGeom prst="rect">
                <a:avLst/>
              </a:prstGeom>
              <a:blipFill>
                <a:blip r:embed="rId7"/>
                <a:stretch>
                  <a:fillRect t="-545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0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4184</Words>
  <Application>Microsoft Office PowerPoint</Application>
  <PresentationFormat>Widescreen</PresentationFormat>
  <Paragraphs>535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Topic for the class: Introduction to AC circuits. Unit:  II   Title : AC Circuits Date: 04-04-2022  Time: 02:00PM</vt:lpstr>
      <vt:lpstr>Course Objectives</vt:lpstr>
      <vt:lpstr>Learning Outcomes</vt:lpstr>
      <vt:lpstr>Sine Wave</vt:lpstr>
      <vt:lpstr>Why sine wave ?</vt:lpstr>
      <vt:lpstr>Sine wave</vt:lpstr>
      <vt:lpstr>Sine wave contd…</vt:lpstr>
      <vt:lpstr>Angular relation of Sine wave</vt:lpstr>
      <vt:lpstr>Phase of Sine wave</vt:lpstr>
      <vt:lpstr>Sine wave Equation</vt:lpstr>
      <vt:lpstr>Sine wave Equation</vt:lpstr>
      <vt:lpstr>Voltage &amp; Current values of Sine wave</vt:lpstr>
      <vt:lpstr>Instantaneous value of Sine wave</vt:lpstr>
      <vt:lpstr>Peak value of Sine wave</vt:lpstr>
      <vt:lpstr>Peak to Peak value of Sine wave</vt:lpstr>
      <vt:lpstr>Average value of Sine wave</vt:lpstr>
      <vt:lpstr>Average value of Sine wave contd…</vt:lpstr>
      <vt:lpstr>Average value of Cosine wave </vt:lpstr>
      <vt:lpstr>Root Mean Square Value or Effective Value</vt:lpstr>
      <vt:lpstr>Root Mean Square Value or Effective Value contd…</vt:lpstr>
      <vt:lpstr>Root Mean Square Value or Effective Value contd…</vt:lpstr>
      <vt:lpstr>Peak Factor</vt:lpstr>
      <vt:lpstr>Form Factor</vt:lpstr>
      <vt:lpstr>Phase relation in a resistor</vt:lpstr>
      <vt:lpstr>Phase relation in a resistor contd…</vt:lpstr>
      <vt:lpstr>Phase relation in an Inductor</vt:lpstr>
      <vt:lpstr>Phase relation in an Inductor contd…</vt:lpstr>
      <vt:lpstr>Phase relation in a Capacitor</vt:lpstr>
      <vt:lpstr>Phase relation in a Capacitor contd…</vt:lpstr>
      <vt:lpstr>Series RL Circuit</vt:lpstr>
      <vt:lpstr>Series RL Circuit contd…</vt:lpstr>
      <vt:lpstr>Series RL Circuit contd…</vt:lpstr>
      <vt:lpstr>Series RL Circuit contd…</vt:lpstr>
      <vt:lpstr>Series RL Circuit contd…</vt:lpstr>
      <vt:lpstr>Series RL Circuit contd…</vt:lpstr>
      <vt:lpstr>Series RL Circuit contd…</vt:lpstr>
      <vt:lpstr>Series RC Circuit </vt:lpstr>
      <vt:lpstr>Series RC Circuit contd… </vt:lpstr>
      <vt:lpstr>Series RC Circuit contd… </vt:lpstr>
      <vt:lpstr>Series RC Circuit contd… </vt:lpstr>
      <vt:lpstr>Series RC Circuit contd… </vt:lpstr>
      <vt:lpstr>Series RLC Circuit </vt:lpstr>
      <vt:lpstr>Series RLC Circuit contd…</vt:lpstr>
      <vt:lpstr>Series RLC Circuit contd…</vt:lpstr>
      <vt:lpstr>Instantaneous Power</vt:lpstr>
      <vt:lpstr>Instantaneous Power contd…</vt:lpstr>
      <vt:lpstr>Instantaneous Power contd…</vt:lpstr>
      <vt:lpstr>Instantaneous Power contd…</vt:lpstr>
      <vt:lpstr>Instantaneous Power contd…</vt:lpstr>
      <vt:lpstr>Instantaneous Power contd…</vt:lpstr>
      <vt:lpstr>Instantaneous Power contd…</vt:lpstr>
      <vt:lpstr>Average Power</vt:lpstr>
      <vt:lpstr>Average Power contd…</vt:lpstr>
      <vt:lpstr>Average Power contd…</vt:lpstr>
      <vt:lpstr>Average Power contd…</vt:lpstr>
      <vt:lpstr>Power Factor</vt:lpstr>
      <vt:lpstr>Power Factor contd…</vt:lpstr>
      <vt:lpstr>Power Factor contd…</vt:lpstr>
      <vt:lpstr>Power Factor contd…</vt:lpstr>
      <vt:lpstr>Power Factor contd…</vt:lpstr>
      <vt:lpstr>Power Factor contd…</vt:lpstr>
      <vt:lpstr>Polyphase System</vt:lpstr>
      <vt:lpstr>Three phase System</vt:lpstr>
      <vt:lpstr>Three phase System</vt:lpstr>
      <vt:lpstr>Wye or Star-Connection</vt:lpstr>
      <vt:lpstr>Wye or Star-Connection contd …</vt:lpstr>
      <vt:lpstr>Inter-connection of Loads</vt:lpstr>
      <vt:lpstr>Delta or Mesh-connection</vt:lpstr>
      <vt:lpstr>Star to Delta &amp; Delta to Star</vt:lpstr>
      <vt:lpstr>Balanced Star to Delta &amp; Delta to Star</vt:lpstr>
      <vt:lpstr>Power in a Star connected network</vt:lpstr>
      <vt:lpstr>Power in a Star connected network contd…</vt:lpstr>
      <vt:lpstr>Power in a Delta connected network </vt:lpstr>
      <vt:lpstr>PowerPoint Presentation</vt:lpstr>
      <vt:lpstr>Measurement of Power</vt:lpstr>
      <vt:lpstr>Measurement of Power contd…</vt:lpstr>
      <vt:lpstr>Measurement of Power contd…</vt:lpstr>
      <vt:lpstr>Measurement of Power contd…</vt:lpstr>
      <vt:lpstr>Three Wattmeter Method</vt:lpstr>
      <vt:lpstr>Three Wattmeter Method contd…</vt:lpstr>
      <vt:lpstr>Two Wattmeter Method </vt:lpstr>
      <vt:lpstr>Two Wattmeter Method </vt:lpstr>
      <vt:lpstr>Two Wattmeter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for the class: Introduction Unit:  I    Title : DC Circuits Date: 14-03-2022  Time: 11:00AM</dc:title>
  <dc:creator>pradeep vinaik kodavanti</dc:creator>
  <cp:lastModifiedBy>pradeep vinaik kodavanti</cp:lastModifiedBy>
  <cp:revision>163</cp:revision>
  <cp:lastPrinted>2022-04-04T10:45:51Z</cp:lastPrinted>
  <dcterms:created xsi:type="dcterms:W3CDTF">2022-03-15T09:38:41Z</dcterms:created>
  <dcterms:modified xsi:type="dcterms:W3CDTF">2022-05-05T06:28:14Z</dcterms:modified>
</cp:coreProperties>
</file>