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7" r:id="rId2"/>
    <p:sldId id="258" r:id="rId3"/>
    <p:sldId id="265" r:id="rId4"/>
    <p:sldId id="268" r:id="rId5"/>
    <p:sldId id="267" r:id="rId6"/>
    <p:sldId id="266" r:id="rId7"/>
    <p:sldId id="281" r:id="rId8"/>
    <p:sldId id="273" r:id="rId9"/>
    <p:sldId id="269" r:id="rId10"/>
    <p:sldId id="270" r:id="rId11"/>
    <p:sldId id="274" r:id="rId12"/>
    <p:sldId id="271" r:id="rId13"/>
    <p:sldId id="272" r:id="rId14"/>
    <p:sldId id="275" r:id="rId15"/>
    <p:sldId id="276" r:id="rId16"/>
    <p:sldId id="277" r:id="rId17"/>
    <p:sldId id="280" r:id="rId18"/>
    <p:sldId id="283" r:id="rId19"/>
    <p:sldId id="284" r:id="rId20"/>
    <p:sldId id="285" r:id="rId21"/>
    <p:sldId id="286" r:id="rId22"/>
    <p:sldId id="287" r:id="rId23"/>
    <p:sldId id="288" r:id="rId24"/>
    <p:sldId id="291" r:id="rId25"/>
    <p:sldId id="292" r:id="rId26"/>
    <p:sldId id="289" r:id="rId27"/>
    <p:sldId id="290" r:id="rId28"/>
    <p:sldId id="298" r:id="rId29"/>
    <p:sldId id="293" r:id="rId30"/>
    <p:sldId id="294" r:id="rId31"/>
    <p:sldId id="279" r:id="rId32"/>
    <p:sldId id="282" r:id="rId33"/>
    <p:sldId id="297" r:id="rId34"/>
    <p:sldId id="295" r:id="rId35"/>
    <p:sldId id="296" r:id="rId36"/>
    <p:sldId id="301" r:id="rId37"/>
    <p:sldId id="303" r:id="rId38"/>
    <p:sldId id="304" r:id="rId39"/>
    <p:sldId id="305" r:id="rId40"/>
    <p:sldId id="306" r:id="rId41"/>
    <p:sldId id="307" r:id="rId42"/>
    <p:sldId id="308" r:id="rId43"/>
    <p:sldId id="309" r:id="rId44"/>
    <p:sldId id="310" r:id="rId45"/>
    <p:sldId id="311" r:id="rId46"/>
    <p:sldId id="302" r:id="rId47"/>
    <p:sldId id="299" r:id="rId48"/>
    <p:sldId id="300" r:id="rId49"/>
    <p:sldId id="312" r:id="rId50"/>
    <p:sldId id="329" r:id="rId51"/>
    <p:sldId id="333" r:id="rId52"/>
    <p:sldId id="332" r:id="rId53"/>
    <p:sldId id="331" r:id="rId54"/>
    <p:sldId id="330" r:id="rId55"/>
    <p:sldId id="328" r:id="rId56"/>
    <p:sldId id="313" r:id="rId57"/>
    <p:sldId id="314" r:id="rId58"/>
    <p:sldId id="315" r:id="rId59"/>
    <p:sldId id="316" r:id="rId60"/>
    <p:sldId id="317" r:id="rId61"/>
    <p:sldId id="318" r:id="rId62"/>
    <p:sldId id="319" r:id="rId63"/>
    <p:sldId id="325" r:id="rId64"/>
    <p:sldId id="326" r:id="rId65"/>
    <p:sldId id="327" r:id="rId66"/>
    <p:sldId id="320" r:id="rId67"/>
    <p:sldId id="321" r:id="rId68"/>
    <p:sldId id="322" r:id="rId69"/>
    <p:sldId id="323" r:id="rId70"/>
    <p:sldId id="32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3962E-036A-4441-9DC1-EB5C79D833C4}"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34A59-FCD0-41B8-9A9E-02B193278581}" type="slidenum">
              <a:rPr lang="en-IN" smtClean="0"/>
              <a:t>‹#›</a:t>
            </a:fld>
            <a:endParaRPr lang="en-IN"/>
          </a:p>
        </p:txBody>
      </p:sp>
    </p:spTree>
    <p:extLst>
      <p:ext uri="{BB962C8B-B14F-4D97-AF65-F5344CB8AC3E}">
        <p14:creationId xmlns:p14="http://schemas.microsoft.com/office/powerpoint/2010/main" val="147772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0EE8-456E-4510-8D88-38A61C8CB4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A0D259-D20A-4C21-BA5C-001EED511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97F11C-1432-4C56-917D-094454BCDEE1}"/>
              </a:ext>
            </a:extLst>
          </p:cNvPr>
          <p:cNvSpPr>
            <a:spLocks noGrp="1"/>
          </p:cNvSpPr>
          <p:nvPr>
            <p:ph type="dt" sz="half" idx="10"/>
          </p:nvPr>
        </p:nvSpPr>
        <p:spPr/>
        <p:txBody>
          <a:bodyPr/>
          <a:lstStyle/>
          <a:p>
            <a:fld id="{50AC8F57-1D77-462B-A80B-C89970CA1C3E}" type="datetime1">
              <a:rPr lang="en-IN" smtClean="0"/>
              <a:t>07-06-2022</a:t>
            </a:fld>
            <a:endParaRPr lang="en-IN"/>
          </a:p>
        </p:txBody>
      </p:sp>
      <p:sp>
        <p:nvSpPr>
          <p:cNvPr id="5" name="Footer Placeholder 4">
            <a:extLst>
              <a:ext uri="{FF2B5EF4-FFF2-40B4-BE49-F238E27FC236}">
                <a16:creationId xmlns:a16="http://schemas.microsoft.com/office/drawing/2014/main" id="{E5AFC144-C5EF-4871-B0B2-452320E40F19}"/>
              </a:ext>
            </a:extLst>
          </p:cNvPr>
          <p:cNvSpPr>
            <a:spLocks noGrp="1"/>
          </p:cNvSpPr>
          <p:nvPr>
            <p:ph type="ftr" sz="quarter" idx="11"/>
          </p:nvPr>
        </p:nvSpPr>
        <p:spPr/>
        <p:txBody>
          <a:bodyPr/>
          <a:lstStyle/>
          <a:p>
            <a:r>
              <a:rPr lang="en-US"/>
              <a:t>Department of EECE                                                                      EECE1001:BEEE</a:t>
            </a:r>
            <a:endParaRPr lang="en-IN"/>
          </a:p>
        </p:txBody>
      </p:sp>
      <p:sp>
        <p:nvSpPr>
          <p:cNvPr id="6" name="Slide Number Placeholder 5">
            <a:extLst>
              <a:ext uri="{FF2B5EF4-FFF2-40B4-BE49-F238E27FC236}">
                <a16:creationId xmlns:a16="http://schemas.microsoft.com/office/drawing/2014/main" id="{27F94211-EFA6-40B3-9077-C937AE640016}"/>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210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82CF-7FD2-4D6C-BF08-72101340FE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5E961-420D-4F96-8E5E-124E3A3F0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74C7B-869F-44A8-968C-B9102414229C}"/>
              </a:ext>
            </a:extLst>
          </p:cNvPr>
          <p:cNvSpPr>
            <a:spLocks noGrp="1"/>
          </p:cNvSpPr>
          <p:nvPr>
            <p:ph type="dt" sz="half" idx="10"/>
          </p:nvPr>
        </p:nvSpPr>
        <p:spPr/>
        <p:txBody>
          <a:bodyPr/>
          <a:lstStyle/>
          <a:p>
            <a:fld id="{823A285A-A4B8-4821-AD23-4E053D3E3DF3}" type="datetime1">
              <a:rPr lang="en-IN" smtClean="0"/>
              <a:t>07-06-2022</a:t>
            </a:fld>
            <a:endParaRPr lang="en-IN"/>
          </a:p>
        </p:txBody>
      </p:sp>
      <p:sp>
        <p:nvSpPr>
          <p:cNvPr id="5" name="Footer Placeholder 4">
            <a:extLst>
              <a:ext uri="{FF2B5EF4-FFF2-40B4-BE49-F238E27FC236}">
                <a16:creationId xmlns:a16="http://schemas.microsoft.com/office/drawing/2014/main" id="{295FC7C2-D15C-4CA2-8A76-973AC1DCE479}"/>
              </a:ext>
            </a:extLst>
          </p:cNvPr>
          <p:cNvSpPr>
            <a:spLocks noGrp="1"/>
          </p:cNvSpPr>
          <p:nvPr>
            <p:ph type="ftr" sz="quarter" idx="11"/>
          </p:nvPr>
        </p:nvSpPr>
        <p:spPr/>
        <p:txBody>
          <a:bodyPr/>
          <a:lstStyle/>
          <a:p>
            <a:r>
              <a:rPr lang="en-US"/>
              <a:t>Department of EECE                                                                      EECE1001:BEEE</a:t>
            </a:r>
            <a:endParaRPr lang="en-IN"/>
          </a:p>
        </p:txBody>
      </p:sp>
      <p:sp>
        <p:nvSpPr>
          <p:cNvPr id="6" name="Slide Number Placeholder 5">
            <a:extLst>
              <a:ext uri="{FF2B5EF4-FFF2-40B4-BE49-F238E27FC236}">
                <a16:creationId xmlns:a16="http://schemas.microsoft.com/office/drawing/2014/main" id="{501D2353-5F4F-4C9D-8FAB-265929DB8783}"/>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119504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526D8-9BF8-477D-BF91-7336B0196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31E8D-BDFB-472E-A404-F74C0081C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D261D-8726-4F75-844B-C69E45B6C477}"/>
              </a:ext>
            </a:extLst>
          </p:cNvPr>
          <p:cNvSpPr>
            <a:spLocks noGrp="1"/>
          </p:cNvSpPr>
          <p:nvPr>
            <p:ph type="dt" sz="half" idx="10"/>
          </p:nvPr>
        </p:nvSpPr>
        <p:spPr/>
        <p:txBody>
          <a:bodyPr/>
          <a:lstStyle/>
          <a:p>
            <a:fld id="{3098AE8C-EF15-450E-BC93-4BDF9CD13894}" type="datetime1">
              <a:rPr lang="en-IN" smtClean="0"/>
              <a:t>07-06-2022</a:t>
            </a:fld>
            <a:endParaRPr lang="en-IN"/>
          </a:p>
        </p:txBody>
      </p:sp>
      <p:sp>
        <p:nvSpPr>
          <p:cNvPr id="5" name="Footer Placeholder 4">
            <a:extLst>
              <a:ext uri="{FF2B5EF4-FFF2-40B4-BE49-F238E27FC236}">
                <a16:creationId xmlns:a16="http://schemas.microsoft.com/office/drawing/2014/main" id="{305AC6F2-C8A7-4A8F-BE04-52B4EEC83505}"/>
              </a:ext>
            </a:extLst>
          </p:cNvPr>
          <p:cNvSpPr>
            <a:spLocks noGrp="1"/>
          </p:cNvSpPr>
          <p:nvPr>
            <p:ph type="ftr" sz="quarter" idx="11"/>
          </p:nvPr>
        </p:nvSpPr>
        <p:spPr/>
        <p:txBody>
          <a:bodyPr/>
          <a:lstStyle/>
          <a:p>
            <a:r>
              <a:rPr lang="en-US"/>
              <a:t>Department of EECE                                                                      EECE1001:BEEE</a:t>
            </a:r>
            <a:endParaRPr lang="en-IN"/>
          </a:p>
        </p:txBody>
      </p:sp>
      <p:sp>
        <p:nvSpPr>
          <p:cNvPr id="6" name="Slide Number Placeholder 5">
            <a:extLst>
              <a:ext uri="{FF2B5EF4-FFF2-40B4-BE49-F238E27FC236}">
                <a16:creationId xmlns:a16="http://schemas.microsoft.com/office/drawing/2014/main" id="{B269861B-DFE6-4D33-B241-63225457D274}"/>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12171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5857-E1F5-4BBD-A322-AFD12F2BC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BF8BF0-F895-441B-AA10-682B859FE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52EDD-5270-42C3-A852-F13C9F8A9108}"/>
              </a:ext>
            </a:extLst>
          </p:cNvPr>
          <p:cNvSpPr>
            <a:spLocks noGrp="1"/>
          </p:cNvSpPr>
          <p:nvPr>
            <p:ph type="dt" sz="half" idx="10"/>
          </p:nvPr>
        </p:nvSpPr>
        <p:spPr/>
        <p:txBody>
          <a:bodyPr/>
          <a:lstStyle/>
          <a:p>
            <a:fld id="{430ECBD7-8F06-48BB-A885-15B1B2EAE9D6}" type="datetime1">
              <a:rPr lang="en-IN" smtClean="0"/>
              <a:t>07-06-2022</a:t>
            </a:fld>
            <a:endParaRPr lang="en-IN"/>
          </a:p>
        </p:txBody>
      </p:sp>
      <p:sp>
        <p:nvSpPr>
          <p:cNvPr id="5" name="Footer Placeholder 4">
            <a:extLst>
              <a:ext uri="{FF2B5EF4-FFF2-40B4-BE49-F238E27FC236}">
                <a16:creationId xmlns:a16="http://schemas.microsoft.com/office/drawing/2014/main" id="{BE7683BE-2505-460B-9A40-EF952C5C20DB}"/>
              </a:ext>
            </a:extLst>
          </p:cNvPr>
          <p:cNvSpPr>
            <a:spLocks noGrp="1"/>
          </p:cNvSpPr>
          <p:nvPr>
            <p:ph type="ftr" sz="quarter" idx="11"/>
          </p:nvPr>
        </p:nvSpPr>
        <p:spPr/>
        <p:txBody>
          <a:bodyPr/>
          <a:lstStyle/>
          <a:p>
            <a:r>
              <a:rPr lang="en-US"/>
              <a:t>Department of EECE                                                                      EECE1001:BEEE</a:t>
            </a:r>
            <a:endParaRPr lang="en-IN"/>
          </a:p>
        </p:txBody>
      </p:sp>
      <p:sp>
        <p:nvSpPr>
          <p:cNvPr id="6" name="Slide Number Placeholder 5">
            <a:extLst>
              <a:ext uri="{FF2B5EF4-FFF2-40B4-BE49-F238E27FC236}">
                <a16:creationId xmlns:a16="http://schemas.microsoft.com/office/drawing/2014/main" id="{131986AA-942F-49AA-9B63-DA2EB35AF3F9}"/>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201451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B6A8-F6F8-43FB-940C-5B49ACFAA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645B9F-D669-477A-B7C4-72B98F512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3AD86-BAB8-43D6-A93C-B8BD2813E821}"/>
              </a:ext>
            </a:extLst>
          </p:cNvPr>
          <p:cNvSpPr>
            <a:spLocks noGrp="1"/>
          </p:cNvSpPr>
          <p:nvPr>
            <p:ph type="dt" sz="half" idx="10"/>
          </p:nvPr>
        </p:nvSpPr>
        <p:spPr/>
        <p:txBody>
          <a:bodyPr/>
          <a:lstStyle/>
          <a:p>
            <a:fld id="{EDD1B103-1AD7-4008-A2D6-9E04757D4897}" type="datetime1">
              <a:rPr lang="en-IN" smtClean="0"/>
              <a:t>07-06-2022</a:t>
            </a:fld>
            <a:endParaRPr lang="en-IN"/>
          </a:p>
        </p:txBody>
      </p:sp>
      <p:sp>
        <p:nvSpPr>
          <p:cNvPr id="5" name="Footer Placeholder 4">
            <a:extLst>
              <a:ext uri="{FF2B5EF4-FFF2-40B4-BE49-F238E27FC236}">
                <a16:creationId xmlns:a16="http://schemas.microsoft.com/office/drawing/2014/main" id="{E36FF5CC-8FDE-46B5-A174-7F68987B3563}"/>
              </a:ext>
            </a:extLst>
          </p:cNvPr>
          <p:cNvSpPr>
            <a:spLocks noGrp="1"/>
          </p:cNvSpPr>
          <p:nvPr>
            <p:ph type="ftr" sz="quarter" idx="11"/>
          </p:nvPr>
        </p:nvSpPr>
        <p:spPr/>
        <p:txBody>
          <a:bodyPr/>
          <a:lstStyle/>
          <a:p>
            <a:r>
              <a:rPr lang="en-US"/>
              <a:t>Department of EECE                                                                      EECE1001:BEEE</a:t>
            </a:r>
            <a:endParaRPr lang="en-IN"/>
          </a:p>
        </p:txBody>
      </p:sp>
      <p:sp>
        <p:nvSpPr>
          <p:cNvPr id="6" name="Slide Number Placeholder 5">
            <a:extLst>
              <a:ext uri="{FF2B5EF4-FFF2-40B4-BE49-F238E27FC236}">
                <a16:creationId xmlns:a16="http://schemas.microsoft.com/office/drawing/2014/main" id="{F88359D6-C144-4D89-958E-8CE26E632624}"/>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102885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C845-9BCE-4D23-A8CF-58B1C710C3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D6A2EA-0C17-4D95-B62F-D15CB0014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F708D9-5869-4C9B-9A42-87AE9663C1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E51E3E-1DBC-40F5-961C-93ED8EC9CA18}"/>
              </a:ext>
            </a:extLst>
          </p:cNvPr>
          <p:cNvSpPr>
            <a:spLocks noGrp="1"/>
          </p:cNvSpPr>
          <p:nvPr>
            <p:ph type="dt" sz="half" idx="10"/>
          </p:nvPr>
        </p:nvSpPr>
        <p:spPr/>
        <p:txBody>
          <a:bodyPr/>
          <a:lstStyle/>
          <a:p>
            <a:fld id="{148BF326-A492-4AFF-98B9-54E398B85F60}" type="datetime1">
              <a:rPr lang="en-IN" smtClean="0"/>
              <a:t>07-06-2022</a:t>
            </a:fld>
            <a:endParaRPr lang="en-IN"/>
          </a:p>
        </p:txBody>
      </p:sp>
      <p:sp>
        <p:nvSpPr>
          <p:cNvPr id="6" name="Footer Placeholder 5">
            <a:extLst>
              <a:ext uri="{FF2B5EF4-FFF2-40B4-BE49-F238E27FC236}">
                <a16:creationId xmlns:a16="http://schemas.microsoft.com/office/drawing/2014/main" id="{DBC2DA14-B93A-4722-8DCA-312477E9FFBB}"/>
              </a:ext>
            </a:extLst>
          </p:cNvPr>
          <p:cNvSpPr>
            <a:spLocks noGrp="1"/>
          </p:cNvSpPr>
          <p:nvPr>
            <p:ph type="ftr" sz="quarter" idx="11"/>
          </p:nvPr>
        </p:nvSpPr>
        <p:spPr/>
        <p:txBody>
          <a:bodyPr/>
          <a:lstStyle/>
          <a:p>
            <a:r>
              <a:rPr lang="en-US"/>
              <a:t>Department of EECE                                                                      EECE1001:BEEE</a:t>
            </a:r>
            <a:endParaRPr lang="en-IN"/>
          </a:p>
        </p:txBody>
      </p:sp>
      <p:sp>
        <p:nvSpPr>
          <p:cNvPr id="7" name="Slide Number Placeholder 6">
            <a:extLst>
              <a:ext uri="{FF2B5EF4-FFF2-40B4-BE49-F238E27FC236}">
                <a16:creationId xmlns:a16="http://schemas.microsoft.com/office/drawing/2014/main" id="{6743413B-D751-4491-B560-E93D91A49295}"/>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396488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7695-D250-4381-81AB-E8986A235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765E04-794D-48B4-9FA2-376A9ED13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82A4DF-68EC-441D-88ED-E9659CF03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DD1F48-1F3C-4252-B90B-0BF03CCD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DFC98-DE7E-4CA1-9BF4-CA2D404F6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C4AF49-265C-467D-B343-9BBB9C526CF6}"/>
              </a:ext>
            </a:extLst>
          </p:cNvPr>
          <p:cNvSpPr>
            <a:spLocks noGrp="1"/>
          </p:cNvSpPr>
          <p:nvPr>
            <p:ph type="dt" sz="half" idx="10"/>
          </p:nvPr>
        </p:nvSpPr>
        <p:spPr/>
        <p:txBody>
          <a:bodyPr/>
          <a:lstStyle/>
          <a:p>
            <a:fld id="{D71AB463-BD9E-491C-9B32-C15FC0AEFF95}" type="datetime1">
              <a:rPr lang="en-IN" smtClean="0"/>
              <a:t>07-06-2022</a:t>
            </a:fld>
            <a:endParaRPr lang="en-IN"/>
          </a:p>
        </p:txBody>
      </p:sp>
      <p:sp>
        <p:nvSpPr>
          <p:cNvPr id="8" name="Footer Placeholder 7">
            <a:extLst>
              <a:ext uri="{FF2B5EF4-FFF2-40B4-BE49-F238E27FC236}">
                <a16:creationId xmlns:a16="http://schemas.microsoft.com/office/drawing/2014/main" id="{4BFE7FD8-04D3-4519-B17F-511C12508E75}"/>
              </a:ext>
            </a:extLst>
          </p:cNvPr>
          <p:cNvSpPr>
            <a:spLocks noGrp="1"/>
          </p:cNvSpPr>
          <p:nvPr>
            <p:ph type="ftr" sz="quarter" idx="11"/>
          </p:nvPr>
        </p:nvSpPr>
        <p:spPr/>
        <p:txBody>
          <a:bodyPr/>
          <a:lstStyle/>
          <a:p>
            <a:r>
              <a:rPr lang="en-US"/>
              <a:t>Department of EECE                                                                      EECE1001:BEEE</a:t>
            </a:r>
            <a:endParaRPr lang="en-IN"/>
          </a:p>
        </p:txBody>
      </p:sp>
      <p:sp>
        <p:nvSpPr>
          <p:cNvPr id="9" name="Slide Number Placeholder 8">
            <a:extLst>
              <a:ext uri="{FF2B5EF4-FFF2-40B4-BE49-F238E27FC236}">
                <a16:creationId xmlns:a16="http://schemas.microsoft.com/office/drawing/2014/main" id="{32841326-DB76-4E81-B7EE-6E37A8B9C081}"/>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328508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ED7A-DE2B-4752-85B8-274F1171CE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6A1C42-EB49-41A1-80AE-5A84C85EE99A}"/>
              </a:ext>
            </a:extLst>
          </p:cNvPr>
          <p:cNvSpPr>
            <a:spLocks noGrp="1"/>
          </p:cNvSpPr>
          <p:nvPr>
            <p:ph type="dt" sz="half" idx="10"/>
          </p:nvPr>
        </p:nvSpPr>
        <p:spPr/>
        <p:txBody>
          <a:bodyPr/>
          <a:lstStyle/>
          <a:p>
            <a:fld id="{5187CEA0-DAE7-4911-927A-08CA43175AB5}" type="datetime1">
              <a:rPr lang="en-IN" smtClean="0"/>
              <a:t>07-06-2022</a:t>
            </a:fld>
            <a:endParaRPr lang="en-IN"/>
          </a:p>
        </p:txBody>
      </p:sp>
      <p:sp>
        <p:nvSpPr>
          <p:cNvPr id="4" name="Footer Placeholder 3">
            <a:extLst>
              <a:ext uri="{FF2B5EF4-FFF2-40B4-BE49-F238E27FC236}">
                <a16:creationId xmlns:a16="http://schemas.microsoft.com/office/drawing/2014/main" id="{DF68E042-AFEA-49E4-A4E7-6B9CE04C27A9}"/>
              </a:ext>
            </a:extLst>
          </p:cNvPr>
          <p:cNvSpPr>
            <a:spLocks noGrp="1"/>
          </p:cNvSpPr>
          <p:nvPr>
            <p:ph type="ftr" sz="quarter" idx="11"/>
          </p:nvPr>
        </p:nvSpPr>
        <p:spPr/>
        <p:txBody>
          <a:bodyPr/>
          <a:lstStyle/>
          <a:p>
            <a:r>
              <a:rPr lang="en-US"/>
              <a:t>Department of EECE                                                                      EECE1001:BEEE</a:t>
            </a:r>
            <a:endParaRPr lang="en-IN"/>
          </a:p>
        </p:txBody>
      </p:sp>
      <p:sp>
        <p:nvSpPr>
          <p:cNvPr id="5" name="Slide Number Placeholder 4">
            <a:extLst>
              <a:ext uri="{FF2B5EF4-FFF2-40B4-BE49-F238E27FC236}">
                <a16:creationId xmlns:a16="http://schemas.microsoft.com/office/drawing/2014/main" id="{6B162858-5EDA-482E-B228-D4CB936A4EAD}"/>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219423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CA284-BB00-4E36-ADA3-862D57B0EE81}"/>
              </a:ext>
            </a:extLst>
          </p:cNvPr>
          <p:cNvSpPr>
            <a:spLocks noGrp="1"/>
          </p:cNvSpPr>
          <p:nvPr>
            <p:ph type="dt" sz="half" idx="10"/>
          </p:nvPr>
        </p:nvSpPr>
        <p:spPr/>
        <p:txBody>
          <a:bodyPr/>
          <a:lstStyle/>
          <a:p>
            <a:fld id="{9CDB1ADD-4F1A-4888-A6C8-F587B9FED991}" type="datetime1">
              <a:rPr lang="en-IN" smtClean="0"/>
              <a:t>07-06-2022</a:t>
            </a:fld>
            <a:endParaRPr lang="en-IN"/>
          </a:p>
        </p:txBody>
      </p:sp>
      <p:sp>
        <p:nvSpPr>
          <p:cNvPr id="3" name="Footer Placeholder 2">
            <a:extLst>
              <a:ext uri="{FF2B5EF4-FFF2-40B4-BE49-F238E27FC236}">
                <a16:creationId xmlns:a16="http://schemas.microsoft.com/office/drawing/2014/main" id="{CFD0E834-116A-4464-9FFF-F285F710ABC0}"/>
              </a:ext>
            </a:extLst>
          </p:cNvPr>
          <p:cNvSpPr>
            <a:spLocks noGrp="1"/>
          </p:cNvSpPr>
          <p:nvPr>
            <p:ph type="ftr" sz="quarter" idx="11"/>
          </p:nvPr>
        </p:nvSpPr>
        <p:spPr/>
        <p:txBody>
          <a:bodyPr/>
          <a:lstStyle/>
          <a:p>
            <a:r>
              <a:rPr lang="en-US"/>
              <a:t>Department of EECE                                                                      EECE1001:BEEE</a:t>
            </a:r>
            <a:endParaRPr lang="en-IN"/>
          </a:p>
        </p:txBody>
      </p:sp>
      <p:sp>
        <p:nvSpPr>
          <p:cNvPr id="4" name="Slide Number Placeholder 3">
            <a:extLst>
              <a:ext uri="{FF2B5EF4-FFF2-40B4-BE49-F238E27FC236}">
                <a16:creationId xmlns:a16="http://schemas.microsoft.com/office/drawing/2014/main" id="{7E91AFE8-B3FC-4871-B49E-1FD87C520BA9}"/>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203178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7C9C-D0CB-4016-8E05-9C9A2955B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760F62-F15E-4F08-91F4-C8EA7E604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4BD116-AAC9-4340-85C5-B3421398D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CC096-5079-4A0E-8AB7-930C4B7F861F}"/>
              </a:ext>
            </a:extLst>
          </p:cNvPr>
          <p:cNvSpPr>
            <a:spLocks noGrp="1"/>
          </p:cNvSpPr>
          <p:nvPr>
            <p:ph type="dt" sz="half" idx="10"/>
          </p:nvPr>
        </p:nvSpPr>
        <p:spPr/>
        <p:txBody>
          <a:bodyPr/>
          <a:lstStyle/>
          <a:p>
            <a:fld id="{7603C1BB-2ACE-4AF0-BB08-63AC8F560D47}" type="datetime1">
              <a:rPr lang="en-IN" smtClean="0"/>
              <a:t>07-06-2022</a:t>
            </a:fld>
            <a:endParaRPr lang="en-IN"/>
          </a:p>
        </p:txBody>
      </p:sp>
      <p:sp>
        <p:nvSpPr>
          <p:cNvPr id="6" name="Footer Placeholder 5">
            <a:extLst>
              <a:ext uri="{FF2B5EF4-FFF2-40B4-BE49-F238E27FC236}">
                <a16:creationId xmlns:a16="http://schemas.microsoft.com/office/drawing/2014/main" id="{97277C79-AF09-4B76-AD85-6694A1483572}"/>
              </a:ext>
            </a:extLst>
          </p:cNvPr>
          <p:cNvSpPr>
            <a:spLocks noGrp="1"/>
          </p:cNvSpPr>
          <p:nvPr>
            <p:ph type="ftr" sz="quarter" idx="11"/>
          </p:nvPr>
        </p:nvSpPr>
        <p:spPr/>
        <p:txBody>
          <a:bodyPr/>
          <a:lstStyle/>
          <a:p>
            <a:r>
              <a:rPr lang="en-US"/>
              <a:t>Department of EECE                                                                      EECE1001:BEEE</a:t>
            </a:r>
            <a:endParaRPr lang="en-IN"/>
          </a:p>
        </p:txBody>
      </p:sp>
      <p:sp>
        <p:nvSpPr>
          <p:cNvPr id="7" name="Slide Number Placeholder 6">
            <a:extLst>
              <a:ext uri="{FF2B5EF4-FFF2-40B4-BE49-F238E27FC236}">
                <a16:creationId xmlns:a16="http://schemas.microsoft.com/office/drawing/2014/main" id="{F0E788F4-913C-4445-BB39-326DBA18E93A}"/>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255518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29B3-059E-4258-9B1A-76E5E0950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8EE8A4-CAFC-4450-AD0A-CD2DC3CD4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90A020-625D-4D17-B466-4235ABB30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F3C53-6AFC-4CF8-8219-5FC851E49140}"/>
              </a:ext>
            </a:extLst>
          </p:cNvPr>
          <p:cNvSpPr>
            <a:spLocks noGrp="1"/>
          </p:cNvSpPr>
          <p:nvPr>
            <p:ph type="dt" sz="half" idx="10"/>
          </p:nvPr>
        </p:nvSpPr>
        <p:spPr/>
        <p:txBody>
          <a:bodyPr/>
          <a:lstStyle/>
          <a:p>
            <a:fld id="{7D015E2C-93A5-4735-B321-2780BB421725}" type="datetime1">
              <a:rPr lang="en-IN" smtClean="0"/>
              <a:t>07-06-2022</a:t>
            </a:fld>
            <a:endParaRPr lang="en-IN"/>
          </a:p>
        </p:txBody>
      </p:sp>
      <p:sp>
        <p:nvSpPr>
          <p:cNvPr id="6" name="Footer Placeholder 5">
            <a:extLst>
              <a:ext uri="{FF2B5EF4-FFF2-40B4-BE49-F238E27FC236}">
                <a16:creationId xmlns:a16="http://schemas.microsoft.com/office/drawing/2014/main" id="{9793103C-247C-496A-8441-7F148D1B27BD}"/>
              </a:ext>
            </a:extLst>
          </p:cNvPr>
          <p:cNvSpPr>
            <a:spLocks noGrp="1"/>
          </p:cNvSpPr>
          <p:nvPr>
            <p:ph type="ftr" sz="quarter" idx="11"/>
          </p:nvPr>
        </p:nvSpPr>
        <p:spPr/>
        <p:txBody>
          <a:bodyPr/>
          <a:lstStyle/>
          <a:p>
            <a:r>
              <a:rPr lang="en-US"/>
              <a:t>Department of EECE                                                                      EECE1001:BEEE</a:t>
            </a:r>
            <a:endParaRPr lang="en-IN"/>
          </a:p>
        </p:txBody>
      </p:sp>
      <p:sp>
        <p:nvSpPr>
          <p:cNvPr id="7" name="Slide Number Placeholder 6">
            <a:extLst>
              <a:ext uri="{FF2B5EF4-FFF2-40B4-BE49-F238E27FC236}">
                <a16:creationId xmlns:a16="http://schemas.microsoft.com/office/drawing/2014/main" id="{2F349838-3502-4918-A9C7-4EFFE345C8EE}"/>
              </a:ext>
            </a:extLst>
          </p:cNvPr>
          <p:cNvSpPr>
            <a:spLocks noGrp="1"/>
          </p:cNvSpPr>
          <p:nvPr>
            <p:ph type="sldNum" sz="quarter" idx="12"/>
          </p:nvPr>
        </p:nvSpPr>
        <p:spPr/>
        <p:txBody>
          <a:bodyPr/>
          <a:lstStyle/>
          <a:p>
            <a:fld id="{9C250E60-8394-4DC8-8A1B-2FDB8CC5E1DD}" type="slidenum">
              <a:rPr lang="en-IN" smtClean="0"/>
              <a:t>‹#›</a:t>
            </a:fld>
            <a:endParaRPr lang="en-IN"/>
          </a:p>
        </p:txBody>
      </p:sp>
    </p:spTree>
    <p:extLst>
      <p:ext uri="{BB962C8B-B14F-4D97-AF65-F5344CB8AC3E}">
        <p14:creationId xmlns:p14="http://schemas.microsoft.com/office/powerpoint/2010/main" val="381403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C376D-84F4-4760-A58D-C03CF730A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2C8774-D89C-4002-8CF6-0F9209054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BF43C3-F788-48F5-81BF-CB8770647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824F3-C8ED-40D8-83CD-9FC9418EF7F4}" type="datetime1">
              <a:rPr lang="en-IN" smtClean="0"/>
              <a:t>07-06-2022</a:t>
            </a:fld>
            <a:endParaRPr lang="en-IN"/>
          </a:p>
        </p:txBody>
      </p:sp>
      <p:sp>
        <p:nvSpPr>
          <p:cNvPr id="5" name="Footer Placeholder 4">
            <a:extLst>
              <a:ext uri="{FF2B5EF4-FFF2-40B4-BE49-F238E27FC236}">
                <a16:creationId xmlns:a16="http://schemas.microsoft.com/office/drawing/2014/main" id="{5AA6B472-85C0-401F-BF10-E4A5A4807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EECE                                                                      EECE1001:BEEE</a:t>
            </a:r>
            <a:endParaRPr lang="en-IN"/>
          </a:p>
        </p:txBody>
      </p:sp>
      <p:sp>
        <p:nvSpPr>
          <p:cNvPr id="6" name="Slide Number Placeholder 5">
            <a:extLst>
              <a:ext uri="{FF2B5EF4-FFF2-40B4-BE49-F238E27FC236}">
                <a16:creationId xmlns:a16="http://schemas.microsoft.com/office/drawing/2014/main" id="{3E574060-D9C2-4458-8A67-99291CF13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50E60-8394-4DC8-8A1B-2FDB8CC5E1DD}" type="slidenum">
              <a:rPr lang="en-IN" smtClean="0"/>
              <a:t>‹#›</a:t>
            </a:fld>
            <a:endParaRPr lang="en-IN"/>
          </a:p>
        </p:txBody>
      </p:sp>
    </p:spTree>
    <p:extLst>
      <p:ext uri="{BB962C8B-B14F-4D97-AF65-F5344CB8AC3E}">
        <p14:creationId xmlns:p14="http://schemas.microsoft.com/office/powerpoint/2010/main" val="381615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Admin\Desktop\Murali office correspondance\University logo letter head etc\gitam logo\logo-gitam-final.jpg">
            <a:extLst>
              <a:ext uri="{FF2B5EF4-FFF2-40B4-BE49-F238E27FC236}">
                <a16:creationId xmlns:a16="http://schemas.microsoft.com/office/drawing/2014/main" id="{30CC3CBE-F632-49C8-A224-B858269E9DDB}"/>
              </a:ext>
            </a:extLst>
          </p:cNvPr>
          <p:cNvPicPr>
            <a:picLocks noChangeAspect="1" noChangeArrowheads="1"/>
          </p:cNvPicPr>
          <p:nvPr/>
        </p:nvPicPr>
        <p:blipFill>
          <a:blip r:embed="rId2" cstate="print"/>
          <a:srcRect/>
          <a:stretch>
            <a:fillRect/>
          </a:stretch>
        </p:blipFill>
        <p:spPr bwMode="auto">
          <a:xfrm>
            <a:off x="5395426" y="243840"/>
            <a:ext cx="1333500" cy="1269124"/>
          </a:xfrm>
          <a:prstGeom prst="rect">
            <a:avLst/>
          </a:prstGeom>
          <a:noFill/>
        </p:spPr>
      </p:pic>
      <p:sp>
        <p:nvSpPr>
          <p:cNvPr id="6" name="Title 1">
            <a:extLst>
              <a:ext uri="{FF2B5EF4-FFF2-40B4-BE49-F238E27FC236}">
                <a16:creationId xmlns:a16="http://schemas.microsoft.com/office/drawing/2014/main" id="{E587972F-9540-4161-B499-92B32C2E5A3A}"/>
              </a:ext>
            </a:extLst>
          </p:cNvPr>
          <p:cNvSpPr>
            <a:spLocks noGrp="1"/>
          </p:cNvSpPr>
          <p:nvPr>
            <p:ph type="ctrTitle"/>
          </p:nvPr>
        </p:nvSpPr>
        <p:spPr>
          <a:xfrm>
            <a:off x="643812" y="2127380"/>
            <a:ext cx="11364686" cy="1567544"/>
          </a:xfrm>
        </p:spPr>
        <p:txBody>
          <a:bodyPr>
            <a:normAutofit/>
          </a:bodyPr>
          <a:lstStyle/>
          <a:p>
            <a:pPr algn="l"/>
            <a:r>
              <a:rPr lang="en-US" sz="3200" b="1" dirty="0">
                <a:latin typeface="Times New Roman" panose="02020603050405020304" pitchFamily="18" charset="0"/>
                <a:cs typeface="Times New Roman" panose="02020603050405020304" pitchFamily="18" charset="0"/>
              </a:rPr>
              <a:t>Topic for the class: </a:t>
            </a:r>
            <a:r>
              <a:rPr lang="en-US" sz="3200" dirty="0">
                <a:latin typeface="Times New Roman" panose="02020603050405020304" pitchFamily="18" charset="0"/>
                <a:cs typeface="Times New Roman" panose="02020603050405020304" pitchFamily="18" charset="0"/>
              </a:rPr>
              <a:t>Faraday’s law &amp; DC Generator.</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Unit:  </a:t>
            </a:r>
            <a:r>
              <a:rPr lang="en-US" sz="3200" u="sng" dirty="0">
                <a:latin typeface="Times New Roman" panose="02020603050405020304" pitchFamily="18" charset="0"/>
                <a:cs typeface="Times New Roman" panose="02020603050405020304" pitchFamily="18" charset="0"/>
              </a:rPr>
              <a:t>III</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Title : </a:t>
            </a:r>
            <a:r>
              <a:rPr lang="en-US" sz="3200" dirty="0">
                <a:latin typeface="Times New Roman" panose="02020603050405020304" pitchFamily="18" charset="0"/>
                <a:cs typeface="Times New Roman" panose="02020603050405020304" pitchFamily="18" charset="0"/>
              </a:rPr>
              <a:t>Electrical Machines.</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Date:</a:t>
            </a:r>
            <a:r>
              <a:rPr lang="en-US" sz="3200" dirty="0">
                <a:latin typeface="Times New Roman" panose="02020603050405020304" pitchFamily="18" charset="0"/>
                <a:cs typeface="Times New Roman" panose="02020603050405020304" pitchFamily="18" charset="0"/>
              </a:rPr>
              <a:t> 09-05-2022  </a:t>
            </a:r>
            <a:r>
              <a:rPr lang="en-US" sz="3200" b="1" dirty="0">
                <a:latin typeface="Times New Roman" panose="02020603050405020304" pitchFamily="18" charset="0"/>
                <a:cs typeface="Times New Roman" panose="02020603050405020304" pitchFamily="18" charset="0"/>
              </a:rPr>
              <a:t>Time:</a:t>
            </a:r>
            <a:r>
              <a:rPr lang="en-US" sz="3200" dirty="0">
                <a:latin typeface="Times New Roman" panose="02020603050405020304" pitchFamily="18" charset="0"/>
                <a:cs typeface="Times New Roman" panose="02020603050405020304" pitchFamily="18" charset="0"/>
              </a:rPr>
              <a:t> 03:00PM</a:t>
            </a:r>
            <a:endParaRPr lang="en-IN" sz="3200" u="sng"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A966A43-08D5-4BDA-8064-F16C426813A2}"/>
              </a:ext>
            </a:extLst>
          </p:cNvPr>
          <p:cNvSpPr>
            <a:spLocks noGrp="1"/>
          </p:cNvSpPr>
          <p:nvPr>
            <p:ph type="subTitle" idx="1"/>
          </p:nvPr>
        </p:nvSpPr>
        <p:spPr>
          <a:xfrm>
            <a:off x="3057330" y="4749282"/>
            <a:ext cx="6210300" cy="1567544"/>
          </a:xfrm>
        </p:spPr>
        <p:txBody>
          <a:bodyPr>
            <a:normAutofit lnSpcReduction="10000"/>
          </a:bodyPr>
          <a:lstStyle/>
          <a:p>
            <a:pPr>
              <a:lnSpc>
                <a:spcPct val="50000"/>
              </a:lnSpc>
            </a:pPr>
            <a:r>
              <a:rPr lang="en-US" sz="3000" b="1" dirty="0">
                <a:solidFill>
                  <a:srgbClr val="FF0000"/>
                </a:solidFill>
                <a:latin typeface="Times New Roman" panose="02020603050405020304" pitchFamily="18" charset="0"/>
                <a:cs typeface="Times New Roman" panose="02020603050405020304" pitchFamily="18" charset="0"/>
              </a:rPr>
              <a:t>Mr. Pradeep Vinaik Kodavanti</a:t>
            </a:r>
          </a:p>
          <a:p>
            <a:pPr>
              <a:lnSpc>
                <a:spcPct val="50000"/>
              </a:lnSpc>
            </a:pPr>
            <a:r>
              <a:rPr lang="en-US" sz="2200" dirty="0">
                <a:solidFill>
                  <a:schemeClr val="tx1"/>
                </a:solidFill>
                <a:latin typeface="Times New Roman" panose="02020603050405020304" pitchFamily="18" charset="0"/>
                <a:cs typeface="Times New Roman" panose="02020603050405020304" pitchFamily="18" charset="0"/>
              </a:rPr>
              <a:t>Assistant Professor</a:t>
            </a:r>
          </a:p>
          <a:p>
            <a:pPr>
              <a:lnSpc>
                <a:spcPct val="50000"/>
              </a:lnSpc>
            </a:pPr>
            <a:r>
              <a:rPr lang="en-US" sz="1800" dirty="0">
                <a:solidFill>
                  <a:schemeClr val="tx1"/>
                </a:solidFill>
                <a:latin typeface="Times New Roman" panose="02020603050405020304" pitchFamily="18" charset="0"/>
                <a:cs typeface="Times New Roman" panose="02020603050405020304" pitchFamily="18" charset="0"/>
              </a:rPr>
              <a:t>Department of EECE</a:t>
            </a:r>
          </a:p>
          <a:p>
            <a:pPr>
              <a:lnSpc>
                <a:spcPct val="50000"/>
              </a:lnSpc>
            </a:pPr>
            <a:r>
              <a:rPr lang="en-US" sz="1800" dirty="0">
                <a:solidFill>
                  <a:schemeClr val="tx1"/>
                </a:solidFill>
                <a:latin typeface="Times New Roman" panose="02020603050405020304" pitchFamily="18" charset="0"/>
                <a:cs typeface="Times New Roman" panose="02020603050405020304" pitchFamily="18" charset="0"/>
              </a:rPr>
              <a:t>GITAM Institute of Technology (GIT)</a:t>
            </a:r>
          </a:p>
          <a:p>
            <a:pPr>
              <a:lnSpc>
                <a:spcPct val="50000"/>
              </a:lnSpc>
            </a:pPr>
            <a:r>
              <a:rPr lang="en-US" sz="1800" dirty="0">
                <a:solidFill>
                  <a:schemeClr val="tx1"/>
                </a:solidFill>
                <a:latin typeface="Times New Roman" panose="02020603050405020304" pitchFamily="18" charset="0"/>
                <a:cs typeface="Times New Roman" panose="02020603050405020304" pitchFamily="18" charset="0"/>
              </a:rPr>
              <a:t>Visakhapatnam – 530045</a:t>
            </a:r>
          </a:p>
          <a:p>
            <a:pPr>
              <a:lnSpc>
                <a:spcPct val="50000"/>
              </a:lnSpc>
            </a:pPr>
            <a:r>
              <a:rPr lang="en-US" sz="2200" dirty="0">
                <a:solidFill>
                  <a:schemeClr val="tx1"/>
                </a:solidFill>
                <a:latin typeface="Times New Roman" panose="02020603050405020304" pitchFamily="18" charset="0"/>
                <a:cs typeface="Times New Roman" panose="02020603050405020304" pitchFamily="18" charset="0"/>
              </a:rPr>
              <a:t>Email: </a:t>
            </a:r>
            <a:r>
              <a:rPr lang="en-US" sz="2200" b="1" dirty="0">
                <a:solidFill>
                  <a:srgbClr val="0070C0"/>
                </a:solidFill>
                <a:latin typeface="Times New Roman" panose="02020603050405020304" pitchFamily="18" charset="0"/>
                <a:cs typeface="Times New Roman" panose="02020603050405020304" pitchFamily="18" charset="0"/>
              </a:rPr>
              <a:t>pkodavan@gitam.edu</a:t>
            </a:r>
            <a:r>
              <a:rPr lang="en-US" sz="2200" b="1" dirty="0">
                <a:solidFill>
                  <a:schemeClr val="accent1"/>
                </a:solidFill>
                <a:latin typeface="Times New Roman" panose="02020603050405020304" pitchFamily="18" charset="0"/>
                <a:cs typeface="Times New Roman" panose="02020603050405020304" pitchFamily="18" charset="0"/>
              </a:rPr>
              <a:t> </a:t>
            </a:r>
            <a:r>
              <a:rPr lang="en-US" sz="2200" dirty="0">
                <a:solidFill>
                  <a:schemeClr val="accent1"/>
                </a:solidFill>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CBC565BE-5A17-4730-93AD-7D1605327F65}"/>
              </a:ext>
            </a:extLst>
          </p:cNvPr>
          <p:cNvSpPr>
            <a:spLocks noGrp="1"/>
          </p:cNvSpPr>
          <p:nvPr>
            <p:ph type="dt" sz="half" idx="10"/>
          </p:nvPr>
        </p:nvSpPr>
        <p:spPr/>
        <p:txBody>
          <a:bodyPr/>
          <a:lstStyle/>
          <a:p>
            <a:fld id="{540AB54C-5F3B-4573-8DC7-244FFC0C8997}" type="datetime1">
              <a:rPr lang="en-IN" smtClean="0"/>
              <a:t>07-06-2022</a:t>
            </a:fld>
            <a:endParaRPr lang="en-IN"/>
          </a:p>
        </p:txBody>
      </p:sp>
      <p:sp>
        <p:nvSpPr>
          <p:cNvPr id="3" name="Footer Placeholder 2">
            <a:extLst>
              <a:ext uri="{FF2B5EF4-FFF2-40B4-BE49-F238E27FC236}">
                <a16:creationId xmlns:a16="http://schemas.microsoft.com/office/drawing/2014/main" id="{48567EA4-52F2-4C27-8CF2-80CA91225571}"/>
              </a:ext>
            </a:extLst>
          </p:cNvPr>
          <p:cNvSpPr>
            <a:spLocks noGrp="1"/>
          </p:cNvSpPr>
          <p:nvPr>
            <p:ph type="ftr" sz="quarter" idx="11"/>
          </p:nvPr>
        </p:nvSpPr>
        <p:spPr/>
        <p:txBody>
          <a:bodyPr/>
          <a:lstStyle/>
          <a:p>
            <a:r>
              <a:rPr lang="en-US"/>
              <a:t>Department of EECE                                                                      EECE1001:BEEE</a:t>
            </a:r>
            <a:endParaRPr lang="en-IN"/>
          </a:p>
        </p:txBody>
      </p:sp>
    </p:spTree>
    <p:extLst>
      <p:ext uri="{BB962C8B-B14F-4D97-AF65-F5344CB8AC3E}">
        <p14:creationId xmlns:p14="http://schemas.microsoft.com/office/powerpoint/2010/main" val="14991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Working of a DC Generator</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2"/>
            <a:ext cx="10675776" cy="2667000"/>
          </a:xfrm>
        </p:spPr>
        <p:txBody>
          <a:bodyPr>
            <a:noAutofit/>
          </a:bodyPr>
          <a:lstStyle/>
          <a:p>
            <a:pPr marL="0" indent="0" algn="just">
              <a:buNone/>
            </a:pPr>
            <a:r>
              <a:rPr lang="en-US" sz="2700" b="0" i="0" dirty="0">
                <a:solidFill>
                  <a:srgbClr val="000000"/>
                </a:solidFill>
                <a:effectLst/>
                <a:latin typeface="Times New Roman" panose="02020603050405020304" pitchFamily="18" charset="0"/>
                <a:cs typeface="Times New Roman" panose="02020603050405020304" pitchFamily="18" charset="0"/>
              </a:rPr>
              <a:t>Loop in position 1-&gt; the generated EMF is zero because, the movement of coil sides is parallel to the magnetic flux.</a:t>
            </a:r>
          </a:p>
          <a:p>
            <a:pPr marL="0" indent="0" algn="just">
              <a:buNone/>
            </a:pPr>
            <a:endParaRPr lang="en-US" sz="27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700" dirty="0">
                <a:solidFill>
                  <a:schemeClr val="accent1"/>
                </a:solidFill>
                <a:latin typeface="Times New Roman" panose="02020603050405020304" pitchFamily="18" charset="0"/>
                <a:cs typeface="Times New Roman" panose="02020603050405020304" pitchFamily="18" charset="0"/>
              </a:rPr>
              <a:t>L</a:t>
            </a:r>
            <a:r>
              <a:rPr lang="en-US" sz="2700" b="0" i="0" dirty="0">
                <a:solidFill>
                  <a:schemeClr val="accent1"/>
                </a:solidFill>
                <a:effectLst/>
                <a:latin typeface="Times New Roman" panose="02020603050405020304" pitchFamily="18" charset="0"/>
                <a:cs typeface="Times New Roman" panose="02020603050405020304" pitchFamily="18" charset="0"/>
              </a:rPr>
              <a:t>oop in position 2-&gt; the coil sides are moving at an angle to the magnetic flux and hence, a small EMF is generated.</a:t>
            </a:r>
          </a:p>
          <a:p>
            <a:pPr marL="0" indent="0" algn="just">
              <a:buNone/>
            </a:pPr>
            <a:endParaRPr lang="en-US" sz="2700" b="0" i="0" dirty="0">
              <a:solidFill>
                <a:schemeClr val="accent1"/>
              </a:solidFill>
              <a:effectLst/>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59B470C5-300A-B62C-AFCE-63D8B03AF1AD}"/>
              </a:ext>
            </a:extLst>
          </p:cNvPr>
          <p:cNvPicPr>
            <a:picLocks noChangeAspect="1"/>
          </p:cNvPicPr>
          <p:nvPr/>
        </p:nvPicPr>
        <p:blipFill>
          <a:blip r:embed="rId3"/>
          <a:stretch>
            <a:fillRect/>
          </a:stretch>
        </p:blipFill>
        <p:spPr>
          <a:xfrm>
            <a:off x="5076825" y="3775311"/>
            <a:ext cx="7115175" cy="2667000"/>
          </a:xfrm>
          <a:prstGeom prst="rect">
            <a:avLst/>
          </a:prstGeom>
        </p:spPr>
      </p:pic>
      <p:sp>
        <p:nvSpPr>
          <p:cNvPr id="11" name="TextBox 10">
            <a:extLst>
              <a:ext uri="{FF2B5EF4-FFF2-40B4-BE49-F238E27FC236}">
                <a16:creationId xmlns:a16="http://schemas.microsoft.com/office/drawing/2014/main" id="{E5393934-BA0A-5CF9-44FD-FDF7D1F976EF}"/>
              </a:ext>
            </a:extLst>
          </p:cNvPr>
          <p:cNvSpPr txBox="1"/>
          <p:nvPr/>
        </p:nvSpPr>
        <p:spPr>
          <a:xfrm>
            <a:off x="838200" y="3769011"/>
            <a:ext cx="4340290" cy="2169825"/>
          </a:xfrm>
          <a:prstGeom prst="rect">
            <a:avLst/>
          </a:prstGeom>
          <a:noFill/>
        </p:spPr>
        <p:txBody>
          <a:bodyPr wrap="square">
            <a:spAutoFit/>
          </a:bodyPr>
          <a:lstStyle/>
          <a:p>
            <a:pPr marL="0" indent="0" algn="just">
              <a:buNone/>
            </a:pPr>
            <a:r>
              <a:rPr lang="en-US" sz="2700" dirty="0">
                <a:solidFill>
                  <a:schemeClr val="accent2"/>
                </a:solidFill>
                <a:latin typeface="Times New Roman" panose="02020603050405020304" pitchFamily="18" charset="0"/>
                <a:cs typeface="Times New Roman" panose="02020603050405020304" pitchFamily="18" charset="0"/>
              </a:rPr>
              <a:t>L</a:t>
            </a:r>
            <a:r>
              <a:rPr lang="en-US" sz="2700" b="0" i="0" dirty="0">
                <a:solidFill>
                  <a:schemeClr val="accent2"/>
                </a:solidFill>
                <a:effectLst/>
                <a:latin typeface="Times New Roman" panose="02020603050405020304" pitchFamily="18" charset="0"/>
                <a:cs typeface="Times New Roman" panose="02020603050405020304" pitchFamily="18" charset="0"/>
              </a:rPr>
              <a:t>oop in position 3-&gt; the coil sides are moving at right angle to the magnetic flux, therefore the generated EMF is maximum.</a:t>
            </a:r>
          </a:p>
        </p:txBody>
      </p:sp>
    </p:spTree>
    <p:extLst>
      <p:ext uri="{BB962C8B-B14F-4D97-AF65-F5344CB8AC3E}">
        <p14:creationId xmlns:p14="http://schemas.microsoft.com/office/powerpoint/2010/main" val="74899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Working of a DC Generator</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2"/>
            <a:ext cx="10675776" cy="2667000"/>
          </a:xfrm>
        </p:spPr>
        <p:txBody>
          <a:bodyPr>
            <a:noAutofit/>
          </a:bodyPr>
          <a:lstStyle/>
          <a:p>
            <a:pPr marL="0" indent="0" algn="l">
              <a:buNone/>
            </a:pPr>
            <a:r>
              <a:rPr lang="en-US" sz="2700" dirty="0">
                <a:solidFill>
                  <a:srgbClr val="000000"/>
                </a:solidFill>
                <a:latin typeface="Times New Roman" panose="02020603050405020304" pitchFamily="18" charset="0"/>
                <a:cs typeface="Times New Roman" panose="02020603050405020304" pitchFamily="18" charset="0"/>
              </a:rPr>
              <a:t>L</a:t>
            </a:r>
            <a:r>
              <a:rPr lang="en-US" sz="2700" b="0" i="0" dirty="0">
                <a:solidFill>
                  <a:srgbClr val="000000"/>
                </a:solidFill>
                <a:effectLst/>
                <a:latin typeface="Times New Roman" panose="02020603050405020304" pitchFamily="18" charset="0"/>
                <a:cs typeface="Times New Roman" panose="02020603050405020304" pitchFamily="18" charset="0"/>
              </a:rPr>
              <a:t>oop in position 4-&gt; the coil sides are cutting the magnetic flux at an angle, thus a reduced EMF is generated in the coil sides.</a:t>
            </a:r>
          </a:p>
          <a:p>
            <a:pPr marL="0" indent="0" algn="l">
              <a:buNone/>
            </a:pPr>
            <a:endParaRPr lang="en-US" sz="27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700" dirty="0">
                <a:solidFill>
                  <a:schemeClr val="accent1"/>
                </a:solidFill>
                <a:latin typeface="Times New Roman" panose="02020603050405020304" pitchFamily="18" charset="0"/>
                <a:cs typeface="Times New Roman" panose="02020603050405020304" pitchFamily="18" charset="0"/>
              </a:rPr>
              <a:t>L</a:t>
            </a:r>
            <a:r>
              <a:rPr lang="en-US" sz="2700" b="0" i="0" dirty="0">
                <a:solidFill>
                  <a:schemeClr val="accent1"/>
                </a:solidFill>
                <a:effectLst/>
                <a:latin typeface="Times New Roman" panose="02020603050405020304" pitchFamily="18" charset="0"/>
                <a:cs typeface="Times New Roman" panose="02020603050405020304" pitchFamily="18" charset="0"/>
              </a:rPr>
              <a:t>oop in position 5-&gt; no flux linkage with the coil side and are moving parallel to the magnetic flux. Therefore, no EMF is generated in the coil.</a:t>
            </a:r>
          </a:p>
          <a:p>
            <a:pPr marL="0" indent="0" algn="just">
              <a:lnSpc>
                <a:spcPct val="107000"/>
              </a:lnSpc>
              <a:spcBef>
                <a:spcPts val="1200"/>
              </a:spcBef>
              <a:spcAft>
                <a:spcPts val="1000"/>
              </a:spcAft>
              <a:buNone/>
            </a:pPr>
            <a:endParaRPr lang="en-US" sz="2700" dirty="0">
              <a:solidFill>
                <a:schemeClr val="accent1"/>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59B470C5-300A-B62C-AFCE-63D8B03AF1AD}"/>
              </a:ext>
            </a:extLst>
          </p:cNvPr>
          <p:cNvPicPr>
            <a:picLocks noChangeAspect="1"/>
          </p:cNvPicPr>
          <p:nvPr/>
        </p:nvPicPr>
        <p:blipFill>
          <a:blip r:embed="rId3"/>
          <a:stretch>
            <a:fillRect/>
          </a:stretch>
        </p:blipFill>
        <p:spPr>
          <a:xfrm>
            <a:off x="5076825" y="3787926"/>
            <a:ext cx="7115175" cy="2667000"/>
          </a:xfrm>
          <a:prstGeom prst="rect">
            <a:avLst/>
          </a:prstGeom>
        </p:spPr>
      </p:pic>
      <p:sp>
        <p:nvSpPr>
          <p:cNvPr id="10" name="TextBox 9">
            <a:extLst>
              <a:ext uri="{FF2B5EF4-FFF2-40B4-BE49-F238E27FC236}">
                <a16:creationId xmlns:a16="http://schemas.microsoft.com/office/drawing/2014/main" id="{049A35D8-125D-6F3B-8578-D4B7EA3F3E13}"/>
              </a:ext>
            </a:extLst>
          </p:cNvPr>
          <p:cNvSpPr txBox="1"/>
          <p:nvPr/>
        </p:nvSpPr>
        <p:spPr>
          <a:xfrm>
            <a:off x="838200" y="3932792"/>
            <a:ext cx="4321629" cy="2169825"/>
          </a:xfrm>
          <a:prstGeom prst="rect">
            <a:avLst/>
          </a:prstGeom>
          <a:noFill/>
        </p:spPr>
        <p:txBody>
          <a:bodyPr wrap="square">
            <a:spAutoFit/>
          </a:bodyPr>
          <a:lstStyle/>
          <a:p>
            <a:pPr marL="0" indent="0" algn="l">
              <a:buNone/>
            </a:pPr>
            <a:r>
              <a:rPr lang="en-US" sz="2700" dirty="0">
                <a:solidFill>
                  <a:schemeClr val="accent2"/>
                </a:solidFill>
                <a:latin typeface="Times New Roman" panose="02020603050405020304" pitchFamily="18" charset="0"/>
                <a:cs typeface="Times New Roman" panose="02020603050405020304" pitchFamily="18" charset="0"/>
              </a:rPr>
              <a:t>Loop in </a:t>
            </a:r>
            <a:r>
              <a:rPr lang="en-US" sz="2700" b="0" i="0" dirty="0">
                <a:solidFill>
                  <a:schemeClr val="accent2"/>
                </a:solidFill>
                <a:effectLst/>
                <a:latin typeface="Times New Roman" panose="02020603050405020304" pitchFamily="18" charset="0"/>
                <a:cs typeface="Times New Roman" panose="02020603050405020304" pitchFamily="18" charset="0"/>
              </a:rPr>
              <a:t>position 6-&gt; the coil sides move under a pole of opposite polarity and hence the polarity of generated EMF is reversed. </a:t>
            </a:r>
          </a:p>
        </p:txBody>
      </p:sp>
    </p:spTree>
    <p:extLst>
      <p:ext uri="{BB962C8B-B14F-4D97-AF65-F5344CB8AC3E}">
        <p14:creationId xmlns:p14="http://schemas.microsoft.com/office/powerpoint/2010/main" val="205539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Working of a DC Generator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59B470C5-300A-B62C-AFCE-63D8B03AF1AD}"/>
              </a:ext>
            </a:extLst>
          </p:cNvPr>
          <p:cNvPicPr>
            <a:picLocks noChangeAspect="1"/>
          </p:cNvPicPr>
          <p:nvPr/>
        </p:nvPicPr>
        <p:blipFill>
          <a:blip r:embed="rId3"/>
          <a:stretch>
            <a:fillRect/>
          </a:stretch>
        </p:blipFill>
        <p:spPr>
          <a:xfrm>
            <a:off x="2360645" y="3133717"/>
            <a:ext cx="9831355" cy="3685113"/>
          </a:xfrm>
          <a:prstGeom prst="rect">
            <a:avLst/>
          </a:prstGeom>
        </p:spPr>
      </p:pic>
      <p:sp>
        <p:nvSpPr>
          <p:cNvPr id="10" name="TextBox 9">
            <a:extLst>
              <a:ext uri="{FF2B5EF4-FFF2-40B4-BE49-F238E27FC236}">
                <a16:creationId xmlns:a16="http://schemas.microsoft.com/office/drawing/2014/main" id="{049A35D8-125D-6F3B-8578-D4B7EA3F3E13}"/>
              </a:ext>
            </a:extLst>
          </p:cNvPr>
          <p:cNvSpPr txBox="1"/>
          <p:nvPr/>
        </p:nvSpPr>
        <p:spPr>
          <a:xfrm>
            <a:off x="968829" y="1380148"/>
            <a:ext cx="10384971" cy="1754326"/>
          </a:xfrm>
          <a:prstGeom prst="rect">
            <a:avLst/>
          </a:prstGeom>
          <a:noFill/>
        </p:spPr>
        <p:txBody>
          <a:bodyPr wrap="square">
            <a:spAutoFit/>
          </a:bodyPr>
          <a:lstStyle/>
          <a:p>
            <a:pPr marL="0" indent="0" algn="just">
              <a:buNone/>
            </a:pPr>
            <a:r>
              <a:rPr lang="en-US" sz="2700" b="0" i="0" dirty="0">
                <a:effectLst/>
                <a:latin typeface="Times New Roman" panose="02020603050405020304" pitchFamily="18" charset="0"/>
                <a:cs typeface="Times New Roman" panose="02020603050405020304" pitchFamily="18" charset="0"/>
              </a:rPr>
              <a:t>The maximum EMF will generate in this direction at position-7 and zero when at position-1. </a:t>
            </a:r>
          </a:p>
          <a:p>
            <a:pPr marL="0" indent="0" algn="just">
              <a:buNone/>
            </a:pPr>
            <a:endParaRPr lang="en-US" sz="2700" dirty="0">
              <a:solidFill>
                <a:schemeClr val="accent1"/>
              </a:solidFill>
              <a:latin typeface="Times New Roman" panose="02020603050405020304" pitchFamily="18" charset="0"/>
              <a:cs typeface="Times New Roman" panose="02020603050405020304" pitchFamily="18" charset="0"/>
            </a:endParaRPr>
          </a:p>
          <a:p>
            <a:pPr marL="0" indent="0" algn="just">
              <a:buNone/>
            </a:pPr>
            <a:r>
              <a:rPr lang="en-US" sz="2700" b="0" i="0" dirty="0">
                <a:solidFill>
                  <a:schemeClr val="accent1"/>
                </a:solidFill>
                <a:effectLst/>
                <a:latin typeface="Times New Roman" panose="02020603050405020304" pitchFamily="18" charset="0"/>
                <a:cs typeface="Times New Roman" panose="02020603050405020304" pitchFamily="18" charset="0"/>
              </a:rPr>
              <a:t>This cycle repeats with revolution of the coil.</a:t>
            </a:r>
          </a:p>
        </p:txBody>
      </p:sp>
    </p:spTree>
    <p:extLst>
      <p:ext uri="{BB962C8B-B14F-4D97-AF65-F5344CB8AC3E}">
        <p14:creationId xmlns:p14="http://schemas.microsoft.com/office/powerpoint/2010/main" val="309928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Working of a DC Generator</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2"/>
            <a:ext cx="10675776" cy="2572090"/>
          </a:xfrm>
        </p:spPr>
        <p:txBody>
          <a:bodyPr>
            <a:noAutofit/>
          </a:bodyPr>
          <a:lstStyle/>
          <a:p>
            <a:pPr marL="0" indent="0" algn="just">
              <a:buNone/>
            </a:pPr>
            <a:r>
              <a:rPr lang="en-US" sz="2700" dirty="0">
                <a:solidFill>
                  <a:srgbClr val="000000"/>
                </a:solidFill>
                <a:latin typeface="Times New Roman" panose="02020603050405020304" pitchFamily="18" charset="0"/>
                <a:cs typeface="Times New Roman" panose="02020603050405020304" pitchFamily="18" charset="0"/>
              </a:rPr>
              <a:t>T</a:t>
            </a:r>
            <a:r>
              <a:rPr lang="en-US" sz="2700" b="0" i="0" dirty="0">
                <a:solidFill>
                  <a:srgbClr val="000000"/>
                </a:solidFill>
                <a:effectLst/>
                <a:latin typeface="Times New Roman" panose="02020603050405020304" pitchFamily="18" charset="0"/>
                <a:cs typeface="Times New Roman" panose="02020603050405020304" pitchFamily="18" charset="0"/>
              </a:rPr>
              <a:t>he generated EMF in the loop is alternating one. </a:t>
            </a:r>
          </a:p>
          <a:p>
            <a:pPr marL="0" indent="0" algn="just">
              <a:buNone/>
            </a:pPr>
            <a:r>
              <a:rPr lang="en-US" sz="2700" b="0" i="0" dirty="0">
                <a:solidFill>
                  <a:schemeClr val="accent1"/>
                </a:solidFill>
                <a:effectLst/>
                <a:latin typeface="Times New Roman" panose="02020603050405020304" pitchFamily="18" charset="0"/>
                <a:cs typeface="Times New Roman" panose="02020603050405020304" pitchFamily="18" charset="0"/>
              </a:rPr>
              <a:t>It is because any coil side (say AB) has EMF in one direction when under the influence of N-pole and in the other direction when under the influence of S-pole. </a:t>
            </a:r>
          </a:p>
          <a:p>
            <a:pPr marL="0" indent="0" algn="just">
              <a:buNone/>
            </a:pPr>
            <a:r>
              <a:rPr lang="en-US" sz="2700" b="0" i="0" dirty="0">
                <a:solidFill>
                  <a:schemeClr val="accent2"/>
                </a:solidFill>
                <a:effectLst/>
                <a:latin typeface="Times New Roman" panose="02020603050405020304" pitchFamily="18" charset="0"/>
                <a:cs typeface="Times New Roman" panose="02020603050405020304" pitchFamily="18" charset="0"/>
              </a:rPr>
              <a:t>Hence, when a load is connected across the terminals of the generator, an alternating current will flow through it. </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59B470C5-300A-B62C-AFCE-63D8B03AF1AD}"/>
              </a:ext>
            </a:extLst>
          </p:cNvPr>
          <p:cNvPicPr>
            <a:picLocks noChangeAspect="1"/>
          </p:cNvPicPr>
          <p:nvPr/>
        </p:nvPicPr>
        <p:blipFill>
          <a:blip r:embed="rId3"/>
          <a:stretch>
            <a:fillRect/>
          </a:stretch>
        </p:blipFill>
        <p:spPr>
          <a:xfrm>
            <a:off x="5076825" y="3797264"/>
            <a:ext cx="7115175" cy="2667000"/>
          </a:xfrm>
          <a:prstGeom prst="rect">
            <a:avLst/>
          </a:prstGeom>
        </p:spPr>
      </p:pic>
      <p:sp>
        <p:nvSpPr>
          <p:cNvPr id="11" name="TextBox 10">
            <a:extLst>
              <a:ext uri="{FF2B5EF4-FFF2-40B4-BE49-F238E27FC236}">
                <a16:creationId xmlns:a16="http://schemas.microsoft.com/office/drawing/2014/main" id="{3351AD77-37EB-51B0-7439-D047E329E2F6}"/>
              </a:ext>
            </a:extLst>
          </p:cNvPr>
          <p:cNvSpPr txBox="1"/>
          <p:nvPr/>
        </p:nvSpPr>
        <p:spPr>
          <a:xfrm>
            <a:off x="838200" y="3837882"/>
            <a:ext cx="4238625" cy="1754326"/>
          </a:xfrm>
          <a:prstGeom prst="rect">
            <a:avLst/>
          </a:prstGeom>
          <a:noFill/>
        </p:spPr>
        <p:txBody>
          <a:bodyPr wrap="square">
            <a:spAutoFit/>
          </a:bodyPr>
          <a:lstStyle/>
          <a:p>
            <a:pPr marL="0" indent="0" algn="just">
              <a:buNone/>
            </a:pPr>
            <a:r>
              <a:rPr lang="en-US" sz="2700" dirty="0">
                <a:latin typeface="Times New Roman" panose="02020603050405020304" pitchFamily="18" charset="0"/>
                <a:cs typeface="Times New Roman" panose="02020603050405020304" pitchFamily="18" charset="0"/>
              </a:rPr>
              <a:t>B</a:t>
            </a:r>
            <a:r>
              <a:rPr lang="en-US" sz="2700" b="0" i="0" dirty="0">
                <a:effectLst/>
                <a:latin typeface="Times New Roman" panose="02020603050405020304" pitchFamily="18" charset="0"/>
                <a:cs typeface="Times New Roman" panose="02020603050405020304" pitchFamily="18" charset="0"/>
              </a:rPr>
              <a:t>y using a commutator, this alternating emf generated in the loop can be converted into direct voltage.</a:t>
            </a: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7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EMF equation of a DC Generator</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1"/>
                <a:ext cx="10675776" cy="3772739"/>
              </a:xfrm>
            </p:spPr>
            <p:txBody>
              <a:bodyPr>
                <a:noAutofit/>
              </a:bodyPr>
              <a:lstStyle/>
              <a:p>
                <a:pPr marL="0" indent="0" algn="l" fontAlgn="base">
                  <a:buNone/>
                </a:pPr>
                <a:r>
                  <a:rPr lang="en-US" sz="2700" i="0" dirty="0">
                    <a:solidFill>
                      <a:srgbClr val="222222"/>
                    </a:solidFill>
                    <a:effectLst/>
                    <a:latin typeface="Times New Roman" panose="02020603050405020304" pitchFamily="18" charset="0"/>
                    <a:cs typeface="Times New Roman" panose="02020603050405020304" pitchFamily="18" charset="0"/>
                  </a:rPr>
                  <a:t>P – number of poles of the machine</a:t>
                </a:r>
              </a:p>
              <a:p>
                <a:pPr marL="0" indent="0" algn="l" fontAlgn="base">
                  <a:buNone/>
                </a:pPr>
                <a:r>
                  <a:rPr lang="en-US" sz="2700" i="0" dirty="0">
                    <a:solidFill>
                      <a:srgbClr val="222222"/>
                    </a:solidFill>
                    <a:effectLst/>
                    <a:latin typeface="Times New Roman" panose="02020603050405020304" pitchFamily="18" charset="0"/>
                    <a:cs typeface="Times New Roman" panose="02020603050405020304" pitchFamily="18" charset="0"/>
                  </a:rPr>
                  <a:t>ϕ – Flux per pole in Weber.</a:t>
                </a:r>
              </a:p>
              <a:p>
                <a:pPr marL="0" indent="0" fontAlgn="base">
                  <a:buNone/>
                </a:pPr>
                <a:r>
                  <a:rPr lang="en-US" sz="2700" dirty="0">
                    <a:solidFill>
                      <a:srgbClr val="222222"/>
                    </a:solidFill>
                    <a:latin typeface="Times New Roman" panose="02020603050405020304" pitchFamily="18" charset="0"/>
                    <a:cs typeface="Times New Roman" panose="02020603050405020304" pitchFamily="18" charset="0"/>
                  </a:rPr>
                  <a:t>N – Speed of armature in revolution per minute (r.p.m).</a:t>
                </a:r>
                <a:endParaRPr lang="en-US" sz="2700" i="0" dirty="0">
                  <a:solidFill>
                    <a:srgbClr val="222222"/>
                  </a:solidFill>
                  <a:effectLst/>
                  <a:latin typeface="Times New Roman" panose="02020603050405020304" pitchFamily="18" charset="0"/>
                  <a:cs typeface="Times New Roman" panose="02020603050405020304" pitchFamily="18" charset="0"/>
                </a:endParaRPr>
              </a:p>
              <a:p>
                <a:pPr marL="0" indent="0" algn="l" fontAlgn="base">
                  <a:buNone/>
                </a:pPr>
                <a:r>
                  <a:rPr lang="en-US" sz="2700" i="0" dirty="0">
                    <a:solidFill>
                      <a:srgbClr val="222222"/>
                    </a:solidFill>
                    <a:effectLst/>
                    <a:latin typeface="Times New Roman" panose="02020603050405020304" pitchFamily="18" charset="0"/>
                    <a:cs typeface="Times New Roman" panose="02020603050405020304" pitchFamily="18" charset="0"/>
                  </a:rPr>
                  <a:t>Z – Total number of armature conductors.</a:t>
                </a:r>
              </a:p>
              <a:p>
                <a:pPr marL="0" indent="0" algn="l" fontAlgn="base">
                  <a:buNone/>
                </a:pPr>
                <a:r>
                  <a:rPr lang="en-US" sz="2700" i="0" dirty="0">
                    <a:solidFill>
                      <a:srgbClr val="222222"/>
                    </a:solidFill>
                    <a:effectLst/>
                    <a:latin typeface="Times New Roman" panose="02020603050405020304" pitchFamily="18" charset="0"/>
                    <a:cs typeface="Times New Roman" panose="02020603050405020304" pitchFamily="18" charset="0"/>
                  </a:rPr>
                  <a:t>A – number of parallel paths in the armature winding.</a:t>
                </a:r>
              </a:p>
              <a:p>
                <a:pPr marL="0" indent="0" algn="l" fontAlgn="base">
                  <a:buNone/>
                </a:pPr>
                <a:endParaRPr lang="en-US" sz="2700" dirty="0">
                  <a:solidFill>
                    <a:srgbClr val="222222"/>
                  </a:solidFill>
                  <a:latin typeface="Times New Roman" panose="02020603050405020304" pitchFamily="18" charset="0"/>
                  <a:cs typeface="Times New Roman" panose="02020603050405020304" pitchFamily="18" charset="0"/>
                </a:endParaRPr>
              </a:p>
              <a:p>
                <a:pPr marL="0" indent="0" algn="ctr" fontAlgn="base">
                  <a:buNone/>
                </a:pPr>
                <a:r>
                  <a:rPr lang="en-US" sz="2700" i="0" dirty="0">
                    <a:solidFill>
                      <a:srgbClr val="222222"/>
                    </a:solidFill>
                    <a:effectLst/>
                    <a:latin typeface="Times New Roman" panose="02020603050405020304" pitchFamily="18" charset="0"/>
                    <a:cs typeface="Times New Roman" panose="02020603050405020304" pitchFamily="18" charset="0"/>
                  </a:rPr>
                  <a:t>Generated EMF, </a:t>
                </a:r>
                <a14:m>
                  <m:oMath xmlns:m="http://schemas.openxmlformats.org/officeDocument/2006/math">
                    <m:sSub>
                      <m:sSubPr>
                        <m:ctrlPr>
                          <a:rPr lang="en-US" sz="2700" i="1" smtClean="0">
                            <a:solidFill>
                              <a:srgbClr val="222222"/>
                            </a:solidFill>
                            <a:effectLst/>
                            <a:latin typeface="Cambria Math" panose="02040503050406030204" pitchFamily="18" charset="0"/>
                            <a:cs typeface="Times New Roman" panose="02020603050405020304" pitchFamily="18" charset="0"/>
                          </a:rPr>
                        </m:ctrlPr>
                      </m:sSubPr>
                      <m:e>
                        <m:r>
                          <a:rPr lang="en-US" sz="2700" b="0" i="1" smtClean="0">
                            <a:solidFill>
                              <a:srgbClr val="222222"/>
                            </a:solidFill>
                            <a:effectLst/>
                            <a:latin typeface="Cambria Math" panose="02040503050406030204" pitchFamily="18" charset="0"/>
                            <a:cs typeface="Times New Roman" panose="02020603050405020304" pitchFamily="18" charset="0"/>
                          </a:rPr>
                          <m:t>𝐸</m:t>
                        </m:r>
                      </m:e>
                      <m:sub>
                        <m:r>
                          <a:rPr lang="en-US" sz="2700" b="0" i="1" smtClean="0">
                            <a:solidFill>
                              <a:srgbClr val="222222"/>
                            </a:solidFill>
                            <a:effectLst/>
                            <a:latin typeface="Cambria Math" panose="02040503050406030204" pitchFamily="18" charset="0"/>
                            <a:cs typeface="Times New Roman" panose="02020603050405020304" pitchFamily="18" charset="0"/>
                          </a:rPr>
                          <m:t>𝑔</m:t>
                        </m:r>
                      </m:sub>
                    </m:sSub>
                    <m:r>
                      <a:rPr lang="en-US" sz="2700" b="0" i="1" smtClean="0">
                        <a:solidFill>
                          <a:srgbClr val="222222"/>
                        </a:solidFill>
                        <a:effectLst/>
                        <a:latin typeface="Cambria Math" panose="02040503050406030204" pitchFamily="18" charset="0"/>
                        <a:cs typeface="Times New Roman" panose="02020603050405020304" pitchFamily="18" charset="0"/>
                      </a:rPr>
                      <m:t>=</m:t>
                    </m:r>
                    <m:f>
                      <m:fPr>
                        <m:ctrlPr>
                          <a:rPr lang="en-US" sz="2700" b="0" i="1" smtClean="0">
                            <a:solidFill>
                              <a:srgbClr val="222222"/>
                            </a:solidFill>
                            <a:effectLst/>
                            <a:latin typeface="Cambria Math" panose="02040503050406030204" pitchFamily="18" charset="0"/>
                            <a:cs typeface="Times New Roman" panose="02020603050405020304" pitchFamily="18" charset="0"/>
                          </a:rPr>
                        </m:ctrlPr>
                      </m:fPr>
                      <m:num>
                        <m:r>
                          <a:rPr lang="en-US" sz="2700" b="0" i="1" smtClean="0">
                            <a:solidFill>
                              <a:srgbClr val="222222"/>
                            </a:solidFill>
                            <a:effectLst/>
                            <a:latin typeface="Cambria Math" panose="02040503050406030204" pitchFamily="18" charset="0"/>
                            <a:cs typeface="Times New Roman" panose="02020603050405020304" pitchFamily="18" charset="0"/>
                          </a:rPr>
                          <m:t>𝑃</m:t>
                        </m:r>
                        <m:r>
                          <m:rPr>
                            <m:nor/>
                          </m:rPr>
                          <a:rPr lang="en-US" sz="2700" dirty="0">
                            <a:solidFill>
                              <a:srgbClr val="222222"/>
                            </a:solidFill>
                            <a:latin typeface="Times New Roman" panose="02020603050405020304" pitchFamily="18" charset="0"/>
                            <a:cs typeface="Times New Roman" panose="02020603050405020304" pitchFamily="18" charset="0"/>
                          </a:rPr>
                          <m:t>ϕ</m:t>
                        </m:r>
                        <m:r>
                          <a:rPr lang="en-US" sz="2700" b="0" i="1" smtClean="0">
                            <a:solidFill>
                              <a:srgbClr val="222222"/>
                            </a:solidFill>
                            <a:effectLst/>
                            <a:latin typeface="Cambria Math" panose="02040503050406030204" pitchFamily="18" charset="0"/>
                            <a:cs typeface="Times New Roman" panose="02020603050405020304" pitchFamily="18" charset="0"/>
                          </a:rPr>
                          <m:t>𝑁𝑍</m:t>
                        </m:r>
                      </m:num>
                      <m:den>
                        <m:r>
                          <a:rPr lang="en-US" sz="2700" b="0" i="1" smtClean="0">
                            <a:solidFill>
                              <a:srgbClr val="222222"/>
                            </a:solidFill>
                            <a:effectLst/>
                            <a:latin typeface="Cambria Math" panose="02040503050406030204" pitchFamily="18" charset="0"/>
                            <a:cs typeface="Times New Roman" panose="02020603050405020304" pitchFamily="18" charset="0"/>
                          </a:rPr>
                          <m:t>60</m:t>
                        </m:r>
                        <m:r>
                          <a:rPr lang="en-US" sz="2700" b="0" i="1" smtClean="0">
                            <a:solidFill>
                              <a:srgbClr val="222222"/>
                            </a:solidFill>
                            <a:effectLst/>
                            <a:latin typeface="Cambria Math" panose="02040503050406030204" pitchFamily="18" charset="0"/>
                            <a:cs typeface="Times New Roman" panose="02020603050405020304" pitchFamily="18" charset="0"/>
                          </a:rPr>
                          <m:t>𝐴</m:t>
                        </m:r>
                      </m:den>
                    </m:f>
                  </m:oMath>
                </a14:m>
                <a:endParaRPr lang="en-US" sz="2700" i="0" dirty="0">
                  <a:solidFill>
                    <a:srgbClr val="222222"/>
                  </a:solidFill>
                  <a:effectLst/>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2DFF4B3B-FA58-4715-BD5D-51DB04788591}"/>
                  </a:ext>
                </a:extLst>
              </p:cNvPr>
              <p:cNvSpPr>
                <a:spLocks noGrp="1" noRot="1" noChangeAspect="1" noMove="1" noResize="1" noEditPoints="1" noAdjustHandles="1" noChangeArrowheads="1" noChangeShapeType="1" noTextEdit="1"/>
              </p:cNvSpPr>
              <p:nvPr>
                <p:ph idx="1"/>
              </p:nvPr>
            </p:nvSpPr>
            <p:spPr>
              <a:xfrm>
                <a:off x="838200" y="1265791"/>
                <a:ext cx="10675776" cy="3772739"/>
              </a:xfrm>
              <a:blipFill>
                <a:blip r:embed="rId2"/>
                <a:stretch>
                  <a:fillRect l="-1085" t="-2585"/>
                </a:stretch>
              </a:blipFill>
            </p:spPr>
            <p:txBody>
              <a:bodyPr/>
              <a:lstStyle/>
              <a:p>
                <a:r>
                  <a:rPr lang="en-IN">
                    <a:noFill/>
                  </a:rPr>
                  <a:t> </a:t>
                </a:r>
              </a:p>
            </p:txBody>
          </p:sp>
        </mc:Fallback>
      </mc:AlternateContent>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3"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31625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EMF equation of a DC Generator</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2"/>
                <a:ext cx="10675776" cy="2034780"/>
              </a:xfrm>
            </p:spPr>
            <p:txBody>
              <a:bodyPr>
                <a:noAutofit/>
              </a:bodyPr>
              <a:lstStyle/>
              <a:p>
                <a:pPr marL="0" indent="0" algn="ctr" fontAlgn="base">
                  <a:buNone/>
                </a:pPr>
                <a:r>
                  <a:rPr lang="en-US" sz="2700" i="0" dirty="0">
                    <a:solidFill>
                      <a:srgbClr val="222222"/>
                    </a:solidFill>
                    <a:effectLst/>
                    <a:latin typeface="Times New Roman" panose="02020603050405020304" pitchFamily="18" charset="0"/>
                    <a:cs typeface="Times New Roman" panose="02020603050405020304" pitchFamily="18" charset="0"/>
                  </a:rPr>
                  <a:t>Generated EMF, </a:t>
                </a:r>
                <a14:m>
                  <m:oMath xmlns:m="http://schemas.openxmlformats.org/officeDocument/2006/math">
                    <m:sSub>
                      <m:sSubPr>
                        <m:ctrlPr>
                          <a:rPr lang="en-US" sz="2700" i="1" smtClean="0">
                            <a:solidFill>
                              <a:srgbClr val="222222"/>
                            </a:solidFill>
                            <a:effectLst/>
                            <a:latin typeface="Cambria Math" panose="02040503050406030204" pitchFamily="18" charset="0"/>
                            <a:cs typeface="Times New Roman" panose="02020603050405020304" pitchFamily="18" charset="0"/>
                          </a:rPr>
                        </m:ctrlPr>
                      </m:sSubPr>
                      <m:e>
                        <m:r>
                          <a:rPr lang="en-US" sz="2700" b="0" i="1" smtClean="0">
                            <a:solidFill>
                              <a:srgbClr val="222222"/>
                            </a:solidFill>
                            <a:effectLst/>
                            <a:latin typeface="Cambria Math" panose="02040503050406030204" pitchFamily="18" charset="0"/>
                            <a:cs typeface="Times New Roman" panose="02020603050405020304" pitchFamily="18" charset="0"/>
                          </a:rPr>
                          <m:t>𝐸</m:t>
                        </m:r>
                      </m:e>
                      <m:sub>
                        <m:r>
                          <a:rPr lang="en-US" sz="2700" b="0" i="1" smtClean="0">
                            <a:solidFill>
                              <a:srgbClr val="222222"/>
                            </a:solidFill>
                            <a:effectLst/>
                            <a:latin typeface="Cambria Math" panose="02040503050406030204" pitchFamily="18" charset="0"/>
                            <a:cs typeface="Times New Roman" panose="02020603050405020304" pitchFamily="18" charset="0"/>
                          </a:rPr>
                          <m:t>𝑔</m:t>
                        </m:r>
                      </m:sub>
                    </m:sSub>
                    <m:r>
                      <a:rPr lang="en-US" sz="2700" b="0" i="1" smtClean="0">
                        <a:solidFill>
                          <a:srgbClr val="222222"/>
                        </a:solidFill>
                        <a:effectLst/>
                        <a:latin typeface="Cambria Math" panose="02040503050406030204" pitchFamily="18" charset="0"/>
                        <a:cs typeface="Times New Roman" panose="02020603050405020304" pitchFamily="18" charset="0"/>
                      </a:rPr>
                      <m:t>=</m:t>
                    </m:r>
                    <m:f>
                      <m:fPr>
                        <m:ctrlPr>
                          <a:rPr lang="en-US" sz="2700" b="0" i="1" smtClean="0">
                            <a:solidFill>
                              <a:srgbClr val="222222"/>
                            </a:solidFill>
                            <a:effectLst/>
                            <a:latin typeface="Cambria Math" panose="02040503050406030204" pitchFamily="18" charset="0"/>
                            <a:cs typeface="Times New Roman" panose="02020603050405020304" pitchFamily="18" charset="0"/>
                          </a:rPr>
                        </m:ctrlPr>
                      </m:fPr>
                      <m:num>
                        <m:r>
                          <a:rPr lang="en-US" sz="2700" b="0" i="1" smtClean="0">
                            <a:solidFill>
                              <a:srgbClr val="222222"/>
                            </a:solidFill>
                            <a:effectLst/>
                            <a:latin typeface="Cambria Math" panose="02040503050406030204" pitchFamily="18" charset="0"/>
                            <a:cs typeface="Times New Roman" panose="02020603050405020304" pitchFamily="18" charset="0"/>
                          </a:rPr>
                          <m:t>𝑃</m:t>
                        </m:r>
                        <m:r>
                          <m:rPr>
                            <m:nor/>
                          </m:rPr>
                          <a:rPr lang="en-US" sz="2700" dirty="0">
                            <a:solidFill>
                              <a:srgbClr val="222222"/>
                            </a:solidFill>
                            <a:latin typeface="Times New Roman" panose="02020603050405020304" pitchFamily="18" charset="0"/>
                            <a:cs typeface="Times New Roman" panose="02020603050405020304" pitchFamily="18" charset="0"/>
                          </a:rPr>
                          <m:t>ϕ</m:t>
                        </m:r>
                        <m:r>
                          <a:rPr lang="en-US" sz="2700" b="0" i="1" smtClean="0">
                            <a:solidFill>
                              <a:srgbClr val="222222"/>
                            </a:solidFill>
                            <a:effectLst/>
                            <a:latin typeface="Cambria Math" panose="02040503050406030204" pitchFamily="18" charset="0"/>
                            <a:cs typeface="Times New Roman" panose="02020603050405020304" pitchFamily="18" charset="0"/>
                          </a:rPr>
                          <m:t>𝑁𝑍</m:t>
                        </m:r>
                      </m:num>
                      <m:den>
                        <m:r>
                          <a:rPr lang="en-US" sz="2700" b="0" i="1" smtClean="0">
                            <a:solidFill>
                              <a:srgbClr val="222222"/>
                            </a:solidFill>
                            <a:effectLst/>
                            <a:latin typeface="Cambria Math" panose="02040503050406030204" pitchFamily="18" charset="0"/>
                            <a:cs typeface="Times New Roman" panose="02020603050405020304" pitchFamily="18" charset="0"/>
                          </a:rPr>
                          <m:t>60</m:t>
                        </m:r>
                        <m:r>
                          <a:rPr lang="en-US" sz="2700" b="0" i="1" smtClean="0">
                            <a:solidFill>
                              <a:srgbClr val="222222"/>
                            </a:solidFill>
                            <a:effectLst/>
                            <a:latin typeface="Cambria Math" panose="02040503050406030204" pitchFamily="18" charset="0"/>
                            <a:cs typeface="Times New Roman" panose="02020603050405020304" pitchFamily="18" charset="0"/>
                          </a:rPr>
                          <m:t>𝐴</m:t>
                        </m:r>
                      </m:den>
                    </m:f>
                  </m:oMath>
                </a14:m>
                <a:endParaRPr lang="en-US" sz="2700" i="0" dirty="0">
                  <a:solidFill>
                    <a:srgbClr val="222222"/>
                  </a:solidFill>
                  <a:effectLst/>
                  <a:latin typeface="Times New Roman" panose="02020603050405020304" pitchFamily="18" charset="0"/>
                  <a:cs typeface="Times New Roman" panose="02020603050405020304" pitchFamily="18" charset="0"/>
                </a:endParaRPr>
              </a:p>
              <a:p>
                <a:pPr marL="0" indent="0" algn="ctr" fontAlgn="base">
                  <a:buNone/>
                </a:pPr>
                <a:endParaRPr lang="en-US" sz="2700" i="0" dirty="0">
                  <a:solidFill>
                    <a:srgbClr val="222222"/>
                  </a:solidFill>
                  <a:effectLst/>
                  <a:latin typeface="Times New Roman" panose="02020603050405020304" pitchFamily="18" charset="0"/>
                  <a:cs typeface="Times New Roman" panose="02020603050405020304" pitchFamily="18" charset="0"/>
                </a:endParaRPr>
              </a:p>
              <a:p>
                <a:pPr marL="0" indent="0" fontAlgn="base">
                  <a:buNone/>
                </a:pPr>
                <a:r>
                  <a:rPr lang="en-US" sz="2700" b="0" i="1" dirty="0">
                    <a:solidFill>
                      <a:srgbClr val="000000"/>
                    </a:solidFill>
                    <a:effectLst/>
                    <a:latin typeface="Times New Roman" panose="02020603050405020304" pitchFamily="18" charset="0"/>
                    <a:cs typeface="Times New Roman" panose="02020603050405020304" pitchFamily="18" charset="0"/>
                  </a:rPr>
                  <a:t>Lap winding</a:t>
                </a:r>
                <a:r>
                  <a:rPr lang="en-US" sz="2700" b="0" i="0" dirty="0">
                    <a:solidFill>
                      <a:srgbClr val="000000"/>
                    </a:solidFill>
                    <a:effectLst/>
                    <a:latin typeface="Times New Roman" panose="02020603050405020304" pitchFamily="18" charset="0"/>
                    <a:cs typeface="Times New Roman" panose="02020603050405020304" pitchFamily="18" charset="0"/>
                  </a:rPr>
                  <a:t>, number of parallel paths A = P.</a:t>
                </a:r>
              </a:p>
              <a:p>
                <a:pPr marL="0" indent="0" fontAlgn="base">
                  <a:buNone/>
                </a:pPr>
                <a:r>
                  <a:rPr lang="en-US" sz="2700" b="0" i="1" dirty="0">
                    <a:solidFill>
                      <a:srgbClr val="000000"/>
                    </a:solidFill>
                    <a:effectLst/>
                    <a:latin typeface="Times New Roman" panose="02020603050405020304" pitchFamily="18" charset="0"/>
                    <a:cs typeface="Times New Roman" panose="02020603050405020304" pitchFamily="18" charset="0"/>
                  </a:rPr>
                  <a:t>Wave winding</a:t>
                </a:r>
                <a:r>
                  <a:rPr lang="en-US" sz="2700" b="0" i="0" dirty="0">
                    <a:solidFill>
                      <a:srgbClr val="000000"/>
                    </a:solidFill>
                    <a:effectLst/>
                    <a:latin typeface="Times New Roman" panose="02020603050405020304" pitchFamily="18" charset="0"/>
                    <a:cs typeface="Times New Roman" panose="02020603050405020304" pitchFamily="18" charset="0"/>
                  </a:rPr>
                  <a:t>, number of parallel paths A = 2.</a:t>
                </a:r>
                <a:endParaRPr lang="en-US" sz="2700" i="0" dirty="0">
                  <a:solidFill>
                    <a:srgbClr val="222222"/>
                  </a:solidFill>
                  <a:effectLst/>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2DFF4B3B-FA58-4715-BD5D-51DB04788591}"/>
                  </a:ext>
                </a:extLst>
              </p:cNvPr>
              <p:cNvSpPr>
                <a:spLocks noGrp="1" noRot="1" noChangeAspect="1" noMove="1" noResize="1" noEditPoints="1" noAdjustHandles="1" noChangeArrowheads="1" noChangeShapeType="1" noTextEdit="1"/>
              </p:cNvSpPr>
              <p:nvPr>
                <p:ph idx="1"/>
              </p:nvPr>
            </p:nvSpPr>
            <p:spPr>
              <a:xfrm>
                <a:off x="838200" y="1265792"/>
                <a:ext cx="10675776" cy="2034780"/>
              </a:xfrm>
              <a:blipFill>
                <a:blip r:embed="rId2"/>
                <a:stretch>
                  <a:fillRect l="-1085" b="-15315"/>
                </a:stretch>
              </a:blipFill>
            </p:spPr>
            <p:txBody>
              <a:bodyPr/>
              <a:lstStyle/>
              <a:p>
                <a:r>
                  <a:rPr lang="en-IN">
                    <a:noFill/>
                  </a:rPr>
                  <a:t> </a:t>
                </a:r>
              </a:p>
            </p:txBody>
          </p:sp>
        </mc:Fallback>
      </mc:AlternateContent>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3" cstate="print"/>
          <a:srcRect/>
          <a:stretch>
            <a:fillRect/>
          </a:stretch>
        </p:blipFill>
        <p:spPr bwMode="auto">
          <a:xfrm>
            <a:off x="9862457" y="6216"/>
            <a:ext cx="2330704" cy="654233"/>
          </a:xfrm>
          <a:prstGeom prst="rect">
            <a:avLst/>
          </a:prstGeom>
          <a:noFill/>
          <a:ln w="9525">
            <a:noFill/>
            <a:miter lim="800000"/>
            <a:headEnd/>
            <a:tailEnd/>
          </a:ln>
        </p:spPr>
      </p:pic>
      <p:pic>
        <p:nvPicPr>
          <p:cNvPr id="10" name="Picture 9">
            <a:extLst>
              <a:ext uri="{FF2B5EF4-FFF2-40B4-BE49-F238E27FC236}">
                <a16:creationId xmlns:a16="http://schemas.microsoft.com/office/drawing/2014/main" id="{3A6DC24B-58F6-8092-7175-34DC381D9E6D}"/>
              </a:ext>
            </a:extLst>
          </p:cNvPr>
          <p:cNvPicPr>
            <a:picLocks noChangeAspect="1"/>
          </p:cNvPicPr>
          <p:nvPr/>
        </p:nvPicPr>
        <p:blipFill>
          <a:blip r:embed="rId4"/>
          <a:stretch>
            <a:fillRect/>
          </a:stretch>
        </p:blipFill>
        <p:spPr>
          <a:xfrm>
            <a:off x="6109285" y="3665697"/>
            <a:ext cx="6082716" cy="2690653"/>
          </a:xfrm>
          <a:prstGeom prst="rect">
            <a:avLst/>
          </a:prstGeom>
        </p:spPr>
      </p:pic>
      <p:pic>
        <p:nvPicPr>
          <p:cNvPr id="12" name="Picture 11">
            <a:extLst>
              <a:ext uri="{FF2B5EF4-FFF2-40B4-BE49-F238E27FC236}">
                <a16:creationId xmlns:a16="http://schemas.microsoft.com/office/drawing/2014/main" id="{5BD30E68-F871-DE6A-7CE2-2335535F230B}"/>
              </a:ext>
            </a:extLst>
          </p:cNvPr>
          <p:cNvPicPr>
            <a:picLocks noChangeAspect="1"/>
          </p:cNvPicPr>
          <p:nvPr/>
        </p:nvPicPr>
        <p:blipFill>
          <a:blip r:embed="rId5"/>
          <a:stretch>
            <a:fillRect/>
          </a:stretch>
        </p:blipFill>
        <p:spPr>
          <a:xfrm>
            <a:off x="0" y="3665697"/>
            <a:ext cx="4905375" cy="2600325"/>
          </a:xfrm>
          <a:prstGeom prst="rect">
            <a:avLst/>
          </a:prstGeom>
        </p:spPr>
      </p:pic>
    </p:spTree>
    <p:extLst>
      <p:ext uri="{BB962C8B-B14F-4D97-AF65-F5344CB8AC3E}">
        <p14:creationId xmlns:p14="http://schemas.microsoft.com/office/powerpoint/2010/main" val="199195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EMF equation of a DC Generator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11" name="Picture 10">
            <a:extLst>
              <a:ext uri="{FF2B5EF4-FFF2-40B4-BE49-F238E27FC236}">
                <a16:creationId xmlns:a16="http://schemas.microsoft.com/office/drawing/2014/main" id="{5D1C2FEA-088F-6113-513F-40BD8639543B}"/>
              </a:ext>
            </a:extLst>
          </p:cNvPr>
          <p:cNvPicPr>
            <a:picLocks noChangeAspect="1"/>
          </p:cNvPicPr>
          <p:nvPr/>
        </p:nvPicPr>
        <p:blipFill>
          <a:blip r:embed="rId3"/>
          <a:stretch>
            <a:fillRect/>
          </a:stretch>
        </p:blipFill>
        <p:spPr>
          <a:xfrm>
            <a:off x="1075931" y="1271380"/>
            <a:ext cx="10277869" cy="4399966"/>
          </a:xfrm>
          <a:prstGeom prst="rect">
            <a:avLst/>
          </a:prstGeom>
        </p:spPr>
      </p:pic>
    </p:spTree>
    <p:extLst>
      <p:ext uri="{BB962C8B-B14F-4D97-AF65-F5344CB8AC3E}">
        <p14:creationId xmlns:p14="http://schemas.microsoft.com/office/powerpoint/2010/main" val="199755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Construction of a DC Generator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69EFB5E5-DD9E-8609-30E1-B033B1B76C01}"/>
              </a:ext>
            </a:extLst>
          </p:cNvPr>
          <p:cNvPicPr>
            <a:picLocks noChangeAspect="1"/>
          </p:cNvPicPr>
          <p:nvPr/>
        </p:nvPicPr>
        <p:blipFill>
          <a:blip r:embed="rId3"/>
          <a:stretch>
            <a:fillRect/>
          </a:stretch>
        </p:blipFill>
        <p:spPr>
          <a:xfrm>
            <a:off x="2038350" y="955675"/>
            <a:ext cx="8115300" cy="5400675"/>
          </a:xfrm>
          <a:prstGeom prst="rect">
            <a:avLst/>
          </a:prstGeom>
        </p:spPr>
      </p:pic>
    </p:spTree>
    <p:extLst>
      <p:ext uri="{BB962C8B-B14F-4D97-AF65-F5344CB8AC3E}">
        <p14:creationId xmlns:p14="http://schemas.microsoft.com/office/powerpoint/2010/main" val="222695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117CE6-AE33-7F66-8D2F-E55033F03BD5}"/>
              </a:ext>
            </a:extLst>
          </p:cNvPr>
          <p:cNvPicPr>
            <a:picLocks noChangeAspect="1"/>
          </p:cNvPicPr>
          <p:nvPr/>
        </p:nvPicPr>
        <p:blipFill>
          <a:blip r:embed="rId2"/>
          <a:stretch>
            <a:fillRect/>
          </a:stretch>
        </p:blipFill>
        <p:spPr>
          <a:xfrm>
            <a:off x="7036528" y="3429000"/>
            <a:ext cx="5141867" cy="3421876"/>
          </a:xfrm>
          <a:prstGeom prst="rect">
            <a:avLst/>
          </a:prstGeom>
        </p:spPr>
      </p:pic>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1. Magnetic Frame or Yoke</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3"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345453"/>
            <a:ext cx="10450286" cy="5078313"/>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outer cylindrical frame to which main poles and inter poles are fixed is called yoke. It also helps to fix the machine on the foundation. It serves two purposes: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1. It provides mechanical protection to the inner parts of the machine.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2. It provides a low reluctance path for </a:t>
            </a:r>
          </a:p>
          <a:p>
            <a:pPr algn="just"/>
            <a:r>
              <a:rPr lang="en-US" sz="2700" dirty="0">
                <a:solidFill>
                  <a:schemeClr val="accent2"/>
                </a:solidFill>
                <a:latin typeface="Times New Roman" panose="02020603050405020304" pitchFamily="18" charset="0"/>
                <a:cs typeface="Times New Roman" panose="02020603050405020304" pitchFamily="18" charset="0"/>
              </a:rPr>
              <a:t>    the magnetic flux.</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The yoke is made of cast iron for smaller </a:t>
            </a:r>
          </a:p>
          <a:p>
            <a:pPr algn="just"/>
            <a:r>
              <a:rPr lang="en-US" sz="2700" dirty="0">
                <a:latin typeface="Times New Roman" panose="02020603050405020304" pitchFamily="18" charset="0"/>
                <a:cs typeface="Times New Roman" panose="02020603050405020304" pitchFamily="18" charset="0"/>
              </a:rPr>
              <a:t>machines and for larger machines, it is </a:t>
            </a:r>
          </a:p>
          <a:p>
            <a:pPr algn="just"/>
            <a:r>
              <a:rPr lang="en-US" sz="2700" dirty="0">
                <a:latin typeface="Times New Roman" panose="02020603050405020304" pitchFamily="18" charset="0"/>
                <a:cs typeface="Times New Roman" panose="02020603050405020304" pitchFamily="18" charset="0"/>
              </a:rPr>
              <a:t>made of cast steel or fabricated rolled.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41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le core and pole shoe of a DC motor">
            <a:extLst>
              <a:ext uri="{FF2B5EF4-FFF2-40B4-BE49-F238E27FC236}">
                <a16:creationId xmlns:a16="http://schemas.microsoft.com/office/drawing/2014/main" id="{7617DAC2-0BF9-9414-CA6C-282DCFB0F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136" y="3700242"/>
            <a:ext cx="3568190" cy="291049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2. Pole Core and Pole Shoes </a:t>
            </a:r>
            <a:endParaRPr lang="en-IN" sz="4000"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3"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5493812"/>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pole core &amp; pole shoes are fixed to the magnetic frame or yoke by bolts. They serve the following purposes: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1. They support the field or exciting coils. </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2. They spread out the magnetic flux over the armature periphery more</a:t>
            </a:r>
          </a:p>
          <a:p>
            <a:pPr algn="just"/>
            <a:r>
              <a:rPr lang="en-US" sz="2700" dirty="0">
                <a:solidFill>
                  <a:schemeClr val="accent2"/>
                </a:solidFill>
                <a:latin typeface="Times New Roman" panose="02020603050405020304" pitchFamily="18" charset="0"/>
                <a:cs typeface="Times New Roman" panose="02020603050405020304" pitchFamily="18" charset="0"/>
              </a:rPr>
              <a:t>    uniformly.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3. Since pole shoes have larger X-section, </a:t>
            </a:r>
          </a:p>
          <a:p>
            <a:pPr algn="just"/>
            <a:r>
              <a:rPr lang="en-US" sz="2700" dirty="0">
                <a:latin typeface="Times New Roman" panose="02020603050405020304" pitchFamily="18" charset="0"/>
                <a:cs typeface="Times New Roman" panose="02020603050405020304" pitchFamily="18" charset="0"/>
              </a:rPr>
              <a:t>    the reluctance of magnetic path is reduced.</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The pole core and pole shoes are made of </a:t>
            </a:r>
          </a:p>
          <a:p>
            <a:pPr algn="just"/>
            <a:r>
              <a:rPr lang="en-US" sz="2700" dirty="0">
                <a:solidFill>
                  <a:schemeClr val="accent1"/>
                </a:solidFill>
                <a:latin typeface="Times New Roman" panose="02020603050405020304" pitchFamily="18" charset="0"/>
                <a:cs typeface="Times New Roman" panose="02020603050405020304" pitchFamily="18" charset="0"/>
              </a:rPr>
              <a:t>thin cast steel or wrought iron laminations.</a:t>
            </a:r>
            <a:endParaRPr lang="en-IN" sz="27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80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E4D3F8-92CA-434F-98B2-B66914C72A87}"/>
              </a:ext>
            </a:extLst>
          </p:cNvPr>
          <p:cNvSpPr>
            <a:spLocks noGrp="1"/>
          </p:cNvSpPr>
          <p:nvPr>
            <p:ph type="title"/>
          </p:nvPr>
        </p:nvSpPr>
        <p:spPr>
          <a:xfrm>
            <a:off x="838200" y="31061"/>
            <a:ext cx="10515600" cy="1325563"/>
          </a:xfrm>
        </p:spPr>
        <p:txBody>
          <a:bodyPr/>
          <a:lstStyle/>
          <a:p>
            <a:pPr algn="ctr"/>
            <a:r>
              <a:rPr lang="en-US" b="1" dirty="0">
                <a:latin typeface="Times New Roman" panose="02020603050405020304" pitchFamily="18" charset="0"/>
                <a:cs typeface="Times New Roman" panose="02020603050405020304" pitchFamily="18" charset="0"/>
              </a:rPr>
              <a:t>Course Objectives</a:t>
            </a:r>
            <a:endParaRPr lang="en-IN"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6B4CE31-EF8A-4888-AAA4-14538D168F6C}"/>
              </a:ext>
            </a:extLst>
          </p:cNvPr>
          <p:cNvSpPr>
            <a:spLocks noGrp="1"/>
          </p:cNvSpPr>
          <p:nvPr>
            <p:ph idx="1"/>
          </p:nvPr>
        </p:nvSpPr>
        <p:spPr>
          <a:xfrm>
            <a:off x="520953" y="1298796"/>
            <a:ext cx="10909047" cy="5157988"/>
          </a:xfrm>
        </p:spPr>
        <p:txBody>
          <a:bodyPr>
            <a:noAutofit/>
          </a:bodyPr>
          <a:lstStyle/>
          <a:p>
            <a:pPr lvl="0" algn="just">
              <a:lnSpc>
                <a:spcPct val="100000"/>
              </a:lnSpc>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impart the analysis &amp; design aspects of DC networks in electrical &amp; electronic circuits.</a:t>
            </a:r>
          </a:p>
          <a:p>
            <a:pPr marL="0" lvl="0" indent="0" algn="just">
              <a:lnSpc>
                <a:spcPct val="64000"/>
              </a:lnSpc>
              <a:spcAft>
                <a:spcPts val="0"/>
              </a:spcAft>
              <a:buNone/>
            </a:pPr>
            <a:endParaRPr lang="en-US" sz="2400" dirty="0">
              <a:latin typeface="Times New Roman" panose="02020603050405020304" pitchFamily="18" charset="0"/>
              <a:cs typeface="Times New Roman" panose="02020603050405020304" pitchFamily="18" charset="0"/>
            </a:endParaRPr>
          </a:p>
          <a:p>
            <a:pPr lvl="0" algn="just">
              <a:lnSpc>
                <a:spcPct val="64000"/>
              </a:lnSpc>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To explain the basic concepts of AC networks used in electrical &amp; electronic circuits. </a:t>
            </a:r>
          </a:p>
          <a:p>
            <a:pPr marL="0" lvl="0" indent="0" algn="just">
              <a:lnSpc>
                <a:spcPct val="64000"/>
              </a:lnSpc>
              <a:spcAft>
                <a:spcPts val="0"/>
              </a:spcAft>
              <a:buNone/>
            </a:pPr>
            <a:endParaRPr lang="en-US" sz="2400" dirty="0">
              <a:latin typeface="Times New Roman" panose="02020603050405020304" pitchFamily="18" charset="0"/>
              <a:cs typeface="Times New Roman" panose="02020603050405020304" pitchFamily="18" charset="0"/>
            </a:endParaRPr>
          </a:p>
          <a:p>
            <a:pPr lvl="0" algn="just">
              <a:lnSpc>
                <a:spcPct val="100000"/>
              </a:lnSpc>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To demonstrate the importance and operating principles of electrical machines.     (transformers, motors and generators) </a:t>
            </a:r>
          </a:p>
          <a:p>
            <a:pPr marL="0" lvl="0" indent="0" algn="just">
              <a:lnSpc>
                <a:spcPct val="100000"/>
              </a:lnSpc>
              <a:spcAft>
                <a:spcPts val="0"/>
              </a:spcAft>
              <a:buNone/>
            </a:pPr>
            <a:endParaRPr lang="en-US" sz="2400" dirty="0">
              <a:latin typeface="Times New Roman" panose="02020603050405020304" pitchFamily="18" charset="0"/>
              <a:cs typeface="Times New Roman" panose="02020603050405020304" pitchFamily="18" charset="0"/>
            </a:endParaRPr>
          </a:p>
          <a:p>
            <a:pPr lvl="0" algn="just">
              <a:lnSpc>
                <a:spcPct val="100000"/>
              </a:lnSpc>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To impart the knowledge about the characteristics, working principles &amp; applications of semiconductor diodes, MOSFETs. </a:t>
            </a:r>
          </a:p>
          <a:p>
            <a:pPr marL="0" lvl="0" indent="0" algn="just">
              <a:lnSpc>
                <a:spcPct val="64000"/>
              </a:lnSpc>
              <a:spcAft>
                <a:spcPts val="0"/>
              </a:spcAft>
              <a:buNone/>
            </a:pPr>
            <a:endParaRPr lang="en-US" sz="2400" dirty="0">
              <a:latin typeface="Times New Roman" panose="02020603050405020304" pitchFamily="18" charset="0"/>
              <a:cs typeface="Times New Roman" panose="02020603050405020304" pitchFamily="18" charset="0"/>
            </a:endParaRPr>
          </a:p>
          <a:p>
            <a:pPr lvl="0" algn="just">
              <a:lnSpc>
                <a:spcPct val="64000"/>
              </a:lnSpc>
              <a:spcAft>
                <a:spcPts val="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To expose basic concepts &amp; applications of </a:t>
            </a:r>
            <a:r>
              <a:rPr lang="en-US" sz="2400" dirty="0" err="1">
                <a:latin typeface="Times New Roman" panose="02020603050405020304" pitchFamily="18" charset="0"/>
                <a:cs typeface="Times New Roman" panose="02020603050405020304" pitchFamily="18" charset="0"/>
              </a:rPr>
              <a:t>OpAmp</a:t>
            </a:r>
            <a:r>
              <a:rPr lang="en-US" sz="2400" dirty="0">
                <a:latin typeface="Times New Roman" panose="02020603050405020304" pitchFamily="18" charset="0"/>
                <a:cs typeface="Times New Roman" panose="02020603050405020304" pitchFamily="18" charset="0"/>
              </a:rPr>
              <a:t> configurations.</a:t>
            </a:r>
            <a:endParaRPr lang="en-IN" sz="24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AE87476E-705B-43BA-91CD-D99D420674D2}"/>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9" name="Date Placeholder 8">
            <a:extLst>
              <a:ext uri="{FF2B5EF4-FFF2-40B4-BE49-F238E27FC236}">
                <a16:creationId xmlns:a16="http://schemas.microsoft.com/office/drawing/2014/main" id="{EA83B90F-13CB-418C-92FE-FF63A6FC0931}"/>
              </a:ext>
            </a:extLst>
          </p:cNvPr>
          <p:cNvSpPr>
            <a:spLocks noGrp="1"/>
          </p:cNvSpPr>
          <p:nvPr>
            <p:ph type="dt" sz="half" idx="10"/>
          </p:nvPr>
        </p:nvSpPr>
        <p:spPr/>
        <p:txBody>
          <a:bodyPr/>
          <a:lstStyle/>
          <a:p>
            <a:fld id="{A6F49012-2767-4FBA-AAFA-A29E0661C021}" type="datetime1">
              <a:rPr lang="en-IN" smtClean="0"/>
              <a:t>07-06-2022</a:t>
            </a:fld>
            <a:endParaRPr lang="en-IN" dirty="0"/>
          </a:p>
        </p:txBody>
      </p:sp>
      <p:sp>
        <p:nvSpPr>
          <p:cNvPr id="10" name="Footer Placeholder 9">
            <a:extLst>
              <a:ext uri="{FF2B5EF4-FFF2-40B4-BE49-F238E27FC236}">
                <a16:creationId xmlns:a16="http://schemas.microsoft.com/office/drawing/2014/main" id="{C0B541FB-9284-4C70-BE9E-7C211AAB12D4}"/>
              </a:ext>
            </a:extLst>
          </p:cNvPr>
          <p:cNvSpPr>
            <a:spLocks noGrp="1"/>
          </p:cNvSpPr>
          <p:nvPr>
            <p:ph type="ftr" sz="quarter" idx="11"/>
          </p:nvPr>
        </p:nvSpPr>
        <p:spPr>
          <a:xfrm>
            <a:off x="4654427" y="6356350"/>
            <a:ext cx="8277808" cy="365125"/>
          </a:xfrm>
        </p:spPr>
        <p:txBody>
          <a:bodyPr/>
          <a:lstStyle/>
          <a:p>
            <a:r>
              <a:rPr lang="en-US"/>
              <a:t>Department of EECE                                                                      EECE1001:BEEE</a:t>
            </a:r>
            <a:endParaRPr lang="en-IN" dirty="0"/>
          </a:p>
        </p:txBody>
      </p:sp>
    </p:spTree>
    <p:extLst>
      <p:ext uri="{BB962C8B-B14F-4D97-AF65-F5344CB8AC3E}">
        <p14:creationId xmlns:p14="http://schemas.microsoft.com/office/powerpoint/2010/main" val="408993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201F1C8-34F9-7AEF-4C31-D433D029D78A}"/>
              </a:ext>
            </a:extLst>
          </p:cNvPr>
          <p:cNvPicPr>
            <a:picLocks noChangeAspect="1"/>
          </p:cNvPicPr>
          <p:nvPr/>
        </p:nvPicPr>
        <p:blipFill>
          <a:blip r:embed="rId2"/>
          <a:stretch>
            <a:fillRect/>
          </a:stretch>
        </p:blipFill>
        <p:spPr>
          <a:xfrm>
            <a:off x="6382139" y="3639627"/>
            <a:ext cx="3029337" cy="3150509"/>
          </a:xfrm>
          <a:prstGeom prst="rect">
            <a:avLst/>
          </a:prstGeom>
        </p:spPr>
      </p:pic>
      <p:pic>
        <p:nvPicPr>
          <p:cNvPr id="3" name="Picture 2">
            <a:extLst>
              <a:ext uri="{FF2B5EF4-FFF2-40B4-BE49-F238E27FC236}">
                <a16:creationId xmlns:a16="http://schemas.microsoft.com/office/drawing/2014/main" id="{CB4402EF-F7A2-79F3-B24E-38ED8A9B206E}"/>
              </a:ext>
            </a:extLst>
          </p:cNvPr>
          <p:cNvPicPr>
            <a:picLocks noChangeAspect="1"/>
          </p:cNvPicPr>
          <p:nvPr/>
        </p:nvPicPr>
        <p:blipFill>
          <a:blip r:embed="rId3"/>
          <a:stretch>
            <a:fillRect/>
          </a:stretch>
        </p:blipFill>
        <p:spPr>
          <a:xfrm>
            <a:off x="8700893" y="1686332"/>
            <a:ext cx="3491107" cy="2387082"/>
          </a:xfrm>
          <a:prstGeom prst="rect">
            <a:avLst/>
          </a:prstGeom>
        </p:spPr>
      </p:pic>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US" sz="4000" b="1">
                <a:latin typeface="Times New Roman" panose="02020603050405020304" pitchFamily="18" charset="0"/>
                <a:cs typeface="Times New Roman" panose="02020603050405020304" pitchFamily="18" charset="0"/>
              </a:rPr>
              <a:t>3. Field or Exciting Coils </a:t>
            </a:r>
            <a:endParaRPr lang="en-IN" sz="4000"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4"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1338828"/>
          </a:xfrm>
          <a:prstGeom prst="rect">
            <a:avLst/>
          </a:prstGeom>
          <a:noFill/>
        </p:spPr>
        <p:txBody>
          <a:bodyPr wrap="square">
            <a:spAutoFit/>
          </a:bodyPr>
          <a:lstStyle/>
          <a:p>
            <a:pPr algn="just"/>
            <a:r>
              <a:rPr lang="en-US" sz="2700" dirty="0" err="1">
                <a:latin typeface="Times New Roman" panose="02020603050405020304" pitchFamily="18" charset="0"/>
                <a:cs typeface="Times New Roman" panose="02020603050405020304" pitchFamily="18" charset="0"/>
              </a:rPr>
              <a:t>Enamelled</a:t>
            </a:r>
            <a:r>
              <a:rPr lang="en-US" sz="2700" dirty="0">
                <a:latin typeface="Times New Roman" panose="02020603050405020304" pitchFamily="18" charset="0"/>
                <a:cs typeface="Times New Roman" panose="02020603050405020304" pitchFamily="18" charset="0"/>
              </a:rPr>
              <a:t> copper wire is used for construction of field or exciting coils.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Coils are wound on the former &amp; then placed around the pole core. </a:t>
            </a:r>
          </a:p>
        </p:txBody>
      </p:sp>
      <p:sp>
        <p:nvSpPr>
          <p:cNvPr id="11" name="TextBox 10">
            <a:extLst>
              <a:ext uri="{FF2B5EF4-FFF2-40B4-BE49-F238E27FC236}">
                <a16:creationId xmlns:a16="http://schemas.microsoft.com/office/drawing/2014/main" id="{2A93CB5E-D637-5BB2-D036-1F25DA05434D}"/>
              </a:ext>
            </a:extLst>
          </p:cNvPr>
          <p:cNvSpPr txBox="1"/>
          <p:nvPr/>
        </p:nvSpPr>
        <p:spPr>
          <a:xfrm>
            <a:off x="911386" y="4337719"/>
            <a:ext cx="5470753" cy="1754326"/>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field coils of all the poles are connected in series in such a way that when current flows through them, the adjacent poles attain opposite polarity.</a:t>
            </a:r>
            <a:endParaRPr lang="en-IN" sz="27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BD5F0D3-093B-5EF5-02C3-78316C63CCE0}"/>
              </a:ext>
            </a:extLst>
          </p:cNvPr>
          <p:cNvSpPr txBox="1"/>
          <p:nvPr/>
        </p:nvSpPr>
        <p:spPr>
          <a:xfrm>
            <a:off x="903513" y="2734586"/>
            <a:ext cx="8100527" cy="923330"/>
          </a:xfrm>
          <a:prstGeom prst="rect">
            <a:avLst/>
          </a:prstGeom>
          <a:noFill/>
        </p:spPr>
        <p:txBody>
          <a:bodyPr wrap="square">
            <a:spAutoFit/>
          </a:bodyPr>
          <a:lstStyle/>
          <a:p>
            <a:pPr algn="just"/>
            <a:r>
              <a:rPr lang="en-US" sz="2700" dirty="0">
                <a:solidFill>
                  <a:schemeClr val="accent2"/>
                </a:solidFill>
                <a:latin typeface="Times New Roman" panose="02020603050405020304" pitchFamily="18" charset="0"/>
                <a:cs typeface="Times New Roman" panose="02020603050405020304" pitchFamily="18" charset="0"/>
              </a:rPr>
              <a:t>When direct current is passed through the field winding, it magnetizes the poles which produce the required flux. </a:t>
            </a:r>
          </a:p>
        </p:txBody>
      </p:sp>
    </p:spTree>
    <p:extLst>
      <p:ext uri="{BB962C8B-B14F-4D97-AF65-F5344CB8AC3E}">
        <p14:creationId xmlns:p14="http://schemas.microsoft.com/office/powerpoint/2010/main" val="363771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4. Armature Core</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1815882"/>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It is cylindrical is shape and keyed to the rotating shaft. At the outer periphery slots are cut, which accommodate the armature winding.</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The armature core shown, serves the following purposes: </a:t>
            </a:r>
          </a:p>
        </p:txBody>
      </p:sp>
      <p:sp>
        <p:nvSpPr>
          <p:cNvPr id="11" name="TextBox 10">
            <a:extLst>
              <a:ext uri="{FF2B5EF4-FFF2-40B4-BE49-F238E27FC236}">
                <a16:creationId xmlns:a16="http://schemas.microsoft.com/office/drawing/2014/main" id="{2A93CB5E-D637-5BB2-D036-1F25DA05434D}"/>
              </a:ext>
            </a:extLst>
          </p:cNvPr>
          <p:cNvSpPr txBox="1"/>
          <p:nvPr/>
        </p:nvSpPr>
        <p:spPr>
          <a:xfrm>
            <a:off x="911386" y="4487805"/>
            <a:ext cx="10442414" cy="2169825"/>
          </a:xfrm>
          <a:prstGeom prst="rect">
            <a:avLst/>
          </a:prstGeom>
          <a:noFill/>
        </p:spPr>
        <p:txBody>
          <a:bodyPr wrap="square">
            <a:spAutoFit/>
          </a:bodyPr>
          <a:lstStyle/>
          <a:p>
            <a:pPr algn="just"/>
            <a:r>
              <a:rPr lang="en-US" sz="2700" dirty="0">
                <a:solidFill>
                  <a:schemeClr val="accent2"/>
                </a:solidFill>
                <a:latin typeface="Times New Roman" panose="02020603050405020304" pitchFamily="18" charset="0"/>
                <a:cs typeface="Times New Roman" panose="02020603050405020304" pitchFamily="18" charset="0"/>
              </a:rPr>
              <a:t>Armature is a rotating part of the machine, reversal of flux takes place in the core, hence hysteresis losses are produced. To minimize these losses silicon steel material is used for its construction.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To reduce eddy current losses, armature core is laminated.</a:t>
            </a:r>
            <a:endParaRPr lang="en-IN" sz="27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BD5F0D3-093B-5EF5-02C3-78316C63CCE0}"/>
              </a:ext>
            </a:extLst>
          </p:cNvPr>
          <p:cNvSpPr txBox="1"/>
          <p:nvPr/>
        </p:nvSpPr>
        <p:spPr>
          <a:xfrm>
            <a:off x="911386" y="2916629"/>
            <a:ext cx="8100527" cy="1384995"/>
          </a:xfrm>
          <a:prstGeom prst="rect">
            <a:avLst/>
          </a:prstGeom>
          <a:noFill/>
        </p:spPr>
        <p:txBody>
          <a:bodyPr wrap="square">
            <a:spAutoFit/>
          </a:bodyPr>
          <a:lstStyle/>
          <a:p>
            <a:pPr algn="just"/>
            <a:r>
              <a:rPr lang="en-US" sz="2800" dirty="0">
                <a:solidFill>
                  <a:schemeClr val="accent1"/>
                </a:solidFill>
                <a:latin typeface="Times New Roman" panose="02020603050405020304" pitchFamily="18" charset="0"/>
                <a:cs typeface="Times New Roman" panose="02020603050405020304" pitchFamily="18" charset="0"/>
              </a:rPr>
              <a:t>1. It houses the conductors in the slots.</a:t>
            </a:r>
          </a:p>
          <a:p>
            <a:pPr algn="just"/>
            <a:endParaRPr lang="en-US" sz="2800" dirty="0">
              <a:solidFill>
                <a:schemeClr val="accent1"/>
              </a:solidFill>
              <a:latin typeface="Times New Roman" panose="02020603050405020304" pitchFamily="18" charset="0"/>
              <a:cs typeface="Times New Roman" panose="02020603050405020304" pitchFamily="18" charset="0"/>
            </a:endParaRPr>
          </a:p>
          <a:p>
            <a:pPr algn="just"/>
            <a:r>
              <a:rPr lang="en-US" sz="2800" dirty="0">
                <a:solidFill>
                  <a:schemeClr val="accent1"/>
                </a:solidFill>
                <a:latin typeface="Times New Roman" panose="02020603050405020304" pitchFamily="18" charset="0"/>
                <a:cs typeface="Times New Roman" panose="02020603050405020304" pitchFamily="18" charset="0"/>
              </a:rPr>
              <a:t>2. It provides an easy path for magnetic flux.</a:t>
            </a:r>
            <a:endParaRPr lang="en-US" sz="2700"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420AC19-DDB5-24EF-38A1-231A5CB68A38}"/>
              </a:ext>
            </a:extLst>
          </p:cNvPr>
          <p:cNvPicPr>
            <a:picLocks noChangeAspect="1"/>
          </p:cNvPicPr>
          <p:nvPr/>
        </p:nvPicPr>
        <p:blipFill>
          <a:blip r:embed="rId3"/>
          <a:stretch>
            <a:fillRect/>
          </a:stretch>
        </p:blipFill>
        <p:spPr>
          <a:xfrm>
            <a:off x="8880852" y="1983947"/>
            <a:ext cx="3311148" cy="2623929"/>
          </a:xfrm>
          <a:prstGeom prst="rect">
            <a:avLst/>
          </a:prstGeom>
        </p:spPr>
      </p:pic>
    </p:spTree>
    <p:extLst>
      <p:ext uri="{BB962C8B-B14F-4D97-AF65-F5344CB8AC3E}">
        <p14:creationId xmlns:p14="http://schemas.microsoft.com/office/powerpoint/2010/main" val="288114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5. Armature Winding</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2662267"/>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insulated conductors housed in the armature slots are suitably connected. This is known as armature winding.</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Two types of armature windings </a:t>
            </a: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Lap winding and </a:t>
            </a: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Wave winding</a:t>
            </a:r>
          </a:p>
        </p:txBody>
      </p:sp>
      <p:pic>
        <p:nvPicPr>
          <p:cNvPr id="10" name="Picture 9">
            <a:extLst>
              <a:ext uri="{FF2B5EF4-FFF2-40B4-BE49-F238E27FC236}">
                <a16:creationId xmlns:a16="http://schemas.microsoft.com/office/drawing/2014/main" id="{BAC945A1-8D1D-E6CC-DBE7-3D3A16AC4175}"/>
              </a:ext>
            </a:extLst>
          </p:cNvPr>
          <p:cNvPicPr>
            <a:picLocks noChangeAspect="1"/>
          </p:cNvPicPr>
          <p:nvPr/>
        </p:nvPicPr>
        <p:blipFill>
          <a:blip r:embed="rId3"/>
          <a:stretch>
            <a:fillRect/>
          </a:stretch>
        </p:blipFill>
        <p:spPr>
          <a:xfrm>
            <a:off x="6109285" y="3759007"/>
            <a:ext cx="6082716" cy="2690653"/>
          </a:xfrm>
          <a:prstGeom prst="rect">
            <a:avLst/>
          </a:prstGeom>
        </p:spPr>
      </p:pic>
      <p:pic>
        <p:nvPicPr>
          <p:cNvPr id="12" name="Picture 11">
            <a:extLst>
              <a:ext uri="{FF2B5EF4-FFF2-40B4-BE49-F238E27FC236}">
                <a16:creationId xmlns:a16="http://schemas.microsoft.com/office/drawing/2014/main" id="{22D3237C-602D-D795-784B-93EEC75F1EAF}"/>
              </a:ext>
            </a:extLst>
          </p:cNvPr>
          <p:cNvPicPr>
            <a:picLocks noChangeAspect="1"/>
          </p:cNvPicPr>
          <p:nvPr/>
        </p:nvPicPr>
        <p:blipFill>
          <a:blip r:embed="rId4"/>
          <a:stretch>
            <a:fillRect/>
          </a:stretch>
        </p:blipFill>
        <p:spPr>
          <a:xfrm>
            <a:off x="0" y="3759007"/>
            <a:ext cx="4905375" cy="2600325"/>
          </a:xfrm>
          <a:prstGeom prst="rect">
            <a:avLst/>
          </a:prstGeom>
        </p:spPr>
      </p:pic>
    </p:spTree>
    <p:extLst>
      <p:ext uri="{BB962C8B-B14F-4D97-AF65-F5344CB8AC3E}">
        <p14:creationId xmlns:p14="http://schemas.microsoft.com/office/powerpoint/2010/main" val="46725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6. Commutator</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It is an important part of a DC machine and serves the purposes: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solidFill>
                  <a:schemeClr val="accent1"/>
                </a:solidFill>
                <a:latin typeface="Times New Roman" panose="02020603050405020304" pitchFamily="18" charset="0"/>
                <a:cs typeface="Times New Roman" panose="02020603050405020304" pitchFamily="18" charset="0"/>
              </a:rPr>
              <a:t>1. It connects the rotating armature conductors to the stationary external circuit through brushes. </a:t>
            </a:r>
          </a:p>
        </p:txBody>
      </p:sp>
      <p:pic>
        <p:nvPicPr>
          <p:cNvPr id="3" name="Picture 2">
            <a:extLst>
              <a:ext uri="{FF2B5EF4-FFF2-40B4-BE49-F238E27FC236}">
                <a16:creationId xmlns:a16="http://schemas.microsoft.com/office/drawing/2014/main" id="{952A169F-E2D3-DF32-AB7E-C2D08E4EEC15}"/>
              </a:ext>
            </a:extLst>
          </p:cNvPr>
          <p:cNvPicPr>
            <a:picLocks noChangeAspect="1"/>
          </p:cNvPicPr>
          <p:nvPr/>
        </p:nvPicPr>
        <p:blipFill>
          <a:blip r:embed="rId3"/>
          <a:stretch>
            <a:fillRect/>
          </a:stretch>
        </p:blipFill>
        <p:spPr>
          <a:xfrm>
            <a:off x="6974606" y="2916629"/>
            <a:ext cx="5136239" cy="2620673"/>
          </a:xfrm>
          <a:prstGeom prst="rect">
            <a:avLst/>
          </a:prstGeom>
        </p:spPr>
      </p:pic>
      <p:sp>
        <p:nvSpPr>
          <p:cNvPr id="13" name="TextBox 12">
            <a:extLst>
              <a:ext uri="{FF2B5EF4-FFF2-40B4-BE49-F238E27FC236}">
                <a16:creationId xmlns:a16="http://schemas.microsoft.com/office/drawing/2014/main" id="{5573A90A-C188-8230-B5B0-A67D7C4719DA}"/>
              </a:ext>
            </a:extLst>
          </p:cNvPr>
          <p:cNvSpPr txBox="1"/>
          <p:nvPr/>
        </p:nvSpPr>
        <p:spPr>
          <a:xfrm>
            <a:off x="903514" y="3307846"/>
            <a:ext cx="5954486" cy="3000821"/>
          </a:xfrm>
          <a:prstGeom prst="rect">
            <a:avLst/>
          </a:prstGeom>
          <a:noFill/>
        </p:spPr>
        <p:txBody>
          <a:bodyPr wrap="square">
            <a:spAutoFit/>
          </a:bodyPr>
          <a:lstStyle/>
          <a:p>
            <a:pPr algn="just"/>
            <a:r>
              <a:rPr lang="en-US" sz="2700" dirty="0">
                <a:solidFill>
                  <a:schemeClr val="accent2"/>
                </a:solidFill>
                <a:latin typeface="Times New Roman" panose="02020603050405020304" pitchFamily="18" charset="0"/>
                <a:cs typeface="Times New Roman" panose="02020603050405020304" pitchFamily="18" charset="0"/>
              </a:rPr>
              <a:t>2. It converts the alternating current induced in the armature conductors into unidirectional current in the external load circuit in generator action, whereas, it converts the alternating torque into unidirectional (continuous) torque produced in the armature in motor action.</a:t>
            </a:r>
          </a:p>
        </p:txBody>
      </p:sp>
    </p:spTree>
    <p:extLst>
      <p:ext uri="{BB962C8B-B14F-4D97-AF65-F5344CB8AC3E}">
        <p14:creationId xmlns:p14="http://schemas.microsoft.com/office/powerpoint/2010/main" val="915352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6. Commutator action</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7" name="Picture 6">
            <a:extLst>
              <a:ext uri="{FF2B5EF4-FFF2-40B4-BE49-F238E27FC236}">
                <a16:creationId xmlns:a16="http://schemas.microsoft.com/office/drawing/2014/main" id="{4CD6A159-56AF-29F7-CCDA-CF45903C28FD}"/>
              </a:ext>
            </a:extLst>
          </p:cNvPr>
          <p:cNvPicPr>
            <a:picLocks noChangeAspect="1"/>
          </p:cNvPicPr>
          <p:nvPr/>
        </p:nvPicPr>
        <p:blipFill>
          <a:blip r:embed="rId3"/>
          <a:stretch>
            <a:fillRect/>
          </a:stretch>
        </p:blipFill>
        <p:spPr>
          <a:xfrm>
            <a:off x="385762" y="998666"/>
            <a:ext cx="11420475" cy="2714625"/>
          </a:xfrm>
          <a:prstGeom prst="rect">
            <a:avLst/>
          </a:prstGeom>
        </p:spPr>
      </p:pic>
      <p:pic>
        <p:nvPicPr>
          <p:cNvPr id="11" name="Picture 10">
            <a:extLst>
              <a:ext uri="{FF2B5EF4-FFF2-40B4-BE49-F238E27FC236}">
                <a16:creationId xmlns:a16="http://schemas.microsoft.com/office/drawing/2014/main" id="{19F50448-D7E2-B405-5EFF-E4A5AEB8369F}"/>
              </a:ext>
            </a:extLst>
          </p:cNvPr>
          <p:cNvPicPr>
            <a:picLocks noChangeAspect="1"/>
          </p:cNvPicPr>
          <p:nvPr/>
        </p:nvPicPr>
        <p:blipFill>
          <a:blip r:embed="rId4"/>
          <a:stretch>
            <a:fillRect/>
          </a:stretch>
        </p:blipFill>
        <p:spPr>
          <a:xfrm>
            <a:off x="956000" y="4728422"/>
            <a:ext cx="9944100" cy="2105025"/>
          </a:xfrm>
          <a:prstGeom prst="rect">
            <a:avLst/>
          </a:prstGeom>
        </p:spPr>
      </p:pic>
      <p:sp>
        <p:nvSpPr>
          <p:cNvPr id="14" name="TextBox 13">
            <a:extLst>
              <a:ext uri="{FF2B5EF4-FFF2-40B4-BE49-F238E27FC236}">
                <a16:creationId xmlns:a16="http://schemas.microsoft.com/office/drawing/2014/main" id="{418D09F1-EFE4-70AE-B01A-A2F11EFD08E9}"/>
              </a:ext>
            </a:extLst>
          </p:cNvPr>
          <p:cNvSpPr txBox="1"/>
          <p:nvPr/>
        </p:nvSpPr>
        <p:spPr>
          <a:xfrm>
            <a:off x="1709444" y="3759946"/>
            <a:ext cx="9526556" cy="923330"/>
          </a:xfrm>
          <a:prstGeom prst="rect">
            <a:avLst/>
          </a:prstGeom>
          <a:noFill/>
        </p:spPr>
        <p:txBody>
          <a:bodyPr wrap="square">
            <a:spAutoFit/>
          </a:bodyPr>
          <a:lstStyle/>
          <a:p>
            <a:pPr algn="ctr"/>
            <a:r>
              <a:rPr lang="en-US" sz="2700" dirty="0">
                <a:solidFill>
                  <a:srgbClr val="FF0000"/>
                </a:solidFill>
                <a:latin typeface="Times New Roman" panose="02020603050405020304" pitchFamily="18" charset="0"/>
                <a:cs typeface="Times New Roman" panose="02020603050405020304" pitchFamily="18" charset="0"/>
              </a:rPr>
              <a:t>An alternating current is converted into unidirectional current in the external circuit with the help of a split ring.</a:t>
            </a:r>
            <a:endParaRPr lang="en-IN"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44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6. Commutator action </a:t>
            </a:r>
            <a:r>
              <a:rPr lang="en-IN" sz="2400" b="1" dirty="0" err="1">
                <a:latin typeface="Times New Roman" panose="02020603050405020304" pitchFamily="18" charset="0"/>
                <a:cs typeface="Times New Roman" panose="02020603050405020304" pitchFamily="18" charset="0"/>
              </a:rPr>
              <a:t>contd</a:t>
            </a:r>
            <a:r>
              <a:rPr lang="en-IN" sz="2400" b="1" dirty="0">
                <a:latin typeface="Times New Roman" panose="02020603050405020304" pitchFamily="18" charset="0"/>
                <a:cs typeface="Times New Roman" panose="02020603050405020304" pitchFamily="18" charset="0"/>
              </a:rPr>
              <a:t>…</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FB653BB4-A76D-94C7-35C0-5768E58C6B41}"/>
              </a:ext>
            </a:extLst>
          </p:cNvPr>
          <p:cNvPicPr>
            <a:picLocks noChangeAspect="1"/>
          </p:cNvPicPr>
          <p:nvPr/>
        </p:nvPicPr>
        <p:blipFill>
          <a:blip r:embed="rId3"/>
          <a:stretch>
            <a:fillRect/>
          </a:stretch>
        </p:blipFill>
        <p:spPr>
          <a:xfrm>
            <a:off x="0" y="1567543"/>
            <a:ext cx="12172302" cy="4388383"/>
          </a:xfrm>
          <a:prstGeom prst="rect">
            <a:avLst/>
          </a:prstGeom>
        </p:spPr>
      </p:pic>
    </p:spTree>
    <p:extLst>
      <p:ext uri="{BB962C8B-B14F-4D97-AF65-F5344CB8AC3E}">
        <p14:creationId xmlns:p14="http://schemas.microsoft.com/office/powerpoint/2010/main" val="232281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s The Difference Between Brush DC And Brushless DC Motors? |  Electronic Design">
            <a:extLst>
              <a:ext uri="{FF2B5EF4-FFF2-40B4-BE49-F238E27FC236}">
                <a16:creationId xmlns:a16="http://schemas.microsoft.com/office/drawing/2014/main" id="{8D3DF3BE-561B-A1A7-F776-A6A1291FE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386" y="4389241"/>
            <a:ext cx="4324837" cy="24488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7. Brushes</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3"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3970318"/>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brushes are pressed upon the commutator and form the connecting link between the armature winding and the external circuit.</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They are usually made of high grade carbon because carbon is conducting material and at the same time in powdered form provides lubricating effect on the commutator surface.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The brushes are held in particular position around the commutator by brush holders and rocker.</a:t>
            </a:r>
          </a:p>
        </p:txBody>
      </p:sp>
    </p:spTree>
    <p:extLst>
      <p:ext uri="{BB962C8B-B14F-4D97-AF65-F5344CB8AC3E}">
        <p14:creationId xmlns:p14="http://schemas.microsoft.com/office/powerpoint/2010/main" val="2139420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8. Shaft</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8" name="TextBox 7">
            <a:extLst>
              <a:ext uri="{FF2B5EF4-FFF2-40B4-BE49-F238E27FC236}">
                <a16:creationId xmlns:a16="http://schemas.microsoft.com/office/drawing/2014/main" id="{896E6D6E-BCB0-B87C-07BE-8E42DC7095BB}"/>
              </a:ext>
            </a:extLst>
          </p:cNvPr>
          <p:cNvSpPr txBox="1"/>
          <p:nvPr/>
        </p:nvSpPr>
        <p:spPr>
          <a:xfrm>
            <a:off x="903514" y="1100747"/>
            <a:ext cx="10450286" cy="4247317"/>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shaft is made of mild steel with a maximum breaking strength.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The shaft is used to transfer </a:t>
            </a:r>
          </a:p>
          <a:p>
            <a:pPr algn="just"/>
            <a:r>
              <a:rPr lang="en-US" sz="2700" dirty="0">
                <a:solidFill>
                  <a:schemeClr val="accent1"/>
                </a:solidFill>
                <a:latin typeface="Times New Roman" panose="02020603050405020304" pitchFamily="18" charset="0"/>
                <a:cs typeface="Times New Roman" panose="02020603050405020304" pitchFamily="18" charset="0"/>
              </a:rPr>
              <a:t>mechanical power from or to </a:t>
            </a:r>
          </a:p>
          <a:p>
            <a:pPr algn="just"/>
            <a:r>
              <a:rPr lang="en-US" sz="2700" dirty="0">
                <a:solidFill>
                  <a:schemeClr val="accent1"/>
                </a:solidFill>
                <a:latin typeface="Times New Roman" panose="02020603050405020304" pitchFamily="18" charset="0"/>
                <a:cs typeface="Times New Roman" panose="02020603050405020304" pitchFamily="18" charset="0"/>
              </a:rPr>
              <a:t>the machine.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The rotating parts like </a:t>
            </a:r>
          </a:p>
          <a:p>
            <a:pPr algn="just"/>
            <a:r>
              <a:rPr lang="en-US" sz="2700" dirty="0">
                <a:solidFill>
                  <a:schemeClr val="accent2"/>
                </a:solidFill>
                <a:latin typeface="Times New Roman" panose="02020603050405020304" pitchFamily="18" charset="0"/>
                <a:cs typeface="Times New Roman" panose="02020603050405020304" pitchFamily="18" charset="0"/>
              </a:rPr>
              <a:t>armature core, commutator, </a:t>
            </a:r>
          </a:p>
          <a:p>
            <a:pPr algn="just"/>
            <a:r>
              <a:rPr lang="en-US" sz="2700" dirty="0">
                <a:solidFill>
                  <a:schemeClr val="accent2"/>
                </a:solidFill>
                <a:latin typeface="Times New Roman" panose="02020603050405020304" pitchFamily="18" charset="0"/>
                <a:cs typeface="Times New Roman" panose="02020603050405020304" pitchFamily="18" charset="0"/>
              </a:rPr>
              <a:t>cooling fan etc. are keyed to </a:t>
            </a:r>
          </a:p>
          <a:p>
            <a:pPr algn="just"/>
            <a:r>
              <a:rPr lang="en-US" sz="2700" dirty="0">
                <a:solidFill>
                  <a:schemeClr val="accent2"/>
                </a:solidFill>
                <a:latin typeface="Times New Roman" panose="02020603050405020304" pitchFamily="18" charset="0"/>
                <a:cs typeface="Times New Roman" panose="02020603050405020304" pitchFamily="18" charset="0"/>
              </a:rPr>
              <a:t>the shaft.</a:t>
            </a:r>
          </a:p>
        </p:txBody>
      </p:sp>
      <p:pic>
        <p:nvPicPr>
          <p:cNvPr id="3074" name="Picture 2" descr="Direct Current Generator Components - Technical Articles">
            <a:extLst>
              <a:ext uri="{FF2B5EF4-FFF2-40B4-BE49-F238E27FC236}">
                <a16:creationId xmlns:a16="http://schemas.microsoft.com/office/drawing/2014/main" id="{21134B8B-8535-9C6E-6C8D-61DA5E577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905" y="1637975"/>
            <a:ext cx="4870580" cy="471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3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10" name="Picture 9">
            <a:extLst>
              <a:ext uri="{FF2B5EF4-FFF2-40B4-BE49-F238E27FC236}">
                <a16:creationId xmlns:a16="http://schemas.microsoft.com/office/drawing/2014/main" id="{5C13B4A0-8F82-56A5-FDC3-F08F0BA4C552}"/>
              </a:ext>
            </a:extLst>
          </p:cNvPr>
          <p:cNvPicPr>
            <a:picLocks noChangeAspect="1"/>
          </p:cNvPicPr>
          <p:nvPr/>
        </p:nvPicPr>
        <p:blipFill>
          <a:blip r:embed="rId3"/>
          <a:stretch>
            <a:fillRect/>
          </a:stretch>
        </p:blipFill>
        <p:spPr>
          <a:xfrm>
            <a:off x="52193" y="735372"/>
            <a:ext cx="12106275" cy="6115050"/>
          </a:xfrm>
          <a:prstGeom prst="rect">
            <a:avLst/>
          </a:prstGeom>
        </p:spPr>
      </p:pic>
    </p:spTree>
    <p:extLst>
      <p:ext uri="{BB962C8B-B14F-4D97-AF65-F5344CB8AC3E}">
        <p14:creationId xmlns:p14="http://schemas.microsoft.com/office/powerpoint/2010/main" val="1929815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Applications of DC Generator</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3" name="TextBox 12">
            <a:extLst>
              <a:ext uri="{FF2B5EF4-FFF2-40B4-BE49-F238E27FC236}">
                <a16:creationId xmlns:a16="http://schemas.microsoft.com/office/drawing/2014/main" id="{EBE34C07-53BC-267B-AEF6-5C19100D6216}"/>
              </a:ext>
            </a:extLst>
          </p:cNvPr>
          <p:cNvSpPr txBox="1"/>
          <p:nvPr/>
        </p:nvSpPr>
        <p:spPr>
          <a:xfrm>
            <a:off x="950167" y="1359127"/>
            <a:ext cx="10403633" cy="4755148"/>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Depending upon the characteristics of various types of DC generators, their important applications are given below: </a:t>
            </a:r>
          </a:p>
          <a:p>
            <a:pPr algn="just"/>
            <a:endParaRPr lang="en-US" sz="2700" dirty="0">
              <a:latin typeface="Times New Roman" panose="02020603050405020304" pitchFamily="18" charset="0"/>
              <a:cs typeface="Times New Roman" panose="02020603050405020304" pitchFamily="18" charset="0"/>
            </a:endParaRPr>
          </a:p>
          <a:p>
            <a:pPr marL="514350" indent="-514350" algn="just">
              <a:buAutoNum type="arabicPeriod"/>
            </a:pPr>
            <a:r>
              <a:rPr lang="en-US" sz="2700" dirty="0">
                <a:solidFill>
                  <a:schemeClr val="accent1"/>
                </a:solidFill>
                <a:latin typeface="Times New Roman" panose="02020603050405020304" pitchFamily="18" charset="0"/>
                <a:cs typeface="Times New Roman" panose="02020603050405020304" pitchFamily="18" charset="0"/>
              </a:rPr>
              <a:t>Separately excited DC generators: These generators are more costly than self excited generators as they require a separate source for their field excitation. But their response to the change in field resistance is more quick and precise.</a:t>
            </a:r>
          </a:p>
          <a:p>
            <a:pPr marL="514350" indent="-514350" algn="just">
              <a:buAutoNum type="arabicPeriod"/>
            </a:pPr>
            <a:endParaRPr lang="en-US" sz="2700" dirty="0">
              <a:latin typeface="Times New Roman" panose="02020603050405020304" pitchFamily="18" charset="0"/>
              <a:cs typeface="Times New Roman" panose="02020603050405020304" pitchFamily="18" charset="0"/>
            </a:endParaRPr>
          </a:p>
          <a:p>
            <a:pPr marL="514350" indent="-514350" algn="just">
              <a:buAutoNum type="arabicPeriod"/>
            </a:pPr>
            <a:r>
              <a:rPr lang="en-US" sz="2700" dirty="0">
                <a:solidFill>
                  <a:schemeClr val="accent2"/>
                </a:solidFill>
                <a:latin typeface="Times New Roman" panose="02020603050405020304" pitchFamily="18" charset="0"/>
                <a:cs typeface="Times New Roman" panose="02020603050405020304" pitchFamily="18" charset="0"/>
              </a:rPr>
              <a:t>Shunt-wound DC generators: As they provide constant terminal voltage, they are best suited for battery charging. Along with field regulators, they are also used for light and power supply purposes.</a:t>
            </a:r>
            <a:endParaRPr lang="en-IN"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12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342933DF-DF81-4FD8-9FF8-6C2A1199E1EA}"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0555"/>
            <a:ext cx="10515600" cy="1325563"/>
          </a:xfrm>
        </p:spPr>
        <p:txBody>
          <a:bodyPr/>
          <a:lstStyle/>
          <a:p>
            <a:pPr algn="ctr"/>
            <a:r>
              <a:rPr lang="en-US" b="1" dirty="0">
                <a:latin typeface="Times New Roman" panose="02020603050405020304" pitchFamily="18" charset="0"/>
                <a:cs typeface="Times New Roman" panose="02020603050405020304" pitchFamily="18" charset="0"/>
              </a:rPr>
              <a:t>Learning Outcomes</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530290" y="1336118"/>
            <a:ext cx="11353800" cy="4573513"/>
          </a:xfrm>
        </p:spPr>
        <p:txBody>
          <a:bodyPr>
            <a:noAutofit/>
          </a:bodyPr>
          <a:lstStyle/>
          <a:p>
            <a:pPr marL="0" indent="0" algn="just">
              <a:lnSpc>
                <a:spcPct val="107000"/>
              </a:lnSpc>
              <a:spcBef>
                <a:spcPts val="1200"/>
              </a:spcBef>
              <a:spcAft>
                <a:spcPts val="1000"/>
              </a:spcAft>
              <a:buNone/>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After completion of this unit, the student will be able to</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Understand working principle of dc machines (L1).</a:t>
            </a:r>
          </a:p>
          <a:p>
            <a:pPr lvl="0" algn="just">
              <a:lnSpc>
                <a:spcPct val="107000"/>
              </a:lnSpc>
              <a:spcAft>
                <a:spcPts val="800"/>
              </a:spcAft>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Demonstrate principle operation of transformer (L3). </a:t>
            </a:r>
          </a:p>
          <a:p>
            <a:pPr lvl="0" algn="just">
              <a:lnSpc>
                <a:spcPct val="107000"/>
              </a:lnSpc>
              <a:spcAft>
                <a:spcPts val="800"/>
              </a:spcAft>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Discuss about open and short- circuit tests of transformer (L2). </a:t>
            </a:r>
          </a:p>
          <a:p>
            <a:pPr lvl="0" algn="just">
              <a:lnSpc>
                <a:spcPct val="107000"/>
              </a:lnSpc>
              <a:spcAft>
                <a:spcPts val="800"/>
              </a:spcAft>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Explain the working principle of three phase induction motor (L5). </a:t>
            </a:r>
          </a:p>
          <a:p>
            <a:pPr lvl="0" algn="just">
              <a:lnSpc>
                <a:spcPct val="107000"/>
              </a:lnSpc>
              <a:spcAft>
                <a:spcPts val="800"/>
              </a:spcAft>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Gain knowledge on applications as special machines, stepper motor (L1). </a:t>
            </a:r>
          </a:p>
          <a:p>
            <a:pPr lvl="0" algn="just">
              <a:lnSpc>
                <a:spcPct val="107000"/>
              </a:lnSpc>
              <a:spcAft>
                <a:spcPts val="800"/>
              </a:spcAft>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Identify and choose servo motor and BLDC motor applications (L2). </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303552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Applications of DC Generator</a:t>
            </a: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3" name="TextBox 12">
            <a:extLst>
              <a:ext uri="{FF2B5EF4-FFF2-40B4-BE49-F238E27FC236}">
                <a16:creationId xmlns:a16="http://schemas.microsoft.com/office/drawing/2014/main" id="{EBE34C07-53BC-267B-AEF6-5C19100D6216}"/>
              </a:ext>
            </a:extLst>
          </p:cNvPr>
          <p:cNvSpPr txBox="1"/>
          <p:nvPr/>
        </p:nvSpPr>
        <p:spPr>
          <a:xfrm>
            <a:off x="950167" y="1057893"/>
            <a:ext cx="10403633" cy="5078313"/>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3. Series-wound DC generators: Their best application is in the DC</a:t>
            </a:r>
          </a:p>
          <a:p>
            <a:pPr algn="just"/>
            <a:r>
              <a:rPr lang="en-US" sz="2700" dirty="0">
                <a:latin typeface="Times New Roman" panose="02020603050405020304" pitchFamily="18" charset="0"/>
                <a:cs typeface="Times New Roman" panose="02020603050405020304" pitchFamily="18" charset="0"/>
              </a:rPr>
              <a:t>    locomotives, where they supply field current for regenerative braking.</a:t>
            </a:r>
          </a:p>
          <a:p>
            <a:pPr algn="just"/>
            <a:r>
              <a:rPr lang="en-US" sz="2700" dirty="0">
                <a:latin typeface="Times New Roman" panose="02020603050405020304" pitchFamily="18" charset="0"/>
                <a:cs typeface="Times New Roman" panose="02020603050405020304" pitchFamily="18" charset="0"/>
              </a:rPr>
              <a:t>    They are also employed in series arc lighting.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4. Compound-wound DC generators: </a:t>
            </a: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Over-compounded type. These are more suited for lighting and power services, as they compensate for the voltage drop in the lines and voltage at the terminals of the load remains constant. </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2"/>
                </a:solidFill>
                <a:latin typeface="Times New Roman" panose="02020603050405020304" pitchFamily="18" charset="0"/>
                <a:cs typeface="Times New Roman" panose="02020603050405020304" pitchFamily="18" charset="0"/>
              </a:rPr>
              <a:t>Differential-compounded type. They are usefully employed as are welding sets. In such cases, generator is practically short-circuited every time the electrode touches the metal plates to be welded.</a:t>
            </a:r>
            <a:endParaRPr lang="en-IN"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747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DC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175FDE69-BDC1-2D16-AAF7-009E683A3024}"/>
              </a:ext>
            </a:extLst>
          </p:cNvPr>
          <p:cNvGrpSpPr/>
          <p:nvPr/>
        </p:nvGrpSpPr>
        <p:grpSpPr>
          <a:xfrm>
            <a:off x="1371600" y="1240967"/>
            <a:ext cx="9343049" cy="1940768"/>
            <a:chOff x="1371600" y="3051110"/>
            <a:chExt cx="9343049" cy="1940768"/>
          </a:xfrm>
        </p:grpSpPr>
        <p:sp>
          <p:nvSpPr>
            <p:cNvPr id="13" name="Rectangle 12">
              <a:extLst>
                <a:ext uri="{FF2B5EF4-FFF2-40B4-BE49-F238E27FC236}">
                  <a16:creationId xmlns:a16="http://schemas.microsoft.com/office/drawing/2014/main" id="{4FC139D1-0F3F-D0C0-691B-DA3221D4118E}"/>
                </a:ext>
              </a:extLst>
            </p:cNvPr>
            <p:cNvSpPr/>
            <p:nvPr/>
          </p:nvSpPr>
          <p:spPr>
            <a:xfrm>
              <a:off x="8354004" y="3460097"/>
              <a:ext cx="2360645" cy="112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Electrical  output</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614CBE3-B409-17C8-A1BE-EEFF082718CD}"/>
                </a:ext>
              </a:extLst>
            </p:cNvPr>
            <p:cNvSpPr/>
            <p:nvPr/>
          </p:nvSpPr>
          <p:spPr>
            <a:xfrm>
              <a:off x="1371600" y="3429000"/>
              <a:ext cx="2360645" cy="112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Mechanical input</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E95AA8A-C95E-4F17-2F18-34B91ED2E3ED}"/>
                </a:ext>
              </a:extLst>
            </p:cNvPr>
            <p:cNvSpPr/>
            <p:nvPr/>
          </p:nvSpPr>
          <p:spPr>
            <a:xfrm>
              <a:off x="4086808" y="3051110"/>
              <a:ext cx="4077478" cy="19407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DC Generator</a:t>
              </a:r>
              <a:endParaRPr lang="en-IN" sz="2700" b="1"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B1D5961D-F430-F527-B90F-1C7072D6F53A}"/>
                </a:ext>
              </a:extLst>
            </p:cNvPr>
            <p:cNvCxnSpPr>
              <a:endCxn id="2" idx="1"/>
            </p:cNvCxnSpPr>
            <p:nvPr/>
          </p:nvCxnSpPr>
          <p:spPr>
            <a:xfrm>
              <a:off x="1679510" y="3993502"/>
              <a:ext cx="2407298" cy="27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98BC3D-1B0F-1211-9F2B-FBB2AB338B44}"/>
                </a:ext>
              </a:extLst>
            </p:cNvPr>
            <p:cNvCxnSpPr/>
            <p:nvPr/>
          </p:nvCxnSpPr>
          <p:spPr>
            <a:xfrm>
              <a:off x="8148735" y="4061923"/>
              <a:ext cx="2407298" cy="27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C6E30B1-6877-0D99-1B78-2B22D9BB0260}"/>
              </a:ext>
            </a:extLst>
          </p:cNvPr>
          <p:cNvGrpSpPr/>
          <p:nvPr/>
        </p:nvGrpSpPr>
        <p:grpSpPr>
          <a:xfrm>
            <a:off x="1374704" y="4248534"/>
            <a:ext cx="9343049" cy="1940768"/>
            <a:chOff x="1371600" y="3051110"/>
            <a:chExt cx="9343049" cy="1940768"/>
          </a:xfrm>
        </p:grpSpPr>
        <p:sp>
          <p:nvSpPr>
            <p:cNvPr id="16" name="Rectangle 15">
              <a:extLst>
                <a:ext uri="{FF2B5EF4-FFF2-40B4-BE49-F238E27FC236}">
                  <a16:creationId xmlns:a16="http://schemas.microsoft.com/office/drawing/2014/main" id="{F0F1AC87-54F7-49AF-E67B-A63CCD62ABCE}"/>
                </a:ext>
              </a:extLst>
            </p:cNvPr>
            <p:cNvSpPr/>
            <p:nvPr/>
          </p:nvSpPr>
          <p:spPr>
            <a:xfrm>
              <a:off x="8354004" y="3460097"/>
              <a:ext cx="2360645" cy="112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Mechanical output</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0BD7076-5049-3DF9-F373-A91321EB8214}"/>
                </a:ext>
              </a:extLst>
            </p:cNvPr>
            <p:cNvSpPr/>
            <p:nvPr/>
          </p:nvSpPr>
          <p:spPr>
            <a:xfrm>
              <a:off x="1371600" y="3429000"/>
              <a:ext cx="2360645" cy="112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Electrical  input</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58288DE-9726-EAF1-D069-6744C4D13C70}"/>
                </a:ext>
              </a:extLst>
            </p:cNvPr>
            <p:cNvSpPr/>
            <p:nvPr/>
          </p:nvSpPr>
          <p:spPr>
            <a:xfrm>
              <a:off x="4086808" y="3051110"/>
              <a:ext cx="4077478" cy="19407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DC Motor</a:t>
              </a:r>
              <a:endParaRPr lang="en-IN" sz="27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B1D668B-181E-F7C1-DDCB-1BB522E04162}"/>
                </a:ext>
              </a:extLst>
            </p:cNvPr>
            <p:cNvCxnSpPr>
              <a:endCxn id="18" idx="1"/>
            </p:cNvCxnSpPr>
            <p:nvPr/>
          </p:nvCxnSpPr>
          <p:spPr>
            <a:xfrm>
              <a:off x="1679510" y="3993502"/>
              <a:ext cx="2407298" cy="27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77948F-09FE-2B6D-8B61-A881D0289043}"/>
                </a:ext>
              </a:extLst>
            </p:cNvPr>
            <p:cNvCxnSpPr/>
            <p:nvPr/>
          </p:nvCxnSpPr>
          <p:spPr>
            <a:xfrm>
              <a:off x="8148735" y="4061923"/>
              <a:ext cx="2407298" cy="27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3504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DC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22953" y="1041883"/>
            <a:ext cx="10346094" cy="2585323"/>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A machine that converts mechanical power into DC electrical power is called a DC generator. The same machine when used to convert DC electrical power into mechanical power, it known as a DC motor.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From construction point of view there is no difference between a DC generator and motor.</a:t>
            </a:r>
          </a:p>
        </p:txBody>
      </p:sp>
      <p:pic>
        <p:nvPicPr>
          <p:cNvPr id="3" name="Picture 2">
            <a:extLst>
              <a:ext uri="{FF2B5EF4-FFF2-40B4-BE49-F238E27FC236}">
                <a16:creationId xmlns:a16="http://schemas.microsoft.com/office/drawing/2014/main" id="{5A052B5E-B3BA-8109-D7E7-81246615E746}"/>
              </a:ext>
            </a:extLst>
          </p:cNvPr>
          <p:cNvPicPr>
            <a:picLocks noChangeAspect="1"/>
          </p:cNvPicPr>
          <p:nvPr/>
        </p:nvPicPr>
        <p:blipFill>
          <a:blip r:embed="rId3"/>
          <a:stretch>
            <a:fillRect/>
          </a:stretch>
        </p:blipFill>
        <p:spPr>
          <a:xfrm>
            <a:off x="3712502" y="4394717"/>
            <a:ext cx="8451505" cy="2406069"/>
          </a:xfrm>
          <a:prstGeom prst="rect">
            <a:avLst/>
          </a:prstGeom>
        </p:spPr>
      </p:pic>
      <p:sp>
        <p:nvSpPr>
          <p:cNvPr id="10" name="TextBox 9">
            <a:extLst>
              <a:ext uri="{FF2B5EF4-FFF2-40B4-BE49-F238E27FC236}">
                <a16:creationId xmlns:a16="http://schemas.microsoft.com/office/drawing/2014/main" id="{6519CF4B-B470-A9B4-22B7-E37371B36AA5}"/>
              </a:ext>
            </a:extLst>
          </p:cNvPr>
          <p:cNvSpPr txBox="1"/>
          <p:nvPr/>
        </p:nvSpPr>
        <p:spPr>
          <a:xfrm>
            <a:off x="922953" y="3923437"/>
            <a:ext cx="10346094" cy="2585323"/>
          </a:xfrm>
          <a:prstGeom prst="rect">
            <a:avLst/>
          </a:prstGeom>
          <a:noFill/>
        </p:spPr>
        <p:txBody>
          <a:bodyPr wrap="square">
            <a:spAutoFit/>
          </a:bodyPr>
          <a:lstStyle/>
          <a:p>
            <a:pPr algn="just"/>
            <a:r>
              <a:rPr lang="en-US" sz="2700" dirty="0">
                <a:solidFill>
                  <a:schemeClr val="accent2"/>
                </a:solidFill>
                <a:latin typeface="Times New Roman" panose="02020603050405020304" pitchFamily="18" charset="0"/>
                <a:cs typeface="Times New Roman" panose="02020603050405020304" pitchFamily="18" charset="0"/>
              </a:rPr>
              <a:t>The operation of a DC motor is based on the principle that when a current carrying conductor is </a:t>
            </a:r>
          </a:p>
          <a:p>
            <a:pPr algn="just"/>
            <a:r>
              <a:rPr lang="en-US" sz="2700" dirty="0">
                <a:solidFill>
                  <a:schemeClr val="accent2"/>
                </a:solidFill>
                <a:latin typeface="Times New Roman" panose="02020603050405020304" pitchFamily="18" charset="0"/>
                <a:cs typeface="Times New Roman" panose="02020603050405020304" pitchFamily="18" charset="0"/>
              </a:rPr>
              <a:t>placed in a magnetic </a:t>
            </a:r>
          </a:p>
          <a:p>
            <a:pPr algn="just"/>
            <a:r>
              <a:rPr lang="en-US" sz="2700" dirty="0">
                <a:solidFill>
                  <a:schemeClr val="accent2"/>
                </a:solidFill>
                <a:latin typeface="Times New Roman" panose="02020603050405020304" pitchFamily="18" charset="0"/>
                <a:cs typeface="Times New Roman" panose="02020603050405020304" pitchFamily="18" charset="0"/>
              </a:rPr>
              <a:t>field, a mechanical </a:t>
            </a:r>
          </a:p>
          <a:p>
            <a:pPr algn="just"/>
            <a:r>
              <a:rPr lang="en-US" sz="2700" dirty="0">
                <a:solidFill>
                  <a:schemeClr val="accent2"/>
                </a:solidFill>
                <a:latin typeface="Times New Roman" panose="02020603050405020304" pitchFamily="18" charset="0"/>
                <a:cs typeface="Times New Roman" panose="02020603050405020304" pitchFamily="18" charset="0"/>
              </a:rPr>
              <a:t>force is experienced </a:t>
            </a:r>
          </a:p>
          <a:p>
            <a:pPr algn="just"/>
            <a:r>
              <a:rPr lang="en-US" sz="2700" dirty="0">
                <a:solidFill>
                  <a:schemeClr val="accent2"/>
                </a:solidFill>
                <a:latin typeface="Times New Roman" panose="02020603050405020304" pitchFamily="18" charset="0"/>
                <a:cs typeface="Times New Roman" panose="02020603050405020304" pitchFamily="18" charset="0"/>
              </a:rPr>
              <a:t>by it. </a:t>
            </a:r>
          </a:p>
        </p:txBody>
      </p:sp>
      <p:sp>
        <p:nvSpPr>
          <p:cNvPr id="8" name="Rectangle 7">
            <a:extLst>
              <a:ext uri="{FF2B5EF4-FFF2-40B4-BE49-F238E27FC236}">
                <a16:creationId xmlns:a16="http://schemas.microsoft.com/office/drawing/2014/main" id="{6FAF2D06-A255-B634-9DCD-ACA7F7C16FCF}"/>
              </a:ext>
            </a:extLst>
          </p:cNvPr>
          <p:cNvSpPr/>
          <p:nvPr/>
        </p:nvSpPr>
        <p:spPr>
          <a:xfrm>
            <a:off x="4907902" y="4506686"/>
            <a:ext cx="335902"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EAABB2A-56E2-5A9A-0910-2ACA7FE64E17}"/>
              </a:ext>
            </a:extLst>
          </p:cNvPr>
          <p:cNvSpPr/>
          <p:nvPr/>
        </p:nvSpPr>
        <p:spPr>
          <a:xfrm>
            <a:off x="7728857" y="4565776"/>
            <a:ext cx="335902"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ABEE0A8-75BB-BD01-10BD-47313E09816E}"/>
              </a:ext>
            </a:extLst>
          </p:cNvPr>
          <p:cNvSpPr/>
          <p:nvPr/>
        </p:nvSpPr>
        <p:spPr>
          <a:xfrm>
            <a:off x="10313438" y="4397818"/>
            <a:ext cx="335902"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389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DC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22953" y="1135193"/>
            <a:ext cx="10346094" cy="923330"/>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direction of this force is determined by Fleming’s Left Hand Rule and its magnitude is given by the relation: </a:t>
            </a:r>
            <a:r>
              <a:rPr lang="en-US" sz="2700" dirty="0">
                <a:solidFill>
                  <a:srgbClr val="FF0000"/>
                </a:solidFill>
                <a:latin typeface="Times New Roman" panose="02020603050405020304" pitchFamily="18" charset="0"/>
                <a:cs typeface="Times New Roman" panose="02020603050405020304" pitchFamily="18" charset="0"/>
              </a:rPr>
              <a:t>F = BIL Newton</a:t>
            </a:r>
            <a:endParaRPr lang="en-IN" sz="27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EC8206-F005-E022-E31A-0CB741D97E15}"/>
              </a:ext>
            </a:extLst>
          </p:cNvPr>
          <p:cNvPicPr>
            <a:picLocks noChangeAspect="1"/>
          </p:cNvPicPr>
          <p:nvPr/>
        </p:nvPicPr>
        <p:blipFill>
          <a:blip r:embed="rId3"/>
          <a:stretch>
            <a:fillRect/>
          </a:stretch>
        </p:blipFill>
        <p:spPr>
          <a:xfrm>
            <a:off x="3313047" y="2366438"/>
            <a:ext cx="5565906" cy="3367274"/>
          </a:xfrm>
          <a:prstGeom prst="rect">
            <a:avLst/>
          </a:prstGeom>
        </p:spPr>
      </p:pic>
    </p:spTree>
    <p:extLst>
      <p:ext uri="{BB962C8B-B14F-4D97-AF65-F5344CB8AC3E}">
        <p14:creationId xmlns:p14="http://schemas.microsoft.com/office/powerpoint/2010/main" val="2718265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Back EMF</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22953" y="1135193"/>
            <a:ext cx="10346094" cy="2169825"/>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When current is supplied to the armature conductors, placed in the main magnetic field, torque develops and armature rotates.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The armature conductors cut across the magnetic field and an emf is induced in these conductors. </a:t>
            </a:r>
          </a:p>
        </p:txBody>
      </p:sp>
      <p:pic>
        <p:nvPicPr>
          <p:cNvPr id="3" name="Picture 2">
            <a:extLst>
              <a:ext uri="{FF2B5EF4-FFF2-40B4-BE49-F238E27FC236}">
                <a16:creationId xmlns:a16="http://schemas.microsoft.com/office/drawing/2014/main" id="{0433AF45-38D2-237D-B284-7C84033B6071}"/>
              </a:ext>
            </a:extLst>
          </p:cNvPr>
          <p:cNvPicPr>
            <a:picLocks noChangeAspect="1"/>
          </p:cNvPicPr>
          <p:nvPr/>
        </p:nvPicPr>
        <p:blipFill>
          <a:blip r:embed="rId3"/>
          <a:stretch>
            <a:fillRect/>
          </a:stretch>
        </p:blipFill>
        <p:spPr>
          <a:xfrm>
            <a:off x="6991350" y="3208946"/>
            <a:ext cx="5200650" cy="3238500"/>
          </a:xfrm>
          <a:prstGeom prst="rect">
            <a:avLst/>
          </a:prstGeom>
        </p:spPr>
      </p:pic>
      <p:sp>
        <p:nvSpPr>
          <p:cNvPr id="10" name="TextBox 9">
            <a:extLst>
              <a:ext uri="{FF2B5EF4-FFF2-40B4-BE49-F238E27FC236}">
                <a16:creationId xmlns:a16="http://schemas.microsoft.com/office/drawing/2014/main" id="{5A85980F-F515-2132-53A4-DF85A98F135B}"/>
              </a:ext>
            </a:extLst>
          </p:cNvPr>
          <p:cNvSpPr txBox="1"/>
          <p:nvPr/>
        </p:nvSpPr>
        <p:spPr>
          <a:xfrm>
            <a:off x="922953" y="3750454"/>
            <a:ext cx="6097554" cy="1769715"/>
          </a:xfrm>
          <a:prstGeom prst="rect">
            <a:avLst/>
          </a:prstGeom>
          <a:noFill/>
        </p:spPr>
        <p:txBody>
          <a:bodyPr wrap="square">
            <a:spAutoFit/>
          </a:bodyPr>
          <a:lstStyle/>
          <a:p>
            <a:pPr algn="just"/>
            <a:r>
              <a:rPr lang="en-US" sz="2700" dirty="0">
                <a:solidFill>
                  <a:schemeClr val="accent2"/>
                </a:solidFill>
                <a:latin typeface="Times New Roman" panose="02020603050405020304" pitchFamily="18" charset="0"/>
                <a:cs typeface="Times New Roman" panose="02020603050405020304" pitchFamily="18" charset="0"/>
              </a:rPr>
              <a:t>The direction of this induced emf in the armature conductors is determined by Fleming’s Right Hand Rule and it is opposite to the applied voltage.</a:t>
            </a:r>
            <a:endParaRPr lang="en-IN" sz="27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F91132-4124-008D-E87C-77D847F3F116}"/>
                  </a:ext>
                </a:extLst>
              </p:cNvPr>
              <p:cNvSpPr txBox="1"/>
              <p:nvPr/>
            </p:nvSpPr>
            <p:spPr>
              <a:xfrm>
                <a:off x="3076769" y="5657125"/>
                <a:ext cx="1961762" cy="8797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700" i="1" smtClean="0">
                              <a:solidFill>
                                <a:srgbClr val="222222"/>
                              </a:solidFill>
                              <a:effectLst/>
                              <a:latin typeface="Cambria Math" panose="02040503050406030204" pitchFamily="18" charset="0"/>
                              <a:cs typeface="Times New Roman" panose="02020603050405020304" pitchFamily="18" charset="0"/>
                            </a:rPr>
                          </m:ctrlPr>
                        </m:sSubPr>
                        <m:e>
                          <m:r>
                            <a:rPr lang="en-US" sz="2700" b="0" i="1" smtClean="0">
                              <a:solidFill>
                                <a:srgbClr val="222222"/>
                              </a:solidFill>
                              <a:effectLst/>
                              <a:latin typeface="Cambria Math" panose="02040503050406030204" pitchFamily="18" charset="0"/>
                              <a:cs typeface="Times New Roman" panose="02020603050405020304" pitchFamily="18" charset="0"/>
                            </a:rPr>
                            <m:t>𝐸</m:t>
                          </m:r>
                        </m:e>
                        <m:sub>
                          <m:r>
                            <a:rPr lang="en-US" sz="2700" b="0" i="1" smtClean="0">
                              <a:solidFill>
                                <a:srgbClr val="222222"/>
                              </a:solidFill>
                              <a:effectLst/>
                              <a:latin typeface="Cambria Math" panose="02040503050406030204" pitchFamily="18" charset="0"/>
                              <a:cs typeface="Times New Roman" panose="02020603050405020304" pitchFamily="18" charset="0"/>
                            </a:rPr>
                            <m:t>𝑏</m:t>
                          </m:r>
                        </m:sub>
                      </m:sSub>
                      <m:r>
                        <a:rPr lang="en-US" sz="2700" b="0" i="1" smtClean="0">
                          <a:solidFill>
                            <a:srgbClr val="222222"/>
                          </a:solidFill>
                          <a:effectLst/>
                          <a:latin typeface="Cambria Math" panose="02040503050406030204" pitchFamily="18" charset="0"/>
                          <a:cs typeface="Times New Roman" panose="02020603050405020304" pitchFamily="18" charset="0"/>
                        </a:rPr>
                        <m:t>=</m:t>
                      </m:r>
                      <m:f>
                        <m:fPr>
                          <m:ctrlPr>
                            <a:rPr lang="en-US" sz="2700" b="0" i="1" smtClean="0">
                              <a:solidFill>
                                <a:srgbClr val="222222"/>
                              </a:solidFill>
                              <a:effectLst/>
                              <a:latin typeface="Cambria Math" panose="02040503050406030204" pitchFamily="18" charset="0"/>
                              <a:cs typeface="Times New Roman" panose="02020603050405020304" pitchFamily="18" charset="0"/>
                            </a:rPr>
                          </m:ctrlPr>
                        </m:fPr>
                        <m:num>
                          <m:r>
                            <a:rPr lang="en-US" sz="2700" b="0" i="1" smtClean="0">
                              <a:solidFill>
                                <a:srgbClr val="222222"/>
                              </a:solidFill>
                              <a:effectLst/>
                              <a:latin typeface="Cambria Math" panose="02040503050406030204" pitchFamily="18" charset="0"/>
                              <a:cs typeface="Times New Roman" panose="02020603050405020304" pitchFamily="18" charset="0"/>
                            </a:rPr>
                            <m:t>𝑃</m:t>
                          </m:r>
                          <m:r>
                            <m:rPr>
                              <m:nor/>
                            </m:rPr>
                            <a:rPr lang="en-US" sz="2700" dirty="0">
                              <a:solidFill>
                                <a:srgbClr val="222222"/>
                              </a:solidFill>
                              <a:latin typeface="Times New Roman" panose="02020603050405020304" pitchFamily="18" charset="0"/>
                              <a:cs typeface="Times New Roman" panose="02020603050405020304" pitchFamily="18" charset="0"/>
                            </a:rPr>
                            <m:t>ϕ</m:t>
                          </m:r>
                          <m:r>
                            <a:rPr lang="en-US" sz="2700" b="0" i="1" smtClean="0">
                              <a:solidFill>
                                <a:srgbClr val="222222"/>
                              </a:solidFill>
                              <a:effectLst/>
                              <a:latin typeface="Cambria Math" panose="02040503050406030204" pitchFamily="18" charset="0"/>
                              <a:cs typeface="Times New Roman" panose="02020603050405020304" pitchFamily="18" charset="0"/>
                            </a:rPr>
                            <m:t>𝑁𝑍</m:t>
                          </m:r>
                        </m:num>
                        <m:den>
                          <m:r>
                            <a:rPr lang="en-US" sz="2700" b="0" i="1" smtClean="0">
                              <a:solidFill>
                                <a:srgbClr val="222222"/>
                              </a:solidFill>
                              <a:effectLst/>
                              <a:latin typeface="Cambria Math" panose="02040503050406030204" pitchFamily="18" charset="0"/>
                              <a:cs typeface="Times New Roman" panose="02020603050405020304" pitchFamily="18" charset="0"/>
                            </a:rPr>
                            <m:t>60</m:t>
                          </m:r>
                          <m:r>
                            <a:rPr lang="en-US" sz="2700" b="0" i="1" smtClean="0">
                              <a:solidFill>
                                <a:srgbClr val="222222"/>
                              </a:solidFill>
                              <a:effectLst/>
                              <a:latin typeface="Cambria Math" panose="02040503050406030204" pitchFamily="18" charset="0"/>
                              <a:cs typeface="Times New Roman" panose="02020603050405020304" pitchFamily="18" charset="0"/>
                            </a:rPr>
                            <m:t>𝐴</m:t>
                          </m:r>
                        </m:den>
                      </m:f>
                    </m:oMath>
                  </m:oMathPara>
                </a14:m>
                <a:endParaRPr lang="en-IN" sz="2700" dirty="0"/>
              </a:p>
            </p:txBody>
          </p:sp>
        </mc:Choice>
        <mc:Fallback xmlns="">
          <p:sp>
            <p:nvSpPr>
              <p:cNvPr id="12" name="TextBox 11">
                <a:extLst>
                  <a:ext uri="{FF2B5EF4-FFF2-40B4-BE49-F238E27FC236}">
                    <a16:creationId xmlns:a16="http://schemas.microsoft.com/office/drawing/2014/main" id="{9BF91132-4124-008D-E87C-77D847F3F116}"/>
                  </a:ext>
                </a:extLst>
              </p:cNvPr>
              <p:cNvSpPr txBox="1">
                <a:spLocks noRot="1" noChangeAspect="1" noMove="1" noResize="1" noEditPoints="1" noAdjustHandles="1" noChangeArrowheads="1" noChangeShapeType="1" noTextEdit="1"/>
              </p:cNvSpPr>
              <p:nvPr/>
            </p:nvSpPr>
            <p:spPr>
              <a:xfrm>
                <a:off x="3076769" y="5657125"/>
                <a:ext cx="1961762" cy="879793"/>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503733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Applications of DC Motors</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4421933" y="1365959"/>
            <a:ext cx="3872981" cy="4401205"/>
          </a:xfrm>
          <a:prstGeom prst="rect">
            <a:avLst/>
          </a:prstGeom>
          <a:noFill/>
        </p:spPr>
        <p:txBody>
          <a:bodyPr wrap="square">
            <a:spAutoFit/>
          </a:bodyPr>
          <a:lstStyle/>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Lathe machine </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Drilling machine</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Grinders</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Blowers</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Compressors</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Electric traction</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Hoists and lifts</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Crane</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Rolling mills</a:t>
            </a:r>
          </a:p>
          <a:p>
            <a:pPr marL="514350" indent="-514350" algn="just">
              <a:buFont typeface="+mj-lt"/>
              <a:buAutoNum type="arabicPeriod"/>
            </a:pPr>
            <a:r>
              <a:rPr lang="en-US" sz="2700" dirty="0">
                <a:latin typeface="Times New Roman" panose="02020603050405020304" pitchFamily="18" charset="0"/>
                <a:cs typeface="Times New Roman" panose="02020603050405020304" pitchFamily="18" charset="0"/>
              </a:rPr>
              <a:t>conveyors &amp; Elevators </a:t>
            </a:r>
            <a:endParaRPr lang="en-US" sz="27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860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87490" y="1359127"/>
            <a:ext cx="10328987" cy="2246769"/>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Transformer is considered to be a backbone of a power system.</a:t>
            </a:r>
          </a:p>
          <a:p>
            <a:pPr algn="just"/>
            <a:endParaRPr lang="en-US" sz="2700" dirty="0">
              <a:solidFill>
                <a:schemeClr val="accent1"/>
              </a:solidFill>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A transformer is a static device that transfers AC electrical power from one circuit to the other at the same frequency but the voltage level is usually changed.</a:t>
            </a:r>
          </a:p>
        </p:txBody>
      </p:sp>
      <p:pic>
        <p:nvPicPr>
          <p:cNvPr id="3" name="Picture 2">
            <a:extLst>
              <a:ext uri="{FF2B5EF4-FFF2-40B4-BE49-F238E27FC236}">
                <a16:creationId xmlns:a16="http://schemas.microsoft.com/office/drawing/2014/main" id="{1D383960-9A1A-7E08-4618-E529E723A7D2}"/>
              </a:ext>
            </a:extLst>
          </p:cNvPr>
          <p:cNvPicPr>
            <a:picLocks noChangeAspect="1"/>
          </p:cNvPicPr>
          <p:nvPr/>
        </p:nvPicPr>
        <p:blipFill>
          <a:blip r:embed="rId3"/>
          <a:stretch>
            <a:fillRect/>
          </a:stretch>
        </p:blipFill>
        <p:spPr>
          <a:xfrm>
            <a:off x="2544438" y="3637999"/>
            <a:ext cx="7439025" cy="2781300"/>
          </a:xfrm>
          <a:prstGeom prst="rect">
            <a:avLst/>
          </a:prstGeom>
        </p:spPr>
      </p:pic>
    </p:spTree>
    <p:extLst>
      <p:ext uri="{BB962C8B-B14F-4D97-AF65-F5344CB8AC3E}">
        <p14:creationId xmlns:p14="http://schemas.microsoft.com/office/powerpoint/2010/main" val="1449828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Working Principle</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87490" y="1247163"/>
            <a:ext cx="10328987" cy="3000821"/>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basic principle of a transformer is electromagnetic induction.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A single-phase transformer consists of two windings placed over a laminated silicon steel core.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Winding having less number of turns is called low-voltage winding and winding having more number of turns is called high voltage winding.</a:t>
            </a:r>
          </a:p>
        </p:txBody>
      </p:sp>
      <p:pic>
        <p:nvPicPr>
          <p:cNvPr id="7" name="Picture 6">
            <a:extLst>
              <a:ext uri="{FF2B5EF4-FFF2-40B4-BE49-F238E27FC236}">
                <a16:creationId xmlns:a16="http://schemas.microsoft.com/office/drawing/2014/main" id="{22175DBB-302A-BB28-FDEF-66FEB217F5BF}"/>
              </a:ext>
            </a:extLst>
          </p:cNvPr>
          <p:cNvPicPr>
            <a:picLocks noChangeAspect="1"/>
          </p:cNvPicPr>
          <p:nvPr/>
        </p:nvPicPr>
        <p:blipFill>
          <a:blip r:embed="rId3"/>
          <a:stretch>
            <a:fillRect/>
          </a:stretch>
        </p:blipFill>
        <p:spPr>
          <a:xfrm>
            <a:off x="950453" y="4159451"/>
            <a:ext cx="10029825" cy="2781300"/>
          </a:xfrm>
          <a:prstGeom prst="rect">
            <a:avLst/>
          </a:prstGeom>
        </p:spPr>
      </p:pic>
    </p:spTree>
    <p:extLst>
      <p:ext uri="{BB962C8B-B14F-4D97-AF65-F5344CB8AC3E}">
        <p14:creationId xmlns:p14="http://schemas.microsoft.com/office/powerpoint/2010/main" val="1993228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Working Principle</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7" name="Picture 6">
            <a:extLst>
              <a:ext uri="{FF2B5EF4-FFF2-40B4-BE49-F238E27FC236}">
                <a16:creationId xmlns:a16="http://schemas.microsoft.com/office/drawing/2014/main" id="{22175DBB-302A-BB28-FDEF-66FEB217F5BF}"/>
              </a:ext>
            </a:extLst>
          </p:cNvPr>
          <p:cNvPicPr>
            <a:picLocks noChangeAspect="1"/>
          </p:cNvPicPr>
          <p:nvPr/>
        </p:nvPicPr>
        <p:blipFill>
          <a:blip r:embed="rId3"/>
          <a:stretch>
            <a:fillRect/>
          </a:stretch>
        </p:blipFill>
        <p:spPr>
          <a:xfrm>
            <a:off x="950453" y="4159451"/>
            <a:ext cx="10029825" cy="2781300"/>
          </a:xfrm>
          <a:prstGeom prst="rect">
            <a:avLst/>
          </a:prstGeom>
        </p:spPr>
      </p:pic>
      <p:pic>
        <p:nvPicPr>
          <p:cNvPr id="3" name="Picture 2">
            <a:extLst>
              <a:ext uri="{FF2B5EF4-FFF2-40B4-BE49-F238E27FC236}">
                <a16:creationId xmlns:a16="http://schemas.microsoft.com/office/drawing/2014/main" id="{CA987C36-2157-B937-3409-9B5A42882AC6}"/>
              </a:ext>
            </a:extLst>
          </p:cNvPr>
          <p:cNvPicPr>
            <a:picLocks noChangeAspect="1"/>
          </p:cNvPicPr>
          <p:nvPr/>
        </p:nvPicPr>
        <p:blipFill>
          <a:blip r:embed="rId4"/>
          <a:stretch>
            <a:fillRect/>
          </a:stretch>
        </p:blipFill>
        <p:spPr>
          <a:xfrm>
            <a:off x="93306" y="1280137"/>
            <a:ext cx="12115221" cy="1759246"/>
          </a:xfrm>
          <a:prstGeom prst="rect">
            <a:avLst/>
          </a:prstGeom>
        </p:spPr>
      </p:pic>
      <p:pic>
        <p:nvPicPr>
          <p:cNvPr id="10" name="Picture 9">
            <a:extLst>
              <a:ext uri="{FF2B5EF4-FFF2-40B4-BE49-F238E27FC236}">
                <a16:creationId xmlns:a16="http://schemas.microsoft.com/office/drawing/2014/main" id="{3DEA50DD-3D1F-19D2-0685-5531285BA65A}"/>
              </a:ext>
            </a:extLst>
          </p:cNvPr>
          <p:cNvPicPr>
            <a:picLocks noChangeAspect="1"/>
          </p:cNvPicPr>
          <p:nvPr/>
        </p:nvPicPr>
        <p:blipFill>
          <a:blip r:embed="rId5"/>
          <a:stretch>
            <a:fillRect/>
          </a:stretch>
        </p:blipFill>
        <p:spPr>
          <a:xfrm>
            <a:off x="4831704" y="3258658"/>
            <a:ext cx="2162175" cy="933450"/>
          </a:xfrm>
          <a:prstGeom prst="rect">
            <a:avLst/>
          </a:prstGeom>
        </p:spPr>
      </p:pic>
    </p:spTree>
    <p:extLst>
      <p:ext uri="{BB962C8B-B14F-4D97-AF65-F5344CB8AC3E}">
        <p14:creationId xmlns:p14="http://schemas.microsoft.com/office/powerpoint/2010/main" val="4125245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Construction of Transformer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1" name="TextBox 10">
            <a:extLst>
              <a:ext uri="{FF2B5EF4-FFF2-40B4-BE49-F238E27FC236}">
                <a16:creationId xmlns:a16="http://schemas.microsoft.com/office/drawing/2014/main" id="{5BAE6F9E-B6C9-103B-AEB2-A8FE56A2429A}"/>
              </a:ext>
            </a:extLst>
          </p:cNvPr>
          <p:cNvSpPr txBox="1"/>
          <p:nvPr/>
        </p:nvSpPr>
        <p:spPr>
          <a:xfrm>
            <a:off x="838200" y="1450825"/>
            <a:ext cx="10860833" cy="4247317"/>
          </a:xfrm>
          <a:prstGeom prst="rect">
            <a:avLst/>
          </a:prstGeom>
          <a:noFill/>
        </p:spPr>
        <p:txBody>
          <a:bodyPr wrap="square">
            <a:spAutoFit/>
          </a:bodyPr>
          <a:lstStyle/>
          <a:p>
            <a:pPr marL="571500" indent="-571500">
              <a:buAutoNum type="romanLcParenBoth"/>
            </a:pPr>
            <a:r>
              <a:rPr lang="en-US" sz="2700" dirty="0">
                <a:latin typeface="Times New Roman" panose="02020603050405020304" pitchFamily="18" charset="0"/>
                <a:cs typeface="Times New Roman" panose="02020603050405020304" pitchFamily="18" charset="0"/>
              </a:rPr>
              <a:t>Magnetic circuit mainly comprises of transformer core having limbs and yokes. </a:t>
            </a:r>
          </a:p>
          <a:p>
            <a:pPr marL="571500" indent="-571500">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buAutoNum type="romanLcParenBoth"/>
            </a:pPr>
            <a:r>
              <a:rPr lang="en-US" sz="2700" dirty="0">
                <a:solidFill>
                  <a:schemeClr val="accent1"/>
                </a:solidFill>
                <a:latin typeface="Times New Roman" panose="02020603050405020304" pitchFamily="18" charset="0"/>
                <a:cs typeface="Times New Roman" panose="02020603050405020304" pitchFamily="18" charset="0"/>
              </a:rPr>
              <a:t>Electric circuits mainly comprises of windings, insulation and bushings.</a:t>
            </a:r>
          </a:p>
          <a:p>
            <a:pPr marL="571500" indent="-571500">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buAutoNum type="romanLcParenBoth"/>
            </a:pPr>
            <a:r>
              <a:rPr lang="en-US" sz="2700" dirty="0">
                <a:solidFill>
                  <a:schemeClr val="accent2"/>
                </a:solidFill>
                <a:latin typeface="Times New Roman" panose="02020603050405020304" pitchFamily="18" charset="0"/>
                <a:cs typeface="Times New Roman" panose="02020603050405020304" pitchFamily="18" charset="0"/>
              </a:rPr>
              <a:t>Tank mainly comprises of cooling devices, conservator and ancillary apparatus. </a:t>
            </a:r>
          </a:p>
          <a:p>
            <a:pPr marL="571500" indent="-571500">
              <a:buAutoNum type="romanLcParenBoth"/>
            </a:pP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The construction of a transformer depends largely on its size and the duty which it is to perform.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30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6477-313C-446E-A126-E92E91BCF284}"/>
              </a:ext>
            </a:extLst>
          </p:cNvPr>
          <p:cNvSpPr>
            <a:spLocks noGrp="1"/>
          </p:cNvSpPr>
          <p:nvPr>
            <p:ph type="title"/>
          </p:nvPr>
        </p:nvSpPr>
        <p:spPr>
          <a:xfrm>
            <a:off x="838200" y="411792"/>
            <a:ext cx="10515600" cy="950494"/>
          </a:xfrm>
        </p:spPr>
        <p:txBody>
          <a:bodyPr>
            <a:normAutofit/>
          </a:bodyPr>
          <a:lstStyle/>
          <a:p>
            <a:pPr algn="ctr"/>
            <a:r>
              <a:rPr lang="en-US" sz="4000" b="1" dirty="0">
                <a:latin typeface="Times New Roman" panose="02020603050405020304" pitchFamily="18" charset="0"/>
                <a:cs typeface="Times New Roman" panose="02020603050405020304" pitchFamily="18" charset="0"/>
              </a:rPr>
              <a:t>Faraday’s laws of electromagnetic induction</a:t>
            </a:r>
            <a:endParaRPr lang="en-IN" sz="20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809AB7AC-E6A2-4381-B626-59F06F634081}"/>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1" name="Date Placeholder 10">
            <a:extLst>
              <a:ext uri="{FF2B5EF4-FFF2-40B4-BE49-F238E27FC236}">
                <a16:creationId xmlns:a16="http://schemas.microsoft.com/office/drawing/2014/main" id="{14986317-B090-4188-8AEF-1D24AA730637}"/>
              </a:ext>
            </a:extLst>
          </p:cNvPr>
          <p:cNvSpPr>
            <a:spLocks noGrp="1"/>
          </p:cNvSpPr>
          <p:nvPr>
            <p:ph type="dt" sz="half" idx="10"/>
          </p:nvPr>
        </p:nvSpPr>
        <p:spPr/>
        <p:txBody>
          <a:bodyPr/>
          <a:lstStyle/>
          <a:p>
            <a:fld id="{1E07973B-DAFC-4EC9-A59D-81AF81F7C6C7}" type="datetime1">
              <a:rPr lang="en-IN" smtClean="0"/>
              <a:t>07-06-2022</a:t>
            </a:fld>
            <a:endParaRPr lang="en-IN"/>
          </a:p>
        </p:txBody>
      </p:sp>
      <p:sp>
        <p:nvSpPr>
          <p:cNvPr id="12" name="Footer Placeholder 11">
            <a:extLst>
              <a:ext uri="{FF2B5EF4-FFF2-40B4-BE49-F238E27FC236}">
                <a16:creationId xmlns:a16="http://schemas.microsoft.com/office/drawing/2014/main" id="{ADFAF0B3-642B-4D29-8623-ECF5ACF235AC}"/>
              </a:ext>
            </a:extLst>
          </p:cNvPr>
          <p:cNvSpPr>
            <a:spLocks noGrp="1"/>
          </p:cNvSpPr>
          <p:nvPr>
            <p:ph type="ftr" sz="quarter" idx="11"/>
          </p:nvPr>
        </p:nvSpPr>
        <p:spPr>
          <a:xfrm>
            <a:off x="5316895" y="6356350"/>
            <a:ext cx="6445897" cy="365125"/>
          </a:xfrm>
        </p:spPr>
        <p:txBody>
          <a:bodyPr/>
          <a:lstStyle/>
          <a:p>
            <a:r>
              <a:rPr lang="en-US"/>
              <a:t>Department of EECE                                                                      EECE1001:BEEE</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8DCB74-495D-4E19-BEE7-FBD4EA05E6C2}"/>
                  </a:ext>
                </a:extLst>
              </p:cNvPr>
              <p:cNvSpPr txBox="1"/>
              <p:nvPr/>
            </p:nvSpPr>
            <p:spPr>
              <a:xfrm>
                <a:off x="998377" y="1707502"/>
                <a:ext cx="10515599" cy="4601837"/>
              </a:xfrm>
              <a:prstGeom prst="rect">
                <a:avLst/>
              </a:prstGeom>
              <a:noFill/>
            </p:spPr>
            <p:txBody>
              <a:bodyPr wrap="square" rtlCol="0">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Whenever a conductor cuts the magnetic flux electromotive force (emf) is induced in it.</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accent1"/>
                    </a:solidFill>
                    <a:latin typeface="Times New Roman" panose="02020603050405020304" pitchFamily="18" charset="0"/>
                    <a:cs typeface="Times New Roman" panose="02020603050405020304" pitchFamily="18" charset="0"/>
                  </a:rPr>
                  <a:t>The induced electromotive force is equal to the rate of change of magnetic flux.</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rgbClr val="FF0000"/>
                    </a:solidFill>
                    <a:latin typeface="Times New Roman" panose="02020603050405020304" pitchFamily="18" charset="0"/>
                    <a:cs typeface="Times New Roman" panose="02020603050405020304" pitchFamily="18" charset="0"/>
                  </a:rPr>
                  <a:t>Lenz’s law: </a:t>
                </a:r>
                <a:r>
                  <a:rPr lang="en-US" sz="2800" dirty="0">
                    <a:solidFill>
                      <a:schemeClr val="accent2"/>
                    </a:solidFill>
                    <a:latin typeface="Times New Roman" panose="02020603050405020304" pitchFamily="18" charset="0"/>
                    <a:cs typeface="Times New Roman" panose="02020603050405020304" pitchFamily="18" charset="0"/>
                  </a:rPr>
                  <a:t>The induced electromotive force is opposite to the rate of change of magnetic flux.</a:t>
                </a:r>
              </a:p>
              <a:p>
                <a:pPr algn="ctr"/>
                <a:r>
                  <a:rPr lang="en-US" sz="2800" b="0" dirty="0">
                    <a:solidFill>
                      <a:schemeClr val="accent2"/>
                    </a:solidFill>
                    <a:latin typeface="Times New Roman" panose="02020603050405020304" pitchFamily="18" charset="0"/>
                    <a:cs typeface="Times New Roman" panose="02020603050405020304" pitchFamily="18" charset="0"/>
                  </a:rPr>
                  <a:t>Electromotive force,</a:t>
                </a:r>
                <a14:m>
                  <m:oMath xmlns:m="http://schemas.openxmlformats.org/officeDocument/2006/math">
                    <m:r>
                      <a:rPr lang="en-US" sz="2800" b="0" i="1" smtClean="0">
                        <a:solidFill>
                          <a:schemeClr val="accent2"/>
                        </a:solidFill>
                        <a:latin typeface="Cambria Math" panose="02040503050406030204" pitchFamily="18" charset="0"/>
                        <a:cs typeface="Times New Roman" panose="02020603050405020304" pitchFamily="18" charset="0"/>
                      </a:rPr>
                      <m:t>𝑒</m:t>
                    </m:r>
                    <m:r>
                      <a:rPr lang="en-US" sz="2800" b="0" i="1" smtClean="0">
                        <a:solidFill>
                          <a:schemeClr val="accent2"/>
                        </a:solidFill>
                        <a:latin typeface="Cambria Math" panose="02040503050406030204" pitchFamily="18" charset="0"/>
                        <a:cs typeface="Times New Roman" panose="02020603050405020304" pitchFamily="18" charset="0"/>
                      </a:rPr>
                      <m:t>=−</m:t>
                    </m:r>
                    <m:f>
                      <m:fPr>
                        <m:ctrlPr>
                          <a:rPr lang="en-US" sz="2800" b="0" i="1" smtClean="0">
                            <a:solidFill>
                              <a:schemeClr val="accent2"/>
                            </a:solidFill>
                            <a:latin typeface="Cambria Math" panose="02040503050406030204" pitchFamily="18" charset="0"/>
                            <a:cs typeface="Times New Roman" panose="02020603050405020304" pitchFamily="18" charset="0"/>
                          </a:rPr>
                        </m:ctrlPr>
                      </m:fPr>
                      <m:num>
                        <m:r>
                          <a:rPr lang="en-US" sz="2800" b="0" i="1" smtClean="0">
                            <a:solidFill>
                              <a:schemeClr val="accent2"/>
                            </a:solidFill>
                            <a:latin typeface="Cambria Math" panose="02040503050406030204" pitchFamily="18" charset="0"/>
                            <a:cs typeface="Times New Roman" panose="02020603050405020304" pitchFamily="18" charset="0"/>
                          </a:rPr>
                          <m:t>𝑑</m:t>
                        </m:r>
                        <m:r>
                          <a:rPr lang="en-US" sz="2800"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800" b="0" i="1" smtClean="0">
                            <a:solidFill>
                              <a:schemeClr val="accent2"/>
                            </a:solidFill>
                            <a:latin typeface="Cambria Math" panose="02040503050406030204" pitchFamily="18" charset="0"/>
                            <a:cs typeface="Times New Roman" panose="02020603050405020304" pitchFamily="18" charset="0"/>
                          </a:rPr>
                          <m:t>𝑑𝑡</m:t>
                        </m:r>
                      </m:den>
                    </m:f>
                  </m:oMath>
                </a14:m>
                <a:r>
                  <a:rPr lang="en-US" sz="2800" dirty="0">
                    <a:solidFill>
                      <a:schemeClr val="accent2"/>
                    </a:solidFill>
                    <a:latin typeface="Times New Roman" panose="02020603050405020304" pitchFamily="18" charset="0"/>
                    <a:cs typeface="Times New Roman" panose="02020603050405020304" pitchFamily="18" charset="0"/>
                  </a:rPr>
                  <a:t>  V</a:t>
                </a:r>
              </a:p>
              <a:p>
                <a:pPr marL="457200" indent="-4572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0A8DCB74-495D-4E19-BEE7-FBD4EA05E6C2}"/>
                  </a:ext>
                </a:extLst>
              </p:cNvPr>
              <p:cNvSpPr txBox="1">
                <a:spLocks noRot="1" noChangeAspect="1" noMove="1" noResize="1" noEditPoints="1" noAdjustHandles="1" noChangeArrowheads="1" noChangeShapeType="1" noTextEdit="1"/>
              </p:cNvSpPr>
              <p:nvPr/>
            </p:nvSpPr>
            <p:spPr>
              <a:xfrm>
                <a:off x="998377" y="1707502"/>
                <a:ext cx="10515599" cy="4601837"/>
              </a:xfrm>
              <a:prstGeom prst="rect">
                <a:avLst/>
              </a:prstGeom>
              <a:blipFill>
                <a:blip r:embed="rId3"/>
                <a:stretch>
                  <a:fillRect l="-1043" t="-1325" r="-1913"/>
                </a:stretch>
              </a:blipFill>
            </p:spPr>
            <p:txBody>
              <a:bodyPr/>
              <a:lstStyle/>
              <a:p>
                <a:r>
                  <a:rPr lang="en-IN">
                    <a:noFill/>
                  </a:rPr>
                  <a:t> </a:t>
                </a:r>
              </a:p>
            </p:txBody>
          </p:sp>
        </mc:Fallback>
      </mc:AlternateContent>
    </p:spTree>
    <p:extLst>
      <p:ext uri="{BB962C8B-B14F-4D97-AF65-F5344CB8AC3E}">
        <p14:creationId xmlns:p14="http://schemas.microsoft.com/office/powerpoint/2010/main" val="2546333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Core</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0" name="TextBox 9">
            <a:extLst>
              <a:ext uri="{FF2B5EF4-FFF2-40B4-BE49-F238E27FC236}">
                <a16:creationId xmlns:a16="http://schemas.microsoft.com/office/drawing/2014/main" id="{14071166-6330-0B37-5174-5505FD90C65B}"/>
              </a:ext>
            </a:extLst>
          </p:cNvPr>
          <p:cNvSpPr txBox="1"/>
          <p:nvPr/>
        </p:nvSpPr>
        <p:spPr>
          <a:xfrm>
            <a:off x="838200" y="1292408"/>
            <a:ext cx="7266758" cy="3000821"/>
          </a:xfrm>
          <a:prstGeom prst="rect">
            <a:avLst/>
          </a:prstGeom>
          <a:noFill/>
        </p:spPr>
        <p:txBody>
          <a:bodyPr wrap="square">
            <a:spAutoFit/>
          </a:bodyPr>
          <a:lstStyle/>
          <a:p>
            <a:pPr algn="just"/>
            <a:r>
              <a:rPr lang="en-US" sz="2700" i="0" dirty="0">
                <a:solidFill>
                  <a:srgbClr val="202124"/>
                </a:solidFill>
                <a:effectLst/>
                <a:latin typeface="Times New Roman" panose="02020603050405020304" pitchFamily="18" charset="0"/>
                <a:cs typeface="Times New Roman" panose="02020603050405020304" pitchFamily="18" charset="0"/>
              </a:rPr>
              <a:t>Core type transformer uses concentric cylindrical winding whereas the shell type transformer uses sandwiched winding. </a:t>
            </a:r>
          </a:p>
          <a:p>
            <a:pPr algn="just"/>
            <a:endParaRPr lang="en-US" sz="2700" dirty="0">
              <a:solidFill>
                <a:srgbClr val="202124"/>
              </a:solidFill>
              <a:latin typeface="Times New Roman" panose="02020603050405020304" pitchFamily="18" charset="0"/>
              <a:cs typeface="Times New Roman" panose="02020603050405020304" pitchFamily="18" charset="0"/>
            </a:endParaRPr>
          </a:p>
          <a:p>
            <a:pPr algn="just"/>
            <a:r>
              <a:rPr lang="en-US" sz="2700" i="0" dirty="0">
                <a:solidFill>
                  <a:schemeClr val="accent1"/>
                </a:solidFill>
                <a:effectLst/>
                <a:latin typeface="Times New Roman" panose="02020603050405020304" pitchFamily="18" charset="0"/>
                <a:cs typeface="Times New Roman" panose="02020603050405020304" pitchFamily="18" charset="0"/>
              </a:rPr>
              <a:t>In a core type transformer, winding surrounds the core whereas, in a shell type transformer, the core surrounds the winding.</a:t>
            </a:r>
            <a:endParaRPr lang="en-IN" sz="2700" dirty="0">
              <a:solidFill>
                <a:schemeClr val="accent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4BBCB7F-D617-F444-9D80-839188641CFB}"/>
              </a:ext>
            </a:extLst>
          </p:cNvPr>
          <p:cNvPicPr>
            <a:picLocks noChangeAspect="1"/>
          </p:cNvPicPr>
          <p:nvPr/>
        </p:nvPicPr>
        <p:blipFill>
          <a:blip r:embed="rId3"/>
          <a:stretch>
            <a:fillRect/>
          </a:stretch>
        </p:blipFill>
        <p:spPr>
          <a:xfrm>
            <a:off x="8216440" y="989044"/>
            <a:ext cx="3864078" cy="5862739"/>
          </a:xfrm>
          <a:prstGeom prst="rect">
            <a:avLst/>
          </a:prstGeom>
        </p:spPr>
      </p:pic>
      <p:pic>
        <p:nvPicPr>
          <p:cNvPr id="1028" name="Picture 4" descr="Transformer Construction and Transformer Core Design">
            <a:extLst>
              <a:ext uri="{FF2B5EF4-FFF2-40B4-BE49-F238E27FC236}">
                <a16:creationId xmlns:a16="http://schemas.microsoft.com/office/drawing/2014/main" id="{2E86A104-C0F0-197A-7308-E05BADFD6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072" y="4184650"/>
            <a:ext cx="5679335" cy="265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561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Core Material</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0" name="TextBox 9">
            <a:extLst>
              <a:ext uri="{FF2B5EF4-FFF2-40B4-BE49-F238E27FC236}">
                <a16:creationId xmlns:a16="http://schemas.microsoft.com/office/drawing/2014/main" id="{14071166-6330-0B37-5174-5505FD90C65B}"/>
              </a:ext>
            </a:extLst>
          </p:cNvPr>
          <p:cNvSpPr txBox="1"/>
          <p:nvPr/>
        </p:nvSpPr>
        <p:spPr>
          <a:xfrm>
            <a:off x="838200" y="1292408"/>
            <a:ext cx="10713098" cy="4662815"/>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Core consists of sheets of alloy steels, the main constituents of alloy steel are silicon and carbon in small quantities which increases the permeability at low flux densities and reduces the hysteresis loss to large extent.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Addition of silicon also reduces the eddy currents to some extent because it increases the resistivity. In addition to this, these constituents also increase the mechanical strength of the core.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Cold rolled grain oriented steel (CRGOS) sheets are used for core construction because of their excellent magnetic properties in the direction of rolling. It allows flux density as high as 2.8 Wb/m2.</a:t>
            </a:r>
            <a:endParaRPr lang="en-IN"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00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Windings</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0" name="TextBox 9">
            <a:extLst>
              <a:ext uri="{FF2B5EF4-FFF2-40B4-BE49-F238E27FC236}">
                <a16:creationId xmlns:a16="http://schemas.microsoft.com/office/drawing/2014/main" id="{14071166-6330-0B37-5174-5505FD90C65B}"/>
              </a:ext>
            </a:extLst>
          </p:cNvPr>
          <p:cNvSpPr txBox="1"/>
          <p:nvPr/>
        </p:nvSpPr>
        <p:spPr>
          <a:xfrm>
            <a:off x="940837" y="1217763"/>
            <a:ext cx="10713098" cy="3877985"/>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Transformer windings may be classified into two groups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Concentric winding - used in core type transformers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Sandwiched winding - used in shell type transformers </a:t>
            </a:r>
          </a:p>
          <a:p>
            <a:pPr algn="just"/>
            <a:endParaRPr lang="en-US" sz="2700" dirty="0">
              <a:solidFill>
                <a:schemeClr val="accent2"/>
              </a:solidFill>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The low-voltage winding is placed nearer to the core in the case of concentric windings and on the outside positions in the case of sandwiched windings.</a:t>
            </a:r>
            <a:endParaRPr lang="en-US"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212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542455" y="6356350"/>
            <a:ext cx="7360296" cy="365125"/>
          </a:xfrm>
        </p:spPr>
        <p:txBody>
          <a:bodyPr/>
          <a:lstStyle/>
          <a:p>
            <a:r>
              <a:rPr lang="en-US" dirty="0"/>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Tank</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0" name="TextBox 9">
            <a:extLst>
              <a:ext uri="{FF2B5EF4-FFF2-40B4-BE49-F238E27FC236}">
                <a16:creationId xmlns:a16="http://schemas.microsoft.com/office/drawing/2014/main" id="{14071166-6330-0B37-5174-5505FD90C65B}"/>
              </a:ext>
            </a:extLst>
          </p:cNvPr>
          <p:cNvSpPr txBox="1"/>
          <p:nvPr/>
        </p:nvSpPr>
        <p:spPr>
          <a:xfrm>
            <a:off x="940837" y="1217763"/>
            <a:ext cx="10713098" cy="1754326"/>
          </a:xfrm>
          <a:prstGeom prst="rect">
            <a:avLst/>
          </a:prstGeom>
          <a:noFill/>
        </p:spPr>
        <p:txBody>
          <a:bodyPr wrap="square">
            <a:spAutoFit/>
          </a:bodyPr>
          <a:lstStyle/>
          <a:p>
            <a:pPr algn="just"/>
            <a:r>
              <a:rPr lang="en-US" sz="2700" i="0" dirty="0">
                <a:solidFill>
                  <a:srgbClr val="202124"/>
                </a:solidFill>
                <a:effectLst/>
                <a:latin typeface="Times New Roman" panose="02020603050405020304" pitchFamily="18" charset="0"/>
                <a:cs typeface="Times New Roman" panose="02020603050405020304" pitchFamily="18" charset="0"/>
              </a:rPr>
              <a:t>Transformer tank also named transformer tank body. </a:t>
            </a:r>
          </a:p>
          <a:p>
            <a:pPr algn="just"/>
            <a:endParaRPr lang="en-US" sz="2700" dirty="0">
              <a:solidFill>
                <a:srgbClr val="202124"/>
              </a:solidFill>
              <a:latin typeface="Times New Roman" panose="02020603050405020304" pitchFamily="18" charset="0"/>
              <a:cs typeface="Times New Roman" panose="02020603050405020304" pitchFamily="18" charset="0"/>
            </a:endParaRPr>
          </a:p>
          <a:p>
            <a:pPr algn="just"/>
            <a:r>
              <a:rPr lang="en-US" sz="2700" i="0" dirty="0">
                <a:solidFill>
                  <a:schemeClr val="accent1"/>
                </a:solidFill>
                <a:effectLst/>
                <a:latin typeface="Times New Roman" panose="02020603050405020304" pitchFamily="18" charset="0"/>
                <a:cs typeface="Times New Roman" panose="02020603050405020304" pitchFamily="18" charset="0"/>
              </a:rPr>
              <a:t>It is used to hold, protect, cool the winding and core in one Electrical distributor transformer. </a:t>
            </a:r>
          </a:p>
        </p:txBody>
      </p:sp>
      <p:sp>
        <p:nvSpPr>
          <p:cNvPr id="11" name="TextBox 10">
            <a:extLst>
              <a:ext uri="{FF2B5EF4-FFF2-40B4-BE49-F238E27FC236}">
                <a16:creationId xmlns:a16="http://schemas.microsoft.com/office/drawing/2014/main" id="{819EA7EE-1C82-727D-3D44-6861C3C37884}"/>
              </a:ext>
            </a:extLst>
          </p:cNvPr>
          <p:cNvSpPr txBox="1"/>
          <p:nvPr/>
        </p:nvSpPr>
        <p:spPr>
          <a:xfrm>
            <a:off x="940837" y="3239581"/>
            <a:ext cx="5497285" cy="1338828"/>
          </a:xfrm>
          <a:prstGeom prst="rect">
            <a:avLst/>
          </a:prstGeom>
          <a:noFill/>
        </p:spPr>
        <p:txBody>
          <a:bodyPr wrap="square">
            <a:spAutoFit/>
          </a:bodyPr>
          <a:lstStyle/>
          <a:p>
            <a:pPr algn="just"/>
            <a:r>
              <a:rPr lang="en-US" sz="2700" b="0" i="0" dirty="0">
                <a:solidFill>
                  <a:schemeClr val="accent2"/>
                </a:solidFill>
                <a:effectLst/>
                <a:latin typeface="Times New Roman" panose="02020603050405020304" pitchFamily="18" charset="0"/>
                <a:cs typeface="Times New Roman" panose="02020603050405020304" pitchFamily="18" charset="0"/>
              </a:rPr>
              <a:t>The tank body provides isolation of oil and the core from the outside environment.</a:t>
            </a:r>
            <a:endParaRPr lang="en-US" sz="2700" dirty="0">
              <a:solidFill>
                <a:schemeClr val="accent2"/>
              </a:solidFill>
              <a:latin typeface="Times New Roman" panose="02020603050405020304" pitchFamily="18" charset="0"/>
              <a:cs typeface="Times New Roman" panose="02020603050405020304" pitchFamily="18" charset="0"/>
            </a:endParaRPr>
          </a:p>
        </p:txBody>
      </p:sp>
      <p:pic>
        <p:nvPicPr>
          <p:cNvPr id="1026" name="Picture 2" descr="Transformer Tank">
            <a:extLst>
              <a:ext uri="{FF2B5EF4-FFF2-40B4-BE49-F238E27FC236}">
                <a16:creationId xmlns:a16="http://schemas.microsoft.com/office/drawing/2014/main" id="{7730C1BC-CEC8-6EE8-B15E-3CBA984A0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906" y="2502364"/>
            <a:ext cx="4805264" cy="438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660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542455" y="6356350"/>
            <a:ext cx="7360296" cy="365125"/>
          </a:xfrm>
        </p:spPr>
        <p:txBody>
          <a:bodyPr/>
          <a:lstStyle/>
          <a:p>
            <a:r>
              <a:rPr lang="en-US" dirty="0"/>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Bushing</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0" name="TextBox 9">
            <a:extLst>
              <a:ext uri="{FF2B5EF4-FFF2-40B4-BE49-F238E27FC236}">
                <a16:creationId xmlns:a16="http://schemas.microsoft.com/office/drawing/2014/main" id="{14071166-6330-0B37-5174-5505FD90C65B}"/>
              </a:ext>
            </a:extLst>
          </p:cNvPr>
          <p:cNvSpPr txBox="1"/>
          <p:nvPr/>
        </p:nvSpPr>
        <p:spPr>
          <a:xfrm>
            <a:off x="940837" y="1217763"/>
            <a:ext cx="10713098" cy="138499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 bushing is an insulated device that allows an electrical conductor to pass safely through an (usually) earthed conducting barrier such as the wall of a transformer.</a:t>
            </a:r>
            <a:endParaRPr lang="en-US" sz="2700" i="0" dirty="0">
              <a:solidFill>
                <a:schemeClr val="accent1"/>
              </a:solidFill>
              <a:effectLst/>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9E5D18AE-D69C-AAA3-31C5-30B9E6D2F3A2}"/>
              </a:ext>
            </a:extLst>
          </p:cNvPr>
          <p:cNvGrpSpPr/>
          <p:nvPr/>
        </p:nvGrpSpPr>
        <p:grpSpPr>
          <a:xfrm>
            <a:off x="4217430" y="2192691"/>
            <a:ext cx="7480041" cy="4570771"/>
            <a:chOff x="6438122" y="3601554"/>
            <a:chExt cx="5753878" cy="3236556"/>
          </a:xfrm>
        </p:grpSpPr>
        <p:pic>
          <p:nvPicPr>
            <p:cNvPr id="2050" name="Picture 2" descr="What Is Bushing In Transformer | Transformer Bushing | Power Transformer  Bushings And Insulators - YouTube">
              <a:extLst>
                <a:ext uri="{FF2B5EF4-FFF2-40B4-BE49-F238E27FC236}">
                  <a16:creationId xmlns:a16="http://schemas.microsoft.com/office/drawing/2014/main" id="{FA19CBC1-9AE4-D206-C8F2-4DAE4573B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122" y="3601554"/>
              <a:ext cx="5753878" cy="32365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9E1594-397C-B216-77FD-5ED549E3253F}"/>
                </a:ext>
              </a:extLst>
            </p:cNvPr>
            <p:cNvSpPr/>
            <p:nvPr/>
          </p:nvSpPr>
          <p:spPr>
            <a:xfrm>
              <a:off x="7847045" y="5868955"/>
              <a:ext cx="1754155" cy="597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7452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Transformer Oil</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10" name="TextBox 9">
            <a:extLst>
              <a:ext uri="{FF2B5EF4-FFF2-40B4-BE49-F238E27FC236}">
                <a16:creationId xmlns:a16="http://schemas.microsoft.com/office/drawing/2014/main" id="{14071166-6330-0B37-5174-5505FD90C65B}"/>
              </a:ext>
            </a:extLst>
          </p:cNvPr>
          <p:cNvSpPr txBox="1"/>
          <p:nvPr/>
        </p:nvSpPr>
        <p:spPr>
          <a:xfrm>
            <a:off x="940837" y="1217763"/>
            <a:ext cx="10713098" cy="138499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insulating oil provides better insulation, protects insulation from moisture and transfers the heat produced in core and windings to the atmosphere. </a:t>
            </a:r>
            <a:endParaRPr lang="en-US" sz="2700" i="0" dirty="0">
              <a:solidFill>
                <a:schemeClr val="accent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1A74C69-D936-EB60-EDFC-1DF869D7C22B}"/>
              </a:ext>
            </a:extLst>
          </p:cNvPr>
          <p:cNvSpPr txBox="1"/>
          <p:nvPr/>
        </p:nvSpPr>
        <p:spPr>
          <a:xfrm>
            <a:off x="940837" y="2875966"/>
            <a:ext cx="4835299" cy="1338828"/>
          </a:xfrm>
          <a:prstGeom prst="rect">
            <a:avLst/>
          </a:prstGeom>
          <a:noFill/>
        </p:spPr>
        <p:txBody>
          <a:bodyPr wrap="square">
            <a:spAutoFit/>
          </a:bodyPr>
          <a:lstStyle/>
          <a:p>
            <a:pPr algn="just"/>
            <a:r>
              <a:rPr lang="en-US" sz="2700" dirty="0">
                <a:solidFill>
                  <a:schemeClr val="accent1"/>
                </a:solidFill>
                <a:latin typeface="Times New Roman" panose="02020603050405020304" pitchFamily="18" charset="0"/>
                <a:cs typeface="Times New Roman" panose="02020603050405020304" pitchFamily="18" charset="0"/>
              </a:rPr>
              <a:t>Transformer oil is generally a mineral oil obtained by fractional distillation of crude oil. </a:t>
            </a:r>
            <a:endParaRPr lang="en-IN" sz="2700" dirty="0">
              <a:solidFill>
                <a:schemeClr val="accent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159051A-A7AD-4653-17EA-1F00742C34D2}"/>
              </a:ext>
            </a:extLst>
          </p:cNvPr>
          <p:cNvGrpSpPr/>
          <p:nvPr/>
        </p:nvGrpSpPr>
        <p:grpSpPr>
          <a:xfrm>
            <a:off x="6139540" y="2157703"/>
            <a:ext cx="5860110" cy="4564407"/>
            <a:chOff x="6242181" y="2129710"/>
            <a:chExt cx="5860110" cy="4564407"/>
          </a:xfrm>
        </p:grpSpPr>
        <p:pic>
          <p:nvPicPr>
            <p:cNvPr id="3074" name="Picture 2" descr="Transformer Oil: Testing, Types &amp; Properties | Electrical4U">
              <a:extLst>
                <a:ext uri="{FF2B5EF4-FFF2-40B4-BE49-F238E27FC236}">
                  <a16:creationId xmlns:a16="http://schemas.microsoft.com/office/drawing/2014/main" id="{6239DCBF-2A56-6407-F074-31CE7A6BD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181" y="2129710"/>
              <a:ext cx="5860110" cy="45644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C4C9852-FE2C-6DFD-1058-04DA5A3B2395}"/>
                </a:ext>
              </a:extLst>
            </p:cNvPr>
            <p:cNvSpPr/>
            <p:nvPr/>
          </p:nvSpPr>
          <p:spPr>
            <a:xfrm>
              <a:off x="11280710" y="5878286"/>
              <a:ext cx="755780" cy="815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01410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Applications of Transformer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24813" y="1219412"/>
            <a:ext cx="10328987" cy="5262979"/>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To change the level of voltage and current in electric power systems.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As impedance-matching device for maximum power transfer in low-power electronic and control circuits.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As a coupling device is electronic circuits.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To isolate one circuit from another, since primary and secondary are not electrically connected.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To measure voltage and currents; these are known as instrument transformers.</a:t>
            </a:r>
          </a:p>
        </p:txBody>
      </p:sp>
    </p:spTree>
    <p:extLst>
      <p:ext uri="{BB962C8B-B14F-4D97-AF65-F5344CB8AC3E}">
        <p14:creationId xmlns:p14="http://schemas.microsoft.com/office/powerpoint/2010/main" val="4094143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8" name="Picture 7">
            <a:extLst>
              <a:ext uri="{FF2B5EF4-FFF2-40B4-BE49-F238E27FC236}">
                <a16:creationId xmlns:a16="http://schemas.microsoft.com/office/drawing/2014/main" id="{8F80EA11-31AA-81D6-795D-5C20D968D97C}"/>
              </a:ext>
            </a:extLst>
          </p:cNvPr>
          <p:cNvPicPr>
            <a:picLocks noChangeAspect="1"/>
          </p:cNvPicPr>
          <p:nvPr/>
        </p:nvPicPr>
        <p:blipFill>
          <a:blip r:embed="rId3"/>
          <a:stretch>
            <a:fillRect/>
          </a:stretch>
        </p:blipFill>
        <p:spPr>
          <a:xfrm>
            <a:off x="0" y="1410138"/>
            <a:ext cx="12192000" cy="4037724"/>
          </a:xfrm>
          <a:prstGeom prst="rect">
            <a:avLst/>
          </a:prstGeom>
        </p:spPr>
      </p:pic>
      <p:sp>
        <p:nvSpPr>
          <p:cNvPr id="7" name="TextBox 6">
            <a:extLst>
              <a:ext uri="{FF2B5EF4-FFF2-40B4-BE49-F238E27FC236}">
                <a16:creationId xmlns:a16="http://schemas.microsoft.com/office/drawing/2014/main" id="{116FC1A7-F29E-6669-648B-9A11A518C224}"/>
              </a:ext>
            </a:extLst>
          </p:cNvPr>
          <p:cNvSpPr txBox="1"/>
          <p:nvPr/>
        </p:nvSpPr>
        <p:spPr>
          <a:xfrm>
            <a:off x="3047223" y="501650"/>
            <a:ext cx="609755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Problem</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342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1517A7AD-CEC0-0726-2292-2E3BD02E10EB}"/>
              </a:ext>
            </a:extLst>
          </p:cNvPr>
          <p:cNvPicPr>
            <a:picLocks noChangeAspect="1"/>
          </p:cNvPicPr>
          <p:nvPr/>
        </p:nvPicPr>
        <p:blipFill>
          <a:blip r:embed="rId3"/>
          <a:stretch>
            <a:fillRect/>
          </a:stretch>
        </p:blipFill>
        <p:spPr>
          <a:xfrm>
            <a:off x="438538" y="663878"/>
            <a:ext cx="11109649" cy="6057597"/>
          </a:xfrm>
          <a:prstGeom prst="rect">
            <a:avLst/>
          </a:prstGeom>
        </p:spPr>
      </p:pic>
      <p:sp>
        <p:nvSpPr>
          <p:cNvPr id="6" name="TextBox 5">
            <a:extLst>
              <a:ext uri="{FF2B5EF4-FFF2-40B4-BE49-F238E27FC236}">
                <a16:creationId xmlns:a16="http://schemas.microsoft.com/office/drawing/2014/main" id="{BB943FD1-0ECE-96BB-2A3E-CB7D41AE8440}"/>
              </a:ext>
            </a:extLst>
          </p:cNvPr>
          <p:cNvSpPr txBox="1"/>
          <p:nvPr/>
        </p:nvSpPr>
        <p:spPr>
          <a:xfrm>
            <a:off x="3047223" y="0"/>
            <a:ext cx="609755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Problem</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668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Induction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24813" y="1219412"/>
            <a:ext cx="10328987" cy="136960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Induction machines are also called asynchronous machines. </a:t>
            </a:r>
          </a:p>
          <a:p>
            <a:pPr algn="just"/>
            <a:endParaRPr lang="en-US" sz="2800" dirty="0">
              <a:solidFill>
                <a:schemeClr val="accent2"/>
              </a:solidFill>
              <a:latin typeface="Times New Roman" panose="02020603050405020304" pitchFamily="18" charset="0"/>
              <a:cs typeface="Times New Roman" panose="02020603050405020304" pitchFamily="18" charset="0"/>
            </a:endParaRPr>
          </a:p>
          <a:p>
            <a:pPr algn="just"/>
            <a:endParaRPr lang="en-US"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06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97D385AF-C25A-44B9-8F92-17DB88568F33}"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BA8A7ED8-C251-7708-8DBE-8A3C765F51F8}"/>
              </a:ext>
            </a:extLst>
          </p:cNvPr>
          <p:cNvPicPr>
            <a:picLocks noChangeAspect="1"/>
          </p:cNvPicPr>
          <p:nvPr/>
        </p:nvPicPr>
        <p:blipFill>
          <a:blip r:embed="rId3"/>
          <a:stretch>
            <a:fillRect/>
          </a:stretch>
        </p:blipFill>
        <p:spPr>
          <a:xfrm>
            <a:off x="1715374" y="333332"/>
            <a:ext cx="8147083" cy="6012059"/>
          </a:xfrm>
          <a:prstGeom prst="rect">
            <a:avLst/>
          </a:prstGeom>
        </p:spPr>
      </p:pic>
    </p:spTree>
    <p:extLst>
      <p:ext uri="{BB962C8B-B14F-4D97-AF65-F5344CB8AC3E}">
        <p14:creationId xmlns:p14="http://schemas.microsoft.com/office/powerpoint/2010/main" val="2981733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Induction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2835846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Induction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2413056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Induction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2711062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Induction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2835394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Induction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3602687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Stepper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24813" y="1219412"/>
            <a:ext cx="10328987"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 motor in which the rotor turns in discrete movements is called a stepper motor.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solidFill>
                  <a:schemeClr val="accent1"/>
                </a:solidFill>
                <a:latin typeface="Times New Roman" panose="02020603050405020304" pitchFamily="18" charset="0"/>
                <a:cs typeface="Times New Roman" panose="02020603050405020304" pitchFamily="18" charset="0"/>
              </a:rPr>
              <a:t>A stepper motor, as its name implies, turns in discrete movements called steps.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solidFill>
                  <a:schemeClr val="accent2"/>
                </a:solidFill>
                <a:latin typeface="Times New Roman" panose="02020603050405020304" pitchFamily="18" charset="0"/>
                <a:cs typeface="Times New Roman" panose="02020603050405020304" pitchFamily="18" charset="0"/>
              </a:rPr>
              <a:t>After the rotor makes a step, it stops turning until it receives the next command (or signal).</a:t>
            </a:r>
            <a:endParaRPr lang="en-US"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73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Stepper Motor Operation</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24813" y="1219412"/>
            <a:ext cx="10328987" cy="1338828"/>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Stepper motor operation can be easily visualized by considering a series of electromagnets or solenoids arranged in a circle. </a:t>
            </a:r>
          </a:p>
          <a:p>
            <a:pPr algn="just"/>
            <a:endParaRPr lang="en-US" sz="27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887D9D-E91A-6A45-E49F-753C785E1E2C}"/>
              </a:ext>
            </a:extLst>
          </p:cNvPr>
          <p:cNvPicPr>
            <a:picLocks noChangeAspect="1"/>
          </p:cNvPicPr>
          <p:nvPr/>
        </p:nvPicPr>
        <p:blipFill>
          <a:blip r:embed="rId3"/>
          <a:stretch>
            <a:fillRect/>
          </a:stretch>
        </p:blipFill>
        <p:spPr>
          <a:xfrm>
            <a:off x="6811346" y="2558240"/>
            <a:ext cx="5259358" cy="3360375"/>
          </a:xfrm>
          <a:prstGeom prst="rect">
            <a:avLst/>
          </a:prstGeom>
        </p:spPr>
      </p:pic>
      <p:sp>
        <p:nvSpPr>
          <p:cNvPr id="10" name="TextBox 9">
            <a:extLst>
              <a:ext uri="{FF2B5EF4-FFF2-40B4-BE49-F238E27FC236}">
                <a16:creationId xmlns:a16="http://schemas.microsoft.com/office/drawing/2014/main" id="{A02BF410-85FE-8950-8B83-973C781A4CE9}"/>
              </a:ext>
            </a:extLst>
          </p:cNvPr>
          <p:cNvSpPr txBox="1"/>
          <p:nvPr/>
        </p:nvSpPr>
        <p:spPr>
          <a:xfrm>
            <a:off x="1024813" y="2492737"/>
            <a:ext cx="5693228" cy="3831818"/>
          </a:xfrm>
          <a:prstGeom prst="rect">
            <a:avLst/>
          </a:prstGeom>
          <a:noFill/>
        </p:spPr>
        <p:txBody>
          <a:bodyPr wrap="square">
            <a:spAutoFit/>
          </a:bodyPr>
          <a:lstStyle/>
          <a:p>
            <a:pPr algn="just"/>
            <a:r>
              <a:rPr lang="en-US" sz="2700" dirty="0">
                <a:solidFill>
                  <a:schemeClr val="accent1"/>
                </a:solidFill>
                <a:latin typeface="Times New Roman" panose="02020603050405020304" pitchFamily="18" charset="0"/>
                <a:cs typeface="Times New Roman" panose="02020603050405020304" pitchFamily="18" charset="0"/>
              </a:rPr>
              <a:t>When these solenoids are energized in sequence, their fields interact with the rotor, causing it to turn either clock wise or counter clockwise, depending upon the input commands (or signals).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The stepping angle (</a:t>
            </a:r>
            <a:r>
              <a:rPr lang="el-GR" sz="2700" dirty="0">
                <a:solidFill>
                  <a:schemeClr val="accent2"/>
                </a:solidFill>
                <a:latin typeface="Times New Roman" panose="02020603050405020304" pitchFamily="18" charset="0"/>
                <a:cs typeface="Times New Roman" panose="02020603050405020304" pitchFamily="18" charset="0"/>
              </a:rPr>
              <a:t>α</a:t>
            </a:r>
            <a:r>
              <a:rPr lang="en-US" sz="2700" dirty="0">
                <a:solidFill>
                  <a:schemeClr val="accent2"/>
                </a:solidFill>
                <a:latin typeface="Times New Roman" panose="02020603050405020304" pitchFamily="18" charset="0"/>
                <a:cs typeface="Times New Roman" panose="02020603050405020304" pitchFamily="18" charset="0"/>
              </a:rPr>
              <a:t>) is determined by the design of the motor, but it should not be greater than 180° in any case.</a:t>
            </a:r>
          </a:p>
        </p:txBody>
      </p:sp>
      <p:pic>
        <p:nvPicPr>
          <p:cNvPr id="11" name="Picture 10">
            <a:extLst>
              <a:ext uri="{FF2B5EF4-FFF2-40B4-BE49-F238E27FC236}">
                <a16:creationId xmlns:a16="http://schemas.microsoft.com/office/drawing/2014/main" id="{B6DC74DD-1319-4E5E-0672-3FCEF36F0BD8}"/>
              </a:ext>
            </a:extLst>
          </p:cNvPr>
          <p:cNvPicPr>
            <a:picLocks noChangeAspect="1"/>
          </p:cNvPicPr>
          <p:nvPr/>
        </p:nvPicPr>
        <p:blipFill>
          <a:blip r:embed="rId4"/>
          <a:stretch>
            <a:fillRect/>
          </a:stretch>
        </p:blipFill>
        <p:spPr>
          <a:xfrm>
            <a:off x="6114658" y="5761785"/>
            <a:ext cx="1905000" cy="1076325"/>
          </a:xfrm>
          <a:prstGeom prst="rect">
            <a:avLst/>
          </a:prstGeom>
        </p:spPr>
      </p:pic>
      <p:pic>
        <p:nvPicPr>
          <p:cNvPr id="13" name="Picture 12">
            <a:extLst>
              <a:ext uri="{FF2B5EF4-FFF2-40B4-BE49-F238E27FC236}">
                <a16:creationId xmlns:a16="http://schemas.microsoft.com/office/drawing/2014/main" id="{20DB78AC-71FF-16F8-DD39-1FCC9EC6DAE2}"/>
              </a:ext>
            </a:extLst>
          </p:cNvPr>
          <p:cNvPicPr>
            <a:picLocks noChangeAspect="1"/>
          </p:cNvPicPr>
          <p:nvPr/>
        </p:nvPicPr>
        <p:blipFill>
          <a:blip r:embed="rId5"/>
          <a:stretch>
            <a:fillRect/>
          </a:stretch>
        </p:blipFill>
        <p:spPr>
          <a:xfrm>
            <a:off x="7877275" y="5991492"/>
            <a:ext cx="4193429" cy="616910"/>
          </a:xfrm>
          <a:prstGeom prst="rect">
            <a:avLst/>
          </a:prstGeom>
        </p:spPr>
      </p:pic>
    </p:spTree>
    <p:extLst>
      <p:ext uri="{BB962C8B-B14F-4D97-AF65-F5344CB8AC3E}">
        <p14:creationId xmlns:p14="http://schemas.microsoft.com/office/powerpoint/2010/main" val="1681011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Stepper Motor Operation</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24813" y="1219412"/>
            <a:ext cx="10328987" cy="923330"/>
          </a:xfrm>
          <a:prstGeom prst="rect">
            <a:avLst/>
          </a:prstGeom>
          <a:noFill/>
        </p:spPr>
        <p:txBody>
          <a:bodyPr wrap="square">
            <a:spAutoFit/>
          </a:bodyPr>
          <a:lstStyle/>
          <a:p>
            <a:pPr algn="just"/>
            <a:r>
              <a:rPr lang="en-US" sz="2700" b="0" i="0" dirty="0">
                <a:effectLst/>
                <a:latin typeface="Times New Roman" panose="02020603050405020304" pitchFamily="18" charset="0"/>
                <a:cs typeface="Times New Roman" panose="02020603050405020304" pitchFamily="18" charset="0"/>
              </a:rPr>
              <a:t>The stepper motor rotor is a permanent magnet, when the current flows through the stator winding, produce a vector magnetic field. </a:t>
            </a:r>
            <a:endParaRPr lang="en-US" sz="2700" dirty="0">
              <a:latin typeface="Times New Roman" panose="02020603050405020304" pitchFamily="18" charset="0"/>
              <a:cs typeface="Times New Roman" panose="02020603050405020304" pitchFamily="18" charset="0"/>
            </a:endParaRPr>
          </a:p>
        </p:txBody>
      </p:sp>
      <p:pic>
        <p:nvPicPr>
          <p:cNvPr id="4098" name="Picture 2" descr="Stepper Motor Basics &amp; Working Principle | ATO.com">
            <a:extLst>
              <a:ext uri="{FF2B5EF4-FFF2-40B4-BE49-F238E27FC236}">
                <a16:creationId xmlns:a16="http://schemas.microsoft.com/office/drawing/2014/main" id="{EC54E387-76AA-907E-B754-C68BFEBCE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2011" y="2194971"/>
            <a:ext cx="5128727" cy="42139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60E21E-73B5-4579-756F-5FB8D8783C07}"/>
              </a:ext>
            </a:extLst>
          </p:cNvPr>
          <p:cNvSpPr txBox="1"/>
          <p:nvPr/>
        </p:nvSpPr>
        <p:spPr>
          <a:xfrm>
            <a:off x="1024812" y="2554504"/>
            <a:ext cx="5898501" cy="3831818"/>
          </a:xfrm>
          <a:prstGeom prst="rect">
            <a:avLst/>
          </a:prstGeom>
          <a:noFill/>
        </p:spPr>
        <p:txBody>
          <a:bodyPr wrap="square">
            <a:spAutoFit/>
          </a:bodyPr>
          <a:lstStyle/>
          <a:p>
            <a:pPr algn="just"/>
            <a:r>
              <a:rPr lang="en-US" sz="2700" b="0" i="0" dirty="0">
                <a:solidFill>
                  <a:schemeClr val="accent1"/>
                </a:solidFill>
                <a:effectLst/>
                <a:latin typeface="Times New Roman" panose="02020603050405020304" pitchFamily="18" charset="0"/>
                <a:cs typeface="Times New Roman" panose="02020603050405020304" pitchFamily="18" charset="0"/>
              </a:rPr>
              <a:t>The magnetic field drives the rotor to rotate by an angle so that the pair of magnetic fields of the rotor and the magnetic field direction of the stator are consistent.</a:t>
            </a:r>
          </a:p>
          <a:p>
            <a:pPr algn="just"/>
            <a:endParaRPr lang="en-US" sz="2700" dirty="0">
              <a:latin typeface="Times New Roman" panose="02020603050405020304" pitchFamily="18" charset="0"/>
              <a:cs typeface="Times New Roman" panose="02020603050405020304" pitchFamily="18" charset="0"/>
            </a:endParaRPr>
          </a:p>
          <a:p>
            <a:pPr algn="just"/>
            <a:r>
              <a:rPr lang="en-US" sz="2700" b="0" i="0" dirty="0">
                <a:solidFill>
                  <a:schemeClr val="accent2"/>
                </a:solidFill>
                <a:effectLst/>
                <a:latin typeface="Times New Roman" panose="02020603050405020304" pitchFamily="18" charset="0"/>
                <a:cs typeface="Times New Roman" panose="02020603050405020304" pitchFamily="18" charset="0"/>
              </a:rPr>
              <a:t>When the stator's vector magnetic field is rotated by an angle, the rotor also rotates with the magnetic field at an angle. </a:t>
            </a:r>
            <a:endParaRPr lang="en-IN"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711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dirty="0"/>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Stepper Motor Applications</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4255538" y="1345453"/>
            <a:ext cx="4368281" cy="5003677"/>
          </a:xfrm>
          <a:prstGeom prst="rect">
            <a:avLst/>
          </a:prstGeom>
          <a:noFill/>
        </p:spPr>
        <p:txBody>
          <a:bodyPr wrap="square">
            <a:spAutoFit/>
          </a:bodyPr>
          <a:lstStyle/>
          <a:p>
            <a:pPr algn="l">
              <a:lnSpc>
                <a:spcPct val="150000"/>
              </a:lnSpc>
            </a:pPr>
            <a:r>
              <a:rPr lang="en-US" sz="2700" b="0" i="0" dirty="0">
                <a:solidFill>
                  <a:srgbClr val="202124"/>
                </a:solidFill>
                <a:effectLst/>
                <a:latin typeface="Times New Roman" panose="02020603050405020304" pitchFamily="18" charset="0"/>
                <a:cs typeface="Times New Roman" panose="02020603050405020304" pitchFamily="18" charset="0"/>
              </a:rPr>
              <a:t>3D printing equipment.</a:t>
            </a:r>
          </a:p>
          <a:p>
            <a:pPr algn="l">
              <a:lnSpc>
                <a:spcPct val="150000"/>
              </a:lnSpc>
            </a:pPr>
            <a:r>
              <a:rPr lang="en-US" sz="2700" b="0" i="0" dirty="0">
                <a:solidFill>
                  <a:schemeClr val="accent1"/>
                </a:solidFill>
                <a:effectLst/>
                <a:latin typeface="Times New Roman" panose="02020603050405020304" pitchFamily="18" charset="0"/>
                <a:cs typeface="Times New Roman" panose="02020603050405020304" pitchFamily="18" charset="0"/>
              </a:rPr>
              <a:t>Textile machines.</a:t>
            </a:r>
          </a:p>
          <a:p>
            <a:pPr algn="l">
              <a:lnSpc>
                <a:spcPct val="150000"/>
              </a:lnSpc>
            </a:pPr>
            <a:r>
              <a:rPr lang="en-US" sz="2700" b="0" i="0" dirty="0">
                <a:solidFill>
                  <a:schemeClr val="accent2"/>
                </a:solidFill>
                <a:effectLst/>
                <a:latin typeface="Times New Roman" panose="02020603050405020304" pitchFamily="18" charset="0"/>
                <a:cs typeface="Times New Roman" panose="02020603050405020304" pitchFamily="18" charset="0"/>
              </a:rPr>
              <a:t>Printing presses.</a:t>
            </a:r>
          </a:p>
          <a:p>
            <a:pPr algn="l">
              <a:lnSpc>
                <a:spcPct val="150000"/>
              </a:lnSpc>
            </a:pPr>
            <a:r>
              <a:rPr lang="en-US" sz="2700" b="0" i="0" dirty="0">
                <a:solidFill>
                  <a:srgbClr val="202124"/>
                </a:solidFill>
                <a:effectLst/>
                <a:latin typeface="Times New Roman" panose="02020603050405020304" pitchFamily="18" charset="0"/>
                <a:cs typeface="Times New Roman" panose="02020603050405020304" pitchFamily="18" charset="0"/>
              </a:rPr>
              <a:t>Gaming machines.</a:t>
            </a:r>
          </a:p>
          <a:p>
            <a:pPr algn="l">
              <a:lnSpc>
                <a:spcPct val="150000"/>
              </a:lnSpc>
            </a:pPr>
            <a:r>
              <a:rPr lang="en-US" sz="2700" b="0" i="0" dirty="0">
                <a:solidFill>
                  <a:schemeClr val="accent1"/>
                </a:solidFill>
                <a:effectLst/>
                <a:latin typeface="Times New Roman" panose="02020603050405020304" pitchFamily="18" charset="0"/>
                <a:cs typeface="Times New Roman" panose="02020603050405020304" pitchFamily="18" charset="0"/>
              </a:rPr>
              <a:t>Medical imaging machinery.</a:t>
            </a:r>
          </a:p>
          <a:p>
            <a:pPr algn="l">
              <a:lnSpc>
                <a:spcPct val="150000"/>
              </a:lnSpc>
            </a:pPr>
            <a:r>
              <a:rPr lang="en-US" sz="2700" b="0" i="0" dirty="0">
                <a:solidFill>
                  <a:schemeClr val="accent2"/>
                </a:solidFill>
                <a:effectLst/>
                <a:latin typeface="Times New Roman" panose="02020603050405020304" pitchFamily="18" charset="0"/>
                <a:cs typeface="Times New Roman" panose="02020603050405020304" pitchFamily="18" charset="0"/>
              </a:rPr>
              <a:t>Small robotics.</a:t>
            </a:r>
          </a:p>
          <a:p>
            <a:pPr algn="l">
              <a:lnSpc>
                <a:spcPct val="150000"/>
              </a:lnSpc>
            </a:pPr>
            <a:r>
              <a:rPr lang="en-US" sz="2700" b="0" i="0" dirty="0">
                <a:solidFill>
                  <a:srgbClr val="202124"/>
                </a:solidFill>
                <a:effectLst/>
                <a:latin typeface="Times New Roman" panose="02020603050405020304" pitchFamily="18" charset="0"/>
                <a:cs typeface="Times New Roman" panose="02020603050405020304" pitchFamily="18" charset="0"/>
              </a:rPr>
              <a:t>CNC milling machines.</a:t>
            </a:r>
          </a:p>
          <a:p>
            <a:pPr algn="l">
              <a:lnSpc>
                <a:spcPct val="150000"/>
              </a:lnSpc>
            </a:pPr>
            <a:r>
              <a:rPr lang="en-US" sz="2700" b="0" i="0" dirty="0">
                <a:solidFill>
                  <a:schemeClr val="accent1"/>
                </a:solidFill>
                <a:effectLst/>
                <a:latin typeface="Times New Roman" panose="02020603050405020304" pitchFamily="18" charset="0"/>
                <a:cs typeface="Times New Roman" panose="02020603050405020304" pitchFamily="18" charset="0"/>
              </a:rPr>
              <a:t>Welding equipment.</a:t>
            </a:r>
          </a:p>
        </p:txBody>
      </p:sp>
    </p:spTree>
    <p:extLst>
      <p:ext uri="{BB962C8B-B14F-4D97-AF65-F5344CB8AC3E}">
        <p14:creationId xmlns:p14="http://schemas.microsoft.com/office/powerpoint/2010/main" val="3563309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Feedback Control System</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42392" y="1392101"/>
            <a:ext cx="10338318" cy="954107"/>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A system in which output is compared with the input and error is used to control the operating system is called feedback control system.</a:t>
            </a:r>
            <a:endParaRPr lang="en-US" sz="2700" b="0" i="0" dirty="0">
              <a:solidFill>
                <a:schemeClr val="accent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62BB9D-3B14-64DB-F502-6CFA8016B99A}"/>
              </a:ext>
            </a:extLst>
          </p:cNvPr>
          <p:cNvPicPr>
            <a:picLocks noChangeAspect="1"/>
          </p:cNvPicPr>
          <p:nvPr/>
        </p:nvPicPr>
        <p:blipFill>
          <a:blip r:embed="rId3"/>
          <a:stretch>
            <a:fillRect/>
          </a:stretch>
        </p:blipFill>
        <p:spPr>
          <a:xfrm>
            <a:off x="1233117" y="3278277"/>
            <a:ext cx="9763125" cy="3343275"/>
          </a:xfrm>
          <a:prstGeom prst="rect">
            <a:avLst/>
          </a:prstGeom>
        </p:spPr>
      </p:pic>
      <p:sp>
        <p:nvSpPr>
          <p:cNvPr id="7" name="Date Placeholder 3">
            <a:extLst>
              <a:ext uri="{FF2B5EF4-FFF2-40B4-BE49-F238E27FC236}">
                <a16:creationId xmlns:a16="http://schemas.microsoft.com/office/drawing/2014/main" id="{ADB188BC-7023-3154-A389-72DA9AC402A1}"/>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147452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C139D1-0F3F-D0C0-691B-DA3221D4118E}"/>
              </a:ext>
            </a:extLst>
          </p:cNvPr>
          <p:cNvSpPr/>
          <p:nvPr/>
        </p:nvSpPr>
        <p:spPr>
          <a:xfrm>
            <a:off x="8354004" y="3460097"/>
            <a:ext cx="2360645" cy="112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Electrical  output</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614CBE3-B409-17C8-A1BE-EEFF082718CD}"/>
              </a:ext>
            </a:extLst>
          </p:cNvPr>
          <p:cNvSpPr/>
          <p:nvPr/>
        </p:nvSpPr>
        <p:spPr>
          <a:xfrm>
            <a:off x="1371600" y="3429000"/>
            <a:ext cx="2360645" cy="112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Mechanical input</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DC Generator</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2"/>
            <a:ext cx="10675776" cy="1038870"/>
          </a:xfrm>
        </p:spPr>
        <p:txBody>
          <a:bodyPr>
            <a:noAutofit/>
          </a:bodyPr>
          <a:lstStyle/>
          <a:p>
            <a:pPr algn="just">
              <a:lnSpc>
                <a:spcPct val="107000"/>
              </a:lnSpc>
              <a:spcBef>
                <a:spcPts val="1200"/>
              </a:spcBef>
              <a:spcAft>
                <a:spcPts val="1000"/>
              </a:spcAft>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An electrical Generator is a machine which converts mechanical energy (or power) into electrical energy (or power).</a:t>
            </a:r>
          </a:p>
          <a:p>
            <a:pPr marL="0" indent="0" algn="just">
              <a:lnSpc>
                <a:spcPct val="107000"/>
              </a:lnSpc>
              <a:spcBef>
                <a:spcPts val="1200"/>
              </a:spcBef>
              <a:spcAft>
                <a:spcPts val="1000"/>
              </a:spcAft>
              <a:buNone/>
            </a:pPr>
            <a:endParaRPr lang="en-US" sz="2700" dirty="0">
              <a:solidFill>
                <a:schemeClr val="accent1"/>
              </a:solidFill>
              <a:latin typeface="Times New Roman" panose="02020603050405020304" pitchFamily="18" charset="0"/>
              <a:cs typeface="Times New Roman" panose="02020603050405020304" pitchFamily="18" charset="0"/>
            </a:endParaRPr>
          </a:p>
          <a:p>
            <a:pPr algn="just">
              <a:lnSpc>
                <a:spcPct val="107000"/>
              </a:lnSpc>
              <a:spcBef>
                <a:spcPts val="1200"/>
              </a:spcBef>
              <a:spcAft>
                <a:spcPts val="1000"/>
              </a:spcAft>
              <a:buFont typeface="Wingdings" panose="05000000000000000000" pitchFamily="2" charset="2"/>
              <a:buChar char="v"/>
            </a:pPr>
            <a:endParaRPr lang="en-US" sz="2700" dirty="0">
              <a:solidFill>
                <a:schemeClr val="accent1"/>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 name="Rectangle 1">
            <a:extLst>
              <a:ext uri="{FF2B5EF4-FFF2-40B4-BE49-F238E27FC236}">
                <a16:creationId xmlns:a16="http://schemas.microsoft.com/office/drawing/2014/main" id="{CE95AA8A-C95E-4F17-2F18-34B91ED2E3ED}"/>
              </a:ext>
            </a:extLst>
          </p:cNvPr>
          <p:cNvSpPr/>
          <p:nvPr/>
        </p:nvSpPr>
        <p:spPr>
          <a:xfrm>
            <a:off x="4086808" y="3051110"/>
            <a:ext cx="4077478" cy="19407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DC Generator</a:t>
            </a:r>
            <a:endParaRPr lang="en-IN" sz="2700" b="1"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B1D5961D-F430-F527-B90F-1C7072D6F53A}"/>
              </a:ext>
            </a:extLst>
          </p:cNvPr>
          <p:cNvCxnSpPr>
            <a:endCxn id="2" idx="1"/>
          </p:cNvCxnSpPr>
          <p:nvPr/>
        </p:nvCxnSpPr>
        <p:spPr>
          <a:xfrm>
            <a:off x="1679510" y="3993502"/>
            <a:ext cx="2407298" cy="27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98BC3D-1B0F-1211-9F2B-FBB2AB338B44}"/>
              </a:ext>
            </a:extLst>
          </p:cNvPr>
          <p:cNvCxnSpPr/>
          <p:nvPr/>
        </p:nvCxnSpPr>
        <p:spPr>
          <a:xfrm>
            <a:off x="8148735" y="4061923"/>
            <a:ext cx="2407298" cy="27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7445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Servomechanism</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42392" y="1392101"/>
            <a:ext cx="10338318" cy="3970318"/>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mechanism in which the control variable is adjusted by the error served, by comparing output and input is called servomechanism.</a:t>
            </a:r>
          </a:p>
          <a:p>
            <a:pPr algn="just"/>
            <a:endParaRPr lang="en-US" sz="2700" b="0" i="0" dirty="0">
              <a:solidFill>
                <a:schemeClr val="accent1"/>
              </a:solidFill>
              <a:effectLst/>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Any quantity e.g., voltage, speed, temperature, position, direction or torque be controlled by providing appropriate feedback. </a:t>
            </a:r>
          </a:p>
          <a:p>
            <a:pPr algn="just"/>
            <a:endParaRPr lang="en-US" sz="2700" b="0" i="0" dirty="0">
              <a:solidFill>
                <a:schemeClr val="accent1"/>
              </a:solidFill>
              <a:effectLst/>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When the controlled variable is mechanically positioned or adjusted of its time derivatives, the feedback control system is commonly called a servomechanism.</a:t>
            </a:r>
            <a:endParaRPr lang="en-US" sz="2700" b="0" i="0" dirty="0">
              <a:solidFill>
                <a:schemeClr val="accent2"/>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0A6F0966-5A27-AC03-6436-0BB751FF05C8}"/>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1574238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Servomotor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42392" y="1392101"/>
            <a:ext cx="10338318" cy="4247317"/>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motors which respond to the error signal abruptly and accelerate the load quickly are called servomotors. Servomotors are usually employed with control system.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Servomotors may be either DC (shunt or series) motors or AC induction motors. DC motors are preferred because of their high torque to inertia ratio and high starting torque.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On the other hand AC motors are known for their reliability and freedom from commutation problems such as noise and wearing of brushes etc. </a:t>
            </a:r>
            <a:endParaRPr lang="en-US" sz="2700" b="0" i="0" dirty="0">
              <a:solidFill>
                <a:schemeClr val="accent2"/>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AD5C515F-8213-6E76-8C98-FC48A04CB5E9}"/>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904262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Servomotor </a:t>
            </a:r>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42392" y="1392101"/>
            <a:ext cx="10338318" cy="3000821"/>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fundamental characteristics in any servomotor (DC or AC) are </a:t>
            </a:r>
          </a:p>
          <a:p>
            <a:pPr algn="just"/>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The motor output torque should be proportional to its applied control voltage (developed by the amplifier in response to an error signal). </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2"/>
                </a:solidFill>
                <a:latin typeface="Times New Roman" panose="02020603050405020304" pitchFamily="18" charset="0"/>
                <a:cs typeface="Times New Roman" panose="02020603050405020304" pitchFamily="18" charset="0"/>
              </a:rPr>
              <a:t>The direction of the toque is determined by the (instantaneous) polarity of the control voltage.</a:t>
            </a:r>
            <a:endParaRPr lang="en-US" sz="2700" b="0" i="0" dirty="0">
              <a:solidFill>
                <a:schemeClr val="accent2"/>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CCFFB007-1521-4431-CCBA-F19FC1CC4610}"/>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31558529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Servomotor </a:t>
            </a:r>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26841" y="1185350"/>
            <a:ext cx="10338318" cy="2585323"/>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The stator of ac servo motor consists of two separate windings uniformly distributed and separated at 90 °, in space .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Out of the two windings, one is referred as main or fixed winding while the other one is called control winding. A constant ac signal as input is provided to the main winding of the stator. </a:t>
            </a:r>
            <a:endParaRPr lang="en-US" sz="2700" b="0" i="0" dirty="0">
              <a:solidFill>
                <a:schemeClr val="accent1"/>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CCFFB007-1521-4431-CCBA-F19FC1CC4610}"/>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pic>
        <p:nvPicPr>
          <p:cNvPr id="3" name="Picture 2">
            <a:extLst>
              <a:ext uri="{FF2B5EF4-FFF2-40B4-BE49-F238E27FC236}">
                <a16:creationId xmlns:a16="http://schemas.microsoft.com/office/drawing/2014/main" id="{535ABFE6-3DDC-CF68-452A-FD44DAFCD9B0}"/>
              </a:ext>
            </a:extLst>
          </p:cNvPr>
          <p:cNvPicPr>
            <a:picLocks noChangeAspect="1"/>
          </p:cNvPicPr>
          <p:nvPr/>
        </p:nvPicPr>
        <p:blipFill>
          <a:blip r:embed="rId3"/>
          <a:stretch>
            <a:fillRect/>
          </a:stretch>
        </p:blipFill>
        <p:spPr>
          <a:xfrm>
            <a:off x="7576452" y="3272731"/>
            <a:ext cx="4494245" cy="3566607"/>
          </a:xfrm>
          <a:prstGeom prst="rect">
            <a:avLst/>
          </a:prstGeom>
        </p:spPr>
      </p:pic>
      <p:sp>
        <p:nvSpPr>
          <p:cNvPr id="10" name="TextBox 9">
            <a:extLst>
              <a:ext uri="{FF2B5EF4-FFF2-40B4-BE49-F238E27FC236}">
                <a16:creationId xmlns:a16="http://schemas.microsoft.com/office/drawing/2014/main" id="{F0A29883-48B4-C6DC-00AA-5AF8EDC01038}"/>
              </a:ext>
            </a:extLst>
          </p:cNvPr>
          <p:cNvSpPr txBox="1"/>
          <p:nvPr/>
        </p:nvSpPr>
        <p:spPr>
          <a:xfrm>
            <a:off x="926841" y="4140181"/>
            <a:ext cx="6097554" cy="1338828"/>
          </a:xfrm>
          <a:prstGeom prst="rect">
            <a:avLst/>
          </a:prstGeom>
          <a:noFill/>
        </p:spPr>
        <p:txBody>
          <a:bodyPr wrap="square">
            <a:spAutoFit/>
          </a:bodyPr>
          <a:lstStyle/>
          <a:p>
            <a:pPr algn="just"/>
            <a:r>
              <a:rPr lang="en-US" sz="2700" dirty="0">
                <a:solidFill>
                  <a:schemeClr val="accent2"/>
                </a:solidFill>
                <a:latin typeface="Times New Roman" panose="02020603050405020304" pitchFamily="18" charset="0"/>
                <a:cs typeface="Times New Roman" panose="02020603050405020304" pitchFamily="18" charset="0"/>
              </a:rPr>
              <a:t>The control winding is provided with the variable control voltage which is obtained from the servo amplifier. </a:t>
            </a:r>
            <a:endParaRPr lang="en-IN"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697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Servomotor Applications</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26841" y="1185350"/>
            <a:ext cx="10338318" cy="4278094"/>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In robotics to activate movements, giving the arm to its precise angle.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To start, move and stop conveyor belts carrying the product along with many stages. For instance, product labeling, bottling and packaging.</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Servo motor is built into the camera to correct a lens of the camera to improve out of focus images. </a:t>
            </a:r>
          </a:p>
          <a:p>
            <a:pPr algn="just"/>
            <a:endParaRPr lang="en-US" sz="2700" b="0" i="0" dirty="0">
              <a:solidFill>
                <a:schemeClr val="accent1"/>
              </a:solidFill>
              <a:effectLst/>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Solar tracking system to correct the angle of the panel so that each solar panel stays to face the sun.</a:t>
            </a:r>
            <a:endParaRPr lang="en-US" sz="2700" b="0" i="0" dirty="0">
              <a:solidFill>
                <a:schemeClr val="accent1"/>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CCFFB007-1521-4431-CCBA-F19FC1CC4610}"/>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433232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Servomotor Applications </a:t>
            </a:r>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926841" y="1185350"/>
            <a:ext cx="10338318" cy="3539430"/>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Metal forming and cutting machines to provide specific motion control for milling machines.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In Textiles to control spinning and weaving machines, knitting machines and looms.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In automatic door openers to control the door in public places like supermarkets, hospitals and theatres.</a:t>
            </a:r>
            <a:endParaRPr lang="en-US" sz="2700" b="0" i="0" dirty="0">
              <a:solidFill>
                <a:schemeClr val="accent2"/>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CCFFB007-1521-4431-CCBA-F19FC1CC4610}"/>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296071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Brushless DC Motor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15482" y="1176992"/>
            <a:ext cx="10338318" cy="5078313"/>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Conventional DC motors suffers from two major problems: </a:t>
            </a:r>
          </a:p>
          <a:p>
            <a:pPr algn="just"/>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They require more maintenance &amp; need to replace brushes periodically.</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2"/>
                </a:solidFill>
                <a:latin typeface="Times New Roman" panose="02020603050405020304" pitchFamily="18" charset="0"/>
                <a:cs typeface="Times New Roman" panose="02020603050405020304" pitchFamily="18" charset="0"/>
              </a:rPr>
              <a:t>Their operating voltage and speed is limited because of commutation difficulties.</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 To over-come these difficulties, eliminate commutator and brushes.</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Thus, a motor that retains the characteristics of a DC motor but eliminates the commutator and brushes is called a </a:t>
            </a:r>
            <a:r>
              <a:rPr lang="en-US" sz="2700" dirty="0">
                <a:solidFill>
                  <a:srgbClr val="FF0000"/>
                </a:solidFill>
                <a:latin typeface="Times New Roman" panose="02020603050405020304" pitchFamily="18" charset="0"/>
                <a:cs typeface="Times New Roman" panose="02020603050405020304" pitchFamily="18" charset="0"/>
              </a:rPr>
              <a:t>brushless DC motor.</a:t>
            </a:r>
            <a:endParaRPr lang="en-US" sz="2700" b="0" i="0" dirty="0">
              <a:solidFill>
                <a:srgbClr val="FF0000"/>
              </a:solidFill>
              <a:effectLst/>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EC623B21-3B8F-E881-C56C-7C7F48BE5F09}"/>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306828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Brushless DC Motor operation</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15482" y="1176992"/>
            <a:ext cx="10338318" cy="954107"/>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It consists of a multi-phase winding wound on a non-salient stator and a permanent magnet (PM) rotor.</a:t>
            </a:r>
          </a:p>
        </p:txBody>
      </p:sp>
      <p:pic>
        <p:nvPicPr>
          <p:cNvPr id="3" name="Picture 2">
            <a:extLst>
              <a:ext uri="{FF2B5EF4-FFF2-40B4-BE49-F238E27FC236}">
                <a16:creationId xmlns:a16="http://schemas.microsoft.com/office/drawing/2014/main" id="{8C471C73-36AA-0443-204A-D7BA663CFE3A}"/>
              </a:ext>
            </a:extLst>
          </p:cNvPr>
          <p:cNvPicPr>
            <a:picLocks noChangeAspect="1"/>
          </p:cNvPicPr>
          <p:nvPr/>
        </p:nvPicPr>
        <p:blipFill>
          <a:blip r:embed="rId3"/>
          <a:stretch>
            <a:fillRect/>
          </a:stretch>
        </p:blipFill>
        <p:spPr>
          <a:xfrm>
            <a:off x="7647990" y="2075507"/>
            <a:ext cx="4488024" cy="4281750"/>
          </a:xfrm>
          <a:prstGeom prst="rect">
            <a:avLst/>
          </a:prstGeom>
        </p:spPr>
      </p:pic>
      <p:sp>
        <p:nvSpPr>
          <p:cNvPr id="10" name="TextBox 9">
            <a:extLst>
              <a:ext uri="{FF2B5EF4-FFF2-40B4-BE49-F238E27FC236}">
                <a16:creationId xmlns:a16="http://schemas.microsoft.com/office/drawing/2014/main" id="{0285E071-9E39-CEFE-537F-1953DDBBEB16}"/>
              </a:ext>
            </a:extLst>
          </p:cNvPr>
          <p:cNvSpPr txBox="1"/>
          <p:nvPr/>
        </p:nvSpPr>
        <p:spPr>
          <a:xfrm>
            <a:off x="1015482" y="2326442"/>
            <a:ext cx="6688494" cy="3831818"/>
          </a:xfrm>
          <a:prstGeom prst="rect">
            <a:avLst/>
          </a:prstGeom>
          <a:noFill/>
        </p:spPr>
        <p:txBody>
          <a:bodyPr wrap="square">
            <a:spAutoFit/>
          </a:bodyPr>
          <a:lstStyle/>
          <a:p>
            <a:pPr algn="just"/>
            <a:r>
              <a:rPr lang="en-US" sz="2700" dirty="0">
                <a:solidFill>
                  <a:schemeClr val="accent1"/>
                </a:solidFill>
                <a:latin typeface="Times New Roman" panose="02020603050405020304" pitchFamily="18" charset="0"/>
                <a:cs typeface="Times New Roman" panose="02020603050405020304" pitchFamily="18" charset="0"/>
              </a:rPr>
              <a:t>The required voltage is applied to the individual phase winding through a sequential switching operation such that the necessary commutation is achieved to impart rotation to the motor.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The necessary switching operation is achieved by using electronic circuit and devices such as transistors, thyristors, etc.</a:t>
            </a:r>
            <a:endParaRPr lang="en-IN" sz="2700" dirty="0">
              <a:solidFill>
                <a:schemeClr val="accent2"/>
              </a:solidFill>
              <a:latin typeface="Times New Roman" panose="02020603050405020304" pitchFamily="18" charset="0"/>
              <a:cs typeface="Times New Roman" panose="02020603050405020304" pitchFamily="18" charset="0"/>
            </a:endParaRPr>
          </a:p>
        </p:txBody>
      </p:sp>
      <p:sp>
        <p:nvSpPr>
          <p:cNvPr id="11" name="Date Placeholder 3">
            <a:extLst>
              <a:ext uri="{FF2B5EF4-FFF2-40B4-BE49-F238E27FC236}">
                <a16:creationId xmlns:a16="http://schemas.microsoft.com/office/drawing/2014/main" id="{F7E567FC-6C1B-4325-0176-3863AE17894E}"/>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334248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Brushless DC Motor operation</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1015482" y="1176992"/>
            <a:ext cx="10338318" cy="954107"/>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When switch S1 is closed, winding-1 is energized, the PM rotor is aligned with its magnetic field. </a:t>
            </a:r>
          </a:p>
        </p:txBody>
      </p:sp>
      <p:pic>
        <p:nvPicPr>
          <p:cNvPr id="3" name="Picture 2">
            <a:extLst>
              <a:ext uri="{FF2B5EF4-FFF2-40B4-BE49-F238E27FC236}">
                <a16:creationId xmlns:a16="http://schemas.microsoft.com/office/drawing/2014/main" id="{8C471C73-36AA-0443-204A-D7BA663CFE3A}"/>
              </a:ext>
            </a:extLst>
          </p:cNvPr>
          <p:cNvPicPr>
            <a:picLocks noChangeAspect="1"/>
          </p:cNvPicPr>
          <p:nvPr/>
        </p:nvPicPr>
        <p:blipFill>
          <a:blip r:embed="rId3"/>
          <a:stretch>
            <a:fillRect/>
          </a:stretch>
        </p:blipFill>
        <p:spPr>
          <a:xfrm>
            <a:off x="7647990" y="2075507"/>
            <a:ext cx="4488024" cy="4281750"/>
          </a:xfrm>
          <a:prstGeom prst="rect">
            <a:avLst/>
          </a:prstGeom>
        </p:spPr>
      </p:pic>
      <p:sp>
        <p:nvSpPr>
          <p:cNvPr id="10" name="TextBox 9">
            <a:extLst>
              <a:ext uri="{FF2B5EF4-FFF2-40B4-BE49-F238E27FC236}">
                <a16:creationId xmlns:a16="http://schemas.microsoft.com/office/drawing/2014/main" id="{0285E071-9E39-CEFE-537F-1953DDBBEB16}"/>
              </a:ext>
            </a:extLst>
          </p:cNvPr>
          <p:cNvSpPr txBox="1"/>
          <p:nvPr/>
        </p:nvSpPr>
        <p:spPr>
          <a:xfrm>
            <a:off x="999929" y="2368911"/>
            <a:ext cx="6688494" cy="3416320"/>
          </a:xfrm>
          <a:prstGeom prst="rect">
            <a:avLst/>
          </a:prstGeom>
          <a:noFill/>
        </p:spPr>
        <p:txBody>
          <a:bodyPr wrap="square">
            <a:spAutoFit/>
          </a:bodyPr>
          <a:lstStyle/>
          <a:p>
            <a:pPr algn="just"/>
            <a:r>
              <a:rPr lang="en-US" sz="2700" dirty="0">
                <a:solidFill>
                  <a:schemeClr val="accent1"/>
                </a:solidFill>
                <a:latin typeface="Times New Roman" panose="02020603050405020304" pitchFamily="18" charset="0"/>
                <a:cs typeface="Times New Roman" panose="02020603050405020304" pitchFamily="18" charset="0"/>
              </a:rPr>
              <a:t>When switch S1 is opened and S2 is closed, winding-2 is energized, the PM rotor is aligned with its magnetic field and turn through a particular angle.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2"/>
                </a:solidFill>
                <a:latin typeface="Times New Roman" panose="02020603050405020304" pitchFamily="18" charset="0"/>
                <a:cs typeface="Times New Roman" panose="02020603050405020304" pitchFamily="18" charset="0"/>
              </a:rPr>
              <a:t>When a number of such phase windings are energized sequentially, the rotor rotates.</a:t>
            </a:r>
          </a:p>
          <a:p>
            <a:pPr algn="just"/>
            <a:endParaRPr lang="en-IN" sz="2700" dirty="0">
              <a:solidFill>
                <a:schemeClr val="accent2"/>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5E5A915D-F23E-6717-4EB6-82DF02459B21}"/>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565439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Brushless DC Motor </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671804" y="1378039"/>
            <a:ext cx="6055567" cy="5078313"/>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Advantages </a:t>
            </a:r>
          </a:p>
          <a:p>
            <a:pPr marL="571500" indent="-571500" algn="just">
              <a:buAutoNum type="romanLcParenBoth"/>
            </a:pPr>
            <a:r>
              <a:rPr lang="en-US" sz="2700" dirty="0">
                <a:latin typeface="Times New Roman" panose="02020603050405020304" pitchFamily="18" charset="0"/>
                <a:cs typeface="Times New Roman" panose="02020603050405020304" pitchFamily="18" charset="0"/>
              </a:rPr>
              <a:t>Require little or no maintenance </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Have longer operating life </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2"/>
                </a:solidFill>
                <a:latin typeface="Times New Roman" panose="02020603050405020304" pitchFamily="18" charset="0"/>
                <a:cs typeface="Times New Roman" panose="02020603050405020304" pitchFamily="18" charset="0"/>
              </a:rPr>
              <a:t>Less losses, more operating efficiency</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latin typeface="Times New Roman" panose="02020603050405020304" pitchFamily="18" charset="0"/>
                <a:cs typeface="Times New Roman" panose="02020603050405020304" pitchFamily="18" charset="0"/>
              </a:rPr>
              <a:t>No sparking</a:t>
            </a:r>
          </a:p>
          <a:p>
            <a:pPr marL="571500" indent="-571500" algn="just">
              <a:buAutoNum type="romanLcParenBoth"/>
            </a:pPr>
            <a:endParaRPr lang="en-US" sz="27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Reliable and efficient</a:t>
            </a:r>
          </a:p>
          <a:p>
            <a:pPr marL="571500" indent="-571500" algn="just">
              <a:buAutoNum type="romanLcParenBoth"/>
            </a:pPr>
            <a:endParaRPr lang="en-US" sz="2700" dirty="0">
              <a:solidFill>
                <a:schemeClr val="accent2"/>
              </a:solidFill>
              <a:latin typeface="Times New Roman" panose="02020603050405020304" pitchFamily="18" charset="0"/>
              <a:cs typeface="Times New Roman" panose="02020603050405020304" pitchFamily="18" charset="0"/>
            </a:endParaRPr>
          </a:p>
          <a:p>
            <a:pPr marL="571500" indent="-571500" algn="just">
              <a:buAutoNum type="romanLcParenBoth"/>
            </a:pPr>
            <a:r>
              <a:rPr lang="en-US" sz="2700" dirty="0">
                <a:solidFill>
                  <a:schemeClr val="accent2"/>
                </a:solidFill>
                <a:latin typeface="Times New Roman" panose="02020603050405020304" pitchFamily="18" charset="0"/>
                <a:cs typeface="Times New Roman" panose="02020603050405020304" pitchFamily="18" charset="0"/>
              </a:rPr>
              <a:t>Capable to run at very high</a:t>
            </a:r>
          </a:p>
        </p:txBody>
      </p:sp>
      <p:sp>
        <p:nvSpPr>
          <p:cNvPr id="10" name="TextBox 9">
            <a:extLst>
              <a:ext uri="{FF2B5EF4-FFF2-40B4-BE49-F238E27FC236}">
                <a16:creationId xmlns:a16="http://schemas.microsoft.com/office/drawing/2014/main" id="{0285E071-9E39-CEFE-537F-1953DDBBEB16}"/>
              </a:ext>
            </a:extLst>
          </p:cNvPr>
          <p:cNvSpPr txBox="1"/>
          <p:nvPr/>
        </p:nvSpPr>
        <p:spPr>
          <a:xfrm>
            <a:off x="7042861" y="1378039"/>
            <a:ext cx="4564421" cy="3416320"/>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Disadvantages </a:t>
            </a:r>
          </a:p>
          <a:p>
            <a:pPr marL="514350" indent="-514350">
              <a:buAutoNum type="romanLcParenBoth"/>
            </a:pPr>
            <a:r>
              <a:rPr lang="en-US" sz="2700" dirty="0">
                <a:latin typeface="Times New Roman" panose="02020603050405020304" pitchFamily="18" charset="0"/>
                <a:cs typeface="Times New Roman" panose="02020603050405020304" pitchFamily="18" charset="0"/>
              </a:rPr>
              <a:t>More expensive then conventional DC motors </a:t>
            </a:r>
          </a:p>
          <a:p>
            <a:pPr marL="514350" indent="-514350" algn="just">
              <a:buAutoNum type="romanLcParenBoth"/>
            </a:pPr>
            <a:endParaRPr lang="en-US" sz="2700" dirty="0">
              <a:latin typeface="Times New Roman" panose="02020603050405020304" pitchFamily="18" charset="0"/>
              <a:cs typeface="Times New Roman" panose="02020603050405020304" pitchFamily="18" charset="0"/>
            </a:endParaRPr>
          </a:p>
          <a:p>
            <a:pPr marL="514350" indent="-514350" algn="just">
              <a:buAutoNum type="romanLcParenBoth"/>
            </a:pPr>
            <a:r>
              <a:rPr lang="en-US" sz="2700" dirty="0">
                <a:solidFill>
                  <a:schemeClr val="accent1"/>
                </a:solidFill>
                <a:latin typeface="Times New Roman" panose="02020603050405020304" pitchFamily="18" charset="0"/>
                <a:cs typeface="Times New Roman" panose="02020603050405020304" pitchFamily="18" charset="0"/>
              </a:rPr>
              <a:t>Additional electronic circuit and devises are required that increases the overall size of the machine</a:t>
            </a:r>
            <a:endParaRPr lang="en-IN" sz="2700" dirty="0">
              <a:solidFill>
                <a:schemeClr val="accent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59B68153-82CF-4EDE-B515-3F1691812313}"/>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29610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DC Generator</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15" name="Picture 14">
            <a:extLst>
              <a:ext uri="{FF2B5EF4-FFF2-40B4-BE49-F238E27FC236}">
                <a16:creationId xmlns:a16="http://schemas.microsoft.com/office/drawing/2014/main" id="{9242636B-6CA8-5AED-AA62-72E946C83C0D}"/>
              </a:ext>
            </a:extLst>
          </p:cNvPr>
          <p:cNvPicPr>
            <a:picLocks noChangeAspect="1"/>
          </p:cNvPicPr>
          <p:nvPr/>
        </p:nvPicPr>
        <p:blipFill>
          <a:blip r:embed="rId3"/>
          <a:stretch>
            <a:fillRect/>
          </a:stretch>
        </p:blipFill>
        <p:spPr>
          <a:xfrm>
            <a:off x="1688743" y="958109"/>
            <a:ext cx="9004139" cy="5398241"/>
          </a:xfrm>
          <a:prstGeom prst="rect">
            <a:avLst/>
          </a:prstGeom>
        </p:spPr>
      </p:pic>
    </p:spTree>
    <p:extLst>
      <p:ext uri="{BB962C8B-B14F-4D97-AF65-F5344CB8AC3E}">
        <p14:creationId xmlns:p14="http://schemas.microsoft.com/office/powerpoint/2010/main" val="1054110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Brushless DC Motor Applications</a:t>
            </a:r>
            <a:endParaRPr lang="en-IN" b="1"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
        <p:nvSpPr>
          <p:cNvPr id="21" name="TextBox 20">
            <a:extLst>
              <a:ext uri="{FF2B5EF4-FFF2-40B4-BE49-F238E27FC236}">
                <a16:creationId xmlns:a16="http://schemas.microsoft.com/office/drawing/2014/main" id="{695A2A26-AF89-7FF7-6C1A-FF094C24F6BE}"/>
              </a:ext>
            </a:extLst>
          </p:cNvPr>
          <p:cNvSpPr txBox="1"/>
          <p:nvPr/>
        </p:nvSpPr>
        <p:spPr>
          <a:xfrm>
            <a:off x="867751" y="1378039"/>
            <a:ext cx="10681996" cy="4401205"/>
          </a:xfrm>
          <a:prstGeom prst="rect">
            <a:avLst/>
          </a:prstGeom>
          <a:noFill/>
        </p:spPr>
        <p:txBody>
          <a:bodyPr wrap="square">
            <a:spAutoFit/>
          </a:bodyPr>
          <a:lstStyle/>
          <a:p>
            <a:pPr algn="just"/>
            <a:r>
              <a:rPr lang="en-US" sz="2700" dirty="0">
                <a:latin typeface="Times New Roman" panose="02020603050405020304" pitchFamily="18" charset="0"/>
                <a:cs typeface="Times New Roman" panose="02020603050405020304" pitchFamily="18" charset="0"/>
              </a:rPr>
              <a:t>Due to high reliability and low maintenance these motors find their applications in aerospace industry, </a:t>
            </a:r>
          </a:p>
          <a:p>
            <a:pPr algn="just"/>
            <a:r>
              <a:rPr lang="en-US" sz="2700" dirty="0">
                <a:latin typeface="Times New Roman" panose="02020603050405020304" pitchFamily="18" charset="0"/>
                <a:cs typeface="Times New Roman" panose="02020603050405020304" pitchFamily="18" charset="0"/>
              </a:rPr>
              <a:t>                         satellites, </a:t>
            </a:r>
          </a:p>
          <a:p>
            <a:pPr algn="just"/>
            <a:r>
              <a:rPr lang="en-US" sz="2700" dirty="0">
                <a:latin typeface="Times New Roman" panose="02020603050405020304" pitchFamily="18" charset="0"/>
                <a:cs typeface="Times New Roman" panose="02020603050405020304" pitchFamily="18" charset="0"/>
              </a:rPr>
              <a:t>                         gyroscope and </a:t>
            </a:r>
          </a:p>
          <a:p>
            <a:pPr algn="just"/>
            <a:r>
              <a:rPr lang="en-US" sz="2700" dirty="0">
                <a:latin typeface="Times New Roman" panose="02020603050405020304" pitchFamily="18" charset="0"/>
                <a:cs typeface="Times New Roman" panose="02020603050405020304" pitchFamily="18" charset="0"/>
              </a:rPr>
              <a:t>                         high efficiency robotic system. </a:t>
            </a:r>
          </a:p>
          <a:p>
            <a:pPr algn="just"/>
            <a:endParaRPr lang="en-US" sz="2700" dirty="0">
              <a:latin typeface="Times New Roman" panose="02020603050405020304" pitchFamily="18" charset="0"/>
              <a:cs typeface="Times New Roman" panose="02020603050405020304" pitchFamily="18" charset="0"/>
            </a:endParaRPr>
          </a:p>
          <a:p>
            <a:pPr algn="just"/>
            <a:r>
              <a:rPr lang="en-US" sz="2700" dirty="0">
                <a:solidFill>
                  <a:schemeClr val="accent1"/>
                </a:solidFill>
                <a:latin typeface="Times New Roman" panose="02020603050405020304" pitchFamily="18" charset="0"/>
                <a:cs typeface="Times New Roman" panose="02020603050405020304" pitchFamily="18" charset="0"/>
              </a:rPr>
              <a:t>These motors are also suitable for artificial heart pumps, </a:t>
            </a:r>
          </a:p>
          <a:p>
            <a:pPr algn="just"/>
            <a:r>
              <a:rPr lang="en-US" sz="2700" dirty="0">
                <a:solidFill>
                  <a:schemeClr val="accent1"/>
                </a:solidFill>
                <a:latin typeface="Times New Roman" panose="02020603050405020304" pitchFamily="18" charset="0"/>
                <a:cs typeface="Times New Roman" panose="02020603050405020304" pitchFamily="18" charset="0"/>
              </a:rPr>
              <a:t>                                                       disc drives, </a:t>
            </a:r>
          </a:p>
          <a:p>
            <a:pPr algn="just"/>
            <a:r>
              <a:rPr lang="en-US" sz="2700" dirty="0">
                <a:solidFill>
                  <a:schemeClr val="accent1"/>
                </a:solidFill>
                <a:latin typeface="Times New Roman" panose="02020603050405020304" pitchFamily="18" charset="0"/>
                <a:cs typeface="Times New Roman" panose="02020603050405020304" pitchFamily="18" charset="0"/>
              </a:rPr>
              <a:t>                                                       video recorders and </a:t>
            </a:r>
          </a:p>
          <a:p>
            <a:pPr algn="just"/>
            <a:r>
              <a:rPr lang="en-US" sz="2700" dirty="0">
                <a:solidFill>
                  <a:schemeClr val="accent1"/>
                </a:solidFill>
                <a:latin typeface="Times New Roman" panose="02020603050405020304" pitchFamily="18" charset="0"/>
                <a:cs typeface="Times New Roman" panose="02020603050405020304" pitchFamily="18" charset="0"/>
              </a:rPr>
              <a:t>                                                       biomedical fields.</a:t>
            </a:r>
          </a:p>
        </p:txBody>
      </p:sp>
      <p:sp>
        <p:nvSpPr>
          <p:cNvPr id="8" name="Date Placeholder 3">
            <a:extLst>
              <a:ext uri="{FF2B5EF4-FFF2-40B4-BE49-F238E27FC236}">
                <a16:creationId xmlns:a16="http://schemas.microsoft.com/office/drawing/2014/main" id="{59B68153-82CF-4EDE-B515-3F1691812313}"/>
              </a:ext>
            </a:extLst>
          </p:cNvPr>
          <p:cNvSpPr>
            <a:spLocks noGrp="1"/>
          </p:cNvSpPr>
          <p:nvPr>
            <p:ph type="dt" sz="half" idx="10"/>
          </p:nvPr>
        </p:nvSpPr>
        <p:spPr>
          <a:xfrm>
            <a:off x="838200" y="6356350"/>
            <a:ext cx="2743200" cy="365125"/>
          </a:xfrm>
        </p:spPr>
        <p:txBody>
          <a:bodyPr/>
          <a:lstStyle/>
          <a:p>
            <a:fld id="{8C3E81EA-A2F5-43CA-BEFB-F8DB95CDF63E}" type="datetime1">
              <a:rPr lang="en-IN" smtClean="0"/>
              <a:t>07-06-2022</a:t>
            </a:fld>
            <a:endParaRPr lang="en-IN" dirty="0"/>
          </a:p>
        </p:txBody>
      </p:sp>
    </p:spTree>
    <p:extLst>
      <p:ext uri="{BB962C8B-B14F-4D97-AF65-F5344CB8AC3E}">
        <p14:creationId xmlns:p14="http://schemas.microsoft.com/office/powerpoint/2010/main" val="71081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DC Generator</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1"/>
            <a:ext cx="10675776" cy="5230523"/>
          </a:xfrm>
        </p:spPr>
        <p:txBody>
          <a:bodyPr>
            <a:noAutofit/>
          </a:bodyPr>
          <a:lstStyle/>
          <a:p>
            <a:pPr algn="just">
              <a:lnSpc>
                <a:spcPct val="107000"/>
              </a:lnSpc>
              <a:spcBef>
                <a:spcPts val="1200"/>
              </a:spcBef>
              <a:spcAft>
                <a:spcPts val="1000"/>
              </a:spcAft>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An electrical Generator is a machine which converts mechanical energy (or power) into electrical energy (or power).</a:t>
            </a:r>
          </a:p>
          <a:p>
            <a:pPr algn="just">
              <a:lnSpc>
                <a:spcPct val="107000"/>
              </a:lnSpc>
              <a:spcBef>
                <a:spcPts val="1200"/>
              </a:spcBef>
              <a:spcAft>
                <a:spcPts val="1000"/>
              </a:spcAft>
              <a:buFont typeface="Wingdings" panose="05000000000000000000" pitchFamily="2" charset="2"/>
              <a:buChar char="v"/>
            </a:pPr>
            <a:r>
              <a:rPr lang="en-US" sz="2700" dirty="0">
                <a:solidFill>
                  <a:schemeClr val="accent1"/>
                </a:solidFill>
                <a:latin typeface="Times New Roman" panose="02020603050405020304" pitchFamily="18" charset="0"/>
                <a:cs typeface="Times New Roman" panose="02020603050405020304" pitchFamily="18" charset="0"/>
              </a:rPr>
              <a:t>The energy conversion is based on the principle of production of dynamically (or motionally) induced e.m.f.</a:t>
            </a:r>
          </a:p>
          <a:p>
            <a:pPr algn="just">
              <a:lnSpc>
                <a:spcPct val="107000"/>
              </a:lnSpc>
              <a:spcBef>
                <a:spcPts val="1200"/>
              </a:spcBef>
              <a:spcAft>
                <a:spcPts val="1000"/>
              </a:spcAft>
              <a:buFont typeface="Wingdings" panose="05000000000000000000" pitchFamily="2" charset="2"/>
              <a:buChar char="v"/>
            </a:pPr>
            <a:r>
              <a:rPr lang="en-US" sz="2700" dirty="0">
                <a:solidFill>
                  <a:schemeClr val="accent2"/>
                </a:solidFill>
                <a:latin typeface="Times New Roman" panose="02020603050405020304" pitchFamily="18" charset="0"/>
                <a:cs typeface="Times New Roman" panose="02020603050405020304" pitchFamily="18" charset="0"/>
              </a:rPr>
              <a:t>Whenever a conductor cuts magnetic flux, dynamically induced e.m.f. is produced in it. (Faraday’s laws of electromagnetic induction)</a:t>
            </a:r>
          </a:p>
          <a:p>
            <a:pPr algn="just">
              <a:lnSpc>
                <a:spcPct val="107000"/>
              </a:lnSpc>
              <a:spcBef>
                <a:spcPts val="1200"/>
              </a:spcBef>
              <a:spcAft>
                <a:spcPts val="1000"/>
              </a:spcAft>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This e.m.f. causes a current to flow if the conductor circuit is closed.</a:t>
            </a:r>
          </a:p>
          <a:p>
            <a:pPr algn="just">
              <a:lnSpc>
                <a:spcPct val="107000"/>
              </a:lnSpc>
              <a:spcBef>
                <a:spcPts val="1200"/>
              </a:spcBef>
              <a:spcAft>
                <a:spcPts val="1000"/>
              </a:spcAft>
              <a:buFont typeface="Wingdings" panose="05000000000000000000" pitchFamily="2" charset="2"/>
              <a:buChar char="v"/>
            </a:pPr>
            <a:r>
              <a:rPr lang="en-US" sz="2700" dirty="0">
                <a:solidFill>
                  <a:schemeClr val="accent1"/>
                </a:solidFill>
                <a:latin typeface="Times New Roman" panose="02020603050405020304" pitchFamily="18" charset="0"/>
                <a:cs typeface="Times New Roman" panose="02020603050405020304" pitchFamily="18" charset="0"/>
              </a:rPr>
              <a:t>Essential parts of generator -&gt; Magnetic flux</a:t>
            </a:r>
          </a:p>
          <a:p>
            <a:pPr marL="0" indent="0" algn="just">
              <a:lnSpc>
                <a:spcPct val="100000"/>
              </a:lnSpc>
              <a:spcBef>
                <a:spcPts val="0"/>
              </a:spcBef>
              <a:spcAft>
                <a:spcPts val="1000"/>
              </a:spcAft>
              <a:buNone/>
            </a:pPr>
            <a:r>
              <a:rPr lang="en-US" sz="2700" dirty="0">
                <a:solidFill>
                  <a:schemeClr val="accent1"/>
                </a:solidFill>
                <a:latin typeface="Times New Roman" panose="02020603050405020304" pitchFamily="18" charset="0"/>
                <a:cs typeface="Times New Roman" panose="02020603050405020304" pitchFamily="18" charset="0"/>
              </a:rPr>
              <a:t>                                                -&gt; Conductor to cut the flux</a:t>
            </a:r>
          </a:p>
          <a:p>
            <a:pPr marL="0" indent="0" algn="just">
              <a:lnSpc>
                <a:spcPct val="107000"/>
              </a:lnSpc>
              <a:spcBef>
                <a:spcPts val="1200"/>
              </a:spcBef>
              <a:spcAft>
                <a:spcPts val="1000"/>
              </a:spcAft>
              <a:buNone/>
            </a:pPr>
            <a:endParaRPr lang="en-US" sz="2700" dirty="0">
              <a:solidFill>
                <a:schemeClr val="accent1"/>
              </a:solidFill>
              <a:latin typeface="Times New Roman" panose="02020603050405020304" pitchFamily="18" charset="0"/>
              <a:cs typeface="Times New Roman" panose="02020603050405020304" pitchFamily="18" charset="0"/>
            </a:endParaRPr>
          </a:p>
          <a:p>
            <a:pPr algn="just">
              <a:lnSpc>
                <a:spcPct val="107000"/>
              </a:lnSpc>
              <a:spcBef>
                <a:spcPts val="1200"/>
              </a:spcBef>
              <a:spcAft>
                <a:spcPts val="1000"/>
              </a:spcAft>
              <a:buFont typeface="Wingdings" panose="05000000000000000000" pitchFamily="2" charset="2"/>
              <a:buChar char="v"/>
            </a:pPr>
            <a:endParaRPr lang="en-US" sz="2700" dirty="0">
              <a:solidFill>
                <a:schemeClr val="accent1"/>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spTree>
    <p:extLst>
      <p:ext uri="{BB962C8B-B14F-4D97-AF65-F5344CB8AC3E}">
        <p14:creationId xmlns:p14="http://schemas.microsoft.com/office/powerpoint/2010/main" val="53261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00B5D0-D3DF-489E-BFE3-886B3082B8F9}"/>
              </a:ext>
            </a:extLst>
          </p:cNvPr>
          <p:cNvSpPr>
            <a:spLocks noGrp="1"/>
          </p:cNvSpPr>
          <p:nvPr>
            <p:ph type="dt" sz="half" idx="10"/>
          </p:nvPr>
        </p:nvSpPr>
        <p:spPr/>
        <p:txBody>
          <a:bodyPr/>
          <a:lstStyle/>
          <a:p>
            <a:fld id="{8C3E81EA-A2F5-43CA-BEFB-F8DB95CDF63E}" type="datetime1">
              <a:rPr lang="en-IN" smtClean="0"/>
              <a:t>07-06-2022</a:t>
            </a:fld>
            <a:endParaRPr lang="en-IN"/>
          </a:p>
        </p:txBody>
      </p:sp>
      <p:sp>
        <p:nvSpPr>
          <p:cNvPr id="5" name="Footer Placeholder 4">
            <a:extLst>
              <a:ext uri="{FF2B5EF4-FFF2-40B4-BE49-F238E27FC236}">
                <a16:creationId xmlns:a16="http://schemas.microsoft.com/office/drawing/2014/main" id="{B1E8DEEB-B0D2-4AB7-B955-CF0E0C603794}"/>
              </a:ext>
            </a:extLst>
          </p:cNvPr>
          <p:cNvSpPr>
            <a:spLocks noGrp="1"/>
          </p:cNvSpPr>
          <p:nvPr>
            <p:ph type="ftr" sz="quarter" idx="11"/>
          </p:nvPr>
        </p:nvSpPr>
        <p:spPr>
          <a:xfrm>
            <a:off x="4831704" y="6356350"/>
            <a:ext cx="7360296" cy="365125"/>
          </a:xfrm>
        </p:spPr>
        <p:txBody>
          <a:bodyPr/>
          <a:lstStyle/>
          <a:p>
            <a:r>
              <a:rPr lang="en-US"/>
              <a:t>Department of EECE                                                                      EECE1001:BEEE</a:t>
            </a:r>
            <a:endParaRPr lang="en-IN" dirty="0"/>
          </a:p>
        </p:txBody>
      </p:sp>
      <p:sp>
        <p:nvSpPr>
          <p:cNvPr id="6" name="Title 1">
            <a:extLst>
              <a:ext uri="{FF2B5EF4-FFF2-40B4-BE49-F238E27FC236}">
                <a16:creationId xmlns:a16="http://schemas.microsoft.com/office/drawing/2014/main" id="{3250AE99-0306-4E34-8CD8-84D8A27F69C3}"/>
              </a:ext>
            </a:extLst>
          </p:cNvPr>
          <p:cNvSpPr>
            <a:spLocks noGrp="1"/>
          </p:cNvSpPr>
          <p:nvPr>
            <p:ph type="title"/>
          </p:nvPr>
        </p:nvSpPr>
        <p:spPr>
          <a:xfrm>
            <a:off x="838200" y="19890"/>
            <a:ext cx="10515600" cy="1325563"/>
          </a:xfrm>
        </p:spPr>
        <p:txBody>
          <a:bodyPr/>
          <a:lstStyle/>
          <a:p>
            <a:pPr algn="ctr"/>
            <a:r>
              <a:rPr lang="en-US" b="1" dirty="0">
                <a:latin typeface="Times New Roman" panose="02020603050405020304" pitchFamily="18" charset="0"/>
                <a:cs typeface="Times New Roman" panose="02020603050405020304" pitchFamily="18" charset="0"/>
              </a:rPr>
              <a:t>Working of a DC Generator</a:t>
            </a:r>
            <a:endParaRPr lang="en-IN"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DFF4B3B-FA58-4715-BD5D-51DB04788591}"/>
              </a:ext>
            </a:extLst>
          </p:cNvPr>
          <p:cNvSpPr>
            <a:spLocks noGrp="1"/>
          </p:cNvSpPr>
          <p:nvPr>
            <p:ph idx="1"/>
          </p:nvPr>
        </p:nvSpPr>
        <p:spPr>
          <a:xfrm>
            <a:off x="838200" y="1265792"/>
            <a:ext cx="10675776" cy="2203494"/>
          </a:xfrm>
        </p:spPr>
        <p:txBody>
          <a:bodyPr>
            <a:noAutofit/>
          </a:bodyPr>
          <a:lstStyle/>
          <a:p>
            <a:pPr marL="0" indent="0" algn="just">
              <a:lnSpc>
                <a:spcPct val="107000"/>
              </a:lnSpc>
              <a:spcBef>
                <a:spcPts val="1200"/>
              </a:spcBef>
              <a:spcAft>
                <a:spcPts val="1000"/>
              </a:spcAft>
              <a:buNone/>
            </a:pPr>
            <a:r>
              <a:rPr lang="en-US" sz="2700" b="0" i="0" dirty="0">
                <a:solidFill>
                  <a:srgbClr val="000000"/>
                </a:solidFill>
                <a:effectLst/>
                <a:latin typeface="Times New Roman" panose="02020603050405020304" pitchFamily="18" charset="0"/>
                <a:cs typeface="Times New Roman" panose="02020603050405020304" pitchFamily="18" charset="0"/>
              </a:rPr>
              <a:t>Consider a single loop DC generator, a single turn loop ‘ABCD’ is rotating clockwise in a uniform magnetic field with a constant speed. </a:t>
            </a:r>
          </a:p>
          <a:p>
            <a:pPr marL="0" indent="0" algn="just">
              <a:lnSpc>
                <a:spcPct val="107000"/>
              </a:lnSpc>
              <a:spcBef>
                <a:spcPts val="1200"/>
              </a:spcBef>
              <a:spcAft>
                <a:spcPts val="1000"/>
              </a:spcAft>
              <a:buNone/>
            </a:pPr>
            <a:r>
              <a:rPr lang="en-US" sz="2700" b="0" i="0" dirty="0">
                <a:solidFill>
                  <a:schemeClr val="accent1"/>
                </a:solidFill>
                <a:effectLst/>
                <a:latin typeface="Times New Roman" panose="02020603050405020304" pitchFamily="18" charset="0"/>
                <a:cs typeface="Times New Roman" panose="02020603050405020304" pitchFamily="18" charset="0"/>
              </a:rPr>
              <a:t>When the loop rotates, the magnetic flux linking the coil sides ‘AB’ and ‘CD’ changes continuously. </a:t>
            </a:r>
          </a:p>
          <a:p>
            <a:pPr marL="0" indent="0" algn="just">
              <a:lnSpc>
                <a:spcPct val="107000"/>
              </a:lnSpc>
              <a:spcBef>
                <a:spcPts val="1200"/>
              </a:spcBef>
              <a:spcAft>
                <a:spcPts val="1000"/>
              </a:spcAft>
              <a:buNone/>
            </a:pPr>
            <a:endParaRPr lang="en-US" sz="2700" dirty="0">
              <a:solidFill>
                <a:schemeClr val="accent1"/>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94291B24-8442-47DC-BAA2-8316FB776974}"/>
              </a:ext>
            </a:extLst>
          </p:cNvPr>
          <p:cNvPicPr>
            <a:picLocks noChangeAspect="1" noChangeArrowheads="1"/>
          </p:cNvPicPr>
          <p:nvPr/>
        </p:nvPicPr>
        <p:blipFill>
          <a:blip r:embed="rId2" cstate="print"/>
          <a:srcRect/>
          <a:stretch>
            <a:fillRect/>
          </a:stretch>
        </p:blipFill>
        <p:spPr bwMode="auto">
          <a:xfrm>
            <a:off x="9862457" y="6216"/>
            <a:ext cx="2330704" cy="654233"/>
          </a:xfrm>
          <a:prstGeom prst="rect">
            <a:avLst/>
          </a:prstGeom>
          <a:noFill/>
          <a:ln w="9525">
            <a:noFill/>
            <a:miter lim="800000"/>
            <a:headEnd/>
            <a:tailEnd/>
          </a:ln>
        </p:spPr>
      </p:pic>
      <p:pic>
        <p:nvPicPr>
          <p:cNvPr id="3" name="Picture 2">
            <a:extLst>
              <a:ext uri="{FF2B5EF4-FFF2-40B4-BE49-F238E27FC236}">
                <a16:creationId xmlns:a16="http://schemas.microsoft.com/office/drawing/2014/main" id="{59B470C5-300A-B62C-AFCE-63D8B03AF1AD}"/>
              </a:ext>
            </a:extLst>
          </p:cNvPr>
          <p:cNvPicPr>
            <a:picLocks noChangeAspect="1"/>
          </p:cNvPicPr>
          <p:nvPr/>
        </p:nvPicPr>
        <p:blipFill>
          <a:blip r:embed="rId3"/>
          <a:stretch>
            <a:fillRect/>
          </a:stretch>
        </p:blipFill>
        <p:spPr>
          <a:xfrm>
            <a:off x="5076825" y="3719329"/>
            <a:ext cx="7115175" cy="2667000"/>
          </a:xfrm>
          <a:prstGeom prst="rect">
            <a:avLst/>
          </a:prstGeom>
        </p:spPr>
      </p:pic>
      <p:sp>
        <p:nvSpPr>
          <p:cNvPr id="10" name="TextBox 9">
            <a:extLst>
              <a:ext uri="{FF2B5EF4-FFF2-40B4-BE49-F238E27FC236}">
                <a16:creationId xmlns:a16="http://schemas.microsoft.com/office/drawing/2014/main" id="{3431F278-CAD5-2172-6D26-19B2547015F2}"/>
              </a:ext>
            </a:extLst>
          </p:cNvPr>
          <p:cNvSpPr txBox="1"/>
          <p:nvPr/>
        </p:nvSpPr>
        <p:spPr>
          <a:xfrm>
            <a:off x="838200" y="3626307"/>
            <a:ext cx="4349620" cy="2285434"/>
          </a:xfrm>
          <a:prstGeom prst="rect">
            <a:avLst/>
          </a:prstGeom>
          <a:noFill/>
        </p:spPr>
        <p:txBody>
          <a:bodyPr wrap="square">
            <a:spAutoFit/>
          </a:bodyPr>
          <a:lstStyle/>
          <a:p>
            <a:pPr algn="just">
              <a:lnSpc>
                <a:spcPct val="107000"/>
              </a:lnSpc>
              <a:spcBef>
                <a:spcPts val="1200"/>
              </a:spcBef>
              <a:spcAft>
                <a:spcPts val="1000"/>
              </a:spcAft>
            </a:pPr>
            <a:r>
              <a:rPr lang="en-US" sz="2700" b="0" i="0" dirty="0">
                <a:solidFill>
                  <a:schemeClr val="accent2"/>
                </a:solidFill>
                <a:effectLst/>
                <a:latin typeface="Times New Roman" panose="02020603050405020304" pitchFamily="18" charset="0"/>
                <a:cs typeface="Times New Roman" panose="02020603050405020304" pitchFamily="18" charset="0"/>
              </a:rPr>
              <a:t>This change in flux linkage induces an EMF in coil sides and the induced EMF in one coil side adds the induced EMF in the other.</a:t>
            </a:r>
            <a:endParaRPr lang="en-US" sz="27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67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7603</TotalTime>
  <Words>4029</Words>
  <Application>Microsoft Office PowerPoint</Application>
  <PresentationFormat>Widescreen</PresentationFormat>
  <Paragraphs>519</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Cambria Math</vt:lpstr>
      <vt:lpstr>Times New Roman</vt:lpstr>
      <vt:lpstr>Wingdings</vt:lpstr>
      <vt:lpstr>Office Theme</vt:lpstr>
      <vt:lpstr>Topic for the class: Faraday’s law &amp; DC Generator. Unit:  III   Title : Electrical Machines. Date: 09-05-2022  Time: 03:00PM</vt:lpstr>
      <vt:lpstr>Course Objectives</vt:lpstr>
      <vt:lpstr>Learning Outcomes</vt:lpstr>
      <vt:lpstr>Faraday’s laws of electromagnetic induction</vt:lpstr>
      <vt:lpstr>PowerPoint Presentation</vt:lpstr>
      <vt:lpstr>DC Generator</vt:lpstr>
      <vt:lpstr>DC Generator</vt:lpstr>
      <vt:lpstr>DC Generator</vt:lpstr>
      <vt:lpstr>Working of a DC Generator</vt:lpstr>
      <vt:lpstr>Working of a DC Generator</vt:lpstr>
      <vt:lpstr>Working of a DC Generator</vt:lpstr>
      <vt:lpstr>Working of a DC Generator</vt:lpstr>
      <vt:lpstr>Working of a DC Generator</vt:lpstr>
      <vt:lpstr>EMF equation of a DC Generator</vt:lpstr>
      <vt:lpstr>EMF equation of a DC Generator</vt:lpstr>
      <vt:lpstr>EMF equation of a DC Generator</vt:lpstr>
      <vt:lpstr>Construction of a DC Generator</vt:lpstr>
      <vt:lpstr>1. Magnetic Frame or Yoke</vt:lpstr>
      <vt:lpstr>2. Pole Core and Pole Shoes </vt:lpstr>
      <vt:lpstr>3. Field or Exciting Coils </vt:lpstr>
      <vt:lpstr>4. Armature Core</vt:lpstr>
      <vt:lpstr>5. Armature Winding</vt:lpstr>
      <vt:lpstr>6. Commutator</vt:lpstr>
      <vt:lpstr>6. Commutator action</vt:lpstr>
      <vt:lpstr>6. Commutator action contd…</vt:lpstr>
      <vt:lpstr>7. Brushes</vt:lpstr>
      <vt:lpstr>8. Shaft</vt:lpstr>
      <vt:lpstr>PowerPoint Presentation</vt:lpstr>
      <vt:lpstr>Applications of DC Generator</vt:lpstr>
      <vt:lpstr>Applications of DC Generator</vt:lpstr>
      <vt:lpstr>DC Motor</vt:lpstr>
      <vt:lpstr>DC Motor</vt:lpstr>
      <vt:lpstr>DC Motor</vt:lpstr>
      <vt:lpstr>Back EMF</vt:lpstr>
      <vt:lpstr>Applications of DC Motors</vt:lpstr>
      <vt:lpstr>Transformer</vt:lpstr>
      <vt:lpstr>Transformer Working Principle</vt:lpstr>
      <vt:lpstr>Transformer Working Principle</vt:lpstr>
      <vt:lpstr>Construction of Transformer</vt:lpstr>
      <vt:lpstr>Transformer Core</vt:lpstr>
      <vt:lpstr>Transformer Core Material</vt:lpstr>
      <vt:lpstr>Transformer Windings</vt:lpstr>
      <vt:lpstr>Transformer Tank</vt:lpstr>
      <vt:lpstr>Transformer Bushing</vt:lpstr>
      <vt:lpstr>Transformer Oil</vt:lpstr>
      <vt:lpstr>Applications of Transformer</vt:lpstr>
      <vt:lpstr>PowerPoint Presentation</vt:lpstr>
      <vt:lpstr>PowerPoint Presentation</vt:lpstr>
      <vt:lpstr>Induction Motor</vt:lpstr>
      <vt:lpstr>Induction Motor</vt:lpstr>
      <vt:lpstr>Induction Motor</vt:lpstr>
      <vt:lpstr>Induction Motor</vt:lpstr>
      <vt:lpstr>Induction Motor</vt:lpstr>
      <vt:lpstr>Induction Motor</vt:lpstr>
      <vt:lpstr>Stepper Motor</vt:lpstr>
      <vt:lpstr>Stepper Motor Operation</vt:lpstr>
      <vt:lpstr>Stepper Motor Operation</vt:lpstr>
      <vt:lpstr>Stepper Motor Applications</vt:lpstr>
      <vt:lpstr>Feedback Control System</vt:lpstr>
      <vt:lpstr>Servomechanism</vt:lpstr>
      <vt:lpstr>Servomotor</vt:lpstr>
      <vt:lpstr>Servomotor contd…</vt:lpstr>
      <vt:lpstr>Servomotor contd…</vt:lpstr>
      <vt:lpstr>Servomotor Applications</vt:lpstr>
      <vt:lpstr>Servomotor Applications contd…</vt:lpstr>
      <vt:lpstr>Brushless DC Motor</vt:lpstr>
      <vt:lpstr>Brushless DC Motor operation</vt:lpstr>
      <vt:lpstr>Brushless DC Motor operation</vt:lpstr>
      <vt:lpstr>Brushless DC Motor </vt:lpstr>
      <vt:lpstr>Brushless DC Motor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the class: Introduction Unit:  I    Title : DC Circuits Date: 14-03-2022  Time: 11:00AM</dc:title>
  <dc:creator>pradeep vinaik kodavanti</dc:creator>
  <cp:lastModifiedBy>pradeep vinaik kodavanti</cp:lastModifiedBy>
  <cp:revision>229</cp:revision>
  <cp:lastPrinted>2022-05-24T06:38:56Z</cp:lastPrinted>
  <dcterms:created xsi:type="dcterms:W3CDTF">2022-03-15T09:38:41Z</dcterms:created>
  <dcterms:modified xsi:type="dcterms:W3CDTF">2022-06-07T03:46:09Z</dcterms:modified>
</cp:coreProperties>
</file>