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a:srgbClr val="2503B5"/>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884CBB-FE06-495C-A782-F1B0220B2FA8}" type="datetimeFigureOut">
              <a:rPr lang="en-US" smtClean="0"/>
              <a:pPr/>
              <a:t>10/1/2021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01FDB1-C2E2-4D96-A6EC-DD4DD4296F0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501FDB1-C2E2-4D96-A6EC-DD4DD4296F00}"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914399"/>
          </a:xfrm>
        </p:spPr>
        <p:txBody>
          <a:bodyPr>
            <a:normAutofit fontScale="90000"/>
          </a:bodyPr>
          <a:lstStyle/>
          <a:p>
            <a:r>
              <a:rPr lang="en-US" sz="3200" dirty="0" smtClean="0">
                <a:solidFill>
                  <a:srgbClr val="C00000"/>
                </a:solidFill>
              </a:rPr>
              <a:t>Engineering Chemistry </a:t>
            </a:r>
            <a:r>
              <a:rPr lang="en-US" sz="3200" dirty="0" smtClean="0">
                <a:solidFill>
                  <a:srgbClr val="C00000"/>
                </a:solidFill>
              </a:rPr>
              <a:t>Syllabus</a:t>
            </a:r>
            <a:r>
              <a:rPr lang="en-US" sz="2800" dirty="0" smtClean="0">
                <a:solidFill>
                  <a:srgbClr val="C00000"/>
                </a:solidFill>
              </a:rPr>
              <a:t/>
            </a:r>
            <a:br>
              <a:rPr lang="en-US" sz="2800" dirty="0" smtClean="0">
                <a:solidFill>
                  <a:srgbClr val="C00000"/>
                </a:solidFill>
              </a:rPr>
            </a:br>
            <a:r>
              <a:rPr lang="en-US" sz="2400" dirty="0" smtClean="0">
                <a:solidFill>
                  <a:srgbClr val="7030A0"/>
                </a:solidFill>
              </a:rPr>
              <a:t>Continuous </a:t>
            </a:r>
            <a:r>
              <a:rPr lang="en-US" sz="2400" dirty="0" smtClean="0">
                <a:solidFill>
                  <a:srgbClr val="7030A0"/>
                </a:solidFill>
              </a:rPr>
              <a:t>Evaluation</a:t>
            </a:r>
            <a:r>
              <a:rPr lang="en-US" sz="2400" dirty="0" smtClean="0">
                <a:solidFill>
                  <a:srgbClr val="7030A0"/>
                </a:solidFill>
              </a:rPr>
              <a:t>: </a:t>
            </a:r>
            <a:r>
              <a:rPr lang="en-US" sz="2400" dirty="0" smtClean="0">
                <a:solidFill>
                  <a:srgbClr val="7030A0"/>
                </a:solidFill>
              </a:rPr>
              <a:t>70M, </a:t>
            </a:r>
            <a:r>
              <a:rPr lang="en-US" sz="2400" dirty="0" smtClean="0">
                <a:solidFill>
                  <a:srgbClr val="7030A0"/>
                </a:solidFill>
              </a:rPr>
              <a:t>End Examination/s:30M</a:t>
            </a:r>
            <a:endParaRPr lang="en-US" sz="2800" dirty="0">
              <a:solidFill>
                <a:srgbClr val="7030A0"/>
              </a:solidFill>
            </a:endParaRPr>
          </a:p>
        </p:txBody>
      </p:sp>
      <p:sp>
        <p:nvSpPr>
          <p:cNvPr id="3" name="Subtitle 2"/>
          <p:cNvSpPr>
            <a:spLocks noGrp="1"/>
          </p:cNvSpPr>
          <p:nvPr>
            <p:ph type="subTitle" idx="1"/>
          </p:nvPr>
        </p:nvSpPr>
        <p:spPr>
          <a:xfrm>
            <a:off x="762000" y="1524000"/>
            <a:ext cx="7924800" cy="4800600"/>
          </a:xfrm>
        </p:spPr>
        <p:txBody>
          <a:bodyPr>
            <a:normAutofit fontScale="40000" lnSpcReduction="20000"/>
          </a:bodyPr>
          <a:lstStyle/>
          <a:p>
            <a:endParaRPr lang="en-US" sz="5100" b="1" u="sng" dirty="0" smtClean="0">
              <a:solidFill>
                <a:srgbClr val="00B050"/>
              </a:solidFill>
            </a:endParaRPr>
          </a:p>
          <a:p>
            <a:r>
              <a:rPr lang="en-US" sz="5100" b="1" u="sng" dirty="0" smtClean="0">
                <a:solidFill>
                  <a:srgbClr val="00B050"/>
                </a:solidFill>
              </a:rPr>
              <a:t>PREAMBLE</a:t>
            </a:r>
            <a:r>
              <a:rPr lang="en-US" sz="3800" b="1" u="sng" dirty="0" smtClean="0"/>
              <a:t> </a:t>
            </a:r>
            <a:endParaRPr lang="en-US" sz="3800" dirty="0" smtClean="0"/>
          </a:p>
          <a:p>
            <a:pPr algn="just"/>
            <a:r>
              <a:rPr lang="en-US" sz="4200" b="1" dirty="0" smtClean="0"/>
              <a:t>This course enables the students to gain knowledge on various aspects of Water and its treatment, electrochemical energy systems, Construction of batteries, renewable energy sources, Semiconductors, Steel, Cement and Polymers, Corrosion and its control, </a:t>
            </a:r>
            <a:r>
              <a:rPr lang="en-US" sz="4200" b="1" dirty="0" err="1" smtClean="0"/>
              <a:t>nano</a:t>
            </a:r>
            <a:r>
              <a:rPr lang="en-US" sz="4200" b="1" dirty="0" smtClean="0"/>
              <a:t>-materials, Analytical instruments and applications. The knowledge gained in this course can be applied to the latest developments in technology.</a:t>
            </a:r>
          </a:p>
          <a:p>
            <a:pPr algn="just"/>
            <a:r>
              <a:rPr lang="en-US" sz="3800" b="1" dirty="0" smtClean="0"/>
              <a:t> </a:t>
            </a:r>
            <a:endParaRPr lang="en-US" sz="3800" b="1" u="sng" dirty="0" smtClean="0">
              <a:solidFill>
                <a:srgbClr val="FF0000"/>
              </a:solidFill>
            </a:endParaRPr>
          </a:p>
          <a:p>
            <a:r>
              <a:rPr lang="en-US" sz="5100" b="1" u="sng" dirty="0" smtClean="0">
                <a:solidFill>
                  <a:srgbClr val="FF0000"/>
                </a:solidFill>
              </a:rPr>
              <a:t>COURSE OBJECTIVES </a:t>
            </a:r>
            <a:endParaRPr lang="en-US" sz="5100" dirty="0" smtClean="0">
              <a:solidFill>
                <a:srgbClr val="FF0000"/>
              </a:solidFill>
            </a:endParaRPr>
          </a:p>
          <a:p>
            <a:pPr algn="just">
              <a:buFont typeface="Wingdings" pitchFamily="2" charset="2"/>
              <a:buChar char="Ø"/>
            </a:pPr>
            <a:r>
              <a:rPr lang="en-US" sz="4200" b="1" dirty="0" smtClean="0"/>
              <a:t>To impart knowledge on various aspects of water and its treatment.</a:t>
            </a:r>
          </a:p>
          <a:p>
            <a:pPr algn="just">
              <a:buFont typeface="Wingdings" pitchFamily="2" charset="2"/>
              <a:buChar char="Ø"/>
            </a:pPr>
            <a:r>
              <a:rPr lang="en-US" sz="4200" b="1" dirty="0" smtClean="0"/>
              <a:t>To study about electrochemical energy systems, renewable energy sources,   solar cells and their applications.</a:t>
            </a:r>
          </a:p>
          <a:p>
            <a:pPr algn="just">
              <a:buFont typeface="Wingdings" pitchFamily="2" charset="2"/>
              <a:buChar char="Ø"/>
            </a:pPr>
            <a:r>
              <a:rPr lang="en-US" sz="4200" b="1" dirty="0" smtClean="0"/>
              <a:t>To gain knowledge on materials such as steel, cement and polymers</a:t>
            </a:r>
          </a:p>
          <a:p>
            <a:pPr algn="just">
              <a:buFont typeface="Wingdings" pitchFamily="2" charset="2"/>
              <a:buChar char="Ø"/>
            </a:pPr>
            <a:r>
              <a:rPr lang="en-US" sz="4200" b="1" dirty="0" smtClean="0"/>
              <a:t>To create awareness on corrosion and its control. </a:t>
            </a:r>
          </a:p>
          <a:p>
            <a:pPr algn="just">
              <a:buFont typeface="Wingdings" pitchFamily="2" charset="2"/>
              <a:buChar char="Ø"/>
            </a:pPr>
            <a:r>
              <a:rPr lang="en-US" sz="4200" b="1" dirty="0" smtClean="0"/>
              <a:t>To introduce different types of </a:t>
            </a:r>
            <a:r>
              <a:rPr lang="en-US" sz="4200" b="1" dirty="0" err="1" smtClean="0"/>
              <a:t>nano</a:t>
            </a:r>
            <a:r>
              <a:rPr lang="en-US" sz="4200" b="1" dirty="0" smtClean="0"/>
              <a:t>-materials. </a:t>
            </a:r>
          </a:p>
          <a:p>
            <a:pPr algn="just">
              <a:buFont typeface="Wingdings" pitchFamily="2" charset="2"/>
              <a:buChar char="Ø"/>
            </a:pPr>
            <a:r>
              <a:rPr lang="en-US" sz="4200" b="1" dirty="0" smtClean="0"/>
              <a:t>To expose the students to latest instrumental techniques such as</a:t>
            </a:r>
          </a:p>
          <a:p>
            <a:pPr algn="just"/>
            <a:r>
              <a:rPr lang="en-US" sz="4200" b="1" dirty="0" smtClean="0"/>
              <a:t>scanning electronic microscope (SEM) &amp; transmission electron microscope (TEM).</a:t>
            </a:r>
          </a:p>
          <a:p>
            <a:endParaRPr 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457199"/>
          </a:xfrm>
        </p:spPr>
        <p:txBody>
          <a:bodyPr>
            <a:normAutofit fontScale="90000"/>
          </a:bodyPr>
          <a:lstStyle/>
          <a:p>
            <a:r>
              <a:rPr lang="en-US" dirty="0" smtClean="0"/>
              <a:t/>
            </a:r>
            <a:br>
              <a:rPr lang="en-US" dirty="0" smtClean="0"/>
            </a:br>
            <a:r>
              <a:rPr lang="en-US" sz="3600" dirty="0" smtClean="0"/>
              <a:t>Water Technology</a:t>
            </a:r>
            <a:r>
              <a:rPr lang="en-US" sz="3600" u="sng" dirty="0" smtClean="0">
                <a:solidFill>
                  <a:srgbClr val="FF0000"/>
                </a:solidFill>
              </a:rPr>
              <a:t/>
            </a:r>
            <a:br>
              <a:rPr lang="en-US" sz="3600" u="sng" dirty="0" smtClean="0">
                <a:solidFill>
                  <a:srgbClr val="FF0000"/>
                </a:solidFill>
              </a:rPr>
            </a:br>
            <a:endParaRPr lang="en-US" sz="3600" dirty="0"/>
          </a:p>
        </p:txBody>
      </p:sp>
      <p:sp>
        <p:nvSpPr>
          <p:cNvPr id="3" name="Subtitle 2"/>
          <p:cNvSpPr>
            <a:spLocks noGrp="1"/>
          </p:cNvSpPr>
          <p:nvPr>
            <p:ph type="subTitle" idx="1"/>
          </p:nvPr>
        </p:nvSpPr>
        <p:spPr>
          <a:xfrm>
            <a:off x="609600" y="838200"/>
            <a:ext cx="8077200" cy="5715000"/>
          </a:xfrm>
        </p:spPr>
        <p:txBody>
          <a:bodyPr>
            <a:normAutofit/>
          </a:bodyPr>
          <a:lstStyle/>
          <a:p>
            <a:r>
              <a:rPr lang="en-US" sz="2800" u="sng" dirty="0" smtClean="0">
                <a:solidFill>
                  <a:srgbClr val="0070C0"/>
                </a:solidFill>
              </a:rPr>
              <a:t>Various Impurities present in Water</a:t>
            </a:r>
          </a:p>
          <a:p>
            <a:pPr algn="l"/>
            <a:r>
              <a:rPr lang="en-US" sz="2800" dirty="0" smtClean="0">
                <a:solidFill>
                  <a:srgbClr val="0070C0"/>
                </a:solidFill>
              </a:rPr>
              <a:t>		</a:t>
            </a:r>
            <a:r>
              <a:rPr lang="en-US" sz="2400" dirty="0" smtClean="0">
                <a:solidFill>
                  <a:srgbClr val="C00000"/>
                </a:solidFill>
              </a:rPr>
              <a:t>Suspended Impurities: </a:t>
            </a:r>
          </a:p>
          <a:p>
            <a:pPr lvl="4" algn="l">
              <a:buFont typeface="Wingdings" pitchFamily="2" charset="2"/>
              <a:buChar char="ü"/>
            </a:pPr>
            <a:r>
              <a:rPr lang="en-US" dirty="0" smtClean="0">
                <a:solidFill>
                  <a:srgbClr val="0070C0"/>
                </a:solidFill>
              </a:rPr>
              <a:t>Suspended Inorganic –  clay, sand and stones</a:t>
            </a:r>
          </a:p>
          <a:p>
            <a:pPr lvl="4" algn="l">
              <a:buFont typeface="Wingdings" pitchFamily="2" charset="2"/>
              <a:buChar char="ü"/>
            </a:pPr>
            <a:r>
              <a:rPr lang="en-US" dirty="0" smtClean="0">
                <a:solidFill>
                  <a:srgbClr val="0070C0"/>
                </a:solidFill>
              </a:rPr>
              <a:t>Suspended  Organic - Biological</a:t>
            </a:r>
          </a:p>
          <a:p>
            <a:pPr lvl="4" algn="l">
              <a:buFont typeface="Wingdings" pitchFamily="2" charset="2"/>
              <a:buChar char="ü"/>
            </a:pPr>
            <a:r>
              <a:rPr lang="en-US" dirty="0" smtClean="0">
                <a:solidFill>
                  <a:srgbClr val="0070C0"/>
                </a:solidFill>
              </a:rPr>
              <a:t>Suspended Colloidal – clay, sand, slit and mu</a:t>
            </a:r>
            <a:r>
              <a:rPr lang="en-US" sz="2400" dirty="0" smtClean="0">
                <a:solidFill>
                  <a:srgbClr val="0070C0"/>
                </a:solidFill>
              </a:rPr>
              <a:t>d</a:t>
            </a:r>
          </a:p>
          <a:p>
            <a:pPr lvl="4" algn="l"/>
            <a:r>
              <a:rPr lang="en-US" sz="2400" dirty="0" smtClean="0">
                <a:solidFill>
                  <a:srgbClr val="00B050"/>
                </a:solidFill>
              </a:rPr>
              <a:t>Dissolved Impurities:</a:t>
            </a:r>
          </a:p>
          <a:p>
            <a:pPr lvl="4" algn="l">
              <a:buFont typeface="Wingdings" pitchFamily="2" charset="2"/>
              <a:buChar char="Ø"/>
            </a:pPr>
            <a:r>
              <a:rPr lang="en-US" dirty="0" smtClean="0">
                <a:solidFill>
                  <a:srgbClr val="7030A0"/>
                </a:solidFill>
              </a:rPr>
              <a:t>Dissolved Inorganic – CaCl</a:t>
            </a:r>
            <a:r>
              <a:rPr lang="en-US" baseline="-25000" dirty="0" smtClean="0">
                <a:solidFill>
                  <a:srgbClr val="7030A0"/>
                </a:solidFill>
              </a:rPr>
              <a:t>2</a:t>
            </a:r>
            <a:r>
              <a:rPr lang="en-US" dirty="0" smtClean="0">
                <a:solidFill>
                  <a:srgbClr val="7030A0"/>
                </a:solidFill>
              </a:rPr>
              <a:t>, MgSo</a:t>
            </a:r>
            <a:r>
              <a:rPr lang="en-US" baseline="-25000" dirty="0" smtClean="0">
                <a:solidFill>
                  <a:srgbClr val="7030A0"/>
                </a:solidFill>
              </a:rPr>
              <a:t>4</a:t>
            </a:r>
            <a:r>
              <a:rPr lang="en-US" dirty="0" smtClean="0">
                <a:solidFill>
                  <a:srgbClr val="7030A0"/>
                </a:solidFill>
              </a:rPr>
              <a:t> ..</a:t>
            </a:r>
          </a:p>
          <a:p>
            <a:pPr lvl="4" algn="l">
              <a:buFont typeface="Wingdings" pitchFamily="2" charset="2"/>
              <a:buChar char="Ø"/>
            </a:pPr>
            <a:r>
              <a:rPr lang="en-US" dirty="0" smtClean="0">
                <a:solidFill>
                  <a:srgbClr val="7030A0"/>
                </a:solidFill>
              </a:rPr>
              <a:t>Dissolved Organic –oils, fats and protein</a:t>
            </a:r>
          </a:p>
          <a:p>
            <a:pPr lvl="4" algn="l">
              <a:buFont typeface="Wingdings" pitchFamily="2" charset="2"/>
              <a:buChar char="Ø"/>
            </a:pPr>
            <a:r>
              <a:rPr lang="en-US" dirty="0" smtClean="0">
                <a:solidFill>
                  <a:srgbClr val="7030A0"/>
                </a:solidFill>
              </a:rPr>
              <a:t>Dissolved Gases – H</a:t>
            </a:r>
            <a:r>
              <a:rPr lang="en-US" baseline="-25000" dirty="0" smtClean="0">
                <a:solidFill>
                  <a:srgbClr val="7030A0"/>
                </a:solidFill>
              </a:rPr>
              <a:t>2</a:t>
            </a:r>
            <a:r>
              <a:rPr lang="en-US" dirty="0" smtClean="0">
                <a:solidFill>
                  <a:srgbClr val="7030A0"/>
                </a:solidFill>
              </a:rPr>
              <a:t>S, CO</a:t>
            </a:r>
            <a:r>
              <a:rPr lang="en-US" baseline="-25000" dirty="0" smtClean="0">
                <a:solidFill>
                  <a:srgbClr val="7030A0"/>
                </a:solidFill>
              </a:rPr>
              <a:t>2</a:t>
            </a:r>
            <a:r>
              <a:rPr lang="en-US" dirty="0" smtClean="0">
                <a:solidFill>
                  <a:srgbClr val="7030A0"/>
                </a:solidFill>
              </a:rPr>
              <a:t> etc …</a:t>
            </a:r>
          </a:p>
          <a:p>
            <a:pPr lvl="4" algn="l"/>
            <a:r>
              <a:rPr lang="en-US" sz="2400" dirty="0" smtClean="0">
                <a:solidFill>
                  <a:srgbClr val="0070C0"/>
                </a:solidFill>
              </a:rPr>
              <a:t>Bacteriological Impurities:</a:t>
            </a:r>
          </a:p>
          <a:p>
            <a:pPr lvl="4" algn="l">
              <a:buFont typeface="Arial" pitchFamily="34" charset="0"/>
              <a:buChar char="•"/>
            </a:pPr>
            <a:r>
              <a:rPr lang="en-US" sz="2400" dirty="0" smtClean="0">
                <a:solidFill>
                  <a:srgbClr val="0070C0"/>
                </a:solidFill>
              </a:rPr>
              <a:t> </a:t>
            </a:r>
            <a:r>
              <a:rPr lang="en-US" dirty="0" smtClean="0">
                <a:solidFill>
                  <a:srgbClr val="FF0000"/>
                </a:solidFill>
              </a:rPr>
              <a:t>Macroscopic – fish</a:t>
            </a:r>
          </a:p>
          <a:p>
            <a:pPr lvl="4" algn="l">
              <a:buFont typeface="Arial" pitchFamily="34" charset="0"/>
              <a:buChar char="•"/>
            </a:pPr>
            <a:r>
              <a:rPr lang="en-US" dirty="0" smtClean="0">
                <a:solidFill>
                  <a:srgbClr val="FF0000"/>
                </a:solidFill>
              </a:rPr>
              <a:t>Microscopic – micro organisms</a:t>
            </a:r>
          </a:p>
          <a:p>
            <a:pPr lvl="4" algn="l">
              <a:buFont typeface="Arial" pitchFamily="34" charset="0"/>
              <a:buChar char="•"/>
            </a:pPr>
            <a:r>
              <a:rPr lang="en-US" dirty="0" smtClean="0">
                <a:solidFill>
                  <a:srgbClr val="FF0000"/>
                </a:solidFill>
              </a:rPr>
              <a:t>Bacteria &amp; Virus – no seen with microscope</a:t>
            </a:r>
          </a:p>
          <a:p>
            <a:pPr lvl="4" algn="l"/>
            <a:endParaRPr lang="en-US" sz="2800" dirty="0" smtClean="0">
              <a:solidFill>
                <a:srgbClr val="7030A0"/>
              </a:solidFill>
            </a:endParaRPr>
          </a:p>
          <a:p>
            <a:pPr lvl="4" algn="l">
              <a:buFont typeface="Wingdings" pitchFamily="2" charset="2"/>
              <a:buChar char="ü"/>
            </a:pPr>
            <a:endParaRPr lang="en-US" sz="2400" dirty="0" smtClean="0">
              <a:solidFill>
                <a:srgbClr val="0070C0"/>
              </a:solidFill>
            </a:endParaRPr>
          </a:p>
          <a:p>
            <a:pPr lvl="4" algn="l">
              <a:buFont typeface="Wingdings" pitchFamily="2" charset="2"/>
              <a:buChar char="ü"/>
            </a:pPr>
            <a:endParaRPr lang="en-US" sz="2400" dirty="0" smtClean="0">
              <a:solidFill>
                <a:srgbClr val="0070C0"/>
              </a:solidFill>
            </a:endParaRPr>
          </a:p>
          <a:p>
            <a:pPr lvl="4" algn="l">
              <a:buFont typeface="Wingdings" pitchFamily="2" charset="2"/>
              <a:buChar char="ü"/>
            </a:pPr>
            <a:endParaRPr lang="en-US" sz="2400" dirty="0" smtClean="0">
              <a:solidFill>
                <a:srgbClr val="0070C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7772400" cy="533399"/>
          </a:xfrm>
        </p:spPr>
        <p:txBody>
          <a:bodyPr>
            <a:normAutofit fontScale="90000"/>
          </a:bodyPr>
          <a:lstStyle/>
          <a:p>
            <a:r>
              <a:rPr lang="en-US" dirty="0" smtClean="0"/>
              <a:t/>
            </a:r>
            <a:br>
              <a:rPr lang="en-US" dirty="0" smtClean="0"/>
            </a:br>
            <a:r>
              <a:rPr lang="en-US" sz="3600" dirty="0" smtClean="0"/>
              <a:t>Water Technology</a:t>
            </a:r>
            <a:r>
              <a:rPr lang="en-US" sz="3600" u="sng" dirty="0" smtClean="0">
                <a:solidFill>
                  <a:srgbClr val="FF0000"/>
                </a:solidFill>
              </a:rPr>
              <a:t/>
            </a:r>
            <a:br>
              <a:rPr lang="en-US" sz="3600" u="sng" dirty="0" smtClean="0">
                <a:solidFill>
                  <a:srgbClr val="FF0000"/>
                </a:solidFill>
              </a:rPr>
            </a:br>
            <a:endParaRPr lang="en-US" sz="3600" dirty="0"/>
          </a:p>
        </p:txBody>
      </p:sp>
      <p:sp>
        <p:nvSpPr>
          <p:cNvPr id="3" name="Subtitle 2"/>
          <p:cNvSpPr>
            <a:spLocks noGrp="1"/>
          </p:cNvSpPr>
          <p:nvPr>
            <p:ph type="subTitle" idx="1"/>
          </p:nvPr>
        </p:nvSpPr>
        <p:spPr>
          <a:xfrm>
            <a:off x="381000" y="990600"/>
            <a:ext cx="8382000" cy="5638800"/>
          </a:xfrm>
        </p:spPr>
        <p:txBody>
          <a:bodyPr>
            <a:normAutofit/>
          </a:bodyPr>
          <a:lstStyle/>
          <a:p>
            <a:r>
              <a:rPr lang="en-US" sz="2400" u="sng" dirty="0" smtClean="0">
                <a:solidFill>
                  <a:srgbClr val="C00000"/>
                </a:solidFill>
              </a:rPr>
              <a:t>What ever may be the  source of water, weather it is surface water or ground water it exist in two different forms </a:t>
            </a:r>
          </a:p>
          <a:p>
            <a:pPr algn="just"/>
            <a:r>
              <a:rPr lang="en-US" sz="2400" u="sng" dirty="0" smtClean="0">
                <a:solidFill>
                  <a:srgbClr val="FF0000"/>
                </a:solidFill>
              </a:rPr>
              <a:t>Soft Water: </a:t>
            </a:r>
            <a:r>
              <a:rPr lang="en-US" sz="2400" dirty="0" smtClean="0">
                <a:solidFill>
                  <a:srgbClr val="002060"/>
                </a:solidFill>
              </a:rPr>
              <a:t>It is a sample of water which gives stable lather or foam when soap solution is added to.</a:t>
            </a:r>
            <a:r>
              <a:rPr lang="en-US" sz="2400" dirty="0" smtClean="0">
                <a:solidFill>
                  <a:srgbClr val="00B0F0"/>
                </a:solidFill>
              </a:rPr>
              <a:t> </a:t>
            </a:r>
          </a:p>
          <a:p>
            <a:pPr algn="just"/>
            <a:r>
              <a:rPr lang="en-US" sz="2400" dirty="0" smtClean="0">
                <a:solidFill>
                  <a:srgbClr val="FF0000"/>
                </a:solidFill>
              </a:rPr>
              <a:t>Hard </a:t>
            </a:r>
            <a:r>
              <a:rPr lang="en-US" sz="2400" u="sng" dirty="0" smtClean="0">
                <a:solidFill>
                  <a:srgbClr val="FF0000"/>
                </a:solidFill>
              </a:rPr>
              <a:t>Water: </a:t>
            </a:r>
            <a:r>
              <a:rPr lang="en-US" sz="2400" dirty="0" smtClean="0">
                <a:solidFill>
                  <a:srgbClr val="002060"/>
                </a:solidFill>
              </a:rPr>
              <a:t>It is a sample of water which gives unstable lather or foam when soap solution is added to.</a:t>
            </a:r>
            <a:r>
              <a:rPr lang="en-US" sz="2400" dirty="0" smtClean="0">
                <a:solidFill>
                  <a:srgbClr val="00B0F0"/>
                </a:solidFill>
              </a:rPr>
              <a:t> </a:t>
            </a:r>
            <a:r>
              <a:rPr lang="en-US" sz="2400" dirty="0" smtClean="0">
                <a:solidFill>
                  <a:srgbClr val="002060"/>
                </a:solidFill>
              </a:rPr>
              <a:t>Instead of lather insoluble scum or ppt. is observed. </a:t>
            </a:r>
          </a:p>
          <a:p>
            <a:r>
              <a:rPr lang="en-US" sz="2400" u="sng" dirty="0" smtClean="0">
                <a:solidFill>
                  <a:srgbClr val="2503B5"/>
                </a:solidFill>
              </a:rPr>
              <a:t>Hardness of Water</a:t>
            </a:r>
          </a:p>
          <a:p>
            <a:pPr algn="just"/>
            <a:r>
              <a:rPr lang="en-US" sz="2400" dirty="0" smtClean="0">
                <a:solidFill>
                  <a:srgbClr val="002060"/>
                </a:solidFill>
              </a:rPr>
              <a:t>Hardness is the one of the characteristic property of the water, not giving lather immediately with soap. Hard water contains large amount of dissolved salts usually bicarbonates, carbonates, chlorides and sulphates of calcium and magnesium. Soft water also contains dissolved salts but the amount is less. </a:t>
            </a:r>
            <a:endParaRPr lang="en-US" sz="2400" dirty="0">
              <a:solidFill>
                <a:srgbClr val="00206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533399"/>
          </a:xfrm>
        </p:spPr>
        <p:txBody>
          <a:bodyPr>
            <a:normAutofit fontScale="90000"/>
          </a:bodyPr>
          <a:lstStyle/>
          <a:p>
            <a:r>
              <a:rPr lang="en-US" sz="3200" dirty="0" smtClean="0"/>
              <a:t>Water Technology</a:t>
            </a:r>
            <a:endParaRPr lang="en-US" sz="3200" dirty="0"/>
          </a:p>
        </p:txBody>
      </p:sp>
      <p:sp>
        <p:nvSpPr>
          <p:cNvPr id="3" name="Subtitle 2"/>
          <p:cNvSpPr>
            <a:spLocks noGrp="1"/>
          </p:cNvSpPr>
          <p:nvPr>
            <p:ph type="subTitle" idx="1"/>
          </p:nvPr>
        </p:nvSpPr>
        <p:spPr>
          <a:xfrm>
            <a:off x="381000" y="914400"/>
            <a:ext cx="8229600" cy="5562600"/>
          </a:xfrm>
        </p:spPr>
        <p:txBody>
          <a:bodyPr>
            <a:normAutofit/>
          </a:bodyPr>
          <a:lstStyle/>
          <a:p>
            <a:pPr algn="just"/>
            <a:r>
              <a:rPr lang="en-US" sz="2400" dirty="0" smtClean="0">
                <a:solidFill>
                  <a:srgbClr val="FF0000"/>
                </a:solidFill>
              </a:rPr>
              <a:t>Why soap water does not give stable later with hard water? </a:t>
            </a:r>
          </a:p>
          <a:p>
            <a:pPr algn="just"/>
            <a:r>
              <a:rPr lang="en-US" sz="2000" dirty="0" smtClean="0">
                <a:solidFill>
                  <a:srgbClr val="C00000"/>
                </a:solidFill>
              </a:rPr>
              <a:t>Soap is an organic compound and it is sodium or potassium salt of higher fatty acid. </a:t>
            </a:r>
          </a:p>
          <a:p>
            <a:pPr algn="just"/>
            <a:r>
              <a:rPr lang="en-US" sz="2000" dirty="0" smtClean="0">
                <a:solidFill>
                  <a:srgbClr val="C00000"/>
                </a:solidFill>
              </a:rPr>
              <a:t>Soap may have the formula </a:t>
            </a:r>
          </a:p>
          <a:p>
            <a:pPr algn="just"/>
            <a:r>
              <a:rPr lang="en-US" sz="2000" dirty="0" smtClean="0">
                <a:solidFill>
                  <a:srgbClr val="002060"/>
                </a:solidFill>
              </a:rPr>
              <a:t>C</a:t>
            </a:r>
            <a:r>
              <a:rPr lang="en-US" sz="2000" baseline="-25000" dirty="0" smtClean="0">
                <a:solidFill>
                  <a:srgbClr val="002060"/>
                </a:solidFill>
              </a:rPr>
              <a:t>17</a:t>
            </a:r>
            <a:r>
              <a:rPr lang="en-US" sz="2000" dirty="0" smtClean="0">
                <a:solidFill>
                  <a:srgbClr val="002060"/>
                </a:solidFill>
              </a:rPr>
              <a:t> H</a:t>
            </a:r>
            <a:r>
              <a:rPr lang="en-US" sz="2000" baseline="-25000" dirty="0" smtClean="0">
                <a:solidFill>
                  <a:srgbClr val="002060"/>
                </a:solidFill>
              </a:rPr>
              <a:t>35</a:t>
            </a:r>
            <a:r>
              <a:rPr lang="en-US" sz="2000" dirty="0" smtClean="0">
                <a:solidFill>
                  <a:srgbClr val="002060"/>
                </a:solidFill>
              </a:rPr>
              <a:t> COONa or C</a:t>
            </a:r>
            <a:r>
              <a:rPr lang="en-US" sz="2000" baseline="-25000" dirty="0" smtClean="0">
                <a:solidFill>
                  <a:srgbClr val="002060"/>
                </a:solidFill>
              </a:rPr>
              <a:t>17</a:t>
            </a:r>
            <a:r>
              <a:rPr lang="en-US" sz="2000" dirty="0" smtClean="0">
                <a:solidFill>
                  <a:srgbClr val="002060"/>
                </a:solidFill>
              </a:rPr>
              <a:t> H</a:t>
            </a:r>
            <a:r>
              <a:rPr lang="en-US" sz="2000" baseline="-25000" dirty="0" smtClean="0">
                <a:solidFill>
                  <a:srgbClr val="002060"/>
                </a:solidFill>
              </a:rPr>
              <a:t>35</a:t>
            </a:r>
            <a:r>
              <a:rPr lang="en-US" sz="2000" dirty="0" smtClean="0">
                <a:solidFill>
                  <a:srgbClr val="002060"/>
                </a:solidFill>
              </a:rPr>
              <a:t> COOK (sodium stearate or potassium stearate),      C</a:t>
            </a:r>
            <a:r>
              <a:rPr lang="en-US" sz="2000" baseline="-25000" dirty="0" smtClean="0">
                <a:solidFill>
                  <a:srgbClr val="002060"/>
                </a:solidFill>
              </a:rPr>
              <a:t>17</a:t>
            </a:r>
            <a:r>
              <a:rPr lang="en-US" sz="2000" dirty="0" smtClean="0">
                <a:solidFill>
                  <a:srgbClr val="002060"/>
                </a:solidFill>
              </a:rPr>
              <a:t> H</a:t>
            </a:r>
            <a:r>
              <a:rPr lang="en-US" sz="2000" baseline="-25000" dirty="0" smtClean="0">
                <a:solidFill>
                  <a:srgbClr val="002060"/>
                </a:solidFill>
              </a:rPr>
              <a:t>33 </a:t>
            </a:r>
            <a:r>
              <a:rPr lang="en-US" sz="2000" dirty="0" smtClean="0">
                <a:solidFill>
                  <a:srgbClr val="002060"/>
                </a:solidFill>
              </a:rPr>
              <a:t>COONa or C</a:t>
            </a:r>
            <a:r>
              <a:rPr lang="en-US" sz="2000" baseline="-25000" dirty="0" smtClean="0">
                <a:solidFill>
                  <a:srgbClr val="002060"/>
                </a:solidFill>
              </a:rPr>
              <a:t>17</a:t>
            </a:r>
            <a:r>
              <a:rPr lang="en-US" sz="2000" dirty="0" smtClean="0">
                <a:solidFill>
                  <a:srgbClr val="002060"/>
                </a:solidFill>
              </a:rPr>
              <a:t> H</a:t>
            </a:r>
            <a:r>
              <a:rPr lang="en-US" sz="2000" baseline="-25000" dirty="0" smtClean="0">
                <a:solidFill>
                  <a:srgbClr val="002060"/>
                </a:solidFill>
              </a:rPr>
              <a:t>33 </a:t>
            </a:r>
            <a:r>
              <a:rPr lang="en-US" sz="2000" dirty="0" smtClean="0">
                <a:solidFill>
                  <a:srgbClr val="002060"/>
                </a:solidFill>
              </a:rPr>
              <a:t>COOK (sodium oleate or potassium oleate) and           C</a:t>
            </a:r>
            <a:r>
              <a:rPr lang="en-US" sz="2000" baseline="-25000" dirty="0" smtClean="0">
                <a:solidFill>
                  <a:srgbClr val="002060"/>
                </a:solidFill>
              </a:rPr>
              <a:t>17</a:t>
            </a:r>
            <a:r>
              <a:rPr lang="en-US" sz="2000" dirty="0" smtClean="0">
                <a:solidFill>
                  <a:srgbClr val="002060"/>
                </a:solidFill>
              </a:rPr>
              <a:t> H</a:t>
            </a:r>
            <a:r>
              <a:rPr lang="en-US" sz="2000" baseline="-25000" dirty="0" smtClean="0">
                <a:solidFill>
                  <a:srgbClr val="002060"/>
                </a:solidFill>
              </a:rPr>
              <a:t>31</a:t>
            </a:r>
            <a:r>
              <a:rPr lang="en-US" sz="2000" dirty="0" smtClean="0">
                <a:solidFill>
                  <a:srgbClr val="002060"/>
                </a:solidFill>
              </a:rPr>
              <a:t> COONa or C</a:t>
            </a:r>
            <a:r>
              <a:rPr lang="en-US" sz="2000" baseline="-25000" dirty="0" smtClean="0">
                <a:solidFill>
                  <a:srgbClr val="002060"/>
                </a:solidFill>
              </a:rPr>
              <a:t>17</a:t>
            </a:r>
            <a:r>
              <a:rPr lang="en-US" sz="2000" dirty="0" smtClean="0">
                <a:solidFill>
                  <a:srgbClr val="002060"/>
                </a:solidFill>
              </a:rPr>
              <a:t> H</a:t>
            </a:r>
            <a:r>
              <a:rPr lang="en-US" sz="2000" baseline="-25000" dirty="0" smtClean="0">
                <a:solidFill>
                  <a:srgbClr val="002060"/>
                </a:solidFill>
              </a:rPr>
              <a:t>31</a:t>
            </a:r>
            <a:r>
              <a:rPr lang="en-US" sz="2000" dirty="0" smtClean="0">
                <a:solidFill>
                  <a:srgbClr val="002060"/>
                </a:solidFill>
              </a:rPr>
              <a:t> COOK (sodium palm mates or potassium palm mates) . </a:t>
            </a:r>
          </a:p>
          <a:p>
            <a:pPr algn="just"/>
            <a:r>
              <a:rPr lang="en-US" sz="2000" dirty="0" smtClean="0">
                <a:solidFill>
                  <a:srgbClr val="002060"/>
                </a:solidFill>
              </a:rPr>
              <a:t>As such soap is highly soluble in soft water and forms lather immediately.  </a:t>
            </a:r>
          </a:p>
          <a:p>
            <a:pPr algn="just"/>
            <a:r>
              <a:rPr lang="en-US" sz="2000" dirty="0" smtClean="0">
                <a:solidFill>
                  <a:srgbClr val="002060"/>
                </a:solidFill>
              </a:rPr>
              <a:t>C</a:t>
            </a:r>
            <a:r>
              <a:rPr lang="en-US" sz="2000" baseline="-25000" dirty="0" smtClean="0">
                <a:solidFill>
                  <a:srgbClr val="002060"/>
                </a:solidFill>
              </a:rPr>
              <a:t>17</a:t>
            </a:r>
            <a:r>
              <a:rPr lang="en-US" sz="2000" dirty="0" smtClean="0">
                <a:solidFill>
                  <a:srgbClr val="002060"/>
                </a:solidFill>
              </a:rPr>
              <a:t> H</a:t>
            </a:r>
            <a:r>
              <a:rPr lang="en-US" sz="2000" baseline="-25000" dirty="0" smtClean="0">
                <a:solidFill>
                  <a:srgbClr val="002060"/>
                </a:solidFill>
              </a:rPr>
              <a:t>35</a:t>
            </a:r>
            <a:r>
              <a:rPr lang="en-US" sz="2000" dirty="0" smtClean="0">
                <a:solidFill>
                  <a:srgbClr val="002060"/>
                </a:solidFill>
              </a:rPr>
              <a:t> COONa + H</a:t>
            </a:r>
            <a:r>
              <a:rPr lang="en-US" sz="2000" baseline="-25000" dirty="0" smtClean="0">
                <a:solidFill>
                  <a:srgbClr val="002060"/>
                </a:solidFill>
              </a:rPr>
              <a:t>2</a:t>
            </a:r>
            <a:r>
              <a:rPr lang="en-US" sz="2000" dirty="0" smtClean="0">
                <a:solidFill>
                  <a:srgbClr val="002060"/>
                </a:solidFill>
              </a:rPr>
              <a:t>O -------- C</a:t>
            </a:r>
            <a:r>
              <a:rPr lang="en-US" sz="2000" baseline="-25000" dirty="0" smtClean="0">
                <a:solidFill>
                  <a:srgbClr val="002060"/>
                </a:solidFill>
              </a:rPr>
              <a:t>17</a:t>
            </a:r>
            <a:r>
              <a:rPr lang="en-US" sz="2000" dirty="0" smtClean="0">
                <a:solidFill>
                  <a:srgbClr val="002060"/>
                </a:solidFill>
              </a:rPr>
              <a:t> H</a:t>
            </a:r>
            <a:r>
              <a:rPr lang="en-US" sz="2000" baseline="-25000" dirty="0" smtClean="0">
                <a:solidFill>
                  <a:srgbClr val="002060"/>
                </a:solidFill>
              </a:rPr>
              <a:t>35</a:t>
            </a:r>
            <a:r>
              <a:rPr lang="en-US" sz="2000" dirty="0" smtClean="0">
                <a:solidFill>
                  <a:srgbClr val="002060"/>
                </a:solidFill>
              </a:rPr>
              <a:t> COOH + </a:t>
            </a:r>
            <a:r>
              <a:rPr lang="en-US" sz="2000" dirty="0" err="1" smtClean="0">
                <a:solidFill>
                  <a:srgbClr val="002060"/>
                </a:solidFill>
              </a:rPr>
              <a:t>NaOH</a:t>
            </a:r>
            <a:endParaRPr lang="en-US" sz="2000" dirty="0" smtClean="0">
              <a:solidFill>
                <a:srgbClr val="002060"/>
              </a:solidFill>
            </a:endParaRPr>
          </a:p>
          <a:p>
            <a:pPr algn="just"/>
            <a:r>
              <a:rPr lang="en-US" sz="2000" dirty="0" smtClean="0">
                <a:solidFill>
                  <a:srgbClr val="002060"/>
                </a:solidFill>
              </a:rPr>
              <a:t>C</a:t>
            </a:r>
            <a:r>
              <a:rPr lang="en-US" sz="2000" baseline="-25000" dirty="0" smtClean="0">
                <a:solidFill>
                  <a:srgbClr val="002060"/>
                </a:solidFill>
              </a:rPr>
              <a:t>17</a:t>
            </a:r>
            <a:r>
              <a:rPr lang="en-US" sz="2000" dirty="0" smtClean="0">
                <a:solidFill>
                  <a:srgbClr val="002060"/>
                </a:solidFill>
              </a:rPr>
              <a:t> H</a:t>
            </a:r>
            <a:r>
              <a:rPr lang="en-US" sz="2000" baseline="-25000" dirty="0" smtClean="0">
                <a:solidFill>
                  <a:srgbClr val="002060"/>
                </a:solidFill>
              </a:rPr>
              <a:t>3</a:t>
            </a:r>
            <a:r>
              <a:rPr lang="en-US" sz="2000" dirty="0" smtClean="0">
                <a:solidFill>
                  <a:srgbClr val="002060"/>
                </a:solidFill>
              </a:rPr>
              <a:t>5 DOOH +  C</a:t>
            </a:r>
            <a:r>
              <a:rPr lang="en-US" sz="2000" baseline="-25000" dirty="0" smtClean="0">
                <a:solidFill>
                  <a:srgbClr val="002060"/>
                </a:solidFill>
              </a:rPr>
              <a:t>17</a:t>
            </a:r>
            <a:r>
              <a:rPr lang="en-US" sz="2000" dirty="0" smtClean="0">
                <a:solidFill>
                  <a:srgbClr val="002060"/>
                </a:solidFill>
              </a:rPr>
              <a:t> H</a:t>
            </a:r>
            <a:r>
              <a:rPr lang="en-US" sz="2000" baseline="-25000" dirty="0" smtClean="0">
                <a:solidFill>
                  <a:srgbClr val="002060"/>
                </a:solidFill>
              </a:rPr>
              <a:t>35</a:t>
            </a:r>
            <a:r>
              <a:rPr lang="en-US" sz="2000" dirty="0" smtClean="0">
                <a:solidFill>
                  <a:srgbClr val="002060"/>
                </a:solidFill>
              </a:rPr>
              <a:t> COONa ----------- Lather </a:t>
            </a:r>
          </a:p>
          <a:p>
            <a:pPr algn="just"/>
            <a:r>
              <a:rPr lang="en-US" sz="2000" dirty="0" smtClean="0">
                <a:solidFill>
                  <a:srgbClr val="002060"/>
                </a:solidFill>
              </a:rPr>
              <a:t>But with hard water soap does not gave lather immediately and on the </a:t>
            </a:r>
            <a:r>
              <a:rPr lang="en-US" sz="2000" dirty="0" err="1" smtClean="0">
                <a:solidFill>
                  <a:srgbClr val="002060"/>
                </a:solidFill>
              </a:rPr>
              <a:t>oyher</a:t>
            </a:r>
            <a:r>
              <a:rPr lang="en-US" sz="2000" dirty="0" smtClean="0">
                <a:solidFill>
                  <a:srgbClr val="002060"/>
                </a:solidFill>
              </a:rPr>
              <a:t> hand, it forms insoluble white PPT. it because hard water contains large amount of dissolved salts like Ca &amp; Mg salts. These metal ions react with soap and form corresponding insoluble metallic soaps. </a:t>
            </a:r>
            <a:endParaRPr lang="en-US" sz="2000" dirty="0">
              <a:solidFill>
                <a:srgbClr val="00206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533400"/>
          </a:xfrm>
        </p:spPr>
        <p:txBody>
          <a:bodyPr>
            <a:normAutofit fontScale="90000"/>
          </a:bodyPr>
          <a:lstStyle/>
          <a:p>
            <a:r>
              <a:rPr lang="en-US" sz="3200" dirty="0" smtClean="0"/>
              <a:t>Water Technology</a:t>
            </a:r>
            <a:endParaRPr lang="en-US" sz="3200" dirty="0"/>
          </a:p>
        </p:txBody>
      </p:sp>
      <p:sp>
        <p:nvSpPr>
          <p:cNvPr id="3" name="Subtitle 2"/>
          <p:cNvSpPr>
            <a:spLocks noGrp="1"/>
          </p:cNvSpPr>
          <p:nvPr>
            <p:ph type="subTitle" idx="1"/>
          </p:nvPr>
        </p:nvSpPr>
        <p:spPr>
          <a:xfrm>
            <a:off x="457200" y="838200"/>
            <a:ext cx="8229600" cy="5791200"/>
          </a:xfrm>
        </p:spPr>
        <p:txBody>
          <a:bodyPr>
            <a:normAutofit/>
          </a:bodyPr>
          <a:lstStyle/>
          <a:p>
            <a:pPr algn="just"/>
            <a:r>
              <a:rPr lang="en-US" sz="2400" dirty="0" smtClean="0">
                <a:solidFill>
                  <a:srgbClr val="002060"/>
                </a:solidFill>
              </a:rPr>
              <a:t>For example if Ca Cl</a:t>
            </a:r>
            <a:r>
              <a:rPr lang="en-US" sz="2400" baseline="-25000" dirty="0" smtClean="0">
                <a:solidFill>
                  <a:srgbClr val="002060"/>
                </a:solidFill>
              </a:rPr>
              <a:t>2</a:t>
            </a:r>
            <a:r>
              <a:rPr lang="en-US" sz="2400" dirty="0" smtClean="0">
                <a:solidFill>
                  <a:srgbClr val="002060"/>
                </a:solidFill>
              </a:rPr>
              <a:t> is present in hard water, soap reacts it to form  insoluble calcium soap, which appears as in the form of scum or ppt. </a:t>
            </a:r>
          </a:p>
          <a:p>
            <a:pPr algn="just"/>
            <a:r>
              <a:rPr lang="en-US" sz="2400" dirty="0" smtClean="0">
                <a:solidFill>
                  <a:srgbClr val="002060"/>
                </a:solidFill>
              </a:rPr>
              <a:t>             2( C</a:t>
            </a:r>
            <a:r>
              <a:rPr lang="en-US" sz="2400" baseline="-25000" dirty="0" smtClean="0">
                <a:solidFill>
                  <a:srgbClr val="002060"/>
                </a:solidFill>
              </a:rPr>
              <a:t>17</a:t>
            </a:r>
            <a:r>
              <a:rPr lang="en-US" sz="2400" dirty="0" smtClean="0">
                <a:solidFill>
                  <a:srgbClr val="002060"/>
                </a:solidFill>
              </a:rPr>
              <a:t> H</a:t>
            </a:r>
            <a:r>
              <a:rPr lang="en-US" sz="2400" baseline="-25000" dirty="0" smtClean="0">
                <a:solidFill>
                  <a:srgbClr val="002060"/>
                </a:solidFill>
              </a:rPr>
              <a:t>35</a:t>
            </a:r>
            <a:r>
              <a:rPr lang="en-US" sz="2400" dirty="0" smtClean="0">
                <a:solidFill>
                  <a:srgbClr val="002060"/>
                </a:solidFill>
              </a:rPr>
              <a:t> COONa) + ( C</a:t>
            </a:r>
            <a:r>
              <a:rPr lang="en-US" sz="2400" baseline="-25000" dirty="0" smtClean="0">
                <a:solidFill>
                  <a:srgbClr val="002060"/>
                </a:solidFill>
              </a:rPr>
              <a:t>17</a:t>
            </a:r>
            <a:r>
              <a:rPr lang="en-US" sz="2400" dirty="0" smtClean="0">
                <a:solidFill>
                  <a:srgbClr val="002060"/>
                </a:solidFill>
              </a:rPr>
              <a:t> H</a:t>
            </a:r>
            <a:r>
              <a:rPr lang="en-US" sz="2400" baseline="-25000" dirty="0" smtClean="0">
                <a:solidFill>
                  <a:srgbClr val="002060"/>
                </a:solidFill>
              </a:rPr>
              <a:t>35</a:t>
            </a:r>
            <a:r>
              <a:rPr lang="en-US" sz="2400" dirty="0" smtClean="0">
                <a:solidFill>
                  <a:srgbClr val="002060"/>
                </a:solidFill>
              </a:rPr>
              <a:t> COO)</a:t>
            </a:r>
            <a:r>
              <a:rPr lang="en-US" sz="2400" baseline="-25000" dirty="0" smtClean="0">
                <a:solidFill>
                  <a:srgbClr val="002060"/>
                </a:solidFill>
              </a:rPr>
              <a:t>2</a:t>
            </a:r>
            <a:r>
              <a:rPr lang="en-US" sz="2400" dirty="0" smtClean="0">
                <a:solidFill>
                  <a:srgbClr val="002060"/>
                </a:solidFill>
              </a:rPr>
              <a:t> Ca + 2NaCl </a:t>
            </a:r>
          </a:p>
          <a:p>
            <a:pPr algn="just"/>
            <a:r>
              <a:rPr lang="en-US" sz="2400" dirty="0" smtClean="0">
                <a:solidFill>
                  <a:srgbClr val="002060"/>
                </a:solidFill>
              </a:rPr>
              <a:t>Similarly other dissolved salts are also  react with soap and ppt. out. The reaction of soap with hard water continuous until all the DS  are ppt.  Out , formation o lather be gains because water becomes as good as soft water.</a:t>
            </a:r>
            <a:endParaRPr lang="en-US" sz="2400" b="1" dirty="0">
              <a:solidFill>
                <a:srgbClr val="00206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0"/>
            <a:ext cx="7162800" cy="533399"/>
          </a:xfrm>
        </p:spPr>
        <p:txBody>
          <a:bodyPr>
            <a:normAutofit/>
          </a:bodyPr>
          <a:lstStyle/>
          <a:p>
            <a:r>
              <a:rPr lang="en-US" sz="2800" dirty="0" smtClean="0"/>
              <a:t>Water Technology</a:t>
            </a:r>
            <a:endParaRPr lang="en-US" sz="2800" dirty="0"/>
          </a:p>
        </p:txBody>
      </p:sp>
      <p:sp>
        <p:nvSpPr>
          <p:cNvPr id="3" name="Subtitle 2"/>
          <p:cNvSpPr>
            <a:spLocks noGrp="1"/>
          </p:cNvSpPr>
          <p:nvPr>
            <p:ph type="subTitle" idx="1"/>
          </p:nvPr>
        </p:nvSpPr>
        <p:spPr>
          <a:xfrm>
            <a:off x="304800" y="685800"/>
            <a:ext cx="8534400" cy="5715000"/>
          </a:xfrm>
        </p:spPr>
        <p:txBody>
          <a:bodyPr>
            <a:normAutofit fontScale="92500"/>
          </a:bodyPr>
          <a:lstStyle/>
          <a:p>
            <a:r>
              <a:rPr lang="en-US" sz="2400" u="sng" dirty="0" smtClean="0">
                <a:solidFill>
                  <a:srgbClr val="C00000"/>
                </a:solidFill>
              </a:rPr>
              <a:t>Types of Hard Water </a:t>
            </a:r>
          </a:p>
          <a:p>
            <a:pPr algn="just"/>
            <a:r>
              <a:rPr lang="en-US" sz="2400" dirty="0" smtClean="0">
                <a:solidFill>
                  <a:srgbClr val="002060"/>
                </a:solidFill>
              </a:rPr>
              <a:t>Depending upon the nature of dissolved salts present in hard water, its hardness may be of two types (1) Temporary hardness  (2) permanent hardness.  </a:t>
            </a:r>
          </a:p>
          <a:p>
            <a:pPr marL="457200" indent="-457200" algn="just">
              <a:buAutoNum type="arabicParenBoth"/>
            </a:pPr>
            <a:r>
              <a:rPr lang="en-US" sz="2400" u="sng" dirty="0" smtClean="0">
                <a:solidFill>
                  <a:srgbClr val="7030A0"/>
                </a:solidFill>
              </a:rPr>
              <a:t>Temporary hardness</a:t>
            </a:r>
            <a:r>
              <a:rPr lang="en-US" sz="2400" dirty="0" smtClean="0">
                <a:solidFill>
                  <a:srgbClr val="7030A0"/>
                </a:solidFill>
              </a:rPr>
              <a:t>: </a:t>
            </a:r>
            <a:r>
              <a:rPr lang="en-US" sz="2400" dirty="0" smtClean="0">
                <a:solidFill>
                  <a:srgbClr val="002060"/>
                </a:solidFill>
              </a:rPr>
              <a:t>Temporary hardness is due to the presence of bicarbonates of calcium and magnesium salts. It can be removed by simple boiling of water.</a:t>
            </a:r>
          </a:p>
          <a:p>
            <a:pPr marL="457200" indent="-457200" algn="just"/>
            <a:r>
              <a:rPr lang="en-US" sz="2400" dirty="0" smtClean="0">
                <a:solidFill>
                  <a:srgbClr val="002060"/>
                </a:solidFill>
              </a:rPr>
              <a:t>         Ca (HCO</a:t>
            </a:r>
            <a:r>
              <a:rPr lang="en-US" sz="2400" baseline="-25000" dirty="0" smtClean="0">
                <a:solidFill>
                  <a:srgbClr val="002060"/>
                </a:solidFill>
              </a:rPr>
              <a:t>3</a:t>
            </a:r>
            <a:r>
              <a:rPr lang="en-US" sz="2400" dirty="0" smtClean="0">
                <a:solidFill>
                  <a:srgbClr val="002060"/>
                </a:solidFill>
              </a:rPr>
              <a:t>)</a:t>
            </a:r>
            <a:r>
              <a:rPr lang="en-US" sz="2400" baseline="-25000" dirty="0" smtClean="0">
                <a:solidFill>
                  <a:srgbClr val="002060"/>
                </a:solidFill>
              </a:rPr>
              <a:t>2</a:t>
            </a:r>
            <a:r>
              <a:rPr lang="en-US" sz="2400" dirty="0" smtClean="0">
                <a:solidFill>
                  <a:srgbClr val="002060"/>
                </a:solidFill>
              </a:rPr>
              <a:t> --------------- Ca CO</a:t>
            </a:r>
            <a:r>
              <a:rPr lang="en-US" sz="2400" baseline="-25000" dirty="0" smtClean="0">
                <a:solidFill>
                  <a:srgbClr val="002060"/>
                </a:solidFill>
              </a:rPr>
              <a:t>3 </a:t>
            </a:r>
            <a:r>
              <a:rPr lang="en-US" sz="2400" dirty="0" smtClean="0">
                <a:solidFill>
                  <a:srgbClr val="002060"/>
                </a:solidFill>
              </a:rPr>
              <a:t>+ H</a:t>
            </a:r>
            <a:r>
              <a:rPr lang="en-US" sz="2400" baseline="-25000" dirty="0" smtClean="0">
                <a:solidFill>
                  <a:srgbClr val="002060"/>
                </a:solidFill>
              </a:rPr>
              <a:t>2</a:t>
            </a:r>
            <a:r>
              <a:rPr lang="en-US" sz="2400" dirty="0" smtClean="0">
                <a:solidFill>
                  <a:srgbClr val="002060"/>
                </a:solidFill>
              </a:rPr>
              <a:t>O + CO</a:t>
            </a:r>
            <a:r>
              <a:rPr lang="en-US" sz="2400" baseline="-25000" dirty="0" smtClean="0">
                <a:solidFill>
                  <a:srgbClr val="002060"/>
                </a:solidFill>
              </a:rPr>
              <a:t>2</a:t>
            </a:r>
          </a:p>
          <a:p>
            <a:pPr marL="457200" indent="-457200" algn="just"/>
            <a:r>
              <a:rPr lang="en-US" sz="2400" dirty="0" smtClean="0">
                <a:solidFill>
                  <a:srgbClr val="002060"/>
                </a:solidFill>
              </a:rPr>
              <a:t>         Mg (HCO</a:t>
            </a:r>
            <a:r>
              <a:rPr lang="en-US" sz="2400" baseline="-25000" dirty="0" smtClean="0">
                <a:solidFill>
                  <a:srgbClr val="002060"/>
                </a:solidFill>
              </a:rPr>
              <a:t>3</a:t>
            </a:r>
            <a:r>
              <a:rPr lang="en-US" sz="2400" dirty="0" smtClean="0">
                <a:solidFill>
                  <a:srgbClr val="002060"/>
                </a:solidFill>
              </a:rPr>
              <a:t>)</a:t>
            </a:r>
            <a:r>
              <a:rPr lang="en-US" sz="2400" baseline="-25000" dirty="0" smtClean="0">
                <a:solidFill>
                  <a:srgbClr val="002060"/>
                </a:solidFill>
              </a:rPr>
              <a:t>2 </a:t>
            </a:r>
            <a:r>
              <a:rPr lang="en-US" sz="2400" dirty="0" smtClean="0">
                <a:solidFill>
                  <a:srgbClr val="002060"/>
                </a:solidFill>
              </a:rPr>
              <a:t> ------------- Mg CO</a:t>
            </a:r>
            <a:r>
              <a:rPr lang="en-US" sz="2400" baseline="-25000" dirty="0" smtClean="0">
                <a:solidFill>
                  <a:srgbClr val="002060"/>
                </a:solidFill>
              </a:rPr>
              <a:t>3</a:t>
            </a:r>
            <a:r>
              <a:rPr lang="en-US" sz="2400" dirty="0" smtClean="0">
                <a:solidFill>
                  <a:srgbClr val="002060"/>
                </a:solidFill>
              </a:rPr>
              <a:t> + H</a:t>
            </a:r>
            <a:r>
              <a:rPr lang="en-US" sz="2400" baseline="-25000" dirty="0" smtClean="0">
                <a:solidFill>
                  <a:srgbClr val="002060"/>
                </a:solidFill>
              </a:rPr>
              <a:t>2</a:t>
            </a:r>
            <a:r>
              <a:rPr lang="en-US" sz="2400" dirty="0" smtClean="0">
                <a:solidFill>
                  <a:srgbClr val="002060"/>
                </a:solidFill>
              </a:rPr>
              <a:t>O + CO</a:t>
            </a:r>
            <a:r>
              <a:rPr lang="en-US" sz="2400" baseline="-25000" dirty="0" smtClean="0">
                <a:solidFill>
                  <a:srgbClr val="002060"/>
                </a:solidFill>
              </a:rPr>
              <a:t>2</a:t>
            </a:r>
            <a:r>
              <a:rPr lang="en-US" sz="2400" dirty="0" smtClean="0">
                <a:solidFill>
                  <a:srgbClr val="002060"/>
                </a:solidFill>
              </a:rPr>
              <a:t>      </a:t>
            </a:r>
          </a:p>
          <a:p>
            <a:pPr marL="457200" indent="-457200" algn="just"/>
            <a:r>
              <a:rPr lang="en-US" sz="2400" dirty="0" smtClean="0">
                <a:solidFill>
                  <a:srgbClr val="7030A0"/>
                </a:solidFill>
              </a:rPr>
              <a:t>(2) </a:t>
            </a:r>
            <a:r>
              <a:rPr lang="en-US" sz="2400" u="sng" dirty="0" smtClean="0">
                <a:solidFill>
                  <a:srgbClr val="7030A0"/>
                </a:solidFill>
              </a:rPr>
              <a:t>permanent hardness</a:t>
            </a:r>
            <a:r>
              <a:rPr lang="en-US" sz="2400" dirty="0" smtClean="0">
                <a:solidFill>
                  <a:srgbClr val="7030A0"/>
                </a:solidFill>
              </a:rPr>
              <a:t>: </a:t>
            </a:r>
            <a:r>
              <a:rPr lang="en-US" sz="2400" dirty="0" smtClean="0">
                <a:solidFill>
                  <a:srgbClr val="002060"/>
                </a:solidFill>
              </a:rPr>
              <a:t>Permanent hard of water is due the presence of chlorides and sulphates of calcium and magnesium salts. These salts can be removed by industrial water treatment methods.   </a:t>
            </a:r>
          </a:p>
          <a:p>
            <a:pPr algn="l"/>
            <a:r>
              <a:rPr lang="en-US" sz="2400" dirty="0" smtClean="0">
                <a:solidFill>
                  <a:srgbClr val="002060"/>
                </a:solidFill>
              </a:rPr>
              <a:t>(3) </a:t>
            </a:r>
            <a:r>
              <a:rPr lang="en-US" sz="2400" u="sng" dirty="0" smtClean="0">
                <a:solidFill>
                  <a:srgbClr val="7030A0"/>
                </a:solidFill>
              </a:rPr>
              <a:t>Total Hardness</a:t>
            </a:r>
            <a:r>
              <a:rPr lang="en-US" sz="2400" dirty="0" smtClean="0">
                <a:solidFill>
                  <a:srgbClr val="002060"/>
                </a:solidFill>
              </a:rPr>
              <a:t>:     </a:t>
            </a:r>
          </a:p>
          <a:p>
            <a:pPr algn="just"/>
            <a:r>
              <a:rPr lang="en-US" sz="2400" dirty="0" smtClean="0">
                <a:solidFill>
                  <a:srgbClr val="002060"/>
                </a:solidFill>
              </a:rPr>
              <a:t>The sum of temporary and permanent hardness can be taken as total hardness of water.</a:t>
            </a:r>
          </a:p>
          <a:p>
            <a:pPr marL="457200" indent="-457200" algn="just"/>
            <a:endParaRPr lang="en-US" sz="2400" dirty="0">
              <a:solidFill>
                <a:srgbClr val="00206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609599"/>
          </a:xfrm>
        </p:spPr>
        <p:txBody>
          <a:bodyPr>
            <a:normAutofit/>
          </a:bodyPr>
          <a:lstStyle/>
          <a:p>
            <a:r>
              <a:rPr lang="en-US" sz="2800" dirty="0" smtClean="0"/>
              <a:t>Water Technology</a:t>
            </a:r>
            <a:endParaRPr lang="en-US" sz="2800" dirty="0"/>
          </a:p>
        </p:txBody>
      </p:sp>
      <p:sp>
        <p:nvSpPr>
          <p:cNvPr id="3" name="Subtitle 2"/>
          <p:cNvSpPr>
            <a:spLocks noGrp="1"/>
          </p:cNvSpPr>
          <p:nvPr>
            <p:ph type="subTitle" idx="1"/>
          </p:nvPr>
        </p:nvSpPr>
        <p:spPr>
          <a:xfrm>
            <a:off x="228600" y="685800"/>
            <a:ext cx="8610600" cy="5943600"/>
          </a:xfrm>
        </p:spPr>
        <p:txBody>
          <a:bodyPr>
            <a:normAutofit fontScale="92500" lnSpcReduction="10000"/>
          </a:bodyPr>
          <a:lstStyle/>
          <a:p>
            <a:r>
              <a:rPr lang="en-US" sz="2400" u="sng" dirty="0" smtClean="0">
                <a:solidFill>
                  <a:srgbClr val="C00000"/>
                </a:solidFill>
              </a:rPr>
              <a:t>Units of Hardness of Water  </a:t>
            </a:r>
          </a:p>
          <a:p>
            <a:pPr algn="just">
              <a:buFont typeface="Wingdings" pitchFamily="2" charset="2"/>
              <a:buChar char="Ø"/>
            </a:pPr>
            <a:r>
              <a:rPr lang="en-US" sz="2400" dirty="0" smtClean="0">
                <a:solidFill>
                  <a:srgbClr val="7030A0"/>
                </a:solidFill>
              </a:rPr>
              <a:t>Hardness of water is presence of various dissolved salt  (DS) present in water.</a:t>
            </a:r>
            <a:endParaRPr lang="en-US" sz="2400" u="sng" dirty="0" smtClean="0">
              <a:solidFill>
                <a:srgbClr val="7030A0"/>
              </a:solidFill>
            </a:endParaRPr>
          </a:p>
          <a:p>
            <a:pPr algn="just">
              <a:buFont typeface="Wingdings" pitchFamily="2" charset="2"/>
              <a:buChar char="Ø"/>
            </a:pPr>
            <a:r>
              <a:rPr lang="en-US" sz="2400" dirty="0" smtClean="0">
                <a:solidFill>
                  <a:srgbClr val="7030A0"/>
                </a:solidFill>
              </a:rPr>
              <a:t>The hardness caused due to any dissolved salt is expressed in terms of calcium carbonate hardness. </a:t>
            </a:r>
          </a:p>
          <a:p>
            <a:pPr algn="just">
              <a:buFont typeface="Wingdings" pitchFamily="2" charset="2"/>
              <a:buChar char="Ø"/>
            </a:pPr>
            <a:r>
              <a:rPr lang="en-US" sz="2400" dirty="0" smtClean="0">
                <a:solidFill>
                  <a:srgbClr val="7030A0"/>
                </a:solidFill>
              </a:rPr>
              <a:t>Molecular weight of  any DS  is converted in to molecular weight of calcium carbonate . </a:t>
            </a:r>
          </a:p>
          <a:p>
            <a:pPr algn="just">
              <a:buFont typeface="Wingdings" pitchFamily="2" charset="2"/>
              <a:buChar char="Ø"/>
            </a:pPr>
            <a:r>
              <a:rPr lang="en-US" sz="2400" dirty="0" smtClean="0">
                <a:solidFill>
                  <a:srgbClr val="7030A0"/>
                </a:solidFill>
              </a:rPr>
              <a:t>Any DS  present in water can be converted into calcium carbonate  hardness by  the following equation.   </a:t>
            </a:r>
          </a:p>
          <a:p>
            <a:pPr algn="just"/>
            <a:r>
              <a:rPr lang="en-US" sz="2400" dirty="0" smtClean="0">
                <a:solidFill>
                  <a:srgbClr val="7030A0"/>
                </a:solidFill>
              </a:rPr>
              <a:t>  					         </a:t>
            </a:r>
            <a:r>
              <a:rPr lang="en-US" sz="2000" dirty="0" smtClean="0">
                <a:solidFill>
                  <a:srgbClr val="7030A0"/>
                </a:solidFill>
              </a:rPr>
              <a:t>Mol. weight of Cal. Carbonate</a:t>
            </a:r>
          </a:p>
          <a:p>
            <a:pPr algn="just"/>
            <a:r>
              <a:rPr lang="en-US" sz="2000" dirty="0" smtClean="0">
                <a:solidFill>
                  <a:srgbClr val="7030A0"/>
                </a:solidFill>
              </a:rPr>
              <a:t>Hardness of water due to the DS = weight of the DS X </a:t>
            </a:r>
            <a:r>
              <a:rPr lang="en-US" sz="2400" dirty="0" smtClean="0">
                <a:solidFill>
                  <a:srgbClr val="7030A0"/>
                </a:solidFill>
              </a:rPr>
              <a:t>-----------------------------</a:t>
            </a:r>
          </a:p>
          <a:p>
            <a:pPr algn="just"/>
            <a:r>
              <a:rPr lang="en-US" sz="2400" dirty="0" smtClean="0">
                <a:solidFill>
                  <a:srgbClr val="7030A0"/>
                </a:solidFill>
              </a:rPr>
              <a:t>					               </a:t>
            </a:r>
            <a:r>
              <a:rPr lang="en-US" sz="2000" dirty="0" smtClean="0">
                <a:solidFill>
                  <a:srgbClr val="7030A0"/>
                </a:solidFill>
              </a:rPr>
              <a:t>Mol. Weight of DS    </a:t>
            </a:r>
          </a:p>
          <a:p>
            <a:pPr algn="just"/>
            <a:r>
              <a:rPr lang="en-US" sz="2000" dirty="0" smtClean="0">
                <a:solidFill>
                  <a:srgbClr val="0070C0"/>
                </a:solidFill>
              </a:rPr>
              <a:t>M. Weight of Ca Carbonate-100, 		</a:t>
            </a:r>
          </a:p>
          <a:p>
            <a:pPr algn="just"/>
            <a:r>
              <a:rPr lang="en-US" sz="2000" u="sng" dirty="0" smtClean="0">
                <a:solidFill>
                  <a:srgbClr val="0070C0"/>
                </a:solidFill>
              </a:rPr>
              <a:t>M. weigh of other salts</a:t>
            </a:r>
          </a:p>
          <a:p>
            <a:pPr algn="just"/>
            <a:r>
              <a:rPr lang="en-US" sz="2000" dirty="0" smtClean="0">
                <a:solidFill>
                  <a:srgbClr val="0070C0"/>
                </a:solidFill>
              </a:rPr>
              <a:t> Ca Bicorbonate-162, Mg Bicarbonate -146, </a:t>
            </a:r>
          </a:p>
          <a:p>
            <a:pPr algn="just"/>
            <a:r>
              <a:rPr lang="en-US" sz="2000" dirty="0" smtClean="0">
                <a:solidFill>
                  <a:srgbClr val="0070C0"/>
                </a:solidFill>
              </a:rPr>
              <a:t>Ca Sulphate-136, Mg Sulphate-120, </a:t>
            </a:r>
          </a:p>
          <a:p>
            <a:pPr algn="just"/>
            <a:r>
              <a:rPr lang="en-US" sz="2000" dirty="0" smtClean="0">
                <a:solidFill>
                  <a:srgbClr val="0070C0"/>
                </a:solidFill>
              </a:rPr>
              <a:t>Ca Chloride-111, Mg Chloride-95.  </a:t>
            </a:r>
          </a:p>
          <a:p>
            <a:pPr algn="just"/>
            <a:endParaRPr lang="en-US" sz="2400" dirty="0" smtClean="0">
              <a:solidFill>
                <a:srgbClr val="7030A0"/>
              </a:solidFill>
            </a:endParaRPr>
          </a:p>
          <a:p>
            <a:pPr algn="just"/>
            <a:endParaRPr lang="en-US" sz="2400" dirty="0">
              <a:solidFill>
                <a:srgbClr val="7030A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533399"/>
          </a:xfrm>
        </p:spPr>
        <p:txBody>
          <a:bodyPr>
            <a:normAutofit fontScale="90000"/>
          </a:bodyPr>
          <a:lstStyle/>
          <a:p>
            <a:r>
              <a:rPr lang="en-US" sz="3200" dirty="0" smtClean="0"/>
              <a:t>Water Technology</a:t>
            </a:r>
            <a:endParaRPr lang="en-US" sz="3200" dirty="0"/>
          </a:p>
        </p:txBody>
      </p:sp>
      <p:sp>
        <p:nvSpPr>
          <p:cNvPr id="3" name="Subtitle 2"/>
          <p:cNvSpPr>
            <a:spLocks noGrp="1"/>
          </p:cNvSpPr>
          <p:nvPr>
            <p:ph type="subTitle" idx="1"/>
          </p:nvPr>
        </p:nvSpPr>
        <p:spPr>
          <a:xfrm>
            <a:off x="304800" y="533400"/>
            <a:ext cx="8534400" cy="6019800"/>
          </a:xfrm>
        </p:spPr>
        <p:txBody>
          <a:bodyPr>
            <a:noAutofit/>
          </a:bodyPr>
          <a:lstStyle/>
          <a:p>
            <a:pPr algn="l"/>
            <a:r>
              <a:rPr lang="en-US" sz="1600" dirty="0" smtClean="0">
                <a:solidFill>
                  <a:srgbClr val="002060"/>
                </a:solidFill>
              </a:rPr>
              <a:t>For example: if a water sample contains 16.2 /kg of cal bicarbonate in 105 kg of water. Then it means 162 kg of cal bicarbonate  is present in one million </a:t>
            </a:r>
            <a:r>
              <a:rPr lang="en-US" sz="1600" dirty="0" err="1" smtClean="0">
                <a:solidFill>
                  <a:srgbClr val="002060"/>
                </a:solidFill>
              </a:rPr>
              <a:t>kgs</a:t>
            </a:r>
            <a:r>
              <a:rPr lang="en-US" sz="1600" dirty="0" smtClean="0">
                <a:solidFill>
                  <a:srgbClr val="002060"/>
                </a:solidFill>
              </a:rPr>
              <a:t> of water.</a:t>
            </a:r>
          </a:p>
          <a:p>
            <a:pPr algn="l"/>
            <a:r>
              <a:rPr lang="en-US" sz="1600" dirty="0" smtClean="0">
                <a:solidFill>
                  <a:srgbClr val="002060"/>
                </a:solidFill>
              </a:rPr>
              <a:t>			100</a:t>
            </a:r>
          </a:p>
          <a:p>
            <a:pPr algn="l"/>
            <a:r>
              <a:rPr lang="en-US" sz="1600" dirty="0" smtClean="0">
                <a:solidFill>
                  <a:srgbClr val="002060"/>
                </a:solidFill>
              </a:rPr>
              <a:t>now hardness of water = 162 X -------------        </a:t>
            </a:r>
          </a:p>
          <a:p>
            <a:pPr algn="l"/>
            <a:r>
              <a:rPr lang="en-US" sz="1600" dirty="0" smtClean="0">
                <a:solidFill>
                  <a:srgbClr val="002060"/>
                </a:solidFill>
              </a:rPr>
              <a:t>			162      </a:t>
            </a:r>
          </a:p>
          <a:p>
            <a:pPr algn="l"/>
            <a:r>
              <a:rPr lang="en-US" sz="1600" dirty="0" smtClean="0">
                <a:solidFill>
                  <a:srgbClr val="002060"/>
                </a:solidFill>
              </a:rPr>
              <a:t>	= 100 Kgs o Ca CO</a:t>
            </a:r>
            <a:r>
              <a:rPr lang="en-US" sz="1600" baseline="-25000" dirty="0" smtClean="0">
                <a:solidFill>
                  <a:srgbClr val="002060"/>
                </a:solidFill>
              </a:rPr>
              <a:t>3</a:t>
            </a:r>
            <a:r>
              <a:rPr lang="en-US" sz="1600" dirty="0" smtClean="0">
                <a:solidFill>
                  <a:srgbClr val="002060"/>
                </a:solidFill>
              </a:rPr>
              <a:t> per one million Kgs of water  </a:t>
            </a:r>
          </a:p>
          <a:p>
            <a:pPr algn="l"/>
            <a:r>
              <a:rPr lang="en-US" sz="1600" dirty="0" smtClean="0">
                <a:solidFill>
                  <a:srgbClr val="002060"/>
                </a:solidFill>
              </a:rPr>
              <a:t>	= 100 parts of Ca CO</a:t>
            </a:r>
            <a:r>
              <a:rPr lang="en-US" sz="1600" baseline="-25000" dirty="0" smtClean="0">
                <a:solidFill>
                  <a:srgbClr val="002060"/>
                </a:solidFill>
              </a:rPr>
              <a:t>3 </a:t>
            </a:r>
            <a:r>
              <a:rPr lang="en-US" sz="1600" dirty="0" smtClean="0">
                <a:solidFill>
                  <a:srgbClr val="002060"/>
                </a:solidFill>
              </a:rPr>
              <a:t>per one million parts of water   </a:t>
            </a:r>
          </a:p>
          <a:p>
            <a:pPr algn="l"/>
            <a:r>
              <a:rPr lang="en-US" sz="1600" dirty="0" smtClean="0">
                <a:solidFill>
                  <a:srgbClr val="002060"/>
                </a:solidFill>
              </a:rPr>
              <a:t>	=100 ppm.    </a:t>
            </a:r>
          </a:p>
          <a:p>
            <a:pPr algn="l"/>
            <a:r>
              <a:rPr lang="en-US" sz="1600" dirty="0" smtClean="0">
                <a:solidFill>
                  <a:srgbClr val="002060"/>
                </a:solidFill>
              </a:rPr>
              <a:t>So the units of hardness of water is ppm. ( 1 part of Ca CO3 in one million parts of water).  </a:t>
            </a:r>
          </a:p>
          <a:p>
            <a:pPr algn="l"/>
            <a:r>
              <a:rPr lang="en-US" sz="1600" dirty="0" smtClean="0">
                <a:solidFill>
                  <a:srgbClr val="002060"/>
                </a:solidFill>
              </a:rPr>
              <a:t>also 1 ppm 	= 1 part per 106 parts of water.  </a:t>
            </a:r>
          </a:p>
          <a:p>
            <a:pPr algn="l"/>
            <a:r>
              <a:rPr lang="en-US" sz="1600" dirty="0" smtClean="0">
                <a:solidFill>
                  <a:srgbClr val="002060"/>
                </a:solidFill>
              </a:rPr>
              <a:t>		=  1 mg per 106 mgs of water.  </a:t>
            </a:r>
          </a:p>
          <a:p>
            <a:pPr algn="l"/>
            <a:r>
              <a:rPr lang="en-US" sz="1600" dirty="0" smtClean="0">
                <a:solidFill>
                  <a:srgbClr val="002060"/>
                </a:solidFill>
              </a:rPr>
              <a:t>		= 1 mg per I Kg of water.    </a:t>
            </a:r>
          </a:p>
          <a:p>
            <a:pPr algn="l"/>
            <a:r>
              <a:rPr lang="en-US" sz="1600" dirty="0" smtClean="0">
                <a:solidFill>
                  <a:srgbClr val="002060"/>
                </a:solidFill>
              </a:rPr>
              <a:t>		=  1mg per 1 liter of water ( 1 Kg of water = 1 liter).   </a:t>
            </a:r>
          </a:p>
          <a:p>
            <a:pPr algn="l"/>
            <a:r>
              <a:rPr lang="en-US" sz="1600" dirty="0" smtClean="0">
                <a:solidFill>
                  <a:srgbClr val="002060"/>
                </a:solidFill>
              </a:rPr>
              <a:t>		=  1 mg/l.  </a:t>
            </a:r>
          </a:p>
          <a:p>
            <a:pPr algn="l"/>
            <a:r>
              <a:rPr lang="en-US" sz="1600" dirty="0" smtClean="0">
                <a:solidFill>
                  <a:srgbClr val="002060"/>
                </a:solidFill>
              </a:rPr>
              <a:t>So the units of water is 1 ppm or 1mg/l.  </a:t>
            </a:r>
          </a:p>
          <a:p>
            <a:pPr algn="l"/>
            <a:r>
              <a:rPr lang="en-US" sz="2000" u="sng" dirty="0" smtClean="0">
                <a:solidFill>
                  <a:srgbClr val="002060"/>
                </a:solidFill>
              </a:rPr>
              <a:t>Degree French</a:t>
            </a:r>
            <a:r>
              <a:rPr lang="en-US" sz="2000" dirty="0" smtClean="0">
                <a:solidFill>
                  <a:srgbClr val="002060"/>
                </a:solidFill>
              </a:rPr>
              <a:t>:  this is French unit of hardness of water. One degree French unit means 1 part of Ca CO</a:t>
            </a:r>
            <a:r>
              <a:rPr lang="en-US" sz="2000" baseline="-25000" dirty="0" smtClean="0">
                <a:solidFill>
                  <a:srgbClr val="002060"/>
                </a:solidFill>
              </a:rPr>
              <a:t>3</a:t>
            </a:r>
            <a:r>
              <a:rPr lang="en-US" sz="2000" dirty="0" smtClean="0">
                <a:solidFill>
                  <a:srgbClr val="002060"/>
                </a:solidFill>
              </a:rPr>
              <a:t> in 105 parts of water. </a:t>
            </a:r>
          </a:p>
          <a:p>
            <a:pPr algn="l"/>
            <a:r>
              <a:rPr lang="en-US" sz="2000" dirty="0" smtClean="0">
                <a:solidFill>
                  <a:srgbClr val="002060"/>
                </a:solidFill>
              </a:rPr>
              <a:t> </a:t>
            </a:r>
            <a:r>
              <a:rPr lang="en-US" sz="2000" u="sng" dirty="0" smtClean="0">
                <a:solidFill>
                  <a:srgbClr val="002060"/>
                </a:solidFill>
              </a:rPr>
              <a:t>Degree </a:t>
            </a:r>
            <a:r>
              <a:rPr lang="en-US" sz="2000" dirty="0" smtClean="0">
                <a:solidFill>
                  <a:srgbClr val="002060"/>
                </a:solidFill>
              </a:rPr>
              <a:t>British: this is  British  unit of hardness of water. One degree British unit means 1 part of Ca CO</a:t>
            </a:r>
            <a:r>
              <a:rPr lang="en-US" sz="2000" baseline="-25000" dirty="0" smtClean="0">
                <a:solidFill>
                  <a:srgbClr val="002060"/>
                </a:solidFill>
              </a:rPr>
              <a:t>3</a:t>
            </a:r>
            <a:r>
              <a:rPr lang="en-US" sz="2000" dirty="0" smtClean="0">
                <a:solidFill>
                  <a:srgbClr val="002060"/>
                </a:solidFill>
              </a:rPr>
              <a:t> in 70,000 parts of water. </a:t>
            </a:r>
          </a:p>
          <a:p>
            <a:pPr algn="l"/>
            <a:endParaRPr lang="en-US" sz="1600" dirty="0" smtClean="0">
              <a:solidFill>
                <a:srgbClr val="002060"/>
              </a:solidFill>
            </a:endParaRPr>
          </a:p>
          <a:p>
            <a:pPr algn="l"/>
            <a:r>
              <a:rPr lang="en-US" sz="1600" dirty="0" smtClean="0">
                <a:solidFill>
                  <a:srgbClr val="002060"/>
                </a:solidFill>
              </a:rPr>
              <a:t>	</a:t>
            </a:r>
          </a:p>
          <a:p>
            <a:pPr algn="l"/>
            <a:r>
              <a:rPr lang="en-US" sz="1600" dirty="0" smtClean="0">
                <a:solidFill>
                  <a:srgbClr val="002060"/>
                </a:solidFill>
              </a:rPr>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1"/>
            <a:ext cx="7772400" cy="380999"/>
          </a:xfrm>
        </p:spPr>
        <p:txBody>
          <a:bodyPr>
            <a:normAutofit fontScale="90000"/>
          </a:bodyPr>
          <a:lstStyle/>
          <a:p>
            <a:r>
              <a:rPr lang="en-US" sz="3200" dirty="0" smtClean="0"/>
              <a:t>Water Technology</a:t>
            </a:r>
            <a:endParaRPr lang="en-US" sz="3200" dirty="0"/>
          </a:p>
        </p:txBody>
      </p:sp>
      <p:sp>
        <p:nvSpPr>
          <p:cNvPr id="3" name="Subtitle 2"/>
          <p:cNvSpPr>
            <a:spLocks noGrp="1"/>
          </p:cNvSpPr>
          <p:nvPr>
            <p:ph type="subTitle" idx="1"/>
          </p:nvPr>
        </p:nvSpPr>
        <p:spPr>
          <a:xfrm>
            <a:off x="228600" y="762000"/>
            <a:ext cx="8610600" cy="5791200"/>
          </a:xfrm>
        </p:spPr>
        <p:txBody>
          <a:bodyPr>
            <a:normAutofit lnSpcReduction="10000"/>
          </a:bodyPr>
          <a:lstStyle/>
          <a:p>
            <a:r>
              <a:rPr lang="en-US" sz="2400" u="sng" dirty="0" smtClean="0">
                <a:solidFill>
                  <a:srgbClr val="FF0000"/>
                </a:solidFill>
              </a:rPr>
              <a:t>Relation between different units of hardness of water</a:t>
            </a:r>
          </a:p>
          <a:p>
            <a:r>
              <a:rPr lang="en-US" sz="2000" dirty="0" smtClean="0">
                <a:solidFill>
                  <a:srgbClr val="002060"/>
                </a:solidFill>
              </a:rPr>
              <a:t>1ppm=1 mg/l = 0.07oCl = 0.1o fr </a:t>
            </a:r>
          </a:p>
          <a:p>
            <a:r>
              <a:rPr lang="en-US" sz="2000" dirty="0" smtClean="0">
                <a:solidFill>
                  <a:srgbClr val="002060"/>
                </a:solidFill>
              </a:rPr>
              <a:t>1 mg/l  = 1ppm== 0.07oCl = 0.1o fr </a:t>
            </a:r>
          </a:p>
          <a:p>
            <a:r>
              <a:rPr lang="en-US" sz="2000" dirty="0" smtClean="0">
                <a:solidFill>
                  <a:srgbClr val="002060"/>
                </a:solidFill>
              </a:rPr>
              <a:t>10Cl =14.2 </a:t>
            </a:r>
            <a:r>
              <a:rPr lang="en-US" sz="2000" dirty="0" err="1" smtClean="0">
                <a:solidFill>
                  <a:srgbClr val="002060"/>
                </a:solidFill>
              </a:rPr>
              <a:t>ppm</a:t>
            </a:r>
            <a:r>
              <a:rPr lang="en-US" sz="2000" dirty="0" smtClean="0">
                <a:solidFill>
                  <a:srgbClr val="002060"/>
                </a:solidFill>
              </a:rPr>
              <a:t> = 14.2 mg/l = 1.42 fr </a:t>
            </a:r>
          </a:p>
          <a:p>
            <a:r>
              <a:rPr lang="en-US" sz="2000" dirty="0" smtClean="0">
                <a:solidFill>
                  <a:srgbClr val="002060"/>
                </a:solidFill>
              </a:rPr>
              <a:t>1ofr = 10 </a:t>
            </a:r>
            <a:r>
              <a:rPr lang="en-US" sz="2000" dirty="0" err="1" smtClean="0">
                <a:solidFill>
                  <a:srgbClr val="002060"/>
                </a:solidFill>
              </a:rPr>
              <a:t>ppm</a:t>
            </a:r>
            <a:r>
              <a:rPr lang="en-US" sz="2000" dirty="0" smtClean="0">
                <a:solidFill>
                  <a:srgbClr val="002060"/>
                </a:solidFill>
              </a:rPr>
              <a:t> =10 mg/l = 0.7oCl</a:t>
            </a:r>
            <a:endParaRPr lang="en-US" sz="2000" u="sng" dirty="0" smtClean="0">
              <a:solidFill>
                <a:srgbClr val="FF0000"/>
              </a:solidFill>
            </a:endParaRPr>
          </a:p>
          <a:p>
            <a:r>
              <a:rPr lang="en-US" sz="2400" u="sng" dirty="0" smtClean="0">
                <a:solidFill>
                  <a:srgbClr val="FF0000"/>
                </a:solidFill>
              </a:rPr>
              <a:t>Hardness of water problems       </a:t>
            </a:r>
          </a:p>
          <a:p>
            <a:pPr marL="457200" indent="-457200" algn="just">
              <a:buAutoNum type="arabicParenR"/>
            </a:pPr>
            <a:r>
              <a:rPr lang="en-US" sz="2000" dirty="0" smtClean="0">
                <a:solidFill>
                  <a:srgbClr val="002060"/>
                </a:solidFill>
              </a:rPr>
              <a:t>A water sample contains following DS , calculate temporary, permanent and total hardness of water. </a:t>
            </a:r>
          </a:p>
          <a:p>
            <a:pPr marL="457200" indent="-457200" algn="just"/>
            <a:r>
              <a:rPr lang="en-US" sz="2400" dirty="0" smtClean="0">
                <a:solidFill>
                  <a:srgbClr val="002060"/>
                </a:solidFill>
              </a:rPr>
              <a:t>	</a:t>
            </a:r>
            <a:r>
              <a:rPr lang="en-US" sz="2000" dirty="0" smtClean="0">
                <a:solidFill>
                  <a:srgbClr val="002060"/>
                </a:solidFill>
              </a:rPr>
              <a:t>Cal bicarbonate – 24 mg/l , Cal Chloride – 56 mg/l, Mg Chloride -32 mg/l.  </a:t>
            </a:r>
          </a:p>
          <a:p>
            <a:pPr marL="457200" indent="-457200" algn="just">
              <a:buAutoNum type="arabicParenR" startAt="2"/>
            </a:pPr>
            <a:r>
              <a:rPr lang="en-US" sz="2000" dirty="0" smtClean="0">
                <a:solidFill>
                  <a:srgbClr val="002060"/>
                </a:solidFill>
              </a:rPr>
              <a:t>Calculate the amount of temporary, permanent and total hardness of water sample from the following data. All values are in mg/l.</a:t>
            </a:r>
          </a:p>
          <a:p>
            <a:pPr marL="457200" indent="-457200" algn="just"/>
            <a:r>
              <a:rPr lang="en-US" sz="2000" dirty="0" smtClean="0">
                <a:solidFill>
                  <a:srgbClr val="002060"/>
                </a:solidFill>
              </a:rPr>
              <a:t>	Cal bicarbonate- 8.1, Mg bicarbonate-2.4, Ca sulphate-5.6, Mg sulphate-6.2. </a:t>
            </a:r>
          </a:p>
          <a:p>
            <a:pPr marL="457200" indent="-457200" algn="just">
              <a:buAutoNum type="arabicParenR" startAt="3"/>
            </a:pPr>
            <a:r>
              <a:rPr lang="en-US" sz="2000" dirty="0" smtClean="0">
                <a:solidFill>
                  <a:srgbClr val="002060"/>
                </a:solidFill>
              </a:rPr>
              <a:t>By using following data calculate temporary, permanent and total hardness of water. All values are in mg/l.</a:t>
            </a:r>
            <a:endParaRPr lang="en-US" sz="2000" u="sng" dirty="0" smtClean="0">
              <a:solidFill>
                <a:srgbClr val="FF0000"/>
              </a:solidFill>
            </a:endParaRPr>
          </a:p>
          <a:p>
            <a:pPr marL="457200" indent="-457200" algn="just"/>
            <a:r>
              <a:rPr lang="en-US" sz="2000" dirty="0" smtClean="0">
                <a:solidFill>
                  <a:srgbClr val="002060"/>
                </a:solidFill>
              </a:rPr>
              <a:t>	Cal bicarbonate- 8.1, Mg bicarbonate-14.6, Ca sulphate-13.6, Mg sulphate-12.0, Ca chloride-22.2, Mg chloride-9.5.</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380999"/>
          </a:xfrm>
        </p:spPr>
        <p:txBody>
          <a:bodyPr>
            <a:normAutofit fontScale="90000"/>
          </a:bodyPr>
          <a:lstStyle/>
          <a:p>
            <a:r>
              <a:rPr lang="en-US" sz="2800" dirty="0" smtClean="0"/>
              <a:t>Water Technology</a:t>
            </a:r>
            <a:endParaRPr lang="en-US" sz="2800" dirty="0"/>
          </a:p>
        </p:txBody>
      </p:sp>
      <p:sp>
        <p:nvSpPr>
          <p:cNvPr id="3" name="Subtitle 2"/>
          <p:cNvSpPr>
            <a:spLocks noGrp="1"/>
          </p:cNvSpPr>
          <p:nvPr>
            <p:ph type="subTitle" idx="1"/>
          </p:nvPr>
        </p:nvSpPr>
        <p:spPr>
          <a:xfrm>
            <a:off x="228600" y="381000"/>
            <a:ext cx="8763000" cy="6477000"/>
          </a:xfrm>
        </p:spPr>
        <p:style>
          <a:lnRef idx="2">
            <a:schemeClr val="accent1"/>
          </a:lnRef>
          <a:fillRef idx="1">
            <a:schemeClr val="lt1"/>
          </a:fillRef>
          <a:effectRef idx="0">
            <a:schemeClr val="accent1"/>
          </a:effectRef>
          <a:fontRef idx="minor">
            <a:schemeClr val="dk1"/>
          </a:fontRef>
        </p:style>
        <p:txBody>
          <a:bodyPr>
            <a:normAutofit fontScale="25000" lnSpcReduction="20000"/>
          </a:bodyPr>
          <a:lstStyle/>
          <a:p>
            <a:r>
              <a:rPr lang="en-US" sz="7200" b="1" u="sng" dirty="0" smtClean="0">
                <a:solidFill>
                  <a:srgbClr val="002060"/>
                </a:solidFill>
              </a:rPr>
              <a:t>Determination of Hardness of an Under Ground Water Sample</a:t>
            </a:r>
            <a:endParaRPr lang="en-US" sz="7200" u="sng" dirty="0" smtClean="0">
              <a:solidFill>
                <a:srgbClr val="002060"/>
              </a:solidFill>
            </a:endParaRPr>
          </a:p>
          <a:p>
            <a:r>
              <a:rPr lang="en-US" sz="7200" u="sng" dirty="0" smtClean="0">
                <a:solidFill>
                  <a:srgbClr val="002060"/>
                </a:solidFill>
              </a:rPr>
              <a:t> </a:t>
            </a:r>
          </a:p>
          <a:p>
            <a:pPr algn="just"/>
            <a:r>
              <a:rPr lang="en-US" sz="6400" b="1" dirty="0" smtClean="0">
                <a:solidFill>
                  <a:srgbClr val="002060"/>
                </a:solidFill>
              </a:rPr>
              <a:t>Aim</a:t>
            </a:r>
            <a:r>
              <a:rPr lang="en-US" sz="6400" dirty="0" smtClean="0">
                <a:solidFill>
                  <a:srgbClr val="002060"/>
                </a:solidFill>
              </a:rPr>
              <a:t>: Determination of the total hardness of the given sample of water by titrating </a:t>
            </a:r>
          </a:p>
          <a:p>
            <a:pPr algn="just"/>
            <a:r>
              <a:rPr lang="en-US" sz="6400" dirty="0" smtClean="0">
                <a:solidFill>
                  <a:srgbClr val="002060"/>
                </a:solidFill>
              </a:rPr>
              <a:t>         against a standard EDTA  solution using </a:t>
            </a:r>
            <a:r>
              <a:rPr lang="en-US" sz="6400" dirty="0" err="1" smtClean="0">
                <a:solidFill>
                  <a:srgbClr val="002060"/>
                </a:solidFill>
              </a:rPr>
              <a:t>Eriochrome</a:t>
            </a:r>
            <a:r>
              <a:rPr lang="en-US" sz="6400" dirty="0" smtClean="0">
                <a:solidFill>
                  <a:srgbClr val="002060"/>
                </a:solidFill>
              </a:rPr>
              <a:t> Black- T as indicator.</a:t>
            </a:r>
          </a:p>
          <a:p>
            <a:pPr algn="just"/>
            <a:r>
              <a:rPr lang="en-US" sz="6400" b="1" dirty="0" smtClean="0">
                <a:solidFill>
                  <a:srgbClr val="002060"/>
                </a:solidFill>
              </a:rPr>
              <a:t> </a:t>
            </a:r>
            <a:endParaRPr lang="en-US" sz="6400" dirty="0" smtClean="0">
              <a:solidFill>
                <a:srgbClr val="002060"/>
              </a:solidFill>
            </a:endParaRPr>
          </a:p>
          <a:p>
            <a:pPr algn="just"/>
            <a:r>
              <a:rPr lang="en-US" sz="6400" b="1" dirty="0" smtClean="0">
                <a:solidFill>
                  <a:srgbClr val="002060"/>
                </a:solidFill>
              </a:rPr>
              <a:t>Theory:	</a:t>
            </a:r>
            <a:r>
              <a:rPr lang="en-US" sz="6400" dirty="0" smtClean="0">
                <a:solidFill>
                  <a:srgbClr val="002060"/>
                </a:solidFill>
              </a:rPr>
              <a:t>Hardness present in a given sample of water can be determined by using the complex metric method, in which  the disodium salt of EDTA is employed (soluble in water) and it can be represented as follows. </a:t>
            </a:r>
          </a:p>
          <a:p>
            <a:pPr algn="just"/>
            <a:r>
              <a:rPr lang="en-US" sz="6400" dirty="0" smtClean="0">
                <a:solidFill>
                  <a:srgbClr val="002060"/>
                </a:solidFill>
              </a:rPr>
              <a:t>(EDTA – Ethylene Diamine  Tetra Acetic acid)</a:t>
            </a:r>
          </a:p>
          <a:p>
            <a:r>
              <a:rPr lang="en-US" sz="6400" dirty="0" smtClean="0">
                <a:solidFill>
                  <a:srgbClr val="002060"/>
                </a:solidFill>
              </a:rPr>
              <a:t>		           HOOCH</a:t>
            </a:r>
            <a:r>
              <a:rPr lang="en-US" sz="6400" baseline="-25000" dirty="0" smtClean="0">
                <a:solidFill>
                  <a:srgbClr val="002060"/>
                </a:solidFill>
              </a:rPr>
              <a:t>2</a:t>
            </a:r>
            <a:r>
              <a:rPr lang="en-US" sz="6400" dirty="0" smtClean="0">
                <a:solidFill>
                  <a:srgbClr val="002060"/>
                </a:solidFill>
              </a:rPr>
              <a:t>C			             CH</a:t>
            </a:r>
            <a:r>
              <a:rPr lang="en-US" sz="6400" baseline="-25000" dirty="0" smtClean="0">
                <a:solidFill>
                  <a:srgbClr val="002060"/>
                </a:solidFill>
              </a:rPr>
              <a:t>2</a:t>
            </a:r>
            <a:r>
              <a:rPr lang="en-US" sz="6400" dirty="0" smtClean="0">
                <a:solidFill>
                  <a:srgbClr val="002060"/>
                </a:solidFill>
              </a:rPr>
              <a:t>COOH	</a:t>
            </a:r>
          </a:p>
          <a:p>
            <a:r>
              <a:rPr lang="en-US" sz="6400" dirty="0" smtClean="0">
                <a:solidFill>
                  <a:srgbClr val="002060"/>
                </a:solidFill>
              </a:rPr>
              <a:t> 		N-CH</a:t>
            </a:r>
            <a:r>
              <a:rPr lang="en-US" sz="6400" baseline="-25000" dirty="0" smtClean="0">
                <a:solidFill>
                  <a:srgbClr val="002060"/>
                </a:solidFill>
              </a:rPr>
              <a:t>2</a:t>
            </a:r>
            <a:r>
              <a:rPr lang="en-US" sz="6400" dirty="0" smtClean="0">
                <a:solidFill>
                  <a:srgbClr val="002060"/>
                </a:solidFill>
              </a:rPr>
              <a:t> - CH</a:t>
            </a:r>
            <a:r>
              <a:rPr lang="en-US" sz="6400" baseline="-25000" dirty="0" smtClean="0">
                <a:solidFill>
                  <a:srgbClr val="002060"/>
                </a:solidFill>
              </a:rPr>
              <a:t>2</a:t>
            </a:r>
            <a:r>
              <a:rPr lang="en-US" sz="6400" dirty="0" smtClean="0">
                <a:solidFill>
                  <a:srgbClr val="002060"/>
                </a:solidFill>
              </a:rPr>
              <a:t> -N </a:t>
            </a:r>
          </a:p>
          <a:p>
            <a:r>
              <a:rPr lang="en-US" sz="6400" dirty="0" smtClean="0">
                <a:solidFill>
                  <a:srgbClr val="002060"/>
                </a:solidFill>
              </a:rPr>
              <a:t>		    NaOOCH</a:t>
            </a:r>
            <a:r>
              <a:rPr lang="en-US" sz="6400" baseline="-25000" dirty="0" smtClean="0">
                <a:solidFill>
                  <a:srgbClr val="002060"/>
                </a:solidFill>
              </a:rPr>
              <a:t>2</a:t>
            </a:r>
            <a:r>
              <a:rPr lang="en-US" sz="6400" dirty="0" smtClean="0">
                <a:solidFill>
                  <a:srgbClr val="002060"/>
                </a:solidFill>
              </a:rPr>
              <a:t>C			        CH</a:t>
            </a:r>
            <a:r>
              <a:rPr lang="en-US" sz="6400" baseline="-25000" dirty="0" smtClean="0">
                <a:solidFill>
                  <a:srgbClr val="002060"/>
                </a:solidFill>
              </a:rPr>
              <a:t>2</a:t>
            </a:r>
            <a:r>
              <a:rPr lang="en-US" sz="6400" dirty="0" smtClean="0">
                <a:solidFill>
                  <a:srgbClr val="002060"/>
                </a:solidFill>
              </a:rPr>
              <a:t>COONa</a:t>
            </a:r>
          </a:p>
          <a:p>
            <a:pPr algn="just"/>
            <a:r>
              <a:rPr lang="en-US" sz="6400" dirty="0" smtClean="0">
                <a:solidFill>
                  <a:srgbClr val="002060"/>
                </a:solidFill>
              </a:rPr>
              <a:t>EDTA forms complexes with calcium and magnesium when the pH is in the range of around 9.5 to 10.5 and to maintain the pH, a basic buffer solution is used (NH</a:t>
            </a:r>
            <a:r>
              <a:rPr lang="en-US" sz="6400" baseline="-25000" dirty="0" smtClean="0">
                <a:solidFill>
                  <a:srgbClr val="002060"/>
                </a:solidFill>
              </a:rPr>
              <a:t>4</a:t>
            </a:r>
            <a:r>
              <a:rPr lang="en-US" sz="6400" dirty="0" smtClean="0">
                <a:solidFill>
                  <a:srgbClr val="002060"/>
                </a:solidFill>
              </a:rPr>
              <a:t>OH + NH</a:t>
            </a:r>
            <a:r>
              <a:rPr lang="en-US" sz="6400" baseline="-25000" dirty="0" smtClean="0">
                <a:solidFill>
                  <a:srgbClr val="002060"/>
                </a:solidFill>
              </a:rPr>
              <a:t>4</a:t>
            </a:r>
            <a:r>
              <a:rPr lang="en-US" sz="6400" dirty="0" smtClean="0">
                <a:solidFill>
                  <a:srgbClr val="002060"/>
                </a:solidFill>
              </a:rPr>
              <a:t>Cl buffer serves pH 9.5 to 10.5).  The complexes of calcium and magnesium with EDTA are </a:t>
            </a:r>
            <a:r>
              <a:rPr lang="en-US" sz="6400" dirty="0" err="1" smtClean="0">
                <a:solidFill>
                  <a:srgbClr val="002060"/>
                </a:solidFill>
              </a:rPr>
              <a:t>colourless</a:t>
            </a:r>
            <a:r>
              <a:rPr lang="en-US" sz="6400" dirty="0" smtClean="0">
                <a:solidFill>
                  <a:srgbClr val="002060"/>
                </a:solidFill>
              </a:rPr>
              <a:t>, therefore it is necessary to use indicator to locate the end point.  In this titration </a:t>
            </a:r>
            <a:r>
              <a:rPr lang="en-US" sz="6400" dirty="0" err="1" smtClean="0">
                <a:solidFill>
                  <a:srgbClr val="002060"/>
                </a:solidFill>
              </a:rPr>
              <a:t>Eriochrome</a:t>
            </a:r>
            <a:r>
              <a:rPr lang="en-US" sz="6400" dirty="0" smtClean="0">
                <a:solidFill>
                  <a:srgbClr val="002060"/>
                </a:solidFill>
              </a:rPr>
              <a:t> black – T is used as indicator, which forms an unstable wine red </a:t>
            </a:r>
            <a:r>
              <a:rPr lang="en-US" sz="6400" dirty="0" err="1" smtClean="0">
                <a:solidFill>
                  <a:srgbClr val="002060"/>
                </a:solidFill>
              </a:rPr>
              <a:t>coloured</a:t>
            </a:r>
            <a:r>
              <a:rPr lang="en-US" sz="6400" dirty="0" smtClean="0">
                <a:solidFill>
                  <a:srgbClr val="002060"/>
                </a:solidFill>
              </a:rPr>
              <a:t> complex with calcium and magnesium. Calcium ions </a:t>
            </a:r>
            <a:r>
              <a:rPr lang="en-US" sz="6400" dirty="0" err="1" smtClean="0">
                <a:solidFill>
                  <a:srgbClr val="002060"/>
                </a:solidFill>
              </a:rPr>
              <a:t>complexed</a:t>
            </a:r>
            <a:r>
              <a:rPr lang="en-US" sz="6400" dirty="0" smtClean="0">
                <a:solidFill>
                  <a:srgbClr val="002060"/>
                </a:solidFill>
              </a:rPr>
              <a:t> first with EDTA,  but the </a:t>
            </a:r>
            <a:r>
              <a:rPr lang="en-US" sz="6400" dirty="0" err="1" smtClean="0">
                <a:solidFill>
                  <a:srgbClr val="002060"/>
                </a:solidFill>
              </a:rPr>
              <a:t>colour</a:t>
            </a:r>
            <a:r>
              <a:rPr lang="en-US" sz="6400" dirty="0" smtClean="0">
                <a:solidFill>
                  <a:srgbClr val="002060"/>
                </a:solidFill>
              </a:rPr>
              <a:t> change does not occur until all the magnesium has also completely reacted.  It is thus possible to determine the total amount of these metals in the solution and the total hardness can be calculated.  Calcium itself does not give a satisfactory end point with </a:t>
            </a:r>
            <a:r>
              <a:rPr lang="en-US" sz="6400" dirty="0" err="1" smtClean="0">
                <a:solidFill>
                  <a:srgbClr val="002060"/>
                </a:solidFill>
              </a:rPr>
              <a:t>Eriochrome</a:t>
            </a:r>
            <a:r>
              <a:rPr lang="en-US" sz="6400" dirty="0" smtClean="0">
                <a:solidFill>
                  <a:srgbClr val="002060"/>
                </a:solidFill>
              </a:rPr>
              <a:t> black – T indicator unless the solution also contains magnesium.  When once all the calcium and magnesium ions are completely removed by </a:t>
            </a:r>
            <a:r>
              <a:rPr lang="en-US" sz="6400" dirty="0" err="1" smtClean="0">
                <a:solidFill>
                  <a:srgbClr val="002060"/>
                </a:solidFill>
              </a:rPr>
              <a:t>EDTA,free</a:t>
            </a:r>
            <a:r>
              <a:rPr lang="en-US" sz="6400" dirty="0" smtClean="0">
                <a:solidFill>
                  <a:srgbClr val="002060"/>
                </a:solidFill>
              </a:rPr>
              <a:t> indicator is left in the solution which imparts blue </a:t>
            </a:r>
            <a:r>
              <a:rPr lang="en-US" sz="6400" dirty="0" err="1" smtClean="0">
                <a:solidFill>
                  <a:srgbClr val="002060"/>
                </a:solidFill>
              </a:rPr>
              <a:t>colour</a:t>
            </a:r>
            <a:r>
              <a:rPr lang="en-US" sz="6400" dirty="0" smtClean="0">
                <a:solidFill>
                  <a:srgbClr val="002060"/>
                </a:solidFill>
              </a:rPr>
              <a:t> to the solution. So the </a:t>
            </a:r>
            <a:r>
              <a:rPr lang="en-US" sz="6400" dirty="0" err="1" smtClean="0">
                <a:solidFill>
                  <a:srgbClr val="002060"/>
                </a:solidFill>
              </a:rPr>
              <a:t>colour</a:t>
            </a:r>
            <a:r>
              <a:rPr lang="en-US" sz="6400" dirty="0" smtClean="0">
                <a:solidFill>
                  <a:srgbClr val="002060"/>
                </a:solidFill>
              </a:rPr>
              <a:t> change at the end point is wine red to blue. </a:t>
            </a:r>
          </a:p>
          <a:p>
            <a:pPr algn="just"/>
            <a:r>
              <a:rPr lang="en-US" sz="3500" baseline="30000" dirty="0" smtClean="0">
                <a:solidFill>
                  <a:srgbClr val="002060"/>
                </a:solidFill>
              </a:rPr>
              <a:t> </a:t>
            </a:r>
          </a:p>
          <a:p>
            <a:pPr algn="just"/>
            <a:endParaRPr lang="en-US" sz="3500" baseline="30000" dirty="0" smtClean="0">
              <a:solidFill>
                <a:srgbClr val="002060"/>
              </a:solidFill>
            </a:endParaRPr>
          </a:p>
          <a:p>
            <a:pPr algn="just"/>
            <a:r>
              <a:rPr lang="en-US" sz="6000" baseline="30000" dirty="0" smtClean="0">
                <a:solidFill>
                  <a:srgbClr val="002060"/>
                </a:solidFill>
              </a:rPr>
              <a:t>		                 </a:t>
            </a:r>
            <a:r>
              <a:rPr lang="en-US" sz="7400" baseline="30000" dirty="0" smtClean="0">
                <a:solidFill>
                  <a:srgbClr val="002060"/>
                </a:solidFill>
              </a:rPr>
              <a:t>M+2  </a:t>
            </a:r>
            <a:r>
              <a:rPr lang="en-US" sz="7400" baseline="30000" dirty="0" smtClean="0">
                <a:solidFill>
                  <a:srgbClr val="00B0F0"/>
                </a:solidFill>
              </a:rPr>
              <a:t>+ EBT </a:t>
            </a:r>
            <a:r>
              <a:rPr lang="en-US" sz="7400" baseline="30000" dirty="0" smtClean="0">
                <a:solidFill>
                  <a:srgbClr val="002060"/>
                </a:solidFill>
              </a:rPr>
              <a:t>-------------- </a:t>
            </a:r>
            <a:r>
              <a:rPr lang="en-US" sz="7400" baseline="30000" dirty="0" smtClean="0">
                <a:solidFill>
                  <a:schemeClr val="accent6">
                    <a:lumMod val="75000"/>
                  </a:schemeClr>
                </a:solidFill>
              </a:rPr>
              <a:t>M-EBT (complex)</a:t>
            </a:r>
            <a:endParaRPr lang="en-US" sz="7400" dirty="0" smtClean="0">
              <a:solidFill>
                <a:schemeClr val="accent6">
                  <a:lumMod val="75000"/>
                </a:schemeClr>
              </a:solidFill>
            </a:endParaRPr>
          </a:p>
          <a:p>
            <a:pPr algn="just"/>
            <a:r>
              <a:rPr lang="en-US" sz="6200" dirty="0" smtClean="0">
                <a:solidFill>
                  <a:srgbClr val="002060"/>
                </a:solidFill>
              </a:rPr>
              <a:t>	                     no color   blue	           wine red color</a:t>
            </a:r>
          </a:p>
          <a:p>
            <a:pPr algn="just"/>
            <a:r>
              <a:rPr lang="en-US" sz="6200" dirty="0" smtClean="0">
                <a:solidFill>
                  <a:srgbClr val="002060"/>
                </a:solidFill>
              </a:rPr>
              <a:t>		</a:t>
            </a:r>
            <a:r>
              <a:rPr lang="en-US" sz="7400" baseline="30000" dirty="0" smtClean="0">
                <a:solidFill>
                  <a:schemeClr val="accent6">
                    <a:lumMod val="75000"/>
                  </a:schemeClr>
                </a:solidFill>
              </a:rPr>
              <a:t>M-EBT (complex) +   </a:t>
            </a:r>
            <a:r>
              <a:rPr lang="en-US" sz="7400" baseline="30000" dirty="0" smtClean="0">
                <a:solidFill>
                  <a:schemeClr val="tx1"/>
                </a:solidFill>
              </a:rPr>
              <a:t>EDTA  ------------  M-EDTA (complex) + </a:t>
            </a:r>
            <a:r>
              <a:rPr lang="en-US" sz="7400" baseline="30000" dirty="0" smtClean="0">
                <a:solidFill>
                  <a:srgbClr val="00B0F0"/>
                </a:solidFill>
              </a:rPr>
              <a:t>EBT</a:t>
            </a:r>
            <a:endParaRPr lang="en-US" sz="7400" dirty="0" smtClean="0">
              <a:solidFill>
                <a:srgbClr val="00B0F0"/>
              </a:solidFill>
            </a:endParaRPr>
          </a:p>
          <a:p>
            <a:pPr algn="just"/>
            <a:r>
              <a:rPr lang="it-IT" sz="6200" dirty="0" smtClean="0">
                <a:solidFill>
                  <a:srgbClr val="002060"/>
                </a:solidFill>
              </a:rPr>
              <a:t>		</a:t>
            </a:r>
            <a:r>
              <a:rPr lang="en-US" sz="6200" dirty="0" smtClean="0">
                <a:solidFill>
                  <a:srgbClr val="002060"/>
                </a:solidFill>
              </a:rPr>
              <a:t>wine red color    no </a:t>
            </a:r>
            <a:r>
              <a:rPr lang="en-US" sz="6200" dirty="0" err="1" smtClean="0">
                <a:solidFill>
                  <a:srgbClr val="002060"/>
                </a:solidFill>
              </a:rPr>
              <a:t>colo</a:t>
            </a:r>
            <a:r>
              <a:rPr lang="en-US" sz="6200" dirty="0" smtClean="0">
                <a:solidFill>
                  <a:srgbClr val="002060"/>
                </a:solidFill>
              </a:rPr>
              <a:t>            no color	   blue</a:t>
            </a:r>
          </a:p>
          <a:p>
            <a:pPr algn="just"/>
            <a:r>
              <a:rPr lang="en-US" sz="6200" dirty="0" smtClean="0">
                <a:solidFill>
                  <a:srgbClr val="002060"/>
                </a:solidFill>
              </a:rPr>
              <a:t>		</a:t>
            </a:r>
          </a:p>
          <a:p>
            <a:pPr algn="just"/>
            <a:endParaRPr lang="en-US" sz="6000" dirty="0">
              <a:solidFill>
                <a:srgbClr val="00206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1"/>
            <a:ext cx="7772400" cy="380999"/>
          </a:xfrm>
        </p:spPr>
        <p:txBody>
          <a:bodyPr>
            <a:normAutofit fontScale="90000"/>
          </a:bodyPr>
          <a:lstStyle/>
          <a:p>
            <a:r>
              <a:rPr lang="en-US" sz="2400" dirty="0" smtClean="0"/>
              <a:t>Water Technology</a:t>
            </a:r>
            <a:endParaRPr lang="en-US" sz="2400" dirty="0"/>
          </a:p>
        </p:txBody>
      </p:sp>
      <p:sp>
        <p:nvSpPr>
          <p:cNvPr id="3" name="Subtitle 2"/>
          <p:cNvSpPr>
            <a:spLocks noGrp="1"/>
          </p:cNvSpPr>
          <p:nvPr>
            <p:ph type="subTitle" idx="1"/>
          </p:nvPr>
        </p:nvSpPr>
        <p:spPr>
          <a:xfrm>
            <a:off x="304800" y="685800"/>
            <a:ext cx="8534400" cy="5791200"/>
          </a:xfrm>
        </p:spPr>
        <p:txBody>
          <a:bodyPr>
            <a:normAutofit fontScale="25000" lnSpcReduction="20000"/>
          </a:bodyPr>
          <a:lstStyle/>
          <a:p>
            <a:endParaRPr lang="en-US" b="1" dirty="0" smtClean="0">
              <a:solidFill>
                <a:srgbClr val="002060"/>
              </a:solidFill>
            </a:endParaRPr>
          </a:p>
          <a:p>
            <a:pPr algn="just"/>
            <a:r>
              <a:rPr lang="en-US" sz="6400" b="1" dirty="0" smtClean="0">
                <a:solidFill>
                  <a:srgbClr val="002060"/>
                </a:solidFill>
              </a:rPr>
              <a:t>Procedure</a:t>
            </a:r>
            <a:r>
              <a:rPr lang="en-US" sz="6400" dirty="0" smtClean="0">
                <a:solidFill>
                  <a:srgbClr val="002060"/>
                </a:solidFill>
              </a:rPr>
              <a:t>: 50.0 ml of sample of hard water is pipetted out into a clean conical flask.  To this 2 or 3 ml of ammonia - ammonium chloride buffer solution (pH 9.5 – 10.5) and 2 or 3 drops of </a:t>
            </a:r>
            <a:r>
              <a:rPr lang="en-US" sz="6400" dirty="0" err="1" smtClean="0">
                <a:solidFill>
                  <a:srgbClr val="002060"/>
                </a:solidFill>
              </a:rPr>
              <a:t>Eriochrome</a:t>
            </a:r>
            <a:r>
              <a:rPr lang="en-US" sz="6400" dirty="0" smtClean="0">
                <a:solidFill>
                  <a:srgbClr val="002060"/>
                </a:solidFill>
              </a:rPr>
              <a:t> Black – T indicator are added.  (if necessary 2 drops of 0.1M – Mg – EDTA  complex is added in order to get the clear end point).  The burette is filled with 0.01 M EDTA solution, after rinsing with same and the initial reading is noted.  Now the contents are titrated with EDTA solution until the </a:t>
            </a:r>
            <a:r>
              <a:rPr lang="en-US" sz="6400" dirty="0" err="1" smtClean="0">
                <a:solidFill>
                  <a:srgbClr val="002060"/>
                </a:solidFill>
              </a:rPr>
              <a:t>colour</a:t>
            </a:r>
            <a:r>
              <a:rPr lang="en-US" sz="6400" dirty="0" smtClean="0">
                <a:solidFill>
                  <a:srgbClr val="002060"/>
                </a:solidFill>
              </a:rPr>
              <a:t> </a:t>
            </a:r>
            <a:r>
              <a:rPr lang="en-US" sz="6400" dirty="0" err="1" smtClean="0">
                <a:solidFill>
                  <a:srgbClr val="002060"/>
                </a:solidFill>
              </a:rPr>
              <a:t>hanges</a:t>
            </a:r>
            <a:r>
              <a:rPr lang="en-US" sz="6400" dirty="0" smtClean="0">
                <a:solidFill>
                  <a:srgbClr val="002060"/>
                </a:solidFill>
              </a:rPr>
              <a:t> from wine red to blue which is the end point of the reaction. The final reading of the burette is noted.  A number of titration are carried out until 3 or 4 concurrent readings are obtained. The results are tabulated in table– I. </a:t>
            </a:r>
            <a:endParaRPr lang="en-US" sz="6400" b="1" dirty="0" smtClean="0">
              <a:solidFill>
                <a:srgbClr val="002060"/>
              </a:solidFill>
            </a:endParaRPr>
          </a:p>
          <a:p>
            <a:r>
              <a:rPr lang="en-US" sz="6400" b="1" dirty="0" smtClean="0">
                <a:solidFill>
                  <a:srgbClr val="002060"/>
                </a:solidFill>
              </a:rPr>
              <a:t>Calculations : </a:t>
            </a:r>
          </a:p>
          <a:p>
            <a:r>
              <a:rPr lang="en-US" sz="6400" dirty="0" smtClean="0">
                <a:solidFill>
                  <a:srgbClr val="002060"/>
                </a:solidFill>
              </a:rPr>
              <a:t>	1 gram </a:t>
            </a:r>
            <a:r>
              <a:rPr lang="en-US" sz="6400" dirty="0" err="1" smtClean="0">
                <a:solidFill>
                  <a:srgbClr val="002060"/>
                </a:solidFill>
              </a:rPr>
              <a:t>mol.weight</a:t>
            </a:r>
            <a:r>
              <a:rPr lang="en-US" sz="6400" dirty="0" smtClean="0">
                <a:solidFill>
                  <a:srgbClr val="002060"/>
                </a:solidFill>
              </a:rPr>
              <a:t>  of EDTA =  1 gram </a:t>
            </a:r>
            <a:r>
              <a:rPr lang="en-US" sz="6400" dirty="0" err="1" smtClean="0">
                <a:solidFill>
                  <a:srgbClr val="002060"/>
                </a:solidFill>
              </a:rPr>
              <a:t>mol.weight</a:t>
            </a:r>
            <a:r>
              <a:rPr lang="en-US" sz="6400" dirty="0" smtClean="0">
                <a:solidFill>
                  <a:srgbClr val="002060"/>
                </a:solidFill>
              </a:rPr>
              <a:t> of calcium carbonate </a:t>
            </a:r>
            <a:endParaRPr lang="en-US" sz="6400" b="1" dirty="0" smtClean="0">
              <a:solidFill>
                <a:srgbClr val="002060"/>
              </a:solidFill>
            </a:endParaRPr>
          </a:p>
          <a:p>
            <a:r>
              <a:rPr lang="en-US" sz="6400" dirty="0" smtClean="0">
                <a:solidFill>
                  <a:srgbClr val="002060"/>
                </a:solidFill>
              </a:rPr>
              <a:t>1 gram </a:t>
            </a:r>
            <a:r>
              <a:rPr lang="en-US" sz="6400" dirty="0" err="1" smtClean="0">
                <a:solidFill>
                  <a:srgbClr val="002060"/>
                </a:solidFill>
              </a:rPr>
              <a:t>mol.weight</a:t>
            </a:r>
            <a:r>
              <a:rPr lang="en-US" sz="6400" dirty="0" smtClean="0">
                <a:solidFill>
                  <a:srgbClr val="002060"/>
                </a:solidFill>
              </a:rPr>
              <a:t>  of EDTA dissolved in 1000 ml of solution gives one   molar solution				       </a:t>
            </a:r>
            <a:endParaRPr lang="en-US" sz="6400" b="1" dirty="0" smtClean="0">
              <a:solidFill>
                <a:srgbClr val="002060"/>
              </a:solidFill>
            </a:endParaRPr>
          </a:p>
          <a:p>
            <a:r>
              <a:rPr lang="en-US" sz="6400" dirty="0" smtClean="0">
                <a:solidFill>
                  <a:srgbClr val="002060"/>
                </a:solidFill>
              </a:rPr>
              <a:t>1000ml of 1 M EDTA= 100 gr. of calcium carbonate </a:t>
            </a:r>
            <a:endParaRPr lang="en-US" sz="6400" b="1" dirty="0" smtClean="0">
              <a:solidFill>
                <a:srgbClr val="002060"/>
              </a:solidFill>
            </a:endParaRPr>
          </a:p>
          <a:p>
            <a:r>
              <a:rPr lang="en-US" sz="6400" dirty="0" smtClean="0">
                <a:solidFill>
                  <a:srgbClr val="002060"/>
                </a:solidFill>
              </a:rPr>
              <a:t>1.0 ml of 1 M EDTA= 0.1 </a:t>
            </a:r>
            <a:r>
              <a:rPr lang="en-US" sz="6400" dirty="0" err="1" smtClean="0">
                <a:solidFill>
                  <a:srgbClr val="002060"/>
                </a:solidFill>
              </a:rPr>
              <a:t>gr</a:t>
            </a:r>
            <a:r>
              <a:rPr lang="en-US" sz="6400" dirty="0" smtClean="0">
                <a:solidFill>
                  <a:srgbClr val="002060"/>
                </a:solidFill>
              </a:rPr>
              <a:t> of calcium carbonate </a:t>
            </a:r>
            <a:endParaRPr lang="en-US" sz="6400" b="1" dirty="0" smtClean="0">
              <a:solidFill>
                <a:srgbClr val="002060"/>
              </a:solidFill>
            </a:endParaRPr>
          </a:p>
          <a:p>
            <a:r>
              <a:rPr lang="en-US" sz="6400" dirty="0" smtClean="0">
                <a:solidFill>
                  <a:srgbClr val="002060"/>
                </a:solidFill>
              </a:rPr>
              <a:t>1.0 ml of 0.01 M  EDTA= 0.001 </a:t>
            </a:r>
            <a:r>
              <a:rPr lang="en-US" sz="6400" dirty="0" err="1" smtClean="0">
                <a:solidFill>
                  <a:srgbClr val="002060"/>
                </a:solidFill>
              </a:rPr>
              <a:t>gr</a:t>
            </a:r>
            <a:r>
              <a:rPr lang="en-US" sz="6400" dirty="0" smtClean="0">
                <a:solidFill>
                  <a:srgbClr val="002060"/>
                </a:solidFill>
              </a:rPr>
              <a:t> of  calcium carbonate </a:t>
            </a:r>
            <a:endParaRPr lang="en-US" sz="6400" b="1" dirty="0" smtClean="0">
              <a:solidFill>
                <a:srgbClr val="002060"/>
              </a:solidFill>
            </a:endParaRPr>
          </a:p>
          <a:p>
            <a:r>
              <a:rPr lang="en-US" sz="6400" dirty="0" smtClean="0">
                <a:solidFill>
                  <a:srgbClr val="002060"/>
                </a:solidFill>
              </a:rPr>
              <a:t>1.0 ml of 0.01 M of EDTA equivalent to 1.0  mg of calcium carbonate equivalent hardness </a:t>
            </a:r>
            <a:endParaRPr lang="en-US" sz="6400" b="1" dirty="0" smtClean="0">
              <a:solidFill>
                <a:srgbClr val="002060"/>
              </a:solidFill>
            </a:endParaRPr>
          </a:p>
          <a:p>
            <a:r>
              <a:rPr lang="en-US" sz="6400" dirty="0" smtClean="0">
                <a:solidFill>
                  <a:srgbClr val="002060"/>
                </a:solidFill>
              </a:rPr>
              <a:t>50.0 ml of hard water samples consumes ‘X’ ml of 0.01 M EDTA  solution </a:t>
            </a:r>
            <a:endParaRPr lang="en-US" sz="6400" b="1" dirty="0" smtClean="0">
              <a:solidFill>
                <a:srgbClr val="002060"/>
              </a:solidFill>
            </a:endParaRPr>
          </a:p>
          <a:p>
            <a:r>
              <a:rPr lang="en-US" sz="6400" dirty="0" smtClean="0">
                <a:solidFill>
                  <a:srgbClr val="002060"/>
                </a:solidFill>
              </a:rPr>
              <a:t>	</a:t>
            </a:r>
            <a:endParaRPr lang="en-US" sz="6400" b="1" dirty="0" smtClean="0">
              <a:solidFill>
                <a:srgbClr val="002060"/>
              </a:solidFill>
            </a:endParaRPr>
          </a:p>
          <a:p>
            <a:r>
              <a:rPr lang="en-US" sz="6400" dirty="0" smtClean="0">
                <a:solidFill>
                  <a:srgbClr val="002060"/>
                </a:solidFill>
                <a:sym typeface="Symbol"/>
              </a:rPr>
              <a:t></a:t>
            </a:r>
            <a:r>
              <a:rPr lang="en-US" sz="6400" dirty="0" smtClean="0">
                <a:solidFill>
                  <a:srgbClr val="002060"/>
                </a:solidFill>
              </a:rPr>
              <a:t> Total hardness of water sample per liter =   X </a:t>
            </a:r>
            <a:r>
              <a:rPr lang="en-US" sz="6400" dirty="0" err="1" smtClean="0">
                <a:solidFill>
                  <a:srgbClr val="002060"/>
                </a:solidFill>
              </a:rPr>
              <a:t>x</a:t>
            </a:r>
            <a:r>
              <a:rPr lang="en-US" sz="6400" dirty="0" smtClean="0">
                <a:solidFill>
                  <a:srgbClr val="002060"/>
                </a:solidFill>
              </a:rPr>
              <a:t> 1000 / 50 </a:t>
            </a:r>
            <a:endParaRPr lang="en-US" sz="6400" b="1" dirty="0" smtClean="0">
              <a:solidFill>
                <a:srgbClr val="002060"/>
              </a:solidFill>
            </a:endParaRPr>
          </a:p>
          <a:p>
            <a:r>
              <a:rPr lang="en-US" sz="6400" dirty="0" smtClean="0">
                <a:solidFill>
                  <a:srgbClr val="002060"/>
                </a:solidFill>
              </a:rPr>
              <a:t>                                                                     =  X </a:t>
            </a:r>
            <a:r>
              <a:rPr lang="en-US" sz="6400" dirty="0" err="1" smtClean="0">
                <a:solidFill>
                  <a:srgbClr val="002060"/>
                </a:solidFill>
              </a:rPr>
              <a:t>x</a:t>
            </a:r>
            <a:r>
              <a:rPr lang="en-US" sz="6400" dirty="0" smtClean="0">
                <a:solidFill>
                  <a:srgbClr val="002060"/>
                </a:solidFill>
              </a:rPr>
              <a:t> 20 mg/</a:t>
            </a:r>
            <a:r>
              <a:rPr lang="en-US" sz="6400" dirty="0" err="1" smtClean="0">
                <a:solidFill>
                  <a:srgbClr val="002060"/>
                </a:solidFill>
              </a:rPr>
              <a:t>litre</a:t>
            </a:r>
            <a:r>
              <a:rPr lang="en-US" sz="6400" dirty="0" smtClean="0">
                <a:solidFill>
                  <a:srgbClr val="002060"/>
                </a:solidFill>
              </a:rPr>
              <a:t> or </a:t>
            </a:r>
            <a:r>
              <a:rPr lang="en-US" sz="6400" dirty="0" err="1" smtClean="0">
                <a:solidFill>
                  <a:srgbClr val="002060"/>
                </a:solidFill>
              </a:rPr>
              <a:t>ppm</a:t>
            </a:r>
            <a:r>
              <a:rPr lang="en-US" sz="6400" dirty="0" smtClean="0">
                <a:solidFill>
                  <a:srgbClr val="002060"/>
                </a:solidFill>
              </a:rPr>
              <a:t>.</a:t>
            </a:r>
            <a:endParaRPr lang="en-US" sz="6400" b="1" dirty="0" smtClean="0">
              <a:solidFill>
                <a:srgbClr val="002060"/>
              </a:solidFill>
            </a:endParaRPr>
          </a:p>
          <a:p>
            <a:r>
              <a:rPr lang="en-US" sz="6400" dirty="0" smtClean="0">
                <a:solidFill>
                  <a:srgbClr val="002060"/>
                </a:solidFill>
              </a:rPr>
              <a:t> </a:t>
            </a:r>
            <a:endParaRPr lang="en-US" sz="6400" b="1" dirty="0" smtClean="0">
              <a:solidFill>
                <a:srgbClr val="002060"/>
              </a:solidFill>
            </a:endParaRPr>
          </a:p>
          <a:p>
            <a:r>
              <a:rPr lang="en-US" sz="6400" dirty="0" smtClean="0">
                <a:solidFill>
                  <a:srgbClr val="002060"/>
                </a:solidFill>
              </a:rPr>
              <a:t> </a:t>
            </a:r>
            <a:endParaRPr lang="en-US" sz="6400" b="1" dirty="0" smtClean="0">
              <a:solidFill>
                <a:srgbClr val="002060"/>
              </a:solidFill>
            </a:endParaRPr>
          </a:p>
          <a:p>
            <a:r>
              <a:rPr lang="en-US" sz="6400" b="1" dirty="0" smtClean="0">
                <a:solidFill>
                  <a:srgbClr val="002060"/>
                </a:solidFill>
              </a:rPr>
              <a:t>Report:</a:t>
            </a:r>
            <a:r>
              <a:rPr lang="en-US" sz="6400" dirty="0" smtClean="0">
                <a:solidFill>
                  <a:srgbClr val="002060"/>
                </a:solidFill>
              </a:rPr>
              <a:t> The total hardness of the given water sample is 	mg/l or </a:t>
            </a:r>
            <a:r>
              <a:rPr lang="en-US" sz="6400" dirty="0" err="1" smtClean="0">
                <a:solidFill>
                  <a:srgbClr val="002060"/>
                </a:solidFill>
              </a:rPr>
              <a:t>ppm</a:t>
            </a:r>
            <a:r>
              <a:rPr lang="en-US" sz="6400" dirty="0" smtClean="0">
                <a:solidFill>
                  <a:srgbClr val="002060"/>
                </a:solidFill>
              </a:rPr>
              <a:t>.</a:t>
            </a:r>
            <a:endParaRPr lang="en-US" sz="6400" b="1" dirty="0" smtClean="0">
              <a:solidFill>
                <a:srgbClr val="002060"/>
              </a:solidFill>
            </a:endParaRPr>
          </a:p>
          <a:p>
            <a:r>
              <a:rPr lang="en-US" sz="6400" b="1" dirty="0" smtClean="0">
                <a:solidFill>
                  <a:srgbClr val="002060"/>
                </a:solidFill>
              </a:rPr>
              <a:t>* * *</a:t>
            </a:r>
          </a:p>
          <a:p>
            <a:endParaRPr lang="en-US" sz="6400" dirty="0">
              <a:solidFill>
                <a:srgbClr val="00206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smtClean="0"/>
              <a:t>UNIT- I</a:t>
            </a:r>
            <a:r>
              <a:rPr lang="en-US" sz="3600" dirty="0" smtClean="0"/>
              <a:t/>
            </a:r>
            <a:br>
              <a:rPr lang="en-US" sz="3600" dirty="0" smtClean="0"/>
            </a:br>
            <a:r>
              <a:rPr lang="en-US" sz="3600" b="1" dirty="0" smtClean="0">
                <a:solidFill>
                  <a:srgbClr val="C00000"/>
                </a:solidFill>
              </a:rPr>
              <a:t>WATER TECHNOLOGY</a:t>
            </a:r>
            <a:r>
              <a:rPr lang="en-US" dirty="0" smtClean="0"/>
              <a:t/>
            </a:r>
            <a:br>
              <a:rPr lang="en-US" dirty="0" smtClean="0"/>
            </a:br>
            <a:endParaRPr lang="en-US" dirty="0"/>
          </a:p>
        </p:txBody>
      </p:sp>
      <p:sp>
        <p:nvSpPr>
          <p:cNvPr id="3" name="Content Placeholder 2"/>
          <p:cNvSpPr>
            <a:spLocks noGrp="1"/>
          </p:cNvSpPr>
          <p:nvPr>
            <p:ph idx="1"/>
          </p:nvPr>
        </p:nvSpPr>
        <p:spPr>
          <a:xfrm>
            <a:off x="457200" y="1371600"/>
            <a:ext cx="8229600" cy="4754563"/>
          </a:xfrm>
        </p:spPr>
        <p:txBody>
          <a:bodyPr>
            <a:normAutofit lnSpcReduction="10000"/>
          </a:bodyPr>
          <a:lstStyle/>
          <a:p>
            <a:pPr algn="just"/>
            <a:r>
              <a:rPr lang="en-US" sz="2800" dirty="0" smtClean="0"/>
              <a:t>Water and its treatment: Introduction – hardness of water – Causes of hardness - Types of hardness: temporary and permanent – expression and units of hardness. Estimation of hardness of water by </a:t>
            </a:r>
            <a:r>
              <a:rPr lang="en-US" sz="2800" dirty="0" err="1" smtClean="0"/>
              <a:t>complexometric</a:t>
            </a:r>
            <a:r>
              <a:rPr lang="en-US" sz="2800" dirty="0" smtClean="0"/>
              <a:t> method. Potable water and its specifications. Steps involved in treatment of water – Disinfection of water by chlorination and </a:t>
            </a:r>
            <a:r>
              <a:rPr lang="en-US" sz="2800" dirty="0" err="1" smtClean="0"/>
              <a:t>ozonization</a:t>
            </a:r>
            <a:r>
              <a:rPr lang="en-US" sz="2800" dirty="0" smtClean="0"/>
              <a:t>- industrial water treatment- Boiler feed water and its treatment -internal conditioning– </a:t>
            </a:r>
            <a:r>
              <a:rPr lang="en-US" sz="2800" dirty="0" err="1" smtClean="0"/>
              <a:t>Calgon</a:t>
            </a:r>
            <a:r>
              <a:rPr lang="en-US" sz="2800" dirty="0" smtClean="0"/>
              <a:t> and Phosphate conditioning. External treatment of water – Ion</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304799"/>
          </a:xfrm>
        </p:spPr>
        <p:txBody>
          <a:bodyPr>
            <a:normAutofit fontScale="90000"/>
          </a:bodyPr>
          <a:lstStyle/>
          <a:p>
            <a:r>
              <a:rPr lang="en-US" sz="2400" dirty="0" smtClean="0"/>
              <a:t>Water Technology</a:t>
            </a:r>
            <a:endParaRPr lang="en-US" sz="2400" dirty="0"/>
          </a:p>
        </p:txBody>
      </p:sp>
      <p:sp>
        <p:nvSpPr>
          <p:cNvPr id="3" name="Subtitle 2"/>
          <p:cNvSpPr>
            <a:spLocks noGrp="1"/>
          </p:cNvSpPr>
          <p:nvPr>
            <p:ph type="subTitle" idx="1"/>
          </p:nvPr>
        </p:nvSpPr>
        <p:spPr>
          <a:xfrm>
            <a:off x="228600" y="609600"/>
            <a:ext cx="8534400" cy="6019800"/>
          </a:xfrm>
        </p:spPr>
        <p:txBody>
          <a:bodyPr>
            <a:normAutofit/>
          </a:bodyPr>
          <a:lstStyle/>
          <a:p>
            <a:r>
              <a:rPr lang="en-US" sz="2400" u="sng" dirty="0" smtClean="0">
                <a:solidFill>
                  <a:srgbClr val="FF0000"/>
                </a:solidFill>
              </a:rPr>
              <a:t>Boiler Troubles   </a:t>
            </a:r>
          </a:p>
          <a:p>
            <a:pPr algn="just"/>
            <a:r>
              <a:rPr lang="en-US" sz="2000" dirty="0" smtClean="0">
                <a:solidFill>
                  <a:srgbClr val="002060"/>
                </a:solidFill>
              </a:rPr>
              <a:t>Some of the boiler troubles that arises due to hardness, alkalinity, acidity, gasses and other substances of water.</a:t>
            </a:r>
          </a:p>
          <a:p>
            <a:pPr marL="457200" indent="-457200" algn="just">
              <a:buAutoNum type="arabicPeriod"/>
            </a:pPr>
            <a:r>
              <a:rPr lang="en-US" sz="2000" u="sng" dirty="0" smtClean="0">
                <a:solidFill>
                  <a:srgbClr val="002060"/>
                </a:solidFill>
              </a:rPr>
              <a:t>Formation of scales and sledges</a:t>
            </a:r>
            <a:r>
              <a:rPr lang="en-US" sz="2000" dirty="0" smtClean="0">
                <a:solidFill>
                  <a:srgbClr val="002060"/>
                </a:solidFill>
              </a:rPr>
              <a:t>: scales are hard materials and sledges are soft materials.  Scales and sledges are formed due to the following reasons. </a:t>
            </a:r>
          </a:p>
          <a:p>
            <a:pPr marL="457200" indent="-457200" algn="just"/>
            <a:endParaRPr lang="en-US" sz="2000" dirty="0" smtClean="0">
              <a:solidFill>
                <a:srgbClr val="002060"/>
              </a:solidFill>
            </a:endParaRPr>
          </a:p>
          <a:p>
            <a:pPr marL="457200" indent="-457200" algn="just"/>
            <a:endParaRPr lang="en-US" sz="2000" dirty="0" smtClean="0">
              <a:solidFill>
                <a:srgbClr val="002060"/>
              </a:solidFill>
            </a:endParaRPr>
          </a:p>
          <a:p>
            <a:pPr marL="457200" indent="-457200" algn="just"/>
            <a:endParaRPr lang="en-US" sz="2000" dirty="0">
              <a:solidFill>
                <a:srgbClr val="002060"/>
              </a:solidFill>
            </a:endParaRPr>
          </a:p>
        </p:txBody>
      </p:sp>
      <p:pic>
        <p:nvPicPr>
          <p:cNvPr id="4" name="Picture 3" descr="Water - PowerPoint Slides"/>
          <p:cNvPicPr/>
          <p:nvPr/>
        </p:nvPicPr>
        <p:blipFill>
          <a:blip r:embed="rId2" cstate="print"/>
          <a:srcRect/>
          <a:stretch>
            <a:fillRect/>
          </a:stretch>
        </p:blipFill>
        <p:spPr bwMode="auto">
          <a:xfrm>
            <a:off x="1600200" y="2514600"/>
            <a:ext cx="6324600" cy="40386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1"/>
            <a:ext cx="7772400" cy="304799"/>
          </a:xfrm>
        </p:spPr>
        <p:txBody>
          <a:bodyPr>
            <a:normAutofit fontScale="90000"/>
          </a:bodyPr>
          <a:lstStyle/>
          <a:p>
            <a:r>
              <a:rPr lang="en-US" sz="2400" dirty="0" smtClean="0"/>
              <a:t>Water Technology</a:t>
            </a:r>
            <a:endParaRPr lang="en-US" sz="2400" dirty="0"/>
          </a:p>
        </p:txBody>
      </p:sp>
      <p:sp>
        <p:nvSpPr>
          <p:cNvPr id="3" name="Subtitle 2"/>
          <p:cNvSpPr>
            <a:spLocks noGrp="1"/>
          </p:cNvSpPr>
          <p:nvPr>
            <p:ph type="subTitle" idx="1"/>
          </p:nvPr>
        </p:nvSpPr>
        <p:spPr>
          <a:xfrm>
            <a:off x="304800" y="533400"/>
            <a:ext cx="8610600" cy="6096000"/>
          </a:xfrm>
        </p:spPr>
        <p:txBody>
          <a:bodyPr>
            <a:normAutofit/>
          </a:bodyPr>
          <a:lstStyle/>
          <a:p>
            <a:pPr marL="457200" indent="-457200" algn="just">
              <a:buAutoNum type="arabicPeriod"/>
            </a:pPr>
            <a:r>
              <a:rPr lang="en-US" sz="2000" dirty="0" smtClean="0">
                <a:solidFill>
                  <a:srgbClr val="7030A0"/>
                </a:solidFill>
              </a:rPr>
              <a:t>Decomposition of dissolved salts: </a:t>
            </a:r>
            <a:r>
              <a:rPr lang="en-US" sz="2000" dirty="0" smtClean="0">
                <a:solidFill>
                  <a:srgbClr val="002060"/>
                </a:solidFill>
              </a:rPr>
              <a:t>when hard water contains bicarbonates of Ca &amp; Mg is heated in boiler, they decompose to give insoluble </a:t>
            </a:r>
            <a:r>
              <a:rPr lang="en-US" sz="2000" dirty="0" err="1" smtClean="0">
                <a:solidFill>
                  <a:srgbClr val="002060"/>
                </a:solidFill>
              </a:rPr>
              <a:t>ppts</a:t>
            </a:r>
            <a:r>
              <a:rPr lang="en-US" sz="2000" dirty="0" smtClean="0">
                <a:solidFill>
                  <a:srgbClr val="002060"/>
                </a:solidFill>
              </a:rPr>
              <a:t>.   </a:t>
            </a:r>
          </a:p>
          <a:p>
            <a:pPr marL="457200" indent="-457200" algn="just"/>
            <a:r>
              <a:rPr lang="en-US" sz="2000" dirty="0" smtClean="0">
                <a:solidFill>
                  <a:srgbClr val="002060"/>
                </a:solidFill>
              </a:rPr>
              <a:t>			Ca (HCO</a:t>
            </a:r>
            <a:r>
              <a:rPr lang="en-US" sz="2000" baseline="-25000" dirty="0" smtClean="0">
                <a:solidFill>
                  <a:srgbClr val="002060"/>
                </a:solidFill>
              </a:rPr>
              <a:t>3</a:t>
            </a:r>
            <a:r>
              <a:rPr lang="en-US" sz="2000" dirty="0" smtClean="0">
                <a:solidFill>
                  <a:srgbClr val="002060"/>
                </a:solidFill>
              </a:rPr>
              <a:t>)</a:t>
            </a:r>
            <a:r>
              <a:rPr lang="en-US" sz="2000" baseline="-25000" dirty="0" smtClean="0">
                <a:solidFill>
                  <a:srgbClr val="002060"/>
                </a:solidFill>
              </a:rPr>
              <a:t>2</a:t>
            </a:r>
            <a:r>
              <a:rPr lang="en-US" sz="2000" dirty="0" smtClean="0">
                <a:solidFill>
                  <a:srgbClr val="002060"/>
                </a:solidFill>
              </a:rPr>
              <a:t> --------  Ca CO</a:t>
            </a:r>
            <a:r>
              <a:rPr lang="en-US" sz="2000" baseline="-25000" dirty="0" smtClean="0">
                <a:solidFill>
                  <a:srgbClr val="002060"/>
                </a:solidFill>
              </a:rPr>
              <a:t>3 </a:t>
            </a:r>
            <a:r>
              <a:rPr lang="en-US" sz="2000" dirty="0" smtClean="0">
                <a:solidFill>
                  <a:srgbClr val="002060"/>
                </a:solidFill>
              </a:rPr>
              <a:t>+ H</a:t>
            </a:r>
            <a:r>
              <a:rPr lang="en-US" sz="2000" baseline="-25000" dirty="0" smtClean="0">
                <a:solidFill>
                  <a:srgbClr val="002060"/>
                </a:solidFill>
              </a:rPr>
              <a:t>2</a:t>
            </a:r>
            <a:r>
              <a:rPr lang="en-US" sz="2000" dirty="0" smtClean="0">
                <a:solidFill>
                  <a:srgbClr val="002060"/>
                </a:solidFill>
              </a:rPr>
              <a:t>O + CO</a:t>
            </a:r>
            <a:r>
              <a:rPr lang="en-US" sz="2000" baseline="-25000" dirty="0" smtClean="0">
                <a:solidFill>
                  <a:srgbClr val="002060"/>
                </a:solidFill>
              </a:rPr>
              <a:t>2</a:t>
            </a:r>
            <a:r>
              <a:rPr lang="en-US" sz="2000" dirty="0" smtClean="0">
                <a:solidFill>
                  <a:srgbClr val="002060"/>
                </a:solidFill>
              </a:rPr>
              <a:t> </a:t>
            </a:r>
          </a:p>
          <a:p>
            <a:pPr marL="457200" indent="-457200" algn="just"/>
            <a:r>
              <a:rPr lang="en-US" sz="2000" dirty="0" smtClean="0">
                <a:solidFill>
                  <a:srgbClr val="002060"/>
                </a:solidFill>
              </a:rPr>
              <a:t>			Mg (HCO</a:t>
            </a:r>
            <a:r>
              <a:rPr lang="en-US" sz="2000" baseline="-25000" dirty="0" smtClean="0">
                <a:solidFill>
                  <a:srgbClr val="002060"/>
                </a:solidFill>
              </a:rPr>
              <a:t>3</a:t>
            </a:r>
            <a:r>
              <a:rPr lang="en-US" sz="2000" dirty="0" smtClean="0">
                <a:solidFill>
                  <a:srgbClr val="002060"/>
                </a:solidFill>
              </a:rPr>
              <a:t>)</a:t>
            </a:r>
            <a:r>
              <a:rPr lang="en-US" sz="2000" baseline="-25000" dirty="0" smtClean="0">
                <a:solidFill>
                  <a:srgbClr val="002060"/>
                </a:solidFill>
              </a:rPr>
              <a:t>2</a:t>
            </a:r>
            <a:r>
              <a:rPr lang="en-US" sz="2000" dirty="0" smtClean="0">
                <a:solidFill>
                  <a:srgbClr val="002060"/>
                </a:solidFill>
              </a:rPr>
              <a:t> --------  Mg Co3 + H</a:t>
            </a:r>
            <a:r>
              <a:rPr lang="en-US" sz="2000" baseline="-25000" dirty="0" smtClean="0">
                <a:solidFill>
                  <a:srgbClr val="002060"/>
                </a:solidFill>
              </a:rPr>
              <a:t>2</a:t>
            </a:r>
            <a:r>
              <a:rPr lang="en-US" sz="2000" dirty="0" smtClean="0">
                <a:solidFill>
                  <a:srgbClr val="002060"/>
                </a:solidFill>
              </a:rPr>
              <a:t>O + CO</a:t>
            </a:r>
            <a:r>
              <a:rPr lang="en-US" sz="2000" baseline="-25000" dirty="0" smtClean="0">
                <a:solidFill>
                  <a:srgbClr val="002060"/>
                </a:solidFill>
              </a:rPr>
              <a:t>2  </a:t>
            </a:r>
          </a:p>
          <a:p>
            <a:pPr marL="457200" indent="-457200" algn="just"/>
            <a:r>
              <a:rPr lang="en-US" sz="2000" dirty="0" smtClean="0">
                <a:solidFill>
                  <a:srgbClr val="002060"/>
                </a:solidFill>
              </a:rPr>
              <a:t>			 Mg CO</a:t>
            </a:r>
            <a:r>
              <a:rPr lang="en-US" sz="2000" baseline="-25000" dirty="0" smtClean="0">
                <a:solidFill>
                  <a:srgbClr val="002060"/>
                </a:solidFill>
              </a:rPr>
              <a:t>3</a:t>
            </a:r>
            <a:r>
              <a:rPr lang="en-US" sz="2000" dirty="0" smtClean="0">
                <a:solidFill>
                  <a:srgbClr val="002060"/>
                </a:solidFill>
              </a:rPr>
              <a:t> +H</a:t>
            </a:r>
            <a:r>
              <a:rPr lang="en-US" sz="2000" baseline="-25000" dirty="0" smtClean="0">
                <a:solidFill>
                  <a:srgbClr val="002060"/>
                </a:solidFill>
              </a:rPr>
              <a:t>2</a:t>
            </a:r>
            <a:r>
              <a:rPr lang="en-US" sz="2000" dirty="0" smtClean="0">
                <a:solidFill>
                  <a:srgbClr val="002060"/>
                </a:solidFill>
              </a:rPr>
              <a:t>O ------  Mg (OH)</a:t>
            </a:r>
            <a:r>
              <a:rPr lang="en-US" sz="2000" baseline="-25000" dirty="0" smtClean="0">
                <a:solidFill>
                  <a:srgbClr val="002060"/>
                </a:solidFill>
              </a:rPr>
              <a:t>2</a:t>
            </a:r>
            <a:r>
              <a:rPr lang="en-US" sz="2000" dirty="0" smtClean="0">
                <a:solidFill>
                  <a:srgbClr val="002060"/>
                </a:solidFill>
              </a:rPr>
              <a:t> + CO</a:t>
            </a:r>
            <a:r>
              <a:rPr lang="en-US" sz="2000" baseline="-25000" dirty="0" smtClean="0">
                <a:solidFill>
                  <a:srgbClr val="002060"/>
                </a:solidFill>
              </a:rPr>
              <a:t>2</a:t>
            </a:r>
            <a:r>
              <a:rPr lang="en-US" sz="2000" dirty="0" smtClean="0">
                <a:solidFill>
                  <a:srgbClr val="002060"/>
                </a:solidFill>
              </a:rPr>
              <a:t>  </a:t>
            </a:r>
          </a:p>
          <a:p>
            <a:pPr marL="457200" indent="-457200" algn="just"/>
            <a:r>
              <a:rPr lang="en-US" sz="2000" dirty="0" smtClean="0">
                <a:solidFill>
                  <a:srgbClr val="002060"/>
                </a:solidFill>
              </a:rPr>
              <a:t>2. </a:t>
            </a:r>
            <a:r>
              <a:rPr lang="en-US" sz="2000" dirty="0" smtClean="0">
                <a:solidFill>
                  <a:srgbClr val="7030A0"/>
                </a:solidFill>
              </a:rPr>
              <a:t>Decrease in the solubility of dissolved salts: </a:t>
            </a:r>
            <a:r>
              <a:rPr lang="en-US" sz="2000" dirty="0" smtClean="0">
                <a:solidFill>
                  <a:srgbClr val="002060"/>
                </a:solidFill>
              </a:rPr>
              <a:t>The solubility of dissolved salts decreases when the temperature is increased.  </a:t>
            </a:r>
          </a:p>
          <a:p>
            <a:pPr marL="457200" indent="-457200" algn="just"/>
            <a:r>
              <a:rPr lang="en-US" sz="2000" dirty="0" smtClean="0">
                <a:solidFill>
                  <a:srgbClr val="002060"/>
                </a:solidFill>
              </a:rPr>
              <a:t>3. </a:t>
            </a:r>
            <a:r>
              <a:rPr lang="en-US" sz="2000" dirty="0" smtClean="0">
                <a:solidFill>
                  <a:srgbClr val="7030A0"/>
                </a:solidFill>
              </a:rPr>
              <a:t>Hydrolysis of dissolved salts: </a:t>
            </a:r>
            <a:r>
              <a:rPr lang="en-US" sz="2000" dirty="0" smtClean="0">
                <a:solidFill>
                  <a:srgbClr val="002060"/>
                </a:solidFill>
              </a:rPr>
              <a:t>Some of the DS may under go hydrolysis and ppt. out in the form of scales and sledges.    </a:t>
            </a:r>
          </a:p>
          <a:p>
            <a:pPr marL="457200" indent="-457200" algn="just"/>
            <a:r>
              <a:rPr lang="en-US" sz="2000" dirty="0" smtClean="0">
                <a:solidFill>
                  <a:srgbClr val="002060"/>
                </a:solidFill>
              </a:rPr>
              <a:t>			Mg Cl</a:t>
            </a:r>
            <a:r>
              <a:rPr lang="en-US" sz="2000" baseline="-25000" dirty="0" smtClean="0">
                <a:solidFill>
                  <a:srgbClr val="002060"/>
                </a:solidFill>
              </a:rPr>
              <a:t>2 </a:t>
            </a:r>
            <a:r>
              <a:rPr lang="en-US" sz="2000" dirty="0" smtClean="0">
                <a:solidFill>
                  <a:srgbClr val="002060"/>
                </a:solidFill>
              </a:rPr>
              <a:t>+ H</a:t>
            </a:r>
            <a:r>
              <a:rPr lang="en-US" sz="2000" baseline="-25000" dirty="0" smtClean="0">
                <a:solidFill>
                  <a:srgbClr val="002060"/>
                </a:solidFill>
              </a:rPr>
              <a:t>2</a:t>
            </a:r>
            <a:r>
              <a:rPr lang="en-US" sz="2000" dirty="0" smtClean="0">
                <a:solidFill>
                  <a:srgbClr val="002060"/>
                </a:solidFill>
              </a:rPr>
              <a:t>O  -------- Mg (OH)</a:t>
            </a:r>
            <a:r>
              <a:rPr lang="en-US" sz="2000" baseline="-25000" dirty="0" smtClean="0">
                <a:solidFill>
                  <a:srgbClr val="002060"/>
                </a:solidFill>
              </a:rPr>
              <a:t>2  </a:t>
            </a:r>
            <a:r>
              <a:rPr lang="en-US" sz="2000" dirty="0" smtClean="0">
                <a:solidFill>
                  <a:srgbClr val="002060"/>
                </a:solidFill>
              </a:rPr>
              <a:t>+ HCl  </a:t>
            </a:r>
          </a:p>
          <a:p>
            <a:pPr marL="457200" indent="-457200" algn="just"/>
            <a:r>
              <a:rPr lang="en-US" sz="2000" dirty="0" smtClean="0">
                <a:solidFill>
                  <a:srgbClr val="002060"/>
                </a:solidFill>
              </a:rPr>
              <a:t>4</a:t>
            </a:r>
            <a:r>
              <a:rPr lang="en-US" sz="2000" dirty="0" smtClean="0">
                <a:solidFill>
                  <a:srgbClr val="7030A0"/>
                </a:solidFill>
              </a:rPr>
              <a:t>. Evaporation of boiler – feed water: </a:t>
            </a:r>
            <a:r>
              <a:rPr lang="en-US" sz="2000" dirty="0" smtClean="0">
                <a:solidFill>
                  <a:srgbClr val="002060"/>
                </a:solidFill>
              </a:rPr>
              <a:t>Due to evaporation of water in the boilers concentration of salts increases and finally ppt. out.   </a:t>
            </a:r>
          </a:p>
          <a:p>
            <a:pPr marL="457200" indent="-457200"/>
            <a:r>
              <a:rPr lang="en-US" sz="2000" u="sng" dirty="0" smtClean="0">
                <a:solidFill>
                  <a:srgbClr val="C00000"/>
                </a:solidFill>
              </a:rPr>
              <a:t>Disadvantages  of scales &amp; sledges   </a:t>
            </a:r>
          </a:p>
          <a:p>
            <a:pPr marL="457200" indent="-457200" algn="just">
              <a:buAutoNum type="alphaLcPeriod"/>
            </a:pPr>
            <a:r>
              <a:rPr lang="en-US" sz="2000" dirty="0" smtClean="0">
                <a:solidFill>
                  <a:srgbClr val="002060"/>
                </a:solidFill>
              </a:rPr>
              <a:t>Sledges are removed easy but Scales are removed very difficult, during the process boilers ma be damaged.   </a:t>
            </a:r>
          </a:p>
          <a:p>
            <a:pPr marL="457200" indent="-457200" algn="just">
              <a:buAutoNum type="alphaLcPeriod"/>
            </a:pPr>
            <a:r>
              <a:rPr lang="en-US" sz="2000" dirty="0" smtClean="0">
                <a:solidFill>
                  <a:srgbClr val="002060"/>
                </a:solidFill>
              </a:rPr>
              <a:t>Scales and sludge are bad conductor of heat, efficiency of boilers are educed.</a:t>
            </a:r>
            <a:endParaRPr lang="en-US" sz="2000" dirty="0">
              <a:solidFill>
                <a:srgbClr val="00206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380999"/>
          </a:xfrm>
        </p:spPr>
        <p:txBody>
          <a:bodyPr>
            <a:normAutofit fontScale="90000"/>
          </a:bodyPr>
          <a:lstStyle/>
          <a:p>
            <a:r>
              <a:rPr lang="en-US" sz="2400" dirty="0" smtClean="0"/>
              <a:t>Water Technology</a:t>
            </a:r>
            <a:endParaRPr lang="en-US" sz="2400" dirty="0"/>
          </a:p>
        </p:txBody>
      </p:sp>
      <p:sp>
        <p:nvSpPr>
          <p:cNvPr id="3" name="Subtitle 2"/>
          <p:cNvSpPr>
            <a:spLocks noGrp="1"/>
          </p:cNvSpPr>
          <p:nvPr>
            <p:ph type="subTitle" idx="1"/>
          </p:nvPr>
        </p:nvSpPr>
        <p:spPr>
          <a:xfrm>
            <a:off x="304800" y="457200"/>
            <a:ext cx="8534400" cy="6172200"/>
          </a:xfrm>
        </p:spPr>
        <p:txBody>
          <a:bodyPr>
            <a:normAutofit/>
          </a:bodyPr>
          <a:lstStyle/>
          <a:p>
            <a:r>
              <a:rPr lang="en-US" sz="2000" u="sng" dirty="0" smtClean="0">
                <a:solidFill>
                  <a:srgbClr val="002060"/>
                </a:solidFill>
              </a:rPr>
              <a:t>specifications for drinking water, Bureau of Indian Standards(BIS) and World health organization(WHO) standards  </a:t>
            </a:r>
          </a:p>
          <a:p>
            <a:pPr algn="just">
              <a:buFont typeface="Wingdings" pitchFamily="2" charset="2"/>
              <a:buChar char="Ø"/>
            </a:pPr>
            <a:r>
              <a:rPr lang="en-US" sz="2000" dirty="0" smtClean="0">
                <a:solidFill>
                  <a:srgbClr val="002060"/>
                </a:solidFill>
              </a:rPr>
              <a:t>There are certain physical and chemical standards laid down by WHO and USPHS for drinking water.  </a:t>
            </a:r>
          </a:p>
          <a:p>
            <a:pPr algn="just">
              <a:buFont typeface="Wingdings" pitchFamily="2" charset="2"/>
              <a:buChar char="Ø"/>
            </a:pPr>
            <a:r>
              <a:rPr lang="en-US" sz="2000" dirty="0" smtClean="0">
                <a:solidFill>
                  <a:srgbClr val="002060"/>
                </a:solidFill>
              </a:rPr>
              <a:t>Physical standards: should be clear, colorless, odorless and pleasant to taste. It should be free from disease producing bacteria and other microscopic matter.   </a:t>
            </a:r>
          </a:p>
          <a:p>
            <a:pPr algn="just">
              <a:buFont typeface="Wingdings" pitchFamily="2" charset="2"/>
              <a:buChar char="Ø"/>
            </a:pPr>
            <a:r>
              <a:rPr lang="en-US" sz="2000" dirty="0" smtClean="0">
                <a:solidFill>
                  <a:srgbClr val="002060"/>
                </a:solidFill>
              </a:rPr>
              <a:t>Chemical standards:  drinking may contain certain inorganic and organic substances, the amount of these salts should not exceed </a:t>
            </a:r>
            <a:r>
              <a:rPr lang="en-US" sz="2000" smtClean="0">
                <a:solidFill>
                  <a:srgbClr val="002060"/>
                </a:solidFill>
              </a:rPr>
              <a:t>certain limits. </a:t>
            </a:r>
            <a:endParaRPr lang="en-US" sz="2000" dirty="0">
              <a:solidFill>
                <a:srgbClr val="00206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1143000"/>
          </a:xfrm>
        </p:spPr>
        <p:txBody>
          <a:bodyPr>
            <a:noAutofit/>
          </a:bodyPr>
          <a:lstStyle/>
          <a:p>
            <a:r>
              <a:rPr lang="en-US" sz="3200" b="1" dirty="0" smtClean="0"/>
              <a:t/>
            </a:r>
            <a:br>
              <a:rPr lang="en-US" sz="3200" b="1" dirty="0" smtClean="0"/>
            </a:br>
            <a:r>
              <a:rPr lang="en-US" sz="3200" b="1" dirty="0" smtClean="0"/>
              <a:t>UNIT- II</a:t>
            </a:r>
            <a:r>
              <a:rPr lang="en-US" sz="3200" dirty="0" smtClean="0"/>
              <a:t/>
            </a:r>
            <a:br>
              <a:rPr lang="en-US" sz="3200" dirty="0" smtClean="0"/>
            </a:br>
            <a:r>
              <a:rPr lang="en-US" sz="3200" b="1" dirty="0" smtClean="0">
                <a:solidFill>
                  <a:srgbClr val="C00000"/>
                </a:solidFill>
              </a:rPr>
              <a:t>ELECTROCHEMICAL ENERGY SYSTEMS</a:t>
            </a:r>
            <a:r>
              <a:rPr lang="en-US" sz="3200" dirty="0" smtClean="0">
                <a:solidFill>
                  <a:srgbClr val="C00000"/>
                </a:solidFill>
              </a:rPr>
              <a:t/>
            </a:r>
            <a:br>
              <a:rPr lang="en-US" sz="3200" dirty="0" smtClean="0">
                <a:solidFill>
                  <a:srgbClr val="C00000"/>
                </a:solidFill>
              </a:rPr>
            </a:br>
            <a:endParaRPr lang="en-US" sz="3200" dirty="0">
              <a:solidFill>
                <a:srgbClr val="C00000"/>
              </a:solidFill>
            </a:endParaRPr>
          </a:p>
        </p:txBody>
      </p:sp>
      <p:sp>
        <p:nvSpPr>
          <p:cNvPr id="3" name="Content Placeholder 2"/>
          <p:cNvSpPr>
            <a:spLocks noGrp="1"/>
          </p:cNvSpPr>
          <p:nvPr>
            <p:ph idx="1"/>
          </p:nvPr>
        </p:nvSpPr>
        <p:spPr/>
        <p:txBody>
          <a:bodyPr>
            <a:normAutofit fontScale="25000" lnSpcReduction="20000"/>
          </a:bodyPr>
          <a:lstStyle/>
          <a:p>
            <a:pPr algn="just"/>
            <a:r>
              <a:rPr lang="en-US" sz="9600" dirty="0" smtClean="0"/>
              <a:t>Basic concepts, battery characteristics, classification of batteries,  Important applications of  batteries,</a:t>
            </a:r>
          </a:p>
          <a:p>
            <a:pPr algn="just"/>
            <a:r>
              <a:rPr lang="en-US" sz="9600" dirty="0" smtClean="0"/>
              <a:t>Classical  batteries-dry/</a:t>
            </a:r>
            <a:r>
              <a:rPr lang="en-US" sz="9600" dirty="0" err="1" smtClean="0"/>
              <a:t>Leclanche</a:t>
            </a:r>
            <a:r>
              <a:rPr lang="en-US" sz="9600" dirty="0" smtClean="0"/>
              <a:t>  cell,  Modern  batteries-zinc  air,  Lead-acid  storage  battery,  lithium cells- Lithium ion cell, Li MnO2 cell. Fuel cells- Introduction - classification of fuel cells – hydrogen and oxygen fuel cell, propane and oxygen fuel cell- Merits of fuel cell.</a:t>
            </a:r>
          </a:p>
          <a:p>
            <a:pPr algn="just"/>
            <a:r>
              <a:rPr lang="en-US" sz="9600" b="1" dirty="0" smtClean="0"/>
              <a:t>Renewable energy sources–Types of renewable energy </a:t>
            </a:r>
            <a:r>
              <a:rPr lang="en-US" sz="9600" b="1" dirty="0" err="1" smtClean="0"/>
              <a:t>sources,Semiconductors</a:t>
            </a:r>
            <a:r>
              <a:rPr lang="en-US" sz="9600" b="1" dirty="0" smtClean="0"/>
              <a:t>: </a:t>
            </a:r>
            <a:r>
              <a:rPr lang="en-US" sz="9600" dirty="0" smtClean="0"/>
              <a:t>Definition, types of semiconductors: doping- n type and p-type semiconductors and applications.</a:t>
            </a:r>
            <a:r>
              <a:rPr lang="en-US" sz="9600" b="1" dirty="0" smtClean="0"/>
              <a:t> </a:t>
            </a:r>
          </a:p>
          <a:p>
            <a:pPr algn="just"/>
            <a:r>
              <a:rPr lang="en-US" sz="9600" b="1" dirty="0" smtClean="0"/>
              <a:t>Solar cells: </a:t>
            </a:r>
            <a:r>
              <a:rPr lang="en-US" sz="9600" dirty="0" smtClean="0"/>
              <a:t>Introduction, harnessing solar energy, Photovoltaic cell, solar water heaters.</a:t>
            </a:r>
          </a:p>
          <a:p>
            <a:pPr algn="just">
              <a:buNone/>
            </a:pPr>
            <a:endParaRPr lang="en-US" sz="9600" dirty="0" smtClean="0"/>
          </a:p>
          <a:p>
            <a:pPr>
              <a:buNone/>
            </a:pPr>
            <a:endParaRPr lang="en-US" sz="9600" dirty="0" smtClean="0"/>
          </a:p>
          <a:p>
            <a:pPr algn="just">
              <a:buNone/>
            </a:pPr>
            <a:endParaRPr lang="en-US" sz="3000" dirty="0" smtClean="0"/>
          </a:p>
          <a:p>
            <a:pPr algn="just">
              <a:buNone/>
            </a:pPr>
            <a:r>
              <a:rPr lang="en-US" sz="3000" b="1" dirty="0" smtClean="0"/>
              <a:t> </a:t>
            </a:r>
            <a:endParaRPr lang="en-US" sz="3000"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01762"/>
          </a:xfrm>
        </p:spPr>
        <p:txBody>
          <a:bodyPr>
            <a:normAutofit fontScale="90000"/>
          </a:bodyPr>
          <a:lstStyle/>
          <a:p>
            <a:r>
              <a:rPr lang="en-US" sz="3600" b="1" dirty="0" smtClean="0"/>
              <a:t/>
            </a:r>
            <a:br>
              <a:rPr lang="en-US" sz="3600" b="1" dirty="0" smtClean="0"/>
            </a:br>
            <a:r>
              <a:rPr lang="en-US" sz="3600" b="1" dirty="0" smtClean="0"/>
              <a:t>UNIT- III  </a:t>
            </a:r>
            <a:r>
              <a:rPr lang="en-US" sz="3600" dirty="0" smtClean="0"/>
              <a:t/>
            </a:r>
            <a:br>
              <a:rPr lang="en-US" sz="3600" dirty="0" smtClean="0"/>
            </a:br>
            <a:r>
              <a:rPr lang="en-US" sz="3600" b="1" dirty="0" smtClean="0">
                <a:solidFill>
                  <a:srgbClr val="C00000"/>
                </a:solidFill>
              </a:rPr>
              <a:t>ENGINEERING MATERIALS AND POLYMER CHEMISTRY </a:t>
            </a:r>
            <a:r>
              <a:rPr lang="en-US" sz="3600" dirty="0" smtClean="0">
                <a:solidFill>
                  <a:srgbClr val="C00000"/>
                </a:solidFill>
              </a:rPr>
              <a:t/>
            </a:r>
            <a:br>
              <a:rPr lang="en-US" sz="3600" dirty="0" smtClean="0">
                <a:solidFill>
                  <a:srgbClr val="C00000"/>
                </a:solidFill>
              </a:rPr>
            </a:br>
            <a:endParaRPr lang="en-US" sz="3600" dirty="0">
              <a:solidFill>
                <a:srgbClr val="C00000"/>
              </a:solidFill>
            </a:endParaRPr>
          </a:p>
        </p:txBody>
      </p:sp>
      <p:sp>
        <p:nvSpPr>
          <p:cNvPr id="3" name="Content Placeholder 2"/>
          <p:cNvSpPr>
            <a:spLocks noGrp="1"/>
          </p:cNvSpPr>
          <p:nvPr>
            <p:ph idx="1"/>
          </p:nvPr>
        </p:nvSpPr>
        <p:spPr/>
        <p:txBody>
          <a:bodyPr>
            <a:normAutofit fontScale="55000" lnSpcReduction="20000"/>
          </a:bodyPr>
          <a:lstStyle/>
          <a:p>
            <a:pPr algn="just"/>
            <a:endParaRPr lang="en-US" sz="4500" b="1" dirty="0" smtClean="0"/>
          </a:p>
          <a:p>
            <a:pPr algn="just"/>
            <a:r>
              <a:rPr lang="en-US" sz="4500" b="1" dirty="0" smtClean="0"/>
              <a:t>Steel </a:t>
            </a:r>
            <a:r>
              <a:rPr lang="en-US" sz="4500" dirty="0" smtClean="0"/>
              <a:t>– Types of Steel, chemical composition – applications of alloy steels </a:t>
            </a:r>
          </a:p>
          <a:p>
            <a:pPr algn="just"/>
            <a:r>
              <a:rPr lang="en-US" sz="4500" b="1" dirty="0" smtClean="0"/>
              <a:t>Cement: </a:t>
            </a:r>
            <a:r>
              <a:rPr lang="en-US" sz="4500" dirty="0" smtClean="0"/>
              <a:t>Portland cement, constituents, Manufacture of Portland Cement, chemistry of setting and hardening of cement (hydration, hydrolysis, equations).</a:t>
            </a:r>
          </a:p>
          <a:p>
            <a:pPr algn="just"/>
            <a:r>
              <a:rPr lang="en-US" sz="4500" b="1" dirty="0" smtClean="0"/>
              <a:t>Polymer Chemistry: </a:t>
            </a:r>
            <a:r>
              <a:rPr lang="en-US" sz="4500" dirty="0" smtClean="0"/>
              <a:t>Concept of polymerization – Types of Polymerization, Chain growth polymerization– mechanisms of free radical and cationic polymerizations, Thermoplastic resins and Thermosetting resins: examples- Polyethylene, Styrene, Nylon 6,6 and Bakelite. and applications, Conducting polymers:– Examples –and applications.</a:t>
            </a:r>
          </a:p>
          <a:p>
            <a:pPr algn="just">
              <a:buNone/>
            </a:pPr>
            <a:r>
              <a:rPr lang="en-US" sz="4500" b="1" dirty="0" smtClean="0"/>
              <a:t> </a:t>
            </a:r>
            <a:endParaRPr lang="en-US" sz="4500" dirty="0" smtClean="0"/>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8229600" cy="1143000"/>
          </a:xfrm>
        </p:spPr>
        <p:txBody>
          <a:bodyPr>
            <a:normAutofit fontScale="90000"/>
          </a:bodyPr>
          <a:lstStyle/>
          <a:p>
            <a:r>
              <a:rPr lang="en-US" b="1" dirty="0" smtClean="0"/>
              <a:t/>
            </a:r>
            <a:br>
              <a:rPr lang="en-US" b="1" dirty="0" smtClean="0"/>
            </a:br>
            <a:r>
              <a:rPr lang="en-US" b="1" dirty="0" smtClean="0"/>
              <a:t/>
            </a:r>
            <a:br>
              <a:rPr lang="en-US" b="1" dirty="0" smtClean="0"/>
            </a:br>
            <a:r>
              <a:rPr lang="en-US" sz="3600" b="1" dirty="0" smtClean="0"/>
              <a:t>UNIT- IV</a:t>
            </a:r>
            <a:r>
              <a:rPr lang="en-US" sz="3600" dirty="0" smtClean="0"/>
              <a:t/>
            </a:r>
            <a:br>
              <a:rPr lang="en-US" sz="3600" dirty="0" smtClean="0"/>
            </a:br>
            <a:r>
              <a:rPr lang="en-US" sz="3600" b="1" dirty="0" smtClean="0">
                <a:solidFill>
                  <a:srgbClr val="C00000"/>
                </a:solidFill>
              </a:rPr>
              <a:t>CORROSION  AND CONTROL </a:t>
            </a:r>
            <a:r>
              <a:rPr lang="en-US" dirty="0" smtClean="0">
                <a:solidFill>
                  <a:srgbClr val="C00000"/>
                </a:solidFill>
              </a:rPr>
              <a:t/>
            </a:r>
            <a:br>
              <a:rPr lang="en-US" dirty="0" smtClean="0">
                <a:solidFill>
                  <a:srgbClr val="C00000"/>
                </a:solidFill>
              </a:rPr>
            </a:br>
            <a:r>
              <a:rPr lang="en-US" b="1" dirty="0" smtClean="0"/>
              <a:t> </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Corrosion and Its Prevention: Electrochemical theory of corrosion, Corrosion due to dissimilar metal cells (galvanic cells), Corrosion due to differential aeration cells, Uniform corrosion, pitting corrosion and stress corrosion cracking, Effect of pH, temperature and dissolved oxygen on corrosion rate. Corrosion prevention and control by cathodic protection- protective coatings- paints.</a:t>
            </a:r>
          </a:p>
          <a:p>
            <a:pPr algn="just">
              <a:buNone/>
            </a:pPr>
            <a:r>
              <a:rPr lang="en-US" sz="3300" b="1" dirty="0" smtClean="0"/>
              <a:t> </a:t>
            </a:r>
            <a:endParaRPr lang="en-US" sz="3300" dirty="0" smtClean="0"/>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77962"/>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
            </a:r>
            <a:br>
              <a:rPr lang="en-US" b="1" dirty="0" smtClean="0"/>
            </a:br>
            <a:r>
              <a:rPr lang="en-US" sz="3600" b="1" dirty="0" smtClean="0"/>
              <a:t>UNIT- V</a:t>
            </a:r>
            <a:r>
              <a:rPr lang="en-US" sz="3600" dirty="0" smtClean="0"/>
              <a:t/>
            </a:r>
            <a:br>
              <a:rPr lang="en-US" sz="3600" dirty="0" smtClean="0"/>
            </a:br>
            <a:r>
              <a:rPr lang="en-US" sz="3200" b="1" dirty="0" smtClean="0">
                <a:solidFill>
                  <a:srgbClr val="C00000"/>
                </a:solidFill>
              </a:rPr>
              <a:t>NANOMATERIALS AND ANALYTICAL INSTRUMENTAL TECHNIQUES     </a:t>
            </a:r>
            <a:r>
              <a:rPr lang="en-US" sz="3200" dirty="0" smtClean="0"/>
              <a:t/>
            </a:r>
            <a:br>
              <a:rPr lang="en-US" sz="3200" dirty="0" smtClean="0"/>
            </a:br>
            <a:r>
              <a:rPr lang="en-US" sz="3200" dirty="0" smtClean="0"/>
              <a:t/>
            </a:r>
            <a:br>
              <a:rPr lang="en-US" sz="3200" dirty="0" smtClean="0"/>
            </a:br>
            <a:r>
              <a:rPr lang="en-US" dirty="0" smtClean="0"/>
              <a:t/>
            </a:r>
            <a:br>
              <a:rPr lang="en-US" dirty="0" smtClean="0"/>
            </a:br>
            <a:endParaRPr lang="en-US" dirty="0"/>
          </a:p>
        </p:txBody>
      </p:sp>
      <p:sp>
        <p:nvSpPr>
          <p:cNvPr id="3" name="Content Placeholder 2"/>
          <p:cNvSpPr>
            <a:spLocks noGrp="1"/>
          </p:cNvSpPr>
          <p:nvPr>
            <p:ph idx="1"/>
          </p:nvPr>
        </p:nvSpPr>
        <p:spPr>
          <a:xfrm>
            <a:off x="457200" y="1905000"/>
            <a:ext cx="8229600" cy="4648200"/>
          </a:xfrm>
        </p:spPr>
        <p:txBody>
          <a:bodyPr>
            <a:noAutofit/>
          </a:bodyPr>
          <a:lstStyle/>
          <a:p>
            <a:pPr algn="just"/>
            <a:r>
              <a:rPr lang="en-US" sz="2400" b="1" dirty="0" err="1" smtClean="0"/>
              <a:t>Nano</a:t>
            </a:r>
            <a:r>
              <a:rPr lang="en-US" sz="2400" b="1" dirty="0" smtClean="0"/>
              <a:t> </a:t>
            </a:r>
            <a:r>
              <a:rPr lang="en-US" sz="2400" b="1" dirty="0" smtClean="0"/>
              <a:t>Materials:</a:t>
            </a:r>
            <a:r>
              <a:rPr lang="en-US" sz="2400" dirty="0" smtClean="0"/>
              <a:t> Introduction to </a:t>
            </a:r>
            <a:r>
              <a:rPr lang="en-US" sz="2400" dirty="0" err="1" smtClean="0"/>
              <a:t>Nano</a:t>
            </a:r>
            <a:r>
              <a:rPr lang="en-US" sz="2400" dirty="0" smtClean="0"/>
              <a:t> materials, chemical synthesis of </a:t>
            </a:r>
            <a:r>
              <a:rPr lang="en-US" sz="2400" dirty="0" err="1" smtClean="0"/>
              <a:t>nanomaterials</a:t>
            </a:r>
            <a:r>
              <a:rPr lang="en-US" sz="2400" dirty="0" smtClean="0"/>
              <a:t>:  Sol-gel method, Reverse </a:t>
            </a:r>
            <a:r>
              <a:rPr lang="en-US" sz="2400" dirty="0" err="1" smtClean="0"/>
              <a:t>micellar</a:t>
            </a:r>
            <a:r>
              <a:rPr lang="en-US" sz="2400" dirty="0" smtClean="0"/>
              <a:t> method, electrolytic method, Characterization of </a:t>
            </a:r>
            <a:r>
              <a:rPr lang="en-US" sz="2400" dirty="0" err="1" smtClean="0"/>
              <a:t>nanoparticles</a:t>
            </a:r>
            <a:r>
              <a:rPr lang="en-US" sz="2400" dirty="0" smtClean="0"/>
              <a:t> by BET method, characterization of </a:t>
            </a:r>
            <a:r>
              <a:rPr lang="en-US" sz="2400" dirty="0" err="1" smtClean="0"/>
              <a:t>nanomateirals</a:t>
            </a:r>
            <a:r>
              <a:rPr lang="en-US" sz="2400" dirty="0" smtClean="0"/>
              <a:t> by TEM (includes basic principle of TEM), Applications of </a:t>
            </a:r>
            <a:r>
              <a:rPr lang="en-US" sz="2400" dirty="0" err="1" smtClean="0"/>
              <a:t>nanomaterials</a:t>
            </a:r>
            <a:r>
              <a:rPr lang="en-US" sz="2400" dirty="0" smtClean="0"/>
              <a:t> in waste water treatment, lubricants and engines.  </a:t>
            </a:r>
          </a:p>
          <a:p>
            <a:pPr algn="just"/>
            <a:r>
              <a:rPr lang="en-US" sz="2400" b="1" dirty="0" smtClean="0"/>
              <a:t>Smart Materials:  </a:t>
            </a:r>
            <a:r>
              <a:rPr lang="en-US" sz="2400" dirty="0" smtClean="0"/>
              <a:t>Introduction – Types of smart materials-self healing materials-Shape-memory alloys, and Uses of smart materials.    </a:t>
            </a:r>
          </a:p>
          <a:p>
            <a:pPr algn="just"/>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609599"/>
          </a:xfrm>
        </p:spPr>
        <p:txBody>
          <a:bodyPr>
            <a:normAutofit fontScale="90000"/>
          </a:bodyPr>
          <a:lstStyle/>
          <a:p>
            <a:r>
              <a:rPr lang="en-US" sz="2800" dirty="0" smtClean="0">
                <a:solidFill>
                  <a:srgbClr val="FF0000"/>
                </a:solidFill>
              </a:rPr>
              <a:t>UNIT-I</a:t>
            </a:r>
            <a:br>
              <a:rPr lang="en-US" sz="2800" dirty="0" smtClean="0">
                <a:solidFill>
                  <a:srgbClr val="FF0000"/>
                </a:solidFill>
              </a:rPr>
            </a:br>
            <a:r>
              <a:rPr lang="en-US" sz="2800" dirty="0" smtClean="0">
                <a:solidFill>
                  <a:srgbClr val="FF0000"/>
                </a:solidFill>
              </a:rPr>
              <a:t>Water Technology</a:t>
            </a:r>
            <a:endParaRPr lang="en-US" sz="2800" dirty="0">
              <a:solidFill>
                <a:srgbClr val="FF0000"/>
              </a:solidFill>
            </a:endParaRPr>
          </a:p>
        </p:txBody>
      </p:sp>
      <p:sp>
        <p:nvSpPr>
          <p:cNvPr id="3" name="Subtitle 2"/>
          <p:cNvSpPr>
            <a:spLocks noGrp="1"/>
          </p:cNvSpPr>
          <p:nvPr>
            <p:ph type="subTitle" idx="1"/>
          </p:nvPr>
        </p:nvSpPr>
        <p:spPr>
          <a:xfrm>
            <a:off x="457200" y="1295400"/>
            <a:ext cx="8382000" cy="5257800"/>
          </a:xfrm>
        </p:spPr>
        <p:txBody>
          <a:bodyPr>
            <a:normAutofit/>
          </a:bodyPr>
          <a:lstStyle/>
          <a:p>
            <a:pPr algn="just">
              <a:buFont typeface="Wingdings" pitchFamily="2" charset="2"/>
              <a:buChar char="v"/>
            </a:pPr>
            <a:r>
              <a:rPr lang="en-US" sz="2800" dirty="0" smtClean="0">
                <a:solidFill>
                  <a:srgbClr val="00B0F0"/>
                </a:solidFill>
              </a:rPr>
              <a:t>Introduction: Water is critical to the survival of the living organism and is second only to oxygen in importance for human survival.</a:t>
            </a:r>
          </a:p>
          <a:p>
            <a:pPr algn="just"/>
            <a:endParaRPr lang="en-US" sz="2800" dirty="0" smtClean="0"/>
          </a:p>
          <a:p>
            <a:pPr algn="just">
              <a:buFont typeface="Wingdings" pitchFamily="2" charset="2"/>
              <a:buChar char="v"/>
            </a:pPr>
            <a:r>
              <a:rPr lang="en-US" sz="2800" dirty="0" smtClean="0">
                <a:solidFill>
                  <a:srgbClr val="7030A0"/>
                </a:solidFill>
              </a:rPr>
              <a:t>Human body made up of 60-70% of water.</a:t>
            </a:r>
          </a:p>
          <a:p>
            <a:pPr lvl="2" algn="just">
              <a:buFont typeface="Wingdings" pitchFamily="2" charset="2"/>
              <a:buChar char="v"/>
            </a:pPr>
            <a:r>
              <a:rPr lang="en-US" sz="2000" dirty="0" smtClean="0">
                <a:solidFill>
                  <a:srgbClr val="7030A0"/>
                </a:solidFill>
              </a:rPr>
              <a:t>Transport of food and oxygen to the cells</a:t>
            </a:r>
          </a:p>
          <a:p>
            <a:pPr lvl="2" algn="just">
              <a:buFont typeface="Wingdings" pitchFamily="2" charset="2"/>
              <a:buChar char="v"/>
            </a:pPr>
            <a:r>
              <a:rPr lang="en-US" sz="2000" dirty="0" smtClean="0">
                <a:solidFill>
                  <a:srgbClr val="7030A0"/>
                </a:solidFill>
              </a:rPr>
              <a:t>Carry away to the waste</a:t>
            </a:r>
          </a:p>
          <a:p>
            <a:pPr lvl="2" algn="just">
              <a:buFont typeface="Wingdings" pitchFamily="2" charset="2"/>
              <a:buChar char="v"/>
            </a:pPr>
            <a:r>
              <a:rPr lang="en-US" sz="2000" dirty="0" smtClean="0">
                <a:solidFill>
                  <a:srgbClr val="7030A0"/>
                </a:solidFill>
              </a:rPr>
              <a:t>I is the fluid in which digestion takes place</a:t>
            </a:r>
          </a:p>
          <a:p>
            <a:pPr lvl="2" algn="just">
              <a:buFont typeface="Wingdings" pitchFamily="2" charset="2"/>
              <a:buChar char="v"/>
            </a:pPr>
            <a:r>
              <a:rPr lang="en-US" sz="2000" dirty="0" smtClean="0">
                <a:solidFill>
                  <a:srgbClr val="7030A0"/>
                </a:solidFill>
              </a:rPr>
              <a:t>It acts as lubricants for the cells and tissues </a:t>
            </a:r>
          </a:p>
          <a:p>
            <a:pPr lvl="2" algn="just">
              <a:buFont typeface="Wingdings" pitchFamily="2" charset="2"/>
              <a:buChar char="v"/>
            </a:pPr>
            <a:r>
              <a:rPr lang="en-US" sz="2000" dirty="0" smtClean="0">
                <a:solidFill>
                  <a:srgbClr val="7030A0"/>
                </a:solidFill>
              </a:rPr>
              <a:t>It regulates the body temperature.</a:t>
            </a:r>
          </a:p>
          <a:p>
            <a:pPr lvl="2" algn="just">
              <a:buFont typeface="Wingdings" pitchFamily="2" charset="2"/>
              <a:buChar char="v"/>
            </a:pPr>
            <a:r>
              <a:rPr lang="en-US" sz="2000" dirty="0" smtClean="0">
                <a:solidFill>
                  <a:srgbClr val="7030A0"/>
                </a:solidFill>
              </a:rPr>
              <a:t>Its regulate acid-base neutralization.</a:t>
            </a:r>
            <a:endParaRPr lang="en-US" sz="2000" dirty="0">
              <a:solidFill>
                <a:srgbClr val="7030A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533399"/>
          </a:xfrm>
        </p:spPr>
        <p:txBody>
          <a:bodyPr>
            <a:noAutofit/>
          </a:bodyPr>
          <a:lstStyle/>
          <a:p>
            <a:r>
              <a:rPr lang="en-US" sz="3200" dirty="0" smtClean="0"/>
              <a:t>Water Technology</a:t>
            </a:r>
            <a:endParaRPr lang="en-US" sz="3200" dirty="0"/>
          </a:p>
        </p:txBody>
      </p:sp>
      <p:sp>
        <p:nvSpPr>
          <p:cNvPr id="3" name="Subtitle 2"/>
          <p:cNvSpPr>
            <a:spLocks noGrp="1"/>
          </p:cNvSpPr>
          <p:nvPr>
            <p:ph type="subTitle" idx="1"/>
          </p:nvPr>
        </p:nvSpPr>
        <p:spPr>
          <a:xfrm>
            <a:off x="609600" y="990600"/>
            <a:ext cx="8229600" cy="5486400"/>
          </a:xfrm>
        </p:spPr>
        <p:txBody>
          <a:bodyPr>
            <a:normAutofit/>
          </a:bodyPr>
          <a:lstStyle/>
          <a:p>
            <a:pPr algn="just">
              <a:buFont typeface="Wingdings" pitchFamily="2" charset="2"/>
              <a:buChar char="v"/>
            </a:pPr>
            <a:r>
              <a:rPr lang="en-US" sz="2800" dirty="0" smtClean="0">
                <a:solidFill>
                  <a:srgbClr val="7030A0"/>
                </a:solidFill>
              </a:rPr>
              <a:t>Water also utilized for domestic, drinking,  industrial and agricultural purposes.</a:t>
            </a:r>
          </a:p>
          <a:p>
            <a:pPr algn="just"/>
            <a:endParaRPr lang="en-US" sz="2800" dirty="0" smtClean="0">
              <a:solidFill>
                <a:srgbClr val="7030A0"/>
              </a:solidFill>
            </a:endParaRPr>
          </a:p>
          <a:p>
            <a:pPr algn="just">
              <a:buFont typeface="Wingdings" pitchFamily="2" charset="2"/>
              <a:buChar char="v"/>
            </a:pPr>
            <a:r>
              <a:rPr lang="en-US" sz="2800" dirty="0" smtClean="0">
                <a:solidFill>
                  <a:srgbClr val="7030A0"/>
                </a:solidFill>
              </a:rPr>
              <a:t>Our aim is to concentrate on industrial purpose.</a:t>
            </a:r>
          </a:p>
          <a:p>
            <a:pPr algn="just"/>
            <a:endParaRPr lang="en-US" sz="2800" dirty="0" smtClean="0">
              <a:solidFill>
                <a:srgbClr val="7030A0"/>
              </a:solidFill>
            </a:endParaRPr>
          </a:p>
          <a:p>
            <a:pPr algn="just">
              <a:buFont typeface="Wingdings" pitchFamily="2" charset="2"/>
              <a:buChar char="v"/>
            </a:pPr>
            <a:r>
              <a:rPr lang="en-US" sz="2800" dirty="0" smtClean="0">
                <a:solidFill>
                  <a:srgbClr val="7030A0"/>
                </a:solidFill>
              </a:rPr>
              <a:t>In industries water is used for making steam and acting as coolant.</a:t>
            </a:r>
          </a:p>
          <a:p>
            <a:pPr algn="just">
              <a:buFont typeface="Wingdings" pitchFamily="2" charset="2"/>
              <a:buChar char="v"/>
            </a:pPr>
            <a:endParaRPr lang="en-US" sz="2800" dirty="0" smtClean="0">
              <a:solidFill>
                <a:srgbClr val="7030A0"/>
              </a:solidFill>
            </a:endParaRPr>
          </a:p>
          <a:p>
            <a:pPr algn="just"/>
            <a:endParaRPr lang="en-US" sz="2800" dirty="0" smtClean="0">
              <a:solidFill>
                <a:srgbClr val="7030A0"/>
              </a:solidFill>
            </a:endParaRPr>
          </a:p>
          <a:p>
            <a:pPr algn="just"/>
            <a:endParaRPr lang="en-US" sz="2800" dirty="0" smtClean="0">
              <a:solidFill>
                <a:srgbClr val="7030A0"/>
              </a:solidFill>
            </a:endParaRPr>
          </a:p>
          <a:p>
            <a:pPr algn="l"/>
            <a:endParaRPr lang="en-US" sz="2800" dirty="0" smtClean="0">
              <a:solidFill>
                <a:srgbClr val="00B0F0"/>
              </a:solidFill>
            </a:endParaRPr>
          </a:p>
          <a:p>
            <a:pPr algn="just"/>
            <a:endParaRPr lang="en-US" sz="2800" dirty="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85799"/>
          </a:xfrm>
        </p:spPr>
        <p:txBody>
          <a:bodyPr>
            <a:normAutofit/>
          </a:bodyPr>
          <a:lstStyle/>
          <a:p>
            <a:r>
              <a:rPr lang="en-US" sz="3200" dirty="0" smtClean="0"/>
              <a:t>Water Technology</a:t>
            </a:r>
            <a:endParaRPr lang="en-US" sz="3200" dirty="0"/>
          </a:p>
        </p:txBody>
      </p:sp>
      <p:sp>
        <p:nvSpPr>
          <p:cNvPr id="3" name="Subtitle 2"/>
          <p:cNvSpPr>
            <a:spLocks noGrp="1"/>
          </p:cNvSpPr>
          <p:nvPr>
            <p:ph type="subTitle" idx="1"/>
          </p:nvPr>
        </p:nvSpPr>
        <p:spPr>
          <a:xfrm>
            <a:off x="457200" y="990600"/>
            <a:ext cx="8382000" cy="5410200"/>
          </a:xfrm>
        </p:spPr>
        <p:txBody>
          <a:bodyPr>
            <a:normAutofit/>
          </a:bodyPr>
          <a:lstStyle/>
          <a:p>
            <a:r>
              <a:rPr lang="en-US" u="sng" dirty="0" smtClean="0">
                <a:solidFill>
                  <a:srgbClr val="00B0F0"/>
                </a:solidFill>
              </a:rPr>
              <a:t>Sources of Water</a:t>
            </a:r>
          </a:p>
          <a:p>
            <a:pPr algn="l">
              <a:buFont typeface="Wingdings" pitchFamily="2" charset="2"/>
              <a:buChar char="Ø"/>
            </a:pPr>
            <a:r>
              <a:rPr lang="en-US" sz="2800" dirty="0" smtClean="0">
                <a:solidFill>
                  <a:srgbClr val="00B0F0"/>
                </a:solidFill>
              </a:rPr>
              <a:t>Rain Water</a:t>
            </a:r>
          </a:p>
          <a:p>
            <a:pPr algn="l">
              <a:buFont typeface="Wingdings" pitchFamily="2" charset="2"/>
              <a:buChar char="Ø"/>
            </a:pPr>
            <a:r>
              <a:rPr lang="en-US" sz="2800" dirty="0" smtClean="0">
                <a:solidFill>
                  <a:srgbClr val="00B0F0"/>
                </a:solidFill>
              </a:rPr>
              <a:t>Sea Water</a:t>
            </a:r>
          </a:p>
          <a:p>
            <a:pPr algn="l">
              <a:buFont typeface="Wingdings" pitchFamily="2" charset="2"/>
              <a:buChar char="Ø"/>
            </a:pPr>
            <a:r>
              <a:rPr lang="en-US" sz="2800" dirty="0" smtClean="0">
                <a:solidFill>
                  <a:srgbClr val="00B0F0"/>
                </a:solidFill>
              </a:rPr>
              <a:t>River Water</a:t>
            </a:r>
          </a:p>
          <a:p>
            <a:pPr algn="l">
              <a:buFont typeface="Wingdings" pitchFamily="2" charset="2"/>
              <a:buChar char="Ø"/>
            </a:pPr>
            <a:r>
              <a:rPr lang="en-US" sz="2800" dirty="0" smtClean="0">
                <a:solidFill>
                  <a:srgbClr val="00B0F0"/>
                </a:solidFill>
              </a:rPr>
              <a:t>Surface Water</a:t>
            </a:r>
          </a:p>
          <a:p>
            <a:pPr algn="l">
              <a:buFont typeface="Wingdings" pitchFamily="2" charset="2"/>
              <a:buChar char="Ø"/>
            </a:pPr>
            <a:r>
              <a:rPr lang="en-US" sz="2800" dirty="0" smtClean="0">
                <a:solidFill>
                  <a:srgbClr val="00B0F0"/>
                </a:solidFill>
              </a:rPr>
              <a:t>Lake Water</a:t>
            </a:r>
          </a:p>
          <a:p>
            <a:pPr algn="l">
              <a:buFont typeface="Wingdings" pitchFamily="2" charset="2"/>
              <a:buChar char="Ø"/>
            </a:pPr>
            <a:r>
              <a:rPr lang="en-US" sz="2800" dirty="0" smtClean="0">
                <a:solidFill>
                  <a:srgbClr val="00B0F0"/>
                </a:solidFill>
              </a:rPr>
              <a:t>Under ground Water</a:t>
            </a:r>
          </a:p>
          <a:p>
            <a:pPr algn="l">
              <a:buFont typeface="Wingdings" pitchFamily="2" charset="2"/>
              <a:buChar char="Ø"/>
            </a:pPr>
            <a:endParaRPr lang="en-US" sz="2800" dirty="0" smtClean="0">
              <a:solidFill>
                <a:srgbClr val="00B0F0"/>
              </a:solidFill>
            </a:endParaRPr>
          </a:p>
          <a:p>
            <a:endParaRPr lang="en-US" dirty="0"/>
          </a:p>
        </p:txBody>
      </p:sp>
      <p:pic>
        <p:nvPicPr>
          <p:cNvPr id="4" name="Picture 3" descr="simple diagram of the water cycle &quot;evaporation, transpiration, condensation&quot;"/>
          <p:cNvPicPr/>
          <p:nvPr/>
        </p:nvPicPr>
        <p:blipFill>
          <a:blip r:embed="rId2" cstate="print"/>
          <a:srcRect/>
          <a:stretch>
            <a:fillRect/>
          </a:stretch>
        </p:blipFill>
        <p:spPr bwMode="auto">
          <a:xfrm>
            <a:off x="4038600" y="2133600"/>
            <a:ext cx="4876800" cy="38862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495</TotalTime>
  <Words>1589</Words>
  <Application>Microsoft Office PowerPoint</Application>
  <PresentationFormat>On-screen Show (4:3)</PresentationFormat>
  <Paragraphs>214</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Engineering Chemistry Syllabus Continuous Evaluation: 70M, End Examination/s:30M</vt:lpstr>
      <vt:lpstr>UNIT- I WATER TECHNOLOGY </vt:lpstr>
      <vt:lpstr> UNIT- II ELECTROCHEMICAL ENERGY SYSTEMS </vt:lpstr>
      <vt:lpstr> UNIT- III   ENGINEERING MATERIALS AND POLYMER CHEMISTRY  </vt:lpstr>
      <vt:lpstr>  UNIT- IV CORROSION  AND CONTROL    </vt:lpstr>
      <vt:lpstr>   UNIT- V NANOMATERIALS AND ANALYTICAL INSTRUMENTAL TECHNIQUES        </vt:lpstr>
      <vt:lpstr>UNIT-I Water Technology</vt:lpstr>
      <vt:lpstr>Water Technology</vt:lpstr>
      <vt:lpstr>Water Technology</vt:lpstr>
      <vt:lpstr> Water Technology </vt:lpstr>
      <vt:lpstr> Water Technology </vt:lpstr>
      <vt:lpstr>Water Technology</vt:lpstr>
      <vt:lpstr>Water Technology</vt:lpstr>
      <vt:lpstr>Water Technology</vt:lpstr>
      <vt:lpstr>Water Technology</vt:lpstr>
      <vt:lpstr>Water Technology</vt:lpstr>
      <vt:lpstr>Water Technology</vt:lpstr>
      <vt:lpstr>Water Technology</vt:lpstr>
      <vt:lpstr>Water Technology</vt:lpstr>
      <vt:lpstr>Water Technology</vt:lpstr>
      <vt:lpstr>Water Technology</vt:lpstr>
      <vt:lpstr>Water Technology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Mechanical Engineering Chemistry Syllabus</dc:title>
  <dc:creator>admin</dc:creator>
  <cp:lastModifiedBy>Admin</cp:lastModifiedBy>
  <cp:revision>119</cp:revision>
  <dcterms:created xsi:type="dcterms:W3CDTF">2006-08-16T00:00:00Z</dcterms:created>
  <dcterms:modified xsi:type="dcterms:W3CDTF">2021-10-01T05:03:06Z</dcterms:modified>
</cp:coreProperties>
</file>