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sldIdLst>
    <p:sldId id="256" r:id="rId2"/>
    <p:sldId id="263" r:id="rId3"/>
    <p:sldId id="366" r:id="rId4"/>
    <p:sldId id="285" r:id="rId5"/>
    <p:sldId id="286" r:id="rId6"/>
    <p:sldId id="287" r:id="rId7"/>
    <p:sldId id="282" r:id="rId8"/>
    <p:sldId id="259" r:id="rId9"/>
    <p:sldId id="284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2" r:id="rId20"/>
    <p:sldId id="297" r:id="rId21"/>
    <p:sldId id="299" r:id="rId22"/>
    <p:sldId id="300" r:id="rId23"/>
    <p:sldId id="301" r:id="rId24"/>
    <p:sldId id="298" r:id="rId25"/>
    <p:sldId id="303" r:id="rId26"/>
    <p:sldId id="304" r:id="rId27"/>
    <p:sldId id="306" r:id="rId28"/>
    <p:sldId id="305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21" r:id="rId40"/>
    <p:sldId id="320" r:id="rId41"/>
    <p:sldId id="319" r:id="rId42"/>
    <p:sldId id="318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1" r:id="rId82"/>
    <p:sldId id="360" r:id="rId83"/>
    <p:sldId id="362" r:id="rId84"/>
    <p:sldId id="363" r:id="rId85"/>
    <p:sldId id="364" r:id="rId86"/>
    <p:sldId id="36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A27F9-B30D-40A8-A323-91F423D5B81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A4EFF-97C0-4EB6-946E-BC827035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7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4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9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5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4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33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4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2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5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8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1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00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0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18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2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6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7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9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92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7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6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9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0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93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7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05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01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08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24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7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17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64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0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17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7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6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03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9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43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60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78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0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473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75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96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456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48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52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1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1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03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1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0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87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89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94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17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532C-0AF9-45DD-8A85-21DD98767A2F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446-159A-4156-A6FF-D80F654A4139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AD13-3266-402A-BD42-A2D866B0D357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87E4-91FC-4122-9AA0-56E25A5C95D4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F47-1AF4-4703-8455-4BE25AA64351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C18-1630-4B3F-AE12-1DDE069E6899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FDF0-3F8F-478A-B6EE-2A70FDBBF03A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593-3C9A-43C8-95F6-94A5BBF0AB5A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FDC-AE07-4AC9-9B95-07C1B49164F0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9CC-8DBD-48D3-8103-540677C7ACCB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8B40-66B2-4ABA-9251-B21E538AFEC8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T.V.SURI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AppaRao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Assistant Professor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Department of EECE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GITAM Institute of Technology(GIT)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Visakhapatnam-530045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Email: vtanakal@gitam.edu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52" y="1733550"/>
            <a:ext cx="7982464" cy="1120861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UNIT-2  :Data Transmissions</a:t>
            </a:r>
          </a:p>
          <a:p>
            <a:pPr algn="l"/>
            <a:endParaRPr lang="en-US" sz="1600" dirty="0"/>
          </a:p>
          <a:p>
            <a:endParaRPr lang="en-US" sz="3600" dirty="0"/>
          </a:p>
        </p:txBody>
      </p:sp>
      <p:pic>
        <p:nvPicPr>
          <p:cNvPr id="1026" name="Picture 2" descr="C:\Users\Admin\Desktop\Murali office correspondance\University logo letter head etc\gitam logo\logo-gitam-f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55600"/>
            <a:ext cx="1695450" cy="10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0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Analog &amp; Digital Waveforms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0D8D-08C7-4E79-B0C4-DBA232F48457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28588"/>
            <a:ext cx="8628063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Viewed as a function of time, an EM signal can be either  Analog or Digital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Analog signal – Varies in a smooth fashion over time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No breaks / discontinuities in the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Digital Signal – Signal intensity maintains a constant level for one period of time &amp; abruptly changes to another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constant level.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Periodic signal – Same signal pattern repeats over time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In mathematical form, a signal s(t) is periodic if and only if,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s ( t + T ) = s(t)   ,    - ∞ &lt; t &lt; + ∞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where, T = Period of the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B840-2FCE-401F-88AF-F5CFFDDE348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sine wave is the fundamental periodic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general sine wave can be represented by 3 parameters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Amplitude (A)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(ii) Frequency (f)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(iii) Phase (ø)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Amplitude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value or strength of the signal over time.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rate ( in cycles/sec, or Hertz (Hz) at which the signal repeats )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Time period (T) :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time it takes for one repetition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 / f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8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Fig : Examples of Periodic signals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"/>
            <a:ext cx="8713787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Phase 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measure of  the relative position in time within a single period of a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General sine wave pattern can be written as,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distance occupied by a single cycle.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component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signal includes a component of  Zero frequency, that component is a direct current (dc) or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constant component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It has frequency f = 0  &amp; non-zero average amplitude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260" y="86057"/>
            <a:ext cx="2399378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11" y="1763714"/>
            <a:ext cx="4224139" cy="6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Fig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that display the value of signal at a given point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21726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Frequency Domain concept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 signal will be made up of many frequencies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9" y="1671638"/>
            <a:ext cx="11815762" cy="45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Frequency Domain concept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4" y="1543050"/>
            <a:ext cx="11871324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 Data Transmission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Data-  Entities that convey meaning or information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Signals – Electric or Electromagnetic representations of data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Signalling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Physical propagation of the signal along a suitable medium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Transmission – Communication of the data by the propagation and processing of signals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data take on continuous values in some interval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Voice &amp; Video are continuously varying patterns of intensity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 collected by sensors, such as temperature and pressure, are continuous valued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Digital data takes on discrete values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Text, Integers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Most familiar example of analog data is Audio, which is in the form of acoustic sound waves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Frequency components of typical speech, 100 Hz - 7000 Hz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of analog data is Video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produce a picture on the screen, an electron beam scans across the surface of the screen from left to right and top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bottom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741" y="178080"/>
            <a:ext cx="6046694" cy="80925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76" y="987331"/>
            <a:ext cx="10515600" cy="554794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Unit I: Data communication, Data networking and the Internet: </a:t>
            </a:r>
            <a:r>
              <a:rPr lang="en-US" dirty="0"/>
              <a:t>A communication model, data communications, networks, the Internet. Protocol Architecture: Need for protocol architecture, TCP/IP protocol architecture, OSI model, TCP/IP </a:t>
            </a:r>
            <a:r>
              <a:rPr lang="en-US" dirty="0" err="1"/>
              <a:t>Vs</a:t>
            </a:r>
            <a:r>
              <a:rPr lang="en-US" dirty="0"/>
              <a:t> OSI model.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US" b="1" dirty="0"/>
              <a:t>Unit II: Data transmission: </a:t>
            </a:r>
            <a:r>
              <a:rPr lang="en-US" dirty="0"/>
              <a:t>Concepts and terminology, analog and digital data transmission, transmission impairments, channel capacity. Transmission Media: Guided and unguided 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Unit III: Signal encoding techniques: </a:t>
            </a:r>
            <a:r>
              <a:rPr lang="en-US" dirty="0"/>
              <a:t>Digital data to digital signals, digital data to analog signals, analog data to digital signals, analog data to analog signals.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Unit IV: Digital Data Communication Techniques: </a:t>
            </a:r>
            <a:r>
              <a:rPr lang="en-US" dirty="0"/>
              <a:t>Asynchronous and synchronous transmission, types of errors, error detection techniques, error correction techniques (single bit)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Data link control protocols: Flow control, error control, high level data link control (HDLC) protocol.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Unit V: Multiplexing: </a:t>
            </a:r>
            <a:r>
              <a:rPr lang="en-US" dirty="0"/>
              <a:t>Frequency division multiplexing, characteristics, synchronous time division multiplexing, characteristics. statistical time division multiplexing, characteristics.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Text Book(s): </a:t>
            </a:r>
            <a:r>
              <a:rPr lang="en-US" dirty="0"/>
              <a:t>1 William Stallings, Data and Computer Communications, 8/e, Pearson Education., 2013.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References:</a:t>
            </a:r>
            <a:endParaRPr lang="en-IN" b="1" dirty="0"/>
          </a:p>
          <a:p>
            <a:pPr marL="0" lvl="0" indent="0" algn="just">
              <a:buNone/>
            </a:pPr>
            <a:r>
              <a:rPr lang="en-US" dirty="0"/>
              <a:t>1. Fred </a:t>
            </a:r>
            <a:r>
              <a:rPr lang="en-US" dirty="0" err="1"/>
              <a:t>Harshall</a:t>
            </a:r>
            <a:r>
              <a:rPr lang="en-US" dirty="0"/>
              <a:t>, Data Communications, Computer Networks and Open systems,4/e, Pearson Education, 2005.</a:t>
            </a:r>
            <a:endParaRPr lang="en-IN" dirty="0"/>
          </a:p>
          <a:p>
            <a:pPr marL="0" lv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Behrouz</a:t>
            </a:r>
            <a:r>
              <a:rPr lang="en-US" dirty="0"/>
              <a:t> A </a:t>
            </a:r>
            <a:r>
              <a:rPr lang="en-US" dirty="0" err="1"/>
              <a:t>Forouzan</a:t>
            </a:r>
            <a:r>
              <a:rPr lang="en-US" dirty="0"/>
              <a:t>, Data Communications and Networking, 4/e, McGraw Hill, 2012.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4450" y="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13909" y="6393805"/>
            <a:ext cx="6942667" cy="346193"/>
          </a:xfrm>
        </p:spPr>
        <p:txBody>
          <a:bodyPr/>
          <a:lstStyle/>
          <a:p>
            <a:r>
              <a:rPr lang="en-IN" dirty="0"/>
              <a:t>Department of EECE, GIT                            Course Code and Course Title: 19ECS201 &amp; Data Communications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5125F7-89CA-4B3E-AB31-A960B7682910}" type="datetime3">
              <a:rPr lang="en-US" smtClean="0"/>
              <a:pPr/>
              <a:t>10 October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Acoustic Spectrum of speech and music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042990"/>
            <a:ext cx="10125075" cy="46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 black &amp; white TV, the amount of illumination produced at any point is proportional to the intensity of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beam as it passes that point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any instant of time, the beam takes an analog value of intensity to produce the desired brightness at that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point on the screen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as the beam scans, analog value changes and the video image is a time-varying analog signal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0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Process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the end of each scan line, the beam is swept rapidly back to the left .This is known as Horizontal Retrace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the beam reaches the bottom, it is swept rapidly back to the top . This is known as Vertical Retrace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beam is turned off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blanked out during retrace intervals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achieve good resolution , the beam produces a total of 483 horizontal lines at a rate of 30 scans/sec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Practically, this rate will Produce Flicker.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avoid this Flicker, new method of scanning is introduced known as Interlaced Scanning.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,the total number of lines are divided into 2 fields,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Odd Field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(ii) Even Field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odd numbered scanned lines &amp; even numbered scanned lines are scanned separately.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Odd Field : Scan from A to B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Even field : Scan from C to 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the screen is refreshed 60 times/sec rather than 30 times/sec.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example of digital data is Text and are transmitted in a binary fashion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characters are represented by a sequence of bits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The most commonly used text code is the International Reference Alphabet (IRA)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character in this code is represented by a unique 7 bit pattern (128 characters can be represented)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8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is a parity bit used for Error detection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Acoustic Spectrum of speech and music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128588"/>
            <a:ext cx="8413749" cy="56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&amp; Digital Signals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communications system, data are propagated from one point to another by means of EM signals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analog signal is a continuously varying EM wave that can be propagated over a variety of media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spectrum.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Wire media – Twisted pair , Coaxial cable , Fiber optic cable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Unguided media – Space propagation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digital signal is a sequence of voltage pulses transmitted over a medium</a:t>
            </a:r>
            <a:br>
              <a:rPr lang="en-US" dirty="0"/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Advantage of digital signaling over analog signaling is,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Economical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Less susceptible to noise interference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1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digital signaling over analog signaling is that digital signals suffer from more attenuation than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analog signals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Attenuation of Digital Signals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a sequence of voltage pulses generated by a source using 2 voltage levels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Due to the attenuation, the pulses become rounder and smaller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18" y="86058"/>
            <a:ext cx="1368019" cy="5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743074"/>
            <a:ext cx="11487150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4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Signals 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Analog data are a function of time  &amp; occupy a limited frequency spectrum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Digital data can be represented by digital signals, with a different voltage level for each of the 2 binary digits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Signaling of Analog and Digital Data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085638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Digital data can be represented by analog signals by the use of Modem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Modem stands for Modulator- Demodulator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Modem converts a series of  binary voltage pulses into an analog signal by encoding the digital data onto a carrier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frequency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the other end of the line, another modem demodulates the signal to recover the original data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Signaling of Analog and Digital Data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6"/>
            <a:ext cx="12085638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EBEA-F9DA-EADA-6707-9C8BCC04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00AFF0"/>
                </a:solidFill>
                <a:latin typeface="Bembo-Semibold"/>
              </a:rPr>
              <a:t>DATA TRANSMISSION</a:t>
            </a:r>
            <a:br>
              <a:rPr lang="en-IN" sz="4400" b="1" i="0" u="none" strike="noStrike" baseline="0" dirty="0">
                <a:solidFill>
                  <a:srgbClr val="00AFF0"/>
                </a:solidFill>
                <a:latin typeface="Bembo-Semi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C7C1-52B6-AF19-51EC-7DEBF2BF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and Terminology</a:t>
            </a:r>
          </a:p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 Data Transmission</a:t>
            </a:r>
          </a:p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Impairments</a:t>
            </a:r>
          </a:p>
          <a:p>
            <a:pPr algn="l"/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Capacity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Media: Guided and unguided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EC27-593F-D9C6-1380-DA0D241C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2857-413A-57EC-4573-0AE1F236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7C51-3ECD-9DA3-0977-727A8755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9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operation similar to modem, analog data can be represented by digital signals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device that performs this function for voice data is a Codec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Codec stands for Coder - Decoder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Codec takes an analog signal that directly represents the voice data &amp; approximates that signal by a bit stream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the receiving end, the bit stream is used to reconstruct the analog data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 Transmission 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analog and digital signals are transmitted on suitable transmission media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way these signals are treated is a function of the transmission system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Analog transmission is a means of transmitting analog signals without regard to their content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e ; the signal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may represent analog data ( in terms of voice ) or digital data ( binary data pass through the modem )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both the cases, the analog signal gets attenuated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achieve longer distances, transmission system introduces amplifiers that  boost the energy in the signal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Unfortunately, the noise signal also gets amplified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9"/>
            <a:ext cx="12192000" cy="53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9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9"/>
            <a:ext cx="11744325" cy="51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17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analog data such as voice , little distortion is tolerated and the data remain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intelligible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digital data, cascaded amplifiers will introduce errors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Digital transmission in contrast, assumes a binary content to the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Digital signal can be  transmitted smaller distances without attenuation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achieve greater distances, Repeaters are used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repeater receives the digital signal, recovers the patterns of 1s &amp; 0s and retransmits a new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Attenuation is overcome.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same technique may be applied for an analog signal if it is assumed that the signal carries digital data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appropriately spaced points, the transmission system has repeaters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Repeater recovers the digital data from the analog signal and generates a new, clean analog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 the noise is not cumulative.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 facilities have move to digital because of the following reasons,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Technology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LSI, VLSI , the cost is reduced and device has become more compact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Integrity of data is achieved by using repeaters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Utilization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to build transmission links of very high bandwidth with optical fiber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and this is achieved by digital ( Time division Multiplexing 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(iv)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Encryption techniques this can be achieved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Economies of scale and convenience can be achieved by integrating voice, video and digital data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772" y="128588"/>
            <a:ext cx="2558866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Impairments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significant impairments are,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Attenuation &amp; Attenuation distortion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Delay Distortion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Noise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strength of a signal falls off with distance over any transmission medium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guided media, attenuation varies exponentially and is expressed in decibels.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unguided media, attenuation is a more complex function of the distance &amp; the makeup of the atmosphere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4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introduces 3 considerations for the transmission engineer,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First, a received signal must have sufficient strength so that the electronic circuitry in the receiver can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detect the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Secondly, it must have a good SNR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Attenuation varies with frequency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First and second problems can be solved by attention to the signal strength and by using Repeaters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Third problem can be solved by Equalization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8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curve for a voice channel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59" y="128588"/>
            <a:ext cx="5843752" cy="57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29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Attenuation Vs Frequency for a typical leased line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1 KHz tone of a given power level is applied to output &amp; the power P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taken at the output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Relative attenuation in dB is given as,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frequency components a the upper end of the voice band are attenuated much more than that of lower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frequencies.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.Therefore, it results in a distortion in the received speech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dashed line shows the effect of Equalization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Flattened response curve improves the quality of voice signals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Attenuation distortion can present less of a problem with digital signals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10" y="2074195"/>
            <a:ext cx="2305455" cy="8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br>
              <a:rPr 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All the forms of information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Voice, Data , Image, Video can be represented by EM signals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(EM) signals in the form of analog or digital can be used to convey the information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made up of a number of constituent frequencies.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parameter that characterizes the signal is Bandwidth.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Bandwidth is the width of the range of frequencies that comprises the signal.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Greater the bandwidth of the signal, greater is the information carrying capacity.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Major difficulty in designing a communications facility is Transmission Impairment.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090C-3982-4C7B-914C-DF4476A7CC3D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4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Distortion 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Distortion occurs because the velocity of propagation of a signal through a guided medium varies with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frequency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 bandlimited signal, the velocity tends to be highest near the center frequency and fall off toward the two edges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the band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various frequency components of a signal arrive at the receiver at different times resulting in phase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difference between different frequencies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effect is known as Delay Distortion as the received signal is distorted due to various delays experienced at its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constituent frequencies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7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Distortion curve for a voice channel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1" y="128588"/>
            <a:ext cx="5977759" cy="55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2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introduces 3 considerations for the transmission engineer,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First, a received signal must have sufficient strength so that the electronic circuitry in the receiver can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detect the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Secondly, it must have a good SNR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Attenuation varies with frequency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First and second problems can be solved by attention to the signal strength and by using Repeaters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Third problem can be solved by Equalization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7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Undesired signals are referred to as Noise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Noise is the major limiting factor in communications systems reference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Noise is divided into 4 categories,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Thermal Noise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Intermodulation Noise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Crosstalk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 Impulse Noise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Thermal noise is due to thermal agitation of electrons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Thermal agitation of electrons is the random movement of free electrons in a conductor producing noise signals.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Thermal noise is a function of temperature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6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Thermal noise is uniformly distributed across the bandwidths, so it is referred to as White Noise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Thermal noise is significant for satellite communication as the received signal strength is less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amount of Thermal noise to be found in a bandwidth of  1 Hz is given by,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Thermal noise power density at room temperature is 4 x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Hz or  - 204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857526"/>
            <a:ext cx="2219325" cy="914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2" y="3771900"/>
            <a:ext cx="7886700" cy="11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7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Noise is assumed to be independent of frequency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N = KTB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N(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10 log K + 10 log T + 10 log B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-228.6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 log T + 10 log B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Given a receiver with effective noise temperature of 294 K and 10 MHz bandwidth. Determine the thermal noise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level at the receiver’s output 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N =  -228.6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 log ( 294 ) + 10 log (10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 =  -228.6 + 24.7 + 70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 = -133.9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5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Intermodulation (IM) noise may occur when signals at different frequencies share the same transmission medium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effect of IM noise is to produce signals at a frequency that is sum / difference or product of those frequencies.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 noise is produced by nonlinearities in the transmitter , receiver ,transmission medium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Ideally these components are linear but in real time the output is more complex function 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Excessive nonlinearity can be caused by component malfunction or from overload.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Cross talk may occur by electrical coupling between nearby twisted pairs,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Crosstalk can also occur when microwave antenna picks up unwanted signals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Typically, crosstalk is of the same order of magnitude or less than thermal noise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Impulse noise is non-continuous , consisting of irregular pulses or noise spikes of  short duration and of relatively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 amplitude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occurs from a variety of causes such as electromagnetic disturbances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Lightning, faults and flaws in the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communication system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5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 of Noise on a Digital signal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90"/>
            <a:ext cx="12191999" cy="46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9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Capacity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capacity is defined as the maximum rate at which the data can be transmitted over a given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communication path, or channel , under given conditions.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rate, in bits per second (bps) , at which data can be communicated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bandwidth of the transmitted signal as constrained by the transmitter and the nature of the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transmission medium expressed in cycles/sec, or Hertz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average level of  noise over the communications path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rate at which the error occurs , where an error is the reception of 1 when a 0 was transmitted or the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reception of  0 when a 1 was transmitted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significant impairments are 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Attenuation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(ii) Attenuation Distortion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(iii) Delay Distortion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(iv) Various types of Noise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Various types of Noise include,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Thermal Noise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(ii)  Intermodulation Noise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(iii) Crosstalk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(iv) Impulse Noise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76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Nyquist Bandwidth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channel as Noise free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the limitation of data rate is nothing but the bandwidth of the signal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formulation of this limitation, due to Nyquist states that, If the rate of signal transmission is 2B, then a signal with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frequencies no greater than B is sufficient to carry the signal rate or vice versa.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limitation is due to the effect of ISI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ISI stands for Inter Symbol Interference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.This is useful in the development of digital-to-analog encoding schemes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signals to be transmitted are binary , then the data rate that can be supported by B Hz is 2B bps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Binary supports 2 voltage levels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4 possible voltage levels are used as signals ,then each signal element can represent 2 bits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multi level signaling, the Nyquist formulation is,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 = 2B log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 = Number of  discrete signal or voltage levels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 = Bandwidth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 = Nyquist capacity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for a given bandwidth the data rate can be increased by increasing the number of different signal elements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But doing this , there will be an increased burden on the receiver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Consider a voice channel being used for a modem to transmit digital data. Given Bandwidth is 3.1 KHz &amp; M =8.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Determine the  Channel capacity ?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7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 = 2B log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 = 2 x 3100 x log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 x 3100 x log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C = 2 x 3100 x 3 x log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C = 2 x 3100 x 3 x 1</a:t>
            </a:r>
            <a:b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 = 18600 bps (or) 18.6 Kbps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 Capacity Formula :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Nyquist’s formula is based on noise free environment. So, doubling the bandwidth doubles the data rate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presence of noise can corrupt one or more bits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data rate is increased, the bits become shorter and therefore more bits are affected by noise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above diagram represents the scenario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5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of these factors are included in the formula developed by Shannon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Higher the data rate, the more the noise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for a given level of noise, a greater signal strength will improve the ability to receive the data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correctly in the presence of noise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key parameter that describes this is, Signal-to-Noise ratio ( SNR)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SNR is defined as the ratio of Signal power to the Noise power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SNR  (in dB) , can be represented as 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Higher the SNR, better is the quality of the signal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8" y="4648233"/>
            <a:ext cx="4271962" cy="9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1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of these factors are included in the formula developed by Shannon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Higher the data rate, the more the noise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for a given level of noise, a greater signal strength will improve the ability to receive the data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correctly in the presence of noise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key parameter that describes this is, Signal-to-Noise ratio ( SNR)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SNR is defined as the ratio of Signal power to the Noise power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SNR  (in dB) , can be represented as 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Higher the SNR, better is the quality of the signal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8" y="4648233"/>
            <a:ext cx="4271962" cy="9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1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maximum channel capacity (in bps) is given as,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 = Channel capacity ( in bits per sec (or) bps)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 = Bandwidth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SNR = Signal to Noise ratio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using this formula, we can get theoretical maximum values, but practically the values will be lesser than this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reason is, this formula includes only thermal noise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White Noise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Attenuation distortion, delay distortion, impulse noise are not included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1190641"/>
            <a:ext cx="2914650" cy="50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43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 which relates Nyquist and Shannon relation . Given the spectrum of a channel is in between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 MHz and 4 MHz &amp; SNR = 24 dB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Therefore,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Bandwidth = 4 - 3 = 1 MHz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SNR = 24 dB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10 log SNR = 24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log SNR = 24/10 = 2.4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SNR = 10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SNR = 251.188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3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Shannon’s formula,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 = B log 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( 1 + SNR)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 = 10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log 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( 1 + 251.188 )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 = 10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log 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(252.188 )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 = 10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7.9783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 (Approx.) = 8 Mbps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Nyquist’s formula,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 = 2 x 10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8 x 10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x 10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log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4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M = 2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16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E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The parameter 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quality measure for determining the digital communication system  performance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This parameter is used to measure digital data rates and error rates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 is the ratio of signal energy per bit to noise power density per Hz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Consider a signal that contains binary digital data transmitted at a rate R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per bit in a signal is given as,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 T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   =   Signal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Time required to send one bit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4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 rate R is , R = 1/ T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as,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628"/>
            <a:ext cx="7696200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941" y="58578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 analog signals, transmission impairments introduce random effects that degrade the quality of the received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information and may affect intelligibility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digital signals, transmission impairments may cause bit errors at the receiver.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designer of a communications facility deals with 4 factors 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Bandwidth of the signal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(ii) Data rate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(iii) Amount of noise and other impairments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(iv) Acceptable error rate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29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BPSK, 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8.4 dB is required for a bit error rate of  10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- 4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effective noise temperature is 290 K and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data rate is 2.4 Kbps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received signal level ?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8.4 =  S (in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10 log 2400 + 228.6 – 10 log 290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8.4 =  S (in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33.802+ 228.6 – 24.623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(in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-161.774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related to SNR as,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,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Noise power density ( in Watts / Hz)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3" y="4691092"/>
            <a:ext cx="1743075" cy="7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6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Noise in a signal with bandwidth B is N =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After substituting,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related to spectral efficiency as,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Equating R with C,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181882"/>
            <a:ext cx="2085974" cy="814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08344"/>
            <a:ext cx="2281237" cy="841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5059424"/>
            <a:ext cx="2281237" cy="7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49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minimum 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to achieve a spectral efficiency of 6bps/Hz ?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1/6 ( 2 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- 1) = 10.5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E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log 10.5 =10.212 dB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1992448"/>
            <a:ext cx="2281237" cy="7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14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&amp; Unguided Transmission Media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media that are used to convey the information may be classified as,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Guided media – Uses Twisted pair, coaxial cable or optical fiber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(ii) Unguided media – Uses an antenna for transmitting through air, vacuum, or water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Number of design factors relating to the transmission medium and the signal determine the data rate and distance: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Bandwidth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the bandwidth of a signal, the higher the data rate that can be achieved ( Assuming that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other factors are constant 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(ii)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Impairments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Impairments such as attenuation limit the distance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Twisted pair &gt; Coaxial cable &gt; Optical fiber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(iii) Interference -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Guided media , it can be caused by emanations from nearby cables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In Un-guided media, it can be caused from overlapping frequency bands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7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Number of Receivers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medium can be used to construct a point to point link or a shared link with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multiple attachments.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Each attachment introduces some attenuation limiting the distance and/or data rate.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9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Guided Transmission Media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the transmission capacity ( in terms of either Data rate or Bandwidth ) depends critically on the distance &amp;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medium ( Point - to - Point or Multi point)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three guided media commonly used for transmission are,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Twisted pair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Coaxial cable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Optical fiber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1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Fig : Electromagnetic (EM) Spectrum for Telecommunications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9"/>
            <a:ext cx="12192000" cy="48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97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Fig : Point-to-Point transmission characteristics of Guided media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1042990"/>
            <a:ext cx="12320588" cy="43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72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Twisted Pair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Coaxial cable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1042990"/>
            <a:ext cx="11728449" cy="1259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899"/>
            <a:ext cx="12192000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2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Optical Fiber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9"/>
            <a:ext cx="12191999" cy="45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92026" cy="6858000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transmission of data depends primarily on 2 factors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Quality of signal being transmitted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(ii) Characteristics of the transmission medium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/>
            </a:br>
            <a:br>
              <a:rPr lang="en-US" sz="14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7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6565-5F2F-43B5-A405-0A24CF6CCB5A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7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least expensive and mostly used guided transmission media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consists of 2 insulated copper wires arranged in a regular spiral pattern and this wire pair acts as a single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communication link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long distance, cables may contain hundreds of pairs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twisting tends to decrease the crosstalk interference between adjacent pairs in a cable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 long distance links, the twist length varies from 5-15 cm &amp; the wires in a pair have thickness from 0.4-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0.9mm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7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the telephone network and is the workhorse for communications within buildings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telephone system, individual residential telephone sets are connected to the local telephone exchange or end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office by this twisted pair and are referred to as Subscriber loops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Within an office building, each telephone is connected to the twisted pair which goes to the in-house PBX ( Private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Branch Exchange) and are used to support voice traffic ( Using Analog signaling 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 a Modem, these can handle digital data traffic at modest data rates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be commonly used within a building for LAN’s ( Local Area Network ) supporting PC’s ( Personal Computer)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Twisted pair is less expensive when compared with other guided transmission media.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characteristics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is used to transmit both analog and digital data transmission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Analog signals – Amplifiers are used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Digital signals – Repeaters are used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Compared to the other guided transmission media , Twisted pair is limited in distance, bandwidth and data rate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Impulse noise easily intrudes into twisted pair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quite susceptible to interference and noise because of its easy coupling with EM (Electro-Magnetic) fields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Shielding the wire with metallic braid or sheathing reduces interference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Twisting of the wire reduces low-frequency interference.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 of different twist lengths in adjacent pairs reduces crosstalk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7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Attenuation of typical Guided media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8"/>
            <a:ext cx="12192000" cy="50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110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Unshielded and Shielded Twisted pair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Twisted pair is in 2 variants,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Shielded Twisted pair (STP)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(ii) Unshielded Twisted pair (UTP)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UTP is an ordinary telephone wire. It is less expensive of all the transmission  media commonly used for LAN’s and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easy to work with and easy to install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UTP is subject to external EM interference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be improved by proper shielding with a metallic braid or sheathing which reduces the interference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STP provides better performance but is more expensive &amp; is more expensive to work with than UTP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70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3 &amp; Category 5 UTP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year 1991, EIA ( Electronic Industries Association ) published standard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EIA-568, Commercial Building Telecommunication Cabling Standard.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specifies  the use of UTP and STP  for in-building data applications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EIA-568-A recognizes 3 categories of UTP cabling as,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Category 3 – UTP cables &amp; associated hardware whose transmission characteristics are specified upto 16 MHz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 Category 4 - UTP cables &amp; associated hardware whose transmission characteristics are specified upto 20 MHz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(iii) Category 5 - UTP cables &amp; associated hardware whose transmission characteristics are specified upto 100 MHz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Out of these Category 3 &amp; 5 found  LAN applications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 limited distance , Category 3- Up to 16 Mbps, Category 5 – Up to 100Mbps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Key difference between Category 3 &amp; 5 is the number of twists in the cable per unit distance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16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Comparison of STP &amp; UTP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62" y="1171575"/>
            <a:ext cx="1229836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45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3 &amp; Category 5 UTP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 guided media, attenuation is generally exponential and expressed as a constant no. of decibels per unit distance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Near end cross talk occurs when there is coupling of the signal from one pair of conductors to another pair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conductors may be the metal pins in a connector or wire pairs in a cable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2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operates over a wide range of frequencies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consists of a hollow outer cylindrical conductor that surrounds a single inner wire conductor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Inner conductor  – Regularly spaced insulating rings or a solid dielectric material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Outer conductor – Covered with a jacket or shield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 single coaxial cable has a diameter of 1 - 2.5 cm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be used over longer distances and support more stations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Television distribution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Long-distance telephone distribution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Short-run computer system links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LAN’s ( Local Area Networks 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18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Coaxial cable is an important part of the long distance telephone network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Now-a-days it faces increasing competition from optical fiber, terrestrial microwave and satellite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FDM ( Frequency Division Multiplexing ), a coaxial cable can carry 10,000 voice channels simultaneously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Coaxial cable is commonly used for short range connections between devices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digital signaling, coaxial cable can provide high speed I/O channels on computer systems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Characteristics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transmit both analog  &amp; digital signals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Coaxial cable works better than twisted pair as it operates at higher frequencies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much less susceptible to interference &amp; crosstalk due to its shielded, concentric construction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main constraints on its performance are Attenuation, Thermal Noise and Inter-modulation (IM) Noise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Terminology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we will see few terms and understand what they mean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Terminology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 Data transmission occurs between transmitter and receiver over some transmission medium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 Transmission medium can be classified as,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Guided – Waves are guided along a physical path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Unguided  - Waves are not  guided along a physical path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Examples of guided media are Twisted pair , Coaxial cable, Optical fiber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 Examples of Unguided media are propagation through air, vacuum and sea water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EF4-522D-4AA1-A78B-81D62AA40C9C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9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Fiber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optical fiber is a thin, flexible medium capable of guiding an optical ray.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Glass , Plastic can be used to make optical fibers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Less losses are obtained using fibers of Ultrapure fused Silica but it is difficult to manufacture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Higher-loss multicomponent glass fibers are more economical and provide good performance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Plastic fibers are even less costly and is used for short-haul links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Optical fiber cable has a cylindrical shape and consists of 3 concentric sections,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They are,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Core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 Cladding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(iii) Jacket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78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Optical Fiber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9"/>
            <a:ext cx="12191999" cy="45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43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the inner most section and consists of one or more very thin strands,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or fibers , made of glass or plastic. It has a diameter of 8-50 µm.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Cladding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fiber is surrounded by cladding (Glass/Plastic coating that has different optical properties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from that of core ). It has a diameter of 125 µm.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Jacket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outermost layer surrounding one or a bundle of  cladded fibers to protect against moisture,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abrasion, crushing,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Capacity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bandwidth and hence high data rate of optical fiber is immense ( Data rates of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hundreds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tens of kilometers is achieved 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Smaller Size &amp; Lighter weight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considerably thinner compared with others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Significantly lower than coaxial cable and twisted pair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3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Electromagnetic (EM) Isolation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affected by external EM fields. Therefore, the system is not vulnerable to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interference, impulse noise or crosstalk.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Fibers don’t radiate energy, so there is little interference with other equipment &amp;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there is a high degree of security from eavesdropping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Repeater spacing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Fewer repeaters mean lower cost and less error. Repeater spacing is more in optical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fiber when compared with twisted pair and coaxial cable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categories of applications have become popular for optical fiber,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Long- haul trunks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Metropolitan trunks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Rural exchange trunks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22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 Subscriber loops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Local Area Networks (LAN’s)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Long- haul Trunks – Long-haul fiber transmission has become increasingly common in the telephone network.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These systems compete economically with microwave. Undersea optical fibers are also used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more.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Metropolitan Trunks – Most facilities are installed in under ground conditions and are repeater-less joining a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telephone exchange in a metropolitan area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Rural Exchange Trunks – Have circuit lengths ranging from 40-160 Km and link towns and villages.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Technology used in these applications competes with microwave facilities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Subscriber loop circuits – Are fibers that run directly from the central exchange to a subscriber.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These facilities are beginning to displace twisted pair and coaxial cable links as telephone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networks now are capable of not only handling voice, data but also image and video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44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Local Area Networks (LAN’s) -  Standards have been developed and have total capacity of 100 Mbps to 10Gbps can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support more number of stations or offices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characteristics :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fiber transmits a signal-encoded beam of light by means of Total Internal Reflection (TIR)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TIR can occur in any transparent medium that has a higher index of refraction than the surrounding medium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Optical fiber acts as a waveguide for frequencies in the range of 10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10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Hz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Rays at shallow angles are reflected and propagated along the fiber and other rays are absorbed by the surrounding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material. This is referred to as Step index multi mode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Graded index mode is possible by varying the refractive index.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Light in the core curves helically because of graded index, reducing its travel distance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21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Optical fiber Transmission modes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10/10/2022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9"/>
            <a:ext cx="12192000" cy="49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8" y="-136525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Link</a:t>
            </a:r>
            <a:r>
              <a:rPr lang="en-US" sz="2000" dirty="0"/>
              <a:t>      :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transmission path between 2 devices in which signals propagate directly from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transmitter to receiver with no intermediate devices in between them.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Point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 guided transmission medium is point to point if it provides a direct link between 2 devices &amp;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those are the only 2  devices sharing the medium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Point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 this, more than 2 devices share the same medium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transmission medium may be,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Simplex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(ii) Half- Duplex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(iii) Full- Duplex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8199-79A4-4949-A93E-BB56DF6D0041}" type="datetime1">
              <a:rPr lang="en-US" smtClean="0"/>
              <a:t>10/10/2022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12285</Words>
  <Application>Microsoft Office PowerPoint</Application>
  <PresentationFormat>Widescreen</PresentationFormat>
  <Paragraphs>460</Paragraphs>
  <Slides>86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Bembo-Semibold</vt:lpstr>
      <vt:lpstr>Calibri</vt:lpstr>
      <vt:lpstr>Calibri Light</vt:lpstr>
      <vt:lpstr>Times New Roman</vt:lpstr>
      <vt:lpstr>Office Theme</vt:lpstr>
      <vt:lpstr>T.V.SURI AppaRao   Assistant Professor      Department of EECE                                GITAM Institute of Technology(GIT)          Visakhapatnam-530045               Email: vtanakal@gitam.edu  </vt:lpstr>
      <vt:lpstr>Syllabus</vt:lpstr>
      <vt:lpstr>DATA TRANSMISSION </vt:lpstr>
      <vt:lpstr>                Introduction:  .  All the forms of information Eg : Voice, Data , Image, Video can be represented by EM signals  .  Electromagnetic (EM) signals in the form of analog or digital can be used to convey the information.      .  It is made up of a number of constituent frequencies.  . An important parameter that characterizes the signal is Bandwidth.  . Bandwidth is the width of the range of frequencies that comprises the signal.  . Greater the bandwidth of the signal, greater is the information carrying capacity.  . Major difficulty in designing a communications facility is Transmission Impairment.                         </vt:lpstr>
      <vt:lpstr>                            </vt:lpstr>
      <vt:lpstr>                            </vt:lpstr>
      <vt:lpstr>                 . The successful transmission of data depends primarily on 2 factors :     (i) Quality of signal being transmitted     (ii) Characteristics of the transmission medium                           </vt:lpstr>
      <vt:lpstr>                 Concepts &amp; Terminology :  . In this we will see few terms and understand what they mean   A - Transmission Terminology :        . Data transmission occurs between transmitter and receiver over some transmission medium       . Transmission medium can be classified as,         (i) Guided – Waves are guided along a physical path         (ii) Unguided  - Waves are not  guided along a physical path       . Examples of guided media are Twisted pair , Coaxial cable, Optical fiber        . Examples of Unguided media are propagation through air, vacuum and sea water                             </vt:lpstr>
      <vt:lpstr>          . Direct Link      :  It refers to the transmission path between 2 devices in which signals propagate directly from                                                                transmitter to receiver with no intermediate devices in between them.   . Point to Point  :  A guided transmission medium is point to point if it provides a direct link between 2 devices &amp;                                 those are the only 2  devices sharing the medium   . Multi Point       : In  this, more than 2 devices share the same medium   . A transmission medium may be,     (i) Simplex     (ii) Half- Duplex     (iii) Full- Duplex                 </vt:lpstr>
      <vt:lpstr>                                                                          Fig : Analog &amp; Digital Waveforms                     </vt:lpstr>
      <vt:lpstr>                .Time Domain – Viewed as a function of time, an EM signal can be either  Analog or Digital  . Analog signal – Varies in a smooth fashion over time                               No breaks / discontinuities in the signal  . Digital Signal – Signal intensity maintains a constant level for one period of time &amp; abruptly changes to another                                constant level.    . Periodic signal – Same signal pattern repeats over time                                In mathematical form, a signal s(t) is periodic if and only if,                                s ( t + T ) = s(t)   ,    - ∞ &lt; t &lt; + ∞                                where, T = Period of the signal                           </vt:lpstr>
      <vt:lpstr>             . The sine wave is the fundamental periodic signal  . A general sine wave can be represented by 3 parameters :    (i) Amplitude (A)    (ii) Frequency (f)    (iii) Phase (ø)  . Peak Amplitude : Maximum value or strength of the signal over time.  . Frequency : It is the rate ( in cycles/sec, or Hertz (Hz) at which the signal repeats )                                                        . Time period (T) :  Amount of time it takes for one repetition                                                                                         Therefore , T = 1 / f                       </vt:lpstr>
      <vt:lpstr>                                                                                      Fig : Examples of Periodic signals                                                                                                                                                                                  </vt:lpstr>
      <vt:lpstr>        . Phase : It is a measure of  the relative position in time within a single period of a signal  . General sine wave pattern can be written as,       . Wavelength : It is the distance occupied by a single cycle.  . DC component : If a signal includes a component of  Zero frequency, that component is a direct current (dc) or                                 constant component                                It has frequency f = 0  &amp; non-zero average amplitude                </vt:lpstr>
      <vt:lpstr>                                                                  Fig : Graphs that display the value of signal at a given point                                                                                                                                                                                </vt:lpstr>
      <vt:lpstr>             . Frequency Domain concept :  An EM signal will be made up of many frequencies  Examples :                                        </vt:lpstr>
      <vt:lpstr>             . Frequency Domain concept :   Examples :                                        </vt:lpstr>
      <vt:lpstr>                 Analog and Digital Data Transmission :  . Data-  Entities that convey meaning or information  . Signals – Electric or Electromagnetic representations of data  . Signalling – Physical propagation of the signal along a suitable medium   . Transmission – Communication of the data by the propagation and processing of signals  . Analog data take on continuous values in some interval      Eg : Voice &amp; Video are continuously varying patterns of intensity             Data collected by sensors, such as temperature and pressure, are continuous valued   . Digital data takes on discrete values    Eg: Text, Integers                                </vt:lpstr>
      <vt:lpstr>               . Most familiar example of analog data is Audio, which is in the form of acoustic sound waves  . Frequency components of typical speech, 100 Hz - 7000 Hz  . Another example of analog data is Video  . To produce a picture on the screen, an electron beam scans across the surface of the screen from left to right and top      to bottom                                  </vt:lpstr>
      <vt:lpstr>                                                      Fig : Acoustic Spectrum of speech and music                                           </vt:lpstr>
      <vt:lpstr>            . For a black &amp; white TV, the amount of illumination produced at any point is proportional to the intensity of      the beam as it passes that point  . At any instant of time, the beam takes an analog value of intensity to produce the desired brightness at that     point on the screen  . Therefore, as the beam scans, analog value changes and the video image is a time-varying analog signal                          </vt:lpstr>
      <vt:lpstr>            Scanning Process :  . At the end of each scan line, the beam is swept rapidly back to the left .This is known as Horizontal Retrace  . When the beam reaches the bottom, it is swept rapidly back to the top . This is known as Vertical Retrace  . The beam is turned off  i.e; blanked out during retrace intervals   . To achieve good resolution , the beam produces a total of 483 horizontal lines at a rate of 30 scans/sec   . Practically, this rate will Produce Flicker.  . To avoid this Flicker, new method of scanning is introduced known as Interlaced Scanning.  . In this ,the total number of lines are divided into 2 fields,                           (i) Odd Field                           (ii) Even Field  . The odd numbered scanned lines &amp; even numbered scanned lines are scanned separately.                   </vt:lpstr>
      <vt:lpstr>     . Odd Field : Scan from A to B  . Even field : Scan from C to D  . Therefore, the screen is refreshed 60 times/sec rather than 30 times/sec.  . An example of digital data is Text and are transmitted in a binary fashion  . These characters are represented by a sequence of bits  .  The most commonly used text code is the International Reference Alphabet (IRA)  . Each character in this code is represented by a unique 7 bit pattern (128 characters can be represented)  . The 8th bit is a parity bit used for Error detection              </vt:lpstr>
      <vt:lpstr>                                                       Fig : Acoustic Spectrum of speech and music                                           </vt:lpstr>
      <vt:lpstr>      Analog &amp; Digital Signals :  . In a communications system, data are propagated from one point to another by means of EM signals  . An analog signal is a continuously varying EM wave that can be propagated over a variety of media    depending on the spectrum.    Eg : Wire media – Twisted pair , Coaxial cable , Fiber optic cable                      Unguided media – Space propagation  . A digital signal is a sequence of voltage pulses transmitted over a medium  . Advantage of digital signaling over analog signaling is,      (i) Economical   (ii) Less susceptible to noise interference        </vt:lpstr>
      <vt:lpstr>    . Disadvantage of digital signaling over analog signaling is that digital signals suffer from more attenuation than      analog signals                                                                                                                                                                        Fig : Attenuation of Digital Signals    . The figure shows a sequence of voltage pulses generated by a source using 2 voltage levels   . Due to the attenuation, the pulses become rounder and smaller       </vt:lpstr>
      <vt:lpstr> Data and Signals :  . Analog data are a function of time  &amp; occupy a limited frequency spectrum  . Digital data can be represented by digital signals, with a different voltage level for each of the 2 binary digits                                         Fig: Analog Signaling of Analog and Digital Data </vt:lpstr>
      <vt:lpstr>    . Digital data can be represented by analog signals by the use of Modem  . Modem stands for Modulator- Demodulator  . Modem converts a series of  binary voltage pulses into an analog signal by encoding the digital data onto a carrier     frequency  . At the other end of the line, another modem demodulates the signal to recover the original data             .  </vt:lpstr>
      <vt:lpstr>                                                                    Fig: Analog Signaling of Analog and Digital Data </vt:lpstr>
      <vt:lpstr>  . In an operation similar to modem, analog data can be represented by digital signals  . The device that performs this function for voice data is a Codec   . Codec stands for Coder - Decoder  . Codec takes an analog signal that directly represents the voice data &amp; approximates that signal by a bit stream  . At the receiving end, the bit stream is used to reconstruct the analog data  .   </vt:lpstr>
      <vt:lpstr>   Analog and Digital Transmission :  . Both analog and digital signals are transmitted on suitable transmission media  . The way these signals are treated is a function of the transmission system  .  Analog transmission is a means of transmitting analog signals without regard to their content i . e ; the signal     may represent analog data ( in terms of voice ) or digital data ( binary data pass through the modem )    . In both the cases, the analog signal gets attenuated  . To achieve longer distances, transmission system introduces amplifiers that  boost the energy in the signal  . Unfortunately, the noise signal also gets amplified</vt:lpstr>
      <vt:lpstr>   </vt:lpstr>
      <vt:lpstr>  </vt:lpstr>
      <vt:lpstr>. For analog data such as voice , little distortion is tolerated and the data remain     intelligible  . For digital data, cascaded amplifiers will introduce errors  . Digital transmission in contrast, assumes a binary content to the signal  . Digital signal can be  transmitted smaller distances without attenuation  . To achieve greater distances, Repeaters are used   . A repeater receives the digital signal, recovers the patterns of 1s &amp; 0s and retransmits a new signal  . Therefore, Attenuation is overcome.  . The same technique may be applied for an analog signal if it is assumed that the signal carries digital data  . At appropriately spaced points, the transmission system has repeaters  . Repeater recovers the digital data from the analog signal and generates a new, clean analog signal  . Therefore the noise is not cumulative.    </vt:lpstr>
      <vt:lpstr>       Telecommunication facilities have move to digital because of the following reasons,    (i) Digital Technology : Because of LSI, VLSI , the cost is reduced and device has become more compact  (ii) Data integrity : Integrity of data is achieved by using repeaters  (iii) Capacity Utilization : Economical to build transmission links of very high bandwidth with optical fiber                                                and this is achieved by digital ( Time division Multiplexing )   (iv) Security and Privacy : Using Encryption techniques this can be achieved  (V)  Integration : Economies of scale and convenience can be achieved by integrating voice, video and digital data                     </vt:lpstr>
      <vt:lpstr>      Transmission Impairments :  The most significant impairments are,  (i) Attenuation &amp; Attenuation distortion  (ii) Delay Distortion  (iii) Noise  Attenuation :  . The strength of a signal falls off with distance over any transmission medium  . For guided media, attenuation varies exponentially and is expressed in decibels.  . For unguided media, attenuation is a more complex function of the distance &amp; the makeup of the atmosphere             </vt:lpstr>
      <vt:lpstr>      . Attenuation introduces 3 considerations for the transmission engineer,   . First, a received signal must have sufficient strength so that the electronic circuitry in the receiver can       detect the signal  . Secondly, it must have a good SNR   . Attenuation varies with frequency  . First and second problems can be solved by attention to the signal strength and by using Repeaters  . Third problem can be solved by Equalization  .            .     </vt:lpstr>
      <vt:lpstr>                                                                                            Fig: Attenuation curve for a voice channel         .     </vt:lpstr>
      <vt:lpstr>    . The figure shows the Attenuation Vs Frequency for a typical leased line    . A 1 KHz tone of a given power level is applied to output &amp; the power P1000 is taken at the output   . Relative attenuation in dB is given as,                              . The frequency components a the upper end of the voice band are attenuated much more than that of lower     frequencies.  .Therefore, it results in a distortion in the received speech signal  . The dashed line shows the effect of Equalization  . Flattened response curve improves the quality of voice signals  . Attenuation distortion can present less of a problem with digital signals.  .     </vt:lpstr>
      <vt:lpstr>            Delay Distortion :   . Delay Distortion occurs because the velocity of propagation of a signal through a guided medium varies with         frequency    . For a bandlimited signal, the velocity tends to be highest near the center frequency and fall off toward the two edges     of the band  . Therefore, various frequency components of a signal arrive at the receiver at different times resulting in phase       difference between different frequencies  . This effect is known as Delay Distortion as the received signal is distorted due to various delays experienced at its     constituent frequencies                       </vt:lpstr>
      <vt:lpstr>                                                                                            Fig: Delay Distortion curve for a voice channel         .     </vt:lpstr>
      <vt:lpstr>        . Attenuation introduces 3 considerations for the transmission engineer,  . First, a received signal must have sufficient strength so that the electronic circuitry in the receiver can       detect the signal  . Secondly, it must have a good SNR   . Attenuation varies with frequency  . First and second problems can be solved by attention to the signal strength and by using Repeaters  . Third problem can be solved by Equalization             .     </vt:lpstr>
      <vt:lpstr>      Noise :  . Undesired signals are referred to as Noise  . Noise is the major limiting factor in communications systems reference  . Noise is divided into 4 categories,  (i) Thermal Noise  (ii) Intermodulation Noise  (iii) Crosstalk  (iv) Impulse Noise  . Thermal noise is due to thermal agitation of electrons  . Thermal agitation of electrons is the random movement of free electrons in a conductor producing noise signals.   . Thermal noise is a function of temperature            </vt:lpstr>
      <vt:lpstr>. Thermal noise is uniformly distributed across the bandwidths, so it is referred to as White Noise  . Thermal noise is significant for satellite communication as the received signal strength is less  . The amount of Thermal noise to be found in a bandwidth of  1 Hz is given by,   where,           . Thermal noise power density at room temperature is 4 x 10-21 Hz or  - 204 dBW/Hz</vt:lpstr>
      <vt:lpstr>. Noise is assumed to be independent of frequency                         N = KTB   .  N( in dBW ) = 10 log K + 10 log T + 10 log B                         = -228.6 dBW + 10 log T + 10 log B  . Given a receiver with effective noise temperature of 294 K and 10 MHz bandwidth. Determine the thermal noise     level at the receiver’s output ?  .  N =  -228.6 dBW + 10 log ( 294 ) + 10 log (107 )     N =  -228.6 + 24.7 + 70     N = -133.9 dBW</vt:lpstr>
      <vt:lpstr>  . Intermodulation (IM) noise may occur when signals at different frequencies share the same transmission medium  . The effect of IM noise is to produce signals at a frequency that is sum / difference or product of those frequencies.  . IM noise is produced by nonlinearities in the transmitter , receiver ,transmission medium  . Ideally these components are linear but in real time the output is more complex function  of input  . Excessive nonlinearity can be caused by component malfunction or from overload.  . Cross talk may occur by electrical coupling between nearby twisted pairs, etc  . Crosstalk can also occur when microwave antenna picks up unwanted signals  . Typically, crosstalk is of the same order of magnitude or less than thermal noise  . Impulse noise is non-continuous , consisting of irregular pulses or noise spikes of  short duration and of relatively     high amplitude</vt:lpstr>
      <vt:lpstr>. It occurs from a variety of causes such as electromagnetic disturbances ( eg: Lightning, faults and flaws in the     communication system             </vt:lpstr>
      <vt:lpstr>                                                                         Fig: Effect of Noise on a Digital signal </vt:lpstr>
      <vt:lpstr>      Channel Capacity :   .  Channel capacity is defined as the maximum rate at which the data can be transmitted over a given      communication path, or channel , under given conditions.  . Data Rate – The rate, in bits per second (bps) , at which data can be communicated   . Bandwidth – The bandwidth of the transmitted signal as constrained by the transmitter and the nature of the                            transmission medium expressed in cycles/sec, or Hertz     . Noise – The average level of  noise over the communications path  . Error rate – The rate at which the error occurs , where an error is the reception of 1 when a 0 was transmitted or the                             reception of  0 when a 1 was transmitted              </vt:lpstr>
      <vt:lpstr>         Nyquist Bandwidth :  . Consider the channel as Noise free  . Therefore, the limitation of data rate is nothing but the bandwidth of the signal   . A formulation of this limitation, due to Nyquist states that, If the rate of signal transmission is 2B, then a signal with     frequencies no greater than B is sufficient to carry the signal rate or vice versa.   . This limitation is due to the effect of ISI  . ISI stands for Inter Symbol Interference  .This is useful in the development of digital-to-analog encoding schemes  . If the signals to be transmitted are binary , then the data rate that can be supported by B Hz is 2B bps  . Binary supports 2 voltage levels  . If 4 possible voltage levels are used as signals ,then each signal element can represent 2 bits            </vt:lpstr>
      <vt:lpstr>       . With multi level signaling, the Nyquist formulation is,                                        C = 2B log2 M      where,        M = Number of  discrete signal or voltage levels        B = Bandwidth        C = Nyquist capacity  . Therefore, for a given bandwidth the data rate can be increased by increasing the number of different signal elements  .  But doing this , there will be an increased burden on the receiver  .  Consider a voice channel being used for a modem to transmit digital data. Given Bandwidth is 3.1 KHz &amp; M =8.       Determine the  Channel capacity ?           </vt:lpstr>
      <vt:lpstr>                                                                                                 C = 2B log2 M                                        C = 2 x 3100 x log2 8                                        C = 2 x 3100 x log2 23                                        C = 2 x 3100 x 3 x log2 2                                         C = 2 x 3100 x 3 x 1                                         C = 18600 bps (or) 18.6 Kbps     Shannon Capacity Formula :   .  Nyquist’s formula is based on noise free environment. So, doubling the bandwidth doubles the data rate  . The presence of noise can corrupt one or more bits  . If the data rate is increased, the bits become shorter and therefore more bits are affected by noise  . The above diagram represents the scenario              </vt:lpstr>
      <vt:lpstr>. All of these factors are included in the formula developed by Shannon  . Higher the data rate, the more the noise   . Therefore, for a given level of noise, a greater signal strength will improve the ability to receive the data     correctly in the presence of noise                                        . The key parameter that describes this is, Signal-to-Noise ratio ( SNR)            . SNR is defined as the ratio of Signal power to the Noise power  . SNR  (in dB) , can be represented as ,       . Higher the SNR, better is the quality of the signal  </vt:lpstr>
      <vt:lpstr>. All of these factors are included in the formula developed by Shannon  . Higher the data rate, the more the noise   . Therefore, for a given level of noise, a greater signal strength will improve the ability to receive the data     correctly in the presence of noise                                        . The key parameter that describes this is, Signal-to-Noise ratio ( SNR)            . SNR is defined as the ratio of Signal power to the Noise power  . SNR  (in dB) , can be represented as ,       . Higher the SNR, better is the quality of the signal  </vt:lpstr>
      <vt:lpstr>. The maximum channel capacity (in bps) is given as,         Where,                     C = Channel capacity ( in bits per sec (or) bps)                     B = Bandwidth                     SNR = Signal to Noise ratio  . By using this formula, we can get theoretical maximum values, but practically the values will be lesser than this  . The reason is, this formula includes only thermal noise i.e ; White Noise    Attenuation distortion, delay distortion, impulse noise are not included     </vt:lpstr>
      <vt:lpstr>         . Consider an example which relates Nyquist and Shannon relation . Given the spectrum of a channel is in between        3 MHz and 4 MHz &amp; SNR = 24 dB                         Therefore,                                          Bandwidth = 4 - 3 = 1 MHz                                          SNR = 24 dB                                         10 log SNR = 24                                         log SNR = 24/10 = 2.4                                         SNR = 10 2.4                                                       SNR = 251.188        </vt:lpstr>
      <vt:lpstr>                   Using Shannon’s formula,                             C = B log 2 ( 1 + SNR)                                                      C = 10 6 x log 2 ( 1 + 251.188 )                             C = 10 6 x log 2 (252.188 )                             C = 10 6 x 7.9783                             C (Approx.) = 8 Mbps       Using Nyquist’s formula,                               C = 2 x 10 6  log2 M                                 8 x 10 6  = 2 x 10 6  log2 M                                 log2 M    =  4                              M = 2 4  = 16                      </vt:lpstr>
      <vt:lpstr>                   Expression Eb / No :   .  The parameter Eb / No  is a quality measure for determining the digital communication system  performance    .  This parameter is used to measure digital data rates and error rates  .  Eb / No  parameter  is the ratio of signal energy per bit to noise power density per Hz  .  Consider a signal that contains binary digital data transmitted at a rate R  .  The energy per bit in a signal is given as,                                                    Eb = S Tb                                                    where,                                            S   =   Signal power                                             Tb  = Time required to send one bit                       </vt:lpstr>
      <vt:lpstr>                     . The data rate R is , R = 1/ Tb   . Eb / No  is given as,                                                     </vt:lpstr>
      <vt:lpstr>                               . For BPSK, Eb / No   = 8.4 dB is required for a bit error rate of  10- 4 . If the effective noise temperature is 290 K and     the data rate is 2.4 Kbps  . Determine the received signal level ?                                             8.4 =  S (in dBW) – 10 log 2400 + 228.6 – 10 log 290                                                                                    8.4 =  S (in dBW) – 33.802+ 228.6 – 24.623                                                                                   S (in dBW) = -161.774   . Eb / No  can be related to SNR as,             Where , No = Noise power density ( in Watts / Hz)                                 </vt:lpstr>
      <vt:lpstr>                              . Therefore, Noise in a signal with bandwidth B is N = NoB     . After substituting,                                  . Eb / No is related to spectral efficiency as,           . Equating R with C,                                             </vt:lpstr>
      <vt:lpstr>                          . Determine the minimum Eb / No required to achieve a spectral efficiency of 6bps/Hz ?                                                                                                             Eb / No  = 1/6 ( 2 6  - 1) = 10.5                                                     Eb / No = 10 log 10.5 =10.212 dB                                   </vt:lpstr>
      <vt:lpstr>                              Guided &amp; Unguided Transmission Media :  . Transmission media that are used to convey the information may be classified as,     (i) Guided media – Uses Twisted pair, coaxial cable or optical fiber     (ii) Unguided media – Uses an antenna for transmitting through air, vacuum, or water  . Number of design factors relating to the transmission medium and the signal determine the data rate and distance:    (i) Bandwidth – Greater the bandwidth of a signal, the higher the data rate that can be achieved ( Assuming that                                 other factors are constant )    (ii) Transmission Impairments – Impairments such as attenuation limit the distance                                                            Eg: Twisted pair &gt; Coaxial cable &gt; Optical fiber   (iii) Interference -  In Guided media , it can be caused by emanations from nearby cables                                   In Un-guided media, it can be caused from overlapping frequency bands                                  </vt:lpstr>
      <vt:lpstr>                            . Number of Receivers – Guided medium can be used to construct a point to point link or a shared link with                                             multiple attachments.                                            Each attachment introduces some attenuation limiting the distance and/or data rate.                                           </vt:lpstr>
      <vt:lpstr>                    . Guided Transmission Media :  . In this, the transmission capacity ( in terms of either Data rate or Bandwidth ) depends critically on the distance &amp;     the medium ( Point - to - Point or Multi point)  . The three guided media commonly used for transmission are,    (i)  Twisted pair    (ii) Coaxial cable   (iii) Optical fiber                               </vt:lpstr>
      <vt:lpstr>                                                                                             Fig : Electromagnetic (EM) Spectrum for Telecommunications                                   </vt:lpstr>
      <vt:lpstr>                                                                                        Fig : Point-to-Point transmission characteristics of Guided media                                 </vt:lpstr>
      <vt:lpstr>                                    Fig : Twisted Pair             Fig : Coaxial cable                                                                          </vt:lpstr>
      <vt:lpstr>                                              Fig : Optical Fiber                                                                        </vt:lpstr>
      <vt:lpstr>                                 Twisted Pair :  . It is the least expensive and mostly used guided transmission media  . It consists of 2 insulated copper wires arranged in a regular spiral pattern and this wire pair acts as a single     communication link  . Over long distance, cables may contain hundreds of pairs  . The twisting tends to decrease the crosstalk interference between adjacent pairs in a cable  . Over long distance links, the twist length varies from 5-15 cm &amp; the wires in a pair have thickness from 0.4-    0.9mm                                           </vt:lpstr>
      <vt:lpstr>                                 Applications :  . It is used in the telephone network and is the workhorse for communications within buildings  . In the telephone system, individual residential telephone sets are connected to the local telephone exchange or end     office by this twisted pair and are referred to as Subscriber loops  . Within an office building, each telephone is connected to the twisted pair which goes to the in-house PBX ( Private     Branch Exchange) and are used to support voice traffic ( Using Analog signaling )  . By using  a Modem, these can handle digital data traffic at modest data rates  . It can be commonly used within a building for LAN’s ( Local Area Network ) supporting PC’s ( Personal Computer)  . Twisted pair is less expensive when compared with other guided transmission media.                                       </vt:lpstr>
      <vt:lpstr>                                 Transmission characteristics :  . Twisted pair is used to transmit both analog and digital data transmission   . For Analog signals – Amplifiers are used  . For Digital signals – Repeaters are used  . Compared to the other guided transmission media , Twisted pair is limited in distance, bandwidth and data rate  . Impulse noise easily intrudes into twisted pair   . It is quite susceptible to interference and noise because of its easy coupling with EM (Electro-Magnetic) fields  . Shielding the wire with metallic braid or sheathing reduces interference  . Twisting of the wire reduces low-frequency interference.  . Use of different twist lengths in adjacent pairs reduces crosstalk                                       </vt:lpstr>
      <vt:lpstr>                                                 Fig : Attenuation of typical Guided media                               </vt:lpstr>
      <vt:lpstr>                                  Unshielded and Shielded Twisted pair :  . Twisted pair is in 2 variants,      (i) Shielded Twisted pair (STP)     (ii) Unshielded Twisted pair (UTP)  . UTP is an ordinary telephone wire. It is less expensive of all the transmission  media commonly used for LAN’s and     easy to work with and easy to install  . UTP is subject to external EM interference  . It can be improved by proper shielding with a metallic braid or sheathing which reduces the interference   . STP provides better performance but is more expensive &amp; is more expensive to work with than UTP                                          </vt:lpstr>
      <vt:lpstr>                                         Category 3 &amp; Category 5 UTP :  . In the year 1991, EIA ( Electronic Industries Association ) published standard    EIA-568, Commercial Building Telecommunication Cabling Standard.  . It specifies  the use of UTP and STP  for in-building data applications  . EIA-568-A recognizes 3 categories of UTP cabling as,    (i) Category 3 – UTP cables &amp; associated hardware whose transmission characteristics are specified upto 16 MHz   (ii) Category 4 - UTP cables &amp; associated hardware whose transmission characteristics are specified upto 20 MHz   (iii) Category 5 - UTP cables &amp; associated hardware whose transmission characteristics are specified upto 100 MHz  . Out of these Category 3 &amp; 5 found  LAN applications   . Over limited distance , Category 3- Up to 16 Mbps, Category 5 – Up to 100Mbps  . Key difference between Category 3 &amp; 5 is the number of twists in the cable per unit distance                                             </vt:lpstr>
      <vt:lpstr>                                               Fig : Comparison of STP &amp; UTP                              </vt:lpstr>
      <vt:lpstr>                                                 Category 3 &amp; Category 5 UTP :  . For a guided media, attenuation is generally exponential and expressed as a constant no. of decibels per unit distance  . Near end cross talk occurs when there is coupling of the signal from one pair of conductors to another pair  . These conductors may be the metal pins in a connector or wire pairs in a cable                                                                </vt:lpstr>
      <vt:lpstr>                                                 Coaxial Cable :  . It operates over a wide range of frequencies  . It consists of a hollow outer cylindrical conductor that surrounds a single inner wire conductor         Inner conductor  – Regularly spaced insulating rings or a solid dielectric material         Outer conductor – Covered with a jacket or shield  .  A single coaxial cable has a diameter of 1 - 2.5 cm   . It can be used over longer distances and support more stations  Applications: Used in,  . Television distribution  . Long-distance telephone distribution  . Short-run computer system links  .  LAN’s ( Local Area Networks )                                                   </vt:lpstr>
      <vt:lpstr>                                                 Coaxial Cable :  . Coaxial cable is an important part of the long distance telephone network  . Now-a-days it faces increasing competition from optical fiber, terrestrial microwave and satellite  . Using FDM ( Frequency Division Multiplexing ), a coaxial cable can carry 10,000 voice channels simultaneously  . Coaxial cable is commonly used for short range connections between devices  . Using digital signaling, coaxial cable can provide high speed I/O channels on computer systems    Transmission Characteristics :  . It can transmit both analog  &amp; digital signals  . Coaxial cable works better than twisted pair as it operates at higher frequencies  . It is much less susceptible to interference &amp; crosstalk due to its shielded, concentric construction  . The main constraints on its performance are Attenuation, Thermal Noise and Inter-modulation (IM) Noise                                                    </vt:lpstr>
      <vt:lpstr>                                                 Optical Fiber :  . An optical fiber is a thin, flexible medium capable of guiding an optical ray.  . Glass , Plastic can be used to make optical fibers  . Less losses are obtained using fibers of Ultrapure fused Silica but it is difficult to manufacture  . Higher-loss multicomponent glass fibers are more economical and provide good performance  . Plastic fibers are even less costly and is used for short-haul links  . Optical fiber cable has a cylindrical shape and consists of 3 concentric sections,     They are,    (i) Core   (ii) Cladding   (iii) Jacket                                                     </vt:lpstr>
      <vt:lpstr>                                              Fig : Optical Fiber                                                                        </vt:lpstr>
      <vt:lpstr>                                    . Core – It is the inner most section and consists of one or more very thin strands,                or fibers , made of glass or plastic. It has a diameter of 8-50 µm.  . Cladding – Optical fiber is surrounded by cladding (Glass/Plastic coating that has different optical properties                         from that of core ). It has a diameter of 125 µm.  . Jacket – It is the outermost layer surrounding one or a bundle of  cladded fibers to protect against moisture,                   abrasion, crushing, etc   Applications :  . Greater Capacity – The potential bandwidth and hence high data rate of optical fiber is immense ( Data rates of                                        hundreds of Gbps over tens of kilometers is achieved )  . Smaller Size &amp; Lighter weight – Are considerably thinner compared with others   . Attenuation – Significantly lower than coaxial cable and twisted pair                                       </vt:lpstr>
      <vt:lpstr>                                    . Electromagnetic (EM) Isolation – Not affected by external EM fields. Therefore, the system is not vulnerable to                                                               interference, impulse noise or crosstalk.                                                              Fibers don’t radiate energy, so there is little interference with other equipment &amp;                                                              there is a high degree of security from eavesdropping    . Greater Repeater spacing -  Fewer repeaters mean lower cost and less error. Repeater spacing is more in optical                                                     fiber when compared with twisted pair and coaxial cable   5 categories of applications have become popular for optical fiber,   (i) Long- haul trunks  (ii) Metropolitan trunks  (iii) Rural exchange trunks                                   </vt:lpstr>
      <vt:lpstr>                                        (iv) Subscriber loops  (v) Local Area Networks (LAN’s)  . Long- haul Trunks – Long-haul fiber transmission has become increasingly common in the telephone network.                                     These systems compete economically with microwave. Undersea optical fibers are also used                                      more.  . Metropolitan Trunks – Most facilities are installed in under ground conditions and are repeater-less joining a                                         telephone exchange in a metropolitan area     . Rural Exchange Trunks – Have circuit lengths ranging from 40-160 Km and link towns and villages.                                             Technology used in these applications competes with microwave facilities  . Subscriber loop circuits – Are fibers that run directly from the central exchange to a subscriber.                                             These facilities are beginning to displace twisted pair and coaxial cable links as telephone                                              networks now are capable of not only handling voice, data but also image and video                                           </vt:lpstr>
      <vt:lpstr>                                             . Local Area Networks (LAN’s) -  Standards have been developed and have total capacity of 100 Mbps to 10Gbps can                                                          support more number of stations or offices   Transmission characteristics :  . Optical fiber transmits a signal-encoded beam of light by means of Total Internal Reflection (TIR)  . TIR can occur in any transparent medium that has a higher index of refraction than the surrounding medium  . Optical fiber acts as a waveguide for frequencies in the range of 1014 to 1015 Hz  . Rays at shallow angles are reflected and propagated along the fiber and other rays are absorbed by the surrounding     material. This is referred to as Step index multi mode   . Graded index mode is possible by varying the refractive index.   . Light in the core curves helically because of graded index, reducing its travel distance                                             </vt:lpstr>
      <vt:lpstr>                                                       Fig : Optical fiber Transmission modes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Ravi Kiran B                                                                                               Emp. ID- 1543                                                                                                      Assistant Professor                                                                                               Dept. of EECE                                                                                                       GIT,GITAM -VSKP</dc:title>
  <dc:creator>USER</dc:creator>
  <cp:lastModifiedBy>Tanakala Venkata Suri Apparao</cp:lastModifiedBy>
  <cp:revision>453</cp:revision>
  <dcterms:created xsi:type="dcterms:W3CDTF">2020-07-26T14:33:34Z</dcterms:created>
  <dcterms:modified xsi:type="dcterms:W3CDTF">2022-10-10T03:01:35Z</dcterms:modified>
</cp:coreProperties>
</file>