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sldIdLst>
    <p:sldId id="274" r:id="rId2"/>
    <p:sldId id="276" r:id="rId3"/>
    <p:sldId id="257"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53" autoAdjust="0"/>
    <p:restoredTop sz="94660"/>
  </p:normalViewPr>
  <p:slideViewPr>
    <p:cSldViewPr snapToGrid="0">
      <p:cViewPr varScale="1">
        <p:scale>
          <a:sx n="59" d="100"/>
          <a:sy n="59" d="100"/>
        </p:scale>
        <p:origin x="12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1AEE5C-F356-47D6-ADCC-FBC2AF8BAE8D}"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396985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AEE5C-F356-47D6-ADCC-FBC2AF8BAE8D}"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59907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AEE5C-F356-47D6-ADCC-FBC2AF8BAE8D}"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129480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AEE5C-F356-47D6-ADCC-FBC2AF8BAE8D}"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34364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AEE5C-F356-47D6-ADCC-FBC2AF8BAE8D}"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310243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1AEE5C-F356-47D6-ADCC-FBC2AF8BAE8D}"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53332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1AEE5C-F356-47D6-ADCC-FBC2AF8BAE8D}"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46593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1AEE5C-F356-47D6-ADCC-FBC2AF8BAE8D}"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141300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AEE5C-F356-47D6-ADCC-FBC2AF8BAE8D}"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49655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AEE5C-F356-47D6-ADCC-FBC2AF8BAE8D}"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213508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AEE5C-F356-47D6-ADCC-FBC2AF8BAE8D}"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101955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AEE5C-F356-47D6-ADCC-FBC2AF8BAE8D}" type="datetimeFigureOut">
              <a:rPr lang="en-US" smtClean="0"/>
              <a:t>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C927F-266A-4420-B671-30CFDFAABD3A}" type="slidenum">
              <a:rPr lang="en-US" smtClean="0"/>
              <a:t>‹#›</a:t>
            </a:fld>
            <a:endParaRPr lang="en-US"/>
          </a:p>
        </p:txBody>
      </p:sp>
    </p:spTree>
    <p:extLst>
      <p:ext uri="{BB962C8B-B14F-4D97-AF65-F5344CB8AC3E}">
        <p14:creationId xmlns:p14="http://schemas.microsoft.com/office/powerpoint/2010/main" val="16962231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z2-d0x_qxSM"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practice.geeksforgeeks.org/courses/dsa-self-paced?utm_source=article&amp;utm_medium=article&amp;utm_campaign=dsa-self-paced"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fundamentals-of-algorithms/" TargetMode="External"/><Relationship Id="rId2" Type="http://schemas.openxmlformats.org/officeDocument/2006/relationships/hyperlink" Target="https://www.geeksforgeeks.org/graph-data-structure-and-algorithm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0E0C5-B8E5-4258-920D-A234A53053D8}"/>
              </a:ext>
            </a:extLst>
          </p:cNvPr>
          <p:cNvSpPr>
            <a:spLocks noGrp="1"/>
          </p:cNvSpPr>
          <p:nvPr>
            <p:ph idx="1"/>
          </p:nvPr>
        </p:nvSpPr>
        <p:spPr>
          <a:xfrm>
            <a:off x="1281869" y="2597921"/>
            <a:ext cx="9605473" cy="3828516"/>
          </a:xfrm>
        </p:spPr>
        <p:txBody>
          <a:bodyPr anchor="t">
            <a:noAutofit/>
          </a:bodyPr>
          <a:lstStyle/>
          <a:p>
            <a:pPr marL="0" indent="0">
              <a:lnSpc>
                <a:spcPct val="100000"/>
              </a:lnSpc>
              <a:spcBef>
                <a:spcPts val="0"/>
              </a:spcBef>
              <a:buNone/>
            </a:pPr>
            <a:r>
              <a:rPr lang="en-IN" sz="2000" b="1" dirty="0">
                <a:latin typeface="Cambria" pitchFamily="18" charset="0"/>
              </a:rPr>
              <a:t>		Course			: 	</a:t>
            </a:r>
            <a:r>
              <a:rPr lang="en-IN" sz="2000" b="1" dirty="0">
                <a:solidFill>
                  <a:srgbClr val="FF0000"/>
                </a:solidFill>
                <a:latin typeface="Cambria" pitchFamily="18" charset="0"/>
              </a:rPr>
              <a:t>Data Structures</a:t>
            </a:r>
          </a:p>
          <a:p>
            <a:pPr marL="0" indent="0">
              <a:lnSpc>
                <a:spcPct val="100000"/>
              </a:lnSpc>
              <a:spcBef>
                <a:spcPts val="0"/>
              </a:spcBef>
              <a:buNone/>
            </a:pPr>
            <a:r>
              <a:rPr lang="en-IN" sz="2000" b="1" dirty="0">
                <a:solidFill>
                  <a:srgbClr val="FF0000"/>
                </a:solidFill>
                <a:latin typeface="Cambria" pitchFamily="18" charset="0"/>
              </a:rPr>
              <a:t>	</a:t>
            </a:r>
            <a:r>
              <a:rPr lang="en-IN" sz="2000" b="1" dirty="0">
                <a:latin typeface="Cambria" pitchFamily="18" charset="0"/>
              </a:rPr>
              <a:t>	Subject Code		: 	</a:t>
            </a:r>
            <a:r>
              <a:rPr lang="en-IN" sz="2000" b="1" dirty="0">
                <a:solidFill>
                  <a:srgbClr val="FF0000"/>
                </a:solidFill>
                <a:latin typeface="Cambria" pitchFamily="18" charset="0"/>
              </a:rPr>
              <a:t>CSEN2001</a:t>
            </a:r>
            <a:br>
              <a:rPr lang="en-IN" sz="2000" b="1" dirty="0">
                <a:latin typeface="Cambria" pitchFamily="18" charset="0"/>
              </a:rPr>
            </a:br>
            <a:r>
              <a:rPr lang="en-IN" sz="2000" b="1" dirty="0">
                <a:latin typeface="Cambria" pitchFamily="18" charset="0"/>
              </a:rPr>
              <a:t>		Program		: 	</a:t>
            </a:r>
            <a:r>
              <a:rPr lang="en-IN" sz="2000" b="1" dirty="0">
                <a:solidFill>
                  <a:srgbClr val="FF0000"/>
                </a:solidFill>
                <a:latin typeface="Cambria" pitchFamily="18" charset="0"/>
              </a:rPr>
              <a:t>B. Tech </a:t>
            </a:r>
          </a:p>
          <a:p>
            <a:pPr marL="0" indent="0">
              <a:lnSpc>
                <a:spcPct val="100000"/>
              </a:lnSpc>
              <a:spcBef>
                <a:spcPts val="0"/>
              </a:spcBef>
              <a:buNone/>
            </a:pPr>
            <a:r>
              <a:rPr lang="en-IN" sz="2000" b="1" dirty="0">
                <a:latin typeface="Cambria" pitchFamily="18" charset="0"/>
              </a:rPr>
              <a:t>		Year 			: 	</a:t>
            </a:r>
            <a:r>
              <a:rPr lang="en-IN" sz="2000" b="1" dirty="0">
                <a:solidFill>
                  <a:srgbClr val="FF0000"/>
                </a:solidFill>
                <a:latin typeface="Cambria" pitchFamily="18" charset="0"/>
              </a:rPr>
              <a:t>II</a:t>
            </a:r>
          </a:p>
          <a:p>
            <a:pPr marL="0" indent="0">
              <a:lnSpc>
                <a:spcPct val="100000"/>
              </a:lnSpc>
              <a:spcBef>
                <a:spcPts val="0"/>
              </a:spcBef>
              <a:buNone/>
            </a:pPr>
            <a:r>
              <a:rPr lang="en-IN" sz="2000" b="1" dirty="0">
                <a:latin typeface="Cambria" pitchFamily="18" charset="0"/>
              </a:rPr>
              <a:t>		Dept. and Sec		:</a:t>
            </a:r>
            <a:r>
              <a:rPr lang="en-IN" sz="2000" b="1" dirty="0">
                <a:solidFill>
                  <a:srgbClr val="FF0000"/>
                </a:solidFill>
                <a:latin typeface="Cambria" pitchFamily="18" charset="0"/>
              </a:rPr>
              <a:t>	CSE ( )</a:t>
            </a:r>
          </a:p>
          <a:p>
            <a:pPr marL="0" indent="0">
              <a:lnSpc>
                <a:spcPct val="100000"/>
              </a:lnSpc>
              <a:spcBef>
                <a:spcPts val="0"/>
              </a:spcBef>
              <a:buNone/>
            </a:pPr>
            <a:r>
              <a:rPr lang="en-US" sz="2000" b="1" dirty="0">
                <a:latin typeface="Cambria" pitchFamily="18" charset="0"/>
              </a:rPr>
              <a:t>		UNIT			: 	 </a:t>
            </a:r>
            <a:r>
              <a:rPr lang="en-US" sz="2000" b="1" dirty="0">
                <a:solidFill>
                  <a:srgbClr val="FF0000"/>
                </a:solidFill>
                <a:latin typeface="Cambria" pitchFamily="18" charset="0"/>
              </a:rPr>
              <a:t>I</a:t>
            </a:r>
            <a:r>
              <a:rPr lang="en-IN" sz="2000" b="1" dirty="0">
                <a:latin typeface="Cambria" pitchFamily="18" charset="0"/>
              </a:rPr>
              <a:t>	</a:t>
            </a:r>
          </a:p>
          <a:p>
            <a:pPr marL="0" indent="0">
              <a:buNone/>
            </a:pPr>
            <a:r>
              <a:rPr lang="en-IN" sz="2000" b="1" dirty="0">
                <a:latin typeface="Cambria" pitchFamily="18" charset="0"/>
              </a:rPr>
              <a:t>		</a:t>
            </a:r>
          </a:p>
          <a:p>
            <a:pPr marL="0" indent="0" algn="ctr">
              <a:buNone/>
            </a:pPr>
            <a:r>
              <a:rPr lang="en-IN" sz="2000" b="1" dirty="0">
                <a:latin typeface="Cambria" pitchFamily="18" charset="0"/>
              </a:rPr>
              <a:t>Dr </a:t>
            </a:r>
            <a:r>
              <a:rPr lang="en-IN" sz="2000" b="1" dirty="0" err="1">
                <a:latin typeface="Cambria" pitchFamily="18" charset="0"/>
              </a:rPr>
              <a:t>Kranthi</a:t>
            </a:r>
            <a:r>
              <a:rPr lang="en-IN" sz="2000" b="1" dirty="0">
                <a:latin typeface="Cambria" pitchFamily="18" charset="0"/>
              </a:rPr>
              <a:t> Kumar Singamaneni</a:t>
            </a:r>
          </a:p>
          <a:p>
            <a:pPr marL="0" indent="0" algn="ctr">
              <a:lnSpc>
                <a:spcPct val="90000"/>
              </a:lnSpc>
              <a:buNone/>
            </a:pPr>
            <a:r>
              <a:rPr lang="en-IN" sz="2000" b="1" dirty="0">
                <a:latin typeface="Cambria" pitchFamily="18" charset="0"/>
              </a:rPr>
              <a:t>Dept. of C.S.E</a:t>
            </a:r>
          </a:p>
          <a:p>
            <a:pPr marL="0" indent="0" algn="ctr">
              <a:lnSpc>
                <a:spcPct val="90000"/>
              </a:lnSpc>
              <a:buNone/>
            </a:pPr>
            <a:r>
              <a:rPr lang="en-IN" sz="2000" b="1" dirty="0">
                <a:latin typeface="Cambria" pitchFamily="18" charset="0"/>
              </a:rPr>
              <a:t>G.S.T, GITAM Deemed to be University</a:t>
            </a:r>
            <a:br>
              <a:rPr lang="en-IN" sz="2000" b="1" dirty="0">
                <a:latin typeface="Cambria" pitchFamily="18" charset="0"/>
              </a:rPr>
            </a:br>
            <a:endParaRPr lang="en-IN" sz="2000" dirty="0"/>
          </a:p>
        </p:txBody>
      </p:sp>
      <p:pic>
        <p:nvPicPr>
          <p:cNvPr id="2" name="Picture 1"/>
          <p:cNvPicPr>
            <a:picLocks noChangeAspect="1"/>
          </p:cNvPicPr>
          <p:nvPr/>
        </p:nvPicPr>
        <p:blipFill>
          <a:blip r:embed="rId2"/>
          <a:stretch>
            <a:fillRect/>
          </a:stretch>
        </p:blipFill>
        <p:spPr>
          <a:xfrm>
            <a:off x="1281869" y="248536"/>
            <a:ext cx="9605473" cy="1999007"/>
          </a:xfrm>
          <a:prstGeom prst="rect">
            <a:avLst/>
          </a:prstGeom>
        </p:spPr>
      </p:pic>
    </p:spTree>
    <p:extLst>
      <p:ext uri="{BB962C8B-B14F-4D97-AF65-F5344CB8AC3E}">
        <p14:creationId xmlns:p14="http://schemas.microsoft.com/office/powerpoint/2010/main" val="324314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836" y="0"/>
            <a:ext cx="8469923" cy="369332"/>
          </a:xfrm>
          <a:prstGeom prst="rect">
            <a:avLst/>
          </a:prstGeom>
        </p:spPr>
        <p:txBody>
          <a:bodyPr wrap="square">
            <a:spAutoFit/>
          </a:bodyPr>
          <a:lstStyle/>
          <a:p>
            <a:pPr fontAlgn="base"/>
            <a:r>
              <a:rPr lang="en-US" b="1" dirty="0"/>
              <a:t>To Solve Some Real-World Complex Problems</a:t>
            </a:r>
          </a:p>
        </p:txBody>
      </p:sp>
      <p:sp>
        <p:nvSpPr>
          <p:cNvPr id="3" name="Rectangle 2"/>
          <p:cNvSpPr/>
          <p:nvPr/>
        </p:nvSpPr>
        <p:spPr>
          <a:xfrm>
            <a:off x="226161" y="327997"/>
            <a:ext cx="11965839" cy="6555641"/>
          </a:xfrm>
          <a:prstGeom prst="rect">
            <a:avLst/>
          </a:prstGeom>
        </p:spPr>
        <p:txBody>
          <a:bodyPr wrap="square">
            <a:spAutoFit/>
          </a:bodyPr>
          <a:lstStyle/>
          <a:p>
            <a:pPr algn="just" fontAlgn="base"/>
            <a:r>
              <a:rPr lang="en-US" sz="1400" dirty="0">
                <a:solidFill>
                  <a:srgbClr val="273239"/>
                </a:solidFill>
                <a:latin typeface="Times New Roman" panose="02020603050405020304" pitchFamily="18" charset="0"/>
                <a:cs typeface="Times New Roman" panose="02020603050405020304" pitchFamily="18" charset="0"/>
              </a:rPr>
              <a:t>Have you ever been scolded by your parents when you were unable to find your book or clothes in your messed-up room? Definitely yes…your parents are right when they give the advice to keep everything in the right place so the next time you can get your stuff easily. Here you need to arrange and keep everything (data) in such a structure that whenever you need to search for something you get that easily and as soon as possible. This example gives a clear idea that how important it is to arrange or structure the data in real life. </a:t>
            </a:r>
          </a:p>
          <a:p>
            <a:pPr algn="just" fontAlgn="base"/>
            <a:endParaRPr lang="en-US" sz="1400" dirty="0">
              <a:solidFill>
                <a:srgbClr val="273239"/>
              </a:solidFill>
              <a:latin typeface="Times New Roman" panose="02020603050405020304" pitchFamily="18" charset="0"/>
              <a:cs typeface="Times New Roman" panose="02020603050405020304" pitchFamily="18" charset="0"/>
            </a:endParaRPr>
          </a:p>
          <a:p>
            <a:pPr algn="just" fontAlgn="base"/>
            <a:r>
              <a:rPr lang="en-US" sz="1400" dirty="0">
                <a:solidFill>
                  <a:srgbClr val="273239"/>
                </a:solidFill>
                <a:latin typeface="Times New Roman" panose="02020603050405020304" pitchFamily="18" charset="0"/>
                <a:cs typeface="Times New Roman" panose="02020603050405020304" pitchFamily="18" charset="0"/>
              </a:rPr>
              <a:t>Now take the example of a library. If you need to find a book on Set Theory from a library, you will go to the </a:t>
            </a:r>
            <a:r>
              <a:rPr lang="en-US" sz="1400" dirty="0" err="1">
                <a:solidFill>
                  <a:srgbClr val="273239"/>
                </a:solidFill>
                <a:latin typeface="Times New Roman" panose="02020603050405020304" pitchFamily="18" charset="0"/>
                <a:cs typeface="Times New Roman" panose="02020603050405020304" pitchFamily="18" charset="0"/>
              </a:rPr>
              <a:t>maths</a:t>
            </a:r>
            <a:r>
              <a:rPr lang="en-US" sz="1400" dirty="0">
                <a:solidFill>
                  <a:srgbClr val="273239"/>
                </a:solidFill>
                <a:latin typeface="Times New Roman" panose="02020603050405020304" pitchFamily="18" charset="0"/>
                <a:cs typeface="Times New Roman" panose="02020603050405020304" pitchFamily="18" charset="0"/>
              </a:rPr>
              <a:t> section first, then the Set Theory section. If these books are not organized in this manner and just distributed randomly then it will be frustrating to find a specific book. So data structures refer to the way we organize information on our computers. Computer scientists process and look for the best way we can organize the data we have, so it can be better processed based on the input provided. </a:t>
            </a:r>
          </a:p>
          <a:p>
            <a:pPr algn="just" fontAlgn="base"/>
            <a:endParaRPr lang="en-US" sz="1400" dirty="0">
              <a:solidFill>
                <a:srgbClr val="273239"/>
              </a:solidFill>
              <a:latin typeface="Times New Roman" panose="02020603050405020304" pitchFamily="18" charset="0"/>
              <a:cs typeface="Times New Roman" panose="02020603050405020304" pitchFamily="18" charset="0"/>
            </a:endParaRPr>
          </a:p>
          <a:p>
            <a:pPr algn="just" fontAlgn="base"/>
            <a:r>
              <a:rPr lang="en-US" sz="1400" dirty="0">
                <a:solidFill>
                  <a:srgbClr val="273239"/>
                </a:solidFill>
                <a:latin typeface="Times New Roman" panose="02020603050405020304" pitchFamily="18" charset="0"/>
                <a:cs typeface="Times New Roman" panose="02020603050405020304" pitchFamily="18" charset="0"/>
              </a:rPr>
              <a:t>A lot of newbie programmers have this question that where we use all the stuff of data structure and algorithms in our daily life and how it’s useful in solving the real-world complex problem. We need to mention that whether you are interested in getting into the top tech giant companies or not DSA concepts still help a lot in your day-to-day life. Don’t you believe us…Let’s consider some examples… </a:t>
            </a:r>
          </a:p>
          <a:p>
            <a:pPr algn="just" fontAlgn="base"/>
            <a:endParaRPr lang="en-US" sz="1400" dirty="0">
              <a:solidFill>
                <a:srgbClr val="273239"/>
              </a:solidFill>
              <a:latin typeface="Times New Roman" panose="02020603050405020304" pitchFamily="18" charset="0"/>
              <a:cs typeface="Times New Roman" panose="02020603050405020304" pitchFamily="18" charset="0"/>
            </a:endParaRPr>
          </a:p>
          <a:p>
            <a:pPr algn="just" fontAlgn="base"/>
            <a:r>
              <a:rPr lang="en-US" sz="1400" dirty="0">
                <a:solidFill>
                  <a:srgbClr val="273239"/>
                </a:solidFill>
                <a:latin typeface="Times New Roman" panose="02020603050405020304" pitchFamily="18" charset="0"/>
                <a:cs typeface="Times New Roman" panose="02020603050405020304" pitchFamily="18" charset="0"/>
              </a:rPr>
              <a:t>Facebook (Yes… we are talking about your favorite application). Can you just imagine that your friends on Facebook, friends of friends, mutual friends they all can be represented easily by Graph? Relax….sit for a couple of moments and think again…you can apply a graph to represent friends’ connections on Facebook.</a:t>
            </a:r>
          </a:p>
          <a:p>
            <a:pPr algn="just" fontAlgn="base"/>
            <a:r>
              <a:rPr lang="en-US" sz="1400" dirty="0">
                <a:solidFill>
                  <a:srgbClr val="273239"/>
                </a:solidFill>
                <a:latin typeface="Times New Roman" panose="02020603050405020304" pitchFamily="18" charset="0"/>
                <a:cs typeface="Times New Roman" panose="02020603050405020304" pitchFamily="18" charset="0"/>
              </a:rPr>
              <a:t>If you need to keep a deck of cards and arrange it properly how would you do that? You will throw it randomly or you will arrange the cards one over another and from a proper deck. You can use Stack here to make a proper arrangement of cards one over another.</a:t>
            </a:r>
          </a:p>
          <a:p>
            <a:pPr algn="just" fontAlgn="base"/>
            <a:r>
              <a:rPr lang="en-US" sz="1400" dirty="0">
                <a:solidFill>
                  <a:srgbClr val="273239"/>
                </a:solidFill>
                <a:latin typeface="Times New Roman" panose="02020603050405020304" pitchFamily="18" charset="0"/>
                <a:cs typeface="Times New Roman" panose="02020603050405020304" pitchFamily="18" charset="0"/>
              </a:rPr>
              <a:t>If you need to search for a word in the dictionary, what would be your approach? Do you go page by page or do you open some page and if the word is not found you open a page prior to/later to one opened depending upon the order of words to the current page (Binary Search).</a:t>
            </a:r>
          </a:p>
          <a:p>
            <a:pPr algn="just" fontAlgn="base"/>
            <a:r>
              <a:rPr lang="en-US" sz="1400" dirty="0">
                <a:solidFill>
                  <a:srgbClr val="273239"/>
                </a:solidFill>
                <a:latin typeface="Times New Roman" panose="02020603050405020304" pitchFamily="18" charset="0"/>
                <a:cs typeface="Times New Roman" panose="02020603050405020304" pitchFamily="18" charset="0"/>
              </a:rPr>
              <a:t>The first two were a good example of choosing the right data structure for a real-world problem and the third one is a good example of choosing the right algorithm to solve a specific problem in less amount time. </a:t>
            </a:r>
          </a:p>
          <a:p>
            <a:pPr algn="just" fontAlgn="base"/>
            <a:endParaRPr lang="en-US" sz="1400" dirty="0">
              <a:solidFill>
                <a:srgbClr val="273239"/>
              </a:solidFill>
              <a:latin typeface="Times New Roman" panose="02020603050405020304" pitchFamily="18" charset="0"/>
              <a:cs typeface="Times New Roman" panose="02020603050405020304" pitchFamily="18" charset="0"/>
            </a:endParaRPr>
          </a:p>
          <a:p>
            <a:pPr algn="just" fontAlgn="base"/>
            <a:r>
              <a:rPr lang="en-US" sz="1400" dirty="0">
                <a:solidFill>
                  <a:srgbClr val="273239"/>
                </a:solidFill>
                <a:latin typeface="Times New Roman" panose="02020603050405020304" pitchFamily="18" charset="0"/>
                <a:cs typeface="Times New Roman" panose="02020603050405020304" pitchFamily="18" charset="0"/>
              </a:rPr>
              <a:t>All the above examples give you a clear understanding that how the organization of data is really important in our day-to-day life. Arranging data in a specific structure is really helpful in saving a lot of time and it becomes easier to manipulate or use them. The same goes for the algorithm…we all want to save our time, energy and resources. We all want to choose the best approach to solve the problems in our daily life. A lot of problems exist in the world that can take hours or days to be solved with the native solution, it also may take years ! can you imagine! watch this: Importance of Data Structure and Algorithms </a:t>
            </a:r>
          </a:p>
          <a:p>
            <a:pPr algn="just" fontAlgn="base"/>
            <a:r>
              <a:rPr lang="en-US" sz="1400" dirty="0">
                <a:solidFill>
                  <a:srgbClr val="273239"/>
                </a:solidFill>
                <a:latin typeface="Times New Roman" panose="02020603050405020304" pitchFamily="18" charset="0"/>
                <a:cs typeface="Times New Roman" panose="02020603050405020304" pitchFamily="18" charset="0"/>
              </a:rPr>
              <a:t>We are surrounded by a lot of real-world complex problems for which no one has the solution. Observe the problems in-depth and you can help this world by giving the solution that no one has given before.</a:t>
            </a:r>
            <a:endParaRPr lang="en-US" sz="140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21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arn(inVertical)">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arn(inVertical)">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arn(inVertical)">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541" y="0"/>
            <a:ext cx="3595856" cy="369332"/>
          </a:xfrm>
          <a:prstGeom prst="rect">
            <a:avLst/>
          </a:prstGeom>
        </p:spPr>
        <p:txBody>
          <a:bodyPr wrap="none">
            <a:spAutoFit/>
          </a:bodyPr>
          <a:lstStyle/>
          <a:p>
            <a:pPr fontAlgn="base"/>
            <a:r>
              <a:rPr lang="en-US" b="1" dirty="0">
                <a:solidFill>
                  <a:srgbClr val="273239"/>
                </a:solidFill>
                <a:latin typeface="sofia-pro"/>
              </a:rPr>
              <a:t>Introduction to Data Structures</a:t>
            </a:r>
            <a:endParaRPr lang="en-US" b="1" i="0" dirty="0">
              <a:solidFill>
                <a:srgbClr val="273239"/>
              </a:solidFill>
              <a:effectLst/>
              <a:latin typeface="sofia-pro"/>
            </a:endParaRPr>
          </a:p>
        </p:txBody>
      </p:sp>
      <p:sp>
        <p:nvSpPr>
          <p:cNvPr id="3" name="Rectangle 2"/>
          <p:cNvSpPr/>
          <p:nvPr/>
        </p:nvSpPr>
        <p:spPr>
          <a:xfrm>
            <a:off x="273003" y="565417"/>
            <a:ext cx="6409808" cy="5586145"/>
          </a:xfrm>
          <a:prstGeom prst="rect">
            <a:avLst/>
          </a:prstGeom>
        </p:spPr>
        <p:txBody>
          <a:bodyPr wrap="square">
            <a:spAutoFit/>
          </a:bodyPr>
          <a:lstStyle/>
          <a:p>
            <a:pPr algn="just" fontAlgn="base"/>
            <a:r>
              <a:rPr lang="en-US" sz="1700" b="1" dirty="0">
                <a:solidFill>
                  <a:srgbClr val="273239"/>
                </a:solidFill>
              </a:rPr>
              <a:t>WHAT IS DATA : </a:t>
            </a:r>
            <a:r>
              <a:rPr lang="en-US" sz="1700" dirty="0">
                <a:solidFill>
                  <a:srgbClr val="273239"/>
                </a:solidFill>
              </a:rPr>
              <a:t>Data is the collection of different numbers, symbols, and alphabets to represent information.</a:t>
            </a:r>
          </a:p>
          <a:p>
            <a:pPr algn="just" fontAlgn="base"/>
            <a:endParaRPr lang="en-US" sz="1700" dirty="0">
              <a:solidFill>
                <a:srgbClr val="273239"/>
              </a:solidFill>
            </a:endParaRPr>
          </a:p>
          <a:p>
            <a:pPr algn="just" fontAlgn="base"/>
            <a:r>
              <a:rPr lang="en-US" sz="1700" b="1" dirty="0">
                <a:solidFill>
                  <a:srgbClr val="273239"/>
                </a:solidFill>
              </a:rPr>
              <a:t>WHAT IS DATA STRUCTURE : </a:t>
            </a:r>
            <a:r>
              <a:rPr lang="en-US" sz="1700" dirty="0">
                <a:solidFill>
                  <a:srgbClr val="273239"/>
                </a:solidFill>
              </a:rPr>
              <a:t>A data structure is a group of data elements that provides the easiest way to store and perform different actions on the data of the computer. A data structure is a particular way of organizing data in a computer so that it can be used effectively. The idea is to reduce the space and time complexities of different tasks. </a:t>
            </a:r>
          </a:p>
          <a:p>
            <a:pPr algn="just" fontAlgn="base"/>
            <a:endParaRPr lang="en-US" sz="1700" dirty="0">
              <a:solidFill>
                <a:srgbClr val="273239"/>
              </a:solidFill>
            </a:endParaRPr>
          </a:p>
          <a:p>
            <a:pPr algn="just" fontAlgn="base"/>
            <a:r>
              <a:rPr lang="en-US" sz="1700" dirty="0">
                <a:solidFill>
                  <a:srgbClr val="273239"/>
                </a:solidFill>
              </a:rPr>
              <a:t>The choice of a good data structure makes it possible to perform a variety of critical operations effectively. An efficient data structure also uses minimum memory space and execution time to process the structure.</a:t>
            </a:r>
          </a:p>
          <a:p>
            <a:pPr algn="just" fontAlgn="base"/>
            <a:endParaRPr lang="en-US" sz="1700" dirty="0">
              <a:solidFill>
                <a:srgbClr val="273239"/>
              </a:solidFill>
            </a:endParaRPr>
          </a:p>
          <a:p>
            <a:pPr algn="just" fontAlgn="base"/>
            <a:r>
              <a:rPr lang="en-US" sz="1700" dirty="0">
                <a:solidFill>
                  <a:srgbClr val="273239"/>
                </a:solidFill>
              </a:rPr>
              <a:t>A data structure has also defined an instance of ABSTRACT DATA TYPE (In computer science, an abstract data type is a mathematical model for data types. An abstract data type is defined by its behavior from the point of view of a user, of the data, specifically in terms of possible values, possible operations on data of this type, and the behavior of these operations.)</a:t>
            </a:r>
          </a:p>
        </p:txBody>
      </p:sp>
      <p:sp>
        <p:nvSpPr>
          <p:cNvPr id="6" name="Rectangle 5"/>
          <p:cNvSpPr/>
          <p:nvPr/>
        </p:nvSpPr>
        <p:spPr>
          <a:xfrm>
            <a:off x="7141437" y="708079"/>
            <a:ext cx="4591940" cy="5847755"/>
          </a:xfrm>
          <a:prstGeom prst="rect">
            <a:avLst/>
          </a:prstGeom>
        </p:spPr>
        <p:txBody>
          <a:bodyPr wrap="square">
            <a:spAutoFit/>
          </a:bodyPr>
          <a:lstStyle/>
          <a:p>
            <a:pPr algn="just" fontAlgn="base"/>
            <a:r>
              <a:rPr lang="en-US" sz="1700" b="1" dirty="0"/>
              <a:t>Type of data structure :</a:t>
            </a:r>
            <a:endParaRPr lang="en-US" sz="1700" dirty="0"/>
          </a:p>
          <a:p>
            <a:pPr fontAlgn="base"/>
            <a:r>
              <a:rPr lang="en-US" sz="1700" dirty="0"/>
              <a:t>    Linear Data Structure</a:t>
            </a:r>
          </a:p>
          <a:p>
            <a:pPr fontAlgn="base"/>
            <a:r>
              <a:rPr lang="en-US" sz="1700" dirty="0"/>
              <a:t>    Non-Linear Data Structure</a:t>
            </a:r>
          </a:p>
          <a:p>
            <a:pPr fontAlgn="base"/>
            <a:endParaRPr lang="en-US" sz="1700" dirty="0"/>
          </a:p>
          <a:p>
            <a:pPr fontAlgn="base"/>
            <a:r>
              <a:rPr lang="en-US" sz="1700" b="1" dirty="0"/>
              <a:t>Linear Data Structure:</a:t>
            </a:r>
            <a:r>
              <a:rPr lang="en-US" sz="1700" dirty="0"/>
              <a:t> Elements are arranged in one dimension ,also known as linear dimension.</a:t>
            </a:r>
          </a:p>
          <a:p>
            <a:pPr fontAlgn="base"/>
            <a:r>
              <a:rPr lang="en-US" sz="1700" dirty="0"/>
              <a:t> Example: lists, stack, queue, etc.</a:t>
            </a:r>
          </a:p>
          <a:p>
            <a:pPr fontAlgn="base"/>
            <a:endParaRPr lang="en-US" sz="1700" dirty="0"/>
          </a:p>
          <a:p>
            <a:pPr fontAlgn="base"/>
            <a:r>
              <a:rPr lang="en-US" sz="1700" b="1" dirty="0"/>
              <a:t>Non-Linear Data Structure: </a:t>
            </a:r>
            <a:r>
              <a:rPr lang="en-US" sz="1700" dirty="0"/>
              <a:t>Elements are arranged in one-many, many-one and many-many dimensions.</a:t>
            </a:r>
          </a:p>
          <a:p>
            <a:pPr fontAlgn="base"/>
            <a:r>
              <a:rPr lang="en-US" sz="1700" dirty="0"/>
              <a:t>Example: tree, graph, table, etc.</a:t>
            </a:r>
          </a:p>
          <a:p>
            <a:pPr fontAlgn="base"/>
            <a:endParaRPr lang="en-US" sz="1700" dirty="0"/>
          </a:p>
          <a:p>
            <a:pPr fontAlgn="base"/>
            <a:r>
              <a:rPr lang="en-US" sz="1700" b="1" dirty="0"/>
              <a:t>Data structures are used in various fields such as:</a:t>
            </a:r>
          </a:p>
          <a:p>
            <a:pPr fontAlgn="base"/>
            <a:endParaRPr lang="en-US" sz="1700" dirty="0"/>
          </a:p>
          <a:p>
            <a:pPr fontAlgn="base"/>
            <a:r>
              <a:rPr lang="en-US" sz="1700" dirty="0"/>
              <a:t>Operating system</a:t>
            </a:r>
          </a:p>
          <a:p>
            <a:pPr fontAlgn="base"/>
            <a:r>
              <a:rPr lang="en-US" sz="1700" dirty="0"/>
              <a:t>Graphics</a:t>
            </a:r>
          </a:p>
          <a:p>
            <a:pPr fontAlgn="base"/>
            <a:r>
              <a:rPr lang="en-US" sz="1700" dirty="0"/>
              <a:t>Computer Design</a:t>
            </a:r>
          </a:p>
          <a:p>
            <a:pPr fontAlgn="base"/>
            <a:r>
              <a:rPr lang="en-US" sz="1700" dirty="0" err="1"/>
              <a:t>Blockchain</a:t>
            </a:r>
            <a:endParaRPr lang="en-US" sz="1700" dirty="0"/>
          </a:p>
          <a:p>
            <a:pPr fontAlgn="base"/>
            <a:r>
              <a:rPr lang="en-US" sz="1700" dirty="0"/>
              <a:t>Genetics</a:t>
            </a:r>
          </a:p>
          <a:p>
            <a:pPr fontAlgn="base"/>
            <a:r>
              <a:rPr lang="en-US" sz="1700" dirty="0"/>
              <a:t>Image Processing</a:t>
            </a:r>
          </a:p>
          <a:p>
            <a:pPr fontAlgn="base"/>
            <a:r>
              <a:rPr lang="en-US" sz="1700" dirty="0"/>
              <a:t>Simulation etc.</a:t>
            </a:r>
          </a:p>
        </p:txBody>
      </p:sp>
    </p:spTree>
    <p:extLst>
      <p:ext uri="{BB962C8B-B14F-4D97-AF65-F5344CB8AC3E}">
        <p14:creationId xmlns:p14="http://schemas.microsoft.com/office/powerpoint/2010/main" val="311176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anim calcmode="lin" valueType="num">
                                      <p:cBhvr>
                                        <p:cTn id="2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 calcmode="lin" valueType="num">
                                      <p:cBhvr additive="base">
                                        <p:cTn id="36"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6">
                                            <p:txEl>
                                              <p:pRg st="4" end="4"/>
                                            </p:txEl>
                                          </p:spTgt>
                                        </p:tgtEl>
                                        <p:attrNameLst>
                                          <p:attrName>style.visibility</p:attrName>
                                        </p:attrNameLst>
                                      </p:cBhvr>
                                      <p:to>
                                        <p:strVal val="visible"/>
                                      </p:to>
                                    </p:set>
                                    <p:animEffect transition="in" filter="barn(inVertical)">
                                      <p:cBhvr>
                                        <p:cTn id="46" dur="500"/>
                                        <p:tgtEl>
                                          <p:spTgt spid="6">
                                            <p:txEl>
                                              <p:pRg st="4" end="4"/>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Effect transition="in" filter="barn(inVertical)">
                                      <p:cBhvr>
                                        <p:cTn id="49" dur="500"/>
                                        <p:tgtEl>
                                          <p:spTgt spid="6">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animEffect transition="in" filter="circle(in)">
                                      <p:cBhvr>
                                        <p:cTn id="54" dur="2000"/>
                                        <p:tgtEl>
                                          <p:spTgt spid="6">
                                            <p:txEl>
                                              <p:pRg st="7" end="7"/>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6">
                                            <p:txEl>
                                              <p:pRg st="8" end="8"/>
                                            </p:txEl>
                                          </p:spTgt>
                                        </p:tgtEl>
                                        <p:attrNameLst>
                                          <p:attrName>style.visibility</p:attrName>
                                        </p:attrNameLst>
                                      </p:cBhvr>
                                      <p:to>
                                        <p:strVal val="visible"/>
                                      </p:to>
                                    </p:set>
                                    <p:animEffect transition="in" filter="circle(in)">
                                      <p:cBhvr>
                                        <p:cTn id="57" dur="2000"/>
                                        <p:tgtEl>
                                          <p:spTgt spid="6">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6">
                                            <p:txEl>
                                              <p:pRg st="10" end="10"/>
                                            </p:txEl>
                                          </p:spTgt>
                                        </p:tgtEl>
                                        <p:attrNameLst>
                                          <p:attrName>style.visibility</p:attrName>
                                        </p:attrNameLst>
                                      </p:cBhvr>
                                      <p:to>
                                        <p:strVal val="visible"/>
                                      </p:to>
                                    </p:set>
                                    <p:animEffect transition="in" filter="wheel(1)">
                                      <p:cBhvr>
                                        <p:cTn id="62" dur="2000"/>
                                        <p:tgtEl>
                                          <p:spTgt spid="6">
                                            <p:txEl>
                                              <p:pRg st="10" end="10"/>
                                            </p:txEl>
                                          </p:spTgt>
                                        </p:tgtEl>
                                      </p:cBhvr>
                                    </p:animEffect>
                                  </p:childTnLst>
                                </p:cTn>
                              </p:par>
                              <p:par>
                                <p:cTn id="63" presetID="21" presetClass="entr" presetSubtype="1" fill="hold" nodeType="withEffect">
                                  <p:stCondLst>
                                    <p:cond delay="0"/>
                                  </p:stCondLst>
                                  <p:childTnLst>
                                    <p:set>
                                      <p:cBhvr>
                                        <p:cTn id="64" dur="1" fill="hold">
                                          <p:stCondLst>
                                            <p:cond delay="0"/>
                                          </p:stCondLst>
                                        </p:cTn>
                                        <p:tgtEl>
                                          <p:spTgt spid="6">
                                            <p:txEl>
                                              <p:pRg st="12" end="12"/>
                                            </p:txEl>
                                          </p:spTgt>
                                        </p:tgtEl>
                                        <p:attrNameLst>
                                          <p:attrName>style.visibility</p:attrName>
                                        </p:attrNameLst>
                                      </p:cBhvr>
                                      <p:to>
                                        <p:strVal val="visible"/>
                                      </p:to>
                                    </p:set>
                                    <p:animEffect transition="in" filter="wheel(1)">
                                      <p:cBhvr>
                                        <p:cTn id="65" dur="2000"/>
                                        <p:tgtEl>
                                          <p:spTgt spid="6">
                                            <p:txEl>
                                              <p:pRg st="12" end="12"/>
                                            </p:txEl>
                                          </p:spTgt>
                                        </p:tgtEl>
                                      </p:cBhvr>
                                    </p:animEffect>
                                  </p:childTnLst>
                                </p:cTn>
                              </p:par>
                              <p:par>
                                <p:cTn id="66" presetID="21" presetClass="entr" presetSubtype="1" fill="hold" nodeType="withEffect">
                                  <p:stCondLst>
                                    <p:cond delay="0"/>
                                  </p:stCondLst>
                                  <p:childTnLst>
                                    <p:set>
                                      <p:cBhvr>
                                        <p:cTn id="67" dur="1" fill="hold">
                                          <p:stCondLst>
                                            <p:cond delay="0"/>
                                          </p:stCondLst>
                                        </p:cTn>
                                        <p:tgtEl>
                                          <p:spTgt spid="6">
                                            <p:txEl>
                                              <p:pRg st="13" end="13"/>
                                            </p:txEl>
                                          </p:spTgt>
                                        </p:tgtEl>
                                        <p:attrNameLst>
                                          <p:attrName>style.visibility</p:attrName>
                                        </p:attrNameLst>
                                      </p:cBhvr>
                                      <p:to>
                                        <p:strVal val="visible"/>
                                      </p:to>
                                    </p:set>
                                    <p:animEffect transition="in" filter="wheel(1)">
                                      <p:cBhvr>
                                        <p:cTn id="68" dur="2000"/>
                                        <p:tgtEl>
                                          <p:spTgt spid="6">
                                            <p:txEl>
                                              <p:pRg st="13" end="13"/>
                                            </p:txEl>
                                          </p:spTgt>
                                        </p:tgtEl>
                                      </p:cBhvr>
                                    </p:animEffect>
                                  </p:childTnLst>
                                </p:cTn>
                              </p:par>
                              <p:par>
                                <p:cTn id="69" presetID="21" presetClass="entr" presetSubtype="1" fill="hold" nodeType="withEffect">
                                  <p:stCondLst>
                                    <p:cond delay="0"/>
                                  </p:stCondLst>
                                  <p:childTnLst>
                                    <p:set>
                                      <p:cBhvr>
                                        <p:cTn id="70" dur="1" fill="hold">
                                          <p:stCondLst>
                                            <p:cond delay="0"/>
                                          </p:stCondLst>
                                        </p:cTn>
                                        <p:tgtEl>
                                          <p:spTgt spid="6">
                                            <p:txEl>
                                              <p:pRg st="14" end="14"/>
                                            </p:txEl>
                                          </p:spTgt>
                                        </p:tgtEl>
                                        <p:attrNameLst>
                                          <p:attrName>style.visibility</p:attrName>
                                        </p:attrNameLst>
                                      </p:cBhvr>
                                      <p:to>
                                        <p:strVal val="visible"/>
                                      </p:to>
                                    </p:set>
                                    <p:animEffect transition="in" filter="wheel(1)">
                                      <p:cBhvr>
                                        <p:cTn id="71" dur="2000"/>
                                        <p:tgtEl>
                                          <p:spTgt spid="6">
                                            <p:txEl>
                                              <p:pRg st="14" end="14"/>
                                            </p:txEl>
                                          </p:spTgt>
                                        </p:tgtEl>
                                      </p:cBhvr>
                                    </p:animEffect>
                                  </p:childTnLst>
                                </p:cTn>
                              </p:par>
                              <p:par>
                                <p:cTn id="72" presetID="21" presetClass="entr" presetSubtype="1" fill="hold" nodeType="withEffect">
                                  <p:stCondLst>
                                    <p:cond delay="0"/>
                                  </p:stCondLst>
                                  <p:childTnLst>
                                    <p:set>
                                      <p:cBhvr>
                                        <p:cTn id="73" dur="1" fill="hold">
                                          <p:stCondLst>
                                            <p:cond delay="0"/>
                                          </p:stCondLst>
                                        </p:cTn>
                                        <p:tgtEl>
                                          <p:spTgt spid="6">
                                            <p:txEl>
                                              <p:pRg st="15" end="15"/>
                                            </p:txEl>
                                          </p:spTgt>
                                        </p:tgtEl>
                                        <p:attrNameLst>
                                          <p:attrName>style.visibility</p:attrName>
                                        </p:attrNameLst>
                                      </p:cBhvr>
                                      <p:to>
                                        <p:strVal val="visible"/>
                                      </p:to>
                                    </p:set>
                                    <p:animEffect transition="in" filter="wheel(1)">
                                      <p:cBhvr>
                                        <p:cTn id="74" dur="2000"/>
                                        <p:tgtEl>
                                          <p:spTgt spid="6">
                                            <p:txEl>
                                              <p:pRg st="15" end="15"/>
                                            </p:txEl>
                                          </p:spTgt>
                                        </p:tgtEl>
                                      </p:cBhvr>
                                    </p:animEffect>
                                  </p:childTnLst>
                                </p:cTn>
                              </p:par>
                              <p:par>
                                <p:cTn id="75" presetID="21" presetClass="entr" presetSubtype="1" fill="hold" nodeType="withEffect">
                                  <p:stCondLst>
                                    <p:cond delay="0"/>
                                  </p:stCondLst>
                                  <p:childTnLst>
                                    <p:set>
                                      <p:cBhvr>
                                        <p:cTn id="76" dur="1" fill="hold">
                                          <p:stCondLst>
                                            <p:cond delay="0"/>
                                          </p:stCondLst>
                                        </p:cTn>
                                        <p:tgtEl>
                                          <p:spTgt spid="6">
                                            <p:txEl>
                                              <p:pRg st="16" end="16"/>
                                            </p:txEl>
                                          </p:spTgt>
                                        </p:tgtEl>
                                        <p:attrNameLst>
                                          <p:attrName>style.visibility</p:attrName>
                                        </p:attrNameLst>
                                      </p:cBhvr>
                                      <p:to>
                                        <p:strVal val="visible"/>
                                      </p:to>
                                    </p:set>
                                    <p:animEffect transition="in" filter="wheel(1)">
                                      <p:cBhvr>
                                        <p:cTn id="77" dur="2000"/>
                                        <p:tgtEl>
                                          <p:spTgt spid="6">
                                            <p:txEl>
                                              <p:pRg st="16" end="16"/>
                                            </p:txEl>
                                          </p:spTgt>
                                        </p:tgtEl>
                                      </p:cBhvr>
                                    </p:animEffect>
                                  </p:childTnLst>
                                </p:cTn>
                              </p:par>
                              <p:par>
                                <p:cTn id="78" presetID="21" presetClass="entr" presetSubtype="1" fill="hold" nodeType="withEffect">
                                  <p:stCondLst>
                                    <p:cond delay="0"/>
                                  </p:stCondLst>
                                  <p:childTnLst>
                                    <p:set>
                                      <p:cBhvr>
                                        <p:cTn id="79" dur="1" fill="hold">
                                          <p:stCondLst>
                                            <p:cond delay="0"/>
                                          </p:stCondLst>
                                        </p:cTn>
                                        <p:tgtEl>
                                          <p:spTgt spid="6">
                                            <p:txEl>
                                              <p:pRg st="17" end="17"/>
                                            </p:txEl>
                                          </p:spTgt>
                                        </p:tgtEl>
                                        <p:attrNameLst>
                                          <p:attrName>style.visibility</p:attrName>
                                        </p:attrNameLst>
                                      </p:cBhvr>
                                      <p:to>
                                        <p:strVal val="visible"/>
                                      </p:to>
                                    </p:set>
                                    <p:animEffect transition="in" filter="wheel(1)">
                                      <p:cBhvr>
                                        <p:cTn id="80" dur="2000"/>
                                        <p:tgtEl>
                                          <p:spTgt spid="6">
                                            <p:txEl>
                                              <p:pRg st="17" end="17"/>
                                            </p:txEl>
                                          </p:spTgt>
                                        </p:tgtEl>
                                      </p:cBhvr>
                                    </p:animEffect>
                                  </p:childTnLst>
                                </p:cTn>
                              </p:par>
                              <p:par>
                                <p:cTn id="81" presetID="21" presetClass="entr" presetSubtype="1" fill="hold" nodeType="withEffect">
                                  <p:stCondLst>
                                    <p:cond delay="0"/>
                                  </p:stCondLst>
                                  <p:childTnLst>
                                    <p:set>
                                      <p:cBhvr>
                                        <p:cTn id="82" dur="1" fill="hold">
                                          <p:stCondLst>
                                            <p:cond delay="0"/>
                                          </p:stCondLst>
                                        </p:cTn>
                                        <p:tgtEl>
                                          <p:spTgt spid="6">
                                            <p:txEl>
                                              <p:pRg st="18" end="18"/>
                                            </p:txEl>
                                          </p:spTgt>
                                        </p:tgtEl>
                                        <p:attrNameLst>
                                          <p:attrName>style.visibility</p:attrName>
                                        </p:attrNameLst>
                                      </p:cBhvr>
                                      <p:to>
                                        <p:strVal val="visible"/>
                                      </p:to>
                                    </p:set>
                                    <p:animEffect transition="in" filter="wheel(1)">
                                      <p:cBhvr>
                                        <p:cTn id="83" dur="20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541" y="0"/>
            <a:ext cx="3595856" cy="369332"/>
          </a:xfrm>
          <a:prstGeom prst="rect">
            <a:avLst/>
          </a:prstGeom>
        </p:spPr>
        <p:txBody>
          <a:bodyPr wrap="none">
            <a:spAutoFit/>
          </a:bodyPr>
          <a:lstStyle/>
          <a:p>
            <a:pPr fontAlgn="base"/>
            <a:r>
              <a:rPr lang="en-US" b="1" dirty="0">
                <a:solidFill>
                  <a:srgbClr val="273239"/>
                </a:solidFill>
                <a:latin typeface="sofia-pro"/>
              </a:rPr>
              <a:t>Introduction to Data Structures</a:t>
            </a:r>
            <a:endParaRPr lang="en-US" b="1" i="0" dirty="0">
              <a:solidFill>
                <a:srgbClr val="273239"/>
              </a:solidFill>
              <a:effectLst/>
              <a:latin typeface="sofia-pro"/>
            </a:endParaRPr>
          </a:p>
        </p:txBody>
      </p:sp>
      <p:sp>
        <p:nvSpPr>
          <p:cNvPr id="3" name="Rectangle 2"/>
          <p:cNvSpPr/>
          <p:nvPr/>
        </p:nvSpPr>
        <p:spPr>
          <a:xfrm>
            <a:off x="521293" y="616692"/>
            <a:ext cx="5349668" cy="5755422"/>
          </a:xfrm>
          <a:prstGeom prst="rect">
            <a:avLst/>
          </a:prstGeom>
        </p:spPr>
        <p:txBody>
          <a:bodyPr wrap="square">
            <a:spAutoFit/>
          </a:bodyPr>
          <a:lstStyle/>
          <a:p>
            <a:pPr algn="just"/>
            <a:r>
              <a:rPr lang="en-US" sz="1600" dirty="0"/>
              <a:t>Need of Data Structures</a:t>
            </a:r>
          </a:p>
          <a:p>
            <a:pPr algn="just"/>
            <a:endParaRPr lang="en-US" sz="1600" dirty="0"/>
          </a:p>
          <a:p>
            <a:pPr algn="just"/>
            <a:r>
              <a:rPr lang="en-US" sz="1600" dirty="0"/>
              <a:t>As applications are getting complexes and amount of data is increasing day by day, there may arise the following problems:</a:t>
            </a:r>
          </a:p>
          <a:p>
            <a:pPr algn="just"/>
            <a:endParaRPr lang="en-US" sz="1600" dirty="0"/>
          </a:p>
          <a:p>
            <a:pPr algn="just"/>
            <a:r>
              <a:rPr lang="en-US" sz="1600" b="1" dirty="0"/>
              <a:t>Processor speed:</a:t>
            </a:r>
            <a:r>
              <a:rPr lang="en-US" sz="1600" dirty="0"/>
              <a:t> To handle very large amount of data, high speed processing is required, but as the data is growing day by day to the billions of files per entity, processor may fail to deal with that much amount of data.</a:t>
            </a:r>
          </a:p>
          <a:p>
            <a:pPr algn="just"/>
            <a:endParaRPr lang="en-US" sz="1600" dirty="0"/>
          </a:p>
          <a:p>
            <a:pPr algn="just"/>
            <a:r>
              <a:rPr lang="en-US" sz="1600" b="1" dirty="0"/>
              <a:t>Data Search:</a:t>
            </a:r>
            <a:r>
              <a:rPr lang="en-US" sz="1600" dirty="0"/>
              <a:t> Consider an inventory size of 106 items in a store, If our application needs to search for a particular item, it needs to traverse 106 items every time, results in slowing down the search process.</a:t>
            </a:r>
          </a:p>
          <a:p>
            <a:pPr algn="just"/>
            <a:endParaRPr lang="en-US" sz="1600" dirty="0"/>
          </a:p>
          <a:p>
            <a:pPr algn="just"/>
            <a:r>
              <a:rPr lang="en-US" sz="1600" b="1" dirty="0"/>
              <a:t>Multiple requests:</a:t>
            </a:r>
            <a:r>
              <a:rPr lang="en-US" sz="1600" dirty="0"/>
              <a:t> If thousands of users are searching the data simultaneously on a web server, then there are the chances that a very large server can be failed during that process</a:t>
            </a:r>
          </a:p>
          <a:p>
            <a:pPr algn="just"/>
            <a:r>
              <a:rPr lang="en-US" sz="1600" dirty="0"/>
              <a:t>in order to solve the above problems, data structures are used. Data is organized to form a data structure in such a way that all items are not required to be searched and required data can be searched instantly.</a:t>
            </a:r>
          </a:p>
        </p:txBody>
      </p:sp>
      <p:sp>
        <p:nvSpPr>
          <p:cNvPr id="6" name="Rectangle 5"/>
          <p:cNvSpPr/>
          <p:nvPr/>
        </p:nvSpPr>
        <p:spPr>
          <a:xfrm>
            <a:off x="6603052" y="685058"/>
            <a:ext cx="4591940" cy="5755422"/>
          </a:xfrm>
          <a:prstGeom prst="rect">
            <a:avLst/>
          </a:prstGeom>
        </p:spPr>
        <p:txBody>
          <a:bodyPr wrap="square">
            <a:spAutoFit/>
          </a:bodyPr>
          <a:lstStyle/>
          <a:p>
            <a:pPr algn="just"/>
            <a:r>
              <a:rPr lang="en-US" sz="1600" dirty="0"/>
              <a:t>Advantages of Data Structures</a:t>
            </a:r>
          </a:p>
          <a:p>
            <a:pPr algn="just"/>
            <a:endParaRPr lang="en-US" sz="1600" dirty="0"/>
          </a:p>
          <a:p>
            <a:pPr algn="just"/>
            <a:r>
              <a:rPr lang="en-US" sz="1600" b="1" dirty="0"/>
              <a:t>Efficiency:</a:t>
            </a:r>
            <a:r>
              <a:rPr lang="en-US" sz="1600" dirty="0"/>
              <a:t> Efficiency of a program depends upon the choice of data structures. For example: suppose, we have some data and we need to perform the search for a particular record. In that case, if we organize our data in an array, we will have to search sequentially element by element. hence, using array may not be very efficient here. There are better data structures which can make the search process efficient like ordered array, binary search tree or hash tables.</a:t>
            </a:r>
          </a:p>
          <a:p>
            <a:pPr algn="just"/>
            <a:endParaRPr lang="en-US" sz="1600" dirty="0"/>
          </a:p>
          <a:p>
            <a:pPr algn="just"/>
            <a:r>
              <a:rPr lang="en-US" sz="1600" b="1" dirty="0"/>
              <a:t>Reusability:</a:t>
            </a:r>
            <a:r>
              <a:rPr lang="en-US" sz="1600" dirty="0"/>
              <a:t> Data structures are reusable, i.e. once we have implemented a particular data structure, we can use it at any other place. Implementation of data structures can be compiled into libraries which can be used by different clients.</a:t>
            </a:r>
          </a:p>
          <a:p>
            <a:pPr algn="just"/>
            <a:endParaRPr lang="en-US" sz="1600" dirty="0"/>
          </a:p>
          <a:p>
            <a:pPr algn="just"/>
            <a:r>
              <a:rPr lang="en-US" sz="1600" b="1" dirty="0"/>
              <a:t>Abstraction:</a:t>
            </a:r>
            <a:r>
              <a:rPr lang="en-US" sz="1600" dirty="0"/>
              <a:t> Data structure is specified by the ADT which provides a level of abstraction. The client program uses the data structure through interface only, without getting into the implementation details.</a:t>
            </a:r>
          </a:p>
        </p:txBody>
      </p:sp>
    </p:spTree>
    <p:extLst>
      <p:ext uri="{BB962C8B-B14F-4D97-AF65-F5344CB8AC3E}">
        <p14:creationId xmlns:p14="http://schemas.microsoft.com/office/powerpoint/2010/main" val="291979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 calcmode="lin" valueType="num">
                                      <p:cBhvr additive="base">
                                        <p:cTn id="5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 calcmode="lin" valueType="num">
                                      <p:cBhvr additive="base">
                                        <p:cTn id="6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637" y="111095"/>
            <a:ext cx="7315663" cy="369332"/>
          </a:xfrm>
          <a:prstGeom prst="rect">
            <a:avLst/>
          </a:prstGeom>
        </p:spPr>
        <p:txBody>
          <a:bodyPr wrap="square">
            <a:spAutoFit/>
          </a:bodyPr>
          <a:lstStyle/>
          <a:p>
            <a:pPr fontAlgn="base"/>
            <a:r>
              <a:rPr lang="en-US" b="1" dirty="0">
                <a:solidFill>
                  <a:srgbClr val="273239"/>
                </a:solidFill>
                <a:latin typeface="sofia-pro"/>
              </a:rPr>
              <a:t>Introduction to Data Structures: </a:t>
            </a:r>
            <a:r>
              <a:rPr lang="en-US" dirty="0"/>
              <a:t>Data Structure Classification</a:t>
            </a:r>
            <a:endParaRPr lang="en-US" b="1" i="0" dirty="0">
              <a:solidFill>
                <a:srgbClr val="273239"/>
              </a:solidFill>
              <a:effectLst/>
              <a:latin typeface="sofia-pro"/>
            </a:endParaRPr>
          </a:p>
        </p:txBody>
      </p:sp>
      <p:pic>
        <p:nvPicPr>
          <p:cNvPr id="4" name="Picture 3"/>
          <p:cNvPicPr>
            <a:picLocks noChangeAspect="1"/>
          </p:cNvPicPr>
          <p:nvPr/>
        </p:nvPicPr>
        <p:blipFill>
          <a:blip r:embed="rId2"/>
          <a:stretch>
            <a:fillRect/>
          </a:stretch>
        </p:blipFill>
        <p:spPr>
          <a:xfrm>
            <a:off x="358923" y="777666"/>
            <a:ext cx="5529129" cy="5614587"/>
          </a:xfrm>
          <a:prstGeom prst="rect">
            <a:avLst/>
          </a:prstGeom>
        </p:spPr>
      </p:pic>
      <p:sp>
        <p:nvSpPr>
          <p:cNvPr id="5" name="Rectangle 4"/>
          <p:cNvSpPr/>
          <p:nvPr/>
        </p:nvSpPr>
        <p:spPr>
          <a:xfrm>
            <a:off x="6084604" y="587783"/>
            <a:ext cx="5896600" cy="5909310"/>
          </a:xfrm>
          <a:prstGeom prst="rect">
            <a:avLst/>
          </a:prstGeom>
        </p:spPr>
        <p:txBody>
          <a:bodyPr wrap="square">
            <a:spAutoFit/>
          </a:bodyPr>
          <a:lstStyle/>
          <a:p>
            <a:pPr algn="just"/>
            <a:r>
              <a:rPr lang="en-US" b="1" dirty="0">
                <a:solidFill>
                  <a:srgbClr val="333333"/>
                </a:solidFill>
              </a:rPr>
              <a:t>Linear Data Structures:</a:t>
            </a:r>
            <a:r>
              <a:rPr lang="en-US" dirty="0">
                <a:solidFill>
                  <a:srgbClr val="333333"/>
                </a:solidFill>
              </a:rPr>
              <a:t> A data structure is called linear if all of its elements are arranged in the linear order. In linear data structures, the elements are stored in non-hierarchical way where each element has the successors and predecessors except the first and last element.</a:t>
            </a:r>
          </a:p>
          <a:p>
            <a:pPr algn="just"/>
            <a:endParaRPr lang="en-US" dirty="0">
              <a:solidFill>
                <a:srgbClr val="333333"/>
              </a:solidFill>
            </a:endParaRPr>
          </a:p>
          <a:p>
            <a:pPr algn="just"/>
            <a:r>
              <a:rPr lang="en-US" dirty="0">
                <a:solidFill>
                  <a:srgbClr val="333333"/>
                </a:solidFill>
              </a:rPr>
              <a:t>Types of Linear Data Structures are given below:</a:t>
            </a:r>
          </a:p>
          <a:p>
            <a:pPr algn="just"/>
            <a:endParaRPr lang="en-US" dirty="0">
              <a:solidFill>
                <a:srgbClr val="333333"/>
              </a:solidFill>
            </a:endParaRPr>
          </a:p>
          <a:p>
            <a:pPr algn="just"/>
            <a:r>
              <a:rPr lang="en-US" b="1" dirty="0">
                <a:solidFill>
                  <a:srgbClr val="333333"/>
                </a:solidFill>
              </a:rPr>
              <a:t>Arrays:</a:t>
            </a:r>
            <a:r>
              <a:rPr lang="en-US" dirty="0">
                <a:solidFill>
                  <a:srgbClr val="333333"/>
                </a:solidFill>
              </a:rPr>
              <a:t> An array is a collection of similar type of data items and each data item is called an element of the array. The data type of the element may be any valid data type like char, </a:t>
            </a:r>
            <a:r>
              <a:rPr lang="en-US" dirty="0" err="1">
                <a:solidFill>
                  <a:srgbClr val="333333"/>
                </a:solidFill>
              </a:rPr>
              <a:t>int</a:t>
            </a:r>
            <a:r>
              <a:rPr lang="en-US" dirty="0">
                <a:solidFill>
                  <a:srgbClr val="333333"/>
                </a:solidFill>
              </a:rPr>
              <a:t>, float or double.</a:t>
            </a:r>
          </a:p>
          <a:p>
            <a:pPr algn="just"/>
            <a:endParaRPr lang="en-US" dirty="0">
              <a:solidFill>
                <a:srgbClr val="333333"/>
              </a:solidFill>
            </a:endParaRPr>
          </a:p>
          <a:p>
            <a:pPr algn="just"/>
            <a:r>
              <a:rPr lang="en-US" dirty="0"/>
              <a:t>The elements of array share the same variable name but each one carries a different index number known as subscript. The array can be one dimensional, two dimensional or multidimensional.</a:t>
            </a:r>
          </a:p>
          <a:p>
            <a:pPr algn="just"/>
            <a:endParaRPr lang="en-US" dirty="0"/>
          </a:p>
          <a:p>
            <a:pPr algn="just"/>
            <a:r>
              <a:rPr lang="en-US" dirty="0"/>
              <a:t>The individual elements of the array age are:</a:t>
            </a:r>
          </a:p>
          <a:p>
            <a:pPr algn="just"/>
            <a:endParaRPr lang="en-US" dirty="0"/>
          </a:p>
          <a:p>
            <a:pPr algn="just"/>
            <a:r>
              <a:rPr lang="en-US" dirty="0"/>
              <a:t>age[0], age[1], age[2], age[3],......... age[98], age[99].</a:t>
            </a:r>
          </a:p>
        </p:txBody>
      </p:sp>
    </p:spTree>
    <p:extLst>
      <p:ext uri="{BB962C8B-B14F-4D97-AF65-F5344CB8AC3E}">
        <p14:creationId xmlns:p14="http://schemas.microsoft.com/office/powerpoint/2010/main" val="179770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ircle(in)">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circle(in)">
                                      <p:cBhvr>
                                        <p:cTn id="17" dur="20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circle(in)">
                                      <p:cBhvr>
                                        <p:cTn id="27" dur="2000"/>
                                        <p:tgtEl>
                                          <p:spTgt spid="5">
                                            <p:txEl>
                                              <p:pRg st="8" end="8"/>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circle(in)">
                                      <p:cBhvr>
                                        <p:cTn id="30" dur="20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541" y="0"/>
            <a:ext cx="3595856" cy="369332"/>
          </a:xfrm>
          <a:prstGeom prst="rect">
            <a:avLst/>
          </a:prstGeom>
        </p:spPr>
        <p:txBody>
          <a:bodyPr wrap="none">
            <a:spAutoFit/>
          </a:bodyPr>
          <a:lstStyle/>
          <a:p>
            <a:pPr fontAlgn="base"/>
            <a:r>
              <a:rPr lang="en-US" b="1" dirty="0">
                <a:solidFill>
                  <a:srgbClr val="273239"/>
                </a:solidFill>
                <a:latin typeface="sofia-pro"/>
              </a:rPr>
              <a:t>Introduction to Data Structures</a:t>
            </a:r>
            <a:endParaRPr lang="en-US" b="1" i="0" dirty="0">
              <a:solidFill>
                <a:srgbClr val="273239"/>
              </a:solidFill>
              <a:effectLst/>
              <a:latin typeface="sofia-pro"/>
            </a:endParaRPr>
          </a:p>
        </p:txBody>
      </p:sp>
      <p:sp>
        <p:nvSpPr>
          <p:cNvPr id="3" name="Rectangle 2"/>
          <p:cNvSpPr/>
          <p:nvPr/>
        </p:nvSpPr>
        <p:spPr>
          <a:xfrm>
            <a:off x="179462" y="600995"/>
            <a:ext cx="5759866" cy="5632311"/>
          </a:xfrm>
          <a:prstGeom prst="rect">
            <a:avLst/>
          </a:prstGeom>
        </p:spPr>
        <p:txBody>
          <a:bodyPr wrap="square">
            <a:spAutoFit/>
          </a:bodyPr>
          <a:lstStyle/>
          <a:p>
            <a:pPr algn="just"/>
            <a:r>
              <a:rPr lang="en-US" b="1" dirty="0"/>
              <a:t>Stack:</a:t>
            </a:r>
            <a:r>
              <a:rPr lang="en-US" dirty="0"/>
              <a:t> Stack is a linear list in which insertion and deletions are allowed only at one end, called </a:t>
            </a:r>
            <a:r>
              <a:rPr lang="en-US" b="1" dirty="0"/>
              <a:t>top</a:t>
            </a:r>
            <a:r>
              <a:rPr lang="en-US" dirty="0"/>
              <a:t>.</a:t>
            </a:r>
          </a:p>
          <a:p>
            <a:pPr algn="just"/>
            <a:endParaRPr lang="en-US" dirty="0"/>
          </a:p>
          <a:p>
            <a:pPr algn="just"/>
            <a:r>
              <a:rPr lang="en-US" dirty="0"/>
              <a:t>A stack is an abstract data type (ADT), can be implemented in most of the programming languages. It is named as stack because it behaves like a real-world stack, for example: - piles of plates or deck of cards etc.</a:t>
            </a:r>
          </a:p>
          <a:p>
            <a:pPr algn="just"/>
            <a:endParaRPr lang="en-US" dirty="0"/>
          </a:p>
          <a:p>
            <a:pPr algn="just"/>
            <a:r>
              <a:rPr lang="en-US" b="1" dirty="0"/>
              <a:t>Queue:</a:t>
            </a:r>
            <a:r>
              <a:rPr lang="en-US" dirty="0"/>
              <a:t> Queue is a linear list in which elements can be inserted only at one end called </a:t>
            </a:r>
            <a:r>
              <a:rPr lang="en-US" b="1" dirty="0"/>
              <a:t>rear</a:t>
            </a:r>
            <a:r>
              <a:rPr lang="en-US" dirty="0"/>
              <a:t> and deleted only at the other end called </a:t>
            </a:r>
            <a:r>
              <a:rPr lang="en-US" b="1" dirty="0"/>
              <a:t>front</a:t>
            </a:r>
            <a:r>
              <a:rPr lang="en-US" dirty="0"/>
              <a:t>.</a:t>
            </a:r>
          </a:p>
          <a:p>
            <a:pPr algn="just"/>
            <a:endParaRPr lang="en-US" dirty="0"/>
          </a:p>
          <a:p>
            <a:pPr algn="just"/>
            <a:r>
              <a:rPr lang="en-US" dirty="0"/>
              <a:t>It is an abstract data structure, similar to stack. Queue is opened at both end therefore it follows First-In-First-Out (FIFO) methodology for storing the data items.</a:t>
            </a:r>
          </a:p>
          <a:p>
            <a:pPr algn="just"/>
            <a:endParaRPr lang="en-US" dirty="0"/>
          </a:p>
          <a:p>
            <a:pPr algn="just"/>
            <a:r>
              <a:rPr lang="en-US" b="1" dirty="0"/>
              <a:t>Non Linear Data Structures:</a:t>
            </a:r>
            <a:r>
              <a:rPr lang="en-US" dirty="0"/>
              <a:t> This data structure does not form a sequence i.e. each item or element is connected with two or more other items in a non-linear arrangement. The data elements are not arranged in sequential structure.</a:t>
            </a:r>
          </a:p>
        </p:txBody>
      </p:sp>
      <p:sp>
        <p:nvSpPr>
          <p:cNvPr id="6" name="Rectangle 5"/>
          <p:cNvSpPr/>
          <p:nvPr/>
        </p:nvSpPr>
        <p:spPr>
          <a:xfrm>
            <a:off x="6178609" y="600994"/>
            <a:ext cx="5785503" cy="5632311"/>
          </a:xfrm>
          <a:prstGeom prst="rect">
            <a:avLst/>
          </a:prstGeom>
        </p:spPr>
        <p:txBody>
          <a:bodyPr wrap="square">
            <a:spAutoFit/>
          </a:bodyPr>
          <a:lstStyle/>
          <a:p>
            <a:pPr algn="just"/>
            <a:r>
              <a:rPr lang="en-US" dirty="0"/>
              <a:t>Types of Non Linear Data Structures are given below:</a:t>
            </a:r>
          </a:p>
          <a:p>
            <a:pPr algn="just"/>
            <a:endParaRPr lang="en-US" dirty="0"/>
          </a:p>
          <a:p>
            <a:pPr algn="just"/>
            <a:r>
              <a:rPr lang="en-US" b="1" dirty="0"/>
              <a:t>Trees:</a:t>
            </a:r>
            <a:r>
              <a:rPr lang="en-US" dirty="0"/>
              <a:t> Trees are multilevel data structures with a hierarchical relationship among its elements known as nodes. The bottommost nodes in the hierarchy are called </a:t>
            </a:r>
            <a:r>
              <a:rPr lang="en-US" b="1" dirty="0"/>
              <a:t>leaf node</a:t>
            </a:r>
            <a:r>
              <a:rPr lang="en-US" dirty="0"/>
              <a:t> while the topmost node is called </a:t>
            </a:r>
            <a:r>
              <a:rPr lang="en-US" b="1" dirty="0"/>
              <a:t>root node</a:t>
            </a:r>
            <a:r>
              <a:rPr lang="en-US" dirty="0"/>
              <a:t>. Each node contains pointers to point adjacent nodes.</a:t>
            </a:r>
          </a:p>
          <a:p>
            <a:pPr algn="just"/>
            <a:endParaRPr lang="en-US" dirty="0"/>
          </a:p>
          <a:p>
            <a:pPr algn="just"/>
            <a:r>
              <a:rPr lang="en-US" dirty="0"/>
              <a:t>Tree data structure is based on the parent-child relationship among the nodes. Each node in the tree can have more than one children except the leaf nodes whereas each node can have utmost one parent except the root node. Trees can be classified into many categories which will be discussed later in this tutorial.</a:t>
            </a:r>
          </a:p>
          <a:p>
            <a:pPr algn="just"/>
            <a:endParaRPr lang="en-US" dirty="0"/>
          </a:p>
          <a:p>
            <a:pPr algn="just"/>
            <a:r>
              <a:rPr lang="en-US" b="1" dirty="0"/>
              <a:t>Graphs:</a:t>
            </a:r>
            <a:r>
              <a:rPr lang="en-US" dirty="0"/>
              <a:t> Graphs can be defined as the pictorial representation of the set of elements (represented by vertices) connected by the links known as edges. A graph is different from tree in the sense that a graph can have cycle while the tree can not have the one.</a:t>
            </a:r>
          </a:p>
        </p:txBody>
      </p:sp>
    </p:spTree>
    <p:extLst>
      <p:ext uri="{BB962C8B-B14F-4D97-AF65-F5344CB8AC3E}">
        <p14:creationId xmlns:p14="http://schemas.microsoft.com/office/powerpoint/2010/main" val="41647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 calcmode="lin" valueType="num">
                                      <p:cBhvr additive="base">
                                        <p:cTn id="4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 calcmode="lin" valueType="num">
                                      <p:cBhvr additive="base">
                                        <p:cTn id="5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847" y="119641"/>
            <a:ext cx="6446252" cy="369332"/>
          </a:xfrm>
          <a:prstGeom prst="rect">
            <a:avLst/>
          </a:prstGeom>
        </p:spPr>
        <p:txBody>
          <a:bodyPr wrap="none">
            <a:spAutoFit/>
          </a:bodyPr>
          <a:lstStyle/>
          <a:p>
            <a:pPr fontAlgn="base"/>
            <a:r>
              <a:rPr lang="en-US" b="1" dirty="0">
                <a:solidFill>
                  <a:srgbClr val="273239"/>
                </a:solidFill>
                <a:latin typeface="sofia-pro"/>
              </a:rPr>
              <a:t>Introduction to Data Structures: </a:t>
            </a:r>
            <a:r>
              <a:rPr lang="en-US" dirty="0"/>
              <a:t>Operations on data structure</a:t>
            </a:r>
            <a:endParaRPr lang="en-US" b="1" i="0" dirty="0">
              <a:solidFill>
                <a:srgbClr val="273239"/>
              </a:solidFill>
              <a:effectLst/>
              <a:latin typeface="sofia-pro"/>
            </a:endParaRPr>
          </a:p>
        </p:txBody>
      </p:sp>
      <p:sp>
        <p:nvSpPr>
          <p:cNvPr id="3" name="Rectangle 2"/>
          <p:cNvSpPr/>
          <p:nvPr/>
        </p:nvSpPr>
        <p:spPr>
          <a:xfrm>
            <a:off x="418744" y="488973"/>
            <a:ext cx="11502639" cy="6186309"/>
          </a:xfrm>
          <a:prstGeom prst="rect">
            <a:avLst/>
          </a:prstGeom>
        </p:spPr>
        <p:txBody>
          <a:bodyPr wrap="square">
            <a:spAutoFit/>
          </a:bodyPr>
          <a:lstStyle/>
          <a:p>
            <a:pPr algn="just"/>
            <a:r>
              <a:rPr lang="en-US" dirty="0"/>
              <a:t>1) </a:t>
            </a:r>
            <a:r>
              <a:rPr lang="en-US" b="1" dirty="0"/>
              <a:t>Traversing:</a:t>
            </a:r>
            <a:r>
              <a:rPr lang="en-US" dirty="0"/>
              <a:t> Every data structure contains the set of data elements. Traversing the data structure means visiting each element of the data structure in order to perform some specific operation like searching or sorting.</a:t>
            </a:r>
          </a:p>
          <a:p>
            <a:pPr algn="just"/>
            <a:r>
              <a:rPr lang="en-US" b="1" dirty="0"/>
              <a:t>Example:</a:t>
            </a:r>
            <a:r>
              <a:rPr lang="en-US" dirty="0"/>
              <a:t> If we need to calculate the average of the marks obtained by a student in 6 different subject, we need to traverse the complete array of marks and calculate the total sum, then we will </a:t>
            </a:r>
            <a:r>
              <a:rPr lang="en-US" dirty="0" err="1"/>
              <a:t>devide</a:t>
            </a:r>
            <a:r>
              <a:rPr lang="en-US" dirty="0"/>
              <a:t> that sum by the number of subjects i.e. 6, in order to find the average.</a:t>
            </a:r>
          </a:p>
          <a:p>
            <a:pPr algn="just"/>
            <a:endParaRPr lang="en-US" dirty="0"/>
          </a:p>
          <a:p>
            <a:pPr algn="just"/>
            <a:r>
              <a:rPr lang="en-US" dirty="0"/>
              <a:t>2) </a:t>
            </a:r>
            <a:r>
              <a:rPr lang="en-US" b="1" dirty="0"/>
              <a:t>Insertion:</a:t>
            </a:r>
            <a:r>
              <a:rPr lang="en-US" dirty="0"/>
              <a:t> Insertion can be defined as the process of adding the elements to the data structure at any location.</a:t>
            </a:r>
          </a:p>
          <a:p>
            <a:pPr algn="just"/>
            <a:r>
              <a:rPr lang="en-US" dirty="0"/>
              <a:t>If the size of data structure is </a:t>
            </a:r>
            <a:r>
              <a:rPr lang="en-US" b="1" dirty="0"/>
              <a:t>n</a:t>
            </a:r>
            <a:r>
              <a:rPr lang="en-US" dirty="0"/>
              <a:t> then we can only insert </a:t>
            </a:r>
            <a:r>
              <a:rPr lang="en-US" b="1" dirty="0"/>
              <a:t>n-1</a:t>
            </a:r>
            <a:r>
              <a:rPr lang="en-US" dirty="0"/>
              <a:t> data elements into it.</a:t>
            </a:r>
          </a:p>
          <a:p>
            <a:pPr algn="just"/>
            <a:endParaRPr lang="en-US" dirty="0"/>
          </a:p>
          <a:p>
            <a:pPr algn="just"/>
            <a:r>
              <a:rPr lang="en-US" dirty="0"/>
              <a:t>3) </a:t>
            </a:r>
            <a:r>
              <a:rPr lang="en-US" b="1" dirty="0"/>
              <a:t>Deletion: </a:t>
            </a:r>
            <a:r>
              <a:rPr lang="en-US" dirty="0"/>
              <a:t>The process of removing an element from the data structure is called Deletion. We can delete an element from the data structure at any random location.</a:t>
            </a:r>
          </a:p>
          <a:p>
            <a:pPr algn="just"/>
            <a:r>
              <a:rPr lang="en-US" dirty="0"/>
              <a:t>If we try to delete an element from an empty data structure then </a:t>
            </a:r>
            <a:r>
              <a:rPr lang="en-US" b="1" dirty="0"/>
              <a:t>underflow</a:t>
            </a:r>
            <a:r>
              <a:rPr lang="en-US" dirty="0"/>
              <a:t> occurs.</a:t>
            </a:r>
          </a:p>
          <a:p>
            <a:pPr algn="just"/>
            <a:endParaRPr lang="en-US" dirty="0"/>
          </a:p>
          <a:p>
            <a:pPr algn="just"/>
            <a:r>
              <a:rPr lang="en-US" dirty="0"/>
              <a:t>4) </a:t>
            </a:r>
            <a:r>
              <a:rPr lang="en-US" b="1" dirty="0"/>
              <a:t>Searching:</a:t>
            </a:r>
            <a:r>
              <a:rPr lang="en-US" dirty="0"/>
              <a:t> The process of finding the location of an element within the data structure is called Searching. There are two algorithms to perform searching, Linear Search and Binary Search. We will discuss each one of them later in this tutorial.</a:t>
            </a:r>
          </a:p>
          <a:p>
            <a:pPr algn="just"/>
            <a:endParaRPr lang="en-US" dirty="0"/>
          </a:p>
          <a:p>
            <a:pPr algn="just"/>
            <a:r>
              <a:rPr lang="en-US" dirty="0"/>
              <a:t>5) </a:t>
            </a:r>
            <a:r>
              <a:rPr lang="en-US" b="1" dirty="0"/>
              <a:t>Sorting:</a:t>
            </a:r>
            <a:r>
              <a:rPr lang="en-US" dirty="0"/>
              <a:t> The process of arranging the data structure in a specific order is known as Sorting. There are many algorithms that can be used to perform sorting, for example, insertion sort, selection sort, bubble sort, etc.</a:t>
            </a:r>
          </a:p>
          <a:p>
            <a:pPr algn="just"/>
            <a:endParaRPr lang="en-US" dirty="0"/>
          </a:p>
          <a:p>
            <a:pPr algn="just"/>
            <a:r>
              <a:rPr lang="en-US" dirty="0"/>
              <a:t>6) </a:t>
            </a:r>
            <a:r>
              <a:rPr lang="en-US" b="1" dirty="0"/>
              <a:t>Merging:</a:t>
            </a:r>
            <a:r>
              <a:rPr lang="en-US" dirty="0"/>
              <a:t> When two lists List A and List B of size M and N respectively, of similar type of elements, clubbed or joined to produce the third list, List C of size (M+N), then this process is called merging</a:t>
            </a:r>
          </a:p>
        </p:txBody>
      </p:sp>
    </p:spTree>
    <p:extLst>
      <p:ext uri="{BB962C8B-B14F-4D97-AF65-F5344CB8AC3E}">
        <p14:creationId xmlns:p14="http://schemas.microsoft.com/office/powerpoint/2010/main" val="213299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03B1B-4E1E-578C-4B51-CAEC6AEE50E1}"/>
              </a:ext>
            </a:extLst>
          </p:cNvPr>
          <p:cNvSpPr txBox="1"/>
          <p:nvPr/>
        </p:nvSpPr>
        <p:spPr>
          <a:xfrm>
            <a:off x="507999" y="124753"/>
            <a:ext cx="11259127" cy="6354047"/>
          </a:xfrm>
          <a:prstGeom prst="rect">
            <a:avLst/>
          </a:prstGeom>
          <a:noFill/>
        </p:spPr>
        <p:txBody>
          <a:bodyPr wrap="square">
            <a:spAutoFit/>
          </a:bodyPr>
          <a:lstStyle/>
          <a:p>
            <a:r>
              <a:rPr lang="en-US" sz="2000" b="1" dirty="0"/>
              <a:t>Array / List based representation and operations</a:t>
            </a:r>
          </a:p>
          <a:p>
            <a:endParaRPr lang="en-US" sz="2000" b="1" dirty="0"/>
          </a:p>
          <a:p>
            <a:pPr algn="just"/>
            <a:r>
              <a:rPr lang="en-US" sz="2000" b="0" i="0" dirty="0">
                <a:solidFill>
                  <a:srgbClr val="333333"/>
                </a:solidFill>
                <a:effectLst/>
                <a:latin typeface="inter-regular"/>
              </a:rPr>
              <a:t>In this session, we will discuss the array in the data structure. Arrays are defined as the collection of similar types of data items stored at contiguous memory locations. It is one of the simplest data structures where each data element can be randomly accessed by using its index number.</a:t>
            </a:r>
          </a:p>
          <a:p>
            <a:pPr algn="just"/>
            <a:endParaRPr lang="en-US" sz="2000" b="0" i="0" dirty="0">
              <a:solidFill>
                <a:srgbClr val="333333"/>
              </a:solidFill>
              <a:effectLst/>
              <a:latin typeface="inter-regular"/>
            </a:endParaRPr>
          </a:p>
          <a:p>
            <a:pPr algn="just"/>
            <a:r>
              <a:rPr lang="en-US" sz="2000" b="0" i="0" dirty="0">
                <a:solidFill>
                  <a:srgbClr val="333333"/>
                </a:solidFill>
                <a:effectLst/>
                <a:latin typeface="inter-regular"/>
              </a:rPr>
              <a:t>In C programming, they are the derived data types that can store the primitive type of data such as int, char, double, float, etc. For example, if we want to store the marks of a student in 6 subjects, then we don't need to define a different variable for the marks in different subjects. Instead, we can define an array that can store the marks in each subject at the contiguous memory locations.</a:t>
            </a:r>
          </a:p>
          <a:p>
            <a:endParaRPr lang="en-US" sz="2000" b="1" dirty="0"/>
          </a:p>
          <a:p>
            <a:pPr algn="just"/>
            <a:r>
              <a:rPr lang="en-US" sz="2000" b="0" i="0" dirty="0">
                <a:solidFill>
                  <a:srgbClr val="610B4B"/>
                </a:solidFill>
                <a:effectLst/>
                <a:latin typeface="erdana"/>
              </a:rPr>
              <a:t>Properties of array</a:t>
            </a:r>
          </a:p>
          <a:p>
            <a:pPr algn="just"/>
            <a:endParaRPr lang="en-US" sz="2000" b="0" i="0" dirty="0">
              <a:solidFill>
                <a:srgbClr val="610B4B"/>
              </a:solidFill>
              <a:effectLst/>
              <a:latin typeface="erdana"/>
            </a:endParaRPr>
          </a:p>
          <a:p>
            <a:pPr algn="just">
              <a:lnSpc>
                <a:spcPct val="150000"/>
              </a:lnSpc>
              <a:buFont typeface="Arial" panose="020B0604020202020204" pitchFamily="34" charset="0"/>
              <a:buChar char="•"/>
            </a:pPr>
            <a:r>
              <a:rPr lang="en-US" sz="2000" b="0" i="0" dirty="0">
                <a:solidFill>
                  <a:srgbClr val="000000"/>
                </a:solidFill>
                <a:effectLst/>
                <a:latin typeface="inter-regular"/>
              </a:rPr>
              <a:t>Each element in an array is of the same data type and carries the same size that is 4 bytes.</a:t>
            </a:r>
          </a:p>
          <a:p>
            <a:pPr algn="just">
              <a:lnSpc>
                <a:spcPct val="150000"/>
              </a:lnSpc>
              <a:buFont typeface="Arial" panose="020B0604020202020204" pitchFamily="34" charset="0"/>
              <a:buChar char="•"/>
            </a:pPr>
            <a:r>
              <a:rPr lang="en-US" sz="2000" b="0" i="0" dirty="0">
                <a:solidFill>
                  <a:srgbClr val="000000"/>
                </a:solidFill>
                <a:effectLst/>
                <a:latin typeface="inter-regular"/>
              </a:rPr>
              <a:t>Elements in the array are stored at contiguous memory locations from which the first element is stored at the smallest memory location.</a:t>
            </a:r>
          </a:p>
          <a:p>
            <a:pPr algn="just">
              <a:lnSpc>
                <a:spcPct val="150000"/>
              </a:lnSpc>
              <a:buFont typeface="Arial" panose="020B0604020202020204" pitchFamily="34" charset="0"/>
              <a:buChar char="•"/>
            </a:pPr>
            <a:r>
              <a:rPr lang="en-US" sz="2000" b="0" i="0" dirty="0">
                <a:solidFill>
                  <a:srgbClr val="000000"/>
                </a:solidFill>
                <a:effectLst/>
                <a:latin typeface="inter-regular"/>
              </a:rPr>
              <a:t>Elements of the array can be randomly accessed since we can calculate the address of each element of the array with the given base address and the size of the data element.</a:t>
            </a:r>
            <a:endParaRPr lang="en-US" sz="2000" b="1" dirty="0"/>
          </a:p>
        </p:txBody>
      </p:sp>
    </p:spTree>
    <p:extLst>
      <p:ext uri="{BB962C8B-B14F-4D97-AF65-F5344CB8AC3E}">
        <p14:creationId xmlns:p14="http://schemas.microsoft.com/office/powerpoint/2010/main" val="214145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1000"/>
                                        <p:tgtEl>
                                          <p:spTgt spid="3">
                                            <p:txEl>
                                              <p:pRg st="8" end="8"/>
                                            </p:txEl>
                                          </p:spTgt>
                                        </p:tgtEl>
                                      </p:cBhvr>
                                    </p:animEffect>
                                    <p:anim calcmode="lin" valueType="num">
                                      <p:cBhvr>
                                        <p:cTn id="3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arn(inVertical)">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arn(inVertic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03B1B-4E1E-578C-4B51-CAEC6AEE50E1}"/>
              </a:ext>
            </a:extLst>
          </p:cNvPr>
          <p:cNvSpPr txBox="1"/>
          <p:nvPr/>
        </p:nvSpPr>
        <p:spPr>
          <a:xfrm>
            <a:off x="508000" y="124753"/>
            <a:ext cx="6086764" cy="6586418"/>
          </a:xfrm>
          <a:prstGeom prst="rect">
            <a:avLst/>
          </a:prstGeom>
          <a:noFill/>
        </p:spPr>
        <p:txBody>
          <a:bodyPr wrap="square">
            <a:spAutoFit/>
          </a:bodyPr>
          <a:lstStyle/>
          <a:p>
            <a:pPr algn="just"/>
            <a:r>
              <a:rPr lang="en-US" sz="2000" b="1" dirty="0"/>
              <a:t>Array / List-based representation and operations: Representation of an array -&gt;</a:t>
            </a:r>
          </a:p>
          <a:p>
            <a:pPr algn="just"/>
            <a:endParaRPr lang="en-US" sz="2000" b="1" dirty="0"/>
          </a:p>
          <a:p>
            <a:pPr algn="just"/>
            <a:r>
              <a:rPr lang="en-US" sz="2000" dirty="0"/>
              <a:t>We can represent an array in various ways in different programming languages. As an illustration, let's see the declaration of the array in C language –</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marL="285750" indent="-285750" algn="just">
              <a:buFont typeface="Arial" panose="020B0604020202020204" pitchFamily="34" charset="0"/>
              <a:buChar char="•"/>
            </a:pPr>
            <a:r>
              <a:rPr lang="en-US" dirty="0"/>
              <a:t>As per the above illustration, there are some of the following important points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Index starts with 0.</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array's length is 10, which means we can store 10 elements.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Each element in the array can be accessed via its index.</a:t>
            </a:r>
            <a:endParaRPr lang="en-US" sz="2000" dirty="0"/>
          </a:p>
        </p:txBody>
      </p:sp>
      <p:pic>
        <p:nvPicPr>
          <p:cNvPr id="1026" name="Picture 2" descr="Array in DS">
            <a:extLst>
              <a:ext uri="{FF2B5EF4-FFF2-40B4-BE49-F238E27FC236}">
                <a16:creationId xmlns:a16="http://schemas.microsoft.com/office/drawing/2014/main" id="{37D94B61-500A-04FF-7335-F679266C4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10" y="2129416"/>
            <a:ext cx="5246254" cy="17313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E2DF6B-D406-594C-035B-0DE3309E96C5}"/>
              </a:ext>
            </a:extLst>
          </p:cNvPr>
          <p:cNvSpPr txBox="1"/>
          <p:nvPr/>
        </p:nvSpPr>
        <p:spPr>
          <a:xfrm>
            <a:off x="7241309" y="319222"/>
            <a:ext cx="4590473" cy="6247864"/>
          </a:xfrm>
          <a:prstGeom prst="rect">
            <a:avLst/>
          </a:prstGeom>
          <a:noFill/>
        </p:spPr>
        <p:txBody>
          <a:bodyPr wrap="square">
            <a:spAutoFit/>
          </a:bodyPr>
          <a:lstStyle/>
          <a:p>
            <a:pPr algn="just"/>
            <a:r>
              <a:rPr lang="en-US" sz="2000" b="1" i="0" dirty="0">
                <a:solidFill>
                  <a:srgbClr val="610B4B"/>
                </a:solidFill>
                <a:effectLst/>
                <a:latin typeface="erdana"/>
              </a:rPr>
              <a:t>Why are arrays required?</a:t>
            </a:r>
          </a:p>
          <a:p>
            <a:pPr algn="just"/>
            <a:r>
              <a:rPr lang="en-US" sz="2000" b="0" i="0" dirty="0">
                <a:solidFill>
                  <a:srgbClr val="333333"/>
                </a:solidFill>
                <a:effectLst/>
                <a:latin typeface="inter-regular"/>
              </a:rPr>
              <a:t>Arrays are useful because –</a:t>
            </a:r>
          </a:p>
          <a:p>
            <a:pPr algn="just">
              <a:buFont typeface="Arial" panose="020B0604020202020204" pitchFamily="34" charset="0"/>
              <a:buChar char="•"/>
            </a:pPr>
            <a:r>
              <a:rPr lang="en-US" sz="2000" b="0" i="0" dirty="0">
                <a:solidFill>
                  <a:srgbClr val="000000"/>
                </a:solidFill>
                <a:effectLst/>
                <a:latin typeface="inter-regular"/>
              </a:rPr>
              <a:t>Sorting and searching a value in an array is easier.</a:t>
            </a:r>
          </a:p>
          <a:p>
            <a:pPr algn="just">
              <a:buFont typeface="Arial" panose="020B0604020202020204" pitchFamily="34" charset="0"/>
              <a:buChar char="•"/>
            </a:pPr>
            <a:endParaRPr lang="en-US" sz="2000" b="0" i="0" dirty="0">
              <a:solidFill>
                <a:srgbClr val="000000"/>
              </a:solidFill>
              <a:effectLst/>
              <a:latin typeface="inter-regular"/>
            </a:endParaRPr>
          </a:p>
          <a:p>
            <a:pPr algn="just">
              <a:buFont typeface="Arial" panose="020B0604020202020204" pitchFamily="34" charset="0"/>
              <a:buChar char="•"/>
            </a:pPr>
            <a:r>
              <a:rPr lang="en-US" sz="2000" b="0" i="0" dirty="0">
                <a:solidFill>
                  <a:srgbClr val="000000"/>
                </a:solidFill>
                <a:effectLst/>
                <a:latin typeface="inter-regular"/>
              </a:rPr>
              <a:t>Arrays are best to process multiple values quickly and easily.</a:t>
            </a:r>
          </a:p>
          <a:p>
            <a:pPr algn="just">
              <a:buFont typeface="Arial" panose="020B0604020202020204" pitchFamily="34" charset="0"/>
              <a:buChar char="•"/>
            </a:pP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Arrays are good for storing multiple values in a single variable -</a:t>
            </a:r>
            <a:r>
              <a:rPr lang="en-US" sz="2000" b="0" i="0" dirty="0">
                <a:solidFill>
                  <a:srgbClr val="000000"/>
                </a:solidFill>
                <a:effectLst/>
                <a:latin typeface="inter-regular"/>
              </a:rPr>
              <a:t> In computer programming, most cases require storing a large number of data of a similar type. To store such an amount of data, we need to define a large number of variables. It would be very difficult to remember the names of all the variables while writing the programs. Instead of naming all the variables with a different name, it is better to define an array and store all the elements into it.</a:t>
            </a:r>
          </a:p>
        </p:txBody>
      </p:sp>
    </p:spTree>
    <p:extLst>
      <p:ext uri="{BB962C8B-B14F-4D97-AF65-F5344CB8AC3E}">
        <p14:creationId xmlns:p14="http://schemas.microsoft.com/office/powerpoint/2010/main" val="373623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barn(inVertical)">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barn(inVertical)">
                                      <p:cBhvr>
                                        <p:cTn id="22" dur="500"/>
                                        <p:tgtEl>
                                          <p:spTgt spid="3">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barn(inVertical)">
                                      <p:cBhvr>
                                        <p:cTn id="27" dur="500"/>
                                        <p:tgtEl>
                                          <p:spTgt spid="3">
                                            <p:txEl>
                                              <p:pRg st="14" end="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16" end="16"/>
                                            </p:txEl>
                                          </p:spTgt>
                                        </p:tgtEl>
                                        <p:attrNameLst>
                                          <p:attrName>style.visibility</p:attrName>
                                        </p:attrNameLst>
                                      </p:cBhvr>
                                      <p:to>
                                        <p:strVal val="visible"/>
                                      </p:to>
                                    </p:set>
                                    <p:animEffect transition="in" filter="barn(inVertical)">
                                      <p:cBhvr>
                                        <p:cTn id="32" dur="500"/>
                                        <p:tgtEl>
                                          <p:spTgt spid="3">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heel(1)">
                                      <p:cBhvr>
                                        <p:cTn id="37" dur="20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wheel(1)">
                                      <p:cBhvr>
                                        <p:cTn id="42" dur="2000"/>
                                        <p:tgtEl>
                                          <p:spTgt spid="5">
                                            <p:txEl>
                                              <p:pRg st="1" end="1"/>
                                            </p:txEl>
                                          </p:spTgt>
                                        </p:tgtEl>
                                      </p:cBhvr>
                                    </p:animEffect>
                                  </p:childTnLst>
                                </p:cTn>
                              </p:par>
                              <p:par>
                                <p:cTn id="43" presetID="21" presetClass="entr" presetSubtype="1" fill="hold" nodeType="with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animEffect transition="in" filter="wheel(1)">
                                      <p:cBhvr>
                                        <p:cTn id="45" dur="2000"/>
                                        <p:tgtEl>
                                          <p:spTgt spid="5">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5">
                                            <p:txEl>
                                              <p:pRg st="4" end="4"/>
                                            </p:txEl>
                                          </p:spTgt>
                                        </p:tgtEl>
                                        <p:attrNameLst>
                                          <p:attrName>style.visibility</p:attrName>
                                        </p:attrNameLst>
                                      </p:cBhvr>
                                      <p:to>
                                        <p:strVal val="visible"/>
                                      </p:to>
                                    </p:set>
                                    <p:animEffect transition="in" filter="wheel(1)">
                                      <p:cBhvr>
                                        <p:cTn id="50" dur="2000"/>
                                        <p:tgtEl>
                                          <p:spTgt spid="5">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circle(in)">
                                      <p:cBhvr>
                                        <p:cTn id="55"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03B1B-4E1E-578C-4B51-CAEC6AEE50E1}"/>
              </a:ext>
            </a:extLst>
          </p:cNvPr>
          <p:cNvSpPr txBox="1"/>
          <p:nvPr/>
        </p:nvSpPr>
        <p:spPr>
          <a:xfrm>
            <a:off x="507999" y="124753"/>
            <a:ext cx="11342255" cy="6217087"/>
          </a:xfrm>
          <a:prstGeom prst="rect">
            <a:avLst/>
          </a:prstGeom>
          <a:noFill/>
        </p:spPr>
        <p:txBody>
          <a:bodyPr wrap="square">
            <a:spAutoFit/>
          </a:bodyPr>
          <a:lstStyle/>
          <a:p>
            <a:r>
              <a:rPr lang="en-US" sz="2000" b="1" dirty="0"/>
              <a:t>Array / List-based representation and operations: </a:t>
            </a:r>
            <a:r>
              <a:rPr lang="en-US" b="1" dirty="0"/>
              <a:t>Memory allocation of an array</a:t>
            </a:r>
          </a:p>
          <a:p>
            <a:endParaRPr lang="en-US" b="1" dirty="0"/>
          </a:p>
          <a:p>
            <a:pPr algn="just"/>
            <a:r>
              <a:rPr lang="en-US" dirty="0"/>
              <a:t>As stated above, all the data elements of an array are stored at contiguous locations in the main memory. The name of the array represents the base address or the address of the first element in the main memory. Each element of the array is represented by proper indexing.</a:t>
            </a:r>
          </a:p>
          <a:p>
            <a:pPr algn="just"/>
            <a:endParaRPr lang="en-US" dirty="0"/>
          </a:p>
          <a:p>
            <a:pPr algn="just"/>
            <a:r>
              <a:rPr lang="en-US" dirty="0"/>
              <a:t>We can define the indexing of an array in the below ways -\</a:t>
            </a:r>
          </a:p>
          <a:p>
            <a:pPr algn="just"/>
            <a:endParaRPr lang="en-US" dirty="0"/>
          </a:p>
          <a:p>
            <a:pPr marL="285750" indent="-285750" algn="just">
              <a:buFont typeface="Arial" panose="020B0604020202020204" pitchFamily="34" charset="0"/>
              <a:buChar char="•"/>
            </a:pPr>
            <a:r>
              <a:rPr lang="en-US" dirty="0"/>
              <a:t>0 (zero-based indexing): The first element of the array will be </a:t>
            </a:r>
            <a:r>
              <a:rPr lang="en-US" dirty="0" err="1"/>
              <a:t>arr</a:t>
            </a:r>
            <a:r>
              <a:rPr lang="en-US" dirty="0"/>
              <a:t>[0].</a:t>
            </a:r>
          </a:p>
          <a:p>
            <a:pPr marL="285750" indent="-285750" algn="just">
              <a:buFont typeface="Arial" panose="020B0604020202020204" pitchFamily="34" charset="0"/>
              <a:buChar char="•"/>
            </a:pPr>
            <a:r>
              <a:rPr lang="en-US" dirty="0"/>
              <a:t>1 (one-based indexing): The first element of the array will be </a:t>
            </a:r>
            <a:r>
              <a:rPr lang="en-US" dirty="0" err="1"/>
              <a:t>arr</a:t>
            </a:r>
            <a:r>
              <a:rPr lang="en-US" dirty="0"/>
              <a:t>[1].</a:t>
            </a:r>
          </a:p>
          <a:p>
            <a:pPr marL="285750" indent="-285750" algn="just">
              <a:buFont typeface="Arial" panose="020B0604020202020204" pitchFamily="34" charset="0"/>
              <a:buChar char="•"/>
            </a:pPr>
            <a:r>
              <a:rPr lang="en-US" dirty="0"/>
              <a:t>n (n - based indexing): The first element of the array can reside at any random index number.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the above image, we have shown the memory allocation of an array </a:t>
            </a:r>
            <a:r>
              <a:rPr lang="en-US" dirty="0" err="1"/>
              <a:t>arr</a:t>
            </a:r>
            <a:r>
              <a:rPr lang="en-US" dirty="0"/>
              <a:t> of size 5. The array follows a 0-based indexing approach. The base address of the array is 100 bytes. It is the address of </a:t>
            </a:r>
            <a:r>
              <a:rPr lang="en-US" dirty="0" err="1"/>
              <a:t>arr</a:t>
            </a:r>
            <a:r>
              <a:rPr lang="en-US" dirty="0"/>
              <a:t>[0]. Here, the size of the data type used is 4 bytes; therefore, each element will take 4 bytes in the memory.</a:t>
            </a:r>
          </a:p>
        </p:txBody>
      </p:sp>
      <p:pic>
        <p:nvPicPr>
          <p:cNvPr id="2050" name="Picture 2" descr="Array in DS">
            <a:extLst>
              <a:ext uri="{FF2B5EF4-FFF2-40B4-BE49-F238E27FC236}">
                <a16:creationId xmlns:a16="http://schemas.microsoft.com/office/drawing/2014/main" id="{80C12359-3C2F-D945-A2E2-B6C8601A8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610" y="3429000"/>
            <a:ext cx="5314371" cy="174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89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barn(inVertical)">
                                      <p:cBhvr>
                                        <p:cTn id="37" dur="500"/>
                                        <p:tgtEl>
                                          <p:spTgt spid="205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17" end="17"/>
                                            </p:txEl>
                                          </p:spTgt>
                                        </p:tgtEl>
                                        <p:attrNameLst>
                                          <p:attrName>style.visibility</p:attrName>
                                        </p:attrNameLst>
                                      </p:cBhvr>
                                      <p:to>
                                        <p:strVal val="visible"/>
                                      </p:to>
                                    </p:set>
                                    <p:animEffect transition="in" filter="barn(inVertical)">
                                      <p:cBhvr>
                                        <p:cTn id="4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03B1B-4E1E-578C-4B51-CAEC6AEE50E1}"/>
              </a:ext>
            </a:extLst>
          </p:cNvPr>
          <p:cNvSpPr txBox="1"/>
          <p:nvPr/>
        </p:nvSpPr>
        <p:spPr>
          <a:xfrm>
            <a:off x="295563" y="281771"/>
            <a:ext cx="6631710" cy="6217087"/>
          </a:xfrm>
          <a:prstGeom prst="rect">
            <a:avLst/>
          </a:prstGeom>
          <a:noFill/>
        </p:spPr>
        <p:txBody>
          <a:bodyPr wrap="square">
            <a:spAutoFit/>
          </a:bodyPr>
          <a:lstStyle/>
          <a:p>
            <a:r>
              <a:rPr lang="en-US" sz="2000" b="1" dirty="0"/>
              <a:t>Array / List-based representation and operations: </a:t>
            </a:r>
          </a:p>
          <a:p>
            <a:r>
              <a:rPr lang="en-US" b="1" dirty="0"/>
              <a:t>How to access an element from the array?</a:t>
            </a:r>
          </a:p>
          <a:p>
            <a:endParaRPr lang="en-US" b="1" dirty="0"/>
          </a:p>
          <a:p>
            <a:r>
              <a:rPr lang="en-US" dirty="0"/>
              <a:t>We required the information given below to access any random element from the array –</a:t>
            </a:r>
          </a:p>
          <a:p>
            <a:pPr marL="285750" indent="-285750">
              <a:buFont typeface="Arial" panose="020B0604020202020204" pitchFamily="34" charset="0"/>
              <a:buChar char="•"/>
            </a:pPr>
            <a:r>
              <a:rPr lang="en-US" dirty="0"/>
              <a:t>Base Address of the array.</a:t>
            </a:r>
          </a:p>
          <a:p>
            <a:pPr marL="285750" indent="-285750">
              <a:buFont typeface="Arial" panose="020B0604020202020204" pitchFamily="34" charset="0"/>
              <a:buChar char="•"/>
            </a:pPr>
            <a:r>
              <a:rPr lang="en-US" dirty="0"/>
              <a:t>Size of an element in bytes.</a:t>
            </a:r>
          </a:p>
          <a:p>
            <a:pPr marL="285750" indent="-285750">
              <a:buFont typeface="Arial" panose="020B0604020202020204" pitchFamily="34" charset="0"/>
              <a:buChar char="•"/>
            </a:pPr>
            <a:r>
              <a:rPr lang="en-US" dirty="0"/>
              <a:t>Type of indexing, array follows.</a:t>
            </a:r>
          </a:p>
          <a:p>
            <a:endParaRPr lang="en-US" dirty="0"/>
          </a:p>
          <a:p>
            <a:r>
              <a:rPr lang="en-US" dirty="0"/>
              <a:t>The formula to calculate the address to access an array element –</a:t>
            </a:r>
          </a:p>
          <a:p>
            <a:r>
              <a:rPr lang="en-US" b="1" dirty="0"/>
              <a:t>Byte address of element A[</a:t>
            </a:r>
            <a:r>
              <a:rPr lang="en-US" b="1" dirty="0" err="1"/>
              <a:t>i</a:t>
            </a:r>
            <a:r>
              <a:rPr lang="en-US" b="1" dirty="0"/>
              <a:t>]  = base address + size * ( </a:t>
            </a:r>
            <a:r>
              <a:rPr lang="en-US" b="1" dirty="0" err="1"/>
              <a:t>i</a:t>
            </a:r>
            <a:r>
              <a:rPr lang="en-US" b="1" dirty="0"/>
              <a:t> - first index) </a:t>
            </a:r>
          </a:p>
          <a:p>
            <a:r>
              <a:rPr lang="en-US" dirty="0"/>
              <a:t>    </a:t>
            </a:r>
          </a:p>
          <a:p>
            <a:r>
              <a:rPr lang="en-US" dirty="0"/>
              <a:t>Here, the size represents the memory taken by the primitive data types. For an instance, </a:t>
            </a:r>
            <a:r>
              <a:rPr lang="en-US" b="1" dirty="0"/>
              <a:t>int</a:t>
            </a:r>
            <a:r>
              <a:rPr lang="en-US" dirty="0"/>
              <a:t> takes 2 bytes, </a:t>
            </a:r>
            <a:r>
              <a:rPr lang="en-US" b="1" dirty="0"/>
              <a:t>float</a:t>
            </a:r>
            <a:r>
              <a:rPr lang="en-US" dirty="0"/>
              <a:t> takes 4 bytes of memory space in C programming.</a:t>
            </a:r>
          </a:p>
          <a:p>
            <a:endParaRPr lang="en-US" dirty="0"/>
          </a:p>
          <a:p>
            <a:r>
              <a:rPr lang="en-US" dirty="0"/>
              <a:t>We can understand it with the help of an example –</a:t>
            </a:r>
          </a:p>
          <a:p>
            <a:endParaRPr lang="en-US" dirty="0"/>
          </a:p>
          <a:p>
            <a:r>
              <a:rPr lang="en-US" dirty="0"/>
              <a:t>Suppose an array, A[-10 ..... +2 ] having Base address (BA) = 999 and size of an element = 2 bytes, find the location of A[-1].</a:t>
            </a:r>
          </a:p>
          <a:p>
            <a:endParaRPr lang="en-US" dirty="0"/>
          </a:p>
          <a:p>
            <a:r>
              <a:rPr lang="en-US" dirty="0"/>
              <a:t>L(A[-1]) = 999 + 2 x [(-1) - (-10)] = 999 + 18 = 1017</a:t>
            </a:r>
          </a:p>
        </p:txBody>
      </p:sp>
      <p:sp>
        <p:nvSpPr>
          <p:cNvPr id="5" name="TextBox 4">
            <a:extLst>
              <a:ext uri="{FF2B5EF4-FFF2-40B4-BE49-F238E27FC236}">
                <a16:creationId xmlns:a16="http://schemas.microsoft.com/office/drawing/2014/main" id="{901444DA-D3CF-F89D-AA35-F1AD5F966DC3}"/>
              </a:ext>
            </a:extLst>
          </p:cNvPr>
          <p:cNvSpPr txBox="1"/>
          <p:nvPr/>
        </p:nvSpPr>
        <p:spPr>
          <a:xfrm>
            <a:off x="6853382" y="359142"/>
            <a:ext cx="5043056" cy="4801314"/>
          </a:xfrm>
          <a:prstGeom prst="rect">
            <a:avLst/>
          </a:prstGeom>
          <a:noFill/>
        </p:spPr>
        <p:txBody>
          <a:bodyPr wrap="square">
            <a:spAutoFit/>
          </a:bodyPr>
          <a:lstStyle/>
          <a:p>
            <a:pPr algn="just"/>
            <a:r>
              <a:rPr lang="en-US" b="1" i="0" dirty="0">
                <a:solidFill>
                  <a:srgbClr val="610B38"/>
                </a:solidFill>
                <a:effectLst/>
                <a:latin typeface="erdana"/>
              </a:rPr>
              <a:t>Basic operations: </a:t>
            </a:r>
            <a:r>
              <a:rPr lang="en-US" b="0" i="0" dirty="0">
                <a:solidFill>
                  <a:srgbClr val="333333"/>
                </a:solidFill>
                <a:effectLst/>
                <a:latin typeface="inter-regular"/>
              </a:rPr>
              <a:t>Now, let's discuss the basic operations supported in the array –</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regular"/>
              </a:rPr>
              <a:t>Traversal</a:t>
            </a:r>
            <a:r>
              <a:rPr lang="en-US" b="0" i="0" dirty="0">
                <a:solidFill>
                  <a:srgbClr val="000000"/>
                </a:solidFill>
                <a:effectLst/>
                <a:latin typeface="inter-regular"/>
              </a:rPr>
              <a:t> - This operation is used to print the elements of the array.</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regular"/>
              </a:rPr>
              <a:t>Insertion</a:t>
            </a:r>
            <a:r>
              <a:rPr lang="en-US" b="0" i="0" dirty="0">
                <a:solidFill>
                  <a:srgbClr val="000000"/>
                </a:solidFill>
                <a:effectLst/>
                <a:latin typeface="inter-regular"/>
              </a:rPr>
              <a:t> - It is used to add an element at a particular index.</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regular"/>
              </a:rPr>
              <a:t>Deletion</a:t>
            </a:r>
            <a:r>
              <a:rPr lang="en-US" b="0" i="0" dirty="0">
                <a:solidFill>
                  <a:srgbClr val="000000"/>
                </a:solidFill>
                <a:effectLst/>
                <a:latin typeface="inter-regular"/>
              </a:rPr>
              <a:t> - It is used to delete an element from a particular index.</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regular"/>
              </a:rPr>
              <a:t>Search</a:t>
            </a:r>
            <a:r>
              <a:rPr lang="en-US" b="0" i="0" dirty="0">
                <a:solidFill>
                  <a:srgbClr val="000000"/>
                </a:solidFill>
                <a:effectLst/>
                <a:latin typeface="inter-regular"/>
              </a:rPr>
              <a:t> - It is used to search an element using the given index or by the value.</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regular"/>
              </a:rPr>
              <a:t>Update</a:t>
            </a:r>
            <a:r>
              <a:rPr lang="en-US" b="0" i="0" dirty="0">
                <a:solidFill>
                  <a:srgbClr val="000000"/>
                </a:solidFill>
                <a:effectLst/>
                <a:latin typeface="inter-regular"/>
              </a:rPr>
              <a:t> - It updates an element at a particular index.</a:t>
            </a:r>
          </a:p>
        </p:txBody>
      </p:sp>
    </p:spTree>
    <p:extLst>
      <p:ext uri="{BB962C8B-B14F-4D97-AF65-F5344CB8AC3E}">
        <p14:creationId xmlns:p14="http://schemas.microsoft.com/office/powerpoint/2010/main" val="353999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arn(inVertic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arn(inVertical)">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arn(inVertical)">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barn(inVertical)">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barn(inVertical)">
                                      <p:cBhvr>
                                        <p:cTn id="62" dur="500"/>
                                        <p:tgtEl>
                                          <p:spTgt spid="3">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animEffect transition="in" filter="barn(inVertical)">
                                      <p:cBhvr>
                                        <p:cTn id="67"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0515" y="944978"/>
            <a:ext cx="6643821" cy="1200329"/>
          </a:xfrm>
          <a:prstGeom prst="rect">
            <a:avLst/>
          </a:prstGeom>
        </p:spPr>
        <p:txBody>
          <a:bodyPr wrap="square">
            <a:spAutoFit/>
          </a:bodyPr>
          <a:lstStyle/>
          <a:p>
            <a:pPr algn="ctr"/>
            <a:r>
              <a:rPr lang="en-US" b="1" i="1" dirty="0">
                <a:solidFill>
                  <a:srgbClr val="000000"/>
                </a:solidFill>
                <a:latin typeface="Helvetica Neue"/>
              </a:rPr>
              <a:t>Innovation is the mother of necessity</a:t>
            </a:r>
          </a:p>
          <a:p>
            <a:endParaRPr lang="en-US" b="1" i="1" dirty="0">
              <a:solidFill>
                <a:srgbClr val="000000"/>
              </a:solidFill>
              <a:latin typeface="Helvetica Neue"/>
            </a:endParaRPr>
          </a:p>
          <a:p>
            <a:r>
              <a:rPr lang="en-US" i="1" dirty="0"/>
              <a:t>Each innovation in language design was driven by the need to solve a fundamental problem that the preceding languages could not solve.</a:t>
            </a:r>
            <a:endParaRPr lang="en-US" b="1" i="1" dirty="0">
              <a:solidFill>
                <a:srgbClr val="000000"/>
              </a:solidFill>
              <a:latin typeface="Helvetica Neue"/>
            </a:endParaRPr>
          </a:p>
        </p:txBody>
      </p:sp>
      <p:sp>
        <p:nvSpPr>
          <p:cNvPr id="6" name="Rectangle 5"/>
          <p:cNvSpPr/>
          <p:nvPr/>
        </p:nvSpPr>
        <p:spPr>
          <a:xfrm>
            <a:off x="2083553" y="2851572"/>
            <a:ext cx="1184941" cy="369332"/>
          </a:xfrm>
          <a:prstGeom prst="rect">
            <a:avLst/>
          </a:prstGeom>
        </p:spPr>
        <p:txBody>
          <a:bodyPr wrap="none">
            <a:spAutoFit/>
          </a:bodyPr>
          <a:lstStyle/>
          <a:p>
            <a:pPr algn="ctr"/>
            <a:r>
              <a:rPr lang="en-US" b="1" i="1" dirty="0">
                <a:solidFill>
                  <a:srgbClr val="000000"/>
                </a:solidFill>
                <a:latin typeface="Helvetica Neue"/>
              </a:rPr>
              <a:t>Progress</a:t>
            </a:r>
          </a:p>
        </p:txBody>
      </p:sp>
      <p:sp>
        <p:nvSpPr>
          <p:cNvPr id="7" name="Rectangle 6"/>
          <p:cNvSpPr/>
          <p:nvPr/>
        </p:nvSpPr>
        <p:spPr>
          <a:xfrm>
            <a:off x="7449765" y="4196895"/>
            <a:ext cx="4257973" cy="1200329"/>
          </a:xfrm>
          <a:prstGeom prst="rect">
            <a:avLst/>
          </a:prstGeom>
        </p:spPr>
        <p:txBody>
          <a:bodyPr wrap="square">
            <a:spAutoFit/>
          </a:bodyPr>
          <a:lstStyle/>
          <a:p>
            <a:r>
              <a:rPr lang="en-US" i="1" dirty="0">
                <a:solidFill>
                  <a:srgbClr val="000000"/>
                </a:solidFill>
                <a:latin typeface="Helvetica Neue"/>
              </a:rPr>
              <a:t>Progress looks at what is working, the improvements, the discoveries, the aha moments that come from looking at things in a new way.</a:t>
            </a:r>
            <a:endParaRPr lang="en-US" i="1" dirty="0">
              <a:solidFill>
                <a:srgbClr val="000000"/>
              </a:solidFill>
              <a:effectLst/>
              <a:latin typeface="Helvetica Neue"/>
            </a:endParaRPr>
          </a:p>
        </p:txBody>
      </p:sp>
      <p:sp>
        <p:nvSpPr>
          <p:cNvPr id="8" name="Rectangle 7"/>
          <p:cNvSpPr/>
          <p:nvPr/>
        </p:nvSpPr>
        <p:spPr>
          <a:xfrm>
            <a:off x="8707556" y="2851572"/>
            <a:ext cx="1313180" cy="369332"/>
          </a:xfrm>
          <a:prstGeom prst="rect">
            <a:avLst/>
          </a:prstGeom>
        </p:spPr>
        <p:txBody>
          <a:bodyPr wrap="none">
            <a:spAutoFit/>
          </a:bodyPr>
          <a:lstStyle/>
          <a:p>
            <a:r>
              <a:rPr lang="en-US" b="1" i="1" dirty="0">
                <a:solidFill>
                  <a:srgbClr val="000000"/>
                </a:solidFill>
                <a:latin typeface="Helvetica Neue"/>
              </a:rPr>
              <a:t>Perfection</a:t>
            </a:r>
          </a:p>
        </p:txBody>
      </p:sp>
      <p:sp>
        <p:nvSpPr>
          <p:cNvPr id="9" name="Rectangle 8"/>
          <p:cNvSpPr/>
          <p:nvPr/>
        </p:nvSpPr>
        <p:spPr>
          <a:xfrm>
            <a:off x="1442872" y="4196895"/>
            <a:ext cx="2684746" cy="923330"/>
          </a:xfrm>
          <a:prstGeom prst="rect">
            <a:avLst/>
          </a:prstGeom>
        </p:spPr>
        <p:txBody>
          <a:bodyPr wrap="square">
            <a:spAutoFit/>
          </a:bodyPr>
          <a:lstStyle/>
          <a:p>
            <a:r>
              <a:rPr lang="en-US" i="1" dirty="0">
                <a:solidFill>
                  <a:srgbClr val="000000"/>
                </a:solidFill>
                <a:latin typeface="Helvetica Neue"/>
              </a:rPr>
              <a:t>Perfection focuses on what’s not working, the flaws, the not </a:t>
            </a:r>
            <a:r>
              <a:rPr lang="en-US" i="1" dirty="0" err="1">
                <a:solidFill>
                  <a:srgbClr val="000000"/>
                </a:solidFill>
                <a:latin typeface="Helvetica Neue"/>
              </a:rPr>
              <a:t>enoughs</a:t>
            </a:r>
            <a:r>
              <a:rPr lang="en-US" i="1" dirty="0">
                <a:solidFill>
                  <a:srgbClr val="000000"/>
                </a:solidFill>
                <a:latin typeface="Helvetica Neue"/>
              </a:rPr>
              <a:t>. </a:t>
            </a:r>
          </a:p>
        </p:txBody>
      </p:sp>
      <p:sp>
        <p:nvSpPr>
          <p:cNvPr id="10" name="Rectangle 9"/>
          <p:cNvSpPr/>
          <p:nvPr/>
        </p:nvSpPr>
        <p:spPr>
          <a:xfrm>
            <a:off x="4963967" y="2851572"/>
            <a:ext cx="928459" cy="369332"/>
          </a:xfrm>
          <a:prstGeom prst="rect">
            <a:avLst/>
          </a:prstGeom>
        </p:spPr>
        <p:txBody>
          <a:bodyPr wrap="none">
            <a:spAutoFit/>
          </a:bodyPr>
          <a:lstStyle/>
          <a:p>
            <a:pPr algn="ctr"/>
            <a:r>
              <a:rPr lang="en-US" b="1" i="1" dirty="0">
                <a:solidFill>
                  <a:srgbClr val="000000"/>
                </a:solidFill>
                <a:latin typeface="Helvetica Neue"/>
              </a:rPr>
              <a:t>versus</a:t>
            </a:r>
          </a:p>
        </p:txBody>
      </p:sp>
    </p:spTree>
    <p:extLst>
      <p:ext uri="{BB962C8B-B14F-4D97-AF65-F5344CB8AC3E}">
        <p14:creationId xmlns:p14="http://schemas.microsoft.com/office/powerpoint/2010/main" val="318154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heel(1)">
                                      <p:cBhvr>
                                        <p:cTn id="29" dur="2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0" fill="hold"/>
                                        <p:tgtEl>
                                          <p:spTgt spid="7"/>
                                        </p:tgtEl>
                                        <p:attrNameLst>
                                          <p:attrName>ppt_w</p:attrName>
                                        </p:attrNameLst>
                                      </p:cBhvr>
                                      <p:tavLst>
                                        <p:tav tm="0">
                                          <p:val>
                                            <p:fltVal val="0"/>
                                          </p:val>
                                        </p:tav>
                                        <p:tav tm="100000">
                                          <p:val>
                                            <p:strVal val="#ppt_w"/>
                                          </p:val>
                                        </p:tav>
                                      </p:tavLst>
                                    </p:anim>
                                    <p:anim calcmode="lin" valueType="num">
                                      <p:cBhvr>
                                        <p:cTn id="40" dur="1000" fill="hold"/>
                                        <p:tgtEl>
                                          <p:spTgt spid="7"/>
                                        </p:tgtEl>
                                        <p:attrNameLst>
                                          <p:attrName>ppt_h</p:attrName>
                                        </p:attrNameLst>
                                      </p:cBhvr>
                                      <p:tavLst>
                                        <p:tav tm="0">
                                          <p:val>
                                            <p:fltVal val="0"/>
                                          </p:val>
                                        </p:tav>
                                        <p:tav tm="100000">
                                          <p:val>
                                            <p:strVal val="#ppt_h"/>
                                          </p:val>
                                        </p:tav>
                                      </p:tavLst>
                                    </p:anim>
                                    <p:anim calcmode="lin" valueType="num">
                                      <p:cBhvr>
                                        <p:cTn id="41" dur="1000" fill="hold"/>
                                        <p:tgtEl>
                                          <p:spTgt spid="7"/>
                                        </p:tgtEl>
                                        <p:attrNameLst>
                                          <p:attrName>style.rotation</p:attrName>
                                        </p:attrNameLst>
                                      </p:cBhvr>
                                      <p:tavLst>
                                        <p:tav tm="0">
                                          <p:val>
                                            <p:fltVal val="90"/>
                                          </p:val>
                                        </p:tav>
                                        <p:tav tm="100000">
                                          <p:val>
                                            <p:fltVal val="0"/>
                                          </p:val>
                                        </p:tav>
                                      </p:tavLst>
                                    </p:anim>
                                    <p:animEffect transition="in" filter="fade">
                                      <p:cBhvr>
                                        <p:cTn id="4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01F093-29CC-417A-2685-4A1E74312A37}"/>
              </a:ext>
            </a:extLst>
          </p:cNvPr>
          <p:cNvSpPr txBox="1"/>
          <p:nvPr/>
        </p:nvSpPr>
        <p:spPr>
          <a:xfrm>
            <a:off x="360218" y="281908"/>
            <a:ext cx="6096000" cy="923330"/>
          </a:xfrm>
          <a:prstGeom prst="rect">
            <a:avLst/>
          </a:prstGeom>
          <a:noFill/>
        </p:spPr>
        <p:txBody>
          <a:bodyPr wrap="square">
            <a:spAutoFit/>
          </a:bodyPr>
          <a:lstStyle/>
          <a:p>
            <a:pPr algn="just"/>
            <a:r>
              <a:rPr lang="en-US" b="0" i="0" dirty="0">
                <a:solidFill>
                  <a:srgbClr val="610B4B"/>
                </a:solidFill>
                <a:effectLst/>
                <a:latin typeface="erdana"/>
              </a:rPr>
              <a:t>Traversal operation: </a:t>
            </a:r>
            <a:r>
              <a:rPr lang="en-US" b="0" i="0" dirty="0">
                <a:solidFill>
                  <a:srgbClr val="333333"/>
                </a:solidFill>
                <a:effectLst/>
                <a:latin typeface="inter-regular"/>
              </a:rPr>
              <a:t>This operation is performed to traverse through the array elements. It prints all array elements one after another. We can understand it with the below program -</a:t>
            </a:r>
          </a:p>
        </p:txBody>
      </p:sp>
      <p:sp>
        <p:nvSpPr>
          <p:cNvPr id="5" name="TextBox 4">
            <a:extLst>
              <a:ext uri="{FF2B5EF4-FFF2-40B4-BE49-F238E27FC236}">
                <a16:creationId xmlns:a16="http://schemas.microsoft.com/office/drawing/2014/main" id="{5DEEA114-AF9D-866D-DD69-87EB33F911FE}"/>
              </a:ext>
            </a:extLst>
          </p:cNvPr>
          <p:cNvSpPr txBox="1"/>
          <p:nvPr/>
        </p:nvSpPr>
        <p:spPr>
          <a:xfrm>
            <a:off x="464993" y="1621488"/>
            <a:ext cx="6096000" cy="2862322"/>
          </a:xfrm>
          <a:prstGeom prst="rect">
            <a:avLst/>
          </a:prstGeom>
          <a:noFill/>
        </p:spPr>
        <p:txBody>
          <a:bodyPr wrap="square">
            <a:spAutoFit/>
          </a:bodyPr>
          <a:lstStyle/>
          <a:p>
            <a:pPr algn="just"/>
            <a:r>
              <a:rPr lang="en-US" b="1" i="0" dirty="0">
                <a:solidFill>
                  <a:srgbClr val="006699"/>
                </a:solidFill>
                <a:effectLst/>
                <a:latin typeface="inter-regular"/>
              </a:rPr>
              <a:t>void</a:t>
            </a:r>
            <a:r>
              <a:rPr lang="en-US" b="0" i="0" dirty="0">
                <a:solidFill>
                  <a:srgbClr val="000000"/>
                </a:solidFill>
                <a:effectLst/>
                <a:latin typeface="inter-regular"/>
              </a:rPr>
              <a:t> main() </a:t>
            </a:r>
          </a:p>
          <a:p>
            <a:pPr algn="just"/>
            <a:r>
              <a:rPr lang="en-US" b="0" i="0" dirty="0">
                <a:solidFill>
                  <a:srgbClr val="000000"/>
                </a:solidFill>
                <a:effectLst/>
                <a:latin typeface="inter-regular"/>
              </a:rPr>
              <a:t>{  </a:t>
            </a:r>
          </a:p>
          <a:p>
            <a:pPr algn="just"/>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[5] = {18, 30, 15, 70, 12};  </a:t>
            </a:r>
          </a:p>
          <a:p>
            <a:pPr algn="just"/>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"Elements of the array are:\n"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 0; </a:t>
            </a:r>
            <a:r>
              <a:rPr lang="en-US" b="0" i="0" dirty="0" err="1">
                <a:solidFill>
                  <a:srgbClr val="000000"/>
                </a:solidFill>
                <a:effectLst/>
                <a:latin typeface="inter-regular"/>
              </a:rPr>
              <a:t>i</a:t>
            </a:r>
            <a:r>
              <a:rPr lang="en-US" b="0" i="0" dirty="0">
                <a:solidFill>
                  <a:srgbClr val="000000"/>
                </a:solidFill>
                <a:effectLst/>
                <a:latin typeface="inter-regular"/>
              </a:rPr>
              <a:t>&lt;5; </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Arr</a:t>
            </a:r>
            <a:r>
              <a:rPr lang="en-US" b="0" i="0" dirty="0">
                <a:solidFill>
                  <a:srgbClr val="0000FF"/>
                </a:solidFill>
                <a:effectLst/>
                <a:latin typeface="inter-regular"/>
              </a:rPr>
              <a:t>[%d] = %d,  "</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p:txBody>
      </p:sp>
      <p:sp>
        <p:nvSpPr>
          <p:cNvPr id="7" name="TextBox 6">
            <a:extLst>
              <a:ext uri="{FF2B5EF4-FFF2-40B4-BE49-F238E27FC236}">
                <a16:creationId xmlns:a16="http://schemas.microsoft.com/office/drawing/2014/main" id="{4DA16341-C3E5-453E-C5F9-D0F1FDB3B795}"/>
              </a:ext>
            </a:extLst>
          </p:cNvPr>
          <p:cNvSpPr txBox="1"/>
          <p:nvPr/>
        </p:nvSpPr>
        <p:spPr>
          <a:xfrm>
            <a:off x="258618" y="4623062"/>
            <a:ext cx="6096000" cy="369332"/>
          </a:xfrm>
          <a:prstGeom prst="rect">
            <a:avLst/>
          </a:prstGeom>
          <a:noFill/>
        </p:spPr>
        <p:txBody>
          <a:bodyPr wrap="square">
            <a:spAutoFit/>
          </a:bodyPr>
          <a:lstStyle/>
          <a:p>
            <a:r>
              <a:rPr lang="en-US" b="1" i="0" dirty="0">
                <a:solidFill>
                  <a:srgbClr val="333333"/>
                </a:solidFill>
                <a:effectLst/>
                <a:latin typeface="inter-bold"/>
              </a:rPr>
              <a:t>Output</a:t>
            </a:r>
            <a:endParaRPr lang="en-US" dirty="0"/>
          </a:p>
        </p:txBody>
      </p:sp>
      <p:pic>
        <p:nvPicPr>
          <p:cNvPr id="3074" name="Picture 2" descr="Array in DS">
            <a:extLst>
              <a:ext uri="{FF2B5EF4-FFF2-40B4-BE49-F238E27FC236}">
                <a16:creationId xmlns:a16="http://schemas.microsoft.com/office/drawing/2014/main" id="{DBE6ECA4-447E-7033-F184-099E72F89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93" y="5491884"/>
            <a:ext cx="5886450" cy="61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84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074"/>
                                        </p:tgtEl>
                                        <p:attrNameLst>
                                          <p:attrName>style.visibility</p:attrName>
                                        </p:attrNameLst>
                                      </p:cBhvr>
                                      <p:to>
                                        <p:strVal val="visible"/>
                                      </p:to>
                                    </p:set>
                                    <p:animEffect transition="in" filter="barn(inVertical)">
                                      <p:cBhvr>
                                        <p:cTn id="2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DA5C52A-3461-67B2-103D-52914CC8F67E}"/>
              </a:ext>
            </a:extLst>
          </p:cNvPr>
          <p:cNvSpPr txBox="1"/>
          <p:nvPr/>
        </p:nvSpPr>
        <p:spPr>
          <a:xfrm>
            <a:off x="471054" y="134126"/>
            <a:ext cx="5375564" cy="1754326"/>
          </a:xfrm>
          <a:prstGeom prst="rect">
            <a:avLst/>
          </a:prstGeom>
          <a:noFill/>
        </p:spPr>
        <p:txBody>
          <a:bodyPr wrap="square">
            <a:spAutoFit/>
          </a:bodyPr>
          <a:lstStyle/>
          <a:p>
            <a:pPr algn="just"/>
            <a:r>
              <a:rPr lang="en-US" b="0" i="0" dirty="0">
                <a:solidFill>
                  <a:srgbClr val="610B4B"/>
                </a:solidFill>
                <a:effectLst/>
                <a:latin typeface="erdana"/>
              </a:rPr>
              <a:t>Insertion operation: </a:t>
            </a:r>
            <a:r>
              <a:rPr lang="en-US" b="0" i="0" dirty="0">
                <a:solidFill>
                  <a:srgbClr val="333333"/>
                </a:solidFill>
                <a:effectLst/>
                <a:latin typeface="inter-regular"/>
              </a:rPr>
              <a:t>This operation is performed to insert one or more elements into the array. As per the requirements, an element can be added at the beginning, end, or at any index of the array. Now, let's see the implementation of inserting an element into the array.</a:t>
            </a:r>
          </a:p>
        </p:txBody>
      </p:sp>
      <p:sp>
        <p:nvSpPr>
          <p:cNvPr id="12" name="TextBox 11">
            <a:extLst>
              <a:ext uri="{FF2B5EF4-FFF2-40B4-BE49-F238E27FC236}">
                <a16:creationId xmlns:a16="http://schemas.microsoft.com/office/drawing/2014/main" id="{D3E48847-E57A-0506-98AE-F07B430CA6FF}"/>
              </a:ext>
            </a:extLst>
          </p:cNvPr>
          <p:cNvSpPr txBox="1"/>
          <p:nvPr/>
        </p:nvSpPr>
        <p:spPr>
          <a:xfrm>
            <a:off x="471054" y="1888452"/>
            <a:ext cx="5375564" cy="4801314"/>
          </a:xfrm>
          <a:prstGeom prst="rect">
            <a:avLst/>
          </a:prstGeom>
          <a:noFill/>
        </p:spPr>
        <p:txBody>
          <a:bodyPr wrap="square">
            <a:spAutoFit/>
          </a:bodyPr>
          <a:lstStyle/>
          <a:p>
            <a:pPr algn="just"/>
            <a:r>
              <a:rPr lang="en-US" b="1" i="0" dirty="0">
                <a:solidFill>
                  <a:srgbClr val="2E8B57"/>
                </a:solidFill>
                <a:effectLst/>
                <a:latin typeface="inter-regular"/>
              </a:rPr>
              <a:t>int</a:t>
            </a:r>
            <a:r>
              <a:rPr lang="en-US" b="0" i="0" dirty="0">
                <a:solidFill>
                  <a:srgbClr val="000000"/>
                </a:solidFill>
                <a:effectLst/>
                <a:latin typeface="inter-regular"/>
              </a:rPr>
              <a:t> main()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[20] = { 18, 30, 15, 70, 12 };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x, pos, n = 5;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"Array elements before insertion\n"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 0; </a:t>
            </a:r>
            <a:r>
              <a:rPr lang="en-US" b="0" i="0" dirty="0" err="1">
                <a:solidFill>
                  <a:srgbClr val="000000"/>
                </a:solidFill>
                <a:effectLst/>
                <a:latin typeface="inter-regular"/>
              </a:rPr>
              <a:t>i</a:t>
            </a:r>
            <a:r>
              <a:rPr lang="en-US" b="0" i="0" dirty="0">
                <a:solidFill>
                  <a:srgbClr val="000000"/>
                </a:solidFill>
                <a:effectLst/>
                <a:latin typeface="inter-regular"/>
              </a:rPr>
              <a:t> &lt; n; </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"%d "</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"\n"</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x = 50; </a:t>
            </a:r>
            <a:r>
              <a:rPr lang="en-US" b="0" i="0" dirty="0">
                <a:solidFill>
                  <a:srgbClr val="008200"/>
                </a:solidFill>
                <a:effectLst/>
                <a:latin typeface="inter-regular"/>
              </a:rPr>
              <a:t>// element to be inserted</a:t>
            </a:r>
            <a:r>
              <a:rPr lang="en-US" b="0" i="0" dirty="0">
                <a:solidFill>
                  <a:srgbClr val="000000"/>
                </a:solidFill>
                <a:effectLst/>
                <a:latin typeface="inter-regular"/>
              </a:rPr>
              <a:t>  </a:t>
            </a:r>
          </a:p>
          <a:p>
            <a:pPr algn="just"/>
            <a:r>
              <a:rPr lang="en-US" b="0" i="0" dirty="0">
                <a:solidFill>
                  <a:srgbClr val="000000"/>
                </a:solidFill>
                <a:effectLst/>
                <a:latin typeface="inter-regular"/>
              </a:rPr>
              <a:t>    pos = 4;  </a:t>
            </a:r>
          </a:p>
          <a:p>
            <a:pPr algn="just"/>
            <a:r>
              <a:rPr lang="en-US" b="0" i="0" dirty="0">
                <a:solidFill>
                  <a:srgbClr val="000000"/>
                </a:solidFill>
                <a:effectLst/>
                <a:latin typeface="inter-regular"/>
              </a:rPr>
              <a:t>    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 n-1; </a:t>
            </a:r>
            <a:r>
              <a:rPr lang="en-US" b="0" i="0" dirty="0" err="1">
                <a:solidFill>
                  <a:srgbClr val="000000"/>
                </a:solidFill>
                <a:effectLst/>
                <a:latin typeface="inter-regular"/>
              </a:rPr>
              <a:t>i</a:t>
            </a:r>
            <a:r>
              <a:rPr lang="en-US" b="0" i="0" dirty="0">
                <a:solidFill>
                  <a:srgbClr val="000000"/>
                </a:solidFill>
                <a:effectLst/>
                <a:latin typeface="inter-regular"/>
              </a:rPr>
              <a:t> &gt;= pos; </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 </a:t>
            </a:r>
            <a:r>
              <a:rPr lang="en-US" b="0" i="0" dirty="0" err="1">
                <a:solidFill>
                  <a:srgbClr val="000000"/>
                </a:solidFill>
                <a:effectLst/>
                <a:latin typeface="inter-regular"/>
              </a:rPr>
              <a:t>arr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- 1];  </a:t>
            </a:r>
          </a:p>
          <a:p>
            <a:pPr algn="just"/>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[pos - 1] = x;  </a:t>
            </a:r>
          </a:p>
          <a:p>
            <a:pPr algn="just"/>
            <a:r>
              <a:rPr lang="en-US" b="0" i="0" dirty="0">
                <a:solidFill>
                  <a:srgbClr val="000000"/>
                </a:solidFill>
                <a:effectLst/>
                <a:latin typeface="inter-regular"/>
              </a:rPr>
              <a:t>    </a:t>
            </a:r>
          </a:p>
        </p:txBody>
      </p:sp>
      <p:sp>
        <p:nvSpPr>
          <p:cNvPr id="9" name="TextBox 8">
            <a:extLst>
              <a:ext uri="{FF2B5EF4-FFF2-40B4-BE49-F238E27FC236}">
                <a16:creationId xmlns:a16="http://schemas.microsoft.com/office/drawing/2014/main" id="{941A073C-A639-9028-2CBF-7570B42A8F13}"/>
              </a:ext>
            </a:extLst>
          </p:cNvPr>
          <p:cNvSpPr txBox="1"/>
          <p:nvPr/>
        </p:nvSpPr>
        <p:spPr>
          <a:xfrm>
            <a:off x="6816436" y="226582"/>
            <a:ext cx="4424219" cy="1754326"/>
          </a:xfrm>
          <a:prstGeom prst="rect">
            <a:avLst/>
          </a:prstGeom>
          <a:noFill/>
        </p:spPr>
        <p:txBody>
          <a:bodyPr wrap="square">
            <a:spAutoFit/>
          </a:bodyPr>
          <a:lstStyle/>
          <a:p>
            <a:pPr algn="just"/>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"Array elements after insertion\n"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 0; </a:t>
            </a:r>
            <a:r>
              <a:rPr lang="en-US" b="0" i="0" dirty="0" err="1">
                <a:solidFill>
                  <a:srgbClr val="000000"/>
                </a:solidFill>
                <a:effectLst/>
                <a:latin typeface="inter-regular"/>
              </a:rPr>
              <a:t>i</a:t>
            </a:r>
            <a:r>
              <a:rPr lang="en-US" b="0" i="0" dirty="0">
                <a:solidFill>
                  <a:srgbClr val="000000"/>
                </a:solidFill>
                <a:effectLst/>
                <a:latin typeface="inter-regular"/>
              </a:rPr>
              <a:t> &lt; n; </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"%d "</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0;  </a:t>
            </a:r>
          </a:p>
          <a:p>
            <a:pPr algn="just"/>
            <a:r>
              <a:rPr lang="en-US" b="0" i="0" dirty="0">
                <a:solidFill>
                  <a:srgbClr val="000000"/>
                </a:solidFill>
                <a:effectLst/>
                <a:latin typeface="inter-regular"/>
              </a:rPr>
              <a:t>}  </a:t>
            </a:r>
            <a:endParaRPr lang="en-US" dirty="0"/>
          </a:p>
        </p:txBody>
      </p:sp>
      <p:pic>
        <p:nvPicPr>
          <p:cNvPr id="5122" name="Picture 2" descr="Array in DS">
            <a:extLst>
              <a:ext uri="{FF2B5EF4-FFF2-40B4-BE49-F238E27FC236}">
                <a16:creationId xmlns:a16="http://schemas.microsoft.com/office/drawing/2014/main" id="{D9222734-7146-D8AE-08B8-7BAF01837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582" y="2766435"/>
            <a:ext cx="3971925" cy="15931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FAC5F7-788D-43D8-5B57-0F94EFE2754D}"/>
              </a:ext>
            </a:extLst>
          </p:cNvPr>
          <p:cNvSpPr txBox="1"/>
          <p:nvPr/>
        </p:nvSpPr>
        <p:spPr>
          <a:xfrm>
            <a:off x="6918036" y="2189005"/>
            <a:ext cx="4599709" cy="369332"/>
          </a:xfrm>
          <a:prstGeom prst="rect">
            <a:avLst/>
          </a:prstGeom>
          <a:noFill/>
        </p:spPr>
        <p:txBody>
          <a:bodyPr wrap="square">
            <a:spAutoFit/>
          </a:bodyPr>
          <a:lstStyle/>
          <a:p>
            <a:r>
              <a:rPr lang="en-US" b="1" i="0" dirty="0">
                <a:solidFill>
                  <a:srgbClr val="333333"/>
                </a:solidFill>
                <a:effectLst/>
                <a:latin typeface="inter-bold"/>
              </a:rPr>
              <a:t>Output</a:t>
            </a:r>
            <a:endParaRPr lang="en-US" dirty="0"/>
          </a:p>
        </p:txBody>
      </p:sp>
    </p:spTree>
    <p:extLst>
      <p:ext uri="{BB962C8B-B14F-4D97-AF65-F5344CB8AC3E}">
        <p14:creationId xmlns:p14="http://schemas.microsoft.com/office/powerpoint/2010/main" val="177134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 calcmode="lin" valueType="num">
                                      <p:cBhvr additive="base">
                                        <p:cTn id="1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 calcmode="lin" valueType="num">
                                      <p:cBhvr additive="base">
                                        <p:cTn id="18"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 calcmode="lin" valueType="num">
                                      <p:cBhvr additive="base">
                                        <p:cTn id="22"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
                                            <p:txEl>
                                              <p:pRg st="3" end="3"/>
                                            </p:txEl>
                                          </p:spTgt>
                                        </p:tgtEl>
                                        <p:attrNameLst>
                                          <p:attrName>style.visibility</p:attrName>
                                        </p:attrNameLst>
                                      </p:cBhvr>
                                      <p:to>
                                        <p:strVal val="visible"/>
                                      </p:to>
                                    </p:set>
                                    <p:anim calcmode="lin" valueType="num">
                                      <p:cBhvr additive="base">
                                        <p:cTn id="26"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2">
                                            <p:txEl>
                                              <p:pRg st="4" end="4"/>
                                            </p:txEl>
                                          </p:spTgt>
                                        </p:tgtEl>
                                        <p:attrNameLst>
                                          <p:attrName>style.visibility</p:attrName>
                                        </p:attrNameLst>
                                      </p:cBhvr>
                                      <p:to>
                                        <p:strVal val="visible"/>
                                      </p:to>
                                    </p:set>
                                    <p:anim calcmode="lin" valueType="num">
                                      <p:cBhvr additive="base">
                                        <p:cTn id="30"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2">
                                            <p:txEl>
                                              <p:pRg st="5" end="5"/>
                                            </p:txEl>
                                          </p:spTgt>
                                        </p:tgtEl>
                                        <p:attrNameLst>
                                          <p:attrName>style.visibility</p:attrName>
                                        </p:attrNameLst>
                                      </p:cBhvr>
                                      <p:to>
                                        <p:strVal val="visible"/>
                                      </p:to>
                                    </p:set>
                                    <p:anim calcmode="lin" valueType="num">
                                      <p:cBhvr additive="base">
                                        <p:cTn id="34"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2">
                                            <p:txEl>
                                              <p:pRg st="6" end="6"/>
                                            </p:txEl>
                                          </p:spTgt>
                                        </p:tgtEl>
                                        <p:attrNameLst>
                                          <p:attrName>style.visibility</p:attrName>
                                        </p:attrNameLst>
                                      </p:cBhvr>
                                      <p:to>
                                        <p:strVal val="visible"/>
                                      </p:to>
                                    </p:set>
                                    <p:anim calcmode="lin" valueType="num">
                                      <p:cBhvr additive="base">
                                        <p:cTn id="38"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
                                            <p:txEl>
                                              <p:pRg st="7" end="7"/>
                                            </p:txEl>
                                          </p:spTgt>
                                        </p:tgtEl>
                                        <p:attrNameLst>
                                          <p:attrName>style.visibility</p:attrName>
                                        </p:attrNameLst>
                                      </p:cBhvr>
                                      <p:to>
                                        <p:strVal val="visible"/>
                                      </p:to>
                                    </p:set>
                                    <p:anim calcmode="lin" valueType="num">
                                      <p:cBhvr additive="base">
                                        <p:cTn id="42"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2">
                                            <p:txEl>
                                              <p:pRg st="8" end="8"/>
                                            </p:txEl>
                                          </p:spTgt>
                                        </p:tgtEl>
                                        <p:attrNameLst>
                                          <p:attrName>style.visibility</p:attrName>
                                        </p:attrNameLst>
                                      </p:cBhvr>
                                      <p:to>
                                        <p:strVal val="visible"/>
                                      </p:to>
                                    </p:set>
                                    <p:anim calcmode="lin" valueType="num">
                                      <p:cBhvr additive="base">
                                        <p:cTn id="46"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2">
                                            <p:txEl>
                                              <p:pRg st="9" end="9"/>
                                            </p:txEl>
                                          </p:spTgt>
                                        </p:tgtEl>
                                        <p:attrNameLst>
                                          <p:attrName>style.visibility</p:attrName>
                                        </p:attrNameLst>
                                      </p:cBhvr>
                                      <p:to>
                                        <p:strVal val="visible"/>
                                      </p:to>
                                    </p:set>
                                    <p:animEffect transition="in" filter="fade">
                                      <p:cBhvr>
                                        <p:cTn id="52" dur="1000"/>
                                        <p:tgtEl>
                                          <p:spTgt spid="12">
                                            <p:txEl>
                                              <p:pRg st="9" end="9"/>
                                            </p:txEl>
                                          </p:spTgt>
                                        </p:tgtEl>
                                      </p:cBhvr>
                                    </p:animEffect>
                                    <p:anim calcmode="lin" valueType="num">
                                      <p:cBhvr>
                                        <p:cTn id="53" dur="1000" fill="hold"/>
                                        <p:tgtEl>
                                          <p:spTgt spid="12">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12">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2">
                                            <p:txEl>
                                              <p:pRg st="10" end="10"/>
                                            </p:txEl>
                                          </p:spTgt>
                                        </p:tgtEl>
                                        <p:attrNameLst>
                                          <p:attrName>style.visibility</p:attrName>
                                        </p:attrNameLst>
                                      </p:cBhvr>
                                      <p:to>
                                        <p:strVal val="visible"/>
                                      </p:to>
                                    </p:set>
                                    <p:animEffect transition="in" filter="fade">
                                      <p:cBhvr>
                                        <p:cTn id="57" dur="1000"/>
                                        <p:tgtEl>
                                          <p:spTgt spid="12">
                                            <p:txEl>
                                              <p:pRg st="10" end="10"/>
                                            </p:txEl>
                                          </p:spTgt>
                                        </p:tgtEl>
                                      </p:cBhvr>
                                    </p:animEffect>
                                    <p:anim calcmode="lin" valueType="num">
                                      <p:cBhvr>
                                        <p:cTn id="58"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2">
                                            <p:txEl>
                                              <p:pRg st="11" end="11"/>
                                            </p:txEl>
                                          </p:spTgt>
                                        </p:tgtEl>
                                        <p:attrNameLst>
                                          <p:attrName>style.visibility</p:attrName>
                                        </p:attrNameLst>
                                      </p:cBhvr>
                                      <p:to>
                                        <p:strVal val="visible"/>
                                      </p:to>
                                    </p:set>
                                    <p:animEffect transition="in" filter="fade">
                                      <p:cBhvr>
                                        <p:cTn id="62" dur="1000"/>
                                        <p:tgtEl>
                                          <p:spTgt spid="12">
                                            <p:txEl>
                                              <p:pRg st="11" end="11"/>
                                            </p:txEl>
                                          </p:spTgt>
                                        </p:tgtEl>
                                      </p:cBhvr>
                                    </p:animEffect>
                                    <p:anim calcmode="lin" valueType="num">
                                      <p:cBhvr>
                                        <p:cTn id="63"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12">
                                            <p:txEl>
                                              <p:pRg st="13" end="13"/>
                                            </p:txEl>
                                          </p:spTgt>
                                        </p:tgtEl>
                                        <p:attrNameLst>
                                          <p:attrName>style.visibility</p:attrName>
                                        </p:attrNameLst>
                                      </p:cBhvr>
                                      <p:to>
                                        <p:strVal val="visible"/>
                                      </p:to>
                                    </p:set>
                                    <p:animEffect transition="in" filter="barn(inVertical)">
                                      <p:cBhvr>
                                        <p:cTn id="69" dur="500"/>
                                        <p:tgtEl>
                                          <p:spTgt spid="12">
                                            <p:txEl>
                                              <p:pRg st="13" end="13"/>
                                            </p:txEl>
                                          </p:spTgt>
                                        </p:tgtEl>
                                      </p:cBhvr>
                                    </p:animEffect>
                                  </p:childTnLst>
                                </p:cTn>
                              </p:par>
                              <p:par>
                                <p:cTn id="70" presetID="16" presetClass="entr" presetSubtype="21" fill="hold" nodeType="withEffect">
                                  <p:stCondLst>
                                    <p:cond delay="0"/>
                                  </p:stCondLst>
                                  <p:childTnLst>
                                    <p:set>
                                      <p:cBhvr>
                                        <p:cTn id="71" dur="1" fill="hold">
                                          <p:stCondLst>
                                            <p:cond delay="0"/>
                                          </p:stCondLst>
                                        </p:cTn>
                                        <p:tgtEl>
                                          <p:spTgt spid="12">
                                            <p:txEl>
                                              <p:pRg st="14" end="14"/>
                                            </p:txEl>
                                          </p:spTgt>
                                        </p:tgtEl>
                                        <p:attrNameLst>
                                          <p:attrName>style.visibility</p:attrName>
                                        </p:attrNameLst>
                                      </p:cBhvr>
                                      <p:to>
                                        <p:strVal val="visible"/>
                                      </p:to>
                                    </p:set>
                                    <p:animEffect transition="in" filter="barn(inVertical)">
                                      <p:cBhvr>
                                        <p:cTn id="72" dur="500"/>
                                        <p:tgtEl>
                                          <p:spTgt spid="12">
                                            <p:txEl>
                                              <p:pRg st="14" end="14"/>
                                            </p:txEl>
                                          </p:spTgt>
                                        </p:tgtEl>
                                      </p:cBhvr>
                                    </p:animEffect>
                                  </p:childTnLst>
                                </p:cTn>
                              </p:par>
                              <p:par>
                                <p:cTn id="73" presetID="16" presetClass="entr" presetSubtype="21" fill="hold" nodeType="withEffect">
                                  <p:stCondLst>
                                    <p:cond delay="0"/>
                                  </p:stCondLst>
                                  <p:childTnLst>
                                    <p:set>
                                      <p:cBhvr>
                                        <p:cTn id="74" dur="1" fill="hold">
                                          <p:stCondLst>
                                            <p:cond delay="0"/>
                                          </p:stCondLst>
                                        </p:cTn>
                                        <p:tgtEl>
                                          <p:spTgt spid="12">
                                            <p:txEl>
                                              <p:pRg st="15" end="15"/>
                                            </p:txEl>
                                          </p:spTgt>
                                        </p:tgtEl>
                                        <p:attrNameLst>
                                          <p:attrName>style.visibility</p:attrName>
                                        </p:attrNameLst>
                                      </p:cBhvr>
                                      <p:to>
                                        <p:strVal val="visible"/>
                                      </p:to>
                                    </p:set>
                                    <p:animEffect transition="in" filter="barn(inVertical)">
                                      <p:cBhvr>
                                        <p:cTn id="75" dur="500"/>
                                        <p:tgtEl>
                                          <p:spTgt spid="12">
                                            <p:txEl>
                                              <p:pRg st="15" end="1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4" presetClass="entr" presetSubtype="10" fill="hold" nodeType="clickEffect">
                                  <p:stCondLst>
                                    <p:cond delay="0"/>
                                  </p:stCondLst>
                                  <p:childTnLst>
                                    <p:set>
                                      <p:cBhvr>
                                        <p:cTn id="79" dur="1" fill="hold">
                                          <p:stCondLst>
                                            <p:cond delay="0"/>
                                          </p:stCondLst>
                                        </p:cTn>
                                        <p:tgtEl>
                                          <p:spTgt spid="9">
                                            <p:txEl>
                                              <p:pRg st="0" end="0"/>
                                            </p:txEl>
                                          </p:spTgt>
                                        </p:tgtEl>
                                        <p:attrNameLst>
                                          <p:attrName>style.visibility</p:attrName>
                                        </p:attrNameLst>
                                      </p:cBhvr>
                                      <p:to>
                                        <p:strVal val="visible"/>
                                      </p:to>
                                    </p:set>
                                    <p:animEffect transition="in" filter="randombar(horizontal)">
                                      <p:cBhvr>
                                        <p:cTn id="80" dur="500"/>
                                        <p:tgtEl>
                                          <p:spTgt spid="9">
                                            <p:txEl>
                                              <p:pRg st="0" end="0"/>
                                            </p:txEl>
                                          </p:spTgt>
                                        </p:tgtEl>
                                      </p:cBhvr>
                                    </p:animEffect>
                                  </p:childTnLst>
                                </p:cTn>
                              </p:par>
                              <p:par>
                                <p:cTn id="81" presetID="14" presetClass="entr" presetSubtype="10" fill="hold" nodeType="withEffect">
                                  <p:stCondLst>
                                    <p:cond delay="0"/>
                                  </p:stCondLst>
                                  <p:childTnLst>
                                    <p:set>
                                      <p:cBhvr>
                                        <p:cTn id="82" dur="1" fill="hold">
                                          <p:stCondLst>
                                            <p:cond delay="0"/>
                                          </p:stCondLst>
                                        </p:cTn>
                                        <p:tgtEl>
                                          <p:spTgt spid="9">
                                            <p:txEl>
                                              <p:pRg st="1" end="1"/>
                                            </p:txEl>
                                          </p:spTgt>
                                        </p:tgtEl>
                                        <p:attrNameLst>
                                          <p:attrName>style.visibility</p:attrName>
                                        </p:attrNameLst>
                                      </p:cBhvr>
                                      <p:to>
                                        <p:strVal val="visible"/>
                                      </p:to>
                                    </p:set>
                                    <p:animEffect transition="in" filter="randombar(horizontal)">
                                      <p:cBhvr>
                                        <p:cTn id="83" dur="500"/>
                                        <p:tgtEl>
                                          <p:spTgt spid="9">
                                            <p:txEl>
                                              <p:pRg st="1" end="1"/>
                                            </p:txEl>
                                          </p:spTgt>
                                        </p:tgtEl>
                                      </p:cBhvr>
                                    </p:animEffect>
                                  </p:childTnLst>
                                </p:cTn>
                              </p:par>
                              <p:par>
                                <p:cTn id="84" presetID="14" presetClass="entr" presetSubtype="10" fill="hold" nodeType="withEffect">
                                  <p:stCondLst>
                                    <p:cond delay="0"/>
                                  </p:stCondLst>
                                  <p:childTnLst>
                                    <p:set>
                                      <p:cBhvr>
                                        <p:cTn id="85" dur="1" fill="hold">
                                          <p:stCondLst>
                                            <p:cond delay="0"/>
                                          </p:stCondLst>
                                        </p:cTn>
                                        <p:tgtEl>
                                          <p:spTgt spid="9">
                                            <p:txEl>
                                              <p:pRg st="2" end="2"/>
                                            </p:txEl>
                                          </p:spTgt>
                                        </p:tgtEl>
                                        <p:attrNameLst>
                                          <p:attrName>style.visibility</p:attrName>
                                        </p:attrNameLst>
                                      </p:cBhvr>
                                      <p:to>
                                        <p:strVal val="visible"/>
                                      </p:to>
                                    </p:set>
                                    <p:animEffect transition="in" filter="randombar(horizontal)">
                                      <p:cBhvr>
                                        <p:cTn id="86" dur="500"/>
                                        <p:tgtEl>
                                          <p:spTgt spid="9">
                                            <p:txEl>
                                              <p:pRg st="2" end="2"/>
                                            </p:txEl>
                                          </p:spTgt>
                                        </p:tgtEl>
                                      </p:cBhvr>
                                    </p:animEffect>
                                  </p:childTnLst>
                                </p:cTn>
                              </p:par>
                              <p:par>
                                <p:cTn id="87" presetID="14" presetClass="entr" presetSubtype="10" fill="hold" nodeType="withEffect">
                                  <p:stCondLst>
                                    <p:cond delay="0"/>
                                  </p:stCondLst>
                                  <p:childTnLst>
                                    <p:set>
                                      <p:cBhvr>
                                        <p:cTn id="88" dur="1" fill="hold">
                                          <p:stCondLst>
                                            <p:cond delay="0"/>
                                          </p:stCondLst>
                                        </p:cTn>
                                        <p:tgtEl>
                                          <p:spTgt spid="9">
                                            <p:txEl>
                                              <p:pRg st="3" end="3"/>
                                            </p:txEl>
                                          </p:spTgt>
                                        </p:tgtEl>
                                        <p:attrNameLst>
                                          <p:attrName>style.visibility</p:attrName>
                                        </p:attrNameLst>
                                      </p:cBhvr>
                                      <p:to>
                                        <p:strVal val="visible"/>
                                      </p:to>
                                    </p:set>
                                    <p:animEffect transition="in" filter="randombar(horizontal)">
                                      <p:cBhvr>
                                        <p:cTn id="89" dur="500"/>
                                        <p:tgtEl>
                                          <p:spTgt spid="9">
                                            <p:txEl>
                                              <p:pRg st="3" end="3"/>
                                            </p:txEl>
                                          </p:spTgt>
                                        </p:tgtEl>
                                      </p:cBhvr>
                                    </p:animEffect>
                                  </p:childTnLst>
                                </p:cTn>
                              </p:par>
                              <p:par>
                                <p:cTn id="90" presetID="14" presetClass="entr" presetSubtype="10" fill="hold" nodeType="withEffect">
                                  <p:stCondLst>
                                    <p:cond delay="0"/>
                                  </p:stCondLst>
                                  <p:childTnLst>
                                    <p:set>
                                      <p:cBhvr>
                                        <p:cTn id="91" dur="1" fill="hold">
                                          <p:stCondLst>
                                            <p:cond delay="0"/>
                                          </p:stCondLst>
                                        </p:cTn>
                                        <p:tgtEl>
                                          <p:spTgt spid="9">
                                            <p:txEl>
                                              <p:pRg st="4" end="4"/>
                                            </p:txEl>
                                          </p:spTgt>
                                        </p:tgtEl>
                                        <p:attrNameLst>
                                          <p:attrName>style.visibility</p:attrName>
                                        </p:attrNameLst>
                                      </p:cBhvr>
                                      <p:to>
                                        <p:strVal val="visible"/>
                                      </p:to>
                                    </p:set>
                                    <p:animEffect transition="in" filter="randombar(horizontal)">
                                      <p:cBhvr>
                                        <p:cTn id="92" dur="500"/>
                                        <p:tgtEl>
                                          <p:spTgt spid="9">
                                            <p:txEl>
                                              <p:pRg st="4" end="4"/>
                                            </p:txEl>
                                          </p:spTgt>
                                        </p:tgtEl>
                                      </p:cBhvr>
                                    </p:animEffect>
                                  </p:childTnLst>
                                </p:cTn>
                              </p:par>
                              <p:par>
                                <p:cTn id="93" presetID="14" presetClass="entr" presetSubtype="10" fill="hold" nodeType="withEffect">
                                  <p:stCondLst>
                                    <p:cond delay="0"/>
                                  </p:stCondLst>
                                  <p:childTnLst>
                                    <p:set>
                                      <p:cBhvr>
                                        <p:cTn id="94" dur="1" fill="hold">
                                          <p:stCondLst>
                                            <p:cond delay="0"/>
                                          </p:stCondLst>
                                        </p:cTn>
                                        <p:tgtEl>
                                          <p:spTgt spid="9">
                                            <p:txEl>
                                              <p:pRg st="5" end="5"/>
                                            </p:txEl>
                                          </p:spTgt>
                                        </p:tgtEl>
                                        <p:attrNameLst>
                                          <p:attrName>style.visibility</p:attrName>
                                        </p:attrNameLst>
                                      </p:cBhvr>
                                      <p:to>
                                        <p:strVal val="visible"/>
                                      </p:to>
                                    </p:set>
                                    <p:animEffect transition="in" filter="randombar(horizontal)">
                                      <p:cBhvr>
                                        <p:cTn id="95" dur="500"/>
                                        <p:tgtEl>
                                          <p:spTgt spid="9">
                                            <p:txEl>
                                              <p:pRg st="5" end="5"/>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1" fill="hold" grpId="0" nodeType="click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wheel(1)">
                                      <p:cBhvr>
                                        <p:cTn id="100" dur="2000"/>
                                        <p:tgtEl>
                                          <p:spTgt spid="11"/>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1" fill="hold" nodeType="clickEffect">
                                  <p:stCondLst>
                                    <p:cond delay="0"/>
                                  </p:stCondLst>
                                  <p:childTnLst>
                                    <p:set>
                                      <p:cBhvr>
                                        <p:cTn id="104" dur="1" fill="hold">
                                          <p:stCondLst>
                                            <p:cond delay="0"/>
                                          </p:stCondLst>
                                        </p:cTn>
                                        <p:tgtEl>
                                          <p:spTgt spid="5122"/>
                                        </p:tgtEl>
                                        <p:attrNameLst>
                                          <p:attrName>style.visibility</p:attrName>
                                        </p:attrNameLst>
                                      </p:cBhvr>
                                      <p:to>
                                        <p:strVal val="visible"/>
                                      </p:to>
                                    </p:set>
                                    <p:animEffect transition="in" filter="wheel(1)">
                                      <p:cBhvr>
                                        <p:cTn id="105"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1A073C-A639-9028-2CBF-7570B42A8F13}"/>
              </a:ext>
            </a:extLst>
          </p:cNvPr>
          <p:cNvSpPr txBox="1"/>
          <p:nvPr/>
        </p:nvSpPr>
        <p:spPr>
          <a:xfrm>
            <a:off x="6816436" y="226582"/>
            <a:ext cx="4969164" cy="2031325"/>
          </a:xfrm>
          <a:prstGeom prst="rect">
            <a:avLst/>
          </a:prstGeom>
          <a:noFill/>
        </p:spPr>
        <p:txBody>
          <a:bodyPr wrap="square">
            <a:spAutoFit/>
          </a:bodyPr>
          <a:lstStyle/>
          <a:p>
            <a:pPr algn="just"/>
            <a:r>
              <a:rPr lang="en-US" dirty="0" err="1">
                <a:solidFill>
                  <a:srgbClr val="000000"/>
                </a:solidFill>
                <a:latin typeface="inter-regular"/>
              </a:rPr>
              <a:t>printf</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nElements</a:t>
            </a:r>
            <a:r>
              <a:rPr lang="en-US" dirty="0">
                <a:solidFill>
                  <a:srgbClr val="0000FF"/>
                </a:solidFill>
                <a:latin typeface="inter-regular"/>
              </a:rPr>
              <a:t> of array after deletion:\n"</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 = 0; </a:t>
            </a:r>
            <a:r>
              <a:rPr lang="en-US" dirty="0" err="1">
                <a:solidFill>
                  <a:srgbClr val="000000"/>
                </a:solidFill>
                <a:latin typeface="inter-regular"/>
              </a:rPr>
              <a:t>i</a:t>
            </a:r>
            <a:r>
              <a:rPr lang="en-US" dirty="0">
                <a:solidFill>
                  <a:srgbClr val="000000"/>
                </a:solidFill>
                <a:latin typeface="inter-regular"/>
              </a:rPr>
              <a:t>&lt;n; </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printf</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arr</a:t>
            </a:r>
            <a:r>
              <a:rPr lang="en-US" dirty="0">
                <a:solidFill>
                  <a:srgbClr val="0000FF"/>
                </a:solidFill>
                <a:latin typeface="inter-regular"/>
              </a:rPr>
              <a:t>[%d] = %d,  "</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dirty="0"/>
          </a:p>
        </p:txBody>
      </p:sp>
      <p:sp>
        <p:nvSpPr>
          <p:cNvPr id="11" name="TextBox 10">
            <a:extLst>
              <a:ext uri="{FF2B5EF4-FFF2-40B4-BE49-F238E27FC236}">
                <a16:creationId xmlns:a16="http://schemas.microsoft.com/office/drawing/2014/main" id="{43FAC5F7-788D-43D8-5B57-0F94EFE2754D}"/>
              </a:ext>
            </a:extLst>
          </p:cNvPr>
          <p:cNvSpPr txBox="1"/>
          <p:nvPr/>
        </p:nvSpPr>
        <p:spPr>
          <a:xfrm>
            <a:off x="6890327" y="2257907"/>
            <a:ext cx="4599709" cy="369332"/>
          </a:xfrm>
          <a:prstGeom prst="rect">
            <a:avLst/>
          </a:prstGeom>
          <a:noFill/>
        </p:spPr>
        <p:txBody>
          <a:bodyPr wrap="square">
            <a:spAutoFit/>
          </a:bodyPr>
          <a:lstStyle/>
          <a:p>
            <a:r>
              <a:rPr lang="en-US" b="1" i="0" dirty="0">
                <a:solidFill>
                  <a:srgbClr val="333333"/>
                </a:solidFill>
                <a:effectLst/>
                <a:latin typeface="inter-bold"/>
              </a:rPr>
              <a:t>Output</a:t>
            </a:r>
            <a:endParaRPr lang="en-US" dirty="0"/>
          </a:p>
        </p:txBody>
      </p:sp>
      <p:sp>
        <p:nvSpPr>
          <p:cNvPr id="8" name="TextBox 7">
            <a:extLst>
              <a:ext uri="{FF2B5EF4-FFF2-40B4-BE49-F238E27FC236}">
                <a16:creationId xmlns:a16="http://schemas.microsoft.com/office/drawing/2014/main" id="{4E8E4A01-485A-1997-072D-52B0D304B6E6}"/>
              </a:ext>
            </a:extLst>
          </p:cNvPr>
          <p:cNvSpPr txBox="1"/>
          <p:nvPr/>
        </p:nvSpPr>
        <p:spPr>
          <a:xfrm>
            <a:off x="332509" y="168234"/>
            <a:ext cx="6096000" cy="923330"/>
          </a:xfrm>
          <a:prstGeom prst="rect">
            <a:avLst/>
          </a:prstGeom>
          <a:noFill/>
        </p:spPr>
        <p:txBody>
          <a:bodyPr wrap="square">
            <a:spAutoFit/>
          </a:bodyPr>
          <a:lstStyle/>
          <a:p>
            <a:pPr algn="just"/>
            <a:r>
              <a:rPr lang="en-US" b="0" i="0" dirty="0">
                <a:solidFill>
                  <a:srgbClr val="610B4B"/>
                </a:solidFill>
                <a:effectLst/>
                <a:latin typeface="erdana"/>
              </a:rPr>
              <a:t>Deletion operation</a:t>
            </a:r>
          </a:p>
          <a:p>
            <a:pPr algn="just"/>
            <a:r>
              <a:rPr lang="en-US" b="0" i="0" dirty="0">
                <a:solidFill>
                  <a:srgbClr val="333333"/>
                </a:solidFill>
                <a:effectLst/>
                <a:latin typeface="inter-regular"/>
              </a:rPr>
              <a:t>As the name implies, this operation removes an element from the array and then reorganizes all of the array elements.</a:t>
            </a:r>
          </a:p>
        </p:txBody>
      </p:sp>
      <p:sp>
        <p:nvSpPr>
          <p:cNvPr id="13" name="TextBox 12">
            <a:extLst>
              <a:ext uri="{FF2B5EF4-FFF2-40B4-BE49-F238E27FC236}">
                <a16:creationId xmlns:a16="http://schemas.microsoft.com/office/drawing/2014/main" id="{DF78C499-C713-1912-8B94-F2166212FF86}"/>
              </a:ext>
            </a:extLst>
          </p:cNvPr>
          <p:cNvSpPr txBox="1"/>
          <p:nvPr/>
        </p:nvSpPr>
        <p:spPr>
          <a:xfrm>
            <a:off x="406400" y="1169612"/>
            <a:ext cx="6096000" cy="5632311"/>
          </a:xfrm>
          <a:prstGeom prst="rect">
            <a:avLst/>
          </a:prstGeom>
          <a:noFill/>
        </p:spPr>
        <p:txBody>
          <a:bodyPr wrap="square">
            <a:spAutoFit/>
          </a:bodyPr>
          <a:lstStyle/>
          <a:p>
            <a:pPr algn="just"/>
            <a:r>
              <a:rPr lang="en-US" b="1" i="0" dirty="0">
                <a:solidFill>
                  <a:srgbClr val="006699"/>
                </a:solidFill>
                <a:effectLst/>
                <a:latin typeface="inter-regular"/>
              </a:rPr>
              <a:t>void</a:t>
            </a:r>
            <a:r>
              <a:rPr lang="en-US" b="0" i="0" dirty="0">
                <a:solidFill>
                  <a:srgbClr val="000000"/>
                </a:solidFill>
                <a:effectLst/>
                <a:latin typeface="inter-regular"/>
              </a:rPr>
              <a:t> main()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 = {18, 30, 15, 70, 12};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k = 30, n = 5;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j;  </a:t>
            </a:r>
          </a:p>
          <a:p>
            <a:pPr algn="just"/>
            <a:endParaRPr lang="en-US" b="0" i="0" dirty="0">
              <a:solidFill>
                <a:srgbClr val="000000"/>
              </a:solidFill>
              <a:effectLst/>
              <a:latin typeface="inter-regular"/>
            </a:endParaRP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"Given array elements are :\n"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 0; </a:t>
            </a:r>
            <a:r>
              <a:rPr lang="en-US" b="0" i="0" dirty="0" err="1">
                <a:solidFill>
                  <a:srgbClr val="000000"/>
                </a:solidFill>
                <a:effectLst/>
                <a:latin typeface="inter-regular"/>
              </a:rPr>
              <a:t>i</a:t>
            </a:r>
            <a:r>
              <a:rPr lang="en-US" b="0" i="0" dirty="0">
                <a:solidFill>
                  <a:srgbClr val="000000"/>
                </a:solidFill>
                <a:effectLst/>
                <a:latin typeface="inter-regular"/>
              </a:rPr>
              <a:t>&lt;n; </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arr</a:t>
            </a:r>
            <a:r>
              <a:rPr lang="en-US" b="0" i="0" dirty="0">
                <a:solidFill>
                  <a:srgbClr val="0000FF"/>
                </a:solidFill>
                <a:effectLst/>
                <a:latin typeface="inter-regular"/>
              </a:rPr>
              <a:t>[%d] = %d,  "</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endParaRPr lang="en-US" b="0" i="0" dirty="0">
              <a:solidFill>
                <a:srgbClr val="000000"/>
              </a:solidFill>
              <a:effectLst/>
              <a:latin typeface="inter-regular"/>
            </a:endParaRPr>
          </a:p>
          <a:p>
            <a:pPr algn="just"/>
            <a:r>
              <a:rPr lang="en-US" b="0" i="0" dirty="0">
                <a:solidFill>
                  <a:srgbClr val="000000"/>
                </a:solidFill>
                <a:effectLst/>
                <a:latin typeface="inter-regular"/>
              </a:rPr>
              <a:t>   j = k;  </a:t>
            </a:r>
          </a:p>
          <a:p>
            <a:pPr algn="just"/>
            <a:endParaRPr lang="en-US" b="0" i="0" dirty="0">
              <a:solidFill>
                <a:srgbClr val="000000"/>
              </a:solidFill>
              <a:effectLst/>
              <a:latin typeface="inter-regular"/>
            </a:endParaRPr>
          </a:p>
          <a:p>
            <a:pPr algn="just"/>
            <a:r>
              <a:rPr lang="en-US" b="0" i="0" dirty="0">
                <a:solidFill>
                  <a:srgbClr val="000000"/>
                </a:solidFill>
                <a:effectLst/>
                <a:latin typeface="inter-regular"/>
              </a:rPr>
              <a:t>   </a:t>
            </a:r>
            <a:r>
              <a:rPr lang="en-US" b="1" i="0" dirty="0">
                <a:solidFill>
                  <a:srgbClr val="006699"/>
                </a:solidFill>
                <a:effectLst/>
                <a:latin typeface="inter-regular"/>
              </a:rPr>
              <a:t>while</a:t>
            </a:r>
            <a:r>
              <a:rPr lang="en-US" b="0" i="0" dirty="0">
                <a:solidFill>
                  <a:srgbClr val="000000"/>
                </a:solidFill>
                <a:effectLst/>
                <a:latin typeface="inter-regular"/>
              </a:rPr>
              <a:t>( j &lt; n) </a:t>
            </a:r>
          </a:p>
          <a:p>
            <a:pPr algn="just"/>
            <a:r>
              <a:rPr lang="en-US" b="0" i="0" dirty="0">
                <a:solidFill>
                  <a:srgbClr val="000000"/>
                </a:solidFill>
                <a:effectLst/>
                <a:latin typeface="inter-regular"/>
              </a:rPr>
              <a:t>  {   </a:t>
            </a:r>
          </a:p>
          <a:p>
            <a:pPr lvl="1" algn="just"/>
            <a:r>
              <a:rPr lang="en-US" dirty="0">
                <a:solidFill>
                  <a:srgbClr val="000000"/>
                </a:solidFill>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[j-1] = </a:t>
            </a:r>
            <a:r>
              <a:rPr lang="en-US" b="0" i="0" dirty="0" err="1">
                <a:solidFill>
                  <a:srgbClr val="000000"/>
                </a:solidFill>
                <a:effectLst/>
                <a:latin typeface="inter-regular"/>
              </a:rPr>
              <a:t>arr</a:t>
            </a:r>
            <a:r>
              <a:rPr lang="en-US" b="0" i="0" dirty="0">
                <a:solidFill>
                  <a:srgbClr val="000000"/>
                </a:solidFill>
                <a:effectLst/>
                <a:latin typeface="inter-regular"/>
              </a:rPr>
              <a:t>[j];  </a:t>
            </a:r>
          </a:p>
          <a:p>
            <a:pPr lvl="1" algn="just"/>
            <a:r>
              <a:rPr lang="en-US" b="0" i="0" dirty="0">
                <a:solidFill>
                  <a:srgbClr val="000000"/>
                </a:solidFill>
                <a:effectLst/>
                <a:latin typeface="inter-regular"/>
              </a:rPr>
              <a:t>   j = j + 1;  </a:t>
            </a:r>
          </a:p>
          <a:p>
            <a:pPr algn="just"/>
            <a:r>
              <a:rPr lang="en-US" dirty="0">
                <a:solidFill>
                  <a:srgbClr val="000000"/>
                </a:solidFill>
                <a:latin typeface="inter-regular"/>
              </a:rPr>
              <a:t> </a:t>
            </a:r>
            <a:r>
              <a:rPr lang="en-US" b="0" i="0" dirty="0">
                <a:solidFill>
                  <a:srgbClr val="000000"/>
                </a:solidFill>
                <a:effectLst/>
                <a:latin typeface="inter-regular"/>
              </a:rPr>
              <a:t>  }  </a:t>
            </a:r>
          </a:p>
          <a:p>
            <a:pPr algn="just"/>
            <a:r>
              <a:rPr lang="en-US" b="0" i="0" dirty="0">
                <a:solidFill>
                  <a:srgbClr val="000000"/>
                </a:solidFill>
                <a:effectLst/>
                <a:latin typeface="inter-regular"/>
              </a:rPr>
              <a:t> n = n -1;   </a:t>
            </a:r>
          </a:p>
        </p:txBody>
      </p:sp>
      <p:pic>
        <p:nvPicPr>
          <p:cNvPr id="6146" name="Picture 2" descr="Array in DS">
            <a:extLst>
              <a:ext uri="{FF2B5EF4-FFF2-40B4-BE49-F238E27FC236}">
                <a16:creationId xmlns:a16="http://schemas.microsoft.com/office/drawing/2014/main" id="{26F2B647-40CC-9317-EFFC-E2C47FA0F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8035" y="2937163"/>
            <a:ext cx="4564495" cy="135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09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additive="base">
                                        <p:cTn id="14"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 calcmode="lin" valueType="num">
                                      <p:cBhvr additive="base">
                                        <p:cTn id="18"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 calcmode="lin" valueType="num">
                                      <p:cBhvr additive="base">
                                        <p:cTn id="22"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3">
                                            <p:txEl>
                                              <p:pRg st="3" end="3"/>
                                            </p:txEl>
                                          </p:spTgt>
                                        </p:tgtEl>
                                        <p:attrNameLst>
                                          <p:attrName>style.visibility</p:attrName>
                                        </p:attrNameLst>
                                      </p:cBhvr>
                                      <p:to>
                                        <p:strVal val="visible"/>
                                      </p:to>
                                    </p:set>
                                    <p:anim calcmode="lin" valueType="num">
                                      <p:cBhvr additive="base">
                                        <p:cTn id="26"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3">
                                            <p:txEl>
                                              <p:pRg st="4" end="4"/>
                                            </p:txEl>
                                          </p:spTgt>
                                        </p:tgtEl>
                                        <p:attrNameLst>
                                          <p:attrName>style.visibility</p:attrName>
                                        </p:attrNameLst>
                                      </p:cBhvr>
                                      <p:to>
                                        <p:strVal val="visible"/>
                                      </p:to>
                                    </p:set>
                                    <p:anim calcmode="lin" valueType="num">
                                      <p:cBhvr additive="base">
                                        <p:cTn id="30"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3">
                                            <p:txEl>
                                              <p:pRg st="6" end="6"/>
                                            </p:txEl>
                                          </p:spTgt>
                                        </p:tgtEl>
                                        <p:attrNameLst>
                                          <p:attrName>style.visibility</p:attrName>
                                        </p:attrNameLst>
                                      </p:cBhvr>
                                      <p:to>
                                        <p:strVal val="visible"/>
                                      </p:to>
                                    </p:set>
                                    <p:anim calcmode="lin" valueType="num">
                                      <p:cBhvr additive="base">
                                        <p:cTn id="34"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3">
                                            <p:txEl>
                                              <p:pRg st="7" end="7"/>
                                            </p:txEl>
                                          </p:spTgt>
                                        </p:tgtEl>
                                        <p:attrNameLst>
                                          <p:attrName>style.visibility</p:attrName>
                                        </p:attrNameLst>
                                      </p:cBhvr>
                                      <p:to>
                                        <p:strVal val="visible"/>
                                      </p:to>
                                    </p:set>
                                    <p:anim calcmode="lin" valueType="num">
                                      <p:cBhvr additive="base">
                                        <p:cTn id="38"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3">
                                            <p:txEl>
                                              <p:pRg st="8" end="8"/>
                                            </p:txEl>
                                          </p:spTgt>
                                        </p:tgtEl>
                                        <p:attrNameLst>
                                          <p:attrName>style.visibility</p:attrName>
                                        </p:attrNameLst>
                                      </p:cBhvr>
                                      <p:to>
                                        <p:strVal val="visible"/>
                                      </p:to>
                                    </p:set>
                                    <p:anim calcmode="lin" valueType="num">
                                      <p:cBhvr additive="base">
                                        <p:cTn id="42"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3">
                                            <p:txEl>
                                              <p:pRg st="9" end="9"/>
                                            </p:txEl>
                                          </p:spTgt>
                                        </p:tgtEl>
                                        <p:attrNameLst>
                                          <p:attrName>style.visibility</p:attrName>
                                        </p:attrNameLst>
                                      </p:cBhvr>
                                      <p:to>
                                        <p:strVal val="visible"/>
                                      </p:to>
                                    </p:set>
                                    <p:anim calcmode="lin" valueType="num">
                                      <p:cBhvr additive="base">
                                        <p:cTn id="46" dur="500" fill="hold"/>
                                        <p:tgtEl>
                                          <p:spTgt spid="13">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3">
                                            <p:txEl>
                                              <p:pRg st="9" end="9"/>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3">
                                            <p:txEl>
                                              <p:pRg st="10" end="10"/>
                                            </p:txEl>
                                          </p:spTgt>
                                        </p:tgtEl>
                                        <p:attrNameLst>
                                          <p:attrName>style.visibility</p:attrName>
                                        </p:attrNameLst>
                                      </p:cBhvr>
                                      <p:to>
                                        <p:strVal val="visible"/>
                                      </p:to>
                                    </p:set>
                                    <p:anim calcmode="lin" valueType="num">
                                      <p:cBhvr additive="base">
                                        <p:cTn id="50" dur="500" fill="hold"/>
                                        <p:tgtEl>
                                          <p:spTgt spid="13">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
                                            <p:txEl>
                                              <p:pRg st="12" end="12"/>
                                            </p:txEl>
                                          </p:spTgt>
                                        </p:tgtEl>
                                        <p:attrNameLst>
                                          <p:attrName>style.visibility</p:attrName>
                                        </p:attrNameLst>
                                      </p:cBhvr>
                                      <p:to>
                                        <p:strVal val="visible"/>
                                      </p:to>
                                    </p:set>
                                    <p:animEffect transition="in" filter="fade">
                                      <p:cBhvr>
                                        <p:cTn id="56" dur="1000"/>
                                        <p:tgtEl>
                                          <p:spTgt spid="13">
                                            <p:txEl>
                                              <p:pRg st="12" end="12"/>
                                            </p:txEl>
                                          </p:spTgt>
                                        </p:tgtEl>
                                      </p:cBhvr>
                                    </p:animEffect>
                                    <p:anim calcmode="lin" valueType="num">
                                      <p:cBhvr>
                                        <p:cTn id="57" dur="1000" fill="hold"/>
                                        <p:tgtEl>
                                          <p:spTgt spid="13">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1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
                                            <p:txEl>
                                              <p:pRg st="14" end="14"/>
                                            </p:txEl>
                                          </p:spTgt>
                                        </p:tgtEl>
                                        <p:attrNameLst>
                                          <p:attrName>style.visibility</p:attrName>
                                        </p:attrNameLst>
                                      </p:cBhvr>
                                      <p:to>
                                        <p:strVal val="visible"/>
                                      </p:to>
                                    </p:set>
                                    <p:animEffect transition="in" filter="fade">
                                      <p:cBhvr>
                                        <p:cTn id="63" dur="1000"/>
                                        <p:tgtEl>
                                          <p:spTgt spid="13">
                                            <p:txEl>
                                              <p:pRg st="14" end="14"/>
                                            </p:txEl>
                                          </p:spTgt>
                                        </p:tgtEl>
                                      </p:cBhvr>
                                    </p:animEffect>
                                    <p:anim calcmode="lin" valueType="num">
                                      <p:cBhvr>
                                        <p:cTn id="64" dur="1000" fill="hold"/>
                                        <p:tgtEl>
                                          <p:spTgt spid="13">
                                            <p:txEl>
                                              <p:pRg st="14" end="14"/>
                                            </p:txEl>
                                          </p:spTgt>
                                        </p:tgtEl>
                                        <p:attrNameLst>
                                          <p:attrName>ppt_x</p:attrName>
                                        </p:attrNameLst>
                                      </p:cBhvr>
                                      <p:tavLst>
                                        <p:tav tm="0">
                                          <p:val>
                                            <p:strVal val="#ppt_x"/>
                                          </p:val>
                                        </p:tav>
                                        <p:tav tm="100000">
                                          <p:val>
                                            <p:strVal val="#ppt_x"/>
                                          </p:val>
                                        </p:tav>
                                      </p:tavLst>
                                    </p:anim>
                                    <p:anim calcmode="lin" valueType="num">
                                      <p:cBhvr>
                                        <p:cTn id="65" dur="1000" fill="hold"/>
                                        <p:tgtEl>
                                          <p:spTgt spid="13">
                                            <p:txEl>
                                              <p:pRg st="14" end="14"/>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3">
                                            <p:txEl>
                                              <p:pRg st="15" end="15"/>
                                            </p:txEl>
                                          </p:spTgt>
                                        </p:tgtEl>
                                        <p:attrNameLst>
                                          <p:attrName>style.visibility</p:attrName>
                                        </p:attrNameLst>
                                      </p:cBhvr>
                                      <p:to>
                                        <p:strVal val="visible"/>
                                      </p:to>
                                    </p:set>
                                    <p:animEffect transition="in" filter="fade">
                                      <p:cBhvr>
                                        <p:cTn id="68" dur="1000"/>
                                        <p:tgtEl>
                                          <p:spTgt spid="13">
                                            <p:txEl>
                                              <p:pRg st="15" end="15"/>
                                            </p:txEl>
                                          </p:spTgt>
                                        </p:tgtEl>
                                      </p:cBhvr>
                                    </p:animEffect>
                                    <p:anim calcmode="lin" valueType="num">
                                      <p:cBhvr>
                                        <p:cTn id="69" dur="1000" fill="hold"/>
                                        <p:tgtEl>
                                          <p:spTgt spid="13">
                                            <p:txEl>
                                              <p:pRg st="15" end="15"/>
                                            </p:txEl>
                                          </p:spTgt>
                                        </p:tgtEl>
                                        <p:attrNameLst>
                                          <p:attrName>ppt_x</p:attrName>
                                        </p:attrNameLst>
                                      </p:cBhvr>
                                      <p:tavLst>
                                        <p:tav tm="0">
                                          <p:val>
                                            <p:strVal val="#ppt_x"/>
                                          </p:val>
                                        </p:tav>
                                        <p:tav tm="100000">
                                          <p:val>
                                            <p:strVal val="#ppt_x"/>
                                          </p:val>
                                        </p:tav>
                                      </p:tavLst>
                                    </p:anim>
                                    <p:anim calcmode="lin" valueType="num">
                                      <p:cBhvr>
                                        <p:cTn id="70" dur="1000" fill="hold"/>
                                        <p:tgtEl>
                                          <p:spTgt spid="13">
                                            <p:txEl>
                                              <p:pRg st="15" end="15"/>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3">
                                            <p:txEl>
                                              <p:pRg st="16" end="16"/>
                                            </p:txEl>
                                          </p:spTgt>
                                        </p:tgtEl>
                                        <p:attrNameLst>
                                          <p:attrName>style.visibility</p:attrName>
                                        </p:attrNameLst>
                                      </p:cBhvr>
                                      <p:to>
                                        <p:strVal val="visible"/>
                                      </p:to>
                                    </p:set>
                                    <p:animEffect transition="in" filter="fade">
                                      <p:cBhvr>
                                        <p:cTn id="73" dur="1000"/>
                                        <p:tgtEl>
                                          <p:spTgt spid="13">
                                            <p:txEl>
                                              <p:pRg st="16" end="16"/>
                                            </p:txEl>
                                          </p:spTgt>
                                        </p:tgtEl>
                                      </p:cBhvr>
                                    </p:animEffect>
                                    <p:anim calcmode="lin" valueType="num">
                                      <p:cBhvr>
                                        <p:cTn id="74" dur="1000" fill="hold"/>
                                        <p:tgtEl>
                                          <p:spTgt spid="13">
                                            <p:txEl>
                                              <p:pRg st="16" end="16"/>
                                            </p:txEl>
                                          </p:spTgt>
                                        </p:tgtEl>
                                        <p:attrNameLst>
                                          <p:attrName>ppt_x</p:attrName>
                                        </p:attrNameLst>
                                      </p:cBhvr>
                                      <p:tavLst>
                                        <p:tav tm="0">
                                          <p:val>
                                            <p:strVal val="#ppt_x"/>
                                          </p:val>
                                        </p:tav>
                                        <p:tav tm="100000">
                                          <p:val>
                                            <p:strVal val="#ppt_x"/>
                                          </p:val>
                                        </p:tav>
                                      </p:tavLst>
                                    </p:anim>
                                    <p:anim calcmode="lin" valueType="num">
                                      <p:cBhvr>
                                        <p:cTn id="75" dur="1000" fill="hold"/>
                                        <p:tgtEl>
                                          <p:spTgt spid="13">
                                            <p:txEl>
                                              <p:pRg st="16" end="16"/>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13">
                                            <p:txEl>
                                              <p:pRg st="17" end="17"/>
                                            </p:txEl>
                                          </p:spTgt>
                                        </p:tgtEl>
                                        <p:attrNameLst>
                                          <p:attrName>style.visibility</p:attrName>
                                        </p:attrNameLst>
                                      </p:cBhvr>
                                      <p:to>
                                        <p:strVal val="visible"/>
                                      </p:to>
                                    </p:set>
                                    <p:animEffect transition="in" filter="fade">
                                      <p:cBhvr>
                                        <p:cTn id="78" dur="1000"/>
                                        <p:tgtEl>
                                          <p:spTgt spid="13">
                                            <p:txEl>
                                              <p:pRg st="17" end="17"/>
                                            </p:txEl>
                                          </p:spTgt>
                                        </p:tgtEl>
                                      </p:cBhvr>
                                    </p:animEffect>
                                    <p:anim calcmode="lin" valueType="num">
                                      <p:cBhvr>
                                        <p:cTn id="79" dur="1000" fill="hold"/>
                                        <p:tgtEl>
                                          <p:spTgt spid="13">
                                            <p:txEl>
                                              <p:pRg st="17" end="17"/>
                                            </p:txEl>
                                          </p:spTgt>
                                        </p:tgtEl>
                                        <p:attrNameLst>
                                          <p:attrName>ppt_x</p:attrName>
                                        </p:attrNameLst>
                                      </p:cBhvr>
                                      <p:tavLst>
                                        <p:tav tm="0">
                                          <p:val>
                                            <p:strVal val="#ppt_x"/>
                                          </p:val>
                                        </p:tav>
                                        <p:tav tm="100000">
                                          <p:val>
                                            <p:strVal val="#ppt_x"/>
                                          </p:val>
                                        </p:tav>
                                      </p:tavLst>
                                    </p:anim>
                                    <p:anim calcmode="lin" valueType="num">
                                      <p:cBhvr>
                                        <p:cTn id="80" dur="1000" fill="hold"/>
                                        <p:tgtEl>
                                          <p:spTgt spid="13">
                                            <p:txEl>
                                              <p:pRg st="17" end="17"/>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13">
                                            <p:txEl>
                                              <p:pRg st="18" end="18"/>
                                            </p:txEl>
                                          </p:spTgt>
                                        </p:tgtEl>
                                        <p:attrNameLst>
                                          <p:attrName>style.visibility</p:attrName>
                                        </p:attrNameLst>
                                      </p:cBhvr>
                                      <p:to>
                                        <p:strVal val="visible"/>
                                      </p:to>
                                    </p:set>
                                    <p:animEffect transition="in" filter="fade">
                                      <p:cBhvr>
                                        <p:cTn id="83" dur="1000"/>
                                        <p:tgtEl>
                                          <p:spTgt spid="13">
                                            <p:txEl>
                                              <p:pRg st="18" end="18"/>
                                            </p:txEl>
                                          </p:spTgt>
                                        </p:tgtEl>
                                      </p:cBhvr>
                                    </p:animEffect>
                                    <p:anim calcmode="lin" valueType="num">
                                      <p:cBhvr>
                                        <p:cTn id="84" dur="1000" fill="hold"/>
                                        <p:tgtEl>
                                          <p:spTgt spid="13">
                                            <p:txEl>
                                              <p:pRg st="18" end="18"/>
                                            </p:txEl>
                                          </p:spTgt>
                                        </p:tgtEl>
                                        <p:attrNameLst>
                                          <p:attrName>ppt_x</p:attrName>
                                        </p:attrNameLst>
                                      </p:cBhvr>
                                      <p:tavLst>
                                        <p:tav tm="0">
                                          <p:val>
                                            <p:strVal val="#ppt_x"/>
                                          </p:val>
                                        </p:tav>
                                        <p:tav tm="100000">
                                          <p:val>
                                            <p:strVal val="#ppt_x"/>
                                          </p:val>
                                        </p:tav>
                                      </p:tavLst>
                                    </p:anim>
                                    <p:anim calcmode="lin" valueType="num">
                                      <p:cBhvr>
                                        <p:cTn id="85" dur="1000" fill="hold"/>
                                        <p:tgtEl>
                                          <p:spTgt spid="13">
                                            <p:txEl>
                                              <p:pRg st="18" end="18"/>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3">
                                            <p:txEl>
                                              <p:pRg st="19" end="19"/>
                                            </p:txEl>
                                          </p:spTgt>
                                        </p:tgtEl>
                                        <p:attrNameLst>
                                          <p:attrName>style.visibility</p:attrName>
                                        </p:attrNameLst>
                                      </p:cBhvr>
                                      <p:to>
                                        <p:strVal val="visible"/>
                                      </p:to>
                                    </p:set>
                                    <p:animEffect transition="in" filter="fade">
                                      <p:cBhvr>
                                        <p:cTn id="88" dur="1000"/>
                                        <p:tgtEl>
                                          <p:spTgt spid="13">
                                            <p:txEl>
                                              <p:pRg st="19" end="19"/>
                                            </p:txEl>
                                          </p:spTgt>
                                        </p:tgtEl>
                                      </p:cBhvr>
                                    </p:animEffect>
                                    <p:anim calcmode="lin" valueType="num">
                                      <p:cBhvr>
                                        <p:cTn id="89" dur="1000" fill="hold"/>
                                        <p:tgtEl>
                                          <p:spTgt spid="13">
                                            <p:txEl>
                                              <p:pRg st="19" end="19"/>
                                            </p:txEl>
                                          </p:spTgt>
                                        </p:tgtEl>
                                        <p:attrNameLst>
                                          <p:attrName>ppt_x</p:attrName>
                                        </p:attrNameLst>
                                      </p:cBhvr>
                                      <p:tavLst>
                                        <p:tav tm="0">
                                          <p:val>
                                            <p:strVal val="#ppt_x"/>
                                          </p:val>
                                        </p:tav>
                                        <p:tav tm="100000">
                                          <p:val>
                                            <p:strVal val="#ppt_x"/>
                                          </p:val>
                                        </p:tav>
                                      </p:tavLst>
                                    </p:anim>
                                    <p:anim calcmode="lin" valueType="num">
                                      <p:cBhvr>
                                        <p:cTn id="90" dur="1000" fill="hold"/>
                                        <p:tgtEl>
                                          <p:spTgt spid="13">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fade">
                                      <p:cBhvr>
                                        <p:cTn id="95" dur="1000"/>
                                        <p:tgtEl>
                                          <p:spTgt spid="9"/>
                                        </p:tgtEl>
                                      </p:cBhvr>
                                    </p:animEffect>
                                    <p:anim calcmode="lin" valueType="num">
                                      <p:cBhvr>
                                        <p:cTn id="96" dur="1000" fill="hold"/>
                                        <p:tgtEl>
                                          <p:spTgt spid="9"/>
                                        </p:tgtEl>
                                        <p:attrNameLst>
                                          <p:attrName>ppt_x</p:attrName>
                                        </p:attrNameLst>
                                      </p:cBhvr>
                                      <p:tavLst>
                                        <p:tav tm="0">
                                          <p:val>
                                            <p:strVal val="#ppt_x"/>
                                          </p:val>
                                        </p:tav>
                                        <p:tav tm="100000">
                                          <p:val>
                                            <p:strVal val="#ppt_x"/>
                                          </p:val>
                                        </p:tav>
                                      </p:tavLst>
                                    </p:anim>
                                    <p:anim calcmode="lin" valueType="num">
                                      <p:cBhvr>
                                        <p:cTn id="9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fade">
                                      <p:cBhvr>
                                        <p:cTn id="102" dur="500"/>
                                        <p:tgtEl>
                                          <p:spTgt spid="11"/>
                                        </p:tgtEl>
                                      </p:cBhvr>
                                    </p:animEffect>
                                  </p:childTnLst>
                                </p:cTn>
                              </p:par>
                            </p:childTnLst>
                          </p:cTn>
                        </p:par>
                      </p:childTnLst>
                    </p:cTn>
                  </p:par>
                  <p:par>
                    <p:cTn id="103" fill="hold">
                      <p:stCondLst>
                        <p:cond delay="indefinite"/>
                      </p:stCondLst>
                      <p:childTnLst>
                        <p:par>
                          <p:cTn id="104" fill="hold">
                            <p:stCondLst>
                              <p:cond delay="0"/>
                            </p:stCondLst>
                            <p:childTnLst>
                              <p:par>
                                <p:cTn id="105" presetID="21" presetClass="entr" presetSubtype="1" fill="hold" nodeType="clickEffect">
                                  <p:stCondLst>
                                    <p:cond delay="0"/>
                                  </p:stCondLst>
                                  <p:childTnLst>
                                    <p:set>
                                      <p:cBhvr>
                                        <p:cTn id="106" dur="1" fill="hold">
                                          <p:stCondLst>
                                            <p:cond delay="0"/>
                                          </p:stCondLst>
                                        </p:cTn>
                                        <p:tgtEl>
                                          <p:spTgt spid="6146"/>
                                        </p:tgtEl>
                                        <p:attrNameLst>
                                          <p:attrName>style.visibility</p:attrName>
                                        </p:attrNameLst>
                                      </p:cBhvr>
                                      <p:to>
                                        <p:strVal val="visible"/>
                                      </p:to>
                                    </p:set>
                                    <p:animEffect transition="in" filter="wheel(1)">
                                      <p:cBhvr>
                                        <p:cTn id="107"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FAC5F7-788D-43D8-5B57-0F94EFE2754D}"/>
              </a:ext>
            </a:extLst>
          </p:cNvPr>
          <p:cNvSpPr txBox="1"/>
          <p:nvPr/>
        </p:nvSpPr>
        <p:spPr>
          <a:xfrm>
            <a:off x="6890327" y="2257907"/>
            <a:ext cx="4599709" cy="369332"/>
          </a:xfrm>
          <a:prstGeom prst="rect">
            <a:avLst/>
          </a:prstGeom>
          <a:noFill/>
        </p:spPr>
        <p:txBody>
          <a:bodyPr wrap="square">
            <a:spAutoFit/>
          </a:bodyPr>
          <a:lstStyle/>
          <a:p>
            <a:r>
              <a:rPr lang="en-US" b="1" i="0" dirty="0">
                <a:solidFill>
                  <a:srgbClr val="333333"/>
                </a:solidFill>
                <a:effectLst/>
                <a:latin typeface="inter-bold"/>
              </a:rPr>
              <a:t>Output</a:t>
            </a:r>
            <a:endParaRPr lang="en-US" dirty="0"/>
          </a:p>
        </p:txBody>
      </p:sp>
      <p:sp>
        <p:nvSpPr>
          <p:cNvPr id="10" name="TextBox 9">
            <a:extLst>
              <a:ext uri="{FF2B5EF4-FFF2-40B4-BE49-F238E27FC236}">
                <a16:creationId xmlns:a16="http://schemas.microsoft.com/office/drawing/2014/main" id="{C7A2476D-7A88-D1BC-0482-3A7C65CB87E6}"/>
              </a:ext>
            </a:extLst>
          </p:cNvPr>
          <p:cNvSpPr txBox="1"/>
          <p:nvPr/>
        </p:nvSpPr>
        <p:spPr>
          <a:xfrm>
            <a:off x="286328" y="56077"/>
            <a:ext cx="6096000" cy="923330"/>
          </a:xfrm>
          <a:prstGeom prst="rect">
            <a:avLst/>
          </a:prstGeom>
          <a:noFill/>
        </p:spPr>
        <p:txBody>
          <a:bodyPr wrap="square">
            <a:spAutoFit/>
          </a:bodyPr>
          <a:lstStyle/>
          <a:p>
            <a:pPr algn="just"/>
            <a:r>
              <a:rPr lang="en-US" b="0" i="0" dirty="0">
                <a:solidFill>
                  <a:srgbClr val="610B4B"/>
                </a:solidFill>
                <a:effectLst/>
                <a:latin typeface="erdana"/>
              </a:rPr>
              <a:t>Search operation</a:t>
            </a:r>
          </a:p>
          <a:p>
            <a:pPr algn="just"/>
            <a:r>
              <a:rPr lang="en-US" b="0" i="0" dirty="0">
                <a:solidFill>
                  <a:srgbClr val="333333"/>
                </a:solidFill>
                <a:effectLst/>
                <a:latin typeface="inter-regular"/>
              </a:rPr>
              <a:t>This operation is performed to search an element in the array based on the value or index.</a:t>
            </a:r>
          </a:p>
        </p:txBody>
      </p:sp>
      <p:sp>
        <p:nvSpPr>
          <p:cNvPr id="12" name="TextBox 11">
            <a:extLst>
              <a:ext uri="{FF2B5EF4-FFF2-40B4-BE49-F238E27FC236}">
                <a16:creationId xmlns:a16="http://schemas.microsoft.com/office/drawing/2014/main" id="{7A844A4B-3629-C252-F17E-C6BECE1EDDA0}"/>
              </a:ext>
            </a:extLst>
          </p:cNvPr>
          <p:cNvSpPr txBox="1"/>
          <p:nvPr/>
        </p:nvSpPr>
        <p:spPr>
          <a:xfrm>
            <a:off x="360219" y="979407"/>
            <a:ext cx="6096000" cy="5632311"/>
          </a:xfrm>
          <a:prstGeom prst="rect">
            <a:avLst/>
          </a:prstGeom>
          <a:noFill/>
        </p:spPr>
        <p:txBody>
          <a:bodyPr wrap="square">
            <a:spAutoFit/>
          </a:bodyPr>
          <a:lstStyle/>
          <a:p>
            <a:pPr algn="just"/>
            <a:r>
              <a:rPr lang="en-US" b="1" i="0" dirty="0">
                <a:solidFill>
                  <a:srgbClr val="006699"/>
                </a:solidFill>
                <a:effectLst/>
                <a:latin typeface="inter-regular"/>
              </a:rPr>
              <a:t>void</a:t>
            </a:r>
            <a:r>
              <a:rPr lang="en-US" b="0" i="0" dirty="0">
                <a:solidFill>
                  <a:srgbClr val="000000"/>
                </a:solidFill>
                <a:effectLst/>
                <a:latin typeface="inter-regular"/>
              </a:rPr>
              <a:t> main()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[5] = {18, 30, 15, 70, 12};     </a:t>
            </a:r>
            <a:r>
              <a:rPr lang="en-US" b="1" i="0" dirty="0">
                <a:solidFill>
                  <a:srgbClr val="2E8B57"/>
                </a:solidFill>
                <a:effectLst/>
                <a:latin typeface="inter-regular"/>
              </a:rPr>
              <a:t>int</a:t>
            </a:r>
            <a:r>
              <a:rPr lang="en-US" b="0" i="0" dirty="0">
                <a:solidFill>
                  <a:srgbClr val="000000"/>
                </a:solidFill>
                <a:effectLst/>
                <a:latin typeface="inter-regular"/>
              </a:rPr>
              <a:t> item = 70, </a:t>
            </a:r>
            <a:r>
              <a:rPr lang="en-US" b="0" i="0" dirty="0" err="1">
                <a:solidFill>
                  <a:srgbClr val="000000"/>
                </a:solidFill>
                <a:effectLst/>
                <a:latin typeface="inter-regular"/>
              </a:rPr>
              <a:t>i</a:t>
            </a:r>
            <a:r>
              <a:rPr lang="en-US" b="0" i="0" dirty="0">
                <a:solidFill>
                  <a:srgbClr val="000000"/>
                </a:solidFill>
                <a:effectLst/>
                <a:latin typeface="inter-regular"/>
              </a:rPr>
              <a:t>, j=0 ;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"Given array elements are :\n"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 0; </a:t>
            </a:r>
            <a:r>
              <a:rPr lang="en-US" b="0" i="0" dirty="0" err="1">
                <a:solidFill>
                  <a:srgbClr val="000000"/>
                </a:solidFill>
                <a:effectLst/>
                <a:latin typeface="inter-regular"/>
              </a:rPr>
              <a:t>i</a:t>
            </a:r>
            <a:r>
              <a:rPr lang="en-US" b="0" i="0" dirty="0">
                <a:solidFill>
                  <a:srgbClr val="000000"/>
                </a:solidFill>
                <a:effectLst/>
                <a:latin typeface="inter-regular"/>
              </a:rPr>
              <a:t>&lt;5; </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arr</a:t>
            </a:r>
            <a:r>
              <a:rPr lang="en-US" b="0" i="0" dirty="0">
                <a:solidFill>
                  <a:srgbClr val="0000FF"/>
                </a:solidFill>
                <a:effectLst/>
                <a:latin typeface="inter-regular"/>
              </a:rPr>
              <a:t>[%d] = %d,  "</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nElement</a:t>
            </a:r>
            <a:r>
              <a:rPr lang="en-US" b="0" i="0" dirty="0">
                <a:solidFill>
                  <a:srgbClr val="0000FF"/>
                </a:solidFill>
                <a:effectLst/>
                <a:latin typeface="inter-regular"/>
              </a:rPr>
              <a:t> to be searched = %d"</a:t>
            </a:r>
            <a:r>
              <a:rPr lang="en-US" b="0" i="0" dirty="0">
                <a:solidFill>
                  <a:srgbClr val="000000"/>
                </a:solidFill>
                <a:effectLst/>
                <a:latin typeface="inter-regular"/>
              </a:rPr>
              <a:t>, item);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while</a:t>
            </a:r>
            <a:r>
              <a:rPr lang="en-US" b="0" i="0" dirty="0">
                <a:solidFill>
                  <a:srgbClr val="000000"/>
                </a:solidFill>
                <a:effectLst/>
                <a:latin typeface="inter-regular"/>
              </a:rPr>
              <a:t>( j &lt; 5)</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if</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[j] == item )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break</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j = j + 1;  </a:t>
            </a:r>
          </a:p>
          <a:p>
            <a:pPr algn="just"/>
            <a:r>
              <a:rPr lang="en-US" b="0" i="0" dirty="0">
                <a:solidFill>
                  <a:srgbClr val="000000"/>
                </a:solidFill>
                <a:effectLst/>
                <a:latin typeface="inter-regular"/>
              </a:rPr>
              <a:t>}  </a:t>
            </a:r>
          </a:p>
          <a:p>
            <a:pPr algn="just"/>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nElement</a:t>
            </a:r>
            <a:r>
              <a:rPr lang="en-US" b="0" i="0" dirty="0">
                <a:solidFill>
                  <a:srgbClr val="0000FF"/>
                </a:solidFill>
                <a:effectLst/>
                <a:latin typeface="inter-regular"/>
              </a:rPr>
              <a:t> %d is found at %d position"</a:t>
            </a:r>
            <a:r>
              <a:rPr lang="en-US" b="0" i="0" dirty="0">
                <a:solidFill>
                  <a:srgbClr val="000000"/>
                </a:solidFill>
                <a:effectLst/>
                <a:latin typeface="inter-regular"/>
              </a:rPr>
              <a:t>, item, j+1);  </a:t>
            </a:r>
          </a:p>
          <a:p>
            <a:pPr algn="just"/>
            <a:r>
              <a:rPr lang="en-US" b="0" i="0" dirty="0">
                <a:solidFill>
                  <a:srgbClr val="000000"/>
                </a:solidFill>
                <a:effectLst/>
                <a:latin typeface="inter-regular"/>
              </a:rPr>
              <a:t>}  </a:t>
            </a:r>
          </a:p>
        </p:txBody>
      </p:sp>
      <p:pic>
        <p:nvPicPr>
          <p:cNvPr id="7170" name="Picture 2" descr="Array in DS">
            <a:extLst>
              <a:ext uri="{FF2B5EF4-FFF2-40B4-BE49-F238E27FC236}">
                <a16:creationId xmlns:a16="http://schemas.microsoft.com/office/drawing/2014/main" id="{602FBC63-F3A6-3894-CAD1-3B0EE3488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0326" y="3177886"/>
            <a:ext cx="4895273" cy="1588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FAC5F7-788D-43D8-5B57-0F94EFE2754D}"/>
              </a:ext>
            </a:extLst>
          </p:cNvPr>
          <p:cNvSpPr txBox="1"/>
          <p:nvPr/>
        </p:nvSpPr>
        <p:spPr>
          <a:xfrm>
            <a:off x="6890327" y="2257907"/>
            <a:ext cx="4599709" cy="369332"/>
          </a:xfrm>
          <a:prstGeom prst="rect">
            <a:avLst/>
          </a:prstGeom>
          <a:noFill/>
        </p:spPr>
        <p:txBody>
          <a:bodyPr wrap="square">
            <a:spAutoFit/>
          </a:bodyPr>
          <a:lstStyle/>
          <a:p>
            <a:r>
              <a:rPr lang="en-US" b="1" i="0" dirty="0">
                <a:solidFill>
                  <a:srgbClr val="333333"/>
                </a:solidFill>
                <a:effectLst/>
                <a:latin typeface="inter-bold"/>
              </a:rPr>
              <a:t>Output</a:t>
            </a:r>
            <a:endParaRPr lang="en-US" dirty="0"/>
          </a:p>
        </p:txBody>
      </p:sp>
      <p:sp>
        <p:nvSpPr>
          <p:cNvPr id="10" name="TextBox 9">
            <a:extLst>
              <a:ext uri="{FF2B5EF4-FFF2-40B4-BE49-F238E27FC236}">
                <a16:creationId xmlns:a16="http://schemas.microsoft.com/office/drawing/2014/main" id="{C7A2476D-7A88-D1BC-0482-3A7C65CB87E6}"/>
              </a:ext>
            </a:extLst>
          </p:cNvPr>
          <p:cNvSpPr txBox="1"/>
          <p:nvPr/>
        </p:nvSpPr>
        <p:spPr>
          <a:xfrm>
            <a:off x="286328" y="56077"/>
            <a:ext cx="6096000" cy="923330"/>
          </a:xfrm>
          <a:prstGeom prst="rect">
            <a:avLst/>
          </a:prstGeom>
          <a:noFill/>
        </p:spPr>
        <p:txBody>
          <a:bodyPr wrap="square">
            <a:spAutoFit/>
          </a:bodyPr>
          <a:lstStyle/>
          <a:p>
            <a:pPr algn="just"/>
            <a:r>
              <a:rPr lang="en-US" b="0" i="0" dirty="0">
                <a:solidFill>
                  <a:srgbClr val="610B4B"/>
                </a:solidFill>
                <a:effectLst/>
                <a:latin typeface="erdana"/>
              </a:rPr>
              <a:t>Search operation</a:t>
            </a:r>
          </a:p>
          <a:p>
            <a:pPr algn="just"/>
            <a:r>
              <a:rPr lang="en-US" b="0" i="0" dirty="0">
                <a:solidFill>
                  <a:srgbClr val="333333"/>
                </a:solidFill>
                <a:effectLst/>
                <a:latin typeface="inter-regular"/>
              </a:rPr>
              <a:t>This operation is performed to search an element in the array based on the value or index.</a:t>
            </a:r>
          </a:p>
        </p:txBody>
      </p:sp>
      <p:sp>
        <p:nvSpPr>
          <p:cNvPr id="12" name="TextBox 11">
            <a:extLst>
              <a:ext uri="{FF2B5EF4-FFF2-40B4-BE49-F238E27FC236}">
                <a16:creationId xmlns:a16="http://schemas.microsoft.com/office/drawing/2014/main" id="{7A844A4B-3629-C252-F17E-C6BECE1EDDA0}"/>
              </a:ext>
            </a:extLst>
          </p:cNvPr>
          <p:cNvSpPr txBox="1"/>
          <p:nvPr/>
        </p:nvSpPr>
        <p:spPr>
          <a:xfrm>
            <a:off x="360219" y="979407"/>
            <a:ext cx="6096000" cy="5632311"/>
          </a:xfrm>
          <a:prstGeom prst="rect">
            <a:avLst/>
          </a:prstGeom>
          <a:noFill/>
        </p:spPr>
        <p:txBody>
          <a:bodyPr wrap="square">
            <a:spAutoFit/>
          </a:bodyPr>
          <a:lstStyle/>
          <a:p>
            <a:pPr algn="just"/>
            <a:r>
              <a:rPr lang="en-US" b="1" i="0" dirty="0">
                <a:solidFill>
                  <a:srgbClr val="006699"/>
                </a:solidFill>
                <a:effectLst/>
                <a:latin typeface="inter-regular"/>
              </a:rPr>
              <a:t>void</a:t>
            </a:r>
            <a:r>
              <a:rPr lang="en-US" b="0" i="0" dirty="0">
                <a:solidFill>
                  <a:srgbClr val="000000"/>
                </a:solidFill>
                <a:effectLst/>
                <a:latin typeface="inter-regular"/>
              </a:rPr>
              <a:t> main()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[5] = {18, 30, 15, 70, 12};     </a:t>
            </a:r>
            <a:r>
              <a:rPr lang="en-US" b="1" i="0" dirty="0">
                <a:solidFill>
                  <a:srgbClr val="2E8B57"/>
                </a:solidFill>
                <a:effectLst/>
                <a:latin typeface="inter-regular"/>
              </a:rPr>
              <a:t>int</a:t>
            </a:r>
            <a:r>
              <a:rPr lang="en-US" b="0" i="0" dirty="0">
                <a:solidFill>
                  <a:srgbClr val="000000"/>
                </a:solidFill>
                <a:effectLst/>
                <a:latin typeface="inter-regular"/>
              </a:rPr>
              <a:t> item = 70, </a:t>
            </a:r>
            <a:r>
              <a:rPr lang="en-US" b="0" i="0" dirty="0" err="1">
                <a:solidFill>
                  <a:srgbClr val="000000"/>
                </a:solidFill>
                <a:effectLst/>
                <a:latin typeface="inter-regular"/>
              </a:rPr>
              <a:t>i</a:t>
            </a:r>
            <a:r>
              <a:rPr lang="en-US" b="0" i="0" dirty="0">
                <a:solidFill>
                  <a:srgbClr val="000000"/>
                </a:solidFill>
                <a:effectLst/>
                <a:latin typeface="inter-regular"/>
              </a:rPr>
              <a:t>, j=0 ;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"Given array elements are :\n"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 0; </a:t>
            </a:r>
            <a:r>
              <a:rPr lang="en-US" b="0" i="0" dirty="0" err="1">
                <a:solidFill>
                  <a:srgbClr val="000000"/>
                </a:solidFill>
                <a:effectLst/>
                <a:latin typeface="inter-regular"/>
              </a:rPr>
              <a:t>i</a:t>
            </a:r>
            <a:r>
              <a:rPr lang="en-US" b="0" i="0" dirty="0">
                <a:solidFill>
                  <a:srgbClr val="000000"/>
                </a:solidFill>
                <a:effectLst/>
                <a:latin typeface="inter-regular"/>
              </a:rPr>
              <a:t>&lt;5; </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arr</a:t>
            </a:r>
            <a:r>
              <a:rPr lang="en-US" b="0" i="0" dirty="0">
                <a:solidFill>
                  <a:srgbClr val="0000FF"/>
                </a:solidFill>
                <a:effectLst/>
                <a:latin typeface="inter-regular"/>
              </a:rPr>
              <a:t>[%d] = %d,  "</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nElement</a:t>
            </a:r>
            <a:r>
              <a:rPr lang="en-US" b="0" i="0" dirty="0">
                <a:solidFill>
                  <a:srgbClr val="0000FF"/>
                </a:solidFill>
                <a:effectLst/>
                <a:latin typeface="inter-regular"/>
              </a:rPr>
              <a:t> to be searched = %d"</a:t>
            </a:r>
            <a:r>
              <a:rPr lang="en-US" b="0" i="0" dirty="0">
                <a:solidFill>
                  <a:srgbClr val="000000"/>
                </a:solidFill>
                <a:effectLst/>
                <a:latin typeface="inter-regular"/>
              </a:rPr>
              <a:t>, item);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while</a:t>
            </a:r>
            <a:r>
              <a:rPr lang="en-US" b="0" i="0" dirty="0">
                <a:solidFill>
                  <a:srgbClr val="000000"/>
                </a:solidFill>
                <a:effectLst/>
                <a:latin typeface="inter-regular"/>
              </a:rPr>
              <a:t>( j &lt; 5)</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if</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[j] == item )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break</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j = j + 1;  </a:t>
            </a:r>
          </a:p>
          <a:p>
            <a:pPr algn="just"/>
            <a:r>
              <a:rPr lang="en-US" b="0" i="0" dirty="0">
                <a:solidFill>
                  <a:srgbClr val="000000"/>
                </a:solidFill>
                <a:effectLst/>
                <a:latin typeface="inter-regular"/>
              </a:rPr>
              <a:t>}  </a:t>
            </a:r>
          </a:p>
          <a:p>
            <a:pPr algn="just"/>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nElement</a:t>
            </a:r>
            <a:r>
              <a:rPr lang="en-US" b="0" i="0" dirty="0">
                <a:solidFill>
                  <a:srgbClr val="0000FF"/>
                </a:solidFill>
                <a:effectLst/>
                <a:latin typeface="inter-regular"/>
              </a:rPr>
              <a:t> %d is found at %d position"</a:t>
            </a:r>
            <a:r>
              <a:rPr lang="en-US" b="0" i="0" dirty="0">
                <a:solidFill>
                  <a:srgbClr val="000000"/>
                </a:solidFill>
                <a:effectLst/>
                <a:latin typeface="inter-regular"/>
              </a:rPr>
              <a:t>, item, j+1);  </a:t>
            </a:r>
          </a:p>
          <a:p>
            <a:pPr algn="just"/>
            <a:r>
              <a:rPr lang="en-US" b="0" i="0" dirty="0">
                <a:solidFill>
                  <a:srgbClr val="000000"/>
                </a:solidFill>
                <a:effectLst/>
                <a:latin typeface="inter-regular"/>
              </a:rPr>
              <a:t>}  </a:t>
            </a:r>
          </a:p>
        </p:txBody>
      </p:sp>
      <p:pic>
        <p:nvPicPr>
          <p:cNvPr id="7170" name="Picture 2" descr="Array in DS">
            <a:extLst>
              <a:ext uri="{FF2B5EF4-FFF2-40B4-BE49-F238E27FC236}">
                <a16:creationId xmlns:a16="http://schemas.microsoft.com/office/drawing/2014/main" id="{602FBC63-F3A6-3894-CAD1-3B0EE3488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0326" y="3177886"/>
            <a:ext cx="4895273" cy="1588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18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 calcmode="lin" valueType="num">
                                      <p:cBhvr additive="base">
                                        <p:cTn id="1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 calcmode="lin" valueType="num">
                                      <p:cBhvr additive="base">
                                        <p:cTn id="2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anim calcmode="lin" valueType="num">
                                      <p:cBhvr additive="base">
                                        <p:cTn id="2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anim calcmode="lin" valueType="num">
                                      <p:cBhvr additive="base">
                                        <p:cTn id="33"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xEl>
                                              <p:pRg st="7" end="7"/>
                                            </p:txEl>
                                          </p:spTgt>
                                        </p:tgtEl>
                                        <p:attrNameLst>
                                          <p:attrName>style.visibility</p:attrName>
                                        </p:attrNameLst>
                                      </p:cBhvr>
                                      <p:to>
                                        <p:strVal val="visible"/>
                                      </p:to>
                                    </p:set>
                                    <p:anim calcmode="lin" valueType="num">
                                      <p:cBhvr additive="base">
                                        <p:cTn id="41"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2">
                                            <p:txEl>
                                              <p:pRg st="8" end="8"/>
                                            </p:txEl>
                                          </p:spTgt>
                                        </p:tgtEl>
                                        <p:attrNameLst>
                                          <p:attrName>style.visibility</p:attrName>
                                        </p:attrNameLst>
                                      </p:cBhvr>
                                      <p:to>
                                        <p:strVal val="visible"/>
                                      </p:to>
                                    </p:set>
                                    <p:animEffect transition="in" filter="barn(inVertical)">
                                      <p:cBhvr>
                                        <p:cTn id="47" dur="500"/>
                                        <p:tgtEl>
                                          <p:spTgt spid="1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2">
                                            <p:txEl>
                                              <p:pRg st="10" end="10"/>
                                            </p:txEl>
                                          </p:spTgt>
                                        </p:tgtEl>
                                        <p:attrNameLst>
                                          <p:attrName>style.visibility</p:attrName>
                                        </p:attrNameLst>
                                      </p:cBhvr>
                                      <p:to>
                                        <p:strVal val="visible"/>
                                      </p:to>
                                    </p:set>
                                    <p:anim calcmode="lin" valueType="num">
                                      <p:cBhvr additive="base">
                                        <p:cTn id="52"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2">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2">
                                            <p:txEl>
                                              <p:pRg st="11" end="11"/>
                                            </p:txEl>
                                          </p:spTgt>
                                        </p:tgtEl>
                                        <p:attrNameLst>
                                          <p:attrName>style.visibility</p:attrName>
                                        </p:attrNameLst>
                                      </p:cBhvr>
                                      <p:to>
                                        <p:strVal val="visible"/>
                                      </p:to>
                                    </p:set>
                                    <p:anim calcmode="lin" valueType="num">
                                      <p:cBhvr additive="base">
                                        <p:cTn id="56"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2">
                                            <p:txEl>
                                              <p:pRg st="11" end="11"/>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2">
                                            <p:txEl>
                                              <p:pRg st="12" end="12"/>
                                            </p:txEl>
                                          </p:spTgt>
                                        </p:tgtEl>
                                        <p:attrNameLst>
                                          <p:attrName>style.visibility</p:attrName>
                                        </p:attrNameLst>
                                      </p:cBhvr>
                                      <p:to>
                                        <p:strVal val="visible"/>
                                      </p:to>
                                    </p:set>
                                    <p:anim calcmode="lin" valueType="num">
                                      <p:cBhvr additive="base">
                                        <p:cTn id="60" dur="500" fill="hold"/>
                                        <p:tgtEl>
                                          <p:spTgt spid="12">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2">
                                            <p:txEl>
                                              <p:pRg st="12" end="12"/>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2">
                                            <p:txEl>
                                              <p:pRg st="13" end="13"/>
                                            </p:txEl>
                                          </p:spTgt>
                                        </p:tgtEl>
                                        <p:attrNameLst>
                                          <p:attrName>style.visibility</p:attrName>
                                        </p:attrNameLst>
                                      </p:cBhvr>
                                      <p:to>
                                        <p:strVal val="visible"/>
                                      </p:to>
                                    </p:set>
                                    <p:anim calcmode="lin" valueType="num">
                                      <p:cBhvr additive="base">
                                        <p:cTn id="64" dur="500" fill="hold"/>
                                        <p:tgtEl>
                                          <p:spTgt spid="12">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2">
                                            <p:txEl>
                                              <p:pRg st="13" end="13"/>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12">
                                            <p:txEl>
                                              <p:pRg st="14" end="14"/>
                                            </p:txEl>
                                          </p:spTgt>
                                        </p:tgtEl>
                                        <p:attrNameLst>
                                          <p:attrName>style.visibility</p:attrName>
                                        </p:attrNameLst>
                                      </p:cBhvr>
                                      <p:to>
                                        <p:strVal val="visible"/>
                                      </p:to>
                                    </p:set>
                                    <p:anim calcmode="lin" valueType="num">
                                      <p:cBhvr additive="base">
                                        <p:cTn id="68" dur="500" fill="hold"/>
                                        <p:tgtEl>
                                          <p:spTgt spid="12">
                                            <p:txEl>
                                              <p:pRg st="14" end="1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2">
                                            <p:txEl>
                                              <p:pRg st="14" end="14"/>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12">
                                            <p:txEl>
                                              <p:pRg st="15" end="15"/>
                                            </p:txEl>
                                          </p:spTgt>
                                        </p:tgtEl>
                                        <p:attrNameLst>
                                          <p:attrName>style.visibility</p:attrName>
                                        </p:attrNameLst>
                                      </p:cBhvr>
                                      <p:to>
                                        <p:strVal val="visible"/>
                                      </p:to>
                                    </p:set>
                                    <p:anim calcmode="lin" valueType="num">
                                      <p:cBhvr additive="base">
                                        <p:cTn id="72" dur="500" fill="hold"/>
                                        <p:tgtEl>
                                          <p:spTgt spid="12">
                                            <p:txEl>
                                              <p:pRg st="15" end="15"/>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2">
                                            <p:txEl>
                                              <p:pRg st="15" end="15"/>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12">
                                            <p:txEl>
                                              <p:pRg st="16" end="16"/>
                                            </p:txEl>
                                          </p:spTgt>
                                        </p:tgtEl>
                                        <p:attrNameLst>
                                          <p:attrName>style.visibility</p:attrName>
                                        </p:attrNameLst>
                                      </p:cBhvr>
                                      <p:to>
                                        <p:strVal val="visible"/>
                                      </p:to>
                                    </p:set>
                                    <p:anim calcmode="lin" valueType="num">
                                      <p:cBhvr additive="base">
                                        <p:cTn id="76" dur="500" fill="hold"/>
                                        <p:tgtEl>
                                          <p:spTgt spid="12">
                                            <p:txEl>
                                              <p:pRg st="16" end="16"/>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2">
                                            <p:txEl>
                                              <p:pRg st="16" end="16"/>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12">
                                            <p:txEl>
                                              <p:pRg st="17" end="17"/>
                                            </p:txEl>
                                          </p:spTgt>
                                        </p:tgtEl>
                                        <p:attrNameLst>
                                          <p:attrName>style.visibility</p:attrName>
                                        </p:attrNameLst>
                                      </p:cBhvr>
                                      <p:to>
                                        <p:strVal val="visible"/>
                                      </p:to>
                                    </p:set>
                                    <p:anim calcmode="lin" valueType="num">
                                      <p:cBhvr additive="base">
                                        <p:cTn id="80" dur="500" fill="hold"/>
                                        <p:tgtEl>
                                          <p:spTgt spid="12">
                                            <p:txEl>
                                              <p:pRg st="17" end="17"/>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12">
                                            <p:txEl>
                                              <p:pRg st="17" end="17"/>
                                            </p:txEl>
                                          </p:spTgt>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12">
                                            <p:txEl>
                                              <p:pRg st="18" end="18"/>
                                            </p:txEl>
                                          </p:spTgt>
                                        </p:tgtEl>
                                        <p:attrNameLst>
                                          <p:attrName>style.visibility</p:attrName>
                                        </p:attrNameLst>
                                      </p:cBhvr>
                                      <p:to>
                                        <p:strVal val="visible"/>
                                      </p:to>
                                    </p:set>
                                    <p:anim calcmode="lin" valueType="num">
                                      <p:cBhvr additive="base">
                                        <p:cTn id="84" dur="500" fill="hold"/>
                                        <p:tgtEl>
                                          <p:spTgt spid="12">
                                            <p:txEl>
                                              <p:pRg st="18" end="18"/>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12">
                                            <p:txEl>
                                              <p:pRg st="18" end="18"/>
                                            </p:txEl>
                                          </p:spTgt>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12">
                                            <p:txEl>
                                              <p:pRg st="19" end="19"/>
                                            </p:txEl>
                                          </p:spTgt>
                                        </p:tgtEl>
                                        <p:attrNameLst>
                                          <p:attrName>style.visibility</p:attrName>
                                        </p:attrNameLst>
                                      </p:cBhvr>
                                      <p:to>
                                        <p:strVal val="visible"/>
                                      </p:to>
                                    </p:set>
                                    <p:anim calcmode="lin" valueType="num">
                                      <p:cBhvr additive="base">
                                        <p:cTn id="88" dur="500" fill="hold"/>
                                        <p:tgtEl>
                                          <p:spTgt spid="12">
                                            <p:txEl>
                                              <p:pRg st="19" end="19"/>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12">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nodeType="clickEffect">
                                  <p:stCondLst>
                                    <p:cond delay="0"/>
                                  </p:stCondLst>
                                  <p:childTnLst>
                                    <p:set>
                                      <p:cBhvr>
                                        <p:cTn id="97" dur="1" fill="hold">
                                          <p:stCondLst>
                                            <p:cond delay="0"/>
                                          </p:stCondLst>
                                        </p:cTn>
                                        <p:tgtEl>
                                          <p:spTgt spid="7170"/>
                                        </p:tgtEl>
                                        <p:attrNameLst>
                                          <p:attrName>style.visibility</p:attrName>
                                        </p:attrNameLst>
                                      </p:cBhvr>
                                      <p:to>
                                        <p:strVal val="visible"/>
                                      </p:to>
                                    </p:set>
                                    <p:animEffect transition="in" filter="wheel(1)">
                                      <p:cBhvr>
                                        <p:cTn id="98"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FAC5F7-788D-43D8-5B57-0F94EFE2754D}"/>
              </a:ext>
            </a:extLst>
          </p:cNvPr>
          <p:cNvSpPr txBox="1"/>
          <p:nvPr/>
        </p:nvSpPr>
        <p:spPr>
          <a:xfrm>
            <a:off x="6890326" y="2331798"/>
            <a:ext cx="4599709" cy="369332"/>
          </a:xfrm>
          <a:prstGeom prst="rect">
            <a:avLst/>
          </a:prstGeom>
          <a:noFill/>
        </p:spPr>
        <p:txBody>
          <a:bodyPr wrap="square">
            <a:spAutoFit/>
          </a:bodyPr>
          <a:lstStyle/>
          <a:p>
            <a:r>
              <a:rPr lang="en-US" b="1" i="0" dirty="0">
                <a:solidFill>
                  <a:srgbClr val="333333"/>
                </a:solidFill>
                <a:effectLst/>
                <a:latin typeface="inter-bold"/>
              </a:rPr>
              <a:t>Output</a:t>
            </a:r>
            <a:endParaRPr lang="en-US" dirty="0"/>
          </a:p>
        </p:txBody>
      </p:sp>
      <p:sp>
        <p:nvSpPr>
          <p:cNvPr id="7" name="TextBox 6">
            <a:extLst>
              <a:ext uri="{FF2B5EF4-FFF2-40B4-BE49-F238E27FC236}">
                <a16:creationId xmlns:a16="http://schemas.microsoft.com/office/drawing/2014/main" id="{24A066AD-7DAE-D8C8-4680-3C9248C6BF56}"/>
              </a:ext>
            </a:extLst>
          </p:cNvPr>
          <p:cNvSpPr txBox="1"/>
          <p:nvPr/>
        </p:nvSpPr>
        <p:spPr>
          <a:xfrm>
            <a:off x="286327" y="56077"/>
            <a:ext cx="6096000" cy="923330"/>
          </a:xfrm>
          <a:prstGeom prst="rect">
            <a:avLst/>
          </a:prstGeom>
          <a:noFill/>
        </p:spPr>
        <p:txBody>
          <a:bodyPr wrap="square">
            <a:spAutoFit/>
          </a:bodyPr>
          <a:lstStyle/>
          <a:p>
            <a:pPr algn="just"/>
            <a:r>
              <a:rPr lang="en-US" b="0" i="0" dirty="0">
                <a:solidFill>
                  <a:srgbClr val="610B4B"/>
                </a:solidFill>
                <a:effectLst/>
                <a:latin typeface="erdana"/>
              </a:rPr>
              <a:t>Update operation</a:t>
            </a:r>
          </a:p>
          <a:p>
            <a:pPr algn="just"/>
            <a:r>
              <a:rPr lang="en-US" b="0" i="0" dirty="0">
                <a:solidFill>
                  <a:srgbClr val="333333"/>
                </a:solidFill>
                <a:effectLst/>
                <a:latin typeface="inter-regular"/>
              </a:rPr>
              <a:t>This operation is performed to update an existing array element located at the given index.</a:t>
            </a:r>
          </a:p>
        </p:txBody>
      </p:sp>
      <p:sp>
        <p:nvSpPr>
          <p:cNvPr id="9" name="TextBox 8">
            <a:extLst>
              <a:ext uri="{FF2B5EF4-FFF2-40B4-BE49-F238E27FC236}">
                <a16:creationId xmlns:a16="http://schemas.microsoft.com/office/drawing/2014/main" id="{990A9831-CA60-2CC3-1A5B-1371C7CD938E}"/>
              </a:ext>
            </a:extLst>
          </p:cNvPr>
          <p:cNvSpPr txBox="1"/>
          <p:nvPr/>
        </p:nvSpPr>
        <p:spPr>
          <a:xfrm>
            <a:off x="406401" y="1196906"/>
            <a:ext cx="6096000" cy="5078313"/>
          </a:xfrm>
          <a:prstGeom prst="rect">
            <a:avLst/>
          </a:prstGeom>
          <a:noFill/>
        </p:spPr>
        <p:txBody>
          <a:bodyPr wrap="square">
            <a:spAutoFit/>
          </a:bodyPr>
          <a:lstStyle/>
          <a:p>
            <a:pPr algn="just"/>
            <a:r>
              <a:rPr lang="en-US" b="1" i="0" dirty="0">
                <a:solidFill>
                  <a:srgbClr val="006699"/>
                </a:solidFill>
                <a:effectLst/>
                <a:latin typeface="inter-regular"/>
              </a:rPr>
              <a:t>void</a:t>
            </a:r>
            <a:r>
              <a:rPr lang="en-US" b="0" i="0" dirty="0">
                <a:solidFill>
                  <a:srgbClr val="000000"/>
                </a:solidFill>
                <a:effectLst/>
                <a:latin typeface="inter-regular"/>
              </a:rPr>
              <a:t> main()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[5] = {18, 30, 15, 70, 12};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item = 50, </a:t>
            </a:r>
            <a:r>
              <a:rPr lang="en-US" b="0" i="0" dirty="0" err="1">
                <a:solidFill>
                  <a:srgbClr val="000000"/>
                </a:solidFill>
                <a:effectLst/>
                <a:latin typeface="inter-regular"/>
              </a:rPr>
              <a:t>i</a:t>
            </a:r>
            <a:r>
              <a:rPr lang="en-US" b="0" i="0" dirty="0">
                <a:solidFill>
                  <a:srgbClr val="000000"/>
                </a:solidFill>
                <a:effectLst/>
                <a:latin typeface="inter-regular"/>
              </a:rPr>
              <a:t>, pos = 3;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"Given array elements are :\n"</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 0; </a:t>
            </a:r>
            <a:r>
              <a:rPr lang="en-US" b="0" i="0" dirty="0" err="1">
                <a:solidFill>
                  <a:srgbClr val="000000"/>
                </a:solidFill>
                <a:effectLst/>
                <a:latin typeface="inter-regular"/>
              </a:rPr>
              <a:t>i</a:t>
            </a:r>
            <a:r>
              <a:rPr lang="en-US" b="0" i="0" dirty="0">
                <a:solidFill>
                  <a:srgbClr val="000000"/>
                </a:solidFill>
                <a:effectLst/>
                <a:latin typeface="inter-regular"/>
              </a:rPr>
              <a:t>&lt;5; </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dirty="0">
                <a:solidFill>
                  <a:srgbClr val="000000"/>
                </a:solidFill>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arr</a:t>
            </a:r>
            <a:r>
              <a:rPr lang="en-US" b="0" i="0" dirty="0">
                <a:solidFill>
                  <a:srgbClr val="0000FF"/>
                </a:solidFill>
                <a:effectLst/>
                <a:latin typeface="inter-regular"/>
              </a:rPr>
              <a:t>[%d] = %d,  "</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endParaRPr lang="en-US" b="0" i="0" dirty="0">
              <a:solidFill>
                <a:srgbClr val="000000"/>
              </a:solidFill>
              <a:effectLst/>
              <a:latin typeface="inter-regular"/>
            </a:endParaRPr>
          </a:p>
          <a:p>
            <a:pPr algn="just"/>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[pos-1] = item;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nArray</a:t>
            </a:r>
            <a:r>
              <a:rPr lang="en-US" b="0" i="0" dirty="0">
                <a:solidFill>
                  <a:srgbClr val="0000FF"/>
                </a:solidFill>
                <a:effectLst/>
                <a:latin typeface="inter-regular"/>
              </a:rPr>
              <a:t> elements after </a:t>
            </a:r>
            <a:r>
              <a:rPr lang="en-US" b="0" i="0" dirty="0" err="1">
                <a:solidFill>
                  <a:srgbClr val="0000FF"/>
                </a:solidFill>
                <a:effectLst/>
                <a:latin typeface="inter-regular"/>
              </a:rPr>
              <a:t>updation</a:t>
            </a:r>
            <a:r>
              <a:rPr lang="en-US" b="0" i="0" dirty="0">
                <a:solidFill>
                  <a:srgbClr val="0000FF"/>
                </a:solidFill>
                <a:effectLst/>
                <a:latin typeface="inter-regular"/>
              </a:rPr>
              <a:t> :\n"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 0; </a:t>
            </a:r>
            <a:r>
              <a:rPr lang="en-US" b="0" i="0" dirty="0" err="1">
                <a:solidFill>
                  <a:srgbClr val="000000"/>
                </a:solidFill>
                <a:effectLst/>
                <a:latin typeface="inter-regular"/>
              </a:rPr>
              <a:t>i</a:t>
            </a:r>
            <a:r>
              <a:rPr lang="en-US" b="0" i="0" dirty="0">
                <a:solidFill>
                  <a:srgbClr val="000000"/>
                </a:solidFill>
                <a:effectLst/>
                <a:latin typeface="inter-regular"/>
              </a:rPr>
              <a:t>&lt;5; </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arr</a:t>
            </a:r>
            <a:r>
              <a:rPr lang="en-US" b="0" i="0" dirty="0">
                <a:solidFill>
                  <a:srgbClr val="0000FF"/>
                </a:solidFill>
                <a:effectLst/>
                <a:latin typeface="inter-regular"/>
              </a:rPr>
              <a:t>[%d] = %d,  "</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p:txBody>
      </p:sp>
      <p:pic>
        <p:nvPicPr>
          <p:cNvPr id="8194" name="Picture 2" descr="Array in DS">
            <a:extLst>
              <a:ext uri="{FF2B5EF4-FFF2-40B4-BE49-F238E27FC236}">
                <a16:creationId xmlns:a16="http://schemas.microsoft.com/office/drawing/2014/main" id="{674252DE-2EB4-1196-60B8-5055CAF70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402" y="3076575"/>
            <a:ext cx="4849090" cy="131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95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additive="base">
                                        <p:cTn id="1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 calcmode="lin" valueType="num">
                                      <p:cBhvr additive="base">
                                        <p:cTn id="22"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 calcmode="lin" valueType="num">
                                      <p:cBhvr additive="base">
                                        <p:cTn id="26"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9">
                                            <p:txEl>
                                              <p:pRg st="4" end="4"/>
                                            </p:txEl>
                                          </p:spTgt>
                                        </p:tgtEl>
                                        <p:attrNameLst>
                                          <p:attrName>style.visibility</p:attrName>
                                        </p:attrNameLst>
                                      </p:cBhvr>
                                      <p:to>
                                        <p:strVal val="visible"/>
                                      </p:to>
                                    </p:set>
                                    <p:anim calcmode="lin" valueType="num">
                                      <p:cBhvr additive="base">
                                        <p:cTn id="30"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 calcmode="lin" valueType="num">
                                      <p:cBhvr additive="base">
                                        <p:cTn id="34"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9">
                                            <p:txEl>
                                              <p:pRg st="6" end="6"/>
                                            </p:txEl>
                                          </p:spTgt>
                                        </p:tgtEl>
                                        <p:attrNameLst>
                                          <p:attrName>style.visibility</p:attrName>
                                        </p:attrNameLst>
                                      </p:cBhvr>
                                      <p:to>
                                        <p:strVal val="visible"/>
                                      </p:to>
                                    </p:set>
                                    <p:anim calcmode="lin" valueType="num">
                                      <p:cBhvr additive="base">
                                        <p:cTn id="38"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9">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 calcmode="lin" valueType="num">
                                      <p:cBhvr additive="base">
                                        <p:cTn id="42"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9">
                                            <p:txEl>
                                              <p:pRg st="8" end="8"/>
                                            </p:txEl>
                                          </p:spTgt>
                                        </p:tgtEl>
                                        <p:attrNameLst>
                                          <p:attrName>style.visibility</p:attrName>
                                        </p:attrNameLst>
                                      </p:cBhvr>
                                      <p:to>
                                        <p:strVal val="visible"/>
                                      </p:to>
                                    </p:set>
                                    <p:anim calcmode="lin" valueType="num">
                                      <p:cBhvr additive="base">
                                        <p:cTn id="46"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
                                            <p:txEl>
                                              <p:pRg st="8" end="8"/>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9">
                                            <p:txEl>
                                              <p:pRg st="9" end="9"/>
                                            </p:txEl>
                                          </p:spTgt>
                                        </p:tgtEl>
                                        <p:attrNameLst>
                                          <p:attrName>style.visibility</p:attrName>
                                        </p:attrNameLst>
                                      </p:cBhvr>
                                      <p:to>
                                        <p:strVal val="visible"/>
                                      </p:to>
                                    </p:set>
                                    <p:anim calcmode="lin" valueType="num">
                                      <p:cBhvr additive="base">
                                        <p:cTn id="50"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9">
                                            <p:txEl>
                                              <p:pRg st="11" end="11"/>
                                            </p:txEl>
                                          </p:spTgt>
                                        </p:tgtEl>
                                        <p:attrNameLst>
                                          <p:attrName>style.visibility</p:attrName>
                                        </p:attrNameLst>
                                      </p:cBhvr>
                                      <p:to>
                                        <p:strVal val="visible"/>
                                      </p:to>
                                    </p:set>
                                    <p:animEffect transition="in" filter="fade">
                                      <p:cBhvr>
                                        <p:cTn id="56" dur="1000"/>
                                        <p:tgtEl>
                                          <p:spTgt spid="9">
                                            <p:txEl>
                                              <p:pRg st="11" end="11"/>
                                            </p:txEl>
                                          </p:spTgt>
                                        </p:tgtEl>
                                      </p:cBhvr>
                                    </p:animEffect>
                                    <p:anim calcmode="lin" valueType="num">
                                      <p:cBhvr>
                                        <p:cTn id="57"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11" end="11"/>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9">
                                            <p:txEl>
                                              <p:pRg st="12" end="12"/>
                                            </p:txEl>
                                          </p:spTgt>
                                        </p:tgtEl>
                                        <p:attrNameLst>
                                          <p:attrName>style.visibility</p:attrName>
                                        </p:attrNameLst>
                                      </p:cBhvr>
                                      <p:to>
                                        <p:strVal val="visible"/>
                                      </p:to>
                                    </p:set>
                                    <p:animEffect transition="in" filter="fade">
                                      <p:cBhvr>
                                        <p:cTn id="61" dur="1000"/>
                                        <p:tgtEl>
                                          <p:spTgt spid="9">
                                            <p:txEl>
                                              <p:pRg st="12" end="12"/>
                                            </p:txEl>
                                          </p:spTgt>
                                        </p:tgtEl>
                                      </p:cBhvr>
                                    </p:animEffect>
                                    <p:anim calcmode="lin" valueType="num">
                                      <p:cBhvr>
                                        <p:cTn id="62"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63" dur="1000" fill="hold"/>
                                        <p:tgtEl>
                                          <p:spTgt spid="9">
                                            <p:txEl>
                                              <p:pRg st="12" end="12"/>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9">
                                            <p:txEl>
                                              <p:pRg st="13" end="13"/>
                                            </p:txEl>
                                          </p:spTgt>
                                        </p:tgtEl>
                                        <p:attrNameLst>
                                          <p:attrName>style.visibility</p:attrName>
                                        </p:attrNameLst>
                                      </p:cBhvr>
                                      <p:to>
                                        <p:strVal val="visible"/>
                                      </p:to>
                                    </p:set>
                                    <p:animEffect transition="in" filter="fade">
                                      <p:cBhvr>
                                        <p:cTn id="66" dur="1000"/>
                                        <p:tgtEl>
                                          <p:spTgt spid="9">
                                            <p:txEl>
                                              <p:pRg st="13" end="13"/>
                                            </p:txEl>
                                          </p:spTgt>
                                        </p:tgtEl>
                                      </p:cBhvr>
                                    </p:animEffect>
                                    <p:anim calcmode="lin" valueType="num">
                                      <p:cBhvr>
                                        <p:cTn id="67" dur="1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68" dur="1000" fill="hold"/>
                                        <p:tgtEl>
                                          <p:spTgt spid="9">
                                            <p:txEl>
                                              <p:pRg st="13" end="13"/>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9">
                                            <p:txEl>
                                              <p:pRg st="14" end="14"/>
                                            </p:txEl>
                                          </p:spTgt>
                                        </p:tgtEl>
                                        <p:attrNameLst>
                                          <p:attrName>style.visibility</p:attrName>
                                        </p:attrNameLst>
                                      </p:cBhvr>
                                      <p:to>
                                        <p:strVal val="visible"/>
                                      </p:to>
                                    </p:set>
                                    <p:animEffect transition="in" filter="fade">
                                      <p:cBhvr>
                                        <p:cTn id="71" dur="1000"/>
                                        <p:tgtEl>
                                          <p:spTgt spid="9">
                                            <p:txEl>
                                              <p:pRg st="14" end="14"/>
                                            </p:txEl>
                                          </p:spTgt>
                                        </p:tgtEl>
                                      </p:cBhvr>
                                    </p:animEffect>
                                    <p:anim calcmode="lin" valueType="num">
                                      <p:cBhvr>
                                        <p:cTn id="72" dur="1000" fill="hold"/>
                                        <p:tgtEl>
                                          <p:spTgt spid="9">
                                            <p:txEl>
                                              <p:pRg st="14" end="14"/>
                                            </p:txEl>
                                          </p:spTgt>
                                        </p:tgtEl>
                                        <p:attrNameLst>
                                          <p:attrName>ppt_x</p:attrName>
                                        </p:attrNameLst>
                                      </p:cBhvr>
                                      <p:tavLst>
                                        <p:tav tm="0">
                                          <p:val>
                                            <p:strVal val="#ppt_x"/>
                                          </p:val>
                                        </p:tav>
                                        <p:tav tm="100000">
                                          <p:val>
                                            <p:strVal val="#ppt_x"/>
                                          </p:val>
                                        </p:tav>
                                      </p:tavLst>
                                    </p:anim>
                                    <p:anim calcmode="lin" valueType="num">
                                      <p:cBhvr>
                                        <p:cTn id="73" dur="1000" fill="hold"/>
                                        <p:tgtEl>
                                          <p:spTgt spid="9">
                                            <p:txEl>
                                              <p:pRg st="14" end="14"/>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9">
                                            <p:txEl>
                                              <p:pRg st="15" end="15"/>
                                            </p:txEl>
                                          </p:spTgt>
                                        </p:tgtEl>
                                        <p:attrNameLst>
                                          <p:attrName>style.visibility</p:attrName>
                                        </p:attrNameLst>
                                      </p:cBhvr>
                                      <p:to>
                                        <p:strVal val="visible"/>
                                      </p:to>
                                    </p:set>
                                    <p:animEffect transition="in" filter="fade">
                                      <p:cBhvr>
                                        <p:cTn id="76" dur="1000"/>
                                        <p:tgtEl>
                                          <p:spTgt spid="9">
                                            <p:txEl>
                                              <p:pRg st="15" end="15"/>
                                            </p:txEl>
                                          </p:spTgt>
                                        </p:tgtEl>
                                      </p:cBhvr>
                                    </p:animEffect>
                                    <p:anim calcmode="lin" valueType="num">
                                      <p:cBhvr>
                                        <p:cTn id="77" dur="1000" fill="hold"/>
                                        <p:tgtEl>
                                          <p:spTgt spid="9">
                                            <p:txEl>
                                              <p:pRg st="15" end="15"/>
                                            </p:txEl>
                                          </p:spTgt>
                                        </p:tgtEl>
                                        <p:attrNameLst>
                                          <p:attrName>ppt_x</p:attrName>
                                        </p:attrNameLst>
                                      </p:cBhvr>
                                      <p:tavLst>
                                        <p:tav tm="0">
                                          <p:val>
                                            <p:strVal val="#ppt_x"/>
                                          </p:val>
                                        </p:tav>
                                        <p:tav tm="100000">
                                          <p:val>
                                            <p:strVal val="#ppt_x"/>
                                          </p:val>
                                        </p:tav>
                                      </p:tavLst>
                                    </p:anim>
                                    <p:anim calcmode="lin" valueType="num">
                                      <p:cBhvr>
                                        <p:cTn id="78" dur="1000" fill="hold"/>
                                        <p:tgtEl>
                                          <p:spTgt spid="9">
                                            <p:txEl>
                                              <p:pRg st="15" end="15"/>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9">
                                            <p:txEl>
                                              <p:pRg st="16" end="16"/>
                                            </p:txEl>
                                          </p:spTgt>
                                        </p:tgtEl>
                                        <p:attrNameLst>
                                          <p:attrName>style.visibility</p:attrName>
                                        </p:attrNameLst>
                                      </p:cBhvr>
                                      <p:to>
                                        <p:strVal val="visible"/>
                                      </p:to>
                                    </p:set>
                                    <p:animEffect transition="in" filter="fade">
                                      <p:cBhvr>
                                        <p:cTn id="81" dur="1000"/>
                                        <p:tgtEl>
                                          <p:spTgt spid="9">
                                            <p:txEl>
                                              <p:pRg st="16" end="16"/>
                                            </p:txEl>
                                          </p:spTgt>
                                        </p:tgtEl>
                                      </p:cBhvr>
                                    </p:animEffect>
                                    <p:anim calcmode="lin" valueType="num">
                                      <p:cBhvr>
                                        <p:cTn id="82" dur="1000" fill="hold"/>
                                        <p:tgtEl>
                                          <p:spTgt spid="9">
                                            <p:txEl>
                                              <p:pRg st="16" end="16"/>
                                            </p:txEl>
                                          </p:spTgt>
                                        </p:tgtEl>
                                        <p:attrNameLst>
                                          <p:attrName>ppt_x</p:attrName>
                                        </p:attrNameLst>
                                      </p:cBhvr>
                                      <p:tavLst>
                                        <p:tav tm="0">
                                          <p:val>
                                            <p:strVal val="#ppt_x"/>
                                          </p:val>
                                        </p:tav>
                                        <p:tav tm="100000">
                                          <p:val>
                                            <p:strVal val="#ppt_x"/>
                                          </p:val>
                                        </p:tav>
                                      </p:tavLst>
                                    </p:anim>
                                    <p:anim calcmode="lin" valueType="num">
                                      <p:cBhvr>
                                        <p:cTn id="83" dur="1000" fill="hold"/>
                                        <p:tgtEl>
                                          <p:spTgt spid="9">
                                            <p:txEl>
                                              <p:pRg st="16" end="16"/>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9">
                                            <p:txEl>
                                              <p:pRg st="17" end="17"/>
                                            </p:txEl>
                                          </p:spTgt>
                                        </p:tgtEl>
                                        <p:attrNameLst>
                                          <p:attrName>style.visibility</p:attrName>
                                        </p:attrNameLst>
                                      </p:cBhvr>
                                      <p:to>
                                        <p:strVal val="visible"/>
                                      </p:to>
                                    </p:set>
                                    <p:animEffect transition="in" filter="fade">
                                      <p:cBhvr>
                                        <p:cTn id="86" dur="1000"/>
                                        <p:tgtEl>
                                          <p:spTgt spid="9">
                                            <p:txEl>
                                              <p:pRg st="17" end="17"/>
                                            </p:txEl>
                                          </p:spTgt>
                                        </p:tgtEl>
                                      </p:cBhvr>
                                    </p:animEffect>
                                    <p:anim calcmode="lin" valueType="num">
                                      <p:cBhvr>
                                        <p:cTn id="87" dur="1000" fill="hold"/>
                                        <p:tgtEl>
                                          <p:spTgt spid="9">
                                            <p:txEl>
                                              <p:pRg st="17" end="17"/>
                                            </p:txEl>
                                          </p:spTgt>
                                        </p:tgtEl>
                                        <p:attrNameLst>
                                          <p:attrName>ppt_x</p:attrName>
                                        </p:attrNameLst>
                                      </p:cBhvr>
                                      <p:tavLst>
                                        <p:tav tm="0">
                                          <p:val>
                                            <p:strVal val="#ppt_x"/>
                                          </p:val>
                                        </p:tav>
                                        <p:tav tm="100000">
                                          <p:val>
                                            <p:strVal val="#ppt_x"/>
                                          </p:val>
                                        </p:tav>
                                      </p:tavLst>
                                    </p:anim>
                                    <p:anim calcmode="lin" valueType="num">
                                      <p:cBhvr>
                                        <p:cTn id="88" dur="1000" fill="hold"/>
                                        <p:tgtEl>
                                          <p:spTgt spid="9">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1000"/>
                                        <p:tgtEl>
                                          <p:spTgt spid="11"/>
                                        </p:tgtEl>
                                      </p:cBhvr>
                                    </p:animEffect>
                                    <p:anim calcmode="lin" valueType="num">
                                      <p:cBhvr>
                                        <p:cTn id="94" dur="1000" fill="hold"/>
                                        <p:tgtEl>
                                          <p:spTgt spid="11"/>
                                        </p:tgtEl>
                                        <p:attrNameLst>
                                          <p:attrName>ppt_x</p:attrName>
                                        </p:attrNameLst>
                                      </p:cBhvr>
                                      <p:tavLst>
                                        <p:tav tm="0">
                                          <p:val>
                                            <p:strVal val="#ppt_x"/>
                                          </p:val>
                                        </p:tav>
                                        <p:tav tm="100000">
                                          <p:val>
                                            <p:strVal val="#ppt_x"/>
                                          </p:val>
                                        </p:tav>
                                      </p:tavLst>
                                    </p:anim>
                                    <p:anim calcmode="lin" valueType="num">
                                      <p:cBhvr>
                                        <p:cTn id="9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1" presetClass="entr" presetSubtype="1" fill="hold" nodeType="clickEffect">
                                  <p:stCondLst>
                                    <p:cond delay="0"/>
                                  </p:stCondLst>
                                  <p:childTnLst>
                                    <p:set>
                                      <p:cBhvr>
                                        <p:cTn id="99" dur="1" fill="hold">
                                          <p:stCondLst>
                                            <p:cond delay="0"/>
                                          </p:stCondLst>
                                        </p:cTn>
                                        <p:tgtEl>
                                          <p:spTgt spid="8194"/>
                                        </p:tgtEl>
                                        <p:attrNameLst>
                                          <p:attrName>style.visibility</p:attrName>
                                        </p:attrNameLst>
                                      </p:cBhvr>
                                      <p:to>
                                        <p:strVal val="visible"/>
                                      </p:to>
                                    </p:set>
                                    <p:animEffect transition="in" filter="wheel(1)">
                                      <p:cBhvr>
                                        <p:cTn id="100"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03B1B-4E1E-578C-4B51-CAEC6AEE50E1}"/>
              </a:ext>
            </a:extLst>
          </p:cNvPr>
          <p:cNvSpPr txBox="1"/>
          <p:nvPr/>
        </p:nvSpPr>
        <p:spPr>
          <a:xfrm>
            <a:off x="295563" y="281771"/>
            <a:ext cx="5404197" cy="5970865"/>
          </a:xfrm>
          <a:prstGeom prst="rect">
            <a:avLst/>
          </a:prstGeom>
          <a:noFill/>
        </p:spPr>
        <p:txBody>
          <a:bodyPr wrap="square">
            <a:spAutoFit/>
          </a:bodyPr>
          <a:lstStyle/>
          <a:p>
            <a:r>
              <a:rPr lang="en-US" sz="2000" b="1" dirty="0"/>
              <a:t>Array / List-based representation and operations: </a:t>
            </a:r>
          </a:p>
          <a:p>
            <a:r>
              <a:rPr lang="en-US" b="1" dirty="0"/>
              <a:t>The complexity of Array operations:</a:t>
            </a:r>
          </a:p>
          <a:p>
            <a:endParaRPr lang="en-US" b="1" dirty="0"/>
          </a:p>
          <a:p>
            <a:r>
              <a:rPr lang="en-US" dirty="0"/>
              <a:t>Time and space complexity of various array operations are described in the following table.</a:t>
            </a:r>
          </a:p>
          <a:p>
            <a:endParaRPr lang="en-US" b="1" dirty="0"/>
          </a:p>
          <a:p>
            <a:r>
              <a:rPr lang="en-US" b="1" dirty="0"/>
              <a:t>Time Complexity</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Space Complexity</a:t>
            </a:r>
            <a:endParaRPr lang="en-US" dirty="0"/>
          </a:p>
          <a:p>
            <a:endParaRPr lang="en-US" dirty="0"/>
          </a:p>
          <a:p>
            <a:r>
              <a:rPr lang="en-US" dirty="0"/>
              <a:t>In array, space complexity for worst case is </a:t>
            </a:r>
            <a:r>
              <a:rPr lang="en-US" b="1" dirty="0"/>
              <a:t>O(n)</a:t>
            </a:r>
            <a:r>
              <a:rPr lang="en-US" dirty="0"/>
              <a:t>.</a:t>
            </a:r>
          </a:p>
          <a:p>
            <a:endParaRPr lang="en-US" sz="2000" b="1" dirty="0"/>
          </a:p>
        </p:txBody>
      </p:sp>
      <p:graphicFrame>
        <p:nvGraphicFramePr>
          <p:cNvPr id="6" name="Table 5">
            <a:extLst>
              <a:ext uri="{FF2B5EF4-FFF2-40B4-BE49-F238E27FC236}">
                <a16:creationId xmlns:a16="http://schemas.microsoft.com/office/drawing/2014/main" id="{1A8A4CCA-A88B-260B-9E0B-96420838C070}"/>
              </a:ext>
            </a:extLst>
          </p:cNvPr>
          <p:cNvGraphicFramePr>
            <a:graphicFrameLocks noGrp="1"/>
          </p:cNvGraphicFramePr>
          <p:nvPr>
            <p:extLst>
              <p:ext uri="{D42A27DB-BD31-4B8C-83A1-F6EECF244321}">
                <p14:modId xmlns:p14="http://schemas.microsoft.com/office/powerpoint/2010/main" val="4268626449"/>
              </p:ext>
            </p:extLst>
          </p:nvPr>
        </p:nvGraphicFramePr>
        <p:xfrm>
          <a:off x="484853" y="2564577"/>
          <a:ext cx="5024407" cy="2042160"/>
        </p:xfrm>
        <a:graphic>
          <a:graphicData uri="http://schemas.openxmlformats.org/drawingml/2006/table">
            <a:tbl>
              <a:tblPr/>
              <a:tblGrid>
                <a:gridCol w="1674802">
                  <a:extLst>
                    <a:ext uri="{9D8B030D-6E8A-4147-A177-3AD203B41FA5}">
                      <a16:colId xmlns:a16="http://schemas.microsoft.com/office/drawing/2014/main" val="151696318"/>
                    </a:ext>
                  </a:extLst>
                </a:gridCol>
                <a:gridCol w="1444603">
                  <a:extLst>
                    <a:ext uri="{9D8B030D-6E8A-4147-A177-3AD203B41FA5}">
                      <a16:colId xmlns:a16="http://schemas.microsoft.com/office/drawing/2014/main" val="118472833"/>
                    </a:ext>
                  </a:extLst>
                </a:gridCol>
                <a:gridCol w="1905002">
                  <a:extLst>
                    <a:ext uri="{9D8B030D-6E8A-4147-A177-3AD203B41FA5}">
                      <a16:colId xmlns:a16="http://schemas.microsoft.com/office/drawing/2014/main" val="1911204376"/>
                    </a:ext>
                  </a:extLst>
                </a:gridCol>
              </a:tblGrid>
              <a:tr h="0">
                <a:tc>
                  <a:txBody>
                    <a:bodyPr/>
                    <a:lstStyle/>
                    <a:p>
                      <a:pPr algn="l" fontAlgn="t"/>
                      <a:r>
                        <a:rPr lang="en-US" dirty="0">
                          <a:solidFill>
                            <a:srgbClr val="000000"/>
                          </a:solidFill>
                          <a:effectLst/>
                          <a:latin typeface="times new roman" panose="02020603050405020304" pitchFamily="18" charset="0"/>
                        </a:rPr>
                        <a:t>Operation</a:t>
                      </a:r>
                    </a:p>
                  </a:txBody>
                  <a:tcPr marT="91440" marB="91440">
                    <a:lnL w="7620" cap="flat" cmpd="sng" algn="ctr">
                      <a:solidFill>
                        <a:srgbClr val="18C293"/>
                      </a:solidFill>
                      <a:prstDash val="solid"/>
                      <a:round/>
                      <a:headEnd type="none" w="med" len="med"/>
                      <a:tailEnd type="none" w="med" len="med"/>
                    </a:lnL>
                    <a:lnR w="7620" cap="flat" cmpd="sng" algn="ctr">
                      <a:solidFill>
                        <a:srgbClr val="18C293"/>
                      </a:solidFill>
                      <a:prstDash val="solid"/>
                      <a:round/>
                      <a:headEnd type="none" w="med" len="med"/>
                      <a:tailEnd type="none" w="med" len="med"/>
                    </a:lnR>
                    <a:lnT w="7620" cap="flat" cmpd="sng" algn="ctr">
                      <a:solidFill>
                        <a:srgbClr val="18C2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Average Case</a:t>
                      </a:r>
                    </a:p>
                  </a:txBody>
                  <a:tcPr marT="91440" marB="91440">
                    <a:lnL w="7620" cap="flat" cmpd="sng" algn="ctr">
                      <a:solidFill>
                        <a:srgbClr val="18C293"/>
                      </a:solidFill>
                      <a:prstDash val="solid"/>
                      <a:round/>
                      <a:headEnd type="none" w="med" len="med"/>
                      <a:tailEnd type="none" w="med" len="med"/>
                    </a:lnL>
                    <a:lnR w="7620" cap="flat" cmpd="sng" algn="ctr">
                      <a:solidFill>
                        <a:srgbClr val="18C293"/>
                      </a:solidFill>
                      <a:prstDash val="solid"/>
                      <a:round/>
                      <a:headEnd type="none" w="med" len="med"/>
                      <a:tailEnd type="none" w="med" len="med"/>
                    </a:lnR>
                    <a:lnT w="7620" cap="flat" cmpd="sng" algn="ctr">
                      <a:solidFill>
                        <a:srgbClr val="18C2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Worst Case</a:t>
                      </a:r>
                    </a:p>
                  </a:txBody>
                  <a:tcPr marT="91440" marB="91440">
                    <a:lnL w="7620" cap="flat" cmpd="sng" algn="ctr">
                      <a:solidFill>
                        <a:srgbClr val="18C293"/>
                      </a:solidFill>
                      <a:prstDash val="solid"/>
                      <a:round/>
                      <a:headEnd type="none" w="med" len="med"/>
                      <a:tailEnd type="none" w="med" len="med"/>
                    </a:lnL>
                    <a:lnR w="7620" cap="flat" cmpd="sng" algn="ctr">
                      <a:solidFill>
                        <a:srgbClr val="18C293"/>
                      </a:solidFill>
                      <a:prstDash val="solid"/>
                      <a:round/>
                      <a:headEnd type="none" w="med" len="med"/>
                      <a:tailEnd type="none" w="med" len="med"/>
                    </a:lnR>
                    <a:lnT w="7620" cap="flat" cmpd="sng" algn="ctr">
                      <a:solidFill>
                        <a:srgbClr val="18C2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42303267"/>
                  </a:ext>
                </a:extLst>
              </a:tr>
              <a:tr h="0">
                <a:tc>
                  <a:txBody>
                    <a:bodyPr/>
                    <a:lstStyle/>
                    <a:p>
                      <a:pPr algn="just" fontAlgn="t"/>
                      <a:r>
                        <a:rPr lang="en-US">
                          <a:solidFill>
                            <a:srgbClr val="333333"/>
                          </a:solidFill>
                          <a:effectLst/>
                          <a:latin typeface="inter-regular"/>
                        </a:rPr>
                        <a:t>Access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O(1)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O(1)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98040366"/>
                  </a:ext>
                </a:extLst>
              </a:tr>
              <a:tr h="0">
                <a:tc>
                  <a:txBody>
                    <a:bodyPr/>
                    <a:lstStyle/>
                    <a:p>
                      <a:pPr algn="just" fontAlgn="t"/>
                      <a:r>
                        <a:rPr lang="en-US">
                          <a:solidFill>
                            <a:srgbClr val="333333"/>
                          </a:solidFill>
                          <a:effectLst/>
                          <a:latin typeface="inter-regular"/>
                        </a:rPr>
                        <a:t>Search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63289390"/>
                  </a:ext>
                </a:extLst>
              </a:tr>
              <a:tr h="0">
                <a:tc>
                  <a:txBody>
                    <a:bodyPr/>
                    <a:lstStyle/>
                    <a:p>
                      <a:pPr algn="just" fontAlgn="t"/>
                      <a:r>
                        <a:rPr lang="en-US">
                          <a:solidFill>
                            <a:srgbClr val="333333"/>
                          </a:solidFill>
                          <a:effectLst/>
                          <a:latin typeface="inter-regular"/>
                        </a:rPr>
                        <a:t>Insertion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29046888"/>
                  </a:ext>
                </a:extLst>
              </a:tr>
              <a:tr h="0">
                <a:tc>
                  <a:txBody>
                    <a:bodyPr/>
                    <a:lstStyle/>
                    <a:p>
                      <a:pPr algn="just" fontAlgn="t"/>
                      <a:r>
                        <a:rPr lang="en-US">
                          <a:solidFill>
                            <a:srgbClr val="333333"/>
                          </a:solidFill>
                          <a:effectLst/>
                          <a:latin typeface="inter-regular"/>
                        </a:rPr>
                        <a:t>Deletion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09382366"/>
                  </a:ext>
                </a:extLst>
              </a:tr>
            </a:tbl>
          </a:graphicData>
        </a:graphic>
      </p:graphicFrame>
      <p:sp>
        <p:nvSpPr>
          <p:cNvPr id="25" name="TextBox 24">
            <a:extLst>
              <a:ext uri="{FF2B5EF4-FFF2-40B4-BE49-F238E27FC236}">
                <a16:creationId xmlns:a16="http://schemas.microsoft.com/office/drawing/2014/main" id="{283FA7C8-F309-EEFB-C83A-E8144D6F49E9}"/>
              </a:ext>
            </a:extLst>
          </p:cNvPr>
          <p:cNvSpPr txBox="1"/>
          <p:nvPr/>
        </p:nvSpPr>
        <p:spPr>
          <a:xfrm>
            <a:off x="6096000" y="465718"/>
            <a:ext cx="5926667" cy="5755422"/>
          </a:xfrm>
          <a:prstGeom prst="rect">
            <a:avLst/>
          </a:prstGeom>
          <a:noFill/>
        </p:spPr>
        <p:txBody>
          <a:bodyPr wrap="square">
            <a:spAutoFit/>
          </a:bodyPr>
          <a:lstStyle/>
          <a:p>
            <a:pPr algn="just"/>
            <a:r>
              <a:rPr lang="en-US" sz="1600" b="0" i="0" dirty="0">
                <a:solidFill>
                  <a:srgbClr val="610B38"/>
                </a:solidFill>
                <a:effectLst/>
                <a:latin typeface="erdana"/>
              </a:rPr>
              <a:t>Advantages of Array</a:t>
            </a:r>
          </a:p>
          <a:p>
            <a:pPr algn="just"/>
            <a:endParaRPr lang="en-US" sz="1600" b="0" i="0" dirty="0">
              <a:solidFill>
                <a:srgbClr val="610B38"/>
              </a:solidFill>
              <a:effectLst/>
              <a:latin typeface="erdana"/>
            </a:endParaRPr>
          </a:p>
          <a:p>
            <a:pPr algn="just">
              <a:buFont typeface="Arial" panose="020B0604020202020204" pitchFamily="34" charset="0"/>
              <a:buChar char="•"/>
            </a:pPr>
            <a:r>
              <a:rPr lang="en-US" sz="1600" b="0" i="0" dirty="0">
                <a:solidFill>
                  <a:srgbClr val="000000"/>
                </a:solidFill>
                <a:effectLst/>
                <a:latin typeface="inter-regular"/>
              </a:rPr>
              <a:t>Array provides the single name for the group of variables of the same type. Therefore, it is easy to remember the name of all the elements of an array.</a:t>
            </a:r>
          </a:p>
          <a:p>
            <a:pPr algn="just">
              <a:buFont typeface="Arial" panose="020B0604020202020204" pitchFamily="34" charset="0"/>
              <a:buChar char="•"/>
            </a:pPr>
            <a:r>
              <a:rPr lang="en-US" sz="1600" b="0" i="0" dirty="0">
                <a:solidFill>
                  <a:srgbClr val="000000"/>
                </a:solidFill>
                <a:effectLst/>
                <a:latin typeface="inter-regular"/>
              </a:rPr>
              <a:t>Traversing an array is a very simple process; we just need to increment the base address of the array in order to visit each element one by one.</a:t>
            </a:r>
          </a:p>
          <a:p>
            <a:pPr algn="just">
              <a:buFont typeface="Arial" panose="020B0604020202020204" pitchFamily="34" charset="0"/>
              <a:buChar char="•"/>
            </a:pPr>
            <a:r>
              <a:rPr lang="en-US" sz="1600" b="0" i="0" dirty="0">
                <a:solidFill>
                  <a:srgbClr val="000000"/>
                </a:solidFill>
                <a:effectLst/>
                <a:latin typeface="inter-regular"/>
              </a:rPr>
              <a:t>Any element in the array can be directly accessed by using the index.</a:t>
            </a:r>
          </a:p>
          <a:p>
            <a:pPr algn="just">
              <a:buFont typeface="Arial" panose="020B0604020202020204" pitchFamily="34" charset="0"/>
              <a:buChar char="•"/>
            </a:pPr>
            <a:endParaRPr lang="en-US" sz="1600" b="0" i="0" dirty="0">
              <a:solidFill>
                <a:srgbClr val="000000"/>
              </a:solidFill>
              <a:effectLst/>
              <a:latin typeface="inter-regular"/>
            </a:endParaRPr>
          </a:p>
          <a:p>
            <a:pPr algn="just"/>
            <a:r>
              <a:rPr lang="en-US" sz="1600" b="0" i="0" dirty="0">
                <a:solidFill>
                  <a:srgbClr val="610B38"/>
                </a:solidFill>
                <a:effectLst/>
                <a:latin typeface="erdana"/>
              </a:rPr>
              <a:t>Disadvantages of Array</a:t>
            </a:r>
          </a:p>
          <a:p>
            <a:pPr algn="just"/>
            <a:endParaRPr lang="en-US" sz="1600" b="0" i="0" dirty="0">
              <a:solidFill>
                <a:srgbClr val="610B38"/>
              </a:solidFill>
              <a:effectLst/>
              <a:latin typeface="erdana"/>
            </a:endParaRPr>
          </a:p>
          <a:p>
            <a:pPr algn="just">
              <a:buFont typeface="Arial" panose="020B0604020202020204" pitchFamily="34" charset="0"/>
              <a:buChar char="•"/>
            </a:pPr>
            <a:r>
              <a:rPr lang="en-US" sz="1600" b="0" i="0" dirty="0">
                <a:solidFill>
                  <a:srgbClr val="000000"/>
                </a:solidFill>
                <a:effectLst/>
                <a:latin typeface="inter-regular"/>
              </a:rPr>
              <a:t>Array is homogenous. It means that the elements with similar data type can be stored in it.</a:t>
            </a:r>
          </a:p>
          <a:p>
            <a:pPr algn="just">
              <a:buFont typeface="Arial" panose="020B0604020202020204" pitchFamily="34" charset="0"/>
              <a:buChar char="•"/>
            </a:pPr>
            <a:r>
              <a:rPr lang="en-US" sz="1600" b="0" i="0" dirty="0">
                <a:solidFill>
                  <a:srgbClr val="000000"/>
                </a:solidFill>
                <a:effectLst/>
                <a:latin typeface="inter-regular"/>
              </a:rPr>
              <a:t>In array, there is static memory allocation that is size of an array cannot be altered.</a:t>
            </a:r>
          </a:p>
          <a:p>
            <a:pPr algn="just">
              <a:buFont typeface="Arial" panose="020B0604020202020204" pitchFamily="34" charset="0"/>
              <a:buChar char="•"/>
            </a:pPr>
            <a:r>
              <a:rPr lang="en-US" sz="1600" b="0" i="0" dirty="0">
                <a:solidFill>
                  <a:srgbClr val="000000"/>
                </a:solidFill>
                <a:effectLst/>
                <a:latin typeface="inter-regular"/>
              </a:rPr>
              <a:t>There will be wastage of memory if we store less number of elements than the declared size.</a:t>
            </a:r>
          </a:p>
          <a:p>
            <a:pPr algn="just">
              <a:buFont typeface="Arial" panose="020B0604020202020204" pitchFamily="34" charset="0"/>
              <a:buChar char="•"/>
            </a:pPr>
            <a:endParaRPr lang="en-US" sz="1600" b="0" i="0" dirty="0">
              <a:solidFill>
                <a:srgbClr val="000000"/>
              </a:solidFill>
              <a:effectLst/>
              <a:latin typeface="inter-regular"/>
            </a:endParaRPr>
          </a:p>
          <a:p>
            <a:pPr algn="just"/>
            <a:r>
              <a:rPr lang="en-US" sz="1600" b="0" i="0" dirty="0">
                <a:solidFill>
                  <a:srgbClr val="610B38"/>
                </a:solidFill>
                <a:effectLst/>
                <a:latin typeface="erdana"/>
              </a:rPr>
              <a:t>Conclusion: </a:t>
            </a:r>
            <a:r>
              <a:rPr lang="en-US" sz="1600" b="0" i="0" dirty="0">
                <a:solidFill>
                  <a:srgbClr val="333333"/>
                </a:solidFill>
                <a:effectLst/>
                <a:latin typeface="inter-regular"/>
              </a:rPr>
              <a:t>In this session, we have discussed the special data structure, i.e., array, and the basic operations performed on it. Arrays provide a unique way to structure the stored data such that it can be easily accessed and can be queried to fetch the value using the index.</a:t>
            </a:r>
          </a:p>
        </p:txBody>
      </p:sp>
    </p:spTree>
    <p:extLst>
      <p:ext uri="{BB962C8B-B14F-4D97-AF65-F5344CB8AC3E}">
        <p14:creationId xmlns:p14="http://schemas.microsoft.com/office/powerpoint/2010/main" val="134661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barn(inVertical)">
                                      <p:cBhvr>
                                        <p:cTn id="27" dur="500"/>
                                        <p:tgtEl>
                                          <p:spTgt spid="3">
                                            <p:txEl>
                                              <p:pRg st="16" end="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18" end="18"/>
                                            </p:txEl>
                                          </p:spTgt>
                                        </p:tgtEl>
                                        <p:attrNameLst>
                                          <p:attrName>style.visibility</p:attrName>
                                        </p:attrNameLst>
                                      </p:cBhvr>
                                      <p:to>
                                        <p:strVal val="visible"/>
                                      </p:to>
                                    </p:set>
                                    <p:animEffect transition="in" filter="barn(inVertical)">
                                      <p:cBhvr>
                                        <p:cTn id="32" dur="500"/>
                                        <p:tgtEl>
                                          <p:spTgt spid="3">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circle(in)">
                                      <p:cBhvr>
                                        <p:cTn id="37" dur="2000"/>
                                        <p:tgtEl>
                                          <p:spTgt spid="25">
                                            <p:txEl>
                                              <p:pRg st="0" end="0"/>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25">
                                            <p:txEl>
                                              <p:pRg st="2" end="2"/>
                                            </p:txEl>
                                          </p:spTgt>
                                        </p:tgtEl>
                                        <p:attrNameLst>
                                          <p:attrName>style.visibility</p:attrName>
                                        </p:attrNameLst>
                                      </p:cBhvr>
                                      <p:to>
                                        <p:strVal val="visible"/>
                                      </p:to>
                                    </p:set>
                                    <p:animEffect transition="in" filter="circle(in)">
                                      <p:cBhvr>
                                        <p:cTn id="40" dur="2000"/>
                                        <p:tgtEl>
                                          <p:spTgt spid="25">
                                            <p:txEl>
                                              <p:pRg st="2" end="2"/>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25">
                                            <p:txEl>
                                              <p:pRg st="3" end="3"/>
                                            </p:txEl>
                                          </p:spTgt>
                                        </p:tgtEl>
                                        <p:attrNameLst>
                                          <p:attrName>style.visibility</p:attrName>
                                        </p:attrNameLst>
                                      </p:cBhvr>
                                      <p:to>
                                        <p:strVal val="visible"/>
                                      </p:to>
                                    </p:set>
                                    <p:animEffect transition="in" filter="circle(in)">
                                      <p:cBhvr>
                                        <p:cTn id="43" dur="2000"/>
                                        <p:tgtEl>
                                          <p:spTgt spid="25">
                                            <p:txEl>
                                              <p:pRg st="3" end="3"/>
                                            </p:txEl>
                                          </p:spTgt>
                                        </p:tgtEl>
                                      </p:cBhvr>
                                    </p:animEffect>
                                  </p:childTnLst>
                                </p:cTn>
                              </p:par>
                              <p:par>
                                <p:cTn id="44" presetID="6" presetClass="entr" presetSubtype="16" fill="hold" nodeType="withEffect">
                                  <p:stCondLst>
                                    <p:cond delay="0"/>
                                  </p:stCondLst>
                                  <p:childTnLst>
                                    <p:set>
                                      <p:cBhvr>
                                        <p:cTn id="45" dur="1" fill="hold">
                                          <p:stCondLst>
                                            <p:cond delay="0"/>
                                          </p:stCondLst>
                                        </p:cTn>
                                        <p:tgtEl>
                                          <p:spTgt spid="25">
                                            <p:txEl>
                                              <p:pRg st="4" end="4"/>
                                            </p:txEl>
                                          </p:spTgt>
                                        </p:tgtEl>
                                        <p:attrNameLst>
                                          <p:attrName>style.visibility</p:attrName>
                                        </p:attrNameLst>
                                      </p:cBhvr>
                                      <p:to>
                                        <p:strVal val="visible"/>
                                      </p:to>
                                    </p:set>
                                    <p:animEffect transition="in" filter="circle(in)">
                                      <p:cBhvr>
                                        <p:cTn id="46" dur="2000"/>
                                        <p:tgtEl>
                                          <p:spTgt spid="25">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25">
                                            <p:txEl>
                                              <p:pRg st="6" end="6"/>
                                            </p:txEl>
                                          </p:spTgt>
                                        </p:tgtEl>
                                        <p:attrNameLst>
                                          <p:attrName>style.visibility</p:attrName>
                                        </p:attrNameLst>
                                      </p:cBhvr>
                                      <p:to>
                                        <p:strVal val="visible"/>
                                      </p:to>
                                    </p:set>
                                    <p:animEffect transition="in" filter="circle(in)">
                                      <p:cBhvr>
                                        <p:cTn id="51" dur="2000"/>
                                        <p:tgtEl>
                                          <p:spTgt spid="25">
                                            <p:txEl>
                                              <p:pRg st="6" end="6"/>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25">
                                            <p:txEl>
                                              <p:pRg st="8" end="8"/>
                                            </p:txEl>
                                          </p:spTgt>
                                        </p:tgtEl>
                                        <p:attrNameLst>
                                          <p:attrName>style.visibility</p:attrName>
                                        </p:attrNameLst>
                                      </p:cBhvr>
                                      <p:to>
                                        <p:strVal val="visible"/>
                                      </p:to>
                                    </p:set>
                                    <p:animEffect transition="in" filter="circle(in)">
                                      <p:cBhvr>
                                        <p:cTn id="54" dur="2000"/>
                                        <p:tgtEl>
                                          <p:spTgt spid="25">
                                            <p:txEl>
                                              <p:pRg st="8" end="8"/>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25">
                                            <p:txEl>
                                              <p:pRg st="9" end="9"/>
                                            </p:txEl>
                                          </p:spTgt>
                                        </p:tgtEl>
                                        <p:attrNameLst>
                                          <p:attrName>style.visibility</p:attrName>
                                        </p:attrNameLst>
                                      </p:cBhvr>
                                      <p:to>
                                        <p:strVal val="visible"/>
                                      </p:to>
                                    </p:set>
                                    <p:animEffect transition="in" filter="circle(in)">
                                      <p:cBhvr>
                                        <p:cTn id="57" dur="2000"/>
                                        <p:tgtEl>
                                          <p:spTgt spid="25">
                                            <p:txEl>
                                              <p:pRg st="9" end="9"/>
                                            </p:txEl>
                                          </p:spTgt>
                                        </p:tgtEl>
                                      </p:cBhvr>
                                    </p:animEffect>
                                  </p:childTnLst>
                                </p:cTn>
                              </p:par>
                              <p:par>
                                <p:cTn id="58" presetID="6" presetClass="entr" presetSubtype="16" fill="hold" nodeType="withEffect">
                                  <p:stCondLst>
                                    <p:cond delay="0"/>
                                  </p:stCondLst>
                                  <p:childTnLst>
                                    <p:set>
                                      <p:cBhvr>
                                        <p:cTn id="59" dur="1" fill="hold">
                                          <p:stCondLst>
                                            <p:cond delay="0"/>
                                          </p:stCondLst>
                                        </p:cTn>
                                        <p:tgtEl>
                                          <p:spTgt spid="25">
                                            <p:txEl>
                                              <p:pRg st="10" end="10"/>
                                            </p:txEl>
                                          </p:spTgt>
                                        </p:tgtEl>
                                        <p:attrNameLst>
                                          <p:attrName>style.visibility</p:attrName>
                                        </p:attrNameLst>
                                      </p:cBhvr>
                                      <p:to>
                                        <p:strVal val="visible"/>
                                      </p:to>
                                    </p:set>
                                    <p:animEffect transition="in" filter="circle(in)">
                                      <p:cBhvr>
                                        <p:cTn id="60" dur="2000"/>
                                        <p:tgtEl>
                                          <p:spTgt spid="25">
                                            <p:txEl>
                                              <p:pRg st="10" end="10"/>
                                            </p:txEl>
                                          </p:spTgt>
                                        </p:tgtEl>
                                      </p:cBhvr>
                                    </p:animEffect>
                                  </p:childTnLst>
                                </p:cTn>
                              </p:par>
                              <p:par>
                                <p:cTn id="61" presetID="6" presetClass="entr" presetSubtype="16" fill="hold" nodeType="withEffect">
                                  <p:stCondLst>
                                    <p:cond delay="0"/>
                                  </p:stCondLst>
                                  <p:childTnLst>
                                    <p:set>
                                      <p:cBhvr>
                                        <p:cTn id="62" dur="1" fill="hold">
                                          <p:stCondLst>
                                            <p:cond delay="0"/>
                                          </p:stCondLst>
                                        </p:cTn>
                                        <p:tgtEl>
                                          <p:spTgt spid="25">
                                            <p:txEl>
                                              <p:pRg st="12" end="12"/>
                                            </p:txEl>
                                          </p:spTgt>
                                        </p:tgtEl>
                                        <p:attrNameLst>
                                          <p:attrName>style.visibility</p:attrName>
                                        </p:attrNameLst>
                                      </p:cBhvr>
                                      <p:to>
                                        <p:strVal val="visible"/>
                                      </p:to>
                                    </p:set>
                                    <p:animEffect transition="in" filter="circle(in)">
                                      <p:cBhvr>
                                        <p:cTn id="63" dur="2000"/>
                                        <p:tgtEl>
                                          <p:spTgt spid="2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A396F-1A99-A963-9D86-5B975682362A}"/>
              </a:ext>
            </a:extLst>
          </p:cNvPr>
          <p:cNvSpPr txBox="1"/>
          <p:nvPr/>
        </p:nvSpPr>
        <p:spPr>
          <a:xfrm>
            <a:off x="526473" y="337511"/>
            <a:ext cx="11360727" cy="5940088"/>
          </a:xfrm>
          <a:prstGeom prst="rect">
            <a:avLst/>
          </a:prstGeom>
          <a:noFill/>
        </p:spPr>
        <p:txBody>
          <a:bodyPr wrap="square">
            <a:spAutoFit/>
          </a:bodyPr>
          <a:lstStyle/>
          <a:p>
            <a:pPr algn="just"/>
            <a:r>
              <a:rPr lang="en-US" sz="2000" b="1" i="0" u="sng" dirty="0">
                <a:solidFill>
                  <a:srgbClr val="222222"/>
                </a:solidFill>
                <a:effectLst/>
                <a:latin typeface="Lato" panose="020B0604020202020204" pitchFamily="34" charset="0"/>
              </a:rPr>
              <a:t>What is Searching in Data Structure?</a:t>
            </a:r>
          </a:p>
          <a:p>
            <a:pPr algn="just"/>
            <a:endParaRPr lang="en-US" sz="2000" b="0" i="0" dirty="0">
              <a:solidFill>
                <a:srgbClr val="222222"/>
              </a:solidFill>
              <a:effectLst/>
              <a:latin typeface="Lato" panose="020B0604020202020204" pitchFamily="34" charset="0"/>
            </a:endParaRPr>
          </a:p>
          <a:p>
            <a:pPr algn="just"/>
            <a:r>
              <a:rPr lang="en-US" sz="2000" b="0" i="0" dirty="0">
                <a:solidFill>
                  <a:srgbClr val="222222"/>
                </a:solidFill>
                <a:effectLst/>
                <a:latin typeface="Lato" panose="020B0604020202020204" pitchFamily="34" charset="0"/>
              </a:rPr>
              <a:t>Searching in data structure refers to the process of finding the required information from a collection of items stored as elements in the computer memory. These sets of items are in different forms, such as an array, linked list, graph, or tree. Another way to define searching in the data structures is by locating the desired element of specific characteristics in a collection of items.</a:t>
            </a:r>
          </a:p>
          <a:p>
            <a:pPr algn="just"/>
            <a:endParaRPr lang="en-US" sz="2000" dirty="0">
              <a:solidFill>
                <a:srgbClr val="222222"/>
              </a:solidFill>
              <a:latin typeface="Lato" panose="020B0604020202020204" pitchFamily="34" charset="0"/>
            </a:endParaRPr>
          </a:p>
          <a:p>
            <a:pPr algn="just"/>
            <a:r>
              <a:rPr lang="en-US" sz="2000" b="0" i="0" dirty="0">
                <a:solidFill>
                  <a:srgbClr val="222222"/>
                </a:solidFill>
                <a:effectLst/>
                <a:latin typeface="Lato" panose="020B0604020202020204" pitchFamily="34" charset="0"/>
              </a:rPr>
              <a:t>Based on the type of search operation, these algorithms are generally classified into two categories:</a:t>
            </a:r>
          </a:p>
          <a:p>
            <a:pPr algn="just"/>
            <a:endParaRPr lang="en-US" sz="2000" b="0" i="0" dirty="0">
              <a:solidFill>
                <a:srgbClr val="222222"/>
              </a:solidFill>
              <a:effectLst/>
              <a:latin typeface="Lato" panose="020B0604020202020204" pitchFamily="34" charset="0"/>
            </a:endParaRPr>
          </a:p>
          <a:p>
            <a:pPr algn="just"/>
            <a:r>
              <a:rPr lang="en-US" sz="2000" b="1" i="0" dirty="0">
                <a:solidFill>
                  <a:srgbClr val="222222"/>
                </a:solidFill>
                <a:effectLst/>
                <a:latin typeface="Lato" panose="020B0604020202020204" pitchFamily="34" charset="0"/>
              </a:rPr>
              <a:t>Sequential Search: </a:t>
            </a:r>
          </a:p>
          <a:p>
            <a:pPr algn="just"/>
            <a:endParaRPr lang="en-US" sz="2000" b="1" dirty="0">
              <a:solidFill>
                <a:srgbClr val="222222"/>
              </a:solidFill>
              <a:latin typeface="Lato" panose="020B0604020202020204" pitchFamily="34" charset="0"/>
            </a:endParaRPr>
          </a:p>
          <a:p>
            <a:pPr algn="just"/>
            <a:r>
              <a:rPr lang="en-US" sz="2000" b="0" i="0" dirty="0">
                <a:solidFill>
                  <a:srgbClr val="222222"/>
                </a:solidFill>
                <a:effectLst/>
                <a:latin typeface="Lato" panose="020B0604020202020204" pitchFamily="34" charset="0"/>
              </a:rPr>
              <a:t>In this, the list or array is traversed sequentially, and every element is checked. For example: Linear Search.</a:t>
            </a:r>
          </a:p>
          <a:p>
            <a:pPr algn="just"/>
            <a:endParaRPr lang="en-US" sz="2000" b="0" i="0" dirty="0">
              <a:solidFill>
                <a:srgbClr val="222222"/>
              </a:solidFill>
              <a:effectLst/>
              <a:latin typeface="Lato" panose="020B0604020202020204" pitchFamily="34" charset="0"/>
            </a:endParaRPr>
          </a:p>
          <a:p>
            <a:pPr algn="just"/>
            <a:r>
              <a:rPr lang="en-US" sz="2000" b="1" dirty="0">
                <a:solidFill>
                  <a:srgbClr val="222222"/>
                </a:solidFill>
                <a:latin typeface="Lato" panose="020B0604020202020204" pitchFamily="34" charset="0"/>
              </a:rPr>
              <a:t>Interval Search: </a:t>
            </a:r>
          </a:p>
          <a:p>
            <a:pPr algn="just"/>
            <a:endParaRPr lang="en-US" sz="2000" b="1" i="0" dirty="0">
              <a:solidFill>
                <a:srgbClr val="222222"/>
              </a:solidFill>
              <a:effectLst/>
              <a:latin typeface="Lato" panose="020B0604020202020204" pitchFamily="34" charset="0"/>
            </a:endParaRPr>
          </a:p>
          <a:p>
            <a:pPr algn="just"/>
            <a:r>
              <a:rPr lang="en-US" sz="2000" b="0" i="0" dirty="0">
                <a:solidFill>
                  <a:srgbClr val="222222"/>
                </a:solidFill>
                <a:effectLst/>
                <a:latin typeface="Lato" panose="020B0604020202020204" pitchFamily="34" charset="0"/>
              </a:rPr>
              <a:t>These algorithms are specifically designed for searching in sorted data-structures. These type of searching algorithms are much more efficient than Linear Search as they repeatedly target the center of the search structure and divide the search space in half. For Example: Binary Search.</a:t>
            </a:r>
          </a:p>
        </p:txBody>
      </p:sp>
    </p:spTree>
    <p:extLst>
      <p:ext uri="{BB962C8B-B14F-4D97-AF65-F5344CB8AC3E}">
        <p14:creationId xmlns:p14="http://schemas.microsoft.com/office/powerpoint/2010/main" val="418001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A396F-1A99-A963-9D86-5B975682362A}"/>
              </a:ext>
            </a:extLst>
          </p:cNvPr>
          <p:cNvSpPr txBox="1"/>
          <p:nvPr/>
        </p:nvSpPr>
        <p:spPr>
          <a:xfrm>
            <a:off x="526473" y="337511"/>
            <a:ext cx="11360727" cy="6033190"/>
          </a:xfrm>
          <a:prstGeom prst="rect">
            <a:avLst/>
          </a:prstGeom>
          <a:noFill/>
        </p:spPr>
        <p:txBody>
          <a:bodyPr wrap="square">
            <a:spAutoFit/>
          </a:bodyPr>
          <a:lstStyle/>
          <a:p>
            <a:pPr algn="just"/>
            <a:r>
              <a:rPr lang="en-US" sz="2000" b="1" u="sng" dirty="0">
                <a:solidFill>
                  <a:srgbClr val="222222"/>
                </a:solidFill>
                <a:latin typeface="Lato" panose="020B0604020202020204" pitchFamily="34" charset="0"/>
              </a:rPr>
              <a:t>Linear Search Algorithm</a:t>
            </a:r>
          </a:p>
          <a:p>
            <a:pPr algn="just"/>
            <a:endParaRPr lang="en-US" sz="2000" b="1" i="0" u="sng" dirty="0">
              <a:solidFill>
                <a:srgbClr val="222222"/>
              </a:solidFill>
              <a:effectLst/>
              <a:latin typeface="Lato" panose="020B0604020202020204" pitchFamily="34" charset="0"/>
            </a:endParaRPr>
          </a:p>
          <a:p>
            <a:pPr algn="just"/>
            <a:r>
              <a:rPr lang="en-US" sz="2000" dirty="0">
                <a:solidFill>
                  <a:srgbClr val="222222"/>
                </a:solidFill>
                <a:latin typeface="Lato" panose="020B0604020202020204" pitchFamily="34" charset="0"/>
              </a:rPr>
              <a:t>Linear search is also called as sequential search algorithm. It is the simplest searching algorithm. In Linear search, we simply traverse the list completely and match each element of the list with the item whose location is to be found. If the match is found, then the location of the item is returned; otherwise, the algorithm returns NULL.</a:t>
            </a:r>
          </a:p>
          <a:p>
            <a:pPr algn="just"/>
            <a:endParaRPr lang="en-US" sz="2000" dirty="0">
              <a:solidFill>
                <a:srgbClr val="222222"/>
              </a:solidFill>
              <a:latin typeface="Lato" panose="020B0604020202020204" pitchFamily="34" charset="0"/>
            </a:endParaRPr>
          </a:p>
          <a:p>
            <a:pPr algn="just"/>
            <a:r>
              <a:rPr lang="en-US" sz="2000" dirty="0">
                <a:solidFill>
                  <a:srgbClr val="222222"/>
                </a:solidFill>
                <a:latin typeface="Lato" panose="020B0604020202020204" pitchFamily="34" charset="0"/>
              </a:rPr>
              <a:t>It is widely used to search an element from the unordered list, i.e., the list in which items are not sorted. The worst-case time complexity of linear search is O(n).</a:t>
            </a:r>
          </a:p>
          <a:p>
            <a:pPr algn="just"/>
            <a:endParaRPr lang="en-US" sz="2000" dirty="0">
              <a:solidFill>
                <a:srgbClr val="222222"/>
              </a:solidFill>
              <a:latin typeface="Lato" panose="020B0604020202020204" pitchFamily="34" charset="0"/>
            </a:endParaRPr>
          </a:p>
          <a:p>
            <a:pPr algn="just"/>
            <a:r>
              <a:rPr lang="en-US" sz="2000" dirty="0">
                <a:solidFill>
                  <a:srgbClr val="222222"/>
                </a:solidFill>
                <a:latin typeface="Lato" panose="020B0604020202020204" pitchFamily="34" charset="0"/>
              </a:rPr>
              <a:t>The steps used in the implementation of Linear Search are listed as follows -</a:t>
            </a:r>
          </a:p>
          <a:p>
            <a:pPr algn="just"/>
            <a:endParaRPr lang="en-US" sz="2000" dirty="0">
              <a:solidFill>
                <a:srgbClr val="222222"/>
              </a:solidFill>
              <a:latin typeface="Lato" panose="020B0604020202020204" pitchFamily="34" charset="0"/>
            </a:endParaRPr>
          </a:p>
          <a:p>
            <a:pPr marL="342900" indent="-342900" algn="just">
              <a:lnSpc>
                <a:spcPct val="150000"/>
              </a:lnSpc>
              <a:buFont typeface="Arial" panose="020B0604020202020204" pitchFamily="34" charset="0"/>
              <a:buChar char="•"/>
            </a:pPr>
            <a:r>
              <a:rPr lang="en-US" sz="2000" dirty="0">
                <a:solidFill>
                  <a:srgbClr val="222222"/>
                </a:solidFill>
                <a:latin typeface="Lato" panose="020B0604020202020204" pitchFamily="34" charset="0"/>
              </a:rPr>
              <a:t>First, we have to traverse the array elements using a for loop.</a:t>
            </a:r>
          </a:p>
          <a:p>
            <a:pPr marL="342900" indent="-342900" algn="just">
              <a:lnSpc>
                <a:spcPct val="150000"/>
              </a:lnSpc>
              <a:buFont typeface="Arial" panose="020B0604020202020204" pitchFamily="34" charset="0"/>
              <a:buChar char="•"/>
            </a:pPr>
            <a:r>
              <a:rPr lang="en-US" sz="2000" dirty="0">
                <a:solidFill>
                  <a:srgbClr val="222222"/>
                </a:solidFill>
                <a:latin typeface="Lato" panose="020B0604020202020204" pitchFamily="34" charset="0"/>
              </a:rPr>
              <a:t>In each iteration of for loop, compare the search element with the current array element, and -</a:t>
            </a:r>
          </a:p>
          <a:p>
            <a:pPr algn="just">
              <a:lnSpc>
                <a:spcPct val="150000"/>
              </a:lnSpc>
            </a:pPr>
            <a:r>
              <a:rPr lang="en-US" sz="2000" dirty="0">
                <a:solidFill>
                  <a:srgbClr val="222222"/>
                </a:solidFill>
                <a:latin typeface="Lato" panose="020B0604020202020204" pitchFamily="34" charset="0"/>
              </a:rPr>
              <a:t>	</a:t>
            </a:r>
            <a:r>
              <a:rPr lang="en-US" sz="2000" dirty="0">
                <a:solidFill>
                  <a:srgbClr val="222222"/>
                </a:solidFill>
                <a:latin typeface="Lato" panose="020B0604020202020204" pitchFamily="34" charset="0"/>
                <a:sym typeface="Wingdings" panose="05000000000000000000" pitchFamily="2" charset="2"/>
              </a:rPr>
              <a:t> </a:t>
            </a:r>
            <a:r>
              <a:rPr lang="en-US" sz="2000" dirty="0">
                <a:solidFill>
                  <a:srgbClr val="222222"/>
                </a:solidFill>
                <a:latin typeface="Lato" panose="020B0604020202020204" pitchFamily="34" charset="0"/>
              </a:rPr>
              <a:t>If the element matches, then return the index of the corresponding array element.</a:t>
            </a:r>
          </a:p>
          <a:p>
            <a:pPr algn="just">
              <a:lnSpc>
                <a:spcPct val="150000"/>
              </a:lnSpc>
            </a:pPr>
            <a:r>
              <a:rPr lang="en-US" sz="2000" dirty="0">
                <a:solidFill>
                  <a:srgbClr val="222222"/>
                </a:solidFill>
                <a:latin typeface="Lato" panose="020B0604020202020204" pitchFamily="34" charset="0"/>
              </a:rPr>
              <a:t>	</a:t>
            </a:r>
            <a:r>
              <a:rPr lang="en-US" sz="2000" dirty="0">
                <a:solidFill>
                  <a:srgbClr val="222222"/>
                </a:solidFill>
                <a:latin typeface="Lato" panose="020B0604020202020204" pitchFamily="34" charset="0"/>
                <a:sym typeface="Wingdings" panose="05000000000000000000" pitchFamily="2" charset="2"/>
              </a:rPr>
              <a:t> </a:t>
            </a:r>
            <a:r>
              <a:rPr lang="en-US" sz="2000" dirty="0">
                <a:solidFill>
                  <a:srgbClr val="222222"/>
                </a:solidFill>
                <a:latin typeface="Lato" panose="020B0604020202020204" pitchFamily="34" charset="0"/>
              </a:rPr>
              <a:t>If the element does not match, then move to the next element.</a:t>
            </a:r>
          </a:p>
          <a:p>
            <a:pPr marL="342900" indent="-342900" algn="just">
              <a:lnSpc>
                <a:spcPct val="150000"/>
              </a:lnSpc>
              <a:buFont typeface="Arial" panose="020B0604020202020204" pitchFamily="34" charset="0"/>
              <a:buChar char="•"/>
            </a:pPr>
            <a:r>
              <a:rPr lang="en-US" sz="2000" dirty="0">
                <a:solidFill>
                  <a:srgbClr val="222222"/>
                </a:solidFill>
                <a:latin typeface="Lato" panose="020B0604020202020204" pitchFamily="34" charset="0"/>
              </a:rPr>
              <a:t>If there is no match or the search element is not present in the given array, return -1.</a:t>
            </a:r>
            <a:endParaRPr lang="en-US" sz="2000" b="0" i="0" dirty="0">
              <a:solidFill>
                <a:srgbClr val="222222"/>
              </a:solidFill>
              <a:effectLst/>
              <a:latin typeface="Lato" panose="020B0604020202020204" pitchFamily="34" charset="0"/>
            </a:endParaRPr>
          </a:p>
        </p:txBody>
      </p:sp>
    </p:spTree>
    <p:extLst>
      <p:ext uri="{BB962C8B-B14F-4D97-AF65-F5344CB8AC3E}">
        <p14:creationId xmlns:p14="http://schemas.microsoft.com/office/powerpoint/2010/main" val="51622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1000"/>
                                        <p:tgtEl>
                                          <p:spTgt spid="3">
                                            <p:txEl>
                                              <p:pRg st="12" end="12"/>
                                            </p:txEl>
                                          </p:spTgt>
                                        </p:tgtEl>
                                      </p:cBhvr>
                                    </p:animEffect>
                                    <p:anim calcmode="lin" valueType="num">
                                      <p:cBhvr>
                                        <p:cTn id="6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A396F-1A99-A963-9D86-5B975682362A}"/>
              </a:ext>
            </a:extLst>
          </p:cNvPr>
          <p:cNvSpPr txBox="1"/>
          <p:nvPr/>
        </p:nvSpPr>
        <p:spPr>
          <a:xfrm>
            <a:off x="526474" y="337511"/>
            <a:ext cx="4008582" cy="6001643"/>
          </a:xfrm>
          <a:prstGeom prst="rect">
            <a:avLst/>
          </a:prstGeom>
          <a:noFill/>
        </p:spPr>
        <p:txBody>
          <a:bodyPr wrap="square">
            <a:spAutoFit/>
          </a:bodyPr>
          <a:lstStyle/>
          <a:p>
            <a:pPr algn="just"/>
            <a:r>
              <a:rPr lang="en-US" sz="2000" b="1" u="sng" dirty="0">
                <a:solidFill>
                  <a:srgbClr val="222222"/>
                </a:solidFill>
                <a:latin typeface="Lato" panose="020B0604020202020204" pitchFamily="34" charset="0"/>
              </a:rPr>
              <a:t>Linear Search Algorithm</a:t>
            </a:r>
          </a:p>
          <a:p>
            <a:pPr algn="just"/>
            <a:endParaRPr lang="en-US" sz="2000" b="1" u="sng" dirty="0">
              <a:solidFill>
                <a:srgbClr val="222222"/>
              </a:solidFill>
              <a:latin typeface="Lato" panose="020B0604020202020204" pitchFamily="34" charset="0"/>
            </a:endParaRPr>
          </a:p>
          <a:p>
            <a:r>
              <a:rPr lang="en-US" dirty="0" err="1"/>
              <a:t>Linear_Search</a:t>
            </a:r>
            <a:r>
              <a:rPr lang="en-US" dirty="0"/>
              <a:t>(a, n, </a:t>
            </a:r>
            <a:r>
              <a:rPr lang="en-US" dirty="0" err="1"/>
              <a:t>val</a:t>
            </a:r>
            <a:r>
              <a:rPr lang="en-US" dirty="0"/>
              <a:t>) // 'a' is the given array, 'n' is the size of given array, '</a:t>
            </a:r>
            <a:r>
              <a:rPr lang="en-US" dirty="0" err="1"/>
              <a:t>val</a:t>
            </a:r>
            <a:r>
              <a:rPr lang="en-US" dirty="0"/>
              <a:t>' is the value to search  </a:t>
            </a:r>
          </a:p>
          <a:p>
            <a:endParaRPr lang="en-US" dirty="0"/>
          </a:p>
          <a:p>
            <a:r>
              <a:rPr lang="en-US" dirty="0"/>
              <a:t>Step 1: set pos = -1  </a:t>
            </a:r>
          </a:p>
          <a:p>
            <a:r>
              <a:rPr lang="en-US" dirty="0"/>
              <a:t>Step 2: set </a:t>
            </a:r>
            <a:r>
              <a:rPr lang="en-US" dirty="0" err="1"/>
              <a:t>i</a:t>
            </a:r>
            <a:r>
              <a:rPr lang="en-US" dirty="0"/>
              <a:t> = 1  </a:t>
            </a:r>
          </a:p>
          <a:p>
            <a:r>
              <a:rPr lang="en-US" dirty="0"/>
              <a:t>Step 3: repeat step 4 while </a:t>
            </a:r>
            <a:r>
              <a:rPr lang="en-US" dirty="0" err="1"/>
              <a:t>i</a:t>
            </a:r>
            <a:r>
              <a:rPr lang="en-US" dirty="0"/>
              <a:t> </a:t>
            </a:r>
            <a:r>
              <a:rPr lang="en-US" b="1" dirty="0"/>
              <a:t>&lt;</a:t>
            </a:r>
            <a:r>
              <a:rPr lang="en-US" dirty="0"/>
              <a:t>= n  </a:t>
            </a:r>
          </a:p>
          <a:p>
            <a:r>
              <a:rPr lang="en-US" dirty="0"/>
              <a:t>Step 4: if a[</a:t>
            </a:r>
            <a:r>
              <a:rPr lang="en-US" dirty="0" err="1"/>
              <a:t>i</a:t>
            </a:r>
            <a:r>
              <a:rPr lang="en-US" dirty="0"/>
              <a:t>] == </a:t>
            </a:r>
            <a:r>
              <a:rPr lang="en-US" dirty="0" err="1"/>
              <a:t>val</a:t>
            </a:r>
            <a:r>
              <a:rPr lang="en-US" dirty="0"/>
              <a:t>  </a:t>
            </a:r>
          </a:p>
          <a:p>
            <a:r>
              <a:rPr lang="en-US" dirty="0"/>
              <a:t>	set pos = </a:t>
            </a:r>
            <a:r>
              <a:rPr lang="en-US" dirty="0" err="1"/>
              <a:t>i</a:t>
            </a:r>
            <a:r>
              <a:rPr lang="en-US" dirty="0"/>
              <a:t>  </a:t>
            </a:r>
          </a:p>
          <a:p>
            <a:r>
              <a:rPr lang="en-US" dirty="0"/>
              <a:t>	print pos  </a:t>
            </a:r>
          </a:p>
          <a:p>
            <a:r>
              <a:rPr lang="en-US" dirty="0"/>
              <a:t>	go to step 6  </a:t>
            </a:r>
          </a:p>
          <a:p>
            <a:r>
              <a:rPr lang="en-US" dirty="0"/>
              <a:t>	[end of if]  </a:t>
            </a:r>
          </a:p>
          <a:p>
            <a:r>
              <a:rPr lang="en-US" dirty="0"/>
              <a:t>	set ii = </a:t>
            </a:r>
            <a:r>
              <a:rPr lang="en-US" dirty="0" err="1"/>
              <a:t>i</a:t>
            </a:r>
            <a:r>
              <a:rPr lang="en-US" dirty="0"/>
              <a:t> + 1  </a:t>
            </a:r>
          </a:p>
          <a:p>
            <a:r>
              <a:rPr lang="en-US" dirty="0"/>
              <a:t>	[end of loop]  </a:t>
            </a:r>
          </a:p>
          <a:p>
            <a:r>
              <a:rPr lang="en-US" dirty="0"/>
              <a:t>Step 5: if pos = -1  </a:t>
            </a:r>
          </a:p>
          <a:p>
            <a:r>
              <a:rPr lang="en-US" dirty="0"/>
              <a:t>print "value is not present in the array "  </a:t>
            </a:r>
          </a:p>
          <a:p>
            <a:r>
              <a:rPr lang="en-US" dirty="0"/>
              <a:t>[end of if]  </a:t>
            </a:r>
          </a:p>
          <a:p>
            <a:r>
              <a:rPr lang="en-US" dirty="0"/>
              <a:t>Step 6: exit  </a:t>
            </a:r>
          </a:p>
          <a:p>
            <a:pPr algn="just"/>
            <a:endParaRPr lang="en-US" sz="2000" b="1" i="0" u="sng" dirty="0">
              <a:solidFill>
                <a:srgbClr val="222222"/>
              </a:solidFill>
              <a:effectLst/>
              <a:latin typeface="Lato" panose="020B0604020202020204" pitchFamily="34" charset="0"/>
            </a:endParaRPr>
          </a:p>
        </p:txBody>
      </p:sp>
      <p:sp>
        <p:nvSpPr>
          <p:cNvPr id="4" name="TextBox 3">
            <a:extLst>
              <a:ext uri="{FF2B5EF4-FFF2-40B4-BE49-F238E27FC236}">
                <a16:creationId xmlns:a16="http://schemas.microsoft.com/office/drawing/2014/main" id="{ECDB15BD-F766-62D0-D68D-C952A048848F}"/>
              </a:ext>
            </a:extLst>
          </p:cNvPr>
          <p:cNvSpPr txBox="1"/>
          <p:nvPr/>
        </p:nvSpPr>
        <p:spPr>
          <a:xfrm>
            <a:off x="4535056" y="272765"/>
            <a:ext cx="6096000" cy="6740307"/>
          </a:xfrm>
          <a:prstGeom prst="rect">
            <a:avLst/>
          </a:prstGeom>
          <a:noFill/>
        </p:spPr>
        <p:txBody>
          <a:bodyPr wrap="square">
            <a:spAutoFit/>
          </a:bodyPr>
          <a:lstStyle/>
          <a:p>
            <a:pPr algn="just"/>
            <a:r>
              <a:rPr lang="en-US" b="0" i="0" dirty="0">
                <a:solidFill>
                  <a:srgbClr val="610B38"/>
                </a:solidFill>
                <a:effectLst/>
                <a:latin typeface="erdana"/>
              </a:rPr>
              <a:t>Working of Linear search: </a:t>
            </a:r>
            <a:r>
              <a:rPr lang="en-US" b="0" i="0" dirty="0">
                <a:solidFill>
                  <a:srgbClr val="333333"/>
                </a:solidFill>
                <a:effectLst/>
                <a:latin typeface="inter-regular"/>
              </a:rPr>
              <a:t>Now, let's see the working of the linear search Algorithm.</a:t>
            </a:r>
          </a:p>
          <a:p>
            <a:pPr algn="just"/>
            <a:r>
              <a:rPr lang="en-US" b="0" i="0" dirty="0">
                <a:solidFill>
                  <a:srgbClr val="333333"/>
                </a:solidFill>
                <a:effectLst/>
                <a:latin typeface="inter-regular"/>
              </a:rPr>
              <a:t>To understand the working of linear search algorithm, let's take an unsorted array. It will be easy to understand the working of linear search with an example.</a:t>
            </a:r>
          </a:p>
          <a:p>
            <a:pPr algn="just"/>
            <a:r>
              <a:rPr lang="en-US" b="0" i="0" dirty="0">
                <a:solidFill>
                  <a:srgbClr val="333333"/>
                </a:solidFill>
                <a:effectLst/>
                <a:latin typeface="inter-regular"/>
              </a:rPr>
              <a:t>Let the elements of array are –</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r>
              <a:rPr lang="en-US" b="0" i="0" dirty="0">
                <a:solidFill>
                  <a:srgbClr val="333333"/>
                </a:solidFill>
                <a:effectLst/>
                <a:latin typeface="inter-regular"/>
              </a:rPr>
              <a:t>Let the element to be searched is </a:t>
            </a:r>
            <a:r>
              <a:rPr lang="en-US" b="1" i="0" dirty="0">
                <a:solidFill>
                  <a:srgbClr val="333333"/>
                </a:solidFill>
                <a:effectLst/>
                <a:latin typeface="inter-bold"/>
              </a:rPr>
              <a:t>K = 41</a:t>
            </a:r>
            <a:endParaRPr lang="en-US" b="0" i="0" dirty="0">
              <a:solidFill>
                <a:srgbClr val="333333"/>
              </a:solidFill>
              <a:effectLst/>
              <a:latin typeface="inter-regular"/>
            </a:endParaRPr>
          </a:p>
          <a:p>
            <a:pPr algn="just"/>
            <a:r>
              <a:rPr lang="en-US" b="0" i="0" dirty="0">
                <a:solidFill>
                  <a:srgbClr val="333333"/>
                </a:solidFill>
                <a:effectLst/>
                <a:latin typeface="inter-regular"/>
              </a:rPr>
              <a:t>Now, start from the first element and compare </a:t>
            </a:r>
            <a:r>
              <a:rPr lang="en-US" b="1" i="0" dirty="0">
                <a:solidFill>
                  <a:srgbClr val="333333"/>
                </a:solidFill>
                <a:effectLst/>
                <a:latin typeface="inter-bold"/>
              </a:rPr>
              <a:t>K</a:t>
            </a:r>
            <a:r>
              <a:rPr lang="en-US" b="0" i="0" dirty="0">
                <a:solidFill>
                  <a:srgbClr val="333333"/>
                </a:solidFill>
                <a:effectLst/>
                <a:latin typeface="inter-regular"/>
              </a:rPr>
              <a:t> with each element of the array.</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r>
              <a:rPr lang="en-US" b="0" i="0" dirty="0">
                <a:solidFill>
                  <a:srgbClr val="333333"/>
                </a:solidFill>
                <a:effectLst/>
                <a:latin typeface="inter-regular"/>
              </a:rPr>
              <a:t>The value of </a:t>
            </a:r>
            <a:r>
              <a:rPr lang="en-US" b="1" i="0" dirty="0">
                <a:solidFill>
                  <a:srgbClr val="333333"/>
                </a:solidFill>
                <a:effectLst/>
                <a:latin typeface="inter-bold"/>
              </a:rPr>
              <a:t>K,</a:t>
            </a:r>
            <a:r>
              <a:rPr lang="en-US" b="0" i="0" dirty="0">
                <a:solidFill>
                  <a:srgbClr val="333333"/>
                </a:solidFill>
                <a:effectLst/>
                <a:latin typeface="inter-regular"/>
              </a:rPr>
              <a:t> i.e., </a:t>
            </a:r>
            <a:r>
              <a:rPr lang="en-US" b="1" i="0" dirty="0">
                <a:solidFill>
                  <a:srgbClr val="333333"/>
                </a:solidFill>
                <a:effectLst/>
                <a:latin typeface="inter-bold"/>
              </a:rPr>
              <a:t>41,</a:t>
            </a:r>
            <a:r>
              <a:rPr lang="en-US" b="0" i="0" dirty="0">
                <a:solidFill>
                  <a:srgbClr val="333333"/>
                </a:solidFill>
                <a:effectLst/>
                <a:latin typeface="inter-regular"/>
              </a:rPr>
              <a:t> is not matched with the first element of the array. So, move to the next element. And follow the same process until the respective element is found.</a:t>
            </a:r>
          </a:p>
          <a:p>
            <a:pPr algn="just"/>
            <a:endParaRPr lang="en-US" b="0" i="0" dirty="0">
              <a:solidFill>
                <a:srgbClr val="333333"/>
              </a:solidFill>
              <a:effectLst/>
              <a:latin typeface="inter-regular"/>
            </a:endParaRPr>
          </a:p>
          <a:p>
            <a:br>
              <a:rPr lang="en-US" dirty="0"/>
            </a:br>
            <a:endParaRPr lang="en-US" dirty="0"/>
          </a:p>
          <a:p>
            <a:pPr algn="just"/>
            <a:endParaRPr lang="en-US" b="0" i="0" dirty="0">
              <a:solidFill>
                <a:srgbClr val="333333"/>
              </a:solidFill>
              <a:effectLst/>
              <a:latin typeface="inter-regular"/>
            </a:endParaRPr>
          </a:p>
        </p:txBody>
      </p:sp>
      <p:pic>
        <p:nvPicPr>
          <p:cNvPr id="1026" name="Picture 2" descr="Linear Search Algorithm">
            <a:extLst>
              <a:ext uri="{FF2B5EF4-FFF2-40B4-BE49-F238E27FC236}">
                <a16:creationId xmlns:a16="http://schemas.microsoft.com/office/drawing/2014/main" id="{BA182E96-8FF0-C4FE-F6D5-CE26C3681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559" y="1973982"/>
            <a:ext cx="42291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ear Search Algorithm">
            <a:extLst>
              <a:ext uri="{FF2B5EF4-FFF2-40B4-BE49-F238E27FC236}">
                <a16:creationId xmlns:a16="http://schemas.microsoft.com/office/drawing/2014/main" id="{B965E155-831D-6BCE-5316-B6CBC928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559" y="3718647"/>
            <a:ext cx="4229100"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07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Effect transition="in" filter="fade">
                                      <p:cBhvr>
                                        <p:cTn id="91" dur="1000"/>
                                        <p:tgtEl>
                                          <p:spTgt spid="3">
                                            <p:txEl>
                                              <p:pRg st="14" end="14"/>
                                            </p:txEl>
                                          </p:spTgt>
                                        </p:tgtEl>
                                      </p:cBhvr>
                                    </p:animEffect>
                                    <p:anim calcmode="lin" valueType="num">
                                      <p:cBhvr>
                                        <p:cTn id="9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
                                            <p:txEl>
                                              <p:pRg st="15" end="15"/>
                                            </p:txEl>
                                          </p:spTgt>
                                        </p:tgtEl>
                                        <p:attrNameLst>
                                          <p:attrName>style.visibility</p:attrName>
                                        </p:attrNameLst>
                                      </p:cBhvr>
                                      <p:to>
                                        <p:strVal val="visible"/>
                                      </p:to>
                                    </p:set>
                                    <p:animEffect transition="in" filter="fade">
                                      <p:cBhvr>
                                        <p:cTn id="98" dur="1000"/>
                                        <p:tgtEl>
                                          <p:spTgt spid="3">
                                            <p:txEl>
                                              <p:pRg st="15" end="15"/>
                                            </p:txEl>
                                          </p:spTgt>
                                        </p:tgtEl>
                                      </p:cBhvr>
                                    </p:animEffect>
                                    <p:anim calcmode="lin" valueType="num">
                                      <p:cBhvr>
                                        <p:cTn id="99"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3">
                                            <p:txEl>
                                              <p:pRg st="16" end="16"/>
                                            </p:txEl>
                                          </p:spTgt>
                                        </p:tgtEl>
                                        <p:attrNameLst>
                                          <p:attrName>style.visibility</p:attrName>
                                        </p:attrNameLst>
                                      </p:cBhvr>
                                      <p:to>
                                        <p:strVal val="visible"/>
                                      </p:to>
                                    </p:set>
                                    <p:animEffect transition="in" filter="fade">
                                      <p:cBhvr>
                                        <p:cTn id="105" dur="1000"/>
                                        <p:tgtEl>
                                          <p:spTgt spid="3">
                                            <p:txEl>
                                              <p:pRg st="16" end="16"/>
                                            </p:txEl>
                                          </p:spTgt>
                                        </p:tgtEl>
                                      </p:cBhvr>
                                    </p:animEffect>
                                    <p:anim calcmode="lin" valueType="num">
                                      <p:cBhvr>
                                        <p:cTn id="106"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3">
                                            <p:txEl>
                                              <p:pRg st="17" end="17"/>
                                            </p:txEl>
                                          </p:spTgt>
                                        </p:tgtEl>
                                        <p:attrNameLst>
                                          <p:attrName>style.visibility</p:attrName>
                                        </p:attrNameLst>
                                      </p:cBhvr>
                                      <p:to>
                                        <p:strVal val="visible"/>
                                      </p:to>
                                    </p:set>
                                    <p:animEffect transition="in" filter="fade">
                                      <p:cBhvr>
                                        <p:cTn id="112" dur="1000"/>
                                        <p:tgtEl>
                                          <p:spTgt spid="3">
                                            <p:txEl>
                                              <p:pRg st="17" end="17"/>
                                            </p:txEl>
                                          </p:spTgt>
                                        </p:tgtEl>
                                      </p:cBhvr>
                                    </p:animEffect>
                                    <p:anim calcmode="lin" valueType="num">
                                      <p:cBhvr>
                                        <p:cTn id="11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21537" y="273978"/>
            <a:ext cx="6473952" cy="6186309"/>
          </a:xfrm>
          <a:prstGeom prst="rect">
            <a:avLst/>
          </a:prstGeom>
        </p:spPr>
        <p:txBody>
          <a:bodyPr wrap="square">
            <a:spAutoFit/>
          </a:bodyPr>
          <a:lstStyle/>
          <a:p>
            <a:r>
              <a:rPr lang="en-US" sz="2200" b="1" dirty="0"/>
              <a:t>UNIT - I : Searching and sorting </a:t>
            </a:r>
          </a:p>
          <a:p>
            <a:endParaRPr lang="en-US" sz="2200" b="1" dirty="0"/>
          </a:p>
          <a:p>
            <a:r>
              <a:rPr lang="en-US" sz="2200" b="1" dirty="0"/>
              <a:t>Introduction to data structures</a:t>
            </a:r>
          </a:p>
          <a:p>
            <a:endParaRPr lang="en-US" sz="2200" b="1" dirty="0"/>
          </a:p>
          <a:p>
            <a:r>
              <a:rPr lang="en-US" sz="2200" b="1" dirty="0"/>
              <a:t>Array / List based representation and operations</a:t>
            </a:r>
          </a:p>
          <a:p>
            <a:endParaRPr lang="en-US" sz="2200" b="1" dirty="0"/>
          </a:p>
          <a:p>
            <a:r>
              <a:rPr lang="en-US" sz="2200" b="1" dirty="0"/>
              <a:t>Searching: </a:t>
            </a:r>
          </a:p>
          <a:p>
            <a:endParaRPr lang="en-US" sz="2200" b="1" dirty="0"/>
          </a:p>
          <a:p>
            <a:pPr lvl="1"/>
            <a:r>
              <a:rPr lang="en-US" sz="2200" b="1" dirty="0"/>
              <a:t>Linear search</a:t>
            </a:r>
          </a:p>
          <a:p>
            <a:pPr lvl="1"/>
            <a:r>
              <a:rPr lang="en-US" sz="2200" b="1" dirty="0"/>
              <a:t>Binary search</a:t>
            </a:r>
          </a:p>
          <a:p>
            <a:endParaRPr lang="en-US" sz="2200" b="1" dirty="0"/>
          </a:p>
          <a:p>
            <a:r>
              <a:rPr lang="en-US" sz="2200" b="1" dirty="0"/>
              <a:t>Sorting:</a:t>
            </a:r>
          </a:p>
          <a:p>
            <a:endParaRPr lang="en-US" sz="2200" b="1" dirty="0"/>
          </a:p>
          <a:p>
            <a:pPr lvl="1"/>
            <a:r>
              <a:rPr lang="en-US" sz="2200" b="1" dirty="0"/>
              <a:t>Insertion sort</a:t>
            </a:r>
          </a:p>
          <a:p>
            <a:pPr lvl="1"/>
            <a:r>
              <a:rPr lang="en-US" sz="2200" b="1" dirty="0"/>
              <a:t>selection sort</a:t>
            </a:r>
          </a:p>
          <a:p>
            <a:pPr lvl="1"/>
            <a:r>
              <a:rPr lang="en-US" sz="2200" b="1" dirty="0"/>
              <a:t>bubble sort</a:t>
            </a:r>
          </a:p>
          <a:p>
            <a:pPr lvl="1"/>
            <a:r>
              <a:rPr lang="en-US" sz="2200" b="1" dirty="0"/>
              <a:t>merge sort</a:t>
            </a:r>
          </a:p>
          <a:p>
            <a:pPr lvl="1"/>
            <a:r>
              <a:rPr lang="en-US" sz="2200" b="1" dirty="0"/>
              <a:t>quick sort</a:t>
            </a:r>
          </a:p>
        </p:txBody>
      </p:sp>
    </p:spTree>
    <p:extLst>
      <p:ext uri="{BB962C8B-B14F-4D97-AF65-F5344CB8AC3E}">
        <p14:creationId xmlns:p14="http://schemas.microsoft.com/office/powerpoint/2010/main" val="3971578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A396F-1A99-A963-9D86-5B975682362A}"/>
              </a:ext>
            </a:extLst>
          </p:cNvPr>
          <p:cNvSpPr txBox="1"/>
          <p:nvPr/>
        </p:nvSpPr>
        <p:spPr>
          <a:xfrm>
            <a:off x="415637" y="106602"/>
            <a:ext cx="4008582" cy="400110"/>
          </a:xfrm>
          <a:prstGeom prst="rect">
            <a:avLst/>
          </a:prstGeom>
          <a:noFill/>
        </p:spPr>
        <p:txBody>
          <a:bodyPr wrap="square">
            <a:spAutoFit/>
          </a:bodyPr>
          <a:lstStyle/>
          <a:p>
            <a:pPr algn="just"/>
            <a:r>
              <a:rPr lang="en-US" sz="2000" b="1" u="sng" dirty="0">
                <a:solidFill>
                  <a:srgbClr val="222222"/>
                </a:solidFill>
                <a:latin typeface="Lato" panose="020B0604020202020204" pitchFamily="34" charset="0"/>
              </a:rPr>
              <a:t>Linear Search Algorithm</a:t>
            </a:r>
          </a:p>
        </p:txBody>
      </p:sp>
      <p:pic>
        <p:nvPicPr>
          <p:cNvPr id="1030" name="Picture 6" descr="Linear Search Algorithm">
            <a:extLst>
              <a:ext uri="{FF2B5EF4-FFF2-40B4-BE49-F238E27FC236}">
                <a16:creationId xmlns:a16="http://schemas.microsoft.com/office/drawing/2014/main" id="{0AD94058-0B6B-E22B-5FC9-205448175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14" y="506712"/>
            <a:ext cx="3581400" cy="468412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FD35E7A-A086-6D46-95E1-D50FB6CA15C7}"/>
              </a:ext>
            </a:extLst>
          </p:cNvPr>
          <p:cNvSpPr txBox="1"/>
          <p:nvPr/>
        </p:nvSpPr>
        <p:spPr>
          <a:xfrm>
            <a:off x="370610" y="5422296"/>
            <a:ext cx="3444008" cy="923330"/>
          </a:xfrm>
          <a:prstGeom prst="rect">
            <a:avLst/>
          </a:prstGeom>
          <a:noFill/>
        </p:spPr>
        <p:txBody>
          <a:bodyPr wrap="square">
            <a:spAutoFit/>
          </a:bodyPr>
          <a:lstStyle/>
          <a:p>
            <a:r>
              <a:rPr lang="en-US" b="0" i="0" dirty="0">
                <a:solidFill>
                  <a:srgbClr val="333333"/>
                </a:solidFill>
                <a:effectLst/>
                <a:latin typeface="inter-regular"/>
              </a:rPr>
              <a:t>Now, the element to be searched is found. So, algorithm will return the index of the element matched.</a:t>
            </a:r>
            <a:endParaRPr lang="en-US" dirty="0"/>
          </a:p>
        </p:txBody>
      </p:sp>
      <p:sp>
        <p:nvSpPr>
          <p:cNvPr id="6" name="TextBox 5">
            <a:extLst>
              <a:ext uri="{FF2B5EF4-FFF2-40B4-BE49-F238E27FC236}">
                <a16:creationId xmlns:a16="http://schemas.microsoft.com/office/drawing/2014/main" id="{A0EEC4F1-50F6-4D28-E1A9-0B00F7FF3895}"/>
              </a:ext>
            </a:extLst>
          </p:cNvPr>
          <p:cNvSpPr txBox="1"/>
          <p:nvPr/>
        </p:nvSpPr>
        <p:spPr>
          <a:xfrm>
            <a:off x="3896014" y="189836"/>
            <a:ext cx="7981372" cy="1200329"/>
          </a:xfrm>
          <a:prstGeom prst="rect">
            <a:avLst/>
          </a:prstGeom>
          <a:noFill/>
        </p:spPr>
        <p:txBody>
          <a:bodyPr wrap="square">
            <a:spAutoFit/>
          </a:bodyPr>
          <a:lstStyle/>
          <a:p>
            <a:pPr algn="just"/>
            <a:r>
              <a:rPr lang="en-US" b="0" i="0" dirty="0">
                <a:solidFill>
                  <a:srgbClr val="610B38"/>
                </a:solidFill>
                <a:effectLst/>
                <a:latin typeface="erdana"/>
              </a:rPr>
              <a:t>Linear Search complexity: </a:t>
            </a:r>
            <a:r>
              <a:rPr lang="en-US" b="0" i="0" dirty="0">
                <a:solidFill>
                  <a:srgbClr val="333333"/>
                </a:solidFill>
                <a:effectLst/>
                <a:latin typeface="inter-regular"/>
              </a:rPr>
              <a:t>Now, let's see the time complexity of linear search in the best case, average case, and worst case. We will also see the space complexity of linear search.</a:t>
            </a:r>
          </a:p>
          <a:p>
            <a:pPr marL="342900" indent="-342900" algn="just">
              <a:buAutoNum type="arabicPeriod"/>
            </a:pPr>
            <a:r>
              <a:rPr lang="en-US" b="0" i="0" dirty="0">
                <a:solidFill>
                  <a:srgbClr val="610B4B"/>
                </a:solidFill>
                <a:effectLst/>
                <a:latin typeface="erdana"/>
              </a:rPr>
              <a:t>Time Complexity</a:t>
            </a:r>
          </a:p>
        </p:txBody>
      </p:sp>
      <p:graphicFrame>
        <p:nvGraphicFramePr>
          <p:cNvPr id="4" name="Table 3">
            <a:extLst>
              <a:ext uri="{FF2B5EF4-FFF2-40B4-BE49-F238E27FC236}">
                <a16:creationId xmlns:a16="http://schemas.microsoft.com/office/drawing/2014/main" id="{DAD6F965-0B4B-7754-F474-A776DE1A2125}"/>
              </a:ext>
            </a:extLst>
          </p:cNvPr>
          <p:cNvGraphicFramePr>
            <a:graphicFrameLocks noGrp="1"/>
          </p:cNvGraphicFramePr>
          <p:nvPr>
            <p:extLst>
              <p:ext uri="{D42A27DB-BD31-4B8C-83A1-F6EECF244321}">
                <p14:modId xmlns:p14="http://schemas.microsoft.com/office/powerpoint/2010/main" val="2305009009"/>
              </p:ext>
            </p:extLst>
          </p:nvPr>
        </p:nvGraphicFramePr>
        <p:xfrm>
          <a:off x="6410037" y="983872"/>
          <a:ext cx="4665648" cy="1645920"/>
        </p:xfrm>
        <a:graphic>
          <a:graphicData uri="http://schemas.openxmlformats.org/drawingml/2006/table">
            <a:tbl>
              <a:tblPr/>
              <a:tblGrid>
                <a:gridCol w="1442157">
                  <a:extLst>
                    <a:ext uri="{9D8B030D-6E8A-4147-A177-3AD203B41FA5}">
                      <a16:colId xmlns:a16="http://schemas.microsoft.com/office/drawing/2014/main" val="1002119513"/>
                    </a:ext>
                  </a:extLst>
                </a:gridCol>
                <a:gridCol w="3223491">
                  <a:extLst>
                    <a:ext uri="{9D8B030D-6E8A-4147-A177-3AD203B41FA5}">
                      <a16:colId xmlns:a16="http://schemas.microsoft.com/office/drawing/2014/main" val="4214179911"/>
                    </a:ext>
                  </a:extLst>
                </a:gridCol>
              </a:tblGrid>
              <a:tr h="0">
                <a:tc>
                  <a:txBody>
                    <a:bodyPr/>
                    <a:lstStyle/>
                    <a:p>
                      <a:pPr algn="l" fontAlgn="t"/>
                      <a:r>
                        <a:rPr lang="en-US">
                          <a:solidFill>
                            <a:srgbClr val="000000"/>
                          </a:solidFill>
                          <a:effectLst/>
                          <a:latin typeface="times new roman" panose="02020603050405020304" pitchFamily="18" charset="0"/>
                        </a:rPr>
                        <a:t>Case</a:t>
                      </a:r>
                    </a:p>
                  </a:txBody>
                  <a:tcPr marT="91440" marB="91440">
                    <a:lnL w="7620" cap="flat" cmpd="sng" algn="ctr">
                      <a:solidFill>
                        <a:srgbClr val="98613E"/>
                      </a:solidFill>
                      <a:prstDash val="solid"/>
                      <a:round/>
                      <a:headEnd type="none" w="med" len="med"/>
                      <a:tailEnd type="none" w="med" len="med"/>
                    </a:lnL>
                    <a:lnR w="7620" cap="flat" cmpd="sng" algn="ctr">
                      <a:solidFill>
                        <a:srgbClr val="98613E"/>
                      </a:solidFill>
                      <a:prstDash val="solid"/>
                      <a:round/>
                      <a:headEnd type="none" w="med" len="med"/>
                      <a:tailEnd type="none" w="med" len="med"/>
                    </a:lnR>
                    <a:lnT w="7620" cap="flat" cmpd="sng" algn="ctr">
                      <a:solidFill>
                        <a:srgbClr val="98613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Time Complexity</a:t>
                      </a:r>
                    </a:p>
                  </a:txBody>
                  <a:tcPr marT="91440" marB="91440">
                    <a:lnL w="7620" cap="flat" cmpd="sng" algn="ctr">
                      <a:solidFill>
                        <a:srgbClr val="98613E"/>
                      </a:solidFill>
                      <a:prstDash val="solid"/>
                      <a:round/>
                      <a:headEnd type="none" w="med" len="med"/>
                      <a:tailEnd type="none" w="med" len="med"/>
                    </a:lnL>
                    <a:lnR w="7620" cap="flat" cmpd="sng" algn="ctr">
                      <a:solidFill>
                        <a:srgbClr val="98613E"/>
                      </a:solidFill>
                      <a:prstDash val="solid"/>
                      <a:round/>
                      <a:headEnd type="none" w="med" len="med"/>
                      <a:tailEnd type="none" w="med" len="med"/>
                    </a:lnR>
                    <a:lnT w="7620" cap="flat" cmpd="sng" algn="ctr">
                      <a:solidFill>
                        <a:srgbClr val="98613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306544356"/>
                  </a:ext>
                </a:extLst>
              </a:tr>
              <a:tr h="0">
                <a:tc>
                  <a:txBody>
                    <a:bodyPr/>
                    <a:lstStyle/>
                    <a:p>
                      <a:pPr algn="just" fontAlgn="t"/>
                      <a:r>
                        <a:rPr lang="en-US" b="1">
                          <a:solidFill>
                            <a:srgbClr val="333333"/>
                          </a:solidFill>
                          <a:effectLst/>
                          <a:latin typeface="inter-bold"/>
                        </a:rPr>
                        <a:t>Best Case</a:t>
                      </a:r>
                      <a:endParaRPr lang="en-US">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O(1)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32459443"/>
                  </a:ext>
                </a:extLst>
              </a:tr>
              <a:tr h="0">
                <a:tc>
                  <a:txBody>
                    <a:bodyPr/>
                    <a:lstStyle/>
                    <a:p>
                      <a:pPr algn="just" fontAlgn="t"/>
                      <a:r>
                        <a:rPr lang="en-US" b="1">
                          <a:solidFill>
                            <a:srgbClr val="333333"/>
                          </a:solidFill>
                          <a:effectLst/>
                          <a:latin typeface="inter-bold"/>
                        </a:rPr>
                        <a:t>Average Case</a:t>
                      </a:r>
                      <a:endParaRPr lang="en-US">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05555676"/>
                  </a:ext>
                </a:extLst>
              </a:tr>
              <a:tr h="0">
                <a:tc>
                  <a:txBody>
                    <a:bodyPr/>
                    <a:lstStyle/>
                    <a:p>
                      <a:pPr algn="just" fontAlgn="t"/>
                      <a:r>
                        <a:rPr lang="en-US" b="1">
                          <a:solidFill>
                            <a:srgbClr val="333333"/>
                          </a:solidFill>
                          <a:effectLst/>
                          <a:latin typeface="inter-bold"/>
                        </a:rPr>
                        <a:t>Worst Case</a:t>
                      </a:r>
                      <a:endParaRPr lang="en-US">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3979026"/>
                  </a:ext>
                </a:extLst>
              </a:tr>
            </a:tbl>
          </a:graphicData>
        </a:graphic>
      </p:graphicFrame>
      <p:sp>
        <p:nvSpPr>
          <p:cNvPr id="9" name="TextBox 8">
            <a:extLst>
              <a:ext uri="{FF2B5EF4-FFF2-40B4-BE49-F238E27FC236}">
                <a16:creationId xmlns:a16="http://schemas.microsoft.com/office/drawing/2014/main" id="{3BB4E214-8D6A-EAC1-991E-0327F7627652}"/>
              </a:ext>
            </a:extLst>
          </p:cNvPr>
          <p:cNvSpPr txBox="1"/>
          <p:nvPr/>
        </p:nvSpPr>
        <p:spPr>
          <a:xfrm>
            <a:off x="4147127" y="2848774"/>
            <a:ext cx="7674263" cy="3693319"/>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inter-bold"/>
              </a:rPr>
              <a:t>Best Case Complexity -</a:t>
            </a:r>
            <a:r>
              <a:rPr lang="en-US" b="0" i="0" dirty="0">
                <a:solidFill>
                  <a:srgbClr val="000000"/>
                </a:solidFill>
                <a:effectLst/>
                <a:latin typeface="inter-regular"/>
              </a:rPr>
              <a:t> In Linear search, best case occurs when the element we are finding is at the first position of the array. The best-case time complexity of linear search is </a:t>
            </a:r>
            <a:r>
              <a:rPr lang="en-US" b="1" i="0" dirty="0">
                <a:solidFill>
                  <a:srgbClr val="000000"/>
                </a:solidFill>
                <a:effectLst/>
                <a:latin typeface="inter-bold"/>
              </a:rPr>
              <a:t>O(1).</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Average Case Complexity -</a:t>
            </a:r>
            <a:r>
              <a:rPr lang="en-US" b="0" i="0" dirty="0">
                <a:solidFill>
                  <a:srgbClr val="000000"/>
                </a:solidFill>
                <a:effectLst/>
                <a:latin typeface="inter-regular"/>
              </a:rPr>
              <a:t> The average case time complexity of linear search is </a:t>
            </a:r>
            <a:r>
              <a:rPr lang="en-US" b="1" i="0" dirty="0">
                <a:solidFill>
                  <a:srgbClr val="000000"/>
                </a:solidFill>
                <a:effectLst/>
                <a:latin typeface="inter-bold"/>
              </a:rPr>
              <a:t>O(n).</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Worst Case Complexity -</a:t>
            </a:r>
            <a:r>
              <a:rPr lang="en-US" b="0" i="0" dirty="0">
                <a:solidFill>
                  <a:srgbClr val="000000"/>
                </a:solidFill>
                <a:effectLst/>
                <a:latin typeface="inter-regular"/>
              </a:rPr>
              <a:t> In Linear search, the worst case occurs when the element we are looking is present at the end of the array. The worst-case in linear search could be when the target element is not present in the given array, and we have to traverse the entire array. The worst-case time complexity of linear search is </a:t>
            </a:r>
            <a:r>
              <a:rPr lang="en-US" b="1" i="0" dirty="0">
                <a:solidFill>
                  <a:srgbClr val="000000"/>
                </a:solidFill>
                <a:effectLst/>
                <a:latin typeface="inter-bold"/>
              </a:rPr>
              <a:t>O(n).</a:t>
            </a:r>
          </a:p>
          <a:p>
            <a:pPr algn="just">
              <a:buFont typeface="Arial" panose="020B0604020202020204" pitchFamily="34" charset="0"/>
              <a:buChar char="•"/>
            </a:pPr>
            <a:endParaRPr lang="en-US" b="0" i="0" dirty="0">
              <a:solidFill>
                <a:srgbClr val="000000"/>
              </a:solidFill>
              <a:effectLst/>
              <a:latin typeface="inter-regular"/>
            </a:endParaRPr>
          </a:p>
          <a:p>
            <a:pPr algn="just"/>
            <a:r>
              <a:rPr lang="en-US" b="0" i="0" dirty="0">
                <a:solidFill>
                  <a:srgbClr val="333333"/>
                </a:solidFill>
                <a:effectLst/>
                <a:latin typeface="inter-regular"/>
              </a:rPr>
              <a:t>The time complexity of linear search is </a:t>
            </a:r>
            <a:r>
              <a:rPr lang="en-US" b="1" i="0" dirty="0">
                <a:solidFill>
                  <a:srgbClr val="333333"/>
                </a:solidFill>
                <a:effectLst/>
                <a:latin typeface="inter-bold"/>
              </a:rPr>
              <a:t>O(n)</a:t>
            </a:r>
            <a:r>
              <a:rPr lang="en-US" b="0" i="0" dirty="0">
                <a:solidFill>
                  <a:srgbClr val="333333"/>
                </a:solidFill>
                <a:effectLst/>
                <a:latin typeface="inter-regular"/>
              </a:rPr>
              <a:t> because every element in the array is compared only once.</a:t>
            </a:r>
          </a:p>
        </p:txBody>
      </p:sp>
    </p:spTree>
    <p:extLst>
      <p:ext uri="{BB962C8B-B14F-4D97-AF65-F5344CB8AC3E}">
        <p14:creationId xmlns:p14="http://schemas.microsoft.com/office/powerpoint/2010/main" val="425554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A396F-1A99-A963-9D86-5B975682362A}"/>
              </a:ext>
            </a:extLst>
          </p:cNvPr>
          <p:cNvSpPr txBox="1"/>
          <p:nvPr/>
        </p:nvSpPr>
        <p:spPr>
          <a:xfrm>
            <a:off x="415637" y="106602"/>
            <a:ext cx="4008582" cy="400110"/>
          </a:xfrm>
          <a:prstGeom prst="rect">
            <a:avLst/>
          </a:prstGeom>
          <a:noFill/>
        </p:spPr>
        <p:txBody>
          <a:bodyPr wrap="square">
            <a:spAutoFit/>
          </a:bodyPr>
          <a:lstStyle/>
          <a:p>
            <a:pPr algn="just"/>
            <a:r>
              <a:rPr lang="en-US" sz="2000" b="1" u="sng" dirty="0">
                <a:solidFill>
                  <a:srgbClr val="222222"/>
                </a:solidFill>
                <a:latin typeface="Lato" panose="020B0604020202020204" pitchFamily="34" charset="0"/>
              </a:rPr>
              <a:t>Linear Search Algorithm</a:t>
            </a:r>
          </a:p>
        </p:txBody>
      </p:sp>
      <p:sp>
        <p:nvSpPr>
          <p:cNvPr id="10" name="TextBox 9">
            <a:extLst>
              <a:ext uri="{FF2B5EF4-FFF2-40B4-BE49-F238E27FC236}">
                <a16:creationId xmlns:a16="http://schemas.microsoft.com/office/drawing/2014/main" id="{6869AC16-DC68-E590-067A-A89D391AED72}"/>
              </a:ext>
            </a:extLst>
          </p:cNvPr>
          <p:cNvSpPr txBox="1"/>
          <p:nvPr/>
        </p:nvSpPr>
        <p:spPr>
          <a:xfrm>
            <a:off x="350981" y="506712"/>
            <a:ext cx="6096000" cy="923330"/>
          </a:xfrm>
          <a:prstGeom prst="rect">
            <a:avLst/>
          </a:prstGeom>
          <a:noFill/>
        </p:spPr>
        <p:txBody>
          <a:bodyPr wrap="square">
            <a:spAutoFit/>
          </a:bodyPr>
          <a:lstStyle/>
          <a:p>
            <a:pPr algn="just"/>
            <a:r>
              <a:rPr lang="en-US" b="0" i="0" dirty="0">
                <a:solidFill>
                  <a:srgbClr val="610B4B"/>
                </a:solidFill>
                <a:effectLst/>
                <a:latin typeface="erdana"/>
              </a:rPr>
              <a:t>2. Space Complexity</a:t>
            </a:r>
          </a:p>
          <a:p>
            <a:pPr algn="just"/>
            <a:endParaRPr lang="en-US" dirty="0">
              <a:solidFill>
                <a:srgbClr val="610B4B"/>
              </a:solidFill>
              <a:latin typeface="erdana"/>
            </a:endParaRPr>
          </a:p>
          <a:p>
            <a:pPr algn="just"/>
            <a:endParaRPr lang="en-US" b="0" i="0" dirty="0">
              <a:solidFill>
                <a:srgbClr val="610B4B"/>
              </a:solidFill>
              <a:effectLst/>
              <a:latin typeface="erdana"/>
            </a:endParaRPr>
          </a:p>
        </p:txBody>
      </p:sp>
      <p:graphicFrame>
        <p:nvGraphicFramePr>
          <p:cNvPr id="5" name="Table 4">
            <a:extLst>
              <a:ext uri="{FF2B5EF4-FFF2-40B4-BE49-F238E27FC236}">
                <a16:creationId xmlns:a16="http://schemas.microsoft.com/office/drawing/2014/main" id="{BF10A7B3-9D37-C98F-8A95-759F1B89D7A9}"/>
              </a:ext>
            </a:extLst>
          </p:cNvPr>
          <p:cNvGraphicFramePr>
            <a:graphicFrameLocks noGrp="1"/>
          </p:cNvGraphicFramePr>
          <p:nvPr>
            <p:extLst>
              <p:ext uri="{D42A27DB-BD31-4B8C-83A1-F6EECF244321}">
                <p14:modId xmlns:p14="http://schemas.microsoft.com/office/powerpoint/2010/main" val="1528045436"/>
              </p:ext>
            </p:extLst>
          </p:nvPr>
        </p:nvGraphicFramePr>
        <p:xfrm>
          <a:off x="607029" y="906822"/>
          <a:ext cx="3706354" cy="396240"/>
        </p:xfrm>
        <a:graphic>
          <a:graphicData uri="http://schemas.openxmlformats.org/drawingml/2006/table">
            <a:tbl>
              <a:tblPr/>
              <a:tblGrid>
                <a:gridCol w="1853177">
                  <a:extLst>
                    <a:ext uri="{9D8B030D-6E8A-4147-A177-3AD203B41FA5}">
                      <a16:colId xmlns:a16="http://schemas.microsoft.com/office/drawing/2014/main" val="2080807370"/>
                    </a:ext>
                  </a:extLst>
                </a:gridCol>
                <a:gridCol w="1853177">
                  <a:extLst>
                    <a:ext uri="{9D8B030D-6E8A-4147-A177-3AD203B41FA5}">
                      <a16:colId xmlns:a16="http://schemas.microsoft.com/office/drawing/2014/main" val="1070138614"/>
                    </a:ext>
                  </a:extLst>
                </a:gridCol>
              </a:tblGrid>
              <a:tr h="0">
                <a:tc>
                  <a:txBody>
                    <a:bodyPr/>
                    <a:lstStyle/>
                    <a:p>
                      <a:pPr algn="just" fontAlgn="t"/>
                      <a:r>
                        <a:rPr lang="en-US" b="1" dirty="0">
                          <a:solidFill>
                            <a:srgbClr val="333333"/>
                          </a:solidFill>
                          <a:effectLst/>
                          <a:latin typeface="inter-bold"/>
                        </a:rPr>
                        <a:t>Space Complexity</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O(1)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25141427"/>
                  </a:ext>
                </a:extLst>
              </a:tr>
            </a:tbl>
          </a:graphicData>
        </a:graphic>
      </p:graphicFrame>
      <p:sp>
        <p:nvSpPr>
          <p:cNvPr id="12" name="TextBox 11">
            <a:extLst>
              <a:ext uri="{FF2B5EF4-FFF2-40B4-BE49-F238E27FC236}">
                <a16:creationId xmlns:a16="http://schemas.microsoft.com/office/drawing/2014/main" id="{366D3CA3-12D4-36E4-4DAB-D2E4D7C0ECF0}"/>
              </a:ext>
            </a:extLst>
          </p:cNvPr>
          <p:cNvSpPr txBox="1"/>
          <p:nvPr/>
        </p:nvSpPr>
        <p:spPr>
          <a:xfrm>
            <a:off x="350981" y="1430042"/>
            <a:ext cx="6096000" cy="1200329"/>
          </a:xfrm>
          <a:prstGeom prst="rect">
            <a:avLst/>
          </a:prstGeom>
          <a:noFill/>
        </p:spPr>
        <p:txBody>
          <a:bodyPr wrap="square">
            <a:spAutoFit/>
          </a:bodyPr>
          <a:lstStyle/>
          <a:p>
            <a:pPr algn="just"/>
            <a:r>
              <a:rPr lang="en-US" b="0" i="0" dirty="0">
                <a:solidFill>
                  <a:srgbClr val="610B38"/>
                </a:solidFill>
                <a:effectLst/>
                <a:latin typeface="erdana"/>
              </a:rPr>
              <a:t>Implementation of Linear Search: </a:t>
            </a:r>
            <a:r>
              <a:rPr lang="en-US" b="0" i="0" dirty="0">
                <a:solidFill>
                  <a:srgbClr val="333333"/>
                </a:solidFill>
                <a:effectLst/>
                <a:latin typeface="inter-regular"/>
              </a:rPr>
              <a:t>Now, let's see the programs of linear search in different programming languages.</a:t>
            </a:r>
          </a:p>
          <a:p>
            <a:pPr algn="just"/>
            <a:r>
              <a:rPr lang="en-US" b="1" i="0" dirty="0">
                <a:solidFill>
                  <a:srgbClr val="333333"/>
                </a:solidFill>
                <a:effectLst/>
                <a:latin typeface="inter-bold"/>
              </a:rPr>
              <a:t>Program:</a:t>
            </a:r>
            <a:r>
              <a:rPr lang="en-US" b="0" i="0" dirty="0">
                <a:solidFill>
                  <a:srgbClr val="333333"/>
                </a:solidFill>
                <a:effectLst/>
                <a:latin typeface="inter-regular"/>
              </a:rPr>
              <a:t> Write a program to implement linear search in C language.</a:t>
            </a:r>
          </a:p>
        </p:txBody>
      </p:sp>
      <p:sp>
        <p:nvSpPr>
          <p:cNvPr id="15" name="TextBox 14">
            <a:extLst>
              <a:ext uri="{FF2B5EF4-FFF2-40B4-BE49-F238E27FC236}">
                <a16:creationId xmlns:a16="http://schemas.microsoft.com/office/drawing/2014/main" id="{A666E9A9-2F30-464B-D5F1-15E947E47B15}"/>
              </a:ext>
            </a:extLst>
          </p:cNvPr>
          <p:cNvSpPr txBox="1"/>
          <p:nvPr/>
        </p:nvSpPr>
        <p:spPr>
          <a:xfrm>
            <a:off x="415637" y="2630371"/>
            <a:ext cx="6096000" cy="3970318"/>
          </a:xfrm>
          <a:prstGeom prst="rect">
            <a:avLst/>
          </a:prstGeom>
          <a:noFill/>
        </p:spPr>
        <p:txBody>
          <a:bodyPr wrap="square">
            <a:spAutoFit/>
          </a:bodyPr>
          <a:lstStyle/>
          <a:p>
            <a:r>
              <a:rPr lang="en-US" dirty="0"/>
              <a:t>int </a:t>
            </a:r>
            <a:r>
              <a:rPr lang="en-US" dirty="0" err="1"/>
              <a:t>Linear_search</a:t>
            </a:r>
            <a:r>
              <a:rPr lang="en-US" dirty="0"/>
              <a:t>(int </a:t>
            </a:r>
            <a:r>
              <a:rPr lang="en-US" dirty="0" err="1"/>
              <a:t>arr</a:t>
            </a:r>
            <a:r>
              <a:rPr lang="en-US" dirty="0"/>
              <a:t>[], int n, int key)</a:t>
            </a:r>
          </a:p>
          <a:p>
            <a:r>
              <a:rPr lang="en-US" dirty="0"/>
              <a:t>{</a:t>
            </a:r>
          </a:p>
          <a:p>
            <a:r>
              <a:rPr lang="en-US" dirty="0"/>
              <a:t>    int </a:t>
            </a:r>
            <a:r>
              <a:rPr lang="en-US" dirty="0" err="1"/>
              <a:t>i</a:t>
            </a:r>
            <a:r>
              <a:rPr lang="en-US" dirty="0"/>
              <a:t>;</a:t>
            </a:r>
          </a:p>
          <a:p>
            <a:r>
              <a:rPr lang="en-US" dirty="0"/>
              <a:t>    for (</a:t>
            </a:r>
            <a:r>
              <a:rPr lang="en-US" dirty="0" err="1"/>
              <a:t>i</a:t>
            </a:r>
            <a:r>
              <a:rPr lang="en-US" dirty="0"/>
              <a:t> = 0; </a:t>
            </a:r>
            <a:r>
              <a:rPr lang="en-US" dirty="0" err="1"/>
              <a:t>i</a:t>
            </a:r>
            <a:r>
              <a:rPr lang="en-US" dirty="0"/>
              <a:t>&lt;n; </a:t>
            </a:r>
            <a:r>
              <a:rPr lang="en-US" dirty="0" err="1"/>
              <a:t>i</a:t>
            </a:r>
            <a:r>
              <a:rPr lang="en-US" dirty="0"/>
              <a:t>++)</a:t>
            </a:r>
          </a:p>
          <a:p>
            <a:r>
              <a:rPr lang="en-US" dirty="0"/>
              <a:t>        if (</a:t>
            </a:r>
            <a:r>
              <a:rPr lang="en-US" dirty="0" err="1"/>
              <a:t>arr</a:t>
            </a:r>
            <a:r>
              <a:rPr lang="en-US" dirty="0"/>
              <a:t>[</a:t>
            </a:r>
            <a:r>
              <a:rPr lang="en-US" dirty="0" err="1"/>
              <a:t>i</a:t>
            </a:r>
            <a:r>
              <a:rPr lang="en-US" dirty="0"/>
              <a:t>] == key)  //key is the </a:t>
            </a:r>
            <a:r>
              <a:rPr lang="en-US" dirty="0" err="1"/>
              <a:t>lement</a:t>
            </a:r>
            <a:r>
              <a:rPr lang="en-US" dirty="0"/>
              <a:t> to be searched</a:t>
            </a:r>
          </a:p>
          <a:p>
            <a:r>
              <a:rPr lang="en-US" dirty="0"/>
              <a:t>            return </a:t>
            </a:r>
            <a:r>
              <a:rPr lang="en-US" dirty="0" err="1"/>
              <a:t>i</a:t>
            </a:r>
            <a:r>
              <a:rPr lang="en-US" dirty="0"/>
              <a:t>;</a:t>
            </a:r>
          </a:p>
          <a:p>
            <a:r>
              <a:rPr lang="en-US" dirty="0"/>
              <a:t>    return -1;  //when the element is not present inside the array</a:t>
            </a:r>
          </a:p>
          <a:p>
            <a:r>
              <a:rPr lang="en-US" dirty="0"/>
              <a:t>}</a:t>
            </a:r>
          </a:p>
          <a:p>
            <a:r>
              <a:rPr lang="en-US" dirty="0"/>
              <a:t>int main(void)</a:t>
            </a:r>
          </a:p>
          <a:p>
            <a:r>
              <a:rPr lang="en-US" dirty="0"/>
              <a:t>{</a:t>
            </a:r>
          </a:p>
          <a:p>
            <a:r>
              <a:rPr lang="en-US" dirty="0"/>
              <a:t>    int </a:t>
            </a:r>
            <a:r>
              <a:rPr lang="en-US" dirty="0" err="1"/>
              <a:t>arr</a:t>
            </a:r>
            <a:r>
              <a:rPr lang="en-US" dirty="0"/>
              <a:t>[] = { 5, 3, 6, 2, 20, 7};</a:t>
            </a:r>
          </a:p>
          <a:p>
            <a:r>
              <a:rPr lang="en-US" dirty="0"/>
              <a:t>    int key = 20;</a:t>
            </a:r>
          </a:p>
          <a:p>
            <a:r>
              <a:rPr lang="en-US" dirty="0"/>
              <a:t>    int n = </a:t>
            </a:r>
            <a:r>
              <a:rPr lang="en-US" dirty="0" err="1"/>
              <a:t>sizeof</a:t>
            </a:r>
            <a:r>
              <a:rPr lang="en-US" dirty="0"/>
              <a:t>(</a:t>
            </a:r>
            <a:r>
              <a:rPr lang="en-US" dirty="0" err="1"/>
              <a:t>arr</a:t>
            </a:r>
            <a:r>
              <a:rPr lang="en-US" dirty="0"/>
              <a:t>) / </a:t>
            </a:r>
            <a:r>
              <a:rPr lang="en-US" dirty="0" err="1"/>
              <a:t>sizeof</a:t>
            </a:r>
            <a:r>
              <a:rPr lang="en-US" dirty="0"/>
              <a:t>(</a:t>
            </a:r>
            <a:r>
              <a:rPr lang="en-US" dirty="0" err="1"/>
              <a:t>arr</a:t>
            </a:r>
            <a:r>
              <a:rPr lang="en-US" dirty="0"/>
              <a:t>[0]);</a:t>
            </a:r>
          </a:p>
          <a:p>
            <a:r>
              <a:rPr lang="en-US" dirty="0"/>
              <a:t>    </a:t>
            </a:r>
          </a:p>
        </p:txBody>
      </p:sp>
      <p:sp>
        <p:nvSpPr>
          <p:cNvPr id="17" name="TextBox 16">
            <a:extLst>
              <a:ext uri="{FF2B5EF4-FFF2-40B4-BE49-F238E27FC236}">
                <a16:creationId xmlns:a16="http://schemas.microsoft.com/office/drawing/2014/main" id="{4BE09863-55A5-700C-E177-A56B9955E1C1}"/>
              </a:ext>
            </a:extLst>
          </p:cNvPr>
          <p:cNvSpPr txBox="1"/>
          <p:nvPr/>
        </p:nvSpPr>
        <p:spPr>
          <a:xfrm>
            <a:off x="6703029" y="764042"/>
            <a:ext cx="5137990" cy="2031325"/>
          </a:xfrm>
          <a:prstGeom prst="rect">
            <a:avLst/>
          </a:prstGeom>
          <a:noFill/>
        </p:spPr>
        <p:txBody>
          <a:bodyPr wrap="square">
            <a:spAutoFit/>
          </a:bodyPr>
          <a:lstStyle/>
          <a:p>
            <a:r>
              <a:rPr lang="en-US" dirty="0"/>
              <a:t> int result = </a:t>
            </a:r>
            <a:r>
              <a:rPr lang="en-US" dirty="0" err="1"/>
              <a:t>Linear_search</a:t>
            </a:r>
            <a:r>
              <a:rPr lang="en-US" dirty="0"/>
              <a:t>(</a:t>
            </a:r>
            <a:r>
              <a:rPr lang="en-US" dirty="0" err="1"/>
              <a:t>arr</a:t>
            </a:r>
            <a:r>
              <a:rPr lang="en-US" dirty="0"/>
              <a:t>, n, key);</a:t>
            </a:r>
          </a:p>
          <a:p>
            <a:r>
              <a:rPr lang="en-US" dirty="0"/>
              <a:t>    if(result == -1)</a:t>
            </a:r>
          </a:p>
          <a:p>
            <a:r>
              <a:rPr lang="en-US" dirty="0"/>
              <a:t>        </a:t>
            </a:r>
            <a:r>
              <a:rPr lang="en-US" dirty="0" err="1"/>
              <a:t>printf</a:t>
            </a:r>
            <a:r>
              <a:rPr lang="en-US" dirty="0"/>
              <a:t>("Element is not present in array")</a:t>
            </a:r>
          </a:p>
          <a:p>
            <a:r>
              <a:rPr lang="en-US" dirty="0"/>
              <a:t>    Else</a:t>
            </a:r>
          </a:p>
          <a:p>
            <a:r>
              <a:rPr lang="en-US" dirty="0"/>
              <a:t>        </a:t>
            </a:r>
            <a:r>
              <a:rPr lang="en-US" dirty="0" err="1"/>
              <a:t>printf</a:t>
            </a:r>
            <a:r>
              <a:rPr lang="en-US" dirty="0"/>
              <a:t>("Element is present at index %d", result);</a:t>
            </a:r>
          </a:p>
          <a:p>
            <a:r>
              <a:rPr lang="en-US" dirty="0"/>
              <a:t>    return 0;</a:t>
            </a:r>
          </a:p>
          <a:p>
            <a:r>
              <a:rPr lang="en-US" dirty="0"/>
              <a:t>}</a:t>
            </a:r>
          </a:p>
        </p:txBody>
      </p:sp>
      <p:pic>
        <p:nvPicPr>
          <p:cNvPr id="4" name="Picture 3">
            <a:extLst>
              <a:ext uri="{FF2B5EF4-FFF2-40B4-BE49-F238E27FC236}">
                <a16:creationId xmlns:a16="http://schemas.microsoft.com/office/drawing/2014/main" id="{F8694209-6025-A1A0-4B0B-70EB63CF2F12}"/>
              </a:ext>
            </a:extLst>
          </p:cNvPr>
          <p:cNvPicPr>
            <a:picLocks noChangeAspect="1"/>
          </p:cNvPicPr>
          <p:nvPr/>
        </p:nvPicPr>
        <p:blipFill>
          <a:blip r:embed="rId2"/>
          <a:stretch>
            <a:fillRect/>
          </a:stretch>
        </p:blipFill>
        <p:spPr>
          <a:xfrm>
            <a:off x="6923087" y="2943149"/>
            <a:ext cx="4530004" cy="3688400"/>
          </a:xfrm>
          <a:prstGeom prst="rect">
            <a:avLst/>
          </a:prstGeom>
        </p:spPr>
      </p:pic>
    </p:spTree>
    <p:extLst>
      <p:ext uri="{BB962C8B-B14F-4D97-AF65-F5344CB8AC3E}">
        <p14:creationId xmlns:p14="http://schemas.microsoft.com/office/powerpoint/2010/main" val="399431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heel(1)">
                                      <p:cBhvr>
                                        <p:cTn id="4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0E0C5-B8E5-4258-920D-A234A53053D8}"/>
              </a:ext>
            </a:extLst>
          </p:cNvPr>
          <p:cNvSpPr>
            <a:spLocks noGrp="1"/>
          </p:cNvSpPr>
          <p:nvPr>
            <p:ph idx="1"/>
          </p:nvPr>
        </p:nvSpPr>
        <p:spPr>
          <a:xfrm>
            <a:off x="1281869" y="2597921"/>
            <a:ext cx="9605473" cy="3828516"/>
          </a:xfrm>
        </p:spPr>
        <p:txBody>
          <a:bodyPr anchor="t">
            <a:noAutofit/>
          </a:bodyPr>
          <a:lstStyle/>
          <a:p>
            <a:pPr marL="0" indent="0">
              <a:lnSpc>
                <a:spcPct val="100000"/>
              </a:lnSpc>
              <a:spcBef>
                <a:spcPts val="0"/>
              </a:spcBef>
              <a:buNone/>
            </a:pPr>
            <a:r>
              <a:rPr lang="en-IN" sz="2000" b="1" dirty="0">
                <a:latin typeface="Cambria" pitchFamily="18" charset="0"/>
              </a:rPr>
              <a:t>		Course			: 	</a:t>
            </a:r>
            <a:r>
              <a:rPr lang="en-IN" sz="2000" b="1" dirty="0">
                <a:solidFill>
                  <a:srgbClr val="FF0000"/>
                </a:solidFill>
                <a:latin typeface="Cambria" pitchFamily="18" charset="0"/>
              </a:rPr>
              <a:t>Data Structures</a:t>
            </a:r>
          </a:p>
          <a:p>
            <a:pPr marL="0" indent="0">
              <a:lnSpc>
                <a:spcPct val="100000"/>
              </a:lnSpc>
              <a:spcBef>
                <a:spcPts val="0"/>
              </a:spcBef>
              <a:buNone/>
            </a:pPr>
            <a:r>
              <a:rPr lang="en-IN" sz="2000" b="1" dirty="0">
                <a:solidFill>
                  <a:srgbClr val="FF0000"/>
                </a:solidFill>
                <a:latin typeface="Cambria" pitchFamily="18" charset="0"/>
              </a:rPr>
              <a:t>	</a:t>
            </a:r>
            <a:r>
              <a:rPr lang="en-IN" sz="2000" b="1" dirty="0">
                <a:latin typeface="Cambria" pitchFamily="18" charset="0"/>
              </a:rPr>
              <a:t>	Subject Code		: 	</a:t>
            </a:r>
            <a:r>
              <a:rPr lang="en-IN" sz="2000" b="1" dirty="0">
                <a:solidFill>
                  <a:srgbClr val="FF0000"/>
                </a:solidFill>
                <a:latin typeface="Cambria" pitchFamily="18" charset="0"/>
              </a:rPr>
              <a:t>CSEN2001</a:t>
            </a:r>
            <a:br>
              <a:rPr lang="en-IN" sz="2000" b="1" dirty="0">
                <a:latin typeface="Cambria" pitchFamily="18" charset="0"/>
              </a:rPr>
            </a:br>
            <a:r>
              <a:rPr lang="en-IN" sz="2000" b="1" dirty="0">
                <a:latin typeface="Cambria" pitchFamily="18" charset="0"/>
              </a:rPr>
              <a:t>		Program		: 	</a:t>
            </a:r>
            <a:r>
              <a:rPr lang="en-IN" sz="2000" b="1" dirty="0">
                <a:solidFill>
                  <a:srgbClr val="FF0000"/>
                </a:solidFill>
                <a:latin typeface="Cambria" pitchFamily="18" charset="0"/>
              </a:rPr>
              <a:t>B. Tech </a:t>
            </a:r>
          </a:p>
          <a:p>
            <a:pPr marL="0" indent="0">
              <a:lnSpc>
                <a:spcPct val="100000"/>
              </a:lnSpc>
              <a:spcBef>
                <a:spcPts val="0"/>
              </a:spcBef>
              <a:buNone/>
            </a:pPr>
            <a:r>
              <a:rPr lang="en-IN" sz="2000" b="1" dirty="0">
                <a:latin typeface="Cambria" pitchFamily="18" charset="0"/>
              </a:rPr>
              <a:t>		Year 			: 	</a:t>
            </a:r>
            <a:r>
              <a:rPr lang="en-IN" sz="2000" b="1" dirty="0">
                <a:solidFill>
                  <a:srgbClr val="FF0000"/>
                </a:solidFill>
                <a:latin typeface="Cambria" pitchFamily="18" charset="0"/>
              </a:rPr>
              <a:t>II</a:t>
            </a:r>
          </a:p>
          <a:p>
            <a:pPr marL="0" indent="0">
              <a:lnSpc>
                <a:spcPct val="100000"/>
              </a:lnSpc>
              <a:spcBef>
                <a:spcPts val="0"/>
              </a:spcBef>
              <a:buNone/>
            </a:pPr>
            <a:r>
              <a:rPr lang="en-IN" sz="2000" b="1" dirty="0">
                <a:latin typeface="Cambria" pitchFamily="18" charset="0"/>
              </a:rPr>
              <a:t>		Dept. and Sec		:</a:t>
            </a:r>
            <a:r>
              <a:rPr lang="en-IN" sz="2000" b="1" dirty="0">
                <a:solidFill>
                  <a:srgbClr val="FF0000"/>
                </a:solidFill>
                <a:latin typeface="Cambria" pitchFamily="18" charset="0"/>
              </a:rPr>
              <a:t>	CSE ( )</a:t>
            </a:r>
          </a:p>
          <a:p>
            <a:pPr marL="0" indent="0">
              <a:lnSpc>
                <a:spcPct val="100000"/>
              </a:lnSpc>
              <a:spcBef>
                <a:spcPts val="0"/>
              </a:spcBef>
              <a:buNone/>
            </a:pPr>
            <a:r>
              <a:rPr lang="en-US" sz="2000" b="1" dirty="0">
                <a:latin typeface="Cambria" pitchFamily="18" charset="0"/>
              </a:rPr>
              <a:t>		UNIT			: 	 </a:t>
            </a:r>
            <a:r>
              <a:rPr lang="en-US" sz="2000" b="1" dirty="0">
                <a:solidFill>
                  <a:srgbClr val="FF0000"/>
                </a:solidFill>
                <a:latin typeface="Cambria" pitchFamily="18" charset="0"/>
              </a:rPr>
              <a:t>I</a:t>
            </a:r>
            <a:r>
              <a:rPr lang="en-IN" sz="2000" b="1" dirty="0">
                <a:latin typeface="Cambria" pitchFamily="18" charset="0"/>
              </a:rPr>
              <a:t>	</a:t>
            </a:r>
          </a:p>
          <a:p>
            <a:pPr marL="0" indent="0">
              <a:buNone/>
            </a:pPr>
            <a:r>
              <a:rPr lang="en-IN" sz="2000" b="1" dirty="0">
                <a:latin typeface="Cambria" pitchFamily="18" charset="0"/>
              </a:rPr>
              <a:t>		</a:t>
            </a:r>
          </a:p>
          <a:p>
            <a:pPr marL="0" indent="0" algn="ctr">
              <a:buNone/>
            </a:pPr>
            <a:r>
              <a:rPr lang="en-IN" sz="2000" b="1" dirty="0">
                <a:latin typeface="Cambria" pitchFamily="18" charset="0"/>
              </a:rPr>
              <a:t>Dr </a:t>
            </a:r>
            <a:r>
              <a:rPr lang="en-IN" sz="2000" b="1" dirty="0" err="1">
                <a:latin typeface="Cambria" pitchFamily="18" charset="0"/>
              </a:rPr>
              <a:t>Kranthi</a:t>
            </a:r>
            <a:r>
              <a:rPr lang="en-IN" sz="2000" b="1" dirty="0">
                <a:latin typeface="Cambria" pitchFamily="18" charset="0"/>
              </a:rPr>
              <a:t> Kumar Singamaneni</a:t>
            </a:r>
          </a:p>
          <a:p>
            <a:pPr marL="0" indent="0" algn="ctr">
              <a:lnSpc>
                <a:spcPct val="90000"/>
              </a:lnSpc>
              <a:buNone/>
            </a:pPr>
            <a:r>
              <a:rPr lang="en-IN" sz="2000" b="1" dirty="0">
                <a:latin typeface="Cambria" pitchFamily="18" charset="0"/>
              </a:rPr>
              <a:t>Dept. of C.S.E</a:t>
            </a:r>
          </a:p>
          <a:p>
            <a:pPr marL="0" indent="0" algn="ctr">
              <a:lnSpc>
                <a:spcPct val="90000"/>
              </a:lnSpc>
              <a:buNone/>
            </a:pPr>
            <a:r>
              <a:rPr lang="en-IN" sz="2000" b="1" dirty="0">
                <a:latin typeface="Cambria" pitchFamily="18" charset="0"/>
              </a:rPr>
              <a:t>G.S.T, GITAM Deemed to be University</a:t>
            </a:r>
            <a:br>
              <a:rPr lang="en-IN" sz="2000" b="1" dirty="0">
                <a:latin typeface="Cambria" pitchFamily="18" charset="0"/>
              </a:rPr>
            </a:br>
            <a:endParaRPr lang="en-IN" sz="2000" dirty="0"/>
          </a:p>
        </p:txBody>
      </p:sp>
      <p:pic>
        <p:nvPicPr>
          <p:cNvPr id="2" name="Picture 1"/>
          <p:cNvPicPr>
            <a:picLocks noChangeAspect="1"/>
          </p:cNvPicPr>
          <p:nvPr/>
        </p:nvPicPr>
        <p:blipFill>
          <a:blip r:embed="rId2"/>
          <a:stretch>
            <a:fillRect/>
          </a:stretch>
        </p:blipFill>
        <p:spPr>
          <a:xfrm>
            <a:off x="1281869" y="248536"/>
            <a:ext cx="9605473" cy="1999007"/>
          </a:xfrm>
          <a:prstGeom prst="rect">
            <a:avLst/>
          </a:prstGeom>
        </p:spPr>
      </p:pic>
    </p:spTree>
    <p:extLst>
      <p:ext uri="{BB962C8B-B14F-4D97-AF65-F5344CB8AC3E}">
        <p14:creationId xmlns:p14="http://schemas.microsoft.com/office/powerpoint/2010/main" val="3488227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0515" y="944978"/>
            <a:ext cx="6643821" cy="1200329"/>
          </a:xfrm>
          <a:prstGeom prst="rect">
            <a:avLst/>
          </a:prstGeom>
        </p:spPr>
        <p:txBody>
          <a:bodyPr wrap="square">
            <a:spAutoFit/>
          </a:bodyPr>
          <a:lstStyle/>
          <a:p>
            <a:pPr algn="ctr"/>
            <a:r>
              <a:rPr lang="en-US" b="1" i="1" dirty="0">
                <a:solidFill>
                  <a:srgbClr val="000000"/>
                </a:solidFill>
                <a:latin typeface="Helvetica Neue"/>
              </a:rPr>
              <a:t>Innovation is the mother of necessity</a:t>
            </a:r>
          </a:p>
          <a:p>
            <a:endParaRPr lang="en-US" b="1" i="1" dirty="0">
              <a:solidFill>
                <a:srgbClr val="000000"/>
              </a:solidFill>
              <a:latin typeface="Helvetica Neue"/>
            </a:endParaRPr>
          </a:p>
          <a:p>
            <a:r>
              <a:rPr lang="en-US" i="1" dirty="0"/>
              <a:t>Each innovation in language design was driven by the need to solve a fundamental problem that the preceding languages could not solve.</a:t>
            </a:r>
            <a:endParaRPr lang="en-US" b="1" i="1" dirty="0">
              <a:solidFill>
                <a:srgbClr val="000000"/>
              </a:solidFill>
              <a:latin typeface="Helvetica Neue"/>
            </a:endParaRPr>
          </a:p>
        </p:txBody>
      </p:sp>
      <p:sp>
        <p:nvSpPr>
          <p:cNvPr id="6" name="Rectangle 5"/>
          <p:cNvSpPr/>
          <p:nvPr/>
        </p:nvSpPr>
        <p:spPr>
          <a:xfrm>
            <a:off x="2083553" y="2851572"/>
            <a:ext cx="1184941" cy="369332"/>
          </a:xfrm>
          <a:prstGeom prst="rect">
            <a:avLst/>
          </a:prstGeom>
        </p:spPr>
        <p:txBody>
          <a:bodyPr wrap="none">
            <a:spAutoFit/>
          </a:bodyPr>
          <a:lstStyle/>
          <a:p>
            <a:pPr algn="ctr"/>
            <a:r>
              <a:rPr lang="en-US" b="1" i="1" dirty="0">
                <a:solidFill>
                  <a:srgbClr val="000000"/>
                </a:solidFill>
                <a:latin typeface="Helvetica Neue"/>
              </a:rPr>
              <a:t>Progress</a:t>
            </a:r>
          </a:p>
        </p:txBody>
      </p:sp>
      <p:sp>
        <p:nvSpPr>
          <p:cNvPr id="7" name="Rectangle 6"/>
          <p:cNvSpPr/>
          <p:nvPr/>
        </p:nvSpPr>
        <p:spPr>
          <a:xfrm>
            <a:off x="7449765" y="4196895"/>
            <a:ext cx="4257973" cy="1200329"/>
          </a:xfrm>
          <a:prstGeom prst="rect">
            <a:avLst/>
          </a:prstGeom>
        </p:spPr>
        <p:txBody>
          <a:bodyPr wrap="square">
            <a:spAutoFit/>
          </a:bodyPr>
          <a:lstStyle/>
          <a:p>
            <a:r>
              <a:rPr lang="en-US" i="1" dirty="0">
                <a:solidFill>
                  <a:srgbClr val="000000"/>
                </a:solidFill>
                <a:latin typeface="Helvetica Neue"/>
              </a:rPr>
              <a:t>Progress looks at what is working, the improvements, the discoveries, the aha moments that come from looking at things in a new way.</a:t>
            </a:r>
            <a:endParaRPr lang="en-US" i="1" dirty="0">
              <a:solidFill>
                <a:srgbClr val="000000"/>
              </a:solidFill>
              <a:effectLst/>
              <a:latin typeface="Helvetica Neue"/>
            </a:endParaRPr>
          </a:p>
        </p:txBody>
      </p:sp>
      <p:sp>
        <p:nvSpPr>
          <p:cNvPr id="8" name="Rectangle 7"/>
          <p:cNvSpPr/>
          <p:nvPr/>
        </p:nvSpPr>
        <p:spPr>
          <a:xfrm>
            <a:off x="8707556" y="2851572"/>
            <a:ext cx="1313180" cy="369332"/>
          </a:xfrm>
          <a:prstGeom prst="rect">
            <a:avLst/>
          </a:prstGeom>
        </p:spPr>
        <p:txBody>
          <a:bodyPr wrap="none">
            <a:spAutoFit/>
          </a:bodyPr>
          <a:lstStyle/>
          <a:p>
            <a:r>
              <a:rPr lang="en-US" b="1" i="1" dirty="0">
                <a:solidFill>
                  <a:srgbClr val="000000"/>
                </a:solidFill>
                <a:latin typeface="Helvetica Neue"/>
              </a:rPr>
              <a:t>Perfection</a:t>
            </a:r>
          </a:p>
        </p:txBody>
      </p:sp>
      <p:sp>
        <p:nvSpPr>
          <p:cNvPr id="9" name="Rectangle 8"/>
          <p:cNvSpPr/>
          <p:nvPr/>
        </p:nvSpPr>
        <p:spPr>
          <a:xfrm>
            <a:off x="1442872" y="4196895"/>
            <a:ext cx="2684746" cy="923330"/>
          </a:xfrm>
          <a:prstGeom prst="rect">
            <a:avLst/>
          </a:prstGeom>
        </p:spPr>
        <p:txBody>
          <a:bodyPr wrap="square">
            <a:spAutoFit/>
          </a:bodyPr>
          <a:lstStyle/>
          <a:p>
            <a:r>
              <a:rPr lang="en-US" i="1" dirty="0">
                <a:solidFill>
                  <a:srgbClr val="000000"/>
                </a:solidFill>
                <a:latin typeface="Helvetica Neue"/>
              </a:rPr>
              <a:t>Perfection focuses on what’s not working, the flaws, the not </a:t>
            </a:r>
            <a:r>
              <a:rPr lang="en-US" i="1" dirty="0" err="1">
                <a:solidFill>
                  <a:srgbClr val="000000"/>
                </a:solidFill>
                <a:latin typeface="Helvetica Neue"/>
              </a:rPr>
              <a:t>enoughs</a:t>
            </a:r>
            <a:r>
              <a:rPr lang="en-US" i="1" dirty="0">
                <a:solidFill>
                  <a:srgbClr val="000000"/>
                </a:solidFill>
                <a:latin typeface="Helvetica Neue"/>
              </a:rPr>
              <a:t>. </a:t>
            </a:r>
          </a:p>
        </p:txBody>
      </p:sp>
      <p:sp>
        <p:nvSpPr>
          <p:cNvPr id="10" name="Rectangle 9"/>
          <p:cNvSpPr/>
          <p:nvPr/>
        </p:nvSpPr>
        <p:spPr>
          <a:xfrm>
            <a:off x="4963967" y="2851572"/>
            <a:ext cx="928459" cy="369332"/>
          </a:xfrm>
          <a:prstGeom prst="rect">
            <a:avLst/>
          </a:prstGeom>
        </p:spPr>
        <p:txBody>
          <a:bodyPr wrap="none">
            <a:spAutoFit/>
          </a:bodyPr>
          <a:lstStyle/>
          <a:p>
            <a:pPr algn="ctr"/>
            <a:r>
              <a:rPr lang="en-US" b="1" i="1" dirty="0">
                <a:solidFill>
                  <a:srgbClr val="000000"/>
                </a:solidFill>
                <a:latin typeface="Helvetica Neue"/>
              </a:rPr>
              <a:t>versus</a:t>
            </a:r>
          </a:p>
        </p:txBody>
      </p:sp>
    </p:spTree>
    <p:extLst>
      <p:ext uri="{BB962C8B-B14F-4D97-AF65-F5344CB8AC3E}">
        <p14:creationId xmlns:p14="http://schemas.microsoft.com/office/powerpoint/2010/main" val="129085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heel(1)">
                                      <p:cBhvr>
                                        <p:cTn id="29" dur="2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0" fill="hold"/>
                                        <p:tgtEl>
                                          <p:spTgt spid="7"/>
                                        </p:tgtEl>
                                        <p:attrNameLst>
                                          <p:attrName>ppt_w</p:attrName>
                                        </p:attrNameLst>
                                      </p:cBhvr>
                                      <p:tavLst>
                                        <p:tav tm="0">
                                          <p:val>
                                            <p:fltVal val="0"/>
                                          </p:val>
                                        </p:tav>
                                        <p:tav tm="100000">
                                          <p:val>
                                            <p:strVal val="#ppt_w"/>
                                          </p:val>
                                        </p:tav>
                                      </p:tavLst>
                                    </p:anim>
                                    <p:anim calcmode="lin" valueType="num">
                                      <p:cBhvr>
                                        <p:cTn id="40" dur="1000" fill="hold"/>
                                        <p:tgtEl>
                                          <p:spTgt spid="7"/>
                                        </p:tgtEl>
                                        <p:attrNameLst>
                                          <p:attrName>ppt_h</p:attrName>
                                        </p:attrNameLst>
                                      </p:cBhvr>
                                      <p:tavLst>
                                        <p:tav tm="0">
                                          <p:val>
                                            <p:fltVal val="0"/>
                                          </p:val>
                                        </p:tav>
                                        <p:tav tm="100000">
                                          <p:val>
                                            <p:strVal val="#ppt_h"/>
                                          </p:val>
                                        </p:tav>
                                      </p:tavLst>
                                    </p:anim>
                                    <p:anim calcmode="lin" valueType="num">
                                      <p:cBhvr>
                                        <p:cTn id="41" dur="1000" fill="hold"/>
                                        <p:tgtEl>
                                          <p:spTgt spid="7"/>
                                        </p:tgtEl>
                                        <p:attrNameLst>
                                          <p:attrName>style.rotation</p:attrName>
                                        </p:attrNameLst>
                                      </p:cBhvr>
                                      <p:tavLst>
                                        <p:tav tm="0">
                                          <p:val>
                                            <p:fltVal val="90"/>
                                          </p:val>
                                        </p:tav>
                                        <p:tav tm="100000">
                                          <p:val>
                                            <p:fltVal val="0"/>
                                          </p:val>
                                        </p:tav>
                                      </p:tavLst>
                                    </p:anim>
                                    <p:animEffect transition="in" filter="fade">
                                      <p:cBhvr>
                                        <p:cTn id="4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21537" y="273978"/>
            <a:ext cx="6473952" cy="6186309"/>
          </a:xfrm>
          <a:prstGeom prst="rect">
            <a:avLst/>
          </a:prstGeom>
        </p:spPr>
        <p:txBody>
          <a:bodyPr wrap="square">
            <a:spAutoFit/>
          </a:bodyPr>
          <a:lstStyle/>
          <a:p>
            <a:r>
              <a:rPr lang="en-US" sz="2200" b="1" dirty="0"/>
              <a:t>UNIT - I : Searching and sorting </a:t>
            </a:r>
          </a:p>
          <a:p>
            <a:endParaRPr lang="en-US" sz="2200" b="1" dirty="0"/>
          </a:p>
          <a:p>
            <a:r>
              <a:rPr lang="en-US" sz="2200" b="1" dirty="0"/>
              <a:t>Introduction to data structures</a:t>
            </a:r>
          </a:p>
          <a:p>
            <a:endParaRPr lang="en-US" sz="2200" b="1" dirty="0"/>
          </a:p>
          <a:p>
            <a:r>
              <a:rPr lang="en-US" sz="2200" b="1" dirty="0"/>
              <a:t>Array / List based representation and operations</a:t>
            </a:r>
          </a:p>
          <a:p>
            <a:endParaRPr lang="en-US" sz="2200" b="1" dirty="0"/>
          </a:p>
          <a:p>
            <a:r>
              <a:rPr lang="en-US" sz="2200" b="1" dirty="0"/>
              <a:t>Searching: </a:t>
            </a:r>
          </a:p>
          <a:p>
            <a:endParaRPr lang="en-US" sz="2200" b="1" dirty="0"/>
          </a:p>
          <a:p>
            <a:pPr lvl="1"/>
            <a:r>
              <a:rPr lang="en-US" sz="2200" b="1" dirty="0"/>
              <a:t>Linear search</a:t>
            </a:r>
          </a:p>
          <a:p>
            <a:pPr lvl="1"/>
            <a:r>
              <a:rPr lang="en-US" sz="2200" b="1" dirty="0"/>
              <a:t>Binary search</a:t>
            </a:r>
          </a:p>
          <a:p>
            <a:endParaRPr lang="en-US" sz="2200" b="1" dirty="0"/>
          </a:p>
          <a:p>
            <a:r>
              <a:rPr lang="en-US" sz="2200" b="1" dirty="0"/>
              <a:t>Sorting:</a:t>
            </a:r>
          </a:p>
          <a:p>
            <a:endParaRPr lang="en-US" sz="2200" b="1" dirty="0"/>
          </a:p>
          <a:p>
            <a:pPr lvl="1"/>
            <a:r>
              <a:rPr lang="en-US" sz="2200" b="1" dirty="0"/>
              <a:t>Insertion sort</a:t>
            </a:r>
          </a:p>
          <a:p>
            <a:pPr lvl="1"/>
            <a:r>
              <a:rPr lang="en-US" sz="2200" b="1" dirty="0"/>
              <a:t>selection sort</a:t>
            </a:r>
          </a:p>
          <a:p>
            <a:pPr lvl="1"/>
            <a:r>
              <a:rPr lang="en-US" sz="2200" b="1" dirty="0"/>
              <a:t>bubble sort</a:t>
            </a:r>
          </a:p>
          <a:p>
            <a:pPr lvl="1"/>
            <a:r>
              <a:rPr lang="en-US" sz="2200" b="1" dirty="0"/>
              <a:t>merge sort</a:t>
            </a:r>
          </a:p>
          <a:p>
            <a:pPr lvl="1"/>
            <a:r>
              <a:rPr lang="en-US" sz="2200" b="1" dirty="0"/>
              <a:t>quick sort</a:t>
            </a:r>
          </a:p>
        </p:txBody>
      </p:sp>
    </p:spTree>
    <p:extLst>
      <p:ext uri="{BB962C8B-B14F-4D97-AF65-F5344CB8AC3E}">
        <p14:creationId xmlns:p14="http://schemas.microsoft.com/office/powerpoint/2010/main" val="1010723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A396F-1A99-A963-9D86-5B975682362A}"/>
              </a:ext>
            </a:extLst>
          </p:cNvPr>
          <p:cNvSpPr txBox="1"/>
          <p:nvPr/>
        </p:nvSpPr>
        <p:spPr>
          <a:xfrm>
            <a:off x="526473" y="337511"/>
            <a:ext cx="11360727" cy="5940088"/>
          </a:xfrm>
          <a:prstGeom prst="rect">
            <a:avLst/>
          </a:prstGeom>
          <a:noFill/>
        </p:spPr>
        <p:txBody>
          <a:bodyPr wrap="square">
            <a:spAutoFit/>
          </a:bodyPr>
          <a:lstStyle/>
          <a:p>
            <a:pPr algn="just"/>
            <a:r>
              <a:rPr lang="en-US" sz="2000" b="1" i="0" u="sng" dirty="0">
                <a:solidFill>
                  <a:srgbClr val="222222"/>
                </a:solidFill>
                <a:effectLst/>
                <a:latin typeface="Lato" panose="020B0604020202020204" pitchFamily="34" charset="0"/>
              </a:rPr>
              <a:t>What is Searching in Data Structure?</a:t>
            </a:r>
          </a:p>
          <a:p>
            <a:pPr algn="just"/>
            <a:endParaRPr lang="en-US" sz="2000" b="0" i="0" dirty="0">
              <a:solidFill>
                <a:srgbClr val="222222"/>
              </a:solidFill>
              <a:effectLst/>
              <a:latin typeface="Lato" panose="020B0604020202020204" pitchFamily="34" charset="0"/>
            </a:endParaRPr>
          </a:p>
          <a:p>
            <a:pPr algn="just"/>
            <a:r>
              <a:rPr lang="en-US" sz="2000" b="0" i="0" dirty="0">
                <a:solidFill>
                  <a:srgbClr val="222222"/>
                </a:solidFill>
                <a:effectLst/>
                <a:latin typeface="Lato" panose="020B0604020202020204" pitchFamily="34" charset="0"/>
              </a:rPr>
              <a:t>Searching in data structure refers to the process of finding the required information from a collection of items stored as elements in the computer memory. These sets of items are in different forms, such as an array, linked list, graph, or tree. Another way to define searching in the data structures is by locating the desired element of specific characteristics in a collection of items.</a:t>
            </a:r>
          </a:p>
          <a:p>
            <a:pPr algn="just"/>
            <a:endParaRPr lang="en-US" sz="2000" dirty="0">
              <a:solidFill>
                <a:srgbClr val="222222"/>
              </a:solidFill>
              <a:latin typeface="Lato" panose="020B0604020202020204" pitchFamily="34" charset="0"/>
            </a:endParaRPr>
          </a:p>
          <a:p>
            <a:pPr algn="just"/>
            <a:r>
              <a:rPr lang="en-US" sz="2000" b="0" i="0" dirty="0">
                <a:solidFill>
                  <a:srgbClr val="222222"/>
                </a:solidFill>
                <a:effectLst/>
                <a:latin typeface="Lato" panose="020B0604020202020204" pitchFamily="34" charset="0"/>
              </a:rPr>
              <a:t>Based on the type of search operation, these algorithms are generally classified into two categories:</a:t>
            </a:r>
          </a:p>
          <a:p>
            <a:pPr algn="just"/>
            <a:endParaRPr lang="en-US" sz="2000" b="0" i="0" dirty="0">
              <a:solidFill>
                <a:srgbClr val="222222"/>
              </a:solidFill>
              <a:effectLst/>
              <a:latin typeface="Lato" panose="020B0604020202020204" pitchFamily="34" charset="0"/>
            </a:endParaRPr>
          </a:p>
          <a:p>
            <a:pPr algn="just"/>
            <a:r>
              <a:rPr lang="en-US" sz="2000" b="1" i="0" dirty="0">
                <a:solidFill>
                  <a:srgbClr val="222222"/>
                </a:solidFill>
                <a:effectLst/>
                <a:latin typeface="Lato" panose="020B0604020202020204" pitchFamily="34" charset="0"/>
              </a:rPr>
              <a:t>Sequential Search: </a:t>
            </a:r>
          </a:p>
          <a:p>
            <a:pPr algn="just"/>
            <a:endParaRPr lang="en-US" sz="2000" b="1" dirty="0">
              <a:solidFill>
                <a:srgbClr val="222222"/>
              </a:solidFill>
              <a:latin typeface="Lato" panose="020B0604020202020204" pitchFamily="34" charset="0"/>
            </a:endParaRPr>
          </a:p>
          <a:p>
            <a:pPr algn="just"/>
            <a:r>
              <a:rPr lang="en-US" sz="2000" b="0" i="0" dirty="0">
                <a:solidFill>
                  <a:srgbClr val="222222"/>
                </a:solidFill>
                <a:effectLst/>
                <a:latin typeface="Lato" panose="020B0604020202020204" pitchFamily="34" charset="0"/>
              </a:rPr>
              <a:t>In this, the list or array is traversed sequentially, and every element is checked. For example: Linear Search.</a:t>
            </a:r>
          </a:p>
          <a:p>
            <a:pPr algn="just"/>
            <a:endParaRPr lang="en-US" sz="2000" b="0" i="0" dirty="0">
              <a:solidFill>
                <a:srgbClr val="222222"/>
              </a:solidFill>
              <a:effectLst/>
              <a:latin typeface="Lato" panose="020B0604020202020204" pitchFamily="34" charset="0"/>
            </a:endParaRPr>
          </a:p>
          <a:p>
            <a:pPr algn="just"/>
            <a:r>
              <a:rPr lang="en-US" sz="2000" b="1" dirty="0">
                <a:solidFill>
                  <a:srgbClr val="222222"/>
                </a:solidFill>
                <a:latin typeface="Lato" panose="020B0604020202020204" pitchFamily="34" charset="0"/>
              </a:rPr>
              <a:t>Interval Search: </a:t>
            </a:r>
          </a:p>
          <a:p>
            <a:pPr algn="just"/>
            <a:endParaRPr lang="en-US" sz="2000" b="1" i="0" dirty="0">
              <a:solidFill>
                <a:srgbClr val="222222"/>
              </a:solidFill>
              <a:effectLst/>
              <a:latin typeface="Lato" panose="020B0604020202020204" pitchFamily="34" charset="0"/>
            </a:endParaRPr>
          </a:p>
          <a:p>
            <a:pPr algn="just"/>
            <a:r>
              <a:rPr lang="en-US" sz="2000" b="0" i="0" dirty="0">
                <a:solidFill>
                  <a:srgbClr val="222222"/>
                </a:solidFill>
                <a:effectLst/>
                <a:latin typeface="Lato" panose="020B0604020202020204" pitchFamily="34" charset="0"/>
              </a:rPr>
              <a:t>These algorithms are specifically designed for searching in sorted data-structures. These type of searching algorithms are much more efficient than Linear Search as they repeatedly target the center of the search structure and divide the search space in half. For Example: Binary Search.</a:t>
            </a:r>
          </a:p>
        </p:txBody>
      </p:sp>
    </p:spTree>
    <p:extLst>
      <p:ext uri="{BB962C8B-B14F-4D97-AF65-F5344CB8AC3E}">
        <p14:creationId xmlns:p14="http://schemas.microsoft.com/office/powerpoint/2010/main" val="322175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A396F-1A99-A963-9D86-5B975682362A}"/>
              </a:ext>
            </a:extLst>
          </p:cNvPr>
          <p:cNvSpPr txBox="1"/>
          <p:nvPr/>
        </p:nvSpPr>
        <p:spPr>
          <a:xfrm>
            <a:off x="526473" y="337511"/>
            <a:ext cx="11360727" cy="6033190"/>
          </a:xfrm>
          <a:prstGeom prst="rect">
            <a:avLst/>
          </a:prstGeom>
          <a:noFill/>
        </p:spPr>
        <p:txBody>
          <a:bodyPr wrap="square">
            <a:spAutoFit/>
          </a:bodyPr>
          <a:lstStyle/>
          <a:p>
            <a:pPr algn="just"/>
            <a:r>
              <a:rPr lang="en-US" sz="2000" b="1" u="sng" dirty="0">
                <a:solidFill>
                  <a:srgbClr val="222222"/>
                </a:solidFill>
                <a:latin typeface="Lato" panose="020B0604020202020204" pitchFamily="34" charset="0"/>
              </a:rPr>
              <a:t>Linear Search Algorithm</a:t>
            </a:r>
          </a:p>
          <a:p>
            <a:pPr algn="just"/>
            <a:endParaRPr lang="en-US" sz="2000" b="1" i="0" u="sng" dirty="0">
              <a:solidFill>
                <a:srgbClr val="222222"/>
              </a:solidFill>
              <a:effectLst/>
              <a:latin typeface="Lato" panose="020B0604020202020204" pitchFamily="34" charset="0"/>
            </a:endParaRPr>
          </a:p>
          <a:p>
            <a:pPr algn="just"/>
            <a:r>
              <a:rPr lang="en-US" sz="2000" dirty="0">
                <a:solidFill>
                  <a:srgbClr val="222222"/>
                </a:solidFill>
                <a:latin typeface="Lato" panose="020B0604020202020204" pitchFamily="34" charset="0"/>
              </a:rPr>
              <a:t>Linear search is also called as sequential search algorithm. It is the simplest searching algorithm. In Linear search, we simply traverse the list completely and match each element of the list with the item whose location is to be found. If the match is found, then the location of the item is returned; otherwise, the algorithm returns NULL.</a:t>
            </a:r>
          </a:p>
          <a:p>
            <a:pPr algn="just"/>
            <a:endParaRPr lang="en-US" sz="2000" dirty="0">
              <a:solidFill>
                <a:srgbClr val="222222"/>
              </a:solidFill>
              <a:latin typeface="Lato" panose="020B0604020202020204" pitchFamily="34" charset="0"/>
            </a:endParaRPr>
          </a:p>
          <a:p>
            <a:pPr algn="just"/>
            <a:r>
              <a:rPr lang="en-US" sz="2000" dirty="0">
                <a:solidFill>
                  <a:srgbClr val="222222"/>
                </a:solidFill>
                <a:latin typeface="Lato" panose="020B0604020202020204" pitchFamily="34" charset="0"/>
              </a:rPr>
              <a:t>It is widely used to search an element from the unordered list, i.e., the list in which items are not sorted. The worst-case time complexity of linear search is O(n).</a:t>
            </a:r>
          </a:p>
          <a:p>
            <a:pPr algn="just"/>
            <a:endParaRPr lang="en-US" sz="2000" dirty="0">
              <a:solidFill>
                <a:srgbClr val="222222"/>
              </a:solidFill>
              <a:latin typeface="Lato" panose="020B0604020202020204" pitchFamily="34" charset="0"/>
            </a:endParaRPr>
          </a:p>
          <a:p>
            <a:pPr algn="just"/>
            <a:r>
              <a:rPr lang="en-US" sz="2000" dirty="0">
                <a:solidFill>
                  <a:srgbClr val="222222"/>
                </a:solidFill>
                <a:latin typeface="Lato" panose="020B0604020202020204" pitchFamily="34" charset="0"/>
              </a:rPr>
              <a:t>The steps used in the implementation of Linear Search are listed as follows -</a:t>
            </a:r>
          </a:p>
          <a:p>
            <a:pPr algn="just"/>
            <a:endParaRPr lang="en-US" sz="2000" dirty="0">
              <a:solidFill>
                <a:srgbClr val="222222"/>
              </a:solidFill>
              <a:latin typeface="Lato" panose="020B0604020202020204" pitchFamily="34" charset="0"/>
            </a:endParaRPr>
          </a:p>
          <a:p>
            <a:pPr marL="342900" indent="-342900" algn="just">
              <a:lnSpc>
                <a:spcPct val="150000"/>
              </a:lnSpc>
              <a:buFont typeface="Arial" panose="020B0604020202020204" pitchFamily="34" charset="0"/>
              <a:buChar char="•"/>
            </a:pPr>
            <a:r>
              <a:rPr lang="en-US" sz="2000" dirty="0">
                <a:solidFill>
                  <a:srgbClr val="222222"/>
                </a:solidFill>
                <a:latin typeface="Lato" panose="020B0604020202020204" pitchFamily="34" charset="0"/>
              </a:rPr>
              <a:t>First, we have to traverse the array elements using a for loop.</a:t>
            </a:r>
          </a:p>
          <a:p>
            <a:pPr marL="342900" indent="-342900" algn="just">
              <a:lnSpc>
                <a:spcPct val="150000"/>
              </a:lnSpc>
              <a:buFont typeface="Arial" panose="020B0604020202020204" pitchFamily="34" charset="0"/>
              <a:buChar char="•"/>
            </a:pPr>
            <a:r>
              <a:rPr lang="en-US" sz="2000" dirty="0">
                <a:solidFill>
                  <a:srgbClr val="222222"/>
                </a:solidFill>
                <a:latin typeface="Lato" panose="020B0604020202020204" pitchFamily="34" charset="0"/>
              </a:rPr>
              <a:t>In each iteration of for loop, compare the search element with the current array element, and -</a:t>
            </a:r>
          </a:p>
          <a:p>
            <a:pPr algn="just">
              <a:lnSpc>
                <a:spcPct val="150000"/>
              </a:lnSpc>
            </a:pPr>
            <a:r>
              <a:rPr lang="en-US" sz="2000" dirty="0">
                <a:solidFill>
                  <a:srgbClr val="222222"/>
                </a:solidFill>
                <a:latin typeface="Lato" panose="020B0604020202020204" pitchFamily="34" charset="0"/>
              </a:rPr>
              <a:t>	</a:t>
            </a:r>
            <a:r>
              <a:rPr lang="en-US" sz="2000" dirty="0">
                <a:solidFill>
                  <a:srgbClr val="222222"/>
                </a:solidFill>
                <a:latin typeface="Lato" panose="020B0604020202020204" pitchFamily="34" charset="0"/>
                <a:sym typeface="Wingdings" panose="05000000000000000000" pitchFamily="2" charset="2"/>
              </a:rPr>
              <a:t> </a:t>
            </a:r>
            <a:r>
              <a:rPr lang="en-US" sz="2000" dirty="0">
                <a:solidFill>
                  <a:srgbClr val="222222"/>
                </a:solidFill>
                <a:latin typeface="Lato" panose="020B0604020202020204" pitchFamily="34" charset="0"/>
              </a:rPr>
              <a:t>If the element matches, then return the index of the corresponding array element.</a:t>
            </a:r>
          </a:p>
          <a:p>
            <a:pPr algn="just">
              <a:lnSpc>
                <a:spcPct val="150000"/>
              </a:lnSpc>
            </a:pPr>
            <a:r>
              <a:rPr lang="en-US" sz="2000" dirty="0">
                <a:solidFill>
                  <a:srgbClr val="222222"/>
                </a:solidFill>
                <a:latin typeface="Lato" panose="020B0604020202020204" pitchFamily="34" charset="0"/>
              </a:rPr>
              <a:t>	</a:t>
            </a:r>
            <a:r>
              <a:rPr lang="en-US" sz="2000" dirty="0">
                <a:solidFill>
                  <a:srgbClr val="222222"/>
                </a:solidFill>
                <a:latin typeface="Lato" panose="020B0604020202020204" pitchFamily="34" charset="0"/>
                <a:sym typeface="Wingdings" panose="05000000000000000000" pitchFamily="2" charset="2"/>
              </a:rPr>
              <a:t> </a:t>
            </a:r>
            <a:r>
              <a:rPr lang="en-US" sz="2000" dirty="0">
                <a:solidFill>
                  <a:srgbClr val="222222"/>
                </a:solidFill>
                <a:latin typeface="Lato" panose="020B0604020202020204" pitchFamily="34" charset="0"/>
              </a:rPr>
              <a:t>If the element does not match, then move to the next element.</a:t>
            </a:r>
          </a:p>
          <a:p>
            <a:pPr marL="342900" indent="-342900" algn="just">
              <a:lnSpc>
                <a:spcPct val="150000"/>
              </a:lnSpc>
              <a:buFont typeface="Arial" panose="020B0604020202020204" pitchFamily="34" charset="0"/>
              <a:buChar char="•"/>
            </a:pPr>
            <a:r>
              <a:rPr lang="en-US" sz="2000" dirty="0">
                <a:solidFill>
                  <a:srgbClr val="222222"/>
                </a:solidFill>
                <a:latin typeface="Lato" panose="020B0604020202020204" pitchFamily="34" charset="0"/>
              </a:rPr>
              <a:t>If there is no match or the search element is not present in the given array, return -1.</a:t>
            </a:r>
            <a:endParaRPr lang="en-US" sz="2000" b="0" i="0" dirty="0">
              <a:solidFill>
                <a:srgbClr val="222222"/>
              </a:solidFill>
              <a:effectLst/>
              <a:latin typeface="Lato" panose="020B0604020202020204" pitchFamily="34" charset="0"/>
            </a:endParaRPr>
          </a:p>
        </p:txBody>
      </p:sp>
    </p:spTree>
    <p:extLst>
      <p:ext uri="{BB962C8B-B14F-4D97-AF65-F5344CB8AC3E}">
        <p14:creationId xmlns:p14="http://schemas.microsoft.com/office/powerpoint/2010/main" val="81365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1000"/>
                                        <p:tgtEl>
                                          <p:spTgt spid="3">
                                            <p:txEl>
                                              <p:pRg st="12" end="12"/>
                                            </p:txEl>
                                          </p:spTgt>
                                        </p:tgtEl>
                                      </p:cBhvr>
                                    </p:animEffect>
                                    <p:anim calcmode="lin" valueType="num">
                                      <p:cBhvr>
                                        <p:cTn id="6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A396F-1A99-A963-9D86-5B975682362A}"/>
              </a:ext>
            </a:extLst>
          </p:cNvPr>
          <p:cNvSpPr txBox="1"/>
          <p:nvPr/>
        </p:nvSpPr>
        <p:spPr>
          <a:xfrm>
            <a:off x="526474" y="337511"/>
            <a:ext cx="4008582" cy="6001643"/>
          </a:xfrm>
          <a:prstGeom prst="rect">
            <a:avLst/>
          </a:prstGeom>
          <a:noFill/>
        </p:spPr>
        <p:txBody>
          <a:bodyPr wrap="square">
            <a:spAutoFit/>
          </a:bodyPr>
          <a:lstStyle/>
          <a:p>
            <a:pPr algn="just"/>
            <a:r>
              <a:rPr lang="en-US" sz="2000" b="1" u="sng" dirty="0">
                <a:solidFill>
                  <a:srgbClr val="222222"/>
                </a:solidFill>
                <a:latin typeface="Lato" panose="020B0604020202020204" pitchFamily="34" charset="0"/>
              </a:rPr>
              <a:t>Linear Search Algorithm</a:t>
            </a:r>
          </a:p>
          <a:p>
            <a:pPr algn="just"/>
            <a:endParaRPr lang="en-US" sz="2000" b="1" u="sng" dirty="0">
              <a:solidFill>
                <a:srgbClr val="222222"/>
              </a:solidFill>
              <a:latin typeface="Lato" panose="020B0604020202020204" pitchFamily="34" charset="0"/>
            </a:endParaRPr>
          </a:p>
          <a:p>
            <a:r>
              <a:rPr lang="en-US" dirty="0" err="1"/>
              <a:t>Linear_Search</a:t>
            </a:r>
            <a:r>
              <a:rPr lang="en-US" dirty="0"/>
              <a:t>(a, n, </a:t>
            </a:r>
            <a:r>
              <a:rPr lang="en-US" dirty="0" err="1"/>
              <a:t>val</a:t>
            </a:r>
            <a:r>
              <a:rPr lang="en-US" dirty="0"/>
              <a:t>) // 'a' is the given array, 'n' is the size of given array, '</a:t>
            </a:r>
            <a:r>
              <a:rPr lang="en-US" dirty="0" err="1"/>
              <a:t>val</a:t>
            </a:r>
            <a:r>
              <a:rPr lang="en-US" dirty="0"/>
              <a:t>' is the value to search  </a:t>
            </a:r>
          </a:p>
          <a:p>
            <a:endParaRPr lang="en-US" dirty="0"/>
          </a:p>
          <a:p>
            <a:r>
              <a:rPr lang="en-US" dirty="0"/>
              <a:t>Step 1: set pos = -1  </a:t>
            </a:r>
          </a:p>
          <a:p>
            <a:r>
              <a:rPr lang="en-US" dirty="0"/>
              <a:t>Step 2: set </a:t>
            </a:r>
            <a:r>
              <a:rPr lang="en-US" dirty="0" err="1"/>
              <a:t>i</a:t>
            </a:r>
            <a:r>
              <a:rPr lang="en-US" dirty="0"/>
              <a:t> = 1  </a:t>
            </a:r>
          </a:p>
          <a:p>
            <a:r>
              <a:rPr lang="en-US" dirty="0"/>
              <a:t>Step 3: repeat step 4 while </a:t>
            </a:r>
            <a:r>
              <a:rPr lang="en-US" dirty="0" err="1"/>
              <a:t>i</a:t>
            </a:r>
            <a:r>
              <a:rPr lang="en-US" dirty="0"/>
              <a:t> </a:t>
            </a:r>
            <a:r>
              <a:rPr lang="en-US" b="1" dirty="0"/>
              <a:t>&lt;</a:t>
            </a:r>
            <a:r>
              <a:rPr lang="en-US" dirty="0"/>
              <a:t>= n  </a:t>
            </a:r>
          </a:p>
          <a:p>
            <a:r>
              <a:rPr lang="en-US" dirty="0"/>
              <a:t>Step 4: if a[</a:t>
            </a:r>
            <a:r>
              <a:rPr lang="en-US" dirty="0" err="1"/>
              <a:t>i</a:t>
            </a:r>
            <a:r>
              <a:rPr lang="en-US" dirty="0"/>
              <a:t>] == </a:t>
            </a:r>
            <a:r>
              <a:rPr lang="en-US" dirty="0" err="1"/>
              <a:t>val</a:t>
            </a:r>
            <a:r>
              <a:rPr lang="en-US" dirty="0"/>
              <a:t>  </a:t>
            </a:r>
          </a:p>
          <a:p>
            <a:r>
              <a:rPr lang="en-US" dirty="0"/>
              <a:t>	set pos = </a:t>
            </a:r>
            <a:r>
              <a:rPr lang="en-US" dirty="0" err="1"/>
              <a:t>i</a:t>
            </a:r>
            <a:r>
              <a:rPr lang="en-US" dirty="0"/>
              <a:t>  </a:t>
            </a:r>
          </a:p>
          <a:p>
            <a:r>
              <a:rPr lang="en-US" dirty="0"/>
              <a:t>	print pos  </a:t>
            </a:r>
          </a:p>
          <a:p>
            <a:r>
              <a:rPr lang="en-US" dirty="0"/>
              <a:t>	go to step 6  </a:t>
            </a:r>
          </a:p>
          <a:p>
            <a:r>
              <a:rPr lang="en-US" dirty="0"/>
              <a:t>	[end of if]  </a:t>
            </a:r>
          </a:p>
          <a:p>
            <a:r>
              <a:rPr lang="en-US" dirty="0"/>
              <a:t>	set ii = </a:t>
            </a:r>
            <a:r>
              <a:rPr lang="en-US" dirty="0" err="1"/>
              <a:t>i</a:t>
            </a:r>
            <a:r>
              <a:rPr lang="en-US" dirty="0"/>
              <a:t> + 1  </a:t>
            </a:r>
          </a:p>
          <a:p>
            <a:r>
              <a:rPr lang="en-US" dirty="0"/>
              <a:t>	[end of loop]  </a:t>
            </a:r>
          </a:p>
          <a:p>
            <a:r>
              <a:rPr lang="en-US" dirty="0"/>
              <a:t>Step 5: if pos = -1  </a:t>
            </a:r>
          </a:p>
          <a:p>
            <a:r>
              <a:rPr lang="en-US" dirty="0"/>
              <a:t>print "value is not present in the array "  </a:t>
            </a:r>
          </a:p>
          <a:p>
            <a:r>
              <a:rPr lang="en-US" dirty="0"/>
              <a:t>[end of if]  </a:t>
            </a:r>
          </a:p>
          <a:p>
            <a:r>
              <a:rPr lang="en-US" dirty="0"/>
              <a:t>Step 6: exit  </a:t>
            </a:r>
          </a:p>
          <a:p>
            <a:pPr algn="just"/>
            <a:endParaRPr lang="en-US" sz="2000" b="1" i="0" u="sng" dirty="0">
              <a:solidFill>
                <a:srgbClr val="222222"/>
              </a:solidFill>
              <a:effectLst/>
              <a:latin typeface="Lato" panose="020B0604020202020204" pitchFamily="34" charset="0"/>
            </a:endParaRPr>
          </a:p>
        </p:txBody>
      </p:sp>
      <p:sp>
        <p:nvSpPr>
          <p:cNvPr id="4" name="TextBox 3">
            <a:extLst>
              <a:ext uri="{FF2B5EF4-FFF2-40B4-BE49-F238E27FC236}">
                <a16:creationId xmlns:a16="http://schemas.microsoft.com/office/drawing/2014/main" id="{ECDB15BD-F766-62D0-D68D-C952A048848F}"/>
              </a:ext>
            </a:extLst>
          </p:cNvPr>
          <p:cNvSpPr txBox="1"/>
          <p:nvPr/>
        </p:nvSpPr>
        <p:spPr>
          <a:xfrm>
            <a:off x="4535056" y="272765"/>
            <a:ext cx="6096000" cy="6740307"/>
          </a:xfrm>
          <a:prstGeom prst="rect">
            <a:avLst/>
          </a:prstGeom>
          <a:noFill/>
        </p:spPr>
        <p:txBody>
          <a:bodyPr wrap="square">
            <a:spAutoFit/>
          </a:bodyPr>
          <a:lstStyle/>
          <a:p>
            <a:pPr algn="just"/>
            <a:r>
              <a:rPr lang="en-US" b="0" i="0" dirty="0">
                <a:solidFill>
                  <a:srgbClr val="610B38"/>
                </a:solidFill>
                <a:effectLst/>
                <a:latin typeface="erdana"/>
              </a:rPr>
              <a:t>Working of Linear search: </a:t>
            </a:r>
            <a:r>
              <a:rPr lang="en-US" b="0" i="0" dirty="0">
                <a:solidFill>
                  <a:srgbClr val="333333"/>
                </a:solidFill>
                <a:effectLst/>
                <a:latin typeface="inter-regular"/>
              </a:rPr>
              <a:t>Now, let's see the working of the linear search Algorithm.</a:t>
            </a:r>
          </a:p>
          <a:p>
            <a:pPr algn="just"/>
            <a:r>
              <a:rPr lang="en-US" b="0" i="0" dirty="0">
                <a:solidFill>
                  <a:srgbClr val="333333"/>
                </a:solidFill>
                <a:effectLst/>
                <a:latin typeface="inter-regular"/>
              </a:rPr>
              <a:t>To understand the working of linear search algorithm, let's take an unsorted array. It will be easy to understand the working of linear search with an example.</a:t>
            </a:r>
          </a:p>
          <a:p>
            <a:pPr algn="just"/>
            <a:r>
              <a:rPr lang="en-US" b="0" i="0" dirty="0">
                <a:solidFill>
                  <a:srgbClr val="333333"/>
                </a:solidFill>
                <a:effectLst/>
                <a:latin typeface="inter-regular"/>
              </a:rPr>
              <a:t>Let the elements of array are –</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r>
              <a:rPr lang="en-US" b="0" i="0" dirty="0">
                <a:solidFill>
                  <a:srgbClr val="333333"/>
                </a:solidFill>
                <a:effectLst/>
                <a:latin typeface="inter-regular"/>
              </a:rPr>
              <a:t>Let the element to be searched is </a:t>
            </a:r>
            <a:r>
              <a:rPr lang="en-US" b="1" i="0" dirty="0">
                <a:solidFill>
                  <a:srgbClr val="333333"/>
                </a:solidFill>
                <a:effectLst/>
                <a:latin typeface="inter-bold"/>
              </a:rPr>
              <a:t>K = 41</a:t>
            </a:r>
            <a:endParaRPr lang="en-US" b="0" i="0" dirty="0">
              <a:solidFill>
                <a:srgbClr val="333333"/>
              </a:solidFill>
              <a:effectLst/>
              <a:latin typeface="inter-regular"/>
            </a:endParaRPr>
          </a:p>
          <a:p>
            <a:pPr algn="just"/>
            <a:r>
              <a:rPr lang="en-US" b="0" i="0" dirty="0">
                <a:solidFill>
                  <a:srgbClr val="333333"/>
                </a:solidFill>
                <a:effectLst/>
                <a:latin typeface="inter-regular"/>
              </a:rPr>
              <a:t>Now, start from the first element and compare </a:t>
            </a:r>
            <a:r>
              <a:rPr lang="en-US" b="1" i="0" dirty="0">
                <a:solidFill>
                  <a:srgbClr val="333333"/>
                </a:solidFill>
                <a:effectLst/>
                <a:latin typeface="inter-bold"/>
              </a:rPr>
              <a:t>K</a:t>
            </a:r>
            <a:r>
              <a:rPr lang="en-US" b="0" i="0" dirty="0">
                <a:solidFill>
                  <a:srgbClr val="333333"/>
                </a:solidFill>
                <a:effectLst/>
                <a:latin typeface="inter-regular"/>
              </a:rPr>
              <a:t> with each element of the array.</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r>
              <a:rPr lang="en-US" b="0" i="0" dirty="0">
                <a:solidFill>
                  <a:srgbClr val="333333"/>
                </a:solidFill>
                <a:effectLst/>
                <a:latin typeface="inter-regular"/>
              </a:rPr>
              <a:t>The value of </a:t>
            </a:r>
            <a:r>
              <a:rPr lang="en-US" b="1" i="0" dirty="0">
                <a:solidFill>
                  <a:srgbClr val="333333"/>
                </a:solidFill>
                <a:effectLst/>
                <a:latin typeface="inter-bold"/>
              </a:rPr>
              <a:t>K,</a:t>
            </a:r>
            <a:r>
              <a:rPr lang="en-US" b="0" i="0" dirty="0">
                <a:solidFill>
                  <a:srgbClr val="333333"/>
                </a:solidFill>
                <a:effectLst/>
                <a:latin typeface="inter-regular"/>
              </a:rPr>
              <a:t> i.e., </a:t>
            </a:r>
            <a:r>
              <a:rPr lang="en-US" b="1" i="0" dirty="0">
                <a:solidFill>
                  <a:srgbClr val="333333"/>
                </a:solidFill>
                <a:effectLst/>
                <a:latin typeface="inter-bold"/>
              </a:rPr>
              <a:t>41,</a:t>
            </a:r>
            <a:r>
              <a:rPr lang="en-US" b="0" i="0" dirty="0">
                <a:solidFill>
                  <a:srgbClr val="333333"/>
                </a:solidFill>
                <a:effectLst/>
                <a:latin typeface="inter-regular"/>
              </a:rPr>
              <a:t> is not matched with the first element of the array. So, move to the next element. And follow the same process until the respective element is found.</a:t>
            </a:r>
          </a:p>
          <a:p>
            <a:pPr algn="just"/>
            <a:endParaRPr lang="en-US" b="0" i="0" dirty="0">
              <a:solidFill>
                <a:srgbClr val="333333"/>
              </a:solidFill>
              <a:effectLst/>
              <a:latin typeface="inter-regular"/>
            </a:endParaRPr>
          </a:p>
          <a:p>
            <a:br>
              <a:rPr lang="en-US" dirty="0"/>
            </a:br>
            <a:endParaRPr lang="en-US" dirty="0"/>
          </a:p>
          <a:p>
            <a:pPr algn="just"/>
            <a:endParaRPr lang="en-US" b="0" i="0" dirty="0">
              <a:solidFill>
                <a:srgbClr val="333333"/>
              </a:solidFill>
              <a:effectLst/>
              <a:latin typeface="inter-regular"/>
            </a:endParaRPr>
          </a:p>
        </p:txBody>
      </p:sp>
      <p:pic>
        <p:nvPicPr>
          <p:cNvPr id="1026" name="Picture 2" descr="Linear Search Algorithm">
            <a:extLst>
              <a:ext uri="{FF2B5EF4-FFF2-40B4-BE49-F238E27FC236}">
                <a16:creationId xmlns:a16="http://schemas.microsoft.com/office/drawing/2014/main" id="{BA182E96-8FF0-C4FE-F6D5-CE26C3681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559" y="1973982"/>
            <a:ext cx="42291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ear Search Algorithm">
            <a:extLst>
              <a:ext uri="{FF2B5EF4-FFF2-40B4-BE49-F238E27FC236}">
                <a16:creationId xmlns:a16="http://schemas.microsoft.com/office/drawing/2014/main" id="{B965E155-831D-6BCE-5316-B6CBC928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559" y="3718647"/>
            <a:ext cx="4229100"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72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Effect transition="in" filter="fade">
                                      <p:cBhvr>
                                        <p:cTn id="91" dur="1000"/>
                                        <p:tgtEl>
                                          <p:spTgt spid="3">
                                            <p:txEl>
                                              <p:pRg st="14" end="14"/>
                                            </p:txEl>
                                          </p:spTgt>
                                        </p:tgtEl>
                                      </p:cBhvr>
                                    </p:animEffect>
                                    <p:anim calcmode="lin" valueType="num">
                                      <p:cBhvr>
                                        <p:cTn id="9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
                                            <p:txEl>
                                              <p:pRg st="15" end="15"/>
                                            </p:txEl>
                                          </p:spTgt>
                                        </p:tgtEl>
                                        <p:attrNameLst>
                                          <p:attrName>style.visibility</p:attrName>
                                        </p:attrNameLst>
                                      </p:cBhvr>
                                      <p:to>
                                        <p:strVal val="visible"/>
                                      </p:to>
                                    </p:set>
                                    <p:animEffect transition="in" filter="fade">
                                      <p:cBhvr>
                                        <p:cTn id="98" dur="1000"/>
                                        <p:tgtEl>
                                          <p:spTgt spid="3">
                                            <p:txEl>
                                              <p:pRg st="15" end="15"/>
                                            </p:txEl>
                                          </p:spTgt>
                                        </p:tgtEl>
                                      </p:cBhvr>
                                    </p:animEffect>
                                    <p:anim calcmode="lin" valueType="num">
                                      <p:cBhvr>
                                        <p:cTn id="99"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3">
                                            <p:txEl>
                                              <p:pRg st="16" end="16"/>
                                            </p:txEl>
                                          </p:spTgt>
                                        </p:tgtEl>
                                        <p:attrNameLst>
                                          <p:attrName>style.visibility</p:attrName>
                                        </p:attrNameLst>
                                      </p:cBhvr>
                                      <p:to>
                                        <p:strVal val="visible"/>
                                      </p:to>
                                    </p:set>
                                    <p:animEffect transition="in" filter="fade">
                                      <p:cBhvr>
                                        <p:cTn id="105" dur="1000"/>
                                        <p:tgtEl>
                                          <p:spTgt spid="3">
                                            <p:txEl>
                                              <p:pRg st="16" end="16"/>
                                            </p:txEl>
                                          </p:spTgt>
                                        </p:tgtEl>
                                      </p:cBhvr>
                                    </p:animEffect>
                                    <p:anim calcmode="lin" valueType="num">
                                      <p:cBhvr>
                                        <p:cTn id="106"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3">
                                            <p:txEl>
                                              <p:pRg st="17" end="17"/>
                                            </p:txEl>
                                          </p:spTgt>
                                        </p:tgtEl>
                                        <p:attrNameLst>
                                          <p:attrName>style.visibility</p:attrName>
                                        </p:attrNameLst>
                                      </p:cBhvr>
                                      <p:to>
                                        <p:strVal val="visible"/>
                                      </p:to>
                                    </p:set>
                                    <p:animEffect transition="in" filter="fade">
                                      <p:cBhvr>
                                        <p:cTn id="112" dur="1000"/>
                                        <p:tgtEl>
                                          <p:spTgt spid="3">
                                            <p:txEl>
                                              <p:pRg st="17" end="17"/>
                                            </p:txEl>
                                          </p:spTgt>
                                        </p:tgtEl>
                                      </p:cBhvr>
                                    </p:animEffect>
                                    <p:anim calcmode="lin" valueType="num">
                                      <p:cBhvr>
                                        <p:cTn id="11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A396F-1A99-A963-9D86-5B975682362A}"/>
              </a:ext>
            </a:extLst>
          </p:cNvPr>
          <p:cNvSpPr txBox="1"/>
          <p:nvPr/>
        </p:nvSpPr>
        <p:spPr>
          <a:xfrm>
            <a:off x="415637" y="106602"/>
            <a:ext cx="4008582" cy="400110"/>
          </a:xfrm>
          <a:prstGeom prst="rect">
            <a:avLst/>
          </a:prstGeom>
          <a:noFill/>
        </p:spPr>
        <p:txBody>
          <a:bodyPr wrap="square">
            <a:spAutoFit/>
          </a:bodyPr>
          <a:lstStyle/>
          <a:p>
            <a:pPr algn="just"/>
            <a:r>
              <a:rPr lang="en-US" sz="2000" b="1" u="sng" dirty="0">
                <a:solidFill>
                  <a:srgbClr val="222222"/>
                </a:solidFill>
                <a:latin typeface="Lato" panose="020B0604020202020204" pitchFamily="34" charset="0"/>
              </a:rPr>
              <a:t>Linear Search Algorithm</a:t>
            </a:r>
          </a:p>
        </p:txBody>
      </p:sp>
      <p:pic>
        <p:nvPicPr>
          <p:cNvPr id="1030" name="Picture 6" descr="Linear Search Algorithm">
            <a:extLst>
              <a:ext uri="{FF2B5EF4-FFF2-40B4-BE49-F238E27FC236}">
                <a16:creationId xmlns:a16="http://schemas.microsoft.com/office/drawing/2014/main" id="{0AD94058-0B6B-E22B-5FC9-205448175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14" y="506712"/>
            <a:ext cx="3581400" cy="468412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FD35E7A-A086-6D46-95E1-D50FB6CA15C7}"/>
              </a:ext>
            </a:extLst>
          </p:cNvPr>
          <p:cNvSpPr txBox="1"/>
          <p:nvPr/>
        </p:nvSpPr>
        <p:spPr>
          <a:xfrm>
            <a:off x="370610" y="5422296"/>
            <a:ext cx="3444008" cy="923330"/>
          </a:xfrm>
          <a:prstGeom prst="rect">
            <a:avLst/>
          </a:prstGeom>
          <a:noFill/>
        </p:spPr>
        <p:txBody>
          <a:bodyPr wrap="square">
            <a:spAutoFit/>
          </a:bodyPr>
          <a:lstStyle/>
          <a:p>
            <a:r>
              <a:rPr lang="en-US" b="0" i="0" dirty="0">
                <a:solidFill>
                  <a:srgbClr val="333333"/>
                </a:solidFill>
                <a:effectLst/>
                <a:latin typeface="inter-regular"/>
              </a:rPr>
              <a:t>Now, the element to be searched is found. So, algorithm will return the index of the element matched.</a:t>
            </a:r>
            <a:endParaRPr lang="en-US" dirty="0"/>
          </a:p>
        </p:txBody>
      </p:sp>
      <p:sp>
        <p:nvSpPr>
          <p:cNvPr id="6" name="TextBox 5">
            <a:extLst>
              <a:ext uri="{FF2B5EF4-FFF2-40B4-BE49-F238E27FC236}">
                <a16:creationId xmlns:a16="http://schemas.microsoft.com/office/drawing/2014/main" id="{A0EEC4F1-50F6-4D28-E1A9-0B00F7FF3895}"/>
              </a:ext>
            </a:extLst>
          </p:cNvPr>
          <p:cNvSpPr txBox="1"/>
          <p:nvPr/>
        </p:nvSpPr>
        <p:spPr>
          <a:xfrm>
            <a:off x="3896014" y="189836"/>
            <a:ext cx="7981372" cy="1200329"/>
          </a:xfrm>
          <a:prstGeom prst="rect">
            <a:avLst/>
          </a:prstGeom>
          <a:noFill/>
        </p:spPr>
        <p:txBody>
          <a:bodyPr wrap="square">
            <a:spAutoFit/>
          </a:bodyPr>
          <a:lstStyle/>
          <a:p>
            <a:pPr algn="just"/>
            <a:r>
              <a:rPr lang="en-US" b="0" i="0" dirty="0">
                <a:solidFill>
                  <a:srgbClr val="610B38"/>
                </a:solidFill>
                <a:effectLst/>
                <a:latin typeface="erdana"/>
              </a:rPr>
              <a:t>Linear Search complexity: </a:t>
            </a:r>
            <a:r>
              <a:rPr lang="en-US" b="0" i="0" dirty="0">
                <a:solidFill>
                  <a:srgbClr val="333333"/>
                </a:solidFill>
                <a:effectLst/>
                <a:latin typeface="inter-regular"/>
              </a:rPr>
              <a:t>Now, let's see the time complexity of linear search in the best case, average case, and worst case. We will also see the space complexity of linear search.</a:t>
            </a:r>
          </a:p>
          <a:p>
            <a:pPr marL="342900" indent="-342900" algn="just">
              <a:buAutoNum type="arabicPeriod"/>
            </a:pPr>
            <a:r>
              <a:rPr lang="en-US" b="0" i="0" dirty="0">
                <a:solidFill>
                  <a:srgbClr val="610B4B"/>
                </a:solidFill>
                <a:effectLst/>
                <a:latin typeface="erdana"/>
              </a:rPr>
              <a:t>Time Complexity</a:t>
            </a:r>
          </a:p>
        </p:txBody>
      </p:sp>
      <p:graphicFrame>
        <p:nvGraphicFramePr>
          <p:cNvPr id="4" name="Table 3">
            <a:extLst>
              <a:ext uri="{FF2B5EF4-FFF2-40B4-BE49-F238E27FC236}">
                <a16:creationId xmlns:a16="http://schemas.microsoft.com/office/drawing/2014/main" id="{DAD6F965-0B4B-7754-F474-A776DE1A2125}"/>
              </a:ext>
            </a:extLst>
          </p:cNvPr>
          <p:cNvGraphicFramePr>
            <a:graphicFrameLocks noGrp="1"/>
          </p:cNvGraphicFramePr>
          <p:nvPr>
            <p:extLst>
              <p:ext uri="{D42A27DB-BD31-4B8C-83A1-F6EECF244321}">
                <p14:modId xmlns:p14="http://schemas.microsoft.com/office/powerpoint/2010/main" val="2305009009"/>
              </p:ext>
            </p:extLst>
          </p:nvPr>
        </p:nvGraphicFramePr>
        <p:xfrm>
          <a:off x="6410037" y="983872"/>
          <a:ext cx="4665648" cy="1645920"/>
        </p:xfrm>
        <a:graphic>
          <a:graphicData uri="http://schemas.openxmlformats.org/drawingml/2006/table">
            <a:tbl>
              <a:tblPr/>
              <a:tblGrid>
                <a:gridCol w="1442157">
                  <a:extLst>
                    <a:ext uri="{9D8B030D-6E8A-4147-A177-3AD203B41FA5}">
                      <a16:colId xmlns:a16="http://schemas.microsoft.com/office/drawing/2014/main" val="1002119513"/>
                    </a:ext>
                  </a:extLst>
                </a:gridCol>
                <a:gridCol w="3223491">
                  <a:extLst>
                    <a:ext uri="{9D8B030D-6E8A-4147-A177-3AD203B41FA5}">
                      <a16:colId xmlns:a16="http://schemas.microsoft.com/office/drawing/2014/main" val="4214179911"/>
                    </a:ext>
                  </a:extLst>
                </a:gridCol>
              </a:tblGrid>
              <a:tr h="0">
                <a:tc>
                  <a:txBody>
                    <a:bodyPr/>
                    <a:lstStyle/>
                    <a:p>
                      <a:pPr algn="l" fontAlgn="t"/>
                      <a:r>
                        <a:rPr lang="en-US">
                          <a:solidFill>
                            <a:srgbClr val="000000"/>
                          </a:solidFill>
                          <a:effectLst/>
                          <a:latin typeface="times new roman" panose="02020603050405020304" pitchFamily="18" charset="0"/>
                        </a:rPr>
                        <a:t>Case</a:t>
                      </a:r>
                    </a:p>
                  </a:txBody>
                  <a:tcPr marT="91440" marB="91440">
                    <a:lnL w="7620" cap="flat" cmpd="sng" algn="ctr">
                      <a:solidFill>
                        <a:srgbClr val="98613E"/>
                      </a:solidFill>
                      <a:prstDash val="solid"/>
                      <a:round/>
                      <a:headEnd type="none" w="med" len="med"/>
                      <a:tailEnd type="none" w="med" len="med"/>
                    </a:lnL>
                    <a:lnR w="7620" cap="flat" cmpd="sng" algn="ctr">
                      <a:solidFill>
                        <a:srgbClr val="98613E"/>
                      </a:solidFill>
                      <a:prstDash val="solid"/>
                      <a:round/>
                      <a:headEnd type="none" w="med" len="med"/>
                      <a:tailEnd type="none" w="med" len="med"/>
                    </a:lnR>
                    <a:lnT w="7620" cap="flat" cmpd="sng" algn="ctr">
                      <a:solidFill>
                        <a:srgbClr val="98613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Time Complexity</a:t>
                      </a:r>
                    </a:p>
                  </a:txBody>
                  <a:tcPr marT="91440" marB="91440">
                    <a:lnL w="7620" cap="flat" cmpd="sng" algn="ctr">
                      <a:solidFill>
                        <a:srgbClr val="98613E"/>
                      </a:solidFill>
                      <a:prstDash val="solid"/>
                      <a:round/>
                      <a:headEnd type="none" w="med" len="med"/>
                      <a:tailEnd type="none" w="med" len="med"/>
                    </a:lnL>
                    <a:lnR w="7620" cap="flat" cmpd="sng" algn="ctr">
                      <a:solidFill>
                        <a:srgbClr val="98613E"/>
                      </a:solidFill>
                      <a:prstDash val="solid"/>
                      <a:round/>
                      <a:headEnd type="none" w="med" len="med"/>
                      <a:tailEnd type="none" w="med" len="med"/>
                    </a:lnR>
                    <a:lnT w="7620" cap="flat" cmpd="sng" algn="ctr">
                      <a:solidFill>
                        <a:srgbClr val="98613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306544356"/>
                  </a:ext>
                </a:extLst>
              </a:tr>
              <a:tr h="0">
                <a:tc>
                  <a:txBody>
                    <a:bodyPr/>
                    <a:lstStyle/>
                    <a:p>
                      <a:pPr algn="just" fontAlgn="t"/>
                      <a:r>
                        <a:rPr lang="en-US" b="1">
                          <a:solidFill>
                            <a:srgbClr val="333333"/>
                          </a:solidFill>
                          <a:effectLst/>
                          <a:latin typeface="inter-bold"/>
                        </a:rPr>
                        <a:t>Best Case</a:t>
                      </a:r>
                      <a:endParaRPr lang="en-US">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O(1)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32459443"/>
                  </a:ext>
                </a:extLst>
              </a:tr>
              <a:tr h="0">
                <a:tc>
                  <a:txBody>
                    <a:bodyPr/>
                    <a:lstStyle/>
                    <a:p>
                      <a:pPr algn="just" fontAlgn="t"/>
                      <a:r>
                        <a:rPr lang="en-US" b="1">
                          <a:solidFill>
                            <a:srgbClr val="333333"/>
                          </a:solidFill>
                          <a:effectLst/>
                          <a:latin typeface="inter-bold"/>
                        </a:rPr>
                        <a:t>Average Case</a:t>
                      </a:r>
                      <a:endParaRPr lang="en-US">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05555676"/>
                  </a:ext>
                </a:extLst>
              </a:tr>
              <a:tr h="0">
                <a:tc>
                  <a:txBody>
                    <a:bodyPr/>
                    <a:lstStyle/>
                    <a:p>
                      <a:pPr algn="just" fontAlgn="t"/>
                      <a:r>
                        <a:rPr lang="en-US" b="1">
                          <a:solidFill>
                            <a:srgbClr val="333333"/>
                          </a:solidFill>
                          <a:effectLst/>
                          <a:latin typeface="inter-bold"/>
                        </a:rPr>
                        <a:t>Worst Case</a:t>
                      </a:r>
                      <a:endParaRPr lang="en-US">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3979026"/>
                  </a:ext>
                </a:extLst>
              </a:tr>
            </a:tbl>
          </a:graphicData>
        </a:graphic>
      </p:graphicFrame>
      <p:sp>
        <p:nvSpPr>
          <p:cNvPr id="9" name="TextBox 8">
            <a:extLst>
              <a:ext uri="{FF2B5EF4-FFF2-40B4-BE49-F238E27FC236}">
                <a16:creationId xmlns:a16="http://schemas.microsoft.com/office/drawing/2014/main" id="{3BB4E214-8D6A-EAC1-991E-0327F7627652}"/>
              </a:ext>
            </a:extLst>
          </p:cNvPr>
          <p:cNvSpPr txBox="1"/>
          <p:nvPr/>
        </p:nvSpPr>
        <p:spPr>
          <a:xfrm>
            <a:off x="4147127" y="2848774"/>
            <a:ext cx="7674263" cy="3693319"/>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inter-bold"/>
              </a:rPr>
              <a:t>Best Case Complexity -</a:t>
            </a:r>
            <a:r>
              <a:rPr lang="en-US" b="0" i="0" dirty="0">
                <a:solidFill>
                  <a:srgbClr val="000000"/>
                </a:solidFill>
                <a:effectLst/>
                <a:latin typeface="inter-regular"/>
              </a:rPr>
              <a:t> In Linear search, best case occurs when the element we are finding is at the first position of the array. The best-case time complexity of linear search is </a:t>
            </a:r>
            <a:r>
              <a:rPr lang="en-US" b="1" i="0" dirty="0">
                <a:solidFill>
                  <a:srgbClr val="000000"/>
                </a:solidFill>
                <a:effectLst/>
                <a:latin typeface="inter-bold"/>
              </a:rPr>
              <a:t>O(1).</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Average Case Complexity -</a:t>
            </a:r>
            <a:r>
              <a:rPr lang="en-US" b="0" i="0" dirty="0">
                <a:solidFill>
                  <a:srgbClr val="000000"/>
                </a:solidFill>
                <a:effectLst/>
                <a:latin typeface="inter-regular"/>
              </a:rPr>
              <a:t> The average case time complexity of linear search is </a:t>
            </a:r>
            <a:r>
              <a:rPr lang="en-US" b="1" i="0" dirty="0">
                <a:solidFill>
                  <a:srgbClr val="000000"/>
                </a:solidFill>
                <a:effectLst/>
                <a:latin typeface="inter-bold"/>
              </a:rPr>
              <a:t>O(n).</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Worst Case Complexity -</a:t>
            </a:r>
            <a:r>
              <a:rPr lang="en-US" b="0" i="0" dirty="0">
                <a:solidFill>
                  <a:srgbClr val="000000"/>
                </a:solidFill>
                <a:effectLst/>
                <a:latin typeface="inter-regular"/>
              </a:rPr>
              <a:t> In Linear search, the worst case occurs when the element we are looking is present at the end of the array. The worst-case in linear search could be when the target element is not present in the given array, and we have to traverse the entire array. The worst-case time complexity of linear search is </a:t>
            </a:r>
            <a:r>
              <a:rPr lang="en-US" b="1" i="0" dirty="0">
                <a:solidFill>
                  <a:srgbClr val="000000"/>
                </a:solidFill>
                <a:effectLst/>
                <a:latin typeface="inter-bold"/>
              </a:rPr>
              <a:t>O(n).</a:t>
            </a:r>
          </a:p>
          <a:p>
            <a:pPr algn="just">
              <a:buFont typeface="Arial" panose="020B0604020202020204" pitchFamily="34" charset="0"/>
              <a:buChar char="•"/>
            </a:pPr>
            <a:endParaRPr lang="en-US" b="0" i="0" dirty="0">
              <a:solidFill>
                <a:srgbClr val="000000"/>
              </a:solidFill>
              <a:effectLst/>
              <a:latin typeface="inter-regular"/>
            </a:endParaRPr>
          </a:p>
          <a:p>
            <a:pPr algn="just"/>
            <a:r>
              <a:rPr lang="en-US" b="0" i="0" dirty="0">
                <a:solidFill>
                  <a:srgbClr val="333333"/>
                </a:solidFill>
                <a:effectLst/>
                <a:latin typeface="inter-regular"/>
              </a:rPr>
              <a:t>The time complexity of linear search is </a:t>
            </a:r>
            <a:r>
              <a:rPr lang="en-US" b="1" i="0" dirty="0">
                <a:solidFill>
                  <a:srgbClr val="333333"/>
                </a:solidFill>
                <a:effectLst/>
                <a:latin typeface="inter-bold"/>
              </a:rPr>
              <a:t>O(n)</a:t>
            </a:r>
            <a:r>
              <a:rPr lang="en-US" b="0" i="0" dirty="0">
                <a:solidFill>
                  <a:srgbClr val="333333"/>
                </a:solidFill>
                <a:effectLst/>
                <a:latin typeface="inter-regular"/>
              </a:rPr>
              <a:t> because every element in the array is compared only once.</a:t>
            </a:r>
          </a:p>
        </p:txBody>
      </p:sp>
    </p:spTree>
    <p:extLst>
      <p:ext uri="{BB962C8B-B14F-4D97-AF65-F5344CB8AC3E}">
        <p14:creationId xmlns:p14="http://schemas.microsoft.com/office/powerpoint/2010/main" val="131537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A396F-1A99-A963-9D86-5B975682362A}"/>
              </a:ext>
            </a:extLst>
          </p:cNvPr>
          <p:cNvSpPr txBox="1"/>
          <p:nvPr/>
        </p:nvSpPr>
        <p:spPr>
          <a:xfrm>
            <a:off x="415637" y="106602"/>
            <a:ext cx="4008582" cy="400110"/>
          </a:xfrm>
          <a:prstGeom prst="rect">
            <a:avLst/>
          </a:prstGeom>
          <a:noFill/>
        </p:spPr>
        <p:txBody>
          <a:bodyPr wrap="square">
            <a:spAutoFit/>
          </a:bodyPr>
          <a:lstStyle/>
          <a:p>
            <a:pPr algn="just"/>
            <a:r>
              <a:rPr lang="en-US" sz="2000" b="1" u="sng" dirty="0">
                <a:solidFill>
                  <a:srgbClr val="222222"/>
                </a:solidFill>
                <a:latin typeface="Lato" panose="020B0604020202020204" pitchFamily="34" charset="0"/>
              </a:rPr>
              <a:t>Linear Search Algorithm</a:t>
            </a:r>
          </a:p>
        </p:txBody>
      </p:sp>
      <p:sp>
        <p:nvSpPr>
          <p:cNvPr id="10" name="TextBox 9">
            <a:extLst>
              <a:ext uri="{FF2B5EF4-FFF2-40B4-BE49-F238E27FC236}">
                <a16:creationId xmlns:a16="http://schemas.microsoft.com/office/drawing/2014/main" id="{6869AC16-DC68-E590-067A-A89D391AED72}"/>
              </a:ext>
            </a:extLst>
          </p:cNvPr>
          <p:cNvSpPr txBox="1"/>
          <p:nvPr/>
        </p:nvSpPr>
        <p:spPr>
          <a:xfrm>
            <a:off x="350981" y="506712"/>
            <a:ext cx="6096000" cy="923330"/>
          </a:xfrm>
          <a:prstGeom prst="rect">
            <a:avLst/>
          </a:prstGeom>
          <a:noFill/>
        </p:spPr>
        <p:txBody>
          <a:bodyPr wrap="square">
            <a:spAutoFit/>
          </a:bodyPr>
          <a:lstStyle/>
          <a:p>
            <a:pPr algn="just"/>
            <a:r>
              <a:rPr lang="en-US" b="0" i="0" dirty="0">
                <a:solidFill>
                  <a:srgbClr val="610B4B"/>
                </a:solidFill>
                <a:effectLst/>
                <a:latin typeface="erdana"/>
              </a:rPr>
              <a:t>2. Space Complexity</a:t>
            </a:r>
          </a:p>
          <a:p>
            <a:pPr algn="just"/>
            <a:endParaRPr lang="en-US" dirty="0">
              <a:solidFill>
                <a:srgbClr val="610B4B"/>
              </a:solidFill>
              <a:latin typeface="erdana"/>
            </a:endParaRPr>
          </a:p>
          <a:p>
            <a:pPr algn="just"/>
            <a:endParaRPr lang="en-US" b="0" i="0" dirty="0">
              <a:solidFill>
                <a:srgbClr val="610B4B"/>
              </a:solidFill>
              <a:effectLst/>
              <a:latin typeface="erdana"/>
            </a:endParaRPr>
          </a:p>
        </p:txBody>
      </p:sp>
      <p:graphicFrame>
        <p:nvGraphicFramePr>
          <p:cNvPr id="5" name="Table 4">
            <a:extLst>
              <a:ext uri="{FF2B5EF4-FFF2-40B4-BE49-F238E27FC236}">
                <a16:creationId xmlns:a16="http://schemas.microsoft.com/office/drawing/2014/main" id="{BF10A7B3-9D37-C98F-8A95-759F1B89D7A9}"/>
              </a:ext>
            </a:extLst>
          </p:cNvPr>
          <p:cNvGraphicFramePr>
            <a:graphicFrameLocks noGrp="1"/>
          </p:cNvGraphicFramePr>
          <p:nvPr>
            <p:extLst>
              <p:ext uri="{D42A27DB-BD31-4B8C-83A1-F6EECF244321}">
                <p14:modId xmlns:p14="http://schemas.microsoft.com/office/powerpoint/2010/main" val="1528045436"/>
              </p:ext>
            </p:extLst>
          </p:nvPr>
        </p:nvGraphicFramePr>
        <p:xfrm>
          <a:off x="607029" y="906822"/>
          <a:ext cx="3706354" cy="396240"/>
        </p:xfrm>
        <a:graphic>
          <a:graphicData uri="http://schemas.openxmlformats.org/drawingml/2006/table">
            <a:tbl>
              <a:tblPr/>
              <a:tblGrid>
                <a:gridCol w="1853177">
                  <a:extLst>
                    <a:ext uri="{9D8B030D-6E8A-4147-A177-3AD203B41FA5}">
                      <a16:colId xmlns:a16="http://schemas.microsoft.com/office/drawing/2014/main" val="2080807370"/>
                    </a:ext>
                  </a:extLst>
                </a:gridCol>
                <a:gridCol w="1853177">
                  <a:extLst>
                    <a:ext uri="{9D8B030D-6E8A-4147-A177-3AD203B41FA5}">
                      <a16:colId xmlns:a16="http://schemas.microsoft.com/office/drawing/2014/main" val="1070138614"/>
                    </a:ext>
                  </a:extLst>
                </a:gridCol>
              </a:tblGrid>
              <a:tr h="0">
                <a:tc>
                  <a:txBody>
                    <a:bodyPr/>
                    <a:lstStyle/>
                    <a:p>
                      <a:pPr algn="just" fontAlgn="t"/>
                      <a:r>
                        <a:rPr lang="en-US" b="1" dirty="0">
                          <a:solidFill>
                            <a:srgbClr val="333333"/>
                          </a:solidFill>
                          <a:effectLst/>
                          <a:latin typeface="inter-bold"/>
                        </a:rPr>
                        <a:t>Space Complexity</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O(1)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25141427"/>
                  </a:ext>
                </a:extLst>
              </a:tr>
            </a:tbl>
          </a:graphicData>
        </a:graphic>
      </p:graphicFrame>
      <p:sp>
        <p:nvSpPr>
          <p:cNvPr id="12" name="TextBox 11">
            <a:extLst>
              <a:ext uri="{FF2B5EF4-FFF2-40B4-BE49-F238E27FC236}">
                <a16:creationId xmlns:a16="http://schemas.microsoft.com/office/drawing/2014/main" id="{366D3CA3-12D4-36E4-4DAB-D2E4D7C0ECF0}"/>
              </a:ext>
            </a:extLst>
          </p:cNvPr>
          <p:cNvSpPr txBox="1"/>
          <p:nvPr/>
        </p:nvSpPr>
        <p:spPr>
          <a:xfrm>
            <a:off x="350981" y="1430042"/>
            <a:ext cx="6096000" cy="1200329"/>
          </a:xfrm>
          <a:prstGeom prst="rect">
            <a:avLst/>
          </a:prstGeom>
          <a:noFill/>
        </p:spPr>
        <p:txBody>
          <a:bodyPr wrap="square">
            <a:spAutoFit/>
          </a:bodyPr>
          <a:lstStyle/>
          <a:p>
            <a:pPr algn="just"/>
            <a:r>
              <a:rPr lang="en-US" b="0" i="0" dirty="0">
                <a:solidFill>
                  <a:srgbClr val="610B38"/>
                </a:solidFill>
                <a:effectLst/>
                <a:latin typeface="erdana"/>
              </a:rPr>
              <a:t>Implementation of Linear Search: </a:t>
            </a:r>
            <a:r>
              <a:rPr lang="en-US" b="0" i="0" dirty="0">
                <a:solidFill>
                  <a:srgbClr val="333333"/>
                </a:solidFill>
                <a:effectLst/>
                <a:latin typeface="inter-regular"/>
              </a:rPr>
              <a:t>Now, let's see the programs of linear search in different programming languages.</a:t>
            </a:r>
          </a:p>
          <a:p>
            <a:pPr algn="just"/>
            <a:r>
              <a:rPr lang="en-US" b="1" i="0" dirty="0">
                <a:solidFill>
                  <a:srgbClr val="333333"/>
                </a:solidFill>
                <a:effectLst/>
                <a:latin typeface="inter-bold"/>
              </a:rPr>
              <a:t>Program:</a:t>
            </a:r>
            <a:r>
              <a:rPr lang="en-US" b="0" i="0" dirty="0">
                <a:solidFill>
                  <a:srgbClr val="333333"/>
                </a:solidFill>
                <a:effectLst/>
                <a:latin typeface="inter-regular"/>
              </a:rPr>
              <a:t> Write a program to implement linear search in C language.</a:t>
            </a:r>
          </a:p>
        </p:txBody>
      </p:sp>
      <p:sp>
        <p:nvSpPr>
          <p:cNvPr id="15" name="TextBox 14">
            <a:extLst>
              <a:ext uri="{FF2B5EF4-FFF2-40B4-BE49-F238E27FC236}">
                <a16:creationId xmlns:a16="http://schemas.microsoft.com/office/drawing/2014/main" id="{A666E9A9-2F30-464B-D5F1-15E947E47B15}"/>
              </a:ext>
            </a:extLst>
          </p:cNvPr>
          <p:cNvSpPr txBox="1"/>
          <p:nvPr/>
        </p:nvSpPr>
        <p:spPr>
          <a:xfrm>
            <a:off x="415637" y="2630371"/>
            <a:ext cx="6096000" cy="3970318"/>
          </a:xfrm>
          <a:prstGeom prst="rect">
            <a:avLst/>
          </a:prstGeom>
          <a:noFill/>
        </p:spPr>
        <p:txBody>
          <a:bodyPr wrap="square">
            <a:spAutoFit/>
          </a:bodyPr>
          <a:lstStyle/>
          <a:p>
            <a:r>
              <a:rPr lang="en-US" dirty="0"/>
              <a:t>int </a:t>
            </a:r>
            <a:r>
              <a:rPr lang="en-US" dirty="0" err="1"/>
              <a:t>Linear_search</a:t>
            </a:r>
            <a:r>
              <a:rPr lang="en-US" dirty="0"/>
              <a:t>(int </a:t>
            </a:r>
            <a:r>
              <a:rPr lang="en-US" dirty="0" err="1"/>
              <a:t>arr</a:t>
            </a:r>
            <a:r>
              <a:rPr lang="en-US" dirty="0"/>
              <a:t>[], int n, int key)</a:t>
            </a:r>
          </a:p>
          <a:p>
            <a:r>
              <a:rPr lang="en-US" dirty="0"/>
              <a:t>{</a:t>
            </a:r>
          </a:p>
          <a:p>
            <a:r>
              <a:rPr lang="en-US" dirty="0"/>
              <a:t>    int </a:t>
            </a:r>
            <a:r>
              <a:rPr lang="en-US" dirty="0" err="1"/>
              <a:t>i</a:t>
            </a:r>
            <a:r>
              <a:rPr lang="en-US" dirty="0"/>
              <a:t>;</a:t>
            </a:r>
          </a:p>
          <a:p>
            <a:r>
              <a:rPr lang="en-US" dirty="0"/>
              <a:t>    for (</a:t>
            </a:r>
            <a:r>
              <a:rPr lang="en-US" dirty="0" err="1"/>
              <a:t>i</a:t>
            </a:r>
            <a:r>
              <a:rPr lang="en-US" dirty="0"/>
              <a:t> = 0; </a:t>
            </a:r>
            <a:r>
              <a:rPr lang="en-US" dirty="0" err="1"/>
              <a:t>i</a:t>
            </a:r>
            <a:r>
              <a:rPr lang="en-US" dirty="0"/>
              <a:t>&lt;n; </a:t>
            </a:r>
            <a:r>
              <a:rPr lang="en-US" dirty="0" err="1"/>
              <a:t>i</a:t>
            </a:r>
            <a:r>
              <a:rPr lang="en-US" dirty="0"/>
              <a:t>++)</a:t>
            </a:r>
          </a:p>
          <a:p>
            <a:r>
              <a:rPr lang="en-US" dirty="0"/>
              <a:t>        if (</a:t>
            </a:r>
            <a:r>
              <a:rPr lang="en-US" dirty="0" err="1"/>
              <a:t>arr</a:t>
            </a:r>
            <a:r>
              <a:rPr lang="en-US" dirty="0"/>
              <a:t>[</a:t>
            </a:r>
            <a:r>
              <a:rPr lang="en-US" dirty="0" err="1"/>
              <a:t>i</a:t>
            </a:r>
            <a:r>
              <a:rPr lang="en-US" dirty="0"/>
              <a:t>] == key)  //key is the </a:t>
            </a:r>
            <a:r>
              <a:rPr lang="en-US" dirty="0" err="1"/>
              <a:t>lement</a:t>
            </a:r>
            <a:r>
              <a:rPr lang="en-US" dirty="0"/>
              <a:t> to be searched</a:t>
            </a:r>
          </a:p>
          <a:p>
            <a:r>
              <a:rPr lang="en-US" dirty="0"/>
              <a:t>            return </a:t>
            </a:r>
            <a:r>
              <a:rPr lang="en-US" dirty="0" err="1"/>
              <a:t>i</a:t>
            </a:r>
            <a:r>
              <a:rPr lang="en-US" dirty="0"/>
              <a:t>;</a:t>
            </a:r>
          </a:p>
          <a:p>
            <a:r>
              <a:rPr lang="en-US" dirty="0"/>
              <a:t>    return -1;  //when the element is not present inside the array</a:t>
            </a:r>
          </a:p>
          <a:p>
            <a:r>
              <a:rPr lang="en-US" dirty="0"/>
              <a:t>}</a:t>
            </a:r>
          </a:p>
          <a:p>
            <a:r>
              <a:rPr lang="en-US" dirty="0"/>
              <a:t>int main(void)</a:t>
            </a:r>
          </a:p>
          <a:p>
            <a:r>
              <a:rPr lang="en-US" dirty="0"/>
              <a:t>{</a:t>
            </a:r>
          </a:p>
          <a:p>
            <a:r>
              <a:rPr lang="en-US" dirty="0"/>
              <a:t>    int </a:t>
            </a:r>
            <a:r>
              <a:rPr lang="en-US" dirty="0" err="1"/>
              <a:t>arr</a:t>
            </a:r>
            <a:r>
              <a:rPr lang="en-US" dirty="0"/>
              <a:t>[] = { 5, 3, 6, 2, 20, 7};</a:t>
            </a:r>
          </a:p>
          <a:p>
            <a:r>
              <a:rPr lang="en-US" dirty="0"/>
              <a:t>    int key = 20;</a:t>
            </a:r>
          </a:p>
          <a:p>
            <a:r>
              <a:rPr lang="en-US" dirty="0"/>
              <a:t>    int n = </a:t>
            </a:r>
            <a:r>
              <a:rPr lang="en-US" dirty="0" err="1"/>
              <a:t>sizeof</a:t>
            </a:r>
            <a:r>
              <a:rPr lang="en-US" dirty="0"/>
              <a:t>(</a:t>
            </a:r>
            <a:r>
              <a:rPr lang="en-US" dirty="0" err="1"/>
              <a:t>arr</a:t>
            </a:r>
            <a:r>
              <a:rPr lang="en-US" dirty="0"/>
              <a:t>) / </a:t>
            </a:r>
            <a:r>
              <a:rPr lang="en-US" dirty="0" err="1"/>
              <a:t>sizeof</a:t>
            </a:r>
            <a:r>
              <a:rPr lang="en-US" dirty="0"/>
              <a:t>(</a:t>
            </a:r>
            <a:r>
              <a:rPr lang="en-US" dirty="0" err="1"/>
              <a:t>arr</a:t>
            </a:r>
            <a:r>
              <a:rPr lang="en-US" dirty="0"/>
              <a:t>[0]);</a:t>
            </a:r>
          </a:p>
          <a:p>
            <a:r>
              <a:rPr lang="en-US" dirty="0"/>
              <a:t>    </a:t>
            </a:r>
          </a:p>
        </p:txBody>
      </p:sp>
      <p:sp>
        <p:nvSpPr>
          <p:cNvPr id="17" name="TextBox 16">
            <a:extLst>
              <a:ext uri="{FF2B5EF4-FFF2-40B4-BE49-F238E27FC236}">
                <a16:creationId xmlns:a16="http://schemas.microsoft.com/office/drawing/2014/main" id="{4BE09863-55A5-700C-E177-A56B9955E1C1}"/>
              </a:ext>
            </a:extLst>
          </p:cNvPr>
          <p:cNvSpPr txBox="1"/>
          <p:nvPr/>
        </p:nvSpPr>
        <p:spPr>
          <a:xfrm>
            <a:off x="6703029" y="764042"/>
            <a:ext cx="5137990" cy="2031325"/>
          </a:xfrm>
          <a:prstGeom prst="rect">
            <a:avLst/>
          </a:prstGeom>
          <a:noFill/>
        </p:spPr>
        <p:txBody>
          <a:bodyPr wrap="square">
            <a:spAutoFit/>
          </a:bodyPr>
          <a:lstStyle/>
          <a:p>
            <a:r>
              <a:rPr lang="en-US" dirty="0"/>
              <a:t> int result = </a:t>
            </a:r>
            <a:r>
              <a:rPr lang="en-US" dirty="0" err="1"/>
              <a:t>Linear_search</a:t>
            </a:r>
            <a:r>
              <a:rPr lang="en-US" dirty="0"/>
              <a:t>(</a:t>
            </a:r>
            <a:r>
              <a:rPr lang="en-US" dirty="0" err="1"/>
              <a:t>arr</a:t>
            </a:r>
            <a:r>
              <a:rPr lang="en-US" dirty="0"/>
              <a:t>, n, key);</a:t>
            </a:r>
          </a:p>
          <a:p>
            <a:r>
              <a:rPr lang="en-US" dirty="0"/>
              <a:t>    if(result == -1)</a:t>
            </a:r>
          </a:p>
          <a:p>
            <a:r>
              <a:rPr lang="en-US" dirty="0"/>
              <a:t>        </a:t>
            </a:r>
            <a:r>
              <a:rPr lang="en-US" dirty="0" err="1"/>
              <a:t>printf</a:t>
            </a:r>
            <a:r>
              <a:rPr lang="en-US" dirty="0"/>
              <a:t>("Element is not present in array")</a:t>
            </a:r>
          </a:p>
          <a:p>
            <a:r>
              <a:rPr lang="en-US" dirty="0"/>
              <a:t>    Else</a:t>
            </a:r>
          </a:p>
          <a:p>
            <a:r>
              <a:rPr lang="en-US" dirty="0"/>
              <a:t>        </a:t>
            </a:r>
            <a:r>
              <a:rPr lang="en-US" dirty="0" err="1"/>
              <a:t>printf</a:t>
            </a:r>
            <a:r>
              <a:rPr lang="en-US" dirty="0"/>
              <a:t>("Element is present at index %d", result);</a:t>
            </a:r>
          </a:p>
          <a:p>
            <a:r>
              <a:rPr lang="en-US" dirty="0"/>
              <a:t>    return 0;</a:t>
            </a:r>
          </a:p>
          <a:p>
            <a:r>
              <a:rPr lang="en-US" dirty="0"/>
              <a:t>}</a:t>
            </a:r>
          </a:p>
        </p:txBody>
      </p:sp>
      <p:pic>
        <p:nvPicPr>
          <p:cNvPr id="4" name="Picture 3">
            <a:extLst>
              <a:ext uri="{FF2B5EF4-FFF2-40B4-BE49-F238E27FC236}">
                <a16:creationId xmlns:a16="http://schemas.microsoft.com/office/drawing/2014/main" id="{F8694209-6025-A1A0-4B0B-70EB63CF2F12}"/>
              </a:ext>
            </a:extLst>
          </p:cNvPr>
          <p:cNvPicPr>
            <a:picLocks noChangeAspect="1"/>
          </p:cNvPicPr>
          <p:nvPr/>
        </p:nvPicPr>
        <p:blipFill>
          <a:blip r:embed="rId2"/>
          <a:stretch>
            <a:fillRect/>
          </a:stretch>
        </p:blipFill>
        <p:spPr>
          <a:xfrm>
            <a:off x="6923087" y="2943149"/>
            <a:ext cx="4530004" cy="3688400"/>
          </a:xfrm>
          <a:prstGeom prst="rect">
            <a:avLst/>
          </a:prstGeom>
        </p:spPr>
      </p:pic>
    </p:spTree>
    <p:extLst>
      <p:ext uri="{BB962C8B-B14F-4D97-AF65-F5344CB8AC3E}">
        <p14:creationId xmlns:p14="http://schemas.microsoft.com/office/powerpoint/2010/main" val="45849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heel(1)">
                                      <p:cBhvr>
                                        <p:cTn id="4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2106" y="569899"/>
            <a:ext cx="5763894" cy="5323028"/>
          </a:xfrm>
          <a:prstGeom prst="rect">
            <a:avLst/>
          </a:prstGeom>
        </p:spPr>
      </p:pic>
    </p:spTree>
    <p:extLst>
      <p:ext uri="{BB962C8B-B14F-4D97-AF65-F5344CB8AC3E}">
        <p14:creationId xmlns:p14="http://schemas.microsoft.com/office/powerpoint/2010/main" val="2932502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3FC97C-27C8-8420-06A2-99F173237754}"/>
              </a:ext>
            </a:extLst>
          </p:cNvPr>
          <p:cNvSpPr txBox="1"/>
          <p:nvPr/>
        </p:nvSpPr>
        <p:spPr>
          <a:xfrm>
            <a:off x="235895" y="134274"/>
            <a:ext cx="6094378" cy="1200329"/>
          </a:xfrm>
          <a:prstGeom prst="rect">
            <a:avLst/>
          </a:prstGeom>
          <a:noFill/>
        </p:spPr>
        <p:txBody>
          <a:bodyPr wrap="square">
            <a:spAutoFit/>
          </a:bodyPr>
          <a:lstStyle/>
          <a:p>
            <a:pPr algn="just"/>
            <a:r>
              <a:rPr lang="en-US" b="1" i="1" dirty="0">
                <a:solidFill>
                  <a:srgbClr val="273239"/>
                </a:solidFill>
                <a:effectLst/>
                <a:latin typeface="urw-din"/>
              </a:rPr>
              <a:t>Binary Search</a:t>
            </a:r>
            <a:r>
              <a:rPr lang="en-US" b="0" i="1" dirty="0">
                <a:solidFill>
                  <a:srgbClr val="273239"/>
                </a:solidFill>
                <a:effectLst/>
                <a:latin typeface="urw-din"/>
              </a:rPr>
              <a:t> is a </a:t>
            </a:r>
            <a:r>
              <a:rPr lang="en-US" i="1" dirty="0">
                <a:solidFill>
                  <a:srgbClr val="273239"/>
                </a:solidFill>
                <a:latin typeface="urw-din"/>
              </a:rPr>
              <a:t>searching algorithm </a:t>
            </a:r>
            <a:r>
              <a:rPr lang="en-US" b="0" i="1" dirty="0">
                <a:solidFill>
                  <a:srgbClr val="273239"/>
                </a:solidFill>
                <a:effectLst/>
                <a:latin typeface="urw-din"/>
              </a:rPr>
              <a:t>used in a sorted array by </a:t>
            </a:r>
            <a:r>
              <a:rPr lang="en-US" b="1" i="1" dirty="0">
                <a:solidFill>
                  <a:srgbClr val="273239"/>
                </a:solidFill>
                <a:effectLst/>
                <a:latin typeface="urw-din"/>
              </a:rPr>
              <a:t>repeatedly dividing the search interval in half</a:t>
            </a:r>
            <a:r>
              <a:rPr lang="en-US" b="0" i="1" dirty="0">
                <a:solidFill>
                  <a:srgbClr val="273239"/>
                </a:solidFill>
                <a:effectLst/>
                <a:latin typeface="urw-din"/>
              </a:rPr>
              <a:t>. The idea of binary search is to use the information that the array is sorted and reduce the time complexity to O(Log n). </a:t>
            </a:r>
            <a:endParaRPr lang="en-US" dirty="0"/>
          </a:p>
        </p:txBody>
      </p:sp>
      <p:sp>
        <p:nvSpPr>
          <p:cNvPr id="5" name="TextBox 4">
            <a:extLst>
              <a:ext uri="{FF2B5EF4-FFF2-40B4-BE49-F238E27FC236}">
                <a16:creationId xmlns:a16="http://schemas.microsoft.com/office/drawing/2014/main" id="{EA6403A2-0748-608A-EC19-1FB55EC4E91C}"/>
              </a:ext>
            </a:extLst>
          </p:cNvPr>
          <p:cNvSpPr txBox="1"/>
          <p:nvPr/>
        </p:nvSpPr>
        <p:spPr>
          <a:xfrm>
            <a:off x="235895" y="1334603"/>
            <a:ext cx="6094378" cy="5078313"/>
          </a:xfrm>
          <a:prstGeom prst="rect">
            <a:avLst/>
          </a:prstGeom>
          <a:noFill/>
        </p:spPr>
        <p:txBody>
          <a:bodyPr wrap="square">
            <a:spAutoFit/>
          </a:bodyPr>
          <a:lstStyle/>
          <a:p>
            <a:pPr algn="just" fontAlgn="base"/>
            <a:r>
              <a:rPr lang="en-US" b="1" i="0" u="sng" dirty="0">
                <a:solidFill>
                  <a:srgbClr val="273239"/>
                </a:solidFill>
                <a:effectLst/>
                <a:latin typeface="urw-din"/>
              </a:rPr>
              <a:t>Binary Search Algorithm:</a:t>
            </a:r>
            <a:r>
              <a:rPr lang="en-US" b="0" i="0" dirty="0">
                <a:solidFill>
                  <a:srgbClr val="273239"/>
                </a:solidFill>
                <a:effectLst/>
                <a:latin typeface="urw-din"/>
              </a:rPr>
              <a:t> The basic steps to performing Binary Search are:</a:t>
            </a:r>
          </a:p>
          <a:p>
            <a:pPr algn="just" fontAlgn="base">
              <a:lnSpc>
                <a:spcPct val="150000"/>
              </a:lnSpc>
              <a:buFont typeface="Arial" panose="020B0604020202020204" pitchFamily="34" charset="0"/>
              <a:buChar char="•"/>
            </a:pPr>
            <a:r>
              <a:rPr lang="en-US" b="0" i="0" dirty="0">
                <a:solidFill>
                  <a:srgbClr val="273239"/>
                </a:solidFill>
                <a:effectLst/>
                <a:latin typeface="urw-din"/>
              </a:rPr>
              <a:t>Begin with the mid element of the whole array as a search key.</a:t>
            </a:r>
          </a:p>
          <a:p>
            <a:pPr algn="just" fontAlgn="base">
              <a:lnSpc>
                <a:spcPct val="150000"/>
              </a:lnSpc>
              <a:buFont typeface="Arial" panose="020B0604020202020204" pitchFamily="34" charset="0"/>
              <a:buChar char="•"/>
            </a:pPr>
            <a:r>
              <a:rPr lang="en-US" b="0" i="0" dirty="0">
                <a:solidFill>
                  <a:srgbClr val="273239"/>
                </a:solidFill>
                <a:effectLst/>
                <a:latin typeface="urw-din"/>
              </a:rPr>
              <a:t>If the value of the search key is equal to the item then return an index of the search key.</a:t>
            </a:r>
          </a:p>
          <a:p>
            <a:pPr algn="just" fontAlgn="base">
              <a:lnSpc>
                <a:spcPct val="150000"/>
              </a:lnSpc>
              <a:buFont typeface="Arial" panose="020B0604020202020204" pitchFamily="34" charset="0"/>
              <a:buChar char="•"/>
            </a:pPr>
            <a:r>
              <a:rPr lang="en-US" b="0" i="0" dirty="0">
                <a:solidFill>
                  <a:srgbClr val="273239"/>
                </a:solidFill>
                <a:effectLst/>
                <a:latin typeface="urw-din"/>
              </a:rPr>
              <a:t>Or if the value of the search key is less than the item in the middle of the interval, narrow the interval to the lower half.</a:t>
            </a:r>
          </a:p>
          <a:p>
            <a:pPr algn="just" fontAlgn="base">
              <a:lnSpc>
                <a:spcPct val="150000"/>
              </a:lnSpc>
              <a:buFont typeface="Arial" panose="020B0604020202020204" pitchFamily="34" charset="0"/>
              <a:buChar char="•"/>
            </a:pPr>
            <a:r>
              <a:rPr lang="en-US" b="0" i="0" dirty="0">
                <a:solidFill>
                  <a:srgbClr val="273239"/>
                </a:solidFill>
                <a:effectLst/>
                <a:latin typeface="urw-din"/>
              </a:rPr>
              <a:t>Otherwise, narrow it to the upper half.</a:t>
            </a:r>
          </a:p>
          <a:p>
            <a:pPr algn="just" fontAlgn="base">
              <a:lnSpc>
                <a:spcPct val="150000"/>
              </a:lnSpc>
              <a:buFont typeface="Arial" panose="020B0604020202020204" pitchFamily="34" charset="0"/>
              <a:buChar char="•"/>
            </a:pPr>
            <a:r>
              <a:rPr lang="en-US" b="0" i="0" dirty="0">
                <a:solidFill>
                  <a:srgbClr val="273239"/>
                </a:solidFill>
                <a:effectLst/>
                <a:latin typeface="urw-din"/>
              </a:rPr>
              <a:t>Repeatedly check from the second point until the value is found or the interval is empty.</a:t>
            </a:r>
          </a:p>
          <a:p>
            <a:pPr algn="just" fontAlgn="base">
              <a:buFont typeface="Arial" panose="020B0604020202020204" pitchFamily="34" charset="0"/>
              <a:buChar char="•"/>
            </a:pPr>
            <a:endParaRPr lang="en-US" b="0" i="0" dirty="0">
              <a:solidFill>
                <a:srgbClr val="273239"/>
              </a:solidFill>
              <a:effectLst/>
              <a:latin typeface="urw-din"/>
            </a:endParaRPr>
          </a:p>
          <a:p>
            <a:pPr algn="just" fontAlgn="base"/>
            <a:r>
              <a:rPr lang="en-US" b="0" i="0" dirty="0">
                <a:solidFill>
                  <a:srgbClr val="273239"/>
                </a:solidFill>
                <a:effectLst/>
                <a:latin typeface="urw-din"/>
              </a:rPr>
              <a:t>Binary Search Algorithm can be implemented in the following two ways</a:t>
            </a:r>
          </a:p>
          <a:p>
            <a:pPr algn="just" fontAlgn="base">
              <a:buFont typeface="+mj-lt"/>
              <a:buAutoNum type="arabicPeriod"/>
            </a:pPr>
            <a:r>
              <a:rPr lang="en-US" b="0" i="0" dirty="0">
                <a:solidFill>
                  <a:srgbClr val="273239"/>
                </a:solidFill>
                <a:effectLst/>
                <a:latin typeface="urw-din"/>
              </a:rPr>
              <a:t>Iterative Method		2.Recursive Method</a:t>
            </a:r>
          </a:p>
        </p:txBody>
      </p:sp>
      <p:pic>
        <p:nvPicPr>
          <p:cNvPr id="7" name="Picture 6">
            <a:extLst>
              <a:ext uri="{FF2B5EF4-FFF2-40B4-BE49-F238E27FC236}">
                <a16:creationId xmlns:a16="http://schemas.microsoft.com/office/drawing/2014/main" id="{67031FDB-8FDB-382A-C75E-C868DA08BF19}"/>
              </a:ext>
            </a:extLst>
          </p:cNvPr>
          <p:cNvPicPr>
            <a:picLocks noChangeAspect="1"/>
          </p:cNvPicPr>
          <p:nvPr/>
        </p:nvPicPr>
        <p:blipFill>
          <a:blip r:embed="rId2"/>
          <a:stretch>
            <a:fillRect/>
          </a:stretch>
        </p:blipFill>
        <p:spPr>
          <a:xfrm>
            <a:off x="6330273" y="235805"/>
            <a:ext cx="5498561" cy="6177111"/>
          </a:xfrm>
          <a:prstGeom prst="rect">
            <a:avLst/>
          </a:prstGeom>
        </p:spPr>
      </p:pic>
    </p:spTree>
    <p:extLst>
      <p:ext uri="{BB962C8B-B14F-4D97-AF65-F5344CB8AC3E}">
        <p14:creationId xmlns:p14="http://schemas.microsoft.com/office/powerpoint/2010/main" val="256782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additive="base">
                                        <p:cTn id="3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 calcmode="lin" valueType="num">
                                      <p:cBhvr additive="base">
                                        <p:cTn id="3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 calcmode="lin" valueType="num">
                                      <p:cBhvr additive="base">
                                        <p:cTn id="4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anim calcmode="lin" valueType="num">
                                      <p:cBhvr additive="base">
                                        <p:cTn id="5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ppt_x"/>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D4D52E-CF1E-3F9A-2B0D-281A090E430B}"/>
              </a:ext>
            </a:extLst>
          </p:cNvPr>
          <p:cNvSpPr txBox="1"/>
          <p:nvPr/>
        </p:nvSpPr>
        <p:spPr>
          <a:xfrm>
            <a:off x="420720" y="366623"/>
            <a:ext cx="4462564" cy="6124754"/>
          </a:xfrm>
          <a:prstGeom prst="rect">
            <a:avLst/>
          </a:prstGeom>
          <a:noFill/>
        </p:spPr>
        <p:txBody>
          <a:bodyPr wrap="square">
            <a:spAutoFit/>
          </a:bodyPr>
          <a:lstStyle/>
          <a:p>
            <a:r>
              <a:rPr lang="en-US" sz="1400" dirty="0"/>
              <a:t>// Iterative Binary Search in C</a:t>
            </a:r>
          </a:p>
          <a:p>
            <a:endParaRPr lang="en-US" sz="1400" dirty="0"/>
          </a:p>
          <a:p>
            <a:r>
              <a:rPr lang="en-US" sz="1400" dirty="0"/>
              <a:t>int </a:t>
            </a:r>
            <a:r>
              <a:rPr lang="en-US" sz="1400" dirty="0" err="1"/>
              <a:t>binarySearch</a:t>
            </a:r>
            <a:r>
              <a:rPr lang="en-US" sz="1400" dirty="0"/>
              <a:t>(int array[], int x, int low, int high) </a:t>
            </a:r>
          </a:p>
          <a:p>
            <a:r>
              <a:rPr lang="en-US" sz="1400" dirty="0"/>
              <a:t>{</a:t>
            </a:r>
          </a:p>
          <a:p>
            <a:r>
              <a:rPr lang="en-US" sz="1400" dirty="0"/>
              <a:t>  // Repeat until the pointers low and high meet each other</a:t>
            </a:r>
          </a:p>
          <a:p>
            <a:r>
              <a:rPr lang="en-US" sz="1400" dirty="0"/>
              <a:t>  while (low &lt;= high) </a:t>
            </a:r>
          </a:p>
          <a:p>
            <a:r>
              <a:rPr lang="en-US" sz="1400" dirty="0"/>
              <a:t>{</a:t>
            </a:r>
          </a:p>
          <a:p>
            <a:r>
              <a:rPr lang="en-US" sz="1400" dirty="0"/>
              <a:t>    int mid = low + (high - low) / 2;</a:t>
            </a:r>
          </a:p>
          <a:p>
            <a:endParaRPr lang="en-US" sz="1400" dirty="0"/>
          </a:p>
          <a:p>
            <a:r>
              <a:rPr lang="en-US" sz="1400" dirty="0"/>
              <a:t>    if (array[mid] == x)      return mid;</a:t>
            </a:r>
          </a:p>
          <a:p>
            <a:endParaRPr lang="en-US" sz="1400" dirty="0"/>
          </a:p>
          <a:p>
            <a:r>
              <a:rPr lang="en-US" sz="1400" dirty="0"/>
              <a:t>    if (array[mid] &lt; x)      low = mid + 1;</a:t>
            </a:r>
          </a:p>
          <a:p>
            <a:endParaRPr lang="en-US" sz="1400" dirty="0"/>
          </a:p>
          <a:p>
            <a:r>
              <a:rPr lang="en-US" sz="1400" dirty="0"/>
              <a:t>    else      high = mid - 1;</a:t>
            </a:r>
          </a:p>
          <a:p>
            <a:r>
              <a:rPr lang="en-US" sz="1400" dirty="0"/>
              <a:t>  }</a:t>
            </a:r>
          </a:p>
          <a:p>
            <a:endParaRPr lang="en-US" sz="1400" dirty="0"/>
          </a:p>
          <a:p>
            <a:r>
              <a:rPr lang="en-US" sz="1400" dirty="0"/>
              <a:t>  return -1;</a:t>
            </a:r>
          </a:p>
          <a:p>
            <a:r>
              <a:rPr lang="en-US" sz="1400" dirty="0"/>
              <a:t>}</a:t>
            </a:r>
          </a:p>
          <a:p>
            <a:endParaRPr lang="en-US" sz="1400" dirty="0"/>
          </a:p>
          <a:p>
            <a:r>
              <a:rPr lang="en-US" sz="1400" dirty="0"/>
              <a:t>int main(void) </a:t>
            </a:r>
          </a:p>
          <a:p>
            <a:r>
              <a:rPr lang="en-US" sz="1400" dirty="0"/>
              <a:t>{</a:t>
            </a:r>
          </a:p>
          <a:p>
            <a:r>
              <a:rPr lang="en-US" sz="1400" dirty="0"/>
              <a:t>  int array[] = {3, 4, 5, 6, 7, 8, 9}; int x = 4;</a:t>
            </a:r>
          </a:p>
          <a:p>
            <a:r>
              <a:rPr lang="en-US" sz="1400" dirty="0"/>
              <a:t>  int n = </a:t>
            </a:r>
            <a:r>
              <a:rPr lang="en-US" sz="1400" dirty="0" err="1"/>
              <a:t>sizeof</a:t>
            </a:r>
            <a:r>
              <a:rPr lang="en-US" sz="1400" dirty="0"/>
              <a:t>(array) / </a:t>
            </a:r>
            <a:r>
              <a:rPr lang="en-US" sz="1400" dirty="0" err="1"/>
              <a:t>sizeof</a:t>
            </a:r>
            <a:r>
              <a:rPr lang="en-US" sz="1400" dirty="0"/>
              <a:t>(array[0]);</a:t>
            </a:r>
          </a:p>
          <a:p>
            <a:r>
              <a:rPr lang="en-US" sz="1400" dirty="0"/>
              <a:t>  int result = </a:t>
            </a:r>
            <a:r>
              <a:rPr lang="en-US" sz="1400" dirty="0" err="1"/>
              <a:t>binarySearch</a:t>
            </a:r>
            <a:r>
              <a:rPr lang="en-US" sz="1400" dirty="0"/>
              <a:t>(array, x, 0, n - 1);</a:t>
            </a:r>
          </a:p>
          <a:p>
            <a:r>
              <a:rPr lang="en-US" sz="1400" dirty="0"/>
              <a:t>  if (result == -1)    </a:t>
            </a:r>
            <a:r>
              <a:rPr lang="en-US" sz="1400" dirty="0" err="1"/>
              <a:t>printf</a:t>
            </a:r>
            <a:r>
              <a:rPr lang="en-US" sz="1400" dirty="0"/>
              <a:t>("Not found");</a:t>
            </a:r>
          </a:p>
          <a:p>
            <a:r>
              <a:rPr lang="en-US" sz="1400" dirty="0"/>
              <a:t>  else    </a:t>
            </a:r>
            <a:r>
              <a:rPr lang="en-US" sz="1400" dirty="0" err="1"/>
              <a:t>printf</a:t>
            </a:r>
            <a:r>
              <a:rPr lang="en-US" sz="1400" dirty="0"/>
              <a:t>("Element is found at index %d", result);</a:t>
            </a:r>
          </a:p>
          <a:p>
            <a:r>
              <a:rPr lang="en-US" sz="1400" dirty="0"/>
              <a:t>  return 0;</a:t>
            </a:r>
          </a:p>
          <a:p>
            <a:r>
              <a:rPr lang="en-US" sz="1400" dirty="0"/>
              <a:t>}</a:t>
            </a:r>
          </a:p>
        </p:txBody>
      </p:sp>
      <p:sp>
        <p:nvSpPr>
          <p:cNvPr id="8" name="TextBox 7">
            <a:extLst>
              <a:ext uri="{FF2B5EF4-FFF2-40B4-BE49-F238E27FC236}">
                <a16:creationId xmlns:a16="http://schemas.microsoft.com/office/drawing/2014/main" id="{4622B125-C671-41B3-14BA-F0B40BEAB535}"/>
              </a:ext>
            </a:extLst>
          </p:cNvPr>
          <p:cNvSpPr txBox="1"/>
          <p:nvPr/>
        </p:nvSpPr>
        <p:spPr>
          <a:xfrm>
            <a:off x="6095999" y="180121"/>
            <a:ext cx="5792821" cy="6340197"/>
          </a:xfrm>
          <a:prstGeom prst="rect">
            <a:avLst/>
          </a:prstGeom>
          <a:noFill/>
        </p:spPr>
        <p:txBody>
          <a:bodyPr wrap="square">
            <a:spAutoFit/>
          </a:bodyPr>
          <a:lstStyle/>
          <a:p>
            <a:r>
              <a:rPr lang="en-US" sz="1400" dirty="0"/>
              <a:t>// Recursive Binary Search</a:t>
            </a:r>
          </a:p>
          <a:p>
            <a:endParaRPr lang="en-US" sz="1400" dirty="0"/>
          </a:p>
          <a:p>
            <a:r>
              <a:rPr lang="en-US" sz="1400" dirty="0"/>
              <a:t>int </a:t>
            </a:r>
            <a:r>
              <a:rPr lang="en-US" sz="1400" dirty="0" err="1"/>
              <a:t>binarySearch</a:t>
            </a:r>
            <a:r>
              <a:rPr lang="en-US" sz="1400" dirty="0"/>
              <a:t>(int </a:t>
            </a:r>
            <a:r>
              <a:rPr lang="en-US" sz="1400" dirty="0" err="1"/>
              <a:t>arr</a:t>
            </a:r>
            <a:r>
              <a:rPr lang="en-US" sz="1400" dirty="0"/>
              <a:t>[], int l, int r, int x)</a:t>
            </a:r>
          </a:p>
          <a:p>
            <a:r>
              <a:rPr lang="en-US" sz="1400" dirty="0"/>
              <a:t>{</a:t>
            </a:r>
          </a:p>
          <a:p>
            <a:pPr lvl="1"/>
            <a:r>
              <a:rPr lang="en-US" sz="1400" dirty="0"/>
              <a:t>if (r &gt;= l) </a:t>
            </a:r>
          </a:p>
          <a:p>
            <a:pPr lvl="1"/>
            <a:r>
              <a:rPr lang="en-US" sz="1400" dirty="0"/>
              <a:t>{</a:t>
            </a:r>
          </a:p>
          <a:p>
            <a:pPr lvl="1"/>
            <a:r>
              <a:rPr lang="en-US" sz="1400" dirty="0"/>
              <a:t>int mid = l + (r - l) / 2;</a:t>
            </a:r>
          </a:p>
          <a:p>
            <a:pPr lvl="1"/>
            <a:endParaRPr lang="en-US" sz="1400" dirty="0"/>
          </a:p>
          <a:p>
            <a:pPr lvl="1"/>
            <a:r>
              <a:rPr lang="en-US" sz="1400" dirty="0"/>
              <a:t>// If the element is present at the middle itself</a:t>
            </a:r>
          </a:p>
          <a:p>
            <a:pPr lvl="1"/>
            <a:r>
              <a:rPr lang="en-US" sz="1400" dirty="0"/>
              <a:t>if (</a:t>
            </a:r>
            <a:r>
              <a:rPr lang="en-US" sz="1400" dirty="0" err="1"/>
              <a:t>arr</a:t>
            </a:r>
            <a:r>
              <a:rPr lang="en-US" sz="1400" dirty="0"/>
              <a:t>[mid] == x)	return mid;</a:t>
            </a:r>
          </a:p>
          <a:p>
            <a:pPr lvl="1"/>
            <a:endParaRPr lang="en-US" sz="1400" dirty="0"/>
          </a:p>
          <a:p>
            <a:pPr lvl="1"/>
            <a:r>
              <a:rPr lang="en-US" sz="1400" dirty="0"/>
              <a:t>// If element is smaller than mid, then it must present in left subarray</a:t>
            </a:r>
          </a:p>
          <a:p>
            <a:pPr lvl="1"/>
            <a:r>
              <a:rPr lang="en-US" sz="1400" dirty="0"/>
              <a:t>if (</a:t>
            </a:r>
            <a:r>
              <a:rPr lang="en-US" sz="1400" dirty="0" err="1"/>
              <a:t>arr</a:t>
            </a:r>
            <a:r>
              <a:rPr lang="en-US" sz="1400" dirty="0"/>
              <a:t>[mid] &gt; x)	return </a:t>
            </a:r>
            <a:r>
              <a:rPr lang="en-US" sz="1400" dirty="0" err="1"/>
              <a:t>binarySearch</a:t>
            </a:r>
            <a:r>
              <a:rPr lang="en-US" sz="1400" dirty="0"/>
              <a:t>(</a:t>
            </a:r>
            <a:r>
              <a:rPr lang="en-US" sz="1400" dirty="0" err="1"/>
              <a:t>arr</a:t>
            </a:r>
            <a:r>
              <a:rPr lang="en-US" sz="1400" dirty="0"/>
              <a:t>, l, mid - 1, x);</a:t>
            </a:r>
          </a:p>
          <a:p>
            <a:pPr lvl="1"/>
            <a:endParaRPr lang="en-US" sz="1400" dirty="0"/>
          </a:p>
          <a:p>
            <a:pPr lvl="1"/>
            <a:r>
              <a:rPr lang="en-US" sz="1400" dirty="0"/>
              <a:t>// Else the element can only be present in right subarray</a:t>
            </a:r>
          </a:p>
          <a:p>
            <a:pPr lvl="1"/>
            <a:r>
              <a:rPr lang="en-US" sz="1400" dirty="0"/>
              <a:t>	return </a:t>
            </a:r>
            <a:r>
              <a:rPr lang="en-US" sz="1400" dirty="0" err="1"/>
              <a:t>binarySearch</a:t>
            </a:r>
            <a:r>
              <a:rPr lang="en-US" sz="1400" dirty="0"/>
              <a:t>(</a:t>
            </a:r>
            <a:r>
              <a:rPr lang="en-US" sz="1400" dirty="0" err="1"/>
              <a:t>arr</a:t>
            </a:r>
            <a:r>
              <a:rPr lang="en-US" sz="1400" dirty="0"/>
              <a:t>, mid + 1, r, x);</a:t>
            </a:r>
          </a:p>
          <a:p>
            <a:pPr lvl="1"/>
            <a:r>
              <a:rPr lang="en-US" sz="1400" dirty="0"/>
              <a:t>}</a:t>
            </a:r>
          </a:p>
          <a:p>
            <a:pPr lvl="1"/>
            <a:r>
              <a:rPr lang="en-US" sz="1400" dirty="0"/>
              <a:t>// We reach here when element is not present in array</a:t>
            </a:r>
          </a:p>
          <a:p>
            <a:pPr lvl="1"/>
            <a:r>
              <a:rPr lang="en-US" sz="1400" dirty="0"/>
              <a:t>	return -1;</a:t>
            </a:r>
          </a:p>
          <a:p>
            <a:pPr lvl="1"/>
            <a:r>
              <a:rPr lang="en-US" sz="1400" dirty="0"/>
              <a:t>}</a:t>
            </a:r>
          </a:p>
          <a:p>
            <a:endParaRPr lang="en-US" sz="1400" dirty="0"/>
          </a:p>
          <a:p>
            <a:r>
              <a:rPr lang="en-US" sz="1400" dirty="0"/>
              <a:t>int main(void)</a:t>
            </a:r>
          </a:p>
          <a:p>
            <a:r>
              <a:rPr lang="en-US" sz="1400" dirty="0"/>
              <a:t>{</a:t>
            </a:r>
          </a:p>
          <a:p>
            <a:r>
              <a:rPr lang="en-US" sz="1400" dirty="0"/>
              <a:t>int </a:t>
            </a:r>
            <a:r>
              <a:rPr lang="en-US" sz="1400" dirty="0" err="1"/>
              <a:t>arr</a:t>
            </a:r>
            <a:r>
              <a:rPr lang="en-US" sz="1400" dirty="0"/>
              <a:t>[] = { 2, 3, 4, 10, 40 }; int x = 10; int n = </a:t>
            </a:r>
            <a:r>
              <a:rPr lang="en-US" sz="1400" dirty="0" err="1"/>
              <a:t>sizeof</a:t>
            </a:r>
            <a:r>
              <a:rPr lang="en-US" sz="1400" dirty="0"/>
              <a:t>(</a:t>
            </a:r>
            <a:r>
              <a:rPr lang="en-US" sz="1400" dirty="0" err="1"/>
              <a:t>arr</a:t>
            </a:r>
            <a:r>
              <a:rPr lang="en-US" sz="1400" dirty="0"/>
              <a:t>) / </a:t>
            </a:r>
            <a:r>
              <a:rPr lang="en-US" sz="1400" dirty="0" err="1"/>
              <a:t>sizeof</a:t>
            </a:r>
            <a:r>
              <a:rPr lang="en-US" sz="1400" dirty="0"/>
              <a:t>(</a:t>
            </a:r>
            <a:r>
              <a:rPr lang="en-US" sz="1400" dirty="0" err="1"/>
              <a:t>arr</a:t>
            </a:r>
            <a:r>
              <a:rPr lang="en-US" sz="1400" dirty="0"/>
              <a:t>[0]);</a:t>
            </a:r>
          </a:p>
          <a:p>
            <a:r>
              <a:rPr lang="en-US" sz="1400" dirty="0"/>
              <a:t>int result = </a:t>
            </a:r>
            <a:r>
              <a:rPr lang="en-US" sz="1400" dirty="0" err="1"/>
              <a:t>binarySearch</a:t>
            </a:r>
            <a:r>
              <a:rPr lang="en-US" sz="1400" dirty="0"/>
              <a:t>(</a:t>
            </a:r>
            <a:r>
              <a:rPr lang="en-US" sz="1400" dirty="0" err="1"/>
              <a:t>arr</a:t>
            </a:r>
            <a:r>
              <a:rPr lang="en-US" sz="1400" dirty="0"/>
              <a:t>, 0, n - 1, x);</a:t>
            </a:r>
          </a:p>
          <a:p>
            <a:r>
              <a:rPr lang="en-US" sz="1400" dirty="0"/>
              <a:t>(result == -1)</a:t>
            </a:r>
          </a:p>
          <a:p>
            <a:r>
              <a:rPr lang="en-US" sz="1400" dirty="0"/>
              <a:t>	? </a:t>
            </a:r>
            <a:r>
              <a:rPr lang="en-US" sz="1400" dirty="0" err="1"/>
              <a:t>printf</a:t>
            </a:r>
            <a:r>
              <a:rPr lang="en-US" sz="1400" dirty="0"/>
              <a:t>("Element is not present in array")</a:t>
            </a:r>
          </a:p>
          <a:p>
            <a:r>
              <a:rPr lang="en-US" sz="1400" dirty="0"/>
              <a:t>	: </a:t>
            </a:r>
            <a:r>
              <a:rPr lang="en-US" sz="1400" dirty="0" err="1"/>
              <a:t>printf</a:t>
            </a:r>
            <a:r>
              <a:rPr lang="en-US" sz="1400" dirty="0"/>
              <a:t>("Element is present at index %d", result); return 0;</a:t>
            </a:r>
          </a:p>
          <a:p>
            <a:r>
              <a:rPr lang="en-US" sz="1400" dirty="0"/>
              <a:t>}</a:t>
            </a:r>
          </a:p>
        </p:txBody>
      </p:sp>
    </p:spTree>
    <p:extLst>
      <p:ext uri="{BB962C8B-B14F-4D97-AF65-F5344CB8AC3E}">
        <p14:creationId xmlns:p14="http://schemas.microsoft.com/office/powerpoint/2010/main" val="205196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xEl>
                                              <p:pRg st="21" end="21"/>
                                            </p:txEl>
                                          </p:spTgt>
                                        </p:tgtEl>
                                        <p:attrNameLst>
                                          <p:attrName>style.visibility</p:attrName>
                                        </p:attrNameLst>
                                      </p:cBhvr>
                                      <p:to>
                                        <p:strVal val="visible"/>
                                      </p:to>
                                    </p:set>
                                    <p:animEffect transition="in" filter="fade">
                                      <p:cBhvr>
                                        <p:cTn id="17" dur="1000"/>
                                        <p:tgtEl>
                                          <p:spTgt spid="8">
                                            <p:txEl>
                                              <p:pRg st="21" end="21"/>
                                            </p:txEl>
                                          </p:spTgt>
                                        </p:tgtEl>
                                      </p:cBhvr>
                                    </p:animEffect>
                                    <p:anim calcmode="lin" valueType="num">
                                      <p:cBhvr>
                                        <p:cTn id="18" dur="1000" fill="hold"/>
                                        <p:tgtEl>
                                          <p:spTgt spid="8">
                                            <p:txEl>
                                              <p:pRg st="21" end="21"/>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1" end="2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22" end="22"/>
                                            </p:txEl>
                                          </p:spTgt>
                                        </p:tgtEl>
                                        <p:attrNameLst>
                                          <p:attrName>style.visibility</p:attrName>
                                        </p:attrNameLst>
                                      </p:cBhvr>
                                      <p:to>
                                        <p:strVal val="visible"/>
                                      </p:to>
                                    </p:set>
                                    <p:animEffect transition="in" filter="fade">
                                      <p:cBhvr>
                                        <p:cTn id="22" dur="1000"/>
                                        <p:tgtEl>
                                          <p:spTgt spid="8">
                                            <p:txEl>
                                              <p:pRg st="22" end="22"/>
                                            </p:txEl>
                                          </p:spTgt>
                                        </p:tgtEl>
                                      </p:cBhvr>
                                    </p:animEffect>
                                    <p:anim calcmode="lin" valueType="num">
                                      <p:cBhvr>
                                        <p:cTn id="23" dur="1000" fill="hold"/>
                                        <p:tgtEl>
                                          <p:spTgt spid="8">
                                            <p:txEl>
                                              <p:pRg st="22" end="22"/>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22" end="2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23" end="23"/>
                                            </p:txEl>
                                          </p:spTgt>
                                        </p:tgtEl>
                                        <p:attrNameLst>
                                          <p:attrName>style.visibility</p:attrName>
                                        </p:attrNameLst>
                                      </p:cBhvr>
                                      <p:to>
                                        <p:strVal val="visible"/>
                                      </p:to>
                                    </p:set>
                                    <p:animEffect transition="in" filter="fade">
                                      <p:cBhvr>
                                        <p:cTn id="27" dur="1000"/>
                                        <p:tgtEl>
                                          <p:spTgt spid="8">
                                            <p:txEl>
                                              <p:pRg st="23" end="23"/>
                                            </p:txEl>
                                          </p:spTgt>
                                        </p:tgtEl>
                                      </p:cBhvr>
                                    </p:animEffect>
                                    <p:anim calcmode="lin" valueType="num">
                                      <p:cBhvr>
                                        <p:cTn id="28" dur="1000" fill="hold"/>
                                        <p:tgtEl>
                                          <p:spTgt spid="8">
                                            <p:txEl>
                                              <p:pRg st="23" end="2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3" end="2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28" end="28"/>
                                            </p:txEl>
                                          </p:spTgt>
                                        </p:tgtEl>
                                        <p:attrNameLst>
                                          <p:attrName>style.visibility</p:attrName>
                                        </p:attrNameLst>
                                      </p:cBhvr>
                                      <p:to>
                                        <p:strVal val="visible"/>
                                      </p:to>
                                    </p:set>
                                    <p:animEffect transition="in" filter="fade">
                                      <p:cBhvr>
                                        <p:cTn id="32" dur="1000"/>
                                        <p:tgtEl>
                                          <p:spTgt spid="8">
                                            <p:txEl>
                                              <p:pRg st="28" end="28"/>
                                            </p:txEl>
                                          </p:spTgt>
                                        </p:tgtEl>
                                      </p:cBhvr>
                                    </p:animEffect>
                                    <p:anim calcmode="lin" valueType="num">
                                      <p:cBhvr>
                                        <p:cTn id="33" dur="1000" fill="hold"/>
                                        <p:tgtEl>
                                          <p:spTgt spid="8">
                                            <p:txEl>
                                              <p:pRg st="28" end="28"/>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28" end="2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8">
                                            <p:txEl>
                                              <p:pRg st="24" end="24"/>
                                            </p:txEl>
                                          </p:spTgt>
                                        </p:tgtEl>
                                        <p:attrNameLst>
                                          <p:attrName>style.visibility</p:attrName>
                                        </p:attrNameLst>
                                      </p:cBhvr>
                                      <p:to>
                                        <p:strVal val="visible"/>
                                      </p:to>
                                    </p:set>
                                    <p:animEffect transition="in" filter="circle(in)">
                                      <p:cBhvr>
                                        <p:cTn id="39" dur="2000"/>
                                        <p:tgtEl>
                                          <p:spTgt spid="8">
                                            <p:txEl>
                                              <p:pRg st="24" end="24"/>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circle(in)">
                                      <p:cBhvr>
                                        <p:cTn id="42" dur="2000"/>
                                        <p:tgtEl>
                                          <p:spTgt spid="8">
                                            <p:txEl>
                                              <p:pRg st="3" end="3"/>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8">
                                            <p:txEl>
                                              <p:pRg st="19" end="19"/>
                                            </p:txEl>
                                          </p:spTgt>
                                        </p:tgtEl>
                                        <p:attrNameLst>
                                          <p:attrName>style.visibility</p:attrName>
                                        </p:attrNameLst>
                                      </p:cBhvr>
                                      <p:to>
                                        <p:strVal val="visible"/>
                                      </p:to>
                                    </p:set>
                                    <p:animEffect transition="in" filter="wipe(down)">
                                      <p:cBhvr>
                                        <p:cTn id="45" dur="500"/>
                                        <p:tgtEl>
                                          <p:spTgt spid="8">
                                            <p:txEl>
                                              <p:pRg st="19" end="1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8">
                                            <p:txEl>
                                              <p:pRg st="4" end="4"/>
                                            </p:txEl>
                                          </p:spTgt>
                                        </p:tgtEl>
                                        <p:attrNameLst>
                                          <p:attrName>style.visibility</p:attrName>
                                        </p:attrNameLst>
                                      </p:cBhvr>
                                      <p:to>
                                        <p:strVal val="visible"/>
                                      </p:to>
                                    </p:set>
                                    <p:animEffect transition="in" filter="wipe(down)">
                                      <p:cBhvr>
                                        <p:cTn id="50" dur="500"/>
                                        <p:tgtEl>
                                          <p:spTgt spid="8">
                                            <p:txEl>
                                              <p:pRg st="4" end="4"/>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8">
                                            <p:txEl>
                                              <p:pRg st="5" end="5"/>
                                            </p:txEl>
                                          </p:spTgt>
                                        </p:tgtEl>
                                        <p:attrNameLst>
                                          <p:attrName>style.visibility</p:attrName>
                                        </p:attrNameLst>
                                      </p:cBhvr>
                                      <p:to>
                                        <p:strVal val="visible"/>
                                      </p:to>
                                    </p:set>
                                    <p:animEffect transition="in" filter="wipe(down)">
                                      <p:cBhvr>
                                        <p:cTn id="53" dur="500"/>
                                        <p:tgtEl>
                                          <p:spTgt spid="8">
                                            <p:txEl>
                                              <p:pRg st="5" end="5"/>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8">
                                            <p:txEl>
                                              <p:pRg st="6" end="6"/>
                                            </p:txEl>
                                          </p:spTgt>
                                        </p:tgtEl>
                                        <p:attrNameLst>
                                          <p:attrName>style.visibility</p:attrName>
                                        </p:attrNameLst>
                                      </p:cBhvr>
                                      <p:to>
                                        <p:strVal val="visible"/>
                                      </p:to>
                                    </p:set>
                                    <p:animEffect transition="in" filter="wipe(down)">
                                      <p:cBhvr>
                                        <p:cTn id="56" dur="500"/>
                                        <p:tgtEl>
                                          <p:spTgt spid="8">
                                            <p:txEl>
                                              <p:pRg st="6" end="6"/>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animEffect transition="in" filter="wipe(down)">
                                      <p:cBhvr>
                                        <p:cTn id="59" dur="500"/>
                                        <p:tgtEl>
                                          <p:spTgt spid="8">
                                            <p:txEl>
                                              <p:pRg st="8" end="8"/>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8">
                                            <p:txEl>
                                              <p:pRg st="9" end="9"/>
                                            </p:txEl>
                                          </p:spTgt>
                                        </p:tgtEl>
                                        <p:attrNameLst>
                                          <p:attrName>style.visibility</p:attrName>
                                        </p:attrNameLst>
                                      </p:cBhvr>
                                      <p:to>
                                        <p:strVal val="visible"/>
                                      </p:to>
                                    </p:set>
                                    <p:animEffect transition="in" filter="wipe(down)">
                                      <p:cBhvr>
                                        <p:cTn id="62" dur="500"/>
                                        <p:tgtEl>
                                          <p:spTgt spid="8">
                                            <p:txEl>
                                              <p:pRg st="9" end="9"/>
                                            </p:txEl>
                                          </p:spTgt>
                                        </p:tgtEl>
                                      </p:cBhvr>
                                    </p:animEffect>
                                  </p:childTnLst>
                                </p:cTn>
                              </p:par>
                              <p:par>
                                <p:cTn id="63" presetID="22" presetClass="entr" presetSubtype="4" fill="hold" nodeType="withEffect">
                                  <p:stCondLst>
                                    <p:cond delay="0"/>
                                  </p:stCondLst>
                                  <p:childTnLst>
                                    <p:set>
                                      <p:cBhvr>
                                        <p:cTn id="64" dur="1" fill="hold">
                                          <p:stCondLst>
                                            <p:cond delay="0"/>
                                          </p:stCondLst>
                                        </p:cTn>
                                        <p:tgtEl>
                                          <p:spTgt spid="8">
                                            <p:txEl>
                                              <p:pRg st="11" end="11"/>
                                            </p:txEl>
                                          </p:spTgt>
                                        </p:tgtEl>
                                        <p:attrNameLst>
                                          <p:attrName>style.visibility</p:attrName>
                                        </p:attrNameLst>
                                      </p:cBhvr>
                                      <p:to>
                                        <p:strVal val="visible"/>
                                      </p:to>
                                    </p:set>
                                    <p:animEffect transition="in" filter="wipe(down)">
                                      <p:cBhvr>
                                        <p:cTn id="65" dur="500"/>
                                        <p:tgtEl>
                                          <p:spTgt spid="8">
                                            <p:txEl>
                                              <p:pRg st="11" end="11"/>
                                            </p:txEl>
                                          </p:spTgt>
                                        </p:tgtEl>
                                      </p:cBhvr>
                                    </p:animEffect>
                                  </p:childTnLst>
                                </p:cTn>
                              </p:par>
                              <p:par>
                                <p:cTn id="66" presetID="22" presetClass="entr" presetSubtype="4" fill="hold" nodeType="withEffect">
                                  <p:stCondLst>
                                    <p:cond delay="0"/>
                                  </p:stCondLst>
                                  <p:childTnLst>
                                    <p:set>
                                      <p:cBhvr>
                                        <p:cTn id="67" dur="1" fill="hold">
                                          <p:stCondLst>
                                            <p:cond delay="0"/>
                                          </p:stCondLst>
                                        </p:cTn>
                                        <p:tgtEl>
                                          <p:spTgt spid="8">
                                            <p:txEl>
                                              <p:pRg st="12" end="12"/>
                                            </p:txEl>
                                          </p:spTgt>
                                        </p:tgtEl>
                                        <p:attrNameLst>
                                          <p:attrName>style.visibility</p:attrName>
                                        </p:attrNameLst>
                                      </p:cBhvr>
                                      <p:to>
                                        <p:strVal val="visible"/>
                                      </p:to>
                                    </p:set>
                                    <p:animEffect transition="in" filter="wipe(down)">
                                      <p:cBhvr>
                                        <p:cTn id="68" dur="500"/>
                                        <p:tgtEl>
                                          <p:spTgt spid="8">
                                            <p:txEl>
                                              <p:pRg st="12" end="12"/>
                                            </p:txEl>
                                          </p:spTgt>
                                        </p:tgtEl>
                                      </p:cBhvr>
                                    </p:animEffect>
                                  </p:childTnLst>
                                </p:cTn>
                              </p:par>
                              <p:par>
                                <p:cTn id="69" presetID="22" presetClass="entr" presetSubtype="4" fill="hold" nodeType="withEffect">
                                  <p:stCondLst>
                                    <p:cond delay="0"/>
                                  </p:stCondLst>
                                  <p:childTnLst>
                                    <p:set>
                                      <p:cBhvr>
                                        <p:cTn id="70" dur="1" fill="hold">
                                          <p:stCondLst>
                                            <p:cond delay="0"/>
                                          </p:stCondLst>
                                        </p:cTn>
                                        <p:tgtEl>
                                          <p:spTgt spid="8">
                                            <p:txEl>
                                              <p:pRg st="14" end="14"/>
                                            </p:txEl>
                                          </p:spTgt>
                                        </p:tgtEl>
                                        <p:attrNameLst>
                                          <p:attrName>style.visibility</p:attrName>
                                        </p:attrNameLst>
                                      </p:cBhvr>
                                      <p:to>
                                        <p:strVal val="visible"/>
                                      </p:to>
                                    </p:set>
                                    <p:animEffect transition="in" filter="wipe(down)">
                                      <p:cBhvr>
                                        <p:cTn id="71" dur="500"/>
                                        <p:tgtEl>
                                          <p:spTgt spid="8">
                                            <p:txEl>
                                              <p:pRg st="14" end="14"/>
                                            </p:txEl>
                                          </p:spTgt>
                                        </p:tgtEl>
                                      </p:cBhvr>
                                    </p:animEffect>
                                  </p:childTnLst>
                                </p:cTn>
                              </p:par>
                              <p:par>
                                <p:cTn id="72" presetID="22" presetClass="entr" presetSubtype="4" fill="hold" nodeType="withEffect">
                                  <p:stCondLst>
                                    <p:cond delay="0"/>
                                  </p:stCondLst>
                                  <p:childTnLst>
                                    <p:set>
                                      <p:cBhvr>
                                        <p:cTn id="73" dur="1" fill="hold">
                                          <p:stCondLst>
                                            <p:cond delay="0"/>
                                          </p:stCondLst>
                                        </p:cTn>
                                        <p:tgtEl>
                                          <p:spTgt spid="8">
                                            <p:txEl>
                                              <p:pRg st="15" end="15"/>
                                            </p:txEl>
                                          </p:spTgt>
                                        </p:tgtEl>
                                        <p:attrNameLst>
                                          <p:attrName>style.visibility</p:attrName>
                                        </p:attrNameLst>
                                      </p:cBhvr>
                                      <p:to>
                                        <p:strVal val="visible"/>
                                      </p:to>
                                    </p:set>
                                    <p:animEffect transition="in" filter="wipe(down)">
                                      <p:cBhvr>
                                        <p:cTn id="74" dur="500"/>
                                        <p:tgtEl>
                                          <p:spTgt spid="8">
                                            <p:txEl>
                                              <p:pRg st="15" end="15"/>
                                            </p:txEl>
                                          </p:spTgt>
                                        </p:tgtEl>
                                      </p:cBhvr>
                                    </p:animEffect>
                                  </p:childTnLst>
                                </p:cTn>
                              </p:par>
                              <p:par>
                                <p:cTn id="75" presetID="22" presetClass="entr" presetSubtype="4" fill="hold" nodeType="withEffect">
                                  <p:stCondLst>
                                    <p:cond delay="0"/>
                                  </p:stCondLst>
                                  <p:childTnLst>
                                    <p:set>
                                      <p:cBhvr>
                                        <p:cTn id="76" dur="1" fill="hold">
                                          <p:stCondLst>
                                            <p:cond delay="0"/>
                                          </p:stCondLst>
                                        </p:cTn>
                                        <p:tgtEl>
                                          <p:spTgt spid="8">
                                            <p:txEl>
                                              <p:pRg st="16" end="16"/>
                                            </p:txEl>
                                          </p:spTgt>
                                        </p:tgtEl>
                                        <p:attrNameLst>
                                          <p:attrName>style.visibility</p:attrName>
                                        </p:attrNameLst>
                                      </p:cBhvr>
                                      <p:to>
                                        <p:strVal val="visible"/>
                                      </p:to>
                                    </p:set>
                                    <p:animEffect transition="in" filter="wipe(down)">
                                      <p:cBhvr>
                                        <p:cTn id="77" dur="500"/>
                                        <p:tgtEl>
                                          <p:spTgt spid="8">
                                            <p:txEl>
                                              <p:pRg st="16" end="16"/>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8">
                                            <p:txEl>
                                              <p:pRg st="17" end="17"/>
                                            </p:txEl>
                                          </p:spTgt>
                                        </p:tgtEl>
                                        <p:attrNameLst>
                                          <p:attrName>style.visibility</p:attrName>
                                        </p:attrNameLst>
                                      </p:cBhvr>
                                      <p:to>
                                        <p:strVal val="visible"/>
                                      </p:to>
                                    </p:set>
                                    <p:animEffect transition="in" filter="wipe(down)">
                                      <p:cBhvr>
                                        <p:cTn id="80" dur="500"/>
                                        <p:tgtEl>
                                          <p:spTgt spid="8">
                                            <p:txEl>
                                              <p:pRg st="17" end="17"/>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8">
                                            <p:txEl>
                                              <p:pRg st="18" end="18"/>
                                            </p:txEl>
                                          </p:spTgt>
                                        </p:tgtEl>
                                        <p:attrNameLst>
                                          <p:attrName>style.visibility</p:attrName>
                                        </p:attrNameLst>
                                      </p:cBhvr>
                                      <p:to>
                                        <p:strVal val="visible"/>
                                      </p:to>
                                    </p:set>
                                    <p:animEffect transition="in" filter="wipe(down)">
                                      <p:cBhvr>
                                        <p:cTn id="83" dur="500"/>
                                        <p:tgtEl>
                                          <p:spTgt spid="8">
                                            <p:txEl>
                                              <p:pRg st="18" end="1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nodeType="clickEffect">
                                  <p:stCondLst>
                                    <p:cond delay="0"/>
                                  </p:stCondLst>
                                  <p:childTnLst>
                                    <p:set>
                                      <p:cBhvr>
                                        <p:cTn id="87" dur="1" fill="hold">
                                          <p:stCondLst>
                                            <p:cond delay="0"/>
                                          </p:stCondLst>
                                        </p:cTn>
                                        <p:tgtEl>
                                          <p:spTgt spid="8">
                                            <p:txEl>
                                              <p:pRg st="25" end="25"/>
                                            </p:txEl>
                                          </p:spTgt>
                                        </p:tgtEl>
                                        <p:attrNameLst>
                                          <p:attrName>style.visibility</p:attrName>
                                        </p:attrNameLst>
                                      </p:cBhvr>
                                      <p:to>
                                        <p:strVal val="visible"/>
                                      </p:to>
                                    </p:set>
                                    <p:animEffect transition="in" filter="barn(inVertical)">
                                      <p:cBhvr>
                                        <p:cTn id="88" dur="500"/>
                                        <p:tgtEl>
                                          <p:spTgt spid="8">
                                            <p:txEl>
                                              <p:pRg st="25" end="25"/>
                                            </p:txEl>
                                          </p:spTgt>
                                        </p:tgtEl>
                                      </p:cBhvr>
                                    </p:animEffect>
                                  </p:childTnLst>
                                </p:cTn>
                              </p:par>
                              <p:par>
                                <p:cTn id="89" presetID="16" presetClass="entr" presetSubtype="21" fill="hold" nodeType="withEffect">
                                  <p:stCondLst>
                                    <p:cond delay="0"/>
                                  </p:stCondLst>
                                  <p:childTnLst>
                                    <p:set>
                                      <p:cBhvr>
                                        <p:cTn id="90" dur="1" fill="hold">
                                          <p:stCondLst>
                                            <p:cond delay="0"/>
                                          </p:stCondLst>
                                        </p:cTn>
                                        <p:tgtEl>
                                          <p:spTgt spid="8">
                                            <p:txEl>
                                              <p:pRg st="26" end="26"/>
                                            </p:txEl>
                                          </p:spTgt>
                                        </p:tgtEl>
                                        <p:attrNameLst>
                                          <p:attrName>style.visibility</p:attrName>
                                        </p:attrNameLst>
                                      </p:cBhvr>
                                      <p:to>
                                        <p:strVal val="visible"/>
                                      </p:to>
                                    </p:set>
                                    <p:animEffect transition="in" filter="barn(inVertical)">
                                      <p:cBhvr>
                                        <p:cTn id="91" dur="500"/>
                                        <p:tgtEl>
                                          <p:spTgt spid="8">
                                            <p:txEl>
                                              <p:pRg st="26" end="26"/>
                                            </p:txEl>
                                          </p:spTgt>
                                        </p:tgtEl>
                                      </p:cBhvr>
                                    </p:animEffect>
                                  </p:childTnLst>
                                </p:cTn>
                              </p:par>
                              <p:par>
                                <p:cTn id="92" presetID="16" presetClass="entr" presetSubtype="21" fill="hold" nodeType="withEffect">
                                  <p:stCondLst>
                                    <p:cond delay="0"/>
                                  </p:stCondLst>
                                  <p:childTnLst>
                                    <p:set>
                                      <p:cBhvr>
                                        <p:cTn id="93" dur="1" fill="hold">
                                          <p:stCondLst>
                                            <p:cond delay="0"/>
                                          </p:stCondLst>
                                        </p:cTn>
                                        <p:tgtEl>
                                          <p:spTgt spid="8">
                                            <p:txEl>
                                              <p:pRg st="27" end="27"/>
                                            </p:txEl>
                                          </p:spTgt>
                                        </p:tgtEl>
                                        <p:attrNameLst>
                                          <p:attrName>style.visibility</p:attrName>
                                        </p:attrNameLst>
                                      </p:cBhvr>
                                      <p:to>
                                        <p:strVal val="visible"/>
                                      </p:to>
                                    </p:set>
                                    <p:animEffect transition="in" filter="barn(inVertical)">
                                      <p:cBhvr>
                                        <p:cTn id="94" dur="500"/>
                                        <p:tgtEl>
                                          <p:spTgt spid="8">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381CE1-200C-5145-7E9D-57BEB82DDC09}"/>
              </a:ext>
            </a:extLst>
          </p:cNvPr>
          <p:cNvSpPr txBox="1"/>
          <p:nvPr/>
        </p:nvSpPr>
        <p:spPr>
          <a:xfrm>
            <a:off x="206712" y="180121"/>
            <a:ext cx="6094378" cy="369332"/>
          </a:xfrm>
          <a:prstGeom prst="rect">
            <a:avLst/>
          </a:prstGeom>
          <a:noFill/>
        </p:spPr>
        <p:txBody>
          <a:bodyPr wrap="square">
            <a:spAutoFit/>
          </a:bodyPr>
          <a:lstStyle/>
          <a:p>
            <a:r>
              <a:rPr lang="en-US" b="1" i="0" dirty="0">
                <a:solidFill>
                  <a:srgbClr val="273239"/>
                </a:solidFill>
                <a:effectLst/>
                <a:latin typeface="urw-din"/>
              </a:rPr>
              <a:t>Illustration of Binary Search Algorithm: </a:t>
            </a:r>
            <a:endParaRPr lang="en-US" dirty="0"/>
          </a:p>
        </p:txBody>
      </p:sp>
      <p:pic>
        <p:nvPicPr>
          <p:cNvPr id="1026" name="Picture 2">
            <a:extLst>
              <a:ext uri="{FF2B5EF4-FFF2-40B4-BE49-F238E27FC236}">
                <a16:creationId xmlns:a16="http://schemas.microsoft.com/office/drawing/2014/main" id="{3F65FD13-9D25-9C2B-6C3B-59E28D2B2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179" y="634021"/>
            <a:ext cx="5792822" cy="30916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6B368C-F6A5-7531-7F2C-DE51863301C8}"/>
              </a:ext>
            </a:extLst>
          </p:cNvPr>
          <p:cNvSpPr txBox="1"/>
          <p:nvPr/>
        </p:nvSpPr>
        <p:spPr>
          <a:xfrm>
            <a:off x="303179" y="3945684"/>
            <a:ext cx="5792821" cy="2585323"/>
          </a:xfrm>
          <a:prstGeom prst="rect">
            <a:avLst/>
          </a:prstGeom>
          <a:noFill/>
        </p:spPr>
        <p:txBody>
          <a:bodyPr wrap="square">
            <a:spAutoFit/>
          </a:bodyPr>
          <a:lstStyle/>
          <a:p>
            <a:pPr algn="just" fontAlgn="base"/>
            <a:r>
              <a:rPr lang="en-US" b="1" i="0" dirty="0">
                <a:solidFill>
                  <a:srgbClr val="273239"/>
                </a:solidFill>
                <a:effectLst/>
                <a:latin typeface="urw-din"/>
              </a:rPr>
              <a:t>Step-by-step Binary Search Algorithm:</a:t>
            </a:r>
            <a:r>
              <a:rPr lang="en-US" b="0" i="0" dirty="0">
                <a:solidFill>
                  <a:srgbClr val="273239"/>
                </a:solidFill>
                <a:effectLst/>
                <a:latin typeface="urw-din"/>
              </a:rPr>
              <a:t> We basically ignore half of the elements just after one comparison.</a:t>
            </a:r>
          </a:p>
          <a:p>
            <a:pPr algn="just" fontAlgn="base">
              <a:buFont typeface="+mj-lt"/>
              <a:buAutoNum type="arabicPeriod"/>
            </a:pPr>
            <a:r>
              <a:rPr lang="en-US" b="0" i="0" dirty="0">
                <a:solidFill>
                  <a:srgbClr val="273239"/>
                </a:solidFill>
                <a:effectLst/>
                <a:latin typeface="urw-din"/>
              </a:rPr>
              <a:t>Compare x with the middle element.</a:t>
            </a:r>
          </a:p>
          <a:p>
            <a:pPr algn="just" fontAlgn="base">
              <a:buFont typeface="+mj-lt"/>
              <a:buAutoNum type="arabicPeriod"/>
            </a:pPr>
            <a:r>
              <a:rPr lang="en-US" b="0" i="0" dirty="0">
                <a:solidFill>
                  <a:srgbClr val="273239"/>
                </a:solidFill>
                <a:effectLst/>
                <a:latin typeface="urw-din"/>
              </a:rPr>
              <a:t>If x matches with the middle element, we return the mid index.</a:t>
            </a:r>
          </a:p>
          <a:p>
            <a:pPr algn="just" fontAlgn="base">
              <a:buFont typeface="+mj-lt"/>
              <a:buAutoNum type="arabicPeriod"/>
            </a:pPr>
            <a:r>
              <a:rPr lang="en-US" b="0" i="0" dirty="0">
                <a:solidFill>
                  <a:srgbClr val="273239"/>
                </a:solidFill>
                <a:effectLst/>
                <a:latin typeface="urw-din"/>
              </a:rPr>
              <a:t>Else If x is greater than the mid element, then x can only lie in the right half subarray after the mid element. So we recur for the right half.</a:t>
            </a:r>
          </a:p>
          <a:p>
            <a:pPr algn="just" fontAlgn="base">
              <a:buFont typeface="+mj-lt"/>
              <a:buAutoNum type="arabicPeriod"/>
            </a:pPr>
            <a:r>
              <a:rPr lang="en-US" b="0" i="0" dirty="0">
                <a:solidFill>
                  <a:srgbClr val="273239"/>
                </a:solidFill>
                <a:effectLst/>
                <a:latin typeface="urw-din"/>
              </a:rPr>
              <a:t>Else (x is smaller) recur for the left half.</a:t>
            </a:r>
          </a:p>
        </p:txBody>
      </p:sp>
      <p:sp>
        <p:nvSpPr>
          <p:cNvPr id="7" name="TextBox 6">
            <a:extLst>
              <a:ext uri="{FF2B5EF4-FFF2-40B4-BE49-F238E27FC236}">
                <a16:creationId xmlns:a16="http://schemas.microsoft.com/office/drawing/2014/main" id="{E0D504B7-C5FD-7CEA-06D2-861A38393FE2}"/>
              </a:ext>
            </a:extLst>
          </p:cNvPr>
          <p:cNvSpPr txBox="1"/>
          <p:nvPr/>
        </p:nvSpPr>
        <p:spPr>
          <a:xfrm>
            <a:off x="6371617" y="180121"/>
            <a:ext cx="5517204" cy="369332"/>
          </a:xfrm>
          <a:prstGeom prst="rect">
            <a:avLst/>
          </a:prstGeom>
          <a:noFill/>
        </p:spPr>
        <p:txBody>
          <a:bodyPr wrap="square">
            <a:spAutoFit/>
          </a:bodyPr>
          <a:lstStyle/>
          <a:p>
            <a:r>
              <a:rPr lang="en-US" b="1" dirty="0"/>
              <a:t>Complexity Analysis of Binary Search</a:t>
            </a:r>
          </a:p>
        </p:txBody>
      </p:sp>
      <p:pic>
        <p:nvPicPr>
          <p:cNvPr id="10" name="Picture 9">
            <a:extLst>
              <a:ext uri="{FF2B5EF4-FFF2-40B4-BE49-F238E27FC236}">
                <a16:creationId xmlns:a16="http://schemas.microsoft.com/office/drawing/2014/main" id="{7ED690BB-6BD8-8D0A-62E7-08D9A6177FE2}"/>
              </a:ext>
            </a:extLst>
          </p:cNvPr>
          <p:cNvPicPr>
            <a:picLocks noChangeAspect="1"/>
          </p:cNvPicPr>
          <p:nvPr/>
        </p:nvPicPr>
        <p:blipFill>
          <a:blip r:embed="rId3"/>
          <a:stretch>
            <a:fillRect/>
          </a:stretch>
        </p:blipFill>
        <p:spPr>
          <a:xfrm>
            <a:off x="6401947" y="704525"/>
            <a:ext cx="5486874" cy="5826482"/>
          </a:xfrm>
          <a:prstGeom prst="rect">
            <a:avLst/>
          </a:prstGeom>
        </p:spPr>
      </p:pic>
    </p:spTree>
    <p:extLst>
      <p:ext uri="{BB962C8B-B14F-4D97-AF65-F5344CB8AC3E}">
        <p14:creationId xmlns:p14="http://schemas.microsoft.com/office/powerpoint/2010/main" val="24088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1000"/>
                                        <p:tgtEl>
                                          <p:spTgt spid="5">
                                            <p:txEl>
                                              <p:pRg st="2" end="2"/>
                                            </p:txEl>
                                          </p:spTgt>
                                        </p:tgtEl>
                                      </p:cBhvr>
                                    </p:animEffect>
                                    <p:anim calcmode="lin" valueType="num">
                                      <p:cBhvr>
                                        <p:cTn id="2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1000"/>
                                        <p:tgtEl>
                                          <p:spTgt spid="5">
                                            <p:txEl>
                                              <p:pRg st="3" end="3"/>
                                            </p:txEl>
                                          </p:spTgt>
                                        </p:tgtEl>
                                      </p:cBhvr>
                                    </p:animEffect>
                                    <p:anim calcmode="lin" valueType="num">
                                      <p:cBhvr>
                                        <p:cTn id="3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1000"/>
                                        <p:tgtEl>
                                          <p:spTgt spid="5">
                                            <p:txEl>
                                              <p:pRg st="4" end="4"/>
                                            </p:txEl>
                                          </p:spTgt>
                                        </p:tgtEl>
                                      </p:cBhvr>
                                    </p:animEffect>
                                    <p:anim calcmode="lin" valueType="num">
                                      <p:cBhvr>
                                        <p:cTn id="4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fade">
                                      <p:cBhvr>
                                        <p:cTn id="48" dur="500"/>
                                        <p:tgtEl>
                                          <p:spTgt spid="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F106A-0CA4-21E1-219E-AED47ACEE41E}"/>
              </a:ext>
            </a:extLst>
          </p:cNvPr>
          <p:cNvSpPr txBox="1"/>
          <p:nvPr/>
        </p:nvSpPr>
        <p:spPr>
          <a:xfrm>
            <a:off x="120072" y="115516"/>
            <a:ext cx="6096000" cy="369332"/>
          </a:xfrm>
          <a:prstGeom prst="rect">
            <a:avLst/>
          </a:prstGeom>
          <a:noFill/>
        </p:spPr>
        <p:txBody>
          <a:bodyPr wrap="square">
            <a:spAutoFit/>
          </a:bodyPr>
          <a:lstStyle/>
          <a:p>
            <a:pPr fontAlgn="base"/>
            <a:r>
              <a:rPr lang="en-US" b="1" i="0" dirty="0">
                <a:solidFill>
                  <a:srgbClr val="273239"/>
                </a:solidFill>
                <a:effectLst/>
                <a:latin typeface="sofia-pro"/>
              </a:rPr>
              <a:t>Sorting Techniques: Insertion Sort</a:t>
            </a:r>
          </a:p>
        </p:txBody>
      </p:sp>
      <p:sp>
        <p:nvSpPr>
          <p:cNvPr id="5" name="TextBox 4">
            <a:extLst>
              <a:ext uri="{FF2B5EF4-FFF2-40B4-BE49-F238E27FC236}">
                <a16:creationId xmlns:a16="http://schemas.microsoft.com/office/drawing/2014/main" id="{E5AAC606-0C0D-D8C2-5A3E-61E8F6C98DCE}"/>
              </a:ext>
            </a:extLst>
          </p:cNvPr>
          <p:cNvSpPr txBox="1"/>
          <p:nvPr/>
        </p:nvSpPr>
        <p:spPr>
          <a:xfrm>
            <a:off x="212436" y="461696"/>
            <a:ext cx="6096000" cy="3693319"/>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euclid_circular_a"/>
              </a:rPr>
              <a:t>Insertion sort is a sorting algorithm that places an unsorted element at its suitable place in each iteration.</a:t>
            </a:r>
          </a:p>
          <a:p>
            <a:pPr marL="285750" indent="-285750" algn="just">
              <a:buFont typeface="Arial" panose="020B0604020202020204" pitchFamily="34" charset="0"/>
              <a:buChar char="•"/>
            </a:pPr>
            <a:endParaRPr lang="en-US" b="0" i="0" dirty="0">
              <a:effectLst/>
              <a:latin typeface="euclid_circular_a"/>
            </a:endParaRPr>
          </a:p>
          <a:p>
            <a:pPr marL="285750" indent="-285750" algn="just">
              <a:buFont typeface="Arial" panose="020B0604020202020204" pitchFamily="34" charset="0"/>
              <a:buChar char="•"/>
            </a:pPr>
            <a:r>
              <a:rPr lang="en-US" b="0" i="0" dirty="0">
                <a:effectLst/>
                <a:latin typeface="euclid_circular_a"/>
              </a:rPr>
              <a:t>Insertion sort works similarly to we sort cards in our hands in a card game.</a:t>
            </a:r>
          </a:p>
          <a:p>
            <a:pPr marL="285750" indent="-285750" algn="just">
              <a:buFont typeface="Arial" panose="020B0604020202020204" pitchFamily="34" charset="0"/>
              <a:buChar char="•"/>
            </a:pPr>
            <a:endParaRPr lang="en-US" b="0" i="0" dirty="0">
              <a:effectLst/>
              <a:latin typeface="euclid_circular_a"/>
            </a:endParaRPr>
          </a:p>
          <a:p>
            <a:pPr marL="285750" indent="-285750" algn="just">
              <a:buFont typeface="Arial" panose="020B0604020202020204" pitchFamily="34" charset="0"/>
              <a:buChar char="•"/>
            </a:pPr>
            <a:r>
              <a:rPr lang="en-US" b="0" i="0" dirty="0">
                <a:effectLst/>
                <a:latin typeface="euclid_circular_a"/>
              </a:rPr>
              <a:t>We assume that the first card is already sorted then, we select an unsorted card. If the unsorted card is greater than the card in hand, it is placed on the right otherwise, to the left. In the same way, other unsorted cards are taken and put in their right place.</a:t>
            </a:r>
          </a:p>
          <a:p>
            <a:pPr marL="285750" indent="-285750" algn="just">
              <a:buFont typeface="Arial" panose="020B0604020202020204" pitchFamily="34" charset="0"/>
              <a:buChar char="•"/>
            </a:pPr>
            <a:endParaRPr lang="en-US" b="0" i="0" dirty="0">
              <a:effectLst/>
              <a:latin typeface="euclid_circular_a"/>
            </a:endParaRPr>
          </a:p>
          <a:p>
            <a:pPr marL="285750" indent="-285750" algn="just">
              <a:buFont typeface="Arial" panose="020B0604020202020204" pitchFamily="34" charset="0"/>
              <a:buChar char="•"/>
            </a:pPr>
            <a:r>
              <a:rPr lang="en-US" b="0" i="0" dirty="0">
                <a:effectLst/>
                <a:latin typeface="euclid_circular_a"/>
              </a:rPr>
              <a:t>A similar approach is used by insertion sort.</a:t>
            </a:r>
          </a:p>
        </p:txBody>
      </p:sp>
      <p:sp>
        <p:nvSpPr>
          <p:cNvPr id="7" name="TextBox 6">
            <a:extLst>
              <a:ext uri="{FF2B5EF4-FFF2-40B4-BE49-F238E27FC236}">
                <a16:creationId xmlns:a16="http://schemas.microsoft.com/office/drawing/2014/main" id="{5F66F828-3D2F-CF16-E967-7F00E9FD14A8}"/>
              </a:ext>
            </a:extLst>
          </p:cNvPr>
          <p:cNvSpPr txBox="1"/>
          <p:nvPr/>
        </p:nvSpPr>
        <p:spPr>
          <a:xfrm>
            <a:off x="212436" y="4155015"/>
            <a:ext cx="6096000" cy="2585323"/>
          </a:xfrm>
          <a:prstGeom prst="rect">
            <a:avLst/>
          </a:prstGeom>
          <a:noFill/>
        </p:spPr>
        <p:txBody>
          <a:bodyPr wrap="square">
            <a:spAutoFit/>
          </a:bodyPr>
          <a:lstStyle/>
          <a:p>
            <a:pPr algn="l" fontAlgn="base"/>
            <a:r>
              <a:rPr lang="en-US" b="1" i="0" u="sng" dirty="0">
                <a:solidFill>
                  <a:srgbClr val="273239"/>
                </a:solidFill>
                <a:effectLst/>
                <a:latin typeface="urw-din"/>
              </a:rPr>
              <a:t>Characteristics of Insertion Sort:</a:t>
            </a:r>
          </a:p>
          <a:p>
            <a:pPr algn="l" fontAlgn="base"/>
            <a:endParaRPr lang="en-US" b="1" i="0" dirty="0">
              <a:solidFill>
                <a:srgbClr val="273239"/>
              </a:solidFill>
              <a:effectLst/>
              <a:latin typeface="urw-din"/>
            </a:endParaRPr>
          </a:p>
          <a:p>
            <a:pPr algn="just" fontAlgn="base">
              <a:buFont typeface="Arial" panose="020B0604020202020204" pitchFamily="34" charset="0"/>
              <a:buChar char="•"/>
            </a:pPr>
            <a:r>
              <a:rPr lang="en-US" b="0" i="0" dirty="0">
                <a:solidFill>
                  <a:srgbClr val="273239"/>
                </a:solidFill>
                <a:effectLst/>
                <a:latin typeface="urw-din"/>
              </a:rPr>
              <a:t>This algorithm is one of the simplest algorithms with simple implementation</a:t>
            </a:r>
          </a:p>
          <a:p>
            <a:pPr algn="just" fontAlgn="base">
              <a:buFont typeface="Arial" panose="020B0604020202020204" pitchFamily="34" charset="0"/>
              <a:buChar char="•"/>
            </a:pPr>
            <a:endParaRPr lang="en-US" b="0" i="0" dirty="0">
              <a:solidFill>
                <a:srgbClr val="273239"/>
              </a:solidFill>
              <a:effectLst/>
              <a:latin typeface="urw-din"/>
            </a:endParaRPr>
          </a:p>
          <a:p>
            <a:pPr algn="just" fontAlgn="base">
              <a:buFont typeface="Arial" panose="020B0604020202020204" pitchFamily="34" charset="0"/>
              <a:buChar char="•"/>
            </a:pPr>
            <a:r>
              <a:rPr lang="en-US" b="0" i="0" dirty="0">
                <a:solidFill>
                  <a:srgbClr val="273239"/>
                </a:solidFill>
                <a:effectLst/>
                <a:latin typeface="urw-din"/>
              </a:rPr>
              <a:t>Basically, Insertion sort is efficient for small data values</a:t>
            </a:r>
          </a:p>
          <a:p>
            <a:pPr algn="just" fontAlgn="base">
              <a:buFont typeface="Arial" panose="020B0604020202020204" pitchFamily="34" charset="0"/>
              <a:buChar char="•"/>
            </a:pPr>
            <a:endParaRPr lang="en-US" b="0" i="0" dirty="0">
              <a:solidFill>
                <a:srgbClr val="273239"/>
              </a:solidFill>
              <a:effectLst/>
              <a:latin typeface="urw-din"/>
            </a:endParaRPr>
          </a:p>
          <a:p>
            <a:pPr algn="just" fontAlgn="base">
              <a:buFont typeface="Arial" panose="020B0604020202020204" pitchFamily="34" charset="0"/>
              <a:buChar char="•"/>
            </a:pPr>
            <a:r>
              <a:rPr lang="en-US" b="0" i="0" dirty="0">
                <a:solidFill>
                  <a:srgbClr val="273239"/>
                </a:solidFill>
                <a:effectLst/>
                <a:latin typeface="urw-din"/>
              </a:rPr>
              <a:t>Insertion sort is adaptive in nature, i.e. it is appropriate for data sets that are already partially sorted.</a:t>
            </a:r>
          </a:p>
        </p:txBody>
      </p:sp>
      <p:sp>
        <p:nvSpPr>
          <p:cNvPr id="9" name="TextBox 8">
            <a:extLst>
              <a:ext uri="{FF2B5EF4-FFF2-40B4-BE49-F238E27FC236}">
                <a16:creationId xmlns:a16="http://schemas.microsoft.com/office/drawing/2014/main" id="{9746FEF1-933D-F438-CC24-F2DE453BC8B0}"/>
              </a:ext>
            </a:extLst>
          </p:cNvPr>
          <p:cNvSpPr txBox="1"/>
          <p:nvPr/>
        </p:nvSpPr>
        <p:spPr>
          <a:xfrm>
            <a:off x="6638637" y="115516"/>
            <a:ext cx="5433291" cy="646331"/>
          </a:xfrm>
          <a:prstGeom prst="rect">
            <a:avLst/>
          </a:prstGeom>
          <a:noFill/>
        </p:spPr>
        <p:txBody>
          <a:bodyPr wrap="square">
            <a:spAutoFit/>
          </a:bodyPr>
          <a:lstStyle/>
          <a:p>
            <a:pPr algn="l"/>
            <a:r>
              <a:rPr lang="en-US" dirty="0">
                <a:latin typeface="euclid_circular_a"/>
              </a:rPr>
              <a:t>How Does Insertion Sort Work?</a:t>
            </a:r>
          </a:p>
          <a:p>
            <a:r>
              <a:rPr lang="en-US" b="0" i="0" dirty="0">
                <a:effectLst/>
                <a:latin typeface="euclid_circular_a"/>
              </a:rPr>
              <a:t>Suppose we need to sort the following array.</a:t>
            </a:r>
            <a:endParaRPr lang="en-US" dirty="0"/>
          </a:p>
        </p:txBody>
      </p:sp>
      <p:pic>
        <p:nvPicPr>
          <p:cNvPr id="25" name="Picture 24">
            <a:extLst>
              <a:ext uri="{FF2B5EF4-FFF2-40B4-BE49-F238E27FC236}">
                <a16:creationId xmlns:a16="http://schemas.microsoft.com/office/drawing/2014/main" id="{AE67D73E-8E52-39F9-FC78-97FB9DAB0B91}"/>
              </a:ext>
            </a:extLst>
          </p:cNvPr>
          <p:cNvPicPr>
            <a:picLocks noChangeAspect="1"/>
          </p:cNvPicPr>
          <p:nvPr/>
        </p:nvPicPr>
        <p:blipFill>
          <a:blip r:embed="rId2"/>
          <a:stretch>
            <a:fillRect/>
          </a:stretch>
        </p:blipFill>
        <p:spPr>
          <a:xfrm>
            <a:off x="6841387" y="761847"/>
            <a:ext cx="3517991" cy="328044"/>
          </a:xfrm>
          <a:prstGeom prst="rect">
            <a:avLst/>
          </a:prstGeom>
        </p:spPr>
      </p:pic>
      <p:sp>
        <p:nvSpPr>
          <p:cNvPr id="28" name="TextBox 27">
            <a:extLst>
              <a:ext uri="{FF2B5EF4-FFF2-40B4-BE49-F238E27FC236}">
                <a16:creationId xmlns:a16="http://schemas.microsoft.com/office/drawing/2014/main" id="{6EC4A98A-F315-8F67-25A1-CC953E8028C8}"/>
              </a:ext>
            </a:extLst>
          </p:cNvPr>
          <p:cNvSpPr txBox="1"/>
          <p:nvPr/>
        </p:nvSpPr>
        <p:spPr>
          <a:xfrm>
            <a:off x="6638637" y="1214689"/>
            <a:ext cx="5239327" cy="1477328"/>
          </a:xfrm>
          <a:prstGeom prst="rect">
            <a:avLst/>
          </a:prstGeom>
          <a:noFill/>
        </p:spPr>
        <p:txBody>
          <a:bodyPr wrap="square">
            <a:spAutoFit/>
          </a:bodyPr>
          <a:lstStyle/>
          <a:p>
            <a:r>
              <a:rPr lang="en-US" b="0" i="0" dirty="0">
                <a:effectLst/>
                <a:latin typeface="euclid_circular_a"/>
              </a:rPr>
              <a:t>The first element in the array is assumed to be sorted. Take the second element and store it separately in </a:t>
            </a:r>
            <a:r>
              <a:rPr lang="en-US" b="1" i="0" dirty="0">
                <a:effectLst/>
                <a:latin typeface="euclid_circular_a"/>
              </a:rPr>
              <a:t>key</a:t>
            </a:r>
          </a:p>
          <a:p>
            <a:r>
              <a:rPr lang="en-US" dirty="0">
                <a:latin typeface="euclid_circular_a"/>
              </a:rPr>
              <a:t>Compare the </a:t>
            </a:r>
            <a:r>
              <a:rPr lang="en-US" b="1" dirty="0">
                <a:latin typeface="euclid_circular_a"/>
              </a:rPr>
              <a:t>key </a:t>
            </a:r>
            <a:r>
              <a:rPr lang="en-US" b="0" i="0" dirty="0">
                <a:effectLst/>
                <a:latin typeface="euclid_circular_a"/>
              </a:rPr>
              <a:t>with the first element. If the first element is greater than the </a:t>
            </a:r>
            <a:r>
              <a:rPr lang="en-US" b="1" i="0" dirty="0">
                <a:effectLst/>
                <a:latin typeface="euclid_circular_a"/>
              </a:rPr>
              <a:t>key</a:t>
            </a:r>
            <a:r>
              <a:rPr lang="en-US" i="0" dirty="0">
                <a:effectLst/>
                <a:latin typeface="euclid_circular_a"/>
              </a:rPr>
              <a:t>, then the </a:t>
            </a:r>
            <a:r>
              <a:rPr lang="en-US" b="1" i="0" dirty="0">
                <a:effectLst/>
                <a:latin typeface="euclid_circular_a"/>
              </a:rPr>
              <a:t>key </a:t>
            </a:r>
            <a:r>
              <a:rPr lang="en-US" b="0" i="0" dirty="0">
                <a:effectLst/>
                <a:latin typeface="euclid_circular_a"/>
              </a:rPr>
              <a:t>is placed in front of the first element.</a:t>
            </a:r>
            <a:endParaRPr lang="en-US" dirty="0"/>
          </a:p>
        </p:txBody>
      </p:sp>
      <p:pic>
        <p:nvPicPr>
          <p:cNvPr id="30" name="Picture 29">
            <a:extLst>
              <a:ext uri="{FF2B5EF4-FFF2-40B4-BE49-F238E27FC236}">
                <a16:creationId xmlns:a16="http://schemas.microsoft.com/office/drawing/2014/main" id="{83DC6E06-EDCE-6D56-1A99-09177A65DCBC}"/>
              </a:ext>
            </a:extLst>
          </p:cNvPr>
          <p:cNvPicPr>
            <a:picLocks noChangeAspect="1"/>
          </p:cNvPicPr>
          <p:nvPr/>
        </p:nvPicPr>
        <p:blipFill>
          <a:blip r:embed="rId3"/>
          <a:stretch>
            <a:fillRect/>
          </a:stretch>
        </p:blipFill>
        <p:spPr>
          <a:xfrm>
            <a:off x="6841387" y="2917153"/>
            <a:ext cx="5185057" cy="3535986"/>
          </a:xfrm>
          <a:prstGeom prst="rect">
            <a:avLst/>
          </a:prstGeom>
        </p:spPr>
      </p:pic>
    </p:spTree>
    <p:extLst>
      <p:ext uri="{BB962C8B-B14F-4D97-AF65-F5344CB8AC3E}">
        <p14:creationId xmlns:p14="http://schemas.microsoft.com/office/powerpoint/2010/main" val="20333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heel(1)">
                                      <p:cBhvr>
                                        <p:cTn id="31" dur="20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heel(1)">
                                      <p:cBhvr>
                                        <p:cTn id="36" dur="20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heel(1)">
                                      <p:cBhvr>
                                        <p:cTn id="41"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8956A4-41C1-8F31-47AE-76769DC6A4E0}"/>
              </a:ext>
            </a:extLst>
          </p:cNvPr>
          <p:cNvSpPr txBox="1"/>
          <p:nvPr/>
        </p:nvSpPr>
        <p:spPr>
          <a:xfrm>
            <a:off x="120072" y="115516"/>
            <a:ext cx="6096000" cy="369332"/>
          </a:xfrm>
          <a:prstGeom prst="rect">
            <a:avLst/>
          </a:prstGeom>
          <a:noFill/>
        </p:spPr>
        <p:txBody>
          <a:bodyPr wrap="square">
            <a:spAutoFit/>
          </a:bodyPr>
          <a:lstStyle/>
          <a:p>
            <a:pPr fontAlgn="base"/>
            <a:r>
              <a:rPr lang="en-US" b="1" i="0" dirty="0">
                <a:solidFill>
                  <a:srgbClr val="273239"/>
                </a:solidFill>
                <a:effectLst/>
                <a:latin typeface="sofia-pro"/>
              </a:rPr>
              <a:t>Sorting Techniques: Insertion Sort (cont.)</a:t>
            </a:r>
          </a:p>
        </p:txBody>
      </p:sp>
      <p:sp>
        <p:nvSpPr>
          <p:cNvPr id="4" name="TextBox 3">
            <a:extLst>
              <a:ext uri="{FF2B5EF4-FFF2-40B4-BE49-F238E27FC236}">
                <a16:creationId xmlns:a16="http://schemas.microsoft.com/office/drawing/2014/main" id="{F1BC521F-8623-FCE4-6EAA-F26CA56298EC}"/>
              </a:ext>
            </a:extLst>
          </p:cNvPr>
          <p:cNvSpPr txBox="1"/>
          <p:nvPr/>
        </p:nvSpPr>
        <p:spPr>
          <a:xfrm>
            <a:off x="120072" y="484848"/>
            <a:ext cx="5541819" cy="1754326"/>
          </a:xfrm>
          <a:prstGeom prst="rect">
            <a:avLst/>
          </a:prstGeom>
          <a:noFill/>
        </p:spPr>
        <p:txBody>
          <a:bodyPr wrap="square">
            <a:spAutoFit/>
          </a:bodyPr>
          <a:lstStyle/>
          <a:p>
            <a:r>
              <a:rPr lang="en-US" b="0" i="0" dirty="0">
                <a:effectLst/>
                <a:latin typeface="euclid_circular_a"/>
              </a:rPr>
              <a:t>2. Now, the first two elements are sorted.</a:t>
            </a:r>
            <a:br>
              <a:rPr lang="en-US" dirty="0"/>
            </a:br>
            <a:br>
              <a:rPr lang="en-US" dirty="0"/>
            </a:br>
            <a:r>
              <a:rPr lang="en-US" b="0" i="0" dirty="0">
                <a:effectLst/>
                <a:latin typeface="euclid_circular_a"/>
              </a:rPr>
              <a:t>Take the third element and compare it with the elements on the left of it. Placed it just behind the element smaller than it. If there is no element smaller than it, then place it at the beginning of the array.</a:t>
            </a:r>
            <a:endParaRPr lang="en-US" dirty="0"/>
          </a:p>
        </p:txBody>
      </p:sp>
      <p:pic>
        <p:nvPicPr>
          <p:cNvPr id="6" name="Picture 5">
            <a:extLst>
              <a:ext uri="{FF2B5EF4-FFF2-40B4-BE49-F238E27FC236}">
                <a16:creationId xmlns:a16="http://schemas.microsoft.com/office/drawing/2014/main" id="{A68E8A51-75EC-0027-529C-BBAD3AB02F72}"/>
              </a:ext>
            </a:extLst>
          </p:cNvPr>
          <p:cNvPicPr>
            <a:picLocks noChangeAspect="1"/>
          </p:cNvPicPr>
          <p:nvPr/>
        </p:nvPicPr>
        <p:blipFill>
          <a:blip r:embed="rId2"/>
          <a:stretch>
            <a:fillRect/>
          </a:stretch>
        </p:blipFill>
        <p:spPr>
          <a:xfrm>
            <a:off x="362955" y="2239174"/>
            <a:ext cx="3467400" cy="4298052"/>
          </a:xfrm>
          <a:prstGeom prst="rect">
            <a:avLst/>
          </a:prstGeom>
        </p:spPr>
      </p:pic>
      <p:sp>
        <p:nvSpPr>
          <p:cNvPr id="8" name="TextBox 7">
            <a:extLst>
              <a:ext uri="{FF2B5EF4-FFF2-40B4-BE49-F238E27FC236}">
                <a16:creationId xmlns:a16="http://schemas.microsoft.com/office/drawing/2014/main" id="{285D893A-EF5D-5F9F-A79D-97D23514C937}"/>
              </a:ext>
            </a:extLst>
          </p:cNvPr>
          <p:cNvSpPr txBox="1"/>
          <p:nvPr/>
        </p:nvSpPr>
        <p:spPr>
          <a:xfrm>
            <a:off x="6345382" y="115516"/>
            <a:ext cx="5394036" cy="646331"/>
          </a:xfrm>
          <a:prstGeom prst="rect">
            <a:avLst/>
          </a:prstGeom>
          <a:noFill/>
        </p:spPr>
        <p:txBody>
          <a:bodyPr wrap="square">
            <a:spAutoFit/>
          </a:bodyPr>
          <a:lstStyle/>
          <a:p>
            <a:r>
              <a:rPr lang="en-US" b="0" i="0" dirty="0">
                <a:effectLst/>
                <a:latin typeface="euclid_circular_a"/>
              </a:rPr>
              <a:t>3. Similarly, place every unsorted element in its correct position.</a:t>
            </a:r>
            <a:endParaRPr lang="en-US" dirty="0"/>
          </a:p>
        </p:txBody>
      </p:sp>
      <p:pic>
        <p:nvPicPr>
          <p:cNvPr id="10" name="Picture 9">
            <a:extLst>
              <a:ext uri="{FF2B5EF4-FFF2-40B4-BE49-F238E27FC236}">
                <a16:creationId xmlns:a16="http://schemas.microsoft.com/office/drawing/2014/main" id="{84D48DFB-C411-5E6C-4AB6-2214E222D251}"/>
              </a:ext>
            </a:extLst>
          </p:cNvPr>
          <p:cNvPicPr>
            <a:picLocks noChangeAspect="1"/>
          </p:cNvPicPr>
          <p:nvPr/>
        </p:nvPicPr>
        <p:blipFill>
          <a:blip r:embed="rId3"/>
          <a:stretch>
            <a:fillRect/>
          </a:stretch>
        </p:blipFill>
        <p:spPr>
          <a:xfrm>
            <a:off x="7398906" y="620382"/>
            <a:ext cx="3865106" cy="2705415"/>
          </a:xfrm>
          <a:prstGeom prst="rect">
            <a:avLst/>
          </a:prstGeom>
        </p:spPr>
      </p:pic>
      <p:pic>
        <p:nvPicPr>
          <p:cNvPr id="12" name="Picture 11">
            <a:extLst>
              <a:ext uri="{FF2B5EF4-FFF2-40B4-BE49-F238E27FC236}">
                <a16:creationId xmlns:a16="http://schemas.microsoft.com/office/drawing/2014/main" id="{16EE8E6D-00E3-4A15-5F7F-516071ADDE29}"/>
              </a:ext>
            </a:extLst>
          </p:cNvPr>
          <p:cNvPicPr>
            <a:picLocks noChangeAspect="1"/>
          </p:cNvPicPr>
          <p:nvPr/>
        </p:nvPicPr>
        <p:blipFill>
          <a:blip r:embed="rId4"/>
          <a:stretch>
            <a:fillRect/>
          </a:stretch>
        </p:blipFill>
        <p:spPr>
          <a:xfrm>
            <a:off x="7121236" y="3596858"/>
            <a:ext cx="4142776" cy="2940367"/>
          </a:xfrm>
          <a:prstGeom prst="rect">
            <a:avLst/>
          </a:prstGeom>
        </p:spPr>
      </p:pic>
    </p:spTree>
    <p:extLst>
      <p:ext uri="{BB962C8B-B14F-4D97-AF65-F5344CB8AC3E}">
        <p14:creationId xmlns:p14="http://schemas.microsoft.com/office/powerpoint/2010/main" val="209302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37B46-2AB7-C8F5-57E2-1A84AC7783C2}"/>
              </a:ext>
            </a:extLst>
          </p:cNvPr>
          <p:cNvSpPr txBox="1"/>
          <p:nvPr/>
        </p:nvSpPr>
        <p:spPr>
          <a:xfrm>
            <a:off x="369454" y="311136"/>
            <a:ext cx="8922328" cy="6463308"/>
          </a:xfrm>
          <a:prstGeom prst="rect">
            <a:avLst/>
          </a:prstGeom>
          <a:noFill/>
        </p:spPr>
        <p:txBody>
          <a:bodyPr wrap="square">
            <a:spAutoFit/>
          </a:bodyPr>
          <a:lstStyle/>
          <a:p>
            <a:r>
              <a:rPr lang="en-US" dirty="0"/>
              <a:t>// Insertion sort in C</a:t>
            </a:r>
          </a:p>
          <a:p>
            <a:r>
              <a:rPr lang="en-US" dirty="0"/>
              <a:t>void </a:t>
            </a:r>
            <a:r>
              <a:rPr lang="en-US" dirty="0" err="1"/>
              <a:t>printArray</a:t>
            </a:r>
            <a:r>
              <a:rPr lang="en-US" dirty="0"/>
              <a:t>(int array[], int size) // Function to print an array</a:t>
            </a:r>
          </a:p>
          <a:p>
            <a:r>
              <a:rPr lang="en-US" dirty="0"/>
              <a:t>{</a:t>
            </a:r>
          </a:p>
          <a:p>
            <a:r>
              <a:rPr lang="en-US" dirty="0"/>
              <a:t>  for (int </a:t>
            </a:r>
            <a:r>
              <a:rPr lang="en-US" dirty="0" err="1"/>
              <a:t>i</a:t>
            </a:r>
            <a:r>
              <a:rPr lang="en-US" dirty="0"/>
              <a:t> = 0; </a:t>
            </a:r>
            <a:r>
              <a:rPr lang="en-US" dirty="0" err="1"/>
              <a:t>i</a:t>
            </a:r>
            <a:r>
              <a:rPr lang="en-US" dirty="0"/>
              <a:t> &lt; size; </a:t>
            </a:r>
            <a:r>
              <a:rPr lang="en-US" dirty="0" err="1"/>
              <a:t>i</a:t>
            </a:r>
            <a:r>
              <a:rPr lang="en-US" dirty="0"/>
              <a:t>++) </a:t>
            </a:r>
          </a:p>
          <a:p>
            <a:r>
              <a:rPr lang="en-US" dirty="0"/>
              <a:t>{</a:t>
            </a:r>
          </a:p>
          <a:p>
            <a:r>
              <a:rPr lang="en-US" dirty="0"/>
              <a:t>    </a:t>
            </a:r>
            <a:r>
              <a:rPr lang="en-US" dirty="0" err="1"/>
              <a:t>printf</a:t>
            </a:r>
            <a:r>
              <a:rPr lang="en-US" dirty="0"/>
              <a:t>("%d ", array[</a:t>
            </a:r>
            <a:r>
              <a:rPr lang="en-US" dirty="0" err="1"/>
              <a:t>i</a:t>
            </a:r>
            <a:r>
              <a:rPr lang="en-US" dirty="0"/>
              <a:t>]);</a:t>
            </a:r>
          </a:p>
          <a:p>
            <a:r>
              <a:rPr lang="en-US" dirty="0"/>
              <a:t>  }</a:t>
            </a:r>
          </a:p>
          <a:p>
            <a:r>
              <a:rPr lang="en-US" dirty="0"/>
              <a:t>  </a:t>
            </a:r>
            <a:r>
              <a:rPr lang="en-US" dirty="0" err="1"/>
              <a:t>printf</a:t>
            </a:r>
            <a:r>
              <a:rPr lang="en-US" dirty="0"/>
              <a:t>("\n");</a:t>
            </a:r>
          </a:p>
          <a:p>
            <a:r>
              <a:rPr lang="en-US" dirty="0"/>
              <a:t>}</a:t>
            </a:r>
          </a:p>
          <a:p>
            <a:r>
              <a:rPr lang="en-US" dirty="0"/>
              <a:t>void </a:t>
            </a:r>
            <a:r>
              <a:rPr lang="en-US" dirty="0" err="1"/>
              <a:t>insertionSort</a:t>
            </a:r>
            <a:r>
              <a:rPr lang="en-US" dirty="0"/>
              <a:t>(int array[], int size) </a:t>
            </a:r>
          </a:p>
          <a:p>
            <a:r>
              <a:rPr lang="en-US" dirty="0"/>
              <a:t>{</a:t>
            </a:r>
          </a:p>
          <a:p>
            <a:r>
              <a:rPr lang="en-US" dirty="0"/>
              <a:t>  for (int step = 1; step &lt; size; step++) </a:t>
            </a:r>
          </a:p>
          <a:p>
            <a:r>
              <a:rPr lang="en-US" dirty="0"/>
              <a:t>{</a:t>
            </a:r>
          </a:p>
          <a:p>
            <a:r>
              <a:rPr lang="en-US" dirty="0"/>
              <a:t>    int key = array[step];    int j = step - 1;</a:t>
            </a:r>
          </a:p>
          <a:p>
            <a:r>
              <a:rPr lang="en-US" dirty="0"/>
              <a:t>    // Compare key with each element on the left of it until an element smaller than it is found.</a:t>
            </a:r>
          </a:p>
          <a:p>
            <a:r>
              <a:rPr lang="en-US" dirty="0"/>
              <a:t>    // For descending order, change key&lt;array[j] to key&gt;array[j].</a:t>
            </a:r>
          </a:p>
          <a:p>
            <a:r>
              <a:rPr lang="en-US" dirty="0"/>
              <a:t>    while (key &lt; array[j] &amp;&amp; j &gt;= 0) </a:t>
            </a:r>
          </a:p>
          <a:p>
            <a:r>
              <a:rPr lang="en-US" dirty="0"/>
              <a:t>{</a:t>
            </a:r>
          </a:p>
          <a:p>
            <a:r>
              <a:rPr lang="en-US" dirty="0"/>
              <a:t>      array[j + 1] = array[j];      --j;</a:t>
            </a:r>
          </a:p>
          <a:p>
            <a:r>
              <a:rPr lang="en-US" dirty="0"/>
              <a:t>    }</a:t>
            </a:r>
          </a:p>
          <a:p>
            <a:r>
              <a:rPr lang="en-US" dirty="0"/>
              <a:t>    array[j + 1] = key;</a:t>
            </a:r>
          </a:p>
          <a:p>
            <a:r>
              <a:rPr lang="en-US" dirty="0"/>
              <a:t>  }</a:t>
            </a:r>
          </a:p>
          <a:p>
            <a:r>
              <a:rPr lang="en-US" dirty="0"/>
              <a:t>}</a:t>
            </a:r>
          </a:p>
        </p:txBody>
      </p:sp>
      <p:sp>
        <p:nvSpPr>
          <p:cNvPr id="5" name="TextBox 4">
            <a:extLst>
              <a:ext uri="{FF2B5EF4-FFF2-40B4-BE49-F238E27FC236}">
                <a16:creationId xmlns:a16="http://schemas.microsoft.com/office/drawing/2014/main" id="{CB0246DD-7E55-24F7-E54F-178CB4761580}"/>
              </a:ext>
            </a:extLst>
          </p:cNvPr>
          <p:cNvSpPr txBox="1"/>
          <p:nvPr/>
        </p:nvSpPr>
        <p:spPr>
          <a:xfrm>
            <a:off x="7241309" y="1104176"/>
            <a:ext cx="4405746" cy="2585323"/>
          </a:xfrm>
          <a:prstGeom prst="rect">
            <a:avLst/>
          </a:prstGeom>
          <a:noFill/>
        </p:spPr>
        <p:txBody>
          <a:bodyPr wrap="square">
            <a:spAutoFit/>
          </a:bodyPr>
          <a:lstStyle/>
          <a:p>
            <a:r>
              <a:rPr lang="en-US" dirty="0"/>
              <a:t>// Driver code</a:t>
            </a:r>
          </a:p>
          <a:p>
            <a:r>
              <a:rPr lang="en-US" dirty="0"/>
              <a:t>int main() </a:t>
            </a:r>
          </a:p>
          <a:p>
            <a:r>
              <a:rPr lang="en-US" dirty="0"/>
              <a:t>{</a:t>
            </a:r>
          </a:p>
          <a:p>
            <a:r>
              <a:rPr lang="en-US" dirty="0"/>
              <a:t>  int data[] = {9, 5, 1, 4, 3};</a:t>
            </a:r>
          </a:p>
          <a:p>
            <a:r>
              <a:rPr lang="en-US" dirty="0"/>
              <a:t>  int size = </a:t>
            </a:r>
            <a:r>
              <a:rPr lang="en-US" dirty="0" err="1"/>
              <a:t>sizeof</a:t>
            </a:r>
            <a:r>
              <a:rPr lang="en-US" dirty="0"/>
              <a:t>(data) / </a:t>
            </a:r>
            <a:r>
              <a:rPr lang="en-US" dirty="0" err="1"/>
              <a:t>sizeof</a:t>
            </a:r>
            <a:r>
              <a:rPr lang="en-US" dirty="0"/>
              <a:t>(data[0]);</a:t>
            </a:r>
          </a:p>
          <a:p>
            <a:r>
              <a:rPr lang="en-US" dirty="0"/>
              <a:t>  </a:t>
            </a:r>
            <a:r>
              <a:rPr lang="en-US" dirty="0" err="1"/>
              <a:t>insertionSort</a:t>
            </a:r>
            <a:r>
              <a:rPr lang="en-US" dirty="0"/>
              <a:t>(data, size);</a:t>
            </a:r>
          </a:p>
          <a:p>
            <a:r>
              <a:rPr lang="en-US" dirty="0"/>
              <a:t>  </a:t>
            </a:r>
            <a:r>
              <a:rPr lang="en-US" dirty="0" err="1"/>
              <a:t>printf</a:t>
            </a:r>
            <a:r>
              <a:rPr lang="en-US" dirty="0"/>
              <a:t>("Sorted array in ascending order:\n");</a:t>
            </a:r>
          </a:p>
          <a:p>
            <a:r>
              <a:rPr lang="en-US" dirty="0"/>
              <a:t>  </a:t>
            </a:r>
            <a:r>
              <a:rPr lang="en-US" dirty="0" err="1"/>
              <a:t>printArray</a:t>
            </a:r>
            <a:r>
              <a:rPr lang="en-US" dirty="0"/>
              <a:t>(data, size);</a:t>
            </a:r>
          </a:p>
          <a:p>
            <a:r>
              <a:rPr lang="en-US" dirty="0"/>
              <a:t>}</a:t>
            </a:r>
          </a:p>
        </p:txBody>
      </p:sp>
      <p:sp>
        <p:nvSpPr>
          <p:cNvPr id="2" name="TextBox 1">
            <a:extLst>
              <a:ext uri="{FF2B5EF4-FFF2-40B4-BE49-F238E27FC236}">
                <a16:creationId xmlns:a16="http://schemas.microsoft.com/office/drawing/2014/main" id="{28C64789-70E4-03A9-55D8-7FFF3D969795}"/>
              </a:ext>
            </a:extLst>
          </p:cNvPr>
          <p:cNvSpPr txBox="1"/>
          <p:nvPr/>
        </p:nvSpPr>
        <p:spPr>
          <a:xfrm>
            <a:off x="3417454" y="83556"/>
            <a:ext cx="6096000" cy="369332"/>
          </a:xfrm>
          <a:prstGeom prst="rect">
            <a:avLst/>
          </a:prstGeom>
          <a:noFill/>
        </p:spPr>
        <p:txBody>
          <a:bodyPr wrap="square">
            <a:spAutoFit/>
          </a:bodyPr>
          <a:lstStyle/>
          <a:p>
            <a:pPr fontAlgn="base"/>
            <a:r>
              <a:rPr lang="en-US" b="1" i="0" dirty="0">
                <a:solidFill>
                  <a:srgbClr val="273239"/>
                </a:solidFill>
                <a:effectLst/>
                <a:latin typeface="sofia-pro"/>
              </a:rPr>
              <a:t>Sorting Techniques: Insertion Sort (cont.)</a:t>
            </a:r>
          </a:p>
        </p:txBody>
      </p:sp>
      <p:pic>
        <p:nvPicPr>
          <p:cNvPr id="6" name="Picture 5">
            <a:extLst>
              <a:ext uri="{FF2B5EF4-FFF2-40B4-BE49-F238E27FC236}">
                <a16:creationId xmlns:a16="http://schemas.microsoft.com/office/drawing/2014/main" id="{90BC0738-F363-C880-C1EE-02A5790A7005}"/>
              </a:ext>
            </a:extLst>
          </p:cNvPr>
          <p:cNvPicPr>
            <a:picLocks noChangeAspect="1"/>
          </p:cNvPicPr>
          <p:nvPr/>
        </p:nvPicPr>
        <p:blipFill>
          <a:blip r:embed="rId2"/>
          <a:stretch>
            <a:fillRect/>
          </a:stretch>
        </p:blipFill>
        <p:spPr>
          <a:xfrm>
            <a:off x="7241309" y="4721675"/>
            <a:ext cx="4046571" cy="1607959"/>
          </a:xfrm>
          <a:prstGeom prst="rect">
            <a:avLst/>
          </a:prstGeom>
        </p:spPr>
      </p:pic>
    </p:spTree>
    <p:extLst>
      <p:ext uri="{BB962C8B-B14F-4D97-AF65-F5344CB8AC3E}">
        <p14:creationId xmlns:p14="http://schemas.microsoft.com/office/powerpoint/2010/main" val="423157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CB89C7-0253-CA0C-D7F4-B9B4EFF7EFB4}"/>
              </a:ext>
            </a:extLst>
          </p:cNvPr>
          <p:cNvSpPr txBox="1"/>
          <p:nvPr/>
        </p:nvSpPr>
        <p:spPr>
          <a:xfrm>
            <a:off x="323273" y="770001"/>
            <a:ext cx="6096000" cy="5632311"/>
          </a:xfrm>
          <a:prstGeom prst="rect">
            <a:avLst/>
          </a:prstGeom>
          <a:noFill/>
        </p:spPr>
        <p:txBody>
          <a:bodyPr wrap="square">
            <a:spAutoFit/>
          </a:bodyPr>
          <a:lstStyle/>
          <a:p>
            <a:r>
              <a:rPr lang="en-US" dirty="0"/>
              <a:t># Insertion sort in Python</a:t>
            </a:r>
          </a:p>
          <a:p>
            <a:r>
              <a:rPr lang="en-US" dirty="0"/>
              <a:t>def </a:t>
            </a:r>
            <a:r>
              <a:rPr lang="en-US" dirty="0" err="1"/>
              <a:t>insertionSort</a:t>
            </a:r>
            <a:r>
              <a:rPr lang="en-US" dirty="0"/>
              <a:t>(array):</a:t>
            </a:r>
          </a:p>
          <a:p>
            <a:r>
              <a:rPr lang="en-US" dirty="0"/>
              <a:t>    for step in range(1, </a:t>
            </a:r>
            <a:r>
              <a:rPr lang="en-US" dirty="0" err="1"/>
              <a:t>len</a:t>
            </a:r>
            <a:r>
              <a:rPr lang="en-US" dirty="0"/>
              <a:t>(array)):</a:t>
            </a:r>
          </a:p>
          <a:p>
            <a:r>
              <a:rPr lang="en-US" dirty="0"/>
              <a:t>        key = array[step]</a:t>
            </a:r>
          </a:p>
          <a:p>
            <a:r>
              <a:rPr lang="en-US" dirty="0"/>
              <a:t>        j = step - 1</a:t>
            </a:r>
          </a:p>
          <a:p>
            <a:r>
              <a:rPr lang="en-US" dirty="0"/>
              <a:t>        </a:t>
            </a:r>
          </a:p>
          <a:p>
            <a:r>
              <a:rPr lang="en-US" dirty="0"/>
              <a:t>        # Compare key with each element on the left of it until an element smaller than it is found</a:t>
            </a:r>
          </a:p>
          <a:p>
            <a:r>
              <a:rPr lang="en-US" dirty="0"/>
              <a:t>        # For descending order, change key&lt;array[j] to key&gt;array[j].        </a:t>
            </a:r>
          </a:p>
          <a:p>
            <a:r>
              <a:rPr lang="en-US" dirty="0"/>
              <a:t>        while j &gt;= 0 and key &lt; array[j]:</a:t>
            </a:r>
          </a:p>
          <a:p>
            <a:r>
              <a:rPr lang="en-US" dirty="0"/>
              <a:t>            array[j + 1] = array[j]</a:t>
            </a:r>
          </a:p>
          <a:p>
            <a:r>
              <a:rPr lang="en-US" dirty="0"/>
              <a:t>            j = j - 1</a:t>
            </a:r>
          </a:p>
          <a:p>
            <a:r>
              <a:rPr lang="en-US" dirty="0"/>
              <a:t>        </a:t>
            </a:r>
          </a:p>
          <a:p>
            <a:r>
              <a:rPr lang="en-US" dirty="0"/>
              <a:t>        # Place key at after the element just smaller than it.</a:t>
            </a:r>
          </a:p>
          <a:p>
            <a:r>
              <a:rPr lang="en-US" dirty="0"/>
              <a:t>        array[j + 1] = key</a:t>
            </a:r>
          </a:p>
          <a:p>
            <a:endParaRPr lang="en-US" dirty="0"/>
          </a:p>
          <a:p>
            <a:r>
              <a:rPr lang="en-US" dirty="0"/>
              <a:t>data = [9, 5, 1, 4, 3]</a:t>
            </a:r>
          </a:p>
          <a:p>
            <a:r>
              <a:rPr lang="en-US" dirty="0" err="1"/>
              <a:t>insertionSort</a:t>
            </a:r>
            <a:r>
              <a:rPr lang="en-US" dirty="0"/>
              <a:t>(data)</a:t>
            </a:r>
          </a:p>
          <a:p>
            <a:r>
              <a:rPr lang="en-US" dirty="0"/>
              <a:t>print('Sorted Array in Ascending Order:')</a:t>
            </a:r>
          </a:p>
          <a:p>
            <a:r>
              <a:rPr lang="en-US" dirty="0"/>
              <a:t>print(data)</a:t>
            </a:r>
          </a:p>
        </p:txBody>
      </p:sp>
      <p:pic>
        <p:nvPicPr>
          <p:cNvPr id="5" name="Picture 4">
            <a:extLst>
              <a:ext uri="{FF2B5EF4-FFF2-40B4-BE49-F238E27FC236}">
                <a16:creationId xmlns:a16="http://schemas.microsoft.com/office/drawing/2014/main" id="{6DC48513-D77E-0267-1C63-4F83475A39A5}"/>
              </a:ext>
            </a:extLst>
          </p:cNvPr>
          <p:cNvPicPr>
            <a:picLocks noChangeAspect="1"/>
          </p:cNvPicPr>
          <p:nvPr/>
        </p:nvPicPr>
        <p:blipFill>
          <a:blip r:embed="rId2"/>
          <a:stretch>
            <a:fillRect/>
          </a:stretch>
        </p:blipFill>
        <p:spPr>
          <a:xfrm>
            <a:off x="6697283" y="152461"/>
            <a:ext cx="4746571" cy="2544557"/>
          </a:xfrm>
          <a:prstGeom prst="rect">
            <a:avLst/>
          </a:prstGeom>
        </p:spPr>
      </p:pic>
      <p:sp>
        <p:nvSpPr>
          <p:cNvPr id="2" name="TextBox 1">
            <a:extLst>
              <a:ext uri="{FF2B5EF4-FFF2-40B4-BE49-F238E27FC236}">
                <a16:creationId xmlns:a16="http://schemas.microsoft.com/office/drawing/2014/main" id="{A0CB2B6F-BB2F-C3CE-3ABE-D969F998FB01}"/>
              </a:ext>
            </a:extLst>
          </p:cNvPr>
          <p:cNvSpPr txBox="1"/>
          <p:nvPr/>
        </p:nvSpPr>
        <p:spPr>
          <a:xfrm>
            <a:off x="323273" y="152461"/>
            <a:ext cx="6096000" cy="369332"/>
          </a:xfrm>
          <a:prstGeom prst="rect">
            <a:avLst/>
          </a:prstGeom>
          <a:noFill/>
        </p:spPr>
        <p:txBody>
          <a:bodyPr wrap="square">
            <a:spAutoFit/>
          </a:bodyPr>
          <a:lstStyle/>
          <a:p>
            <a:pPr fontAlgn="base"/>
            <a:r>
              <a:rPr lang="en-US" b="1" i="0" dirty="0">
                <a:solidFill>
                  <a:srgbClr val="273239"/>
                </a:solidFill>
                <a:effectLst/>
                <a:latin typeface="sofia-pro"/>
              </a:rPr>
              <a:t>Sorting Techniques: Insertion Sort (cont.)</a:t>
            </a:r>
          </a:p>
        </p:txBody>
      </p:sp>
      <p:pic>
        <p:nvPicPr>
          <p:cNvPr id="6" name="Picture 5">
            <a:extLst>
              <a:ext uri="{FF2B5EF4-FFF2-40B4-BE49-F238E27FC236}">
                <a16:creationId xmlns:a16="http://schemas.microsoft.com/office/drawing/2014/main" id="{398228DF-9E5B-CD4A-0A15-1AA364AAC60A}"/>
              </a:ext>
            </a:extLst>
          </p:cNvPr>
          <p:cNvPicPr>
            <a:picLocks noChangeAspect="1"/>
          </p:cNvPicPr>
          <p:nvPr/>
        </p:nvPicPr>
        <p:blipFill>
          <a:blip r:embed="rId3"/>
          <a:stretch>
            <a:fillRect/>
          </a:stretch>
        </p:blipFill>
        <p:spPr>
          <a:xfrm>
            <a:off x="6723776" y="2761673"/>
            <a:ext cx="4849388" cy="3832769"/>
          </a:xfrm>
          <a:prstGeom prst="rect">
            <a:avLst/>
          </a:prstGeom>
        </p:spPr>
      </p:pic>
    </p:spTree>
    <p:extLst>
      <p:ext uri="{BB962C8B-B14F-4D97-AF65-F5344CB8AC3E}">
        <p14:creationId xmlns:p14="http://schemas.microsoft.com/office/powerpoint/2010/main" val="392783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2959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B9AEBD-7D26-D592-9D85-24C965CB1DBC}"/>
              </a:ext>
            </a:extLst>
          </p:cNvPr>
          <p:cNvSpPr txBox="1"/>
          <p:nvPr/>
        </p:nvSpPr>
        <p:spPr>
          <a:xfrm>
            <a:off x="120072" y="115516"/>
            <a:ext cx="6096000" cy="369332"/>
          </a:xfrm>
          <a:prstGeom prst="rect">
            <a:avLst/>
          </a:prstGeom>
          <a:noFill/>
        </p:spPr>
        <p:txBody>
          <a:bodyPr wrap="square">
            <a:spAutoFit/>
          </a:bodyPr>
          <a:lstStyle/>
          <a:p>
            <a:pPr fontAlgn="base"/>
            <a:r>
              <a:rPr lang="en-US" b="1" i="0" dirty="0">
                <a:solidFill>
                  <a:srgbClr val="273239"/>
                </a:solidFill>
                <a:effectLst/>
                <a:latin typeface="sofia-pro"/>
              </a:rPr>
              <a:t>Sorting Techniques: Bubble Sort</a:t>
            </a:r>
          </a:p>
        </p:txBody>
      </p:sp>
      <p:sp>
        <p:nvSpPr>
          <p:cNvPr id="4" name="TextBox 3">
            <a:extLst>
              <a:ext uri="{FF2B5EF4-FFF2-40B4-BE49-F238E27FC236}">
                <a16:creationId xmlns:a16="http://schemas.microsoft.com/office/drawing/2014/main" id="{28FE3C1A-6BD9-A8AC-C054-39252C2D961C}"/>
              </a:ext>
            </a:extLst>
          </p:cNvPr>
          <p:cNvSpPr txBox="1"/>
          <p:nvPr/>
        </p:nvSpPr>
        <p:spPr>
          <a:xfrm>
            <a:off x="120072" y="484848"/>
            <a:ext cx="5403274" cy="1477328"/>
          </a:xfrm>
          <a:prstGeom prst="rect">
            <a:avLst/>
          </a:prstGeom>
          <a:noFill/>
        </p:spPr>
        <p:txBody>
          <a:bodyPr wrap="square">
            <a:spAutoFit/>
          </a:bodyPr>
          <a:lstStyle/>
          <a:p>
            <a:pPr algn="just"/>
            <a:r>
              <a:rPr lang="en-US" b="1" i="0" dirty="0">
                <a:solidFill>
                  <a:srgbClr val="273239"/>
                </a:solidFill>
                <a:effectLst/>
                <a:latin typeface="urw-din"/>
              </a:rPr>
              <a:t>Bubble Sort</a:t>
            </a:r>
            <a:r>
              <a:rPr lang="en-US" b="0" i="0" dirty="0">
                <a:solidFill>
                  <a:srgbClr val="273239"/>
                </a:solidFill>
                <a:effectLst/>
                <a:latin typeface="urw-din"/>
              </a:rPr>
              <a:t> is the simplest sorting algorithm that works by repeatedly swapping the adjacent elements if they are in the wrong order. This algorithm is not suitable for large data sets as its average and worst-case time complexity is quite high.</a:t>
            </a:r>
            <a:endParaRPr lang="en-US" dirty="0"/>
          </a:p>
        </p:txBody>
      </p:sp>
      <p:sp>
        <p:nvSpPr>
          <p:cNvPr id="6" name="TextBox 5">
            <a:extLst>
              <a:ext uri="{FF2B5EF4-FFF2-40B4-BE49-F238E27FC236}">
                <a16:creationId xmlns:a16="http://schemas.microsoft.com/office/drawing/2014/main" id="{93FEADCB-23C2-A61E-0A33-E6BA2B4F6E01}"/>
              </a:ext>
            </a:extLst>
          </p:cNvPr>
          <p:cNvSpPr txBox="1"/>
          <p:nvPr/>
        </p:nvSpPr>
        <p:spPr>
          <a:xfrm>
            <a:off x="6095999" y="158850"/>
            <a:ext cx="5301673" cy="2308324"/>
          </a:xfrm>
          <a:prstGeom prst="rect">
            <a:avLst/>
          </a:prstGeom>
          <a:noFill/>
        </p:spPr>
        <p:txBody>
          <a:bodyPr wrap="square">
            <a:spAutoFit/>
          </a:bodyPr>
          <a:lstStyle/>
          <a:p>
            <a:pPr algn="just"/>
            <a:r>
              <a:rPr lang="en-US" sz="1600" b="1" dirty="0">
                <a:effectLst/>
              </a:rPr>
              <a:t>1. First Iteration (Compare and Swap)</a:t>
            </a:r>
          </a:p>
          <a:p>
            <a:pPr algn="just"/>
            <a:endParaRPr lang="en-US" sz="1600" dirty="0">
              <a:effectLst/>
            </a:endParaRPr>
          </a:p>
          <a:p>
            <a:pPr marL="285750" indent="-285750" algn="just">
              <a:buFont typeface="Wingdings" panose="05000000000000000000" pitchFamily="2" charset="2"/>
              <a:buChar char="Ø"/>
            </a:pPr>
            <a:r>
              <a:rPr lang="en-US" sz="1600" dirty="0">
                <a:effectLst/>
              </a:rPr>
              <a:t>Starting from the first index, compare the first and the second elements.</a:t>
            </a:r>
          </a:p>
          <a:p>
            <a:pPr marL="285750" indent="-285750" algn="just">
              <a:buFont typeface="Wingdings" panose="05000000000000000000" pitchFamily="2" charset="2"/>
              <a:buChar char="Ø"/>
            </a:pPr>
            <a:r>
              <a:rPr lang="en-US" sz="1600" dirty="0">
                <a:effectLst/>
              </a:rPr>
              <a:t>If the first element is greater than the second element, they are swapped.</a:t>
            </a:r>
          </a:p>
          <a:p>
            <a:pPr marL="285750" indent="-285750" algn="just">
              <a:buFont typeface="Wingdings" panose="05000000000000000000" pitchFamily="2" charset="2"/>
              <a:buChar char="Ø"/>
            </a:pPr>
            <a:r>
              <a:rPr lang="en-US" sz="1600" dirty="0">
                <a:effectLst/>
              </a:rPr>
              <a:t>Now, compare the second and the third elements. Swap them if they are not in order.</a:t>
            </a:r>
          </a:p>
          <a:p>
            <a:pPr algn="just"/>
            <a:r>
              <a:rPr lang="en-US" sz="1600" b="0" i="0" dirty="0">
                <a:effectLst/>
                <a:latin typeface="euclid_circular_a"/>
              </a:rPr>
              <a:t>The above process goes on until the last element.</a:t>
            </a:r>
            <a:endParaRPr lang="en-US" sz="1600" dirty="0"/>
          </a:p>
        </p:txBody>
      </p:sp>
      <p:pic>
        <p:nvPicPr>
          <p:cNvPr id="8" name="Picture 7">
            <a:extLst>
              <a:ext uri="{FF2B5EF4-FFF2-40B4-BE49-F238E27FC236}">
                <a16:creationId xmlns:a16="http://schemas.microsoft.com/office/drawing/2014/main" id="{041A6181-4BB5-2A4D-38D7-EA7AE885C7E9}"/>
              </a:ext>
            </a:extLst>
          </p:cNvPr>
          <p:cNvPicPr>
            <a:picLocks noChangeAspect="1"/>
          </p:cNvPicPr>
          <p:nvPr/>
        </p:nvPicPr>
        <p:blipFill>
          <a:blip r:embed="rId2"/>
          <a:stretch>
            <a:fillRect/>
          </a:stretch>
        </p:blipFill>
        <p:spPr>
          <a:xfrm>
            <a:off x="484703" y="1962175"/>
            <a:ext cx="4922981" cy="3884443"/>
          </a:xfrm>
          <a:prstGeom prst="rect">
            <a:avLst/>
          </a:prstGeom>
        </p:spPr>
      </p:pic>
      <p:sp>
        <p:nvSpPr>
          <p:cNvPr id="10" name="TextBox 9">
            <a:extLst>
              <a:ext uri="{FF2B5EF4-FFF2-40B4-BE49-F238E27FC236}">
                <a16:creationId xmlns:a16="http://schemas.microsoft.com/office/drawing/2014/main" id="{133CD625-C35B-2B0E-6A43-7B15C68B4B4C}"/>
              </a:ext>
            </a:extLst>
          </p:cNvPr>
          <p:cNvSpPr txBox="1"/>
          <p:nvPr/>
        </p:nvSpPr>
        <p:spPr>
          <a:xfrm>
            <a:off x="6095999" y="2465191"/>
            <a:ext cx="5514110" cy="830997"/>
          </a:xfrm>
          <a:prstGeom prst="rect">
            <a:avLst/>
          </a:prstGeom>
          <a:noFill/>
        </p:spPr>
        <p:txBody>
          <a:bodyPr wrap="square">
            <a:spAutoFit/>
          </a:bodyPr>
          <a:lstStyle/>
          <a:p>
            <a:pPr algn="just"/>
            <a:r>
              <a:rPr lang="en-US" sz="1600" b="1" i="0" dirty="0">
                <a:effectLst/>
                <a:latin typeface="euclid_circular_a"/>
              </a:rPr>
              <a:t>2. Remaining Iteration: </a:t>
            </a:r>
            <a:r>
              <a:rPr lang="en-US" sz="1600" b="0" i="0" dirty="0">
                <a:effectLst/>
                <a:latin typeface="euclid_circular_a"/>
              </a:rPr>
              <a:t>The same process goes on for the remaining iterations. After each iteration, the largest element among the unsorted elements is placed at the end.</a:t>
            </a:r>
          </a:p>
        </p:txBody>
      </p:sp>
      <p:pic>
        <p:nvPicPr>
          <p:cNvPr id="12" name="Picture 11">
            <a:extLst>
              <a:ext uri="{FF2B5EF4-FFF2-40B4-BE49-F238E27FC236}">
                <a16:creationId xmlns:a16="http://schemas.microsoft.com/office/drawing/2014/main" id="{F4CBB5C8-474B-0A07-C6B8-26EAB37A81F1}"/>
              </a:ext>
            </a:extLst>
          </p:cNvPr>
          <p:cNvPicPr>
            <a:picLocks noChangeAspect="1"/>
          </p:cNvPicPr>
          <p:nvPr/>
        </p:nvPicPr>
        <p:blipFill>
          <a:blip r:embed="rId3"/>
          <a:stretch>
            <a:fillRect/>
          </a:stretch>
        </p:blipFill>
        <p:spPr>
          <a:xfrm>
            <a:off x="6446981" y="3350617"/>
            <a:ext cx="5163128" cy="3133309"/>
          </a:xfrm>
          <a:prstGeom prst="rect">
            <a:avLst/>
          </a:prstGeom>
        </p:spPr>
      </p:pic>
      <p:sp>
        <p:nvSpPr>
          <p:cNvPr id="14" name="TextBox 13">
            <a:extLst>
              <a:ext uri="{FF2B5EF4-FFF2-40B4-BE49-F238E27FC236}">
                <a16:creationId xmlns:a16="http://schemas.microsoft.com/office/drawing/2014/main" id="{05C715F0-6F85-3713-3441-F55303B7C072}"/>
              </a:ext>
            </a:extLst>
          </p:cNvPr>
          <p:cNvSpPr txBox="1"/>
          <p:nvPr/>
        </p:nvSpPr>
        <p:spPr>
          <a:xfrm>
            <a:off x="120072" y="5996471"/>
            <a:ext cx="5163128" cy="646331"/>
          </a:xfrm>
          <a:prstGeom prst="rect">
            <a:avLst/>
          </a:prstGeom>
          <a:noFill/>
        </p:spPr>
        <p:txBody>
          <a:bodyPr wrap="square">
            <a:spAutoFit/>
          </a:bodyPr>
          <a:lstStyle/>
          <a:p>
            <a:pPr algn="just"/>
            <a:r>
              <a:rPr lang="en-US" sz="1800" b="1" dirty="0">
                <a:solidFill>
                  <a:srgbClr val="25265E"/>
                </a:solidFill>
                <a:effectLst/>
                <a:latin typeface="euclid_circular_a"/>
              </a:rPr>
              <a:t>Working of Bubble Sort: </a:t>
            </a:r>
            <a:r>
              <a:rPr lang="en-US" sz="1800" dirty="0">
                <a:effectLst/>
              </a:rPr>
              <a:t>Suppose we are trying to sort the elements in </a:t>
            </a:r>
            <a:r>
              <a:rPr lang="en-US" sz="1800" b="1" dirty="0">
                <a:effectLst/>
              </a:rPr>
              <a:t>ascending order</a:t>
            </a:r>
            <a:r>
              <a:rPr lang="en-US" sz="1800" dirty="0">
                <a:effectLst/>
              </a:rPr>
              <a:t>.</a:t>
            </a:r>
          </a:p>
        </p:txBody>
      </p:sp>
    </p:spTree>
    <p:extLst>
      <p:ext uri="{BB962C8B-B14F-4D97-AF65-F5344CB8AC3E}">
        <p14:creationId xmlns:p14="http://schemas.microsoft.com/office/powerpoint/2010/main" val="350460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Effect transition="in" filter="fade">
                                      <p:cBhvr>
                                        <p:cTn id="20" dur="1000"/>
                                        <p:tgtEl>
                                          <p:spTgt spid="14">
                                            <p:txEl>
                                              <p:pRg st="0" end="0"/>
                                            </p:txEl>
                                          </p:spTgt>
                                        </p:tgtEl>
                                      </p:cBhvr>
                                    </p:animEffect>
                                    <p:anim calcmode="lin" valueType="num">
                                      <p:cBhvr>
                                        <p:cTn id="21"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heel(1)">
                                      <p:cBhvr>
                                        <p:cTn id="39" dur="2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arn(inVertic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5499F-503A-4E13-DE6F-962FB539A07B}"/>
              </a:ext>
            </a:extLst>
          </p:cNvPr>
          <p:cNvSpPr txBox="1"/>
          <p:nvPr/>
        </p:nvSpPr>
        <p:spPr>
          <a:xfrm>
            <a:off x="120072" y="115516"/>
            <a:ext cx="3251201" cy="369332"/>
          </a:xfrm>
          <a:prstGeom prst="rect">
            <a:avLst/>
          </a:prstGeom>
          <a:noFill/>
        </p:spPr>
        <p:txBody>
          <a:bodyPr wrap="square">
            <a:spAutoFit/>
          </a:bodyPr>
          <a:lstStyle/>
          <a:p>
            <a:pPr fontAlgn="base"/>
            <a:r>
              <a:rPr lang="en-US" b="1" i="0" dirty="0">
                <a:solidFill>
                  <a:srgbClr val="273239"/>
                </a:solidFill>
                <a:effectLst/>
                <a:latin typeface="sofia-pro"/>
              </a:rPr>
              <a:t>Sorting Techniques: Bubble Sort</a:t>
            </a:r>
          </a:p>
        </p:txBody>
      </p:sp>
      <p:sp>
        <p:nvSpPr>
          <p:cNvPr id="4" name="TextBox 3">
            <a:extLst>
              <a:ext uri="{FF2B5EF4-FFF2-40B4-BE49-F238E27FC236}">
                <a16:creationId xmlns:a16="http://schemas.microsoft.com/office/drawing/2014/main" id="{0ABD56BF-6EE4-470B-BFFF-342547795F2A}"/>
              </a:ext>
            </a:extLst>
          </p:cNvPr>
          <p:cNvSpPr txBox="1"/>
          <p:nvPr/>
        </p:nvSpPr>
        <p:spPr>
          <a:xfrm>
            <a:off x="120072" y="484848"/>
            <a:ext cx="5237019" cy="646331"/>
          </a:xfrm>
          <a:prstGeom prst="rect">
            <a:avLst/>
          </a:prstGeom>
          <a:noFill/>
        </p:spPr>
        <p:txBody>
          <a:bodyPr wrap="square">
            <a:spAutoFit/>
          </a:bodyPr>
          <a:lstStyle/>
          <a:p>
            <a:pPr algn="l"/>
            <a:r>
              <a:rPr lang="en-US" b="0" i="0" dirty="0">
                <a:effectLst/>
                <a:latin typeface="euclid_circular_a"/>
              </a:rPr>
              <a:t>In each iteration, the comparison takes place up to the last unsorted element.</a:t>
            </a:r>
            <a:endParaRPr lang="en-US" dirty="0"/>
          </a:p>
        </p:txBody>
      </p:sp>
      <p:pic>
        <p:nvPicPr>
          <p:cNvPr id="6" name="Picture 5">
            <a:extLst>
              <a:ext uri="{FF2B5EF4-FFF2-40B4-BE49-F238E27FC236}">
                <a16:creationId xmlns:a16="http://schemas.microsoft.com/office/drawing/2014/main" id="{90582ECA-939E-4703-4BA2-18AC9E60F0DB}"/>
              </a:ext>
            </a:extLst>
          </p:cNvPr>
          <p:cNvPicPr>
            <a:picLocks noChangeAspect="1"/>
          </p:cNvPicPr>
          <p:nvPr/>
        </p:nvPicPr>
        <p:blipFill>
          <a:blip r:embed="rId2"/>
          <a:stretch>
            <a:fillRect/>
          </a:stretch>
        </p:blipFill>
        <p:spPr>
          <a:xfrm>
            <a:off x="565817" y="1131179"/>
            <a:ext cx="3876874" cy="3231160"/>
          </a:xfrm>
          <a:prstGeom prst="rect">
            <a:avLst/>
          </a:prstGeom>
        </p:spPr>
      </p:pic>
      <p:sp>
        <p:nvSpPr>
          <p:cNvPr id="8" name="TextBox 7">
            <a:extLst>
              <a:ext uri="{FF2B5EF4-FFF2-40B4-BE49-F238E27FC236}">
                <a16:creationId xmlns:a16="http://schemas.microsoft.com/office/drawing/2014/main" id="{47A9E7FA-DCE8-3E7D-12C4-00547D26F854}"/>
              </a:ext>
            </a:extLst>
          </p:cNvPr>
          <p:cNvSpPr txBox="1"/>
          <p:nvPr/>
        </p:nvSpPr>
        <p:spPr>
          <a:xfrm>
            <a:off x="5578764" y="161682"/>
            <a:ext cx="6096000" cy="646331"/>
          </a:xfrm>
          <a:prstGeom prst="rect">
            <a:avLst/>
          </a:prstGeom>
          <a:noFill/>
        </p:spPr>
        <p:txBody>
          <a:bodyPr wrap="square">
            <a:spAutoFit/>
          </a:bodyPr>
          <a:lstStyle/>
          <a:p>
            <a:r>
              <a:rPr lang="en-US" b="0" i="0" dirty="0">
                <a:effectLst/>
                <a:latin typeface="euclid_circular_a"/>
              </a:rPr>
              <a:t>The array is sorted when all the unsorted elements are placed at their correct positions.</a:t>
            </a:r>
            <a:endParaRPr lang="en-US" dirty="0"/>
          </a:p>
        </p:txBody>
      </p:sp>
      <p:pic>
        <p:nvPicPr>
          <p:cNvPr id="10" name="Picture 9">
            <a:extLst>
              <a:ext uri="{FF2B5EF4-FFF2-40B4-BE49-F238E27FC236}">
                <a16:creationId xmlns:a16="http://schemas.microsoft.com/office/drawing/2014/main" id="{34BBD9CA-49F0-59F4-C67D-76EF09075ECA}"/>
              </a:ext>
            </a:extLst>
          </p:cNvPr>
          <p:cNvPicPr>
            <a:picLocks noChangeAspect="1"/>
          </p:cNvPicPr>
          <p:nvPr/>
        </p:nvPicPr>
        <p:blipFill>
          <a:blip r:embed="rId3"/>
          <a:stretch>
            <a:fillRect/>
          </a:stretch>
        </p:blipFill>
        <p:spPr>
          <a:xfrm>
            <a:off x="5689600" y="899959"/>
            <a:ext cx="4867563" cy="2400508"/>
          </a:xfrm>
          <a:prstGeom prst="rect">
            <a:avLst/>
          </a:prstGeom>
        </p:spPr>
      </p:pic>
      <p:pic>
        <p:nvPicPr>
          <p:cNvPr id="12" name="Picture 11">
            <a:extLst>
              <a:ext uri="{FF2B5EF4-FFF2-40B4-BE49-F238E27FC236}">
                <a16:creationId xmlns:a16="http://schemas.microsoft.com/office/drawing/2014/main" id="{F40DA77C-3E02-68B4-D44B-9C2362FB7E77}"/>
              </a:ext>
            </a:extLst>
          </p:cNvPr>
          <p:cNvPicPr>
            <a:picLocks noChangeAspect="1"/>
          </p:cNvPicPr>
          <p:nvPr/>
        </p:nvPicPr>
        <p:blipFill>
          <a:blip r:embed="rId4"/>
          <a:stretch>
            <a:fillRect/>
          </a:stretch>
        </p:blipFill>
        <p:spPr>
          <a:xfrm>
            <a:off x="5840335" y="3908296"/>
            <a:ext cx="4624465" cy="1993782"/>
          </a:xfrm>
          <a:prstGeom prst="rect">
            <a:avLst/>
          </a:prstGeom>
        </p:spPr>
      </p:pic>
    </p:spTree>
    <p:extLst>
      <p:ext uri="{BB962C8B-B14F-4D97-AF65-F5344CB8AC3E}">
        <p14:creationId xmlns:p14="http://schemas.microsoft.com/office/powerpoint/2010/main" val="426830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521" y="197346"/>
            <a:ext cx="11872957" cy="6463308"/>
          </a:xfrm>
          <a:prstGeom prst="rect">
            <a:avLst/>
          </a:prstGeom>
        </p:spPr>
        <p:txBody>
          <a:bodyPr wrap="square">
            <a:spAutoFit/>
          </a:bodyPr>
          <a:lstStyle/>
          <a:p>
            <a:pPr algn="just"/>
            <a:r>
              <a:rPr lang="en-US" b="1" dirty="0">
                <a:solidFill>
                  <a:srgbClr val="222222"/>
                </a:solidFill>
                <a:latin typeface="Times New Roman" panose="02020603050405020304" pitchFamily="18" charset="0"/>
                <a:cs typeface="Times New Roman" panose="02020603050405020304" pitchFamily="18" charset="0"/>
              </a:rPr>
              <a:t>Why Should you Learn Data Structures and Algorithms?</a:t>
            </a:r>
          </a:p>
          <a:p>
            <a:pPr algn="just"/>
            <a:endParaRPr lang="en-US" dirty="0">
              <a:solidFill>
                <a:srgbClr val="222222"/>
              </a:solidFill>
              <a:latin typeface="Times New Roman" panose="02020603050405020304" pitchFamily="18" charset="0"/>
              <a:cs typeface="Times New Roman" panose="02020603050405020304" pitchFamily="18" charset="0"/>
            </a:endParaRPr>
          </a:p>
          <a:p>
            <a:pPr algn="just"/>
            <a:r>
              <a:rPr lang="en-US" dirty="0">
                <a:solidFill>
                  <a:srgbClr val="222222"/>
                </a:solidFill>
                <a:latin typeface="Times New Roman" panose="02020603050405020304" pitchFamily="18" charset="0"/>
                <a:cs typeface="Times New Roman" panose="02020603050405020304" pitchFamily="18" charset="0"/>
              </a:rPr>
              <a:t>Most Computer Science students and working professionals tend to skip learning </a:t>
            </a:r>
            <a:r>
              <a:rPr lang="en-US" b="1" dirty="0">
                <a:solidFill>
                  <a:srgbClr val="222222"/>
                </a:solidFill>
                <a:latin typeface="Times New Roman" panose="02020603050405020304" pitchFamily="18" charset="0"/>
                <a:cs typeface="Times New Roman" panose="02020603050405020304" pitchFamily="18" charset="0"/>
              </a:rPr>
              <a:t>DSA</a:t>
            </a:r>
            <a:r>
              <a:rPr lang="en-US" dirty="0">
                <a:solidFill>
                  <a:srgbClr val="222222"/>
                </a:solidFill>
                <a:latin typeface="Times New Roman" panose="02020603050405020304" pitchFamily="18" charset="0"/>
                <a:cs typeface="Times New Roman" panose="02020603050405020304" pitchFamily="18" charset="0"/>
              </a:rPr>
              <a:t>, especially in India, because they find it quite complicated and also because they do not understand the benefits of it fully. What they fail to understand is that DSA has profound uses in various walks of life and not just in making an application more efficient. </a:t>
            </a:r>
            <a:r>
              <a:rPr lang="en-US" dirty="0">
                <a:latin typeface="Times New Roman" panose="02020603050405020304" pitchFamily="18" charset="0"/>
                <a:cs typeface="Times New Roman" panose="02020603050405020304" pitchFamily="18" charset="0"/>
              </a:rPr>
              <a:t>However, programmers need to realize the importance of DSA as early as possible in their career to be not just better programmer but to contribute significantly to your company by solving their problems.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Reasons to learn DSA: </a:t>
            </a:r>
            <a:r>
              <a:rPr lang="en-US" dirty="0">
                <a:latin typeface="Times New Roman" panose="02020603050405020304" pitchFamily="18" charset="0"/>
                <a:cs typeface="Times New Roman" panose="02020603050405020304" pitchFamily="18" charset="0"/>
              </a:rPr>
              <a:t>Many people consider DSA as just a mere subject in computer science. This is where they get it wrong. DSA is much more than that. It teaches you a way to be a better programmer and a way to think better. It is a skill that will help you all through your life and is not a skill to learn just to pass a subject. Let us dive deeper into various reasons why one should learn DSA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Role of DSA in Solving Real-World Problems</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will be surprised to know that DSA has quite an important role to play even in solving real-world problems. Real-world problems that take months can be solved in minutes using the knowledge of DSA.</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Let us say you want to find a set of people in the same age group within a large collection of data. Assuming this data is sorted, you can solve this issue easily with the binary search algorithm which works on the principle of DSA. The binary search algorithm is considered a logarithmically scalable algorithm, unlike traditional methods that are just linearly scalable. This means, if the number of data points in the database is squared, the time taken to do the same task in the binary search will only be doubled.</a:t>
            </a:r>
          </a:p>
        </p:txBody>
      </p:sp>
    </p:spTree>
    <p:extLst>
      <p:ext uri="{BB962C8B-B14F-4D97-AF65-F5344CB8AC3E}">
        <p14:creationId xmlns:p14="http://schemas.microsoft.com/office/powerpoint/2010/main" val="163503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C5C72C-99E6-01A3-0910-58BAFA48AF0A}"/>
              </a:ext>
            </a:extLst>
          </p:cNvPr>
          <p:cNvSpPr txBox="1"/>
          <p:nvPr/>
        </p:nvSpPr>
        <p:spPr>
          <a:xfrm>
            <a:off x="120073" y="507829"/>
            <a:ext cx="7259782" cy="5355312"/>
          </a:xfrm>
          <a:prstGeom prst="rect">
            <a:avLst/>
          </a:prstGeom>
          <a:noFill/>
        </p:spPr>
        <p:txBody>
          <a:bodyPr wrap="square">
            <a:spAutoFit/>
          </a:bodyPr>
          <a:lstStyle/>
          <a:p>
            <a:r>
              <a:rPr lang="en-US" dirty="0"/>
              <a:t>// Bubble sort in C</a:t>
            </a:r>
          </a:p>
          <a:p>
            <a:endParaRPr lang="en-US" dirty="0"/>
          </a:p>
          <a:p>
            <a:r>
              <a:rPr lang="en-US" dirty="0"/>
              <a:t>void </a:t>
            </a:r>
            <a:r>
              <a:rPr lang="en-US" dirty="0" err="1"/>
              <a:t>bubbleSort</a:t>
            </a:r>
            <a:r>
              <a:rPr lang="en-US" dirty="0"/>
              <a:t>(int array[ ], int size) // perform the bubble sort</a:t>
            </a:r>
          </a:p>
          <a:p>
            <a:r>
              <a:rPr lang="en-US" dirty="0"/>
              <a:t>{</a:t>
            </a:r>
          </a:p>
          <a:p>
            <a:r>
              <a:rPr lang="en-US" dirty="0"/>
              <a:t>for (int step = 0; step &lt; size - 1; ++step) // loop to access each array element</a:t>
            </a:r>
          </a:p>
          <a:p>
            <a:r>
              <a:rPr lang="en-US" dirty="0"/>
              <a:t>{   </a:t>
            </a:r>
          </a:p>
          <a:p>
            <a:r>
              <a:rPr lang="en-US" dirty="0"/>
              <a:t>for (int </a:t>
            </a:r>
            <a:r>
              <a:rPr lang="en-US" dirty="0" err="1"/>
              <a:t>i</a:t>
            </a:r>
            <a:r>
              <a:rPr lang="en-US" dirty="0"/>
              <a:t> = 0; </a:t>
            </a:r>
            <a:r>
              <a:rPr lang="en-US" dirty="0" err="1"/>
              <a:t>i</a:t>
            </a:r>
            <a:r>
              <a:rPr lang="en-US" dirty="0"/>
              <a:t> &lt; size - step - 1; ++</a:t>
            </a:r>
            <a:r>
              <a:rPr lang="en-US" dirty="0" err="1"/>
              <a:t>i</a:t>
            </a:r>
            <a:r>
              <a:rPr lang="en-US" dirty="0"/>
              <a:t>) // loop to compare array elements</a:t>
            </a:r>
          </a:p>
          <a:p>
            <a:r>
              <a:rPr lang="en-US" dirty="0"/>
              <a:t>{</a:t>
            </a:r>
          </a:p>
          <a:p>
            <a:r>
              <a:rPr lang="en-US" dirty="0"/>
              <a:t>//compare two adjacent elements change &gt; to &lt; to sort in descending order</a:t>
            </a:r>
          </a:p>
          <a:p>
            <a:r>
              <a:rPr lang="en-US" dirty="0"/>
              <a:t>if (array[</a:t>
            </a:r>
            <a:r>
              <a:rPr lang="en-US" dirty="0" err="1"/>
              <a:t>i</a:t>
            </a:r>
            <a:r>
              <a:rPr lang="en-US" dirty="0"/>
              <a:t>] &gt; array[</a:t>
            </a:r>
            <a:r>
              <a:rPr lang="en-US" dirty="0" err="1"/>
              <a:t>i</a:t>
            </a:r>
            <a:r>
              <a:rPr lang="en-US" dirty="0"/>
              <a:t> + 1]) </a:t>
            </a:r>
          </a:p>
          <a:p>
            <a:r>
              <a:rPr lang="en-US" dirty="0"/>
              <a:t>{</a:t>
            </a:r>
          </a:p>
          <a:p>
            <a:r>
              <a:rPr lang="en-US" dirty="0"/>
              <a:t>// swapping occurs if elements are not in the intended order</a:t>
            </a:r>
          </a:p>
          <a:p>
            <a:r>
              <a:rPr lang="en-US" dirty="0"/>
              <a:t>        int temp = array[</a:t>
            </a:r>
            <a:r>
              <a:rPr lang="en-US" dirty="0" err="1"/>
              <a:t>i</a:t>
            </a:r>
            <a:r>
              <a:rPr lang="en-US" dirty="0"/>
              <a:t>];</a:t>
            </a:r>
          </a:p>
          <a:p>
            <a:r>
              <a:rPr lang="en-US" dirty="0"/>
              <a:t>        array[</a:t>
            </a:r>
            <a:r>
              <a:rPr lang="en-US" dirty="0" err="1"/>
              <a:t>i</a:t>
            </a:r>
            <a:r>
              <a:rPr lang="en-US" dirty="0"/>
              <a:t>] = array[</a:t>
            </a:r>
            <a:r>
              <a:rPr lang="en-US" dirty="0" err="1"/>
              <a:t>i</a:t>
            </a:r>
            <a:r>
              <a:rPr lang="en-US" dirty="0"/>
              <a:t> + 1];</a:t>
            </a:r>
          </a:p>
          <a:p>
            <a:r>
              <a:rPr lang="en-US" dirty="0"/>
              <a:t>        array[</a:t>
            </a:r>
            <a:r>
              <a:rPr lang="en-US" dirty="0" err="1"/>
              <a:t>i</a:t>
            </a:r>
            <a:r>
              <a:rPr lang="en-US" dirty="0"/>
              <a:t> + 1] = temp;</a:t>
            </a:r>
          </a:p>
          <a:p>
            <a:r>
              <a:rPr lang="en-US" dirty="0"/>
              <a:t>}</a:t>
            </a:r>
          </a:p>
          <a:p>
            <a:r>
              <a:rPr lang="en-US" dirty="0"/>
              <a:t>}</a:t>
            </a:r>
          </a:p>
          <a:p>
            <a:r>
              <a:rPr lang="en-US" dirty="0"/>
              <a:t>}</a:t>
            </a:r>
          </a:p>
          <a:p>
            <a:r>
              <a:rPr lang="en-US" dirty="0"/>
              <a:t>}</a:t>
            </a:r>
          </a:p>
        </p:txBody>
      </p:sp>
      <p:sp>
        <p:nvSpPr>
          <p:cNvPr id="5" name="TextBox 4">
            <a:extLst>
              <a:ext uri="{FF2B5EF4-FFF2-40B4-BE49-F238E27FC236}">
                <a16:creationId xmlns:a16="http://schemas.microsoft.com/office/drawing/2014/main" id="{7DB0288F-057C-2EE1-31ED-4E595287D7F4}"/>
              </a:ext>
            </a:extLst>
          </p:cNvPr>
          <p:cNvSpPr txBox="1"/>
          <p:nvPr/>
        </p:nvSpPr>
        <p:spPr>
          <a:xfrm>
            <a:off x="7379855" y="369329"/>
            <a:ext cx="4488872" cy="6186309"/>
          </a:xfrm>
          <a:prstGeom prst="rect">
            <a:avLst/>
          </a:prstGeom>
          <a:noFill/>
        </p:spPr>
        <p:txBody>
          <a:bodyPr wrap="square">
            <a:spAutoFit/>
          </a:bodyPr>
          <a:lstStyle/>
          <a:p>
            <a:endParaRPr lang="en-US" dirty="0"/>
          </a:p>
          <a:p>
            <a:r>
              <a:rPr lang="en-US" dirty="0"/>
              <a:t>// print array</a:t>
            </a:r>
          </a:p>
          <a:p>
            <a:r>
              <a:rPr lang="en-US" dirty="0"/>
              <a:t>void </a:t>
            </a:r>
            <a:r>
              <a:rPr lang="en-US" dirty="0" err="1"/>
              <a:t>printArray</a:t>
            </a:r>
            <a:r>
              <a:rPr lang="en-US" dirty="0"/>
              <a:t>(int array[], int size) </a:t>
            </a:r>
          </a:p>
          <a:p>
            <a:r>
              <a:rPr lang="en-US" dirty="0"/>
              <a:t>{</a:t>
            </a:r>
          </a:p>
          <a:p>
            <a:r>
              <a:rPr lang="en-US" dirty="0"/>
              <a:t>  for (int </a:t>
            </a:r>
            <a:r>
              <a:rPr lang="en-US" dirty="0" err="1"/>
              <a:t>i</a:t>
            </a:r>
            <a:r>
              <a:rPr lang="en-US" dirty="0"/>
              <a:t> = 0; </a:t>
            </a:r>
            <a:r>
              <a:rPr lang="en-US" dirty="0" err="1"/>
              <a:t>i</a:t>
            </a:r>
            <a:r>
              <a:rPr lang="en-US" dirty="0"/>
              <a:t> &lt; size; ++</a:t>
            </a:r>
            <a:r>
              <a:rPr lang="en-US" dirty="0" err="1"/>
              <a:t>i</a:t>
            </a:r>
            <a:r>
              <a:rPr lang="en-US" dirty="0"/>
              <a:t>) </a:t>
            </a:r>
          </a:p>
          <a:p>
            <a:r>
              <a:rPr lang="en-US" dirty="0"/>
              <a:t>{</a:t>
            </a:r>
          </a:p>
          <a:p>
            <a:r>
              <a:rPr lang="en-US" dirty="0"/>
              <a:t>    </a:t>
            </a:r>
            <a:r>
              <a:rPr lang="en-US" dirty="0" err="1"/>
              <a:t>printf</a:t>
            </a:r>
            <a:r>
              <a:rPr lang="en-US" dirty="0"/>
              <a:t>("%d  ", array[</a:t>
            </a:r>
            <a:r>
              <a:rPr lang="en-US" dirty="0" err="1"/>
              <a:t>i</a:t>
            </a:r>
            <a:r>
              <a:rPr lang="en-US" dirty="0"/>
              <a:t>]);</a:t>
            </a:r>
          </a:p>
          <a:p>
            <a:r>
              <a:rPr lang="en-US" dirty="0"/>
              <a:t>  }</a:t>
            </a:r>
          </a:p>
          <a:p>
            <a:r>
              <a:rPr lang="en-US" dirty="0"/>
              <a:t>  </a:t>
            </a:r>
            <a:r>
              <a:rPr lang="en-US" dirty="0" err="1"/>
              <a:t>printf</a:t>
            </a:r>
            <a:r>
              <a:rPr lang="en-US" dirty="0"/>
              <a:t>("\n");</a:t>
            </a:r>
          </a:p>
          <a:p>
            <a:r>
              <a:rPr lang="en-US" dirty="0"/>
              <a:t>}</a:t>
            </a:r>
          </a:p>
          <a:p>
            <a:endParaRPr lang="en-US" dirty="0"/>
          </a:p>
          <a:p>
            <a:r>
              <a:rPr lang="en-US" dirty="0"/>
              <a:t>int main() </a:t>
            </a:r>
          </a:p>
          <a:p>
            <a:r>
              <a:rPr lang="en-US" dirty="0"/>
              <a:t>{</a:t>
            </a:r>
          </a:p>
          <a:p>
            <a:r>
              <a:rPr lang="en-US" dirty="0"/>
              <a:t>  int data[] = {-2, 45, 0, 11, -9};</a:t>
            </a:r>
          </a:p>
          <a:p>
            <a:r>
              <a:rPr lang="en-US" dirty="0"/>
              <a:t>    // find the array's length</a:t>
            </a:r>
          </a:p>
          <a:p>
            <a:r>
              <a:rPr lang="en-US" dirty="0"/>
              <a:t>  int size = </a:t>
            </a:r>
            <a:r>
              <a:rPr lang="en-US" dirty="0" err="1"/>
              <a:t>sizeof</a:t>
            </a:r>
            <a:r>
              <a:rPr lang="en-US" dirty="0"/>
              <a:t>(data) / </a:t>
            </a:r>
            <a:r>
              <a:rPr lang="en-US" dirty="0" err="1"/>
              <a:t>sizeof</a:t>
            </a:r>
            <a:r>
              <a:rPr lang="en-US" dirty="0"/>
              <a:t>(data[0]);</a:t>
            </a:r>
          </a:p>
          <a:p>
            <a:endParaRPr lang="en-US" dirty="0"/>
          </a:p>
          <a:p>
            <a:r>
              <a:rPr lang="en-US" dirty="0"/>
              <a:t>  </a:t>
            </a:r>
            <a:r>
              <a:rPr lang="en-US" dirty="0" err="1"/>
              <a:t>bubbleSort</a:t>
            </a:r>
            <a:r>
              <a:rPr lang="en-US" dirty="0"/>
              <a:t>(data, size);</a:t>
            </a:r>
          </a:p>
          <a:p>
            <a:r>
              <a:rPr lang="en-US" dirty="0"/>
              <a:t>  </a:t>
            </a:r>
          </a:p>
          <a:p>
            <a:r>
              <a:rPr lang="en-US" dirty="0"/>
              <a:t>  </a:t>
            </a:r>
            <a:r>
              <a:rPr lang="en-US" dirty="0" err="1"/>
              <a:t>printf</a:t>
            </a:r>
            <a:r>
              <a:rPr lang="en-US" dirty="0"/>
              <a:t>("Sorted Array in Ascending Order:\n");</a:t>
            </a:r>
          </a:p>
          <a:p>
            <a:r>
              <a:rPr lang="en-US" dirty="0"/>
              <a:t>  </a:t>
            </a:r>
            <a:r>
              <a:rPr lang="en-US" dirty="0" err="1"/>
              <a:t>printArray</a:t>
            </a:r>
            <a:r>
              <a:rPr lang="en-US" dirty="0"/>
              <a:t>(data, size);</a:t>
            </a:r>
          </a:p>
          <a:p>
            <a:r>
              <a:rPr lang="en-US" dirty="0"/>
              <a:t>}</a:t>
            </a:r>
          </a:p>
        </p:txBody>
      </p:sp>
    </p:spTree>
    <p:extLst>
      <p:ext uri="{BB962C8B-B14F-4D97-AF65-F5344CB8AC3E}">
        <p14:creationId xmlns:p14="http://schemas.microsoft.com/office/powerpoint/2010/main" val="56549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C49A74-47A0-9A45-23EA-4D98F0AD4717}"/>
              </a:ext>
            </a:extLst>
          </p:cNvPr>
          <p:cNvSpPr txBox="1"/>
          <p:nvPr/>
        </p:nvSpPr>
        <p:spPr>
          <a:xfrm>
            <a:off x="655782" y="412276"/>
            <a:ext cx="4904510" cy="5909310"/>
          </a:xfrm>
          <a:prstGeom prst="rect">
            <a:avLst/>
          </a:prstGeom>
          <a:noFill/>
        </p:spPr>
        <p:txBody>
          <a:bodyPr wrap="square">
            <a:spAutoFit/>
          </a:bodyPr>
          <a:lstStyle/>
          <a:p>
            <a:r>
              <a:rPr lang="en-US" dirty="0"/>
              <a:t># Bubble sort in Python</a:t>
            </a:r>
          </a:p>
          <a:p>
            <a:r>
              <a:rPr lang="en-US" dirty="0"/>
              <a:t>def </a:t>
            </a:r>
            <a:r>
              <a:rPr lang="en-US" dirty="0" err="1"/>
              <a:t>bubbleSort</a:t>
            </a:r>
            <a:r>
              <a:rPr lang="en-US" dirty="0"/>
              <a:t>(array):</a:t>
            </a:r>
          </a:p>
          <a:p>
            <a:r>
              <a:rPr lang="en-US" dirty="0"/>
              <a:t>    </a:t>
            </a:r>
          </a:p>
          <a:p>
            <a:r>
              <a:rPr lang="en-US" dirty="0"/>
              <a:t>for </a:t>
            </a:r>
            <a:r>
              <a:rPr lang="en-US" dirty="0" err="1"/>
              <a:t>i</a:t>
            </a:r>
            <a:r>
              <a:rPr lang="en-US" dirty="0"/>
              <a:t> in range(</a:t>
            </a:r>
            <a:r>
              <a:rPr lang="en-US" dirty="0" err="1"/>
              <a:t>len</a:t>
            </a:r>
            <a:r>
              <a:rPr lang="en-US" dirty="0"/>
              <a:t>(array)): # loop to access each array element</a:t>
            </a:r>
          </a:p>
          <a:p>
            <a:r>
              <a:rPr lang="en-US" dirty="0"/>
              <a:t>for j in range(0, </a:t>
            </a:r>
            <a:r>
              <a:rPr lang="en-US" dirty="0" err="1"/>
              <a:t>len</a:t>
            </a:r>
            <a:r>
              <a:rPr lang="en-US" dirty="0"/>
              <a:t>(array) - </a:t>
            </a:r>
            <a:r>
              <a:rPr lang="en-US" dirty="0" err="1"/>
              <a:t>i</a:t>
            </a:r>
            <a:r>
              <a:rPr lang="en-US" dirty="0"/>
              <a:t> - 1): # loop to compare array elements</a:t>
            </a:r>
          </a:p>
          <a:p>
            <a:r>
              <a:rPr lang="en-US" dirty="0"/>
              <a:t>      # compare two adjacent elements</a:t>
            </a:r>
          </a:p>
          <a:p>
            <a:r>
              <a:rPr lang="en-US" dirty="0"/>
              <a:t>      # change &gt; to &lt; to sort in descending order</a:t>
            </a:r>
          </a:p>
          <a:p>
            <a:r>
              <a:rPr lang="en-US" dirty="0"/>
              <a:t>      if array[j] &gt; array[j + 1]:</a:t>
            </a:r>
          </a:p>
          <a:p>
            <a:endParaRPr lang="en-US" dirty="0"/>
          </a:p>
          <a:p>
            <a:r>
              <a:rPr lang="en-US" dirty="0"/>
              <a:t>        # swapping elements if elements</a:t>
            </a:r>
          </a:p>
          <a:p>
            <a:r>
              <a:rPr lang="en-US" dirty="0"/>
              <a:t>        # are not in the intended order</a:t>
            </a:r>
          </a:p>
          <a:p>
            <a:r>
              <a:rPr lang="en-US" dirty="0"/>
              <a:t>        temp = array[j]</a:t>
            </a:r>
          </a:p>
          <a:p>
            <a:r>
              <a:rPr lang="en-US" dirty="0"/>
              <a:t>        array[j] = array[j+1]</a:t>
            </a:r>
          </a:p>
          <a:p>
            <a:r>
              <a:rPr lang="en-US" dirty="0"/>
              <a:t>        array[j+1] = temp</a:t>
            </a:r>
          </a:p>
          <a:p>
            <a:endParaRPr lang="en-US" dirty="0"/>
          </a:p>
          <a:p>
            <a:r>
              <a:rPr lang="en-US" dirty="0"/>
              <a:t>data = [-2, 45, 0, 11, -9]</a:t>
            </a:r>
          </a:p>
          <a:p>
            <a:r>
              <a:rPr lang="en-US" dirty="0" err="1"/>
              <a:t>bubbleSort</a:t>
            </a:r>
            <a:r>
              <a:rPr lang="en-US" dirty="0"/>
              <a:t>(data)</a:t>
            </a:r>
          </a:p>
          <a:p>
            <a:r>
              <a:rPr lang="en-US" dirty="0"/>
              <a:t>print('Sorted Array in Ascending Order:')</a:t>
            </a:r>
          </a:p>
          <a:p>
            <a:r>
              <a:rPr lang="en-US" dirty="0"/>
              <a:t>print(data)</a:t>
            </a:r>
          </a:p>
        </p:txBody>
      </p:sp>
      <p:pic>
        <p:nvPicPr>
          <p:cNvPr id="7" name="Picture 6">
            <a:extLst>
              <a:ext uri="{FF2B5EF4-FFF2-40B4-BE49-F238E27FC236}">
                <a16:creationId xmlns:a16="http://schemas.microsoft.com/office/drawing/2014/main" id="{920995AE-6013-4249-D49C-ED819B35F6B4}"/>
              </a:ext>
            </a:extLst>
          </p:cNvPr>
          <p:cNvPicPr>
            <a:picLocks noChangeAspect="1"/>
          </p:cNvPicPr>
          <p:nvPr/>
        </p:nvPicPr>
        <p:blipFill>
          <a:blip r:embed="rId2"/>
          <a:stretch>
            <a:fillRect/>
          </a:stretch>
        </p:blipFill>
        <p:spPr>
          <a:xfrm>
            <a:off x="6446980" y="614755"/>
            <a:ext cx="5089237" cy="5706831"/>
          </a:xfrm>
          <a:prstGeom prst="rect">
            <a:avLst/>
          </a:prstGeom>
        </p:spPr>
      </p:pic>
      <p:sp>
        <p:nvSpPr>
          <p:cNvPr id="9" name="TextBox 8">
            <a:extLst>
              <a:ext uri="{FF2B5EF4-FFF2-40B4-BE49-F238E27FC236}">
                <a16:creationId xmlns:a16="http://schemas.microsoft.com/office/drawing/2014/main" id="{8315F5DF-670B-47D2-4109-D4050C3C285C}"/>
              </a:ext>
            </a:extLst>
          </p:cNvPr>
          <p:cNvSpPr txBox="1"/>
          <p:nvPr/>
        </p:nvSpPr>
        <p:spPr>
          <a:xfrm>
            <a:off x="6631710" y="167082"/>
            <a:ext cx="4978399" cy="369332"/>
          </a:xfrm>
          <a:prstGeom prst="rect">
            <a:avLst/>
          </a:prstGeom>
          <a:noFill/>
        </p:spPr>
        <p:txBody>
          <a:bodyPr wrap="square">
            <a:spAutoFit/>
          </a:bodyPr>
          <a:lstStyle/>
          <a:p>
            <a:r>
              <a:rPr lang="en-US" b="1" i="1" dirty="0">
                <a:solidFill>
                  <a:srgbClr val="273239"/>
                </a:solidFill>
                <a:effectLst/>
                <a:latin typeface="urw-din"/>
              </a:rPr>
              <a:t>Another Illustration:</a:t>
            </a:r>
            <a:endParaRPr lang="en-US" dirty="0"/>
          </a:p>
        </p:txBody>
      </p:sp>
    </p:spTree>
    <p:extLst>
      <p:ext uri="{BB962C8B-B14F-4D97-AF65-F5344CB8AC3E}">
        <p14:creationId xmlns:p14="http://schemas.microsoft.com/office/powerpoint/2010/main" val="230944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1)">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C689E9-034E-AE8A-D513-95C4B818F52F}"/>
              </a:ext>
            </a:extLst>
          </p:cNvPr>
          <p:cNvPicPr>
            <a:picLocks noChangeAspect="1"/>
          </p:cNvPicPr>
          <p:nvPr/>
        </p:nvPicPr>
        <p:blipFill>
          <a:blip r:embed="rId2"/>
          <a:stretch>
            <a:fillRect/>
          </a:stretch>
        </p:blipFill>
        <p:spPr>
          <a:xfrm>
            <a:off x="267738" y="235943"/>
            <a:ext cx="5569644" cy="2697535"/>
          </a:xfrm>
          <a:prstGeom prst="rect">
            <a:avLst/>
          </a:prstGeom>
        </p:spPr>
      </p:pic>
      <p:pic>
        <p:nvPicPr>
          <p:cNvPr id="5" name="Picture 4">
            <a:extLst>
              <a:ext uri="{FF2B5EF4-FFF2-40B4-BE49-F238E27FC236}">
                <a16:creationId xmlns:a16="http://schemas.microsoft.com/office/drawing/2014/main" id="{C518D29B-EFB3-EF8D-8FEE-2FF9CE119CB0}"/>
              </a:ext>
            </a:extLst>
          </p:cNvPr>
          <p:cNvPicPr>
            <a:picLocks noChangeAspect="1"/>
          </p:cNvPicPr>
          <p:nvPr/>
        </p:nvPicPr>
        <p:blipFill>
          <a:blip r:embed="rId3"/>
          <a:stretch>
            <a:fillRect/>
          </a:stretch>
        </p:blipFill>
        <p:spPr>
          <a:xfrm>
            <a:off x="6428508" y="250731"/>
            <a:ext cx="5485851" cy="6279378"/>
          </a:xfrm>
          <a:prstGeom prst="rect">
            <a:avLst/>
          </a:prstGeom>
        </p:spPr>
      </p:pic>
      <p:pic>
        <p:nvPicPr>
          <p:cNvPr id="7" name="Picture 6">
            <a:extLst>
              <a:ext uri="{FF2B5EF4-FFF2-40B4-BE49-F238E27FC236}">
                <a16:creationId xmlns:a16="http://schemas.microsoft.com/office/drawing/2014/main" id="{7EC4C876-7E9D-78CF-8830-1DEBD598AC05}"/>
              </a:ext>
            </a:extLst>
          </p:cNvPr>
          <p:cNvPicPr>
            <a:picLocks noChangeAspect="1"/>
          </p:cNvPicPr>
          <p:nvPr/>
        </p:nvPicPr>
        <p:blipFill>
          <a:blip r:embed="rId4"/>
          <a:stretch>
            <a:fillRect/>
          </a:stretch>
        </p:blipFill>
        <p:spPr>
          <a:xfrm>
            <a:off x="267738" y="3121890"/>
            <a:ext cx="5495755" cy="3338542"/>
          </a:xfrm>
          <a:prstGeom prst="rect">
            <a:avLst/>
          </a:prstGeom>
        </p:spPr>
      </p:pic>
    </p:spTree>
    <p:extLst>
      <p:ext uri="{BB962C8B-B14F-4D97-AF65-F5344CB8AC3E}">
        <p14:creationId xmlns:p14="http://schemas.microsoft.com/office/powerpoint/2010/main" val="280483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DE5D5-9FEB-3305-6FC4-C9D2BF3BBF05}"/>
              </a:ext>
            </a:extLst>
          </p:cNvPr>
          <p:cNvSpPr txBox="1"/>
          <p:nvPr/>
        </p:nvSpPr>
        <p:spPr>
          <a:xfrm>
            <a:off x="120072" y="115516"/>
            <a:ext cx="6096000" cy="369332"/>
          </a:xfrm>
          <a:prstGeom prst="rect">
            <a:avLst/>
          </a:prstGeom>
          <a:noFill/>
        </p:spPr>
        <p:txBody>
          <a:bodyPr wrap="square">
            <a:spAutoFit/>
          </a:bodyPr>
          <a:lstStyle/>
          <a:p>
            <a:pPr fontAlgn="base"/>
            <a:r>
              <a:rPr lang="en-US" b="1" i="0" dirty="0">
                <a:solidFill>
                  <a:srgbClr val="273239"/>
                </a:solidFill>
                <a:effectLst/>
                <a:latin typeface="sofia-pro"/>
              </a:rPr>
              <a:t>Sorting Techniques: Selection Sort</a:t>
            </a:r>
          </a:p>
        </p:txBody>
      </p:sp>
      <p:sp>
        <p:nvSpPr>
          <p:cNvPr id="6" name="TextBox 5">
            <a:extLst>
              <a:ext uri="{FF2B5EF4-FFF2-40B4-BE49-F238E27FC236}">
                <a16:creationId xmlns:a16="http://schemas.microsoft.com/office/drawing/2014/main" id="{BB4B8BA8-6AFB-0733-DB9D-555E5AFBF6C2}"/>
              </a:ext>
            </a:extLst>
          </p:cNvPr>
          <p:cNvSpPr txBox="1"/>
          <p:nvPr/>
        </p:nvSpPr>
        <p:spPr>
          <a:xfrm>
            <a:off x="120072" y="484848"/>
            <a:ext cx="6096000" cy="6186309"/>
          </a:xfrm>
          <a:prstGeom prst="rect">
            <a:avLst/>
          </a:prstGeom>
          <a:noFill/>
        </p:spPr>
        <p:txBody>
          <a:bodyPr wrap="square">
            <a:spAutoFit/>
          </a:bodyPr>
          <a:lstStyle/>
          <a:p>
            <a:pPr algn="just"/>
            <a:r>
              <a:rPr lang="en-US" b="0" i="0" dirty="0">
                <a:solidFill>
                  <a:srgbClr val="333333"/>
                </a:solidFill>
                <a:effectLst/>
                <a:latin typeface="inter-regular"/>
              </a:rPr>
              <a:t>In selection sort, the smallest value among the unsorted elements of the array is selected in every pass and inserted to its appropriate position into the array. It is also the simplest algorithm. It is an in-place comparison sorting algorithm. </a:t>
            </a:r>
          </a:p>
          <a:p>
            <a:pPr algn="just"/>
            <a:endParaRPr lang="en-US" dirty="0">
              <a:solidFill>
                <a:srgbClr val="333333"/>
              </a:solidFill>
              <a:latin typeface="inter-regular"/>
            </a:endParaRPr>
          </a:p>
          <a:p>
            <a:pPr algn="just"/>
            <a:r>
              <a:rPr lang="en-US" b="0" i="0" dirty="0">
                <a:solidFill>
                  <a:srgbClr val="333333"/>
                </a:solidFill>
                <a:effectLst/>
                <a:latin typeface="inter-regular"/>
              </a:rPr>
              <a:t>In this algorithm, the array is divided into two parts, first is sorted part, and another one is the unsorted part. Initially, the sorted part of the array is empty, and unsorted part is the given array. Sorted part is placed at the left, while the unsorted part is placed at the right.</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In selection sort, the first smallest element is selected from the unsorted array and placed at the first position. After that second smallest element is selected and placed in the second position. The process continues until the array is entirely sorted.</a:t>
            </a:r>
          </a:p>
          <a:p>
            <a:pPr algn="just"/>
            <a:endParaRPr lang="en-US" dirty="0">
              <a:solidFill>
                <a:srgbClr val="333333"/>
              </a:solidFill>
              <a:latin typeface="inter-regular"/>
            </a:endParaRPr>
          </a:p>
          <a:p>
            <a:pPr algn="just"/>
            <a:r>
              <a:rPr lang="en-US" b="0" i="0" dirty="0">
                <a:solidFill>
                  <a:srgbClr val="333333"/>
                </a:solidFill>
                <a:effectLst/>
                <a:latin typeface="inter-regular"/>
              </a:rPr>
              <a:t>Selection sort is generally used when –</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 small array is to be sorted</a:t>
            </a:r>
          </a:p>
          <a:p>
            <a:pPr algn="just">
              <a:buFont typeface="Arial" panose="020B0604020202020204" pitchFamily="34" charset="0"/>
              <a:buChar char="•"/>
            </a:pPr>
            <a:r>
              <a:rPr lang="en-US" b="0" i="0" dirty="0">
                <a:solidFill>
                  <a:srgbClr val="000000"/>
                </a:solidFill>
                <a:effectLst/>
                <a:latin typeface="inter-regular"/>
              </a:rPr>
              <a:t>Swapping cost doesn't matter</a:t>
            </a:r>
          </a:p>
          <a:p>
            <a:pPr algn="just">
              <a:buFont typeface="Arial" panose="020B0604020202020204" pitchFamily="34" charset="0"/>
              <a:buChar char="•"/>
            </a:pPr>
            <a:r>
              <a:rPr lang="en-US" b="0" i="0" dirty="0">
                <a:solidFill>
                  <a:srgbClr val="000000"/>
                </a:solidFill>
                <a:effectLst/>
                <a:latin typeface="inter-regular"/>
              </a:rPr>
              <a:t>It is compulsory to check all elements</a:t>
            </a:r>
            <a:endParaRPr lang="en-US" b="0" i="0" dirty="0">
              <a:solidFill>
                <a:srgbClr val="333333"/>
              </a:solidFill>
              <a:effectLst/>
              <a:latin typeface="inter-regular"/>
            </a:endParaRPr>
          </a:p>
        </p:txBody>
      </p:sp>
      <p:sp>
        <p:nvSpPr>
          <p:cNvPr id="11" name="TextBox 10">
            <a:extLst>
              <a:ext uri="{FF2B5EF4-FFF2-40B4-BE49-F238E27FC236}">
                <a16:creationId xmlns:a16="http://schemas.microsoft.com/office/drawing/2014/main" id="{D4D29209-9E82-5B7A-C866-3B9D1619C7AD}"/>
              </a:ext>
            </a:extLst>
          </p:cNvPr>
          <p:cNvSpPr txBox="1"/>
          <p:nvPr/>
        </p:nvSpPr>
        <p:spPr>
          <a:xfrm>
            <a:off x="6280134" y="499913"/>
            <a:ext cx="5716124" cy="6186309"/>
          </a:xfrm>
          <a:prstGeom prst="rect">
            <a:avLst/>
          </a:prstGeom>
          <a:noFill/>
        </p:spPr>
        <p:txBody>
          <a:bodyPr wrap="square">
            <a:spAutoFit/>
          </a:bodyPr>
          <a:lstStyle/>
          <a:p>
            <a:pPr marL="342900" indent="-342900" algn="just">
              <a:buAutoNum type="arabicPeriod"/>
            </a:pPr>
            <a:r>
              <a:rPr lang="en-US" b="0" i="0" dirty="0">
                <a:effectLst/>
                <a:latin typeface="euclid_circular_a"/>
              </a:rPr>
              <a:t>Set the first element as </a:t>
            </a:r>
            <a:r>
              <a:rPr lang="en-US" b="1" i="0" dirty="0">
                <a:effectLst/>
                <a:latin typeface="euclid_circular_a"/>
              </a:rPr>
              <a:t>minimum</a:t>
            </a:r>
          </a:p>
          <a:p>
            <a:pPr marL="342900" indent="-342900" algn="just">
              <a:buAutoNum type="arabicPeriod"/>
            </a:pPr>
            <a:endParaRPr lang="en-US" b="0" i="0" dirty="0">
              <a:effectLst/>
              <a:latin typeface="euclid_circular_a"/>
            </a:endParaRPr>
          </a:p>
          <a:p>
            <a:pPr marL="342900" indent="-342900" algn="just">
              <a:buAutoNum type="arabicPeriod"/>
            </a:pPr>
            <a:endParaRPr lang="en-US" b="0" i="0" dirty="0">
              <a:effectLst/>
              <a:latin typeface="euclid_circular_a"/>
            </a:endParaRPr>
          </a:p>
          <a:p>
            <a:pPr marL="342900" indent="-342900" algn="just">
              <a:buAutoNum type="arabicPeriod"/>
            </a:pPr>
            <a:endParaRPr lang="en-US" dirty="0">
              <a:latin typeface="euclid_circular_a"/>
            </a:endParaRPr>
          </a:p>
          <a:p>
            <a:pPr marL="342900" indent="-342900" algn="just">
              <a:buAutoNum type="arabicPeriod"/>
            </a:pPr>
            <a:endParaRPr lang="en-US" b="0" i="0" dirty="0">
              <a:effectLst/>
              <a:latin typeface="euclid_circular_a"/>
            </a:endParaRPr>
          </a:p>
          <a:p>
            <a:pPr marL="342900" indent="-342900" algn="just">
              <a:buAutoNum type="arabicPeriod"/>
            </a:pPr>
            <a:r>
              <a:rPr lang="en-US" b="0" i="0" dirty="0">
                <a:effectLst/>
                <a:latin typeface="euclid_circular_a"/>
              </a:rPr>
              <a:t>Compare </a:t>
            </a:r>
            <a:r>
              <a:rPr lang="en-US" b="1" i="0" dirty="0">
                <a:effectLst/>
                <a:latin typeface="euclid_circular_a"/>
              </a:rPr>
              <a:t>minimum</a:t>
            </a:r>
            <a:r>
              <a:rPr lang="en-US" b="0" i="0" dirty="0">
                <a:effectLst/>
                <a:latin typeface="euclid_circular_a"/>
              </a:rPr>
              <a:t> with the second element. If the second element is smaller than the </a:t>
            </a:r>
            <a:r>
              <a:rPr lang="en-US" b="1" i="0" dirty="0">
                <a:effectLst/>
                <a:latin typeface="euclid_circular_a"/>
              </a:rPr>
              <a:t>minimum, </a:t>
            </a:r>
            <a:r>
              <a:rPr lang="en-US" b="0" i="0" dirty="0">
                <a:effectLst/>
                <a:latin typeface="euclid_circular_a"/>
              </a:rPr>
              <a:t>assign the second element as </a:t>
            </a:r>
            <a:r>
              <a:rPr lang="en-US" b="1" i="0" dirty="0">
                <a:effectLst/>
                <a:latin typeface="euclid_circular_a"/>
              </a:rPr>
              <a:t>minimum</a:t>
            </a:r>
          </a:p>
          <a:p>
            <a:pPr algn="just"/>
            <a:r>
              <a:rPr lang="en-US" dirty="0">
                <a:latin typeface="euclid_circular_a"/>
              </a:rPr>
              <a:t>      </a:t>
            </a:r>
          </a:p>
          <a:p>
            <a:pPr algn="just"/>
            <a:r>
              <a:rPr lang="en-US" dirty="0">
                <a:latin typeface="euclid_circular_a"/>
              </a:rPr>
              <a:t>Compare the </a:t>
            </a:r>
            <a:r>
              <a:rPr lang="en-US" b="1" dirty="0">
                <a:latin typeface="euclid_circular_a"/>
              </a:rPr>
              <a:t>minimum </a:t>
            </a:r>
            <a:r>
              <a:rPr lang="en-US" b="0" i="0" dirty="0">
                <a:effectLst/>
                <a:latin typeface="euclid_circular_a"/>
              </a:rPr>
              <a:t>with the third element. Again, if the third element is smaller, then assign that </a:t>
            </a:r>
            <a:r>
              <a:rPr lang="en-US" b="1" i="0" dirty="0">
                <a:effectLst/>
                <a:latin typeface="euclid_circular_a"/>
              </a:rPr>
              <a:t>minimum </a:t>
            </a:r>
            <a:r>
              <a:rPr lang="en-US" b="0" i="0" dirty="0">
                <a:effectLst/>
                <a:latin typeface="euclid_circular_a"/>
              </a:rPr>
              <a:t>to the third element otherwise do nothing. The process goes on until the last element.</a:t>
            </a:r>
          </a:p>
          <a:p>
            <a:pPr algn="just"/>
            <a:endParaRPr lang="en-US" b="0" i="0" dirty="0">
              <a:effectLst/>
              <a:latin typeface="euclid_circular_a"/>
            </a:endParaRPr>
          </a:p>
          <a:p>
            <a:pPr algn="just"/>
            <a:endParaRPr lang="en-US" b="0" i="0" dirty="0">
              <a:effectLst/>
              <a:latin typeface="euclid_circular_a"/>
            </a:endParaRPr>
          </a:p>
          <a:p>
            <a:pPr algn="just"/>
            <a:endParaRPr lang="en-US" dirty="0">
              <a:latin typeface="euclid_circular_a"/>
            </a:endParaRPr>
          </a:p>
          <a:p>
            <a:pPr algn="just"/>
            <a:endParaRPr lang="en-US" b="0" i="0" dirty="0">
              <a:effectLst/>
              <a:latin typeface="euclid_circular_a"/>
            </a:endParaRPr>
          </a:p>
          <a:p>
            <a:pPr algn="just"/>
            <a:endParaRPr lang="en-US" dirty="0">
              <a:latin typeface="euclid_circular_a"/>
            </a:endParaRPr>
          </a:p>
          <a:p>
            <a:pPr algn="just"/>
            <a:endParaRPr lang="en-US" b="0" i="0" dirty="0">
              <a:effectLst/>
              <a:latin typeface="euclid_circular_a"/>
            </a:endParaRPr>
          </a:p>
          <a:p>
            <a:pPr algn="just"/>
            <a:endParaRPr lang="en-US" b="0" i="0" dirty="0">
              <a:effectLst/>
              <a:latin typeface="euclid_circular_a"/>
            </a:endParaRPr>
          </a:p>
          <a:p>
            <a:pPr algn="just"/>
            <a:endParaRPr lang="en-US" dirty="0">
              <a:latin typeface="euclid_circular_a"/>
            </a:endParaRPr>
          </a:p>
          <a:p>
            <a:pPr algn="just"/>
            <a:endParaRPr lang="en-US" b="1" dirty="0"/>
          </a:p>
        </p:txBody>
      </p:sp>
      <p:pic>
        <p:nvPicPr>
          <p:cNvPr id="12" name="Picture 11">
            <a:extLst>
              <a:ext uri="{FF2B5EF4-FFF2-40B4-BE49-F238E27FC236}">
                <a16:creationId xmlns:a16="http://schemas.microsoft.com/office/drawing/2014/main" id="{8B272307-7905-226B-18E9-1E8D8B2ED1A8}"/>
              </a:ext>
            </a:extLst>
          </p:cNvPr>
          <p:cNvPicPr>
            <a:picLocks noChangeAspect="1"/>
          </p:cNvPicPr>
          <p:nvPr/>
        </p:nvPicPr>
        <p:blipFill>
          <a:blip r:embed="rId2"/>
          <a:stretch>
            <a:fillRect/>
          </a:stretch>
        </p:blipFill>
        <p:spPr>
          <a:xfrm>
            <a:off x="7146081" y="888178"/>
            <a:ext cx="2789162" cy="803686"/>
          </a:xfrm>
          <a:prstGeom prst="rect">
            <a:avLst/>
          </a:prstGeom>
        </p:spPr>
      </p:pic>
      <p:pic>
        <p:nvPicPr>
          <p:cNvPr id="13" name="Picture 12">
            <a:extLst>
              <a:ext uri="{FF2B5EF4-FFF2-40B4-BE49-F238E27FC236}">
                <a16:creationId xmlns:a16="http://schemas.microsoft.com/office/drawing/2014/main" id="{2769FCED-48B3-54C1-9F47-9FEEF34CA6E0}"/>
              </a:ext>
            </a:extLst>
          </p:cNvPr>
          <p:cNvPicPr>
            <a:picLocks noChangeAspect="1"/>
          </p:cNvPicPr>
          <p:nvPr/>
        </p:nvPicPr>
        <p:blipFill>
          <a:blip r:embed="rId3"/>
          <a:stretch>
            <a:fillRect/>
          </a:stretch>
        </p:blipFill>
        <p:spPr>
          <a:xfrm>
            <a:off x="8841305" y="3966365"/>
            <a:ext cx="3154953" cy="2523790"/>
          </a:xfrm>
          <a:prstGeom prst="rect">
            <a:avLst/>
          </a:prstGeom>
        </p:spPr>
      </p:pic>
    </p:spTree>
    <p:extLst>
      <p:ext uri="{BB962C8B-B14F-4D97-AF65-F5344CB8AC3E}">
        <p14:creationId xmlns:p14="http://schemas.microsoft.com/office/powerpoint/2010/main" val="265677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barn(inVertical)">
                                      <p:cBhvr>
                                        <p:cTn id="34" dur="500"/>
                                        <p:tgtEl>
                                          <p:spTgt spid="6">
                                            <p:txEl>
                                              <p:pRg st="6" end="6"/>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arn(inVertical)">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childTnLst>
                                </p:cTn>
                              </p:par>
                              <p:par>
                                <p:cTn id="42" presetID="16" presetClass="entr" presetSubtype="21" fill="hold" nodeType="with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Effect transition="in" filter="barn(inVertical)">
                                      <p:cBhvr>
                                        <p:cTn id="44" dur="500"/>
                                        <p:tgtEl>
                                          <p:spTgt spid="6">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Effect transition="in" filter="barn(inVertical)">
                                      <p:cBhvr>
                                        <p:cTn id="49" dur="500"/>
                                        <p:tgtEl>
                                          <p:spTgt spid="11">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1">
                                            <p:txEl>
                                              <p:pRg st="5" end="5"/>
                                            </p:txEl>
                                          </p:spTgt>
                                        </p:tgtEl>
                                        <p:attrNameLst>
                                          <p:attrName>style.visibility</p:attrName>
                                        </p:attrNameLst>
                                      </p:cBhvr>
                                      <p:to>
                                        <p:strVal val="visible"/>
                                      </p:to>
                                    </p:set>
                                    <p:animEffect transition="in" filter="wipe(down)">
                                      <p:cBhvr>
                                        <p:cTn id="61" dur="500"/>
                                        <p:tgtEl>
                                          <p:spTgt spid="11">
                                            <p:txEl>
                                              <p:pRg st="5" end="5"/>
                                            </p:txEl>
                                          </p:spTgt>
                                        </p:tgtEl>
                                      </p:cBhvr>
                                    </p:animEffect>
                                  </p:childTnLst>
                                </p:cTn>
                              </p:par>
                              <p:par>
                                <p:cTn id="62" presetID="42" presetClass="entr" presetSubtype="0" fill="hold" nodeType="withEffect">
                                  <p:stCondLst>
                                    <p:cond delay="0"/>
                                  </p:stCondLst>
                                  <p:childTnLst>
                                    <p:set>
                                      <p:cBhvr>
                                        <p:cTn id="63" dur="1" fill="hold">
                                          <p:stCondLst>
                                            <p:cond delay="0"/>
                                          </p:stCondLst>
                                        </p:cTn>
                                        <p:tgtEl>
                                          <p:spTgt spid="11">
                                            <p:txEl>
                                              <p:pRg st="6" end="6"/>
                                            </p:txEl>
                                          </p:spTgt>
                                        </p:tgtEl>
                                        <p:attrNameLst>
                                          <p:attrName>style.visibility</p:attrName>
                                        </p:attrNameLst>
                                      </p:cBhvr>
                                      <p:to>
                                        <p:strVal val="visible"/>
                                      </p:to>
                                    </p:set>
                                    <p:animEffect transition="in" filter="fade">
                                      <p:cBhvr>
                                        <p:cTn id="64" dur="1000"/>
                                        <p:tgtEl>
                                          <p:spTgt spid="11">
                                            <p:txEl>
                                              <p:pRg st="6" end="6"/>
                                            </p:txEl>
                                          </p:spTgt>
                                        </p:tgtEl>
                                      </p:cBhvr>
                                    </p:animEffect>
                                    <p:anim calcmode="lin" valueType="num">
                                      <p:cBhvr>
                                        <p:cTn id="65"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11">
                                            <p:txEl>
                                              <p:pRg st="6" end="6"/>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1">
                                            <p:txEl>
                                              <p:pRg st="7" end="7"/>
                                            </p:txEl>
                                          </p:spTgt>
                                        </p:tgtEl>
                                        <p:attrNameLst>
                                          <p:attrName>style.visibility</p:attrName>
                                        </p:attrNameLst>
                                      </p:cBhvr>
                                      <p:to>
                                        <p:strVal val="visible"/>
                                      </p:to>
                                    </p:set>
                                    <p:animEffect transition="in" filter="fade">
                                      <p:cBhvr>
                                        <p:cTn id="69" dur="1000"/>
                                        <p:tgtEl>
                                          <p:spTgt spid="11">
                                            <p:txEl>
                                              <p:pRg st="7" end="7"/>
                                            </p:txEl>
                                          </p:spTgt>
                                        </p:tgtEl>
                                      </p:cBhvr>
                                    </p:animEffect>
                                    <p:anim calcmode="lin" valueType="num">
                                      <p:cBhvr>
                                        <p:cTn id="70"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barn(inVertical)">
                                      <p:cBhvr>
                                        <p:cTn id="7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FF289E-8277-92B9-61FA-DB353ED293B8}"/>
              </a:ext>
            </a:extLst>
          </p:cNvPr>
          <p:cNvSpPr txBox="1"/>
          <p:nvPr/>
        </p:nvSpPr>
        <p:spPr>
          <a:xfrm>
            <a:off x="147782" y="69334"/>
            <a:ext cx="7730836" cy="369332"/>
          </a:xfrm>
          <a:prstGeom prst="rect">
            <a:avLst/>
          </a:prstGeom>
          <a:noFill/>
        </p:spPr>
        <p:txBody>
          <a:bodyPr wrap="square">
            <a:spAutoFit/>
          </a:bodyPr>
          <a:lstStyle/>
          <a:p>
            <a:pPr fontAlgn="base"/>
            <a:r>
              <a:rPr lang="en-US" b="1" i="0" dirty="0">
                <a:solidFill>
                  <a:srgbClr val="273239"/>
                </a:solidFill>
                <a:effectLst/>
                <a:latin typeface="sofia-pro"/>
              </a:rPr>
              <a:t>Sorting Techniques: Selection Sort (cont.): </a:t>
            </a:r>
            <a:r>
              <a:rPr lang="en-US" b="1" i="0" dirty="0">
                <a:solidFill>
                  <a:srgbClr val="25265E"/>
                </a:solidFill>
                <a:effectLst/>
                <a:latin typeface="euclid_circular_a"/>
              </a:rPr>
              <a:t>Working of Selection Sort</a:t>
            </a:r>
            <a:endParaRPr lang="en-US" b="1" i="0" dirty="0">
              <a:solidFill>
                <a:srgbClr val="273239"/>
              </a:solidFill>
              <a:effectLst/>
              <a:latin typeface="sofia-pro"/>
            </a:endParaRPr>
          </a:p>
        </p:txBody>
      </p:sp>
      <p:sp>
        <p:nvSpPr>
          <p:cNvPr id="11" name="TextBox 10">
            <a:extLst>
              <a:ext uri="{FF2B5EF4-FFF2-40B4-BE49-F238E27FC236}">
                <a16:creationId xmlns:a16="http://schemas.microsoft.com/office/drawing/2014/main" id="{7C9EAFB5-BDA2-AF67-F76A-23AD80824D67}"/>
              </a:ext>
            </a:extLst>
          </p:cNvPr>
          <p:cNvSpPr txBox="1"/>
          <p:nvPr/>
        </p:nvSpPr>
        <p:spPr>
          <a:xfrm>
            <a:off x="259792" y="383676"/>
            <a:ext cx="5709864" cy="646331"/>
          </a:xfrm>
          <a:prstGeom prst="rect">
            <a:avLst/>
          </a:prstGeom>
          <a:noFill/>
        </p:spPr>
        <p:txBody>
          <a:bodyPr wrap="square">
            <a:spAutoFit/>
          </a:bodyPr>
          <a:lstStyle/>
          <a:p>
            <a:r>
              <a:rPr lang="en-US" b="0" i="0" dirty="0">
                <a:effectLst/>
                <a:latin typeface="euclid_circular_a"/>
              </a:rPr>
              <a:t>3. After each iteration, the </a:t>
            </a:r>
            <a:r>
              <a:rPr lang="en-US" b="1" i="0" dirty="0">
                <a:effectLst/>
                <a:latin typeface="euclid_circular_a"/>
              </a:rPr>
              <a:t>minimum </a:t>
            </a:r>
            <a:r>
              <a:rPr lang="en-US" b="0" i="0" dirty="0">
                <a:effectLst/>
                <a:latin typeface="euclid_circular_a"/>
              </a:rPr>
              <a:t>is placed in the front   </a:t>
            </a:r>
          </a:p>
          <a:p>
            <a:r>
              <a:rPr lang="en-US" dirty="0">
                <a:latin typeface="euclid_circular_a"/>
              </a:rPr>
              <a:t>    </a:t>
            </a:r>
            <a:r>
              <a:rPr lang="en-US" b="0" i="0" dirty="0">
                <a:effectLst/>
                <a:latin typeface="euclid_circular_a"/>
              </a:rPr>
              <a:t>of the unsorted list.</a:t>
            </a:r>
            <a:endParaRPr lang="en-US" b="1" dirty="0"/>
          </a:p>
        </p:txBody>
      </p:sp>
      <p:pic>
        <p:nvPicPr>
          <p:cNvPr id="13" name="Picture 12">
            <a:extLst>
              <a:ext uri="{FF2B5EF4-FFF2-40B4-BE49-F238E27FC236}">
                <a16:creationId xmlns:a16="http://schemas.microsoft.com/office/drawing/2014/main" id="{0AB4117A-91E1-815B-D33C-C40F10EF7EED}"/>
              </a:ext>
            </a:extLst>
          </p:cNvPr>
          <p:cNvPicPr>
            <a:picLocks noChangeAspect="1"/>
          </p:cNvPicPr>
          <p:nvPr/>
        </p:nvPicPr>
        <p:blipFill>
          <a:blip r:embed="rId2"/>
          <a:stretch>
            <a:fillRect/>
          </a:stretch>
        </p:blipFill>
        <p:spPr>
          <a:xfrm>
            <a:off x="2607188" y="753008"/>
            <a:ext cx="2812024" cy="997649"/>
          </a:xfrm>
          <a:prstGeom prst="rect">
            <a:avLst/>
          </a:prstGeom>
        </p:spPr>
      </p:pic>
      <p:sp>
        <p:nvSpPr>
          <p:cNvPr id="15" name="TextBox 14">
            <a:extLst>
              <a:ext uri="{FF2B5EF4-FFF2-40B4-BE49-F238E27FC236}">
                <a16:creationId xmlns:a16="http://schemas.microsoft.com/office/drawing/2014/main" id="{C011A28F-3593-6953-1133-3695B2662235}"/>
              </a:ext>
            </a:extLst>
          </p:cNvPr>
          <p:cNvSpPr txBox="1"/>
          <p:nvPr/>
        </p:nvSpPr>
        <p:spPr>
          <a:xfrm>
            <a:off x="259792" y="1865008"/>
            <a:ext cx="5719100" cy="923330"/>
          </a:xfrm>
          <a:prstGeom prst="rect">
            <a:avLst/>
          </a:prstGeom>
          <a:noFill/>
        </p:spPr>
        <p:txBody>
          <a:bodyPr wrap="square">
            <a:spAutoFit/>
          </a:bodyPr>
          <a:lstStyle/>
          <a:p>
            <a:r>
              <a:rPr lang="en-US" b="0" i="0" dirty="0">
                <a:effectLst/>
                <a:latin typeface="euclid_circular_a"/>
              </a:rPr>
              <a:t>4. For each iteration, indexing starts from the first unsorted element. Step 1 to 3 are repeated until all the elements are placed at their correct positions.</a:t>
            </a:r>
            <a:endParaRPr lang="en-US" dirty="0"/>
          </a:p>
        </p:txBody>
      </p:sp>
      <p:pic>
        <p:nvPicPr>
          <p:cNvPr id="17" name="Picture 16">
            <a:extLst>
              <a:ext uri="{FF2B5EF4-FFF2-40B4-BE49-F238E27FC236}">
                <a16:creationId xmlns:a16="http://schemas.microsoft.com/office/drawing/2014/main" id="{3E6A5E8A-52A5-00D2-4F48-F13A98D7B396}"/>
              </a:ext>
            </a:extLst>
          </p:cNvPr>
          <p:cNvPicPr>
            <a:picLocks noChangeAspect="1"/>
          </p:cNvPicPr>
          <p:nvPr/>
        </p:nvPicPr>
        <p:blipFill>
          <a:blip r:embed="rId3"/>
          <a:stretch>
            <a:fillRect/>
          </a:stretch>
        </p:blipFill>
        <p:spPr>
          <a:xfrm>
            <a:off x="826010" y="2902689"/>
            <a:ext cx="4747672" cy="3337052"/>
          </a:xfrm>
          <a:prstGeom prst="rect">
            <a:avLst/>
          </a:prstGeom>
        </p:spPr>
      </p:pic>
      <p:pic>
        <p:nvPicPr>
          <p:cNvPr id="18" name="Picture 17">
            <a:extLst>
              <a:ext uri="{FF2B5EF4-FFF2-40B4-BE49-F238E27FC236}">
                <a16:creationId xmlns:a16="http://schemas.microsoft.com/office/drawing/2014/main" id="{06F01632-41A3-378D-F62E-71293A05C165}"/>
              </a:ext>
            </a:extLst>
          </p:cNvPr>
          <p:cNvPicPr>
            <a:picLocks noChangeAspect="1"/>
          </p:cNvPicPr>
          <p:nvPr/>
        </p:nvPicPr>
        <p:blipFill>
          <a:blip r:embed="rId4"/>
          <a:stretch>
            <a:fillRect/>
          </a:stretch>
        </p:blipFill>
        <p:spPr>
          <a:xfrm>
            <a:off x="6174686" y="513055"/>
            <a:ext cx="2887359" cy="3203268"/>
          </a:xfrm>
          <a:prstGeom prst="rect">
            <a:avLst/>
          </a:prstGeom>
        </p:spPr>
      </p:pic>
      <p:pic>
        <p:nvPicPr>
          <p:cNvPr id="19" name="Picture 18">
            <a:extLst>
              <a:ext uri="{FF2B5EF4-FFF2-40B4-BE49-F238E27FC236}">
                <a16:creationId xmlns:a16="http://schemas.microsoft.com/office/drawing/2014/main" id="{75B429CC-242E-D64E-29A2-6EBB4017E1EB}"/>
              </a:ext>
            </a:extLst>
          </p:cNvPr>
          <p:cNvPicPr>
            <a:picLocks noChangeAspect="1"/>
          </p:cNvPicPr>
          <p:nvPr/>
        </p:nvPicPr>
        <p:blipFill>
          <a:blip r:embed="rId5"/>
          <a:stretch>
            <a:fillRect/>
          </a:stretch>
        </p:blipFill>
        <p:spPr>
          <a:xfrm>
            <a:off x="9170739" y="753008"/>
            <a:ext cx="2761470" cy="2963315"/>
          </a:xfrm>
          <a:prstGeom prst="rect">
            <a:avLst/>
          </a:prstGeom>
        </p:spPr>
      </p:pic>
      <p:pic>
        <p:nvPicPr>
          <p:cNvPr id="20" name="Picture 19">
            <a:extLst>
              <a:ext uri="{FF2B5EF4-FFF2-40B4-BE49-F238E27FC236}">
                <a16:creationId xmlns:a16="http://schemas.microsoft.com/office/drawing/2014/main" id="{842EE39B-2532-F321-BDD0-1483D8B192F7}"/>
              </a:ext>
            </a:extLst>
          </p:cNvPr>
          <p:cNvPicPr>
            <a:picLocks noChangeAspect="1"/>
          </p:cNvPicPr>
          <p:nvPr/>
        </p:nvPicPr>
        <p:blipFill>
          <a:blip r:embed="rId6"/>
          <a:stretch>
            <a:fillRect/>
          </a:stretch>
        </p:blipFill>
        <p:spPr>
          <a:xfrm>
            <a:off x="6260714" y="4169620"/>
            <a:ext cx="2910025" cy="2418605"/>
          </a:xfrm>
          <a:prstGeom prst="rect">
            <a:avLst/>
          </a:prstGeom>
        </p:spPr>
      </p:pic>
      <p:pic>
        <p:nvPicPr>
          <p:cNvPr id="21" name="Picture 20">
            <a:extLst>
              <a:ext uri="{FF2B5EF4-FFF2-40B4-BE49-F238E27FC236}">
                <a16:creationId xmlns:a16="http://schemas.microsoft.com/office/drawing/2014/main" id="{45A88726-113B-F469-599E-6A8E8EDC7B8C}"/>
              </a:ext>
            </a:extLst>
          </p:cNvPr>
          <p:cNvPicPr>
            <a:picLocks noChangeAspect="1"/>
          </p:cNvPicPr>
          <p:nvPr/>
        </p:nvPicPr>
        <p:blipFill>
          <a:blip r:embed="rId7"/>
          <a:stretch>
            <a:fillRect/>
          </a:stretch>
        </p:blipFill>
        <p:spPr>
          <a:xfrm>
            <a:off x="9308027" y="3827033"/>
            <a:ext cx="2624182" cy="2762481"/>
          </a:xfrm>
          <a:prstGeom prst="rect">
            <a:avLst/>
          </a:prstGeom>
        </p:spPr>
      </p:pic>
    </p:spTree>
    <p:extLst>
      <p:ext uri="{BB962C8B-B14F-4D97-AF65-F5344CB8AC3E}">
        <p14:creationId xmlns:p14="http://schemas.microsoft.com/office/powerpoint/2010/main" val="28157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heel(1)">
                                      <p:cBhvr>
                                        <p:cTn id="22" dur="2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heel(1)">
                                      <p:cBhvr>
                                        <p:cTn id="40" dur="20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5477A1-1285-224B-3F30-634C3EC877E5}"/>
              </a:ext>
            </a:extLst>
          </p:cNvPr>
          <p:cNvSpPr txBox="1"/>
          <p:nvPr/>
        </p:nvSpPr>
        <p:spPr>
          <a:xfrm>
            <a:off x="110835" y="124799"/>
            <a:ext cx="7185891" cy="369332"/>
          </a:xfrm>
          <a:prstGeom prst="rect">
            <a:avLst/>
          </a:prstGeom>
          <a:noFill/>
        </p:spPr>
        <p:txBody>
          <a:bodyPr wrap="square">
            <a:spAutoFit/>
          </a:bodyPr>
          <a:lstStyle/>
          <a:p>
            <a:pPr fontAlgn="base"/>
            <a:r>
              <a:rPr lang="en-US" b="1" i="0" dirty="0">
                <a:solidFill>
                  <a:srgbClr val="273239"/>
                </a:solidFill>
                <a:effectLst/>
                <a:latin typeface="sofia-pro"/>
              </a:rPr>
              <a:t>Sorting Techniques: Selection Sort (cont.): </a:t>
            </a:r>
            <a:r>
              <a:rPr lang="en-US" b="1" i="0" dirty="0">
                <a:solidFill>
                  <a:srgbClr val="25265E"/>
                </a:solidFill>
                <a:effectLst/>
                <a:latin typeface="euclid_circular_a"/>
              </a:rPr>
              <a:t>Code</a:t>
            </a:r>
            <a:endParaRPr lang="en-US" b="1" i="0" dirty="0">
              <a:solidFill>
                <a:srgbClr val="273239"/>
              </a:solidFill>
              <a:effectLst/>
              <a:latin typeface="sofia-pro"/>
            </a:endParaRPr>
          </a:p>
        </p:txBody>
      </p:sp>
      <p:sp>
        <p:nvSpPr>
          <p:cNvPr id="8" name="TextBox 7">
            <a:extLst>
              <a:ext uri="{FF2B5EF4-FFF2-40B4-BE49-F238E27FC236}">
                <a16:creationId xmlns:a16="http://schemas.microsoft.com/office/drawing/2014/main" id="{DEE1E11B-F742-B2AF-12E3-DCA48FDD6C97}"/>
              </a:ext>
            </a:extLst>
          </p:cNvPr>
          <p:cNvSpPr txBox="1"/>
          <p:nvPr/>
        </p:nvSpPr>
        <p:spPr>
          <a:xfrm>
            <a:off x="332509" y="570029"/>
            <a:ext cx="3786485" cy="4401205"/>
          </a:xfrm>
          <a:prstGeom prst="rect">
            <a:avLst/>
          </a:prstGeom>
          <a:noFill/>
        </p:spPr>
        <p:txBody>
          <a:bodyPr wrap="square">
            <a:spAutoFit/>
          </a:bodyPr>
          <a:lstStyle/>
          <a:p>
            <a:r>
              <a:rPr lang="en-US" sz="1400" dirty="0"/>
              <a:t>void swap(int *a, int *b) </a:t>
            </a:r>
          </a:p>
          <a:p>
            <a:r>
              <a:rPr lang="en-US" sz="1400" dirty="0"/>
              <a:t>{</a:t>
            </a:r>
          </a:p>
          <a:p>
            <a:r>
              <a:rPr lang="en-US" sz="1400" dirty="0"/>
              <a:t>int temp = *a;  </a:t>
            </a:r>
          </a:p>
          <a:p>
            <a:r>
              <a:rPr lang="en-US" sz="1400" dirty="0"/>
              <a:t>*a = *b;  </a:t>
            </a:r>
          </a:p>
          <a:p>
            <a:r>
              <a:rPr lang="en-US" sz="1400" dirty="0"/>
              <a:t>*b = temp;</a:t>
            </a:r>
          </a:p>
          <a:p>
            <a:r>
              <a:rPr lang="en-US" sz="1400" dirty="0"/>
              <a:t>}</a:t>
            </a:r>
          </a:p>
          <a:p>
            <a:endParaRPr lang="en-US" sz="1400" dirty="0"/>
          </a:p>
          <a:p>
            <a:r>
              <a:rPr lang="en-US" sz="1400" dirty="0"/>
              <a:t>void </a:t>
            </a:r>
            <a:r>
              <a:rPr lang="en-US" sz="1400" dirty="0" err="1"/>
              <a:t>selectionSort</a:t>
            </a:r>
            <a:r>
              <a:rPr lang="en-US" sz="1400" dirty="0"/>
              <a:t>(int array[], int size) </a:t>
            </a:r>
          </a:p>
          <a:p>
            <a:r>
              <a:rPr lang="en-US" sz="1400" dirty="0"/>
              <a:t>{</a:t>
            </a:r>
          </a:p>
          <a:p>
            <a:pPr marL="0" lvl="1"/>
            <a:r>
              <a:rPr lang="en-US" sz="1400" dirty="0"/>
              <a:t>for (int step = 0; step &lt; size - 1; step++) </a:t>
            </a:r>
          </a:p>
          <a:p>
            <a:pPr marL="0" lvl="1"/>
            <a:r>
              <a:rPr lang="en-US" sz="1400" dirty="0"/>
              <a:t>{</a:t>
            </a:r>
          </a:p>
          <a:p>
            <a:pPr marL="0" lvl="1"/>
            <a:r>
              <a:rPr lang="en-US" sz="1400" dirty="0"/>
              <a:t>int </a:t>
            </a:r>
            <a:r>
              <a:rPr lang="en-US" sz="1400" dirty="0" err="1"/>
              <a:t>min_idx</a:t>
            </a:r>
            <a:r>
              <a:rPr lang="en-US" sz="1400" dirty="0"/>
              <a:t> = step;</a:t>
            </a:r>
          </a:p>
          <a:p>
            <a:pPr marL="0" lvl="2"/>
            <a:r>
              <a:rPr lang="en-US" sz="1400" dirty="0"/>
              <a:t>for (int </a:t>
            </a:r>
            <a:r>
              <a:rPr lang="en-US" sz="1400" dirty="0" err="1"/>
              <a:t>i</a:t>
            </a:r>
            <a:r>
              <a:rPr lang="en-US" sz="1400" dirty="0"/>
              <a:t> = step + 1; </a:t>
            </a:r>
            <a:r>
              <a:rPr lang="en-US" sz="1400" dirty="0" err="1"/>
              <a:t>i</a:t>
            </a:r>
            <a:r>
              <a:rPr lang="en-US" sz="1400" dirty="0"/>
              <a:t> &lt; size; </a:t>
            </a:r>
            <a:r>
              <a:rPr lang="en-US" sz="1400" dirty="0" err="1"/>
              <a:t>i</a:t>
            </a:r>
            <a:r>
              <a:rPr lang="en-US" sz="1400" dirty="0"/>
              <a:t>++) </a:t>
            </a:r>
          </a:p>
          <a:p>
            <a:pPr marL="0" lvl="2"/>
            <a:r>
              <a:rPr lang="en-US" sz="1400" dirty="0"/>
              <a:t>{</a:t>
            </a:r>
          </a:p>
          <a:p>
            <a:pPr marL="0" lvl="2"/>
            <a:r>
              <a:rPr lang="en-US" sz="1400" dirty="0"/>
              <a:t>if (array[</a:t>
            </a:r>
            <a:r>
              <a:rPr lang="en-US" sz="1400" dirty="0" err="1"/>
              <a:t>i</a:t>
            </a:r>
            <a:r>
              <a:rPr lang="en-US" sz="1400" dirty="0"/>
              <a:t>] &lt; array[</a:t>
            </a:r>
            <a:r>
              <a:rPr lang="en-US" sz="1400" dirty="0" err="1"/>
              <a:t>min_idx</a:t>
            </a:r>
            <a:r>
              <a:rPr lang="en-US" sz="1400" dirty="0"/>
              <a:t>])   </a:t>
            </a:r>
          </a:p>
          <a:p>
            <a:pPr marL="0" lvl="2"/>
            <a:r>
              <a:rPr lang="en-US" sz="1400" dirty="0" err="1"/>
              <a:t>min_idx</a:t>
            </a:r>
            <a:r>
              <a:rPr lang="en-US" sz="1400" dirty="0"/>
              <a:t> = </a:t>
            </a:r>
            <a:r>
              <a:rPr lang="en-US" sz="1400" dirty="0" err="1"/>
              <a:t>i</a:t>
            </a:r>
            <a:r>
              <a:rPr lang="en-US" sz="1400" dirty="0"/>
              <a:t>;</a:t>
            </a:r>
          </a:p>
          <a:p>
            <a:pPr marL="0" lvl="2"/>
            <a:r>
              <a:rPr lang="en-US" sz="1400" dirty="0"/>
              <a:t>}</a:t>
            </a:r>
          </a:p>
          <a:p>
            <a:pPr marL="0" lvl="1"/>
            <a:r>
              <a:rPr lang="en-US" sz="1400" dirty="0"/>
              <a:t>swap(&amp;array[</a:t>
            </a:r>
            <a:r>
              <a:rPr lang="en-US" sz="1400" dirty="0" err="1"/>
              <a:t>min_idx</a:t>
            </a:r>
            <a:r>
              <a:rPr lang="en-US" sz="1400" dirty="0"/>
              <a:t>], &amp;array[step]);</a:t>
            </a:r>
          </a:p>
          <a:p>
            <a:pPr marL="0" lvl="1"/>
            <a:r>
              <a:rPr lang="en-US" sz="1400" dirty="0"/>
              <a:t>}</a:t>
            </a:r>
          </a:p>
          <a:p>
            <a:r>
              <a:rPr lang="en-US" sz="1400" dirty="0"/>
              <a:t>}</a:t>
            </a:r>
          </a:p>
        </p:txBody>
      </p:sp>
      <p:sp>
        <p:nvSpPr>
          <p:cNvPr id="12" name="TextBox 11">
            <a:extLst>
              <a:ext uri="{FF2B5EF4-FFF2-40B4-BE49-F238E27FC236}">
                <a16:creationId xmlns:a16="http://schemas.microsoft.com/office/drawing/2014/main" id="{09624B53-6260-8366-901A-82096F76C9F9}"/>
              </a:ext>
            </a:extLst>
          </p:cNvPr>
          <p:cNvSpPr txBox="1"/>
          <p:nvPr/>
        </p:nvSpPr>
        <p:spPr>
          <a:xfrm>
            <a:off x="3491939" y="570029"/>
            <a:ext cx="3487702" cy="3970318"/>
          </a:xfrm>
          <a:prstGeom prst="rect">
            <a:avLst/>
          </a:prstGeom>
          <a:noFill/>
        </p:spPr>
        <p:txBody>
          <a:bodyPr wrap="square">
            <a:spAutoFit/>
          </a:bodyPr>
          <a:lstStyle/>
          <a:p>
            <a:r>
              <a:rPr lang="en-US" sz="1400" dirty="0"/>
              <a:t>void </a:t>
            </a:r>
            <a:r>
              <a:rPr lang="en-US" sz="1400" dirty="0" err="1"/>
              <a:t>printArray</a:t>
            </a:r>
            <a:r>
              <a:rPr lang="en-US" sz="1400" dirty="0"/>
              <a:t>(int array[], int size) </a:t>
            </a:r>
          </a:p>
          <a:p>
            <a:r>
              <a:rPr lang="en-US" sz="1400" dirty="0"/>
              <a:t>{</a:t>
            </a:r>
          </a:p>
          <a:p>
            <a:r>
              <a:rPr lang="en-US" sz="1400" dirty="0"/>
              <a:t>for (int </a:t>
            </a:r>
            <a:r>
              <a:rPr lang="en-US" sz="1400" dirty="0" err="1"/>
              <a:t>i</a:t>
            </a:r>
            <a:r>
              <a:rPr lang="en-US" sz="1400" dirty="0"/>
              <a:t> = 0; </a:t>
            </a:r>
            <a:r>
              <a:rPr lang="en-US" sz="1400" dirty="0" err="1"/>
              <a:t>i</a:t>
            </a:r>
            <a:r>
              <a:rPr lang="en-US" sz="1400" dirty="0"/>
              <a:t> &lt; size; ++</a:t>
            </a:r>
            <a:r>
              <a:rPr lang="en-US" sz="1400" dirty="0" err="1"/>
              <a:t>i</a:t>
            </a:r>
            <a:r>
              <a:rPr lang="en-US" sz="1400" dirty="0"/>
              <a:t>) </a:t>
            </a:r>
          </a:p>
          <a:p>
            <a:r>
              <a:rPr lang="en-US" sz="1400" dirty="0"/>
              <a:t>{</a:t>
            </a:r>
          </a:p>
          <a:p>
            <a:r>
              <a:rPr lang="en-US" sz="1400" dirty="0" err="1"/>
              <a:t>printf</a:t>
            </a:r>
            <a:r>
              <a:rPr lang="en-US" sz="1400" dirty="0"/>
              <a:t>("%d  ", array[</a:t>
            </a:r>
            <a:r>
              <a:rPr lang="en-US" sz="1400" dirty="0" err="1"/>
              <a:t>i</a:t>
            </a:r>
            <a:r>
              <a:rPr lang="en-US" sz="1400" dirty="0"/>
              <a:t>]);</a:t>
            </a:r>
          </a:p>
          <a:p>
            <a:r>
              <a:rPr lang="en-US" sz="1400" dirty="0"/>
              <a:t>}</a:t>
            </a:r>
          </a:p>
          <a:p>
            <a:r>
              <a:rPr lang="en-US" sz="1400" dirty="0" err="1"/>
              <a:t>printf</a:t>
            </a:r>
            <a:r>
              <a:rPr lang="en-US" sz="1400" dirty="0"/>
              <a:t>("\n");</a:t>
            </a:r>
          </a:p>
          <a:p>
            <a:r>
              <a:rPr lang="en-US" sz="1400" dirty="0"/>
              <a:t>}</a:t>
            </a:r>
          </a:p>
          <a:p>
            <a:r>
              <a:rPr lang="en-US" sz="1400" dirty="0"/>
              <a:t>int main() </a:t>
            </a:r>
          </a:p>
          <a:p>
            <a:r>
              <a:rPr lang="en-US" sz="1400" dirty="0"/>
              <a:t>{</a:t>
            </a:r>
          </a:p>
          <a:p>
            <a:r>
              <a:rPr lang="en-US" sz="1400" dirty="0"/>
              <a:t>  int data[] = {20, 12, 10, 15, 2};</a:t>
            </a:r>
          </a:p>
          <a:p>
            <a:r>
              <a:rPr lang="en-US" sz="1400" dirty="0"/>
              <a:t>  int size = </a:t>
            </a:r>
            <a:r>
              <a:rPr lang="en-US" sz="1400" dirty="0" err="1"/>
              <a:t>sizeof</a:t>
            </a:r>
            <a:r>
              <a:rPr lang="en-US" sz="1400" dirty="0"/>
              <a:t>(data) / </a:t>
            </a:r>
            <a:r>
              <a:rPr lang="en-US" sz="1400" dirty="0" err="1"/>
              <a:t>sizeof</a:t>
            </a:r>
            <a:r>
              <a:rPr lang="en-US" sz="1400" dirty="0"/>
              <a:t>(data[0]);</a:t>
            </a:r>
          </a:p>
          <a:p>
            <a:r>
              <a:rPr lang="en-US" sz="1400" dirty="0"/>
              <a:t>  </a:t>
            </a:r>
          </a:p>
          <a:p>
            <a:r>
              <a:rPr lang="en-US" sz="1400" dirty="0"/>
              <a:t>  </a:t>
            </a:r>
            <a:r>
              <a:rPr lang="en-US" sz="1400" dirty="0" err="1"/>
              <a:t>selectionSort</a:t>
            </a:r>
            <a:r>
              <a:rPr lang="en-US" sz="1400" dirty="0"/>
              <a:t>(data, size);</a:t>
            </a:r>
          </a:p>
          <a:p>
            <a:r>
              <a:rPr lang="en-US" sz="1400" dirty="0"/>
              <a:t>  </a:t>
            </a:r>
          </a:p>
          <a:p>
            <a:r>
              <a:rPr lang="en-US" sz="1400" dirty="0" err="1"/>
              <a:t>printf</a:t>
            </a:r>
            <a:r>
              <a:rPr lang="en-US" sz="1400" dirty="0"/>
              <a:t>("Sorted array in </a:t>
            </a:r>
            <a:r>
              <a:rPr lang="en-US" sz="1400" dirty="0" err="1"/>
              <a:t>Acsending</a:t>
            </a:r>
            <a:r>
              <a:rPr lang="en-US" sz="1400" dirty="0"/>
              <a:t> Order:\n");</a:t>
            </a:r>
          </a:p>
          <a:p>
            <a:r>
              <a:rPr lang="en-US" sz="1400" dirty="0"/>
              <a:t>  </a:t>
            </a:r>
            <a:r>
              <a:rPr lang="en-US" sz="1400" dirty="0" err="1"/>
              <a:t>printArray</a:t>
            </a:r>
            <a:r>
              <a:rPr lang="en-US" sz="1400" dirty="0"/>
              <a:t>(data, size);</a:t>
            </a:r>
          </a:p>
          <a:p>
            <a:r>
              <a:rPr lang="en-US" sz="1400" dirty="0"/>
              <a:t>}</a:t>
            </a:r>
          </a:p>
        </p:txBody>
      </p:sp>
      <p:sp>
        <p:nvSpPr>
          <p:cNvPr id="14" name="TextBox 13">
            <a:extLst>
              <a:ext uri="{FF2B5EF4-FFF2-40B4-BE49-F238E27FC236}">
                <a16:creationId xmlns:a16="http://schemas.microsoft.com/office/drawing/2014/main" id="{8717F4F1-5F38-CBE1-C5A6-09CC1BD0EB98}"/>
              </a:ext>
            </a:extLst>
          </p:cNvPr>
          <p:cNvSpPr txBox="1"/>
          <p:nvPr/>
        </p:nvSpPr>
        <p:spPr>
          <a:xfrm>
            <a:off x="7091494" y="628752"/>
            <a:ext cx="4767997" cy="3754874"/>
          </a:xfrm>
          <a:prstGeom prst="rect">
            <a:avLst/>
          </a:prstGeom>
          <a:noFill/>
        </p:spPr>
        <p:txBody>
          <a:bodyPr wrap="square">
            <a:spAutoFit/>
          </a:bodyPr>
          <a:lstStyle/>
          <a:p>
            <a:r>
              <a:rPr lang="en-US" sz="1400" dirty="0"/>
              <a:t># Selection sort in Python</a:t>
            </a:r>
          </a:p>
          <a:p>
            <a:r>
              <a:rPr lang="en-US" sz="1400" dirty="0"/>
              <a:t>def </a:t>
            </a:r>
            <a:r>
              <a:rPr lang="en-US" sz="1400" dirty="0" err="1"/>
              <a:t>selectionSort</a:t>
            </a:r>
            <a:r>
              <a:rPr lang="en-US" sz="1400" dirty="0"/>
              <a:t>(array, size):</a:t>
            </a:r>
          </a:p>
          <a:p>
            <a:r>
              <a:rPr lang="en-US" sz="1400" dirty="0"/>
              <a:t>    for step in range(size):</a:t>
            </a:r>
          </a:p>
          <a:p>
            <a:r>
              <a:rPr lang="en-US" sz="1400" dirty="0"/>
              <a:t>        </a:t>
            </a:r>
            <a:r>
              <a:rPr lang="en-US" sz="1400" dirty="0" err="1"/>
              <a:t>min_idx</a:t>
            </a:r>
            <a:r>
              <a:rPr lang="en-US" sz="1400" dirty="0"/>
              <a:t> = step</a:t>
            </a:r>
          </a:p>
          <a:p>
            <a:r>
              <a:rPr lang="en-US" sz="1400" dirty="0"/>
              <a:t>        for </a:t>
            </a:r>
            <a:r>
              <a:rPr lang="en-US" sz="1400" dirty="0" err="1"/>
              <a:t>i</a:t>
            </a:r>
            <a:r>
              <a:rPr lang="en-US" sz="1400" dirty="0"/>
              <a:t> in range(step + 1, size):</a:t>
            </a:r>
          </a:p>
          <a:p>
            <a:r>
              <a:rPr lang="en-US" sz="1400" dirty="0"/>
              <a:t>            # to sort in descending order, change &gt; to &lt; in this line</a:t>
            </a:r>
          </a:p>
          <a:p>
            <a:r>
              <a:rPr lang="en-US" sz="1400" dirty="0"/>
              <a:t>            # select the minimum element in each loop</a:t>
            </a:r>
          </a:p>
          <a:p>
            <a:r>
              <a:rPr lang="en-US" sz="1400" dirty="0"/>
              <a:t>            if array[</a:t>
            </a:r>
            <a:r>
              <a:rPr lang="en-US" sz="1400" dirty="0" err="1"/>
              <a:t>i</a:t>
            </a:r>
            <a:r>
              <a:rPr lang="en-US" sz="1400" dirty="0"/>
              <a:t>] &lt; array[</a:t>
            </a:r>
            <a:r>
              <a:rPr lang="en-US" sz="1400" dirty="0" err="1"/>
              <a:t>min_idx</a:t>
            </a:r>
            <a:r>
              <a:rPr lang="en-US" sz="1400" dirty="0"/>
              <a:t>]:</a:t>
            </a:r>
          </a:p>
          <a:p>
            <a:r>
              <a:rPr lang="en-US" sz="1400" dirty="0"/>
              <a:t>                </a:t>
            </a:r>
            <a:r>
              <a:rPr lang="en-US" sz="1400" dirty="0" err="1"/>
              <a:t>min_idx</a:t>
            </a:r>
            <a:r>
              <a:rPr lang="en-US" sz="1400" dirty="0"/>
              <a:t> = </a:t>
            </a:r>
            <a:r>
              <a:rPr lang="en-US" sz="1400" dirty="0" err="1"/>
              <a:t>i</a:t>
            </a:r>
            <a:endParaRPr lang="en-US" sz="1400" dirty="0"/>
          </a:p>
          <a:p>
            <a:r>
              <a:rPr lang="en-US" sz="1400" dirty="0"/>
              <a:t>         # put min at the correct position</a:t>
            </a:r>
          </a:p>
          <a:p>
            <a:r>
              <a:rPr lang="en-US" sz="1400" dirty="0"/>
              <a:t>        (array[step], array[</a:t>
            </a:r>
            <a:r>
              <a:rPr lang="en-US" sz="1400" dirty="0" err="1"/>
              <a:t>min_idx</a:t>
            </a:r>
            <a:r>
              <a:rPr lang="en-US" sz="1400" dirty="0"/>
              <a:t>]) = (array[</a:t>
            </a:r>
            <a:r>
              <a:rPr lang="en-US" sz="1400" dirty="0" err="1"/>
              <a:t>min_idx</a:t>
            </a:r>
            <a:r>
              <a:rPr lang="en-US" sz="1400" dirty="0"/>
              <a:t>], array[step])</a:t>
            </a:r>
          </a:p>
          <a:p>
            <a:endParaRPr lang="en-US" sz="1400" dirty="0"/>
          </a:p>
          <a:p>
            <a:r>
              <a:rPr lang="en-US" sz="1400" dirty="0"/>
              <a:t>data = [-2, 45, 0, 11, -9]</a:t>
            </a:r>
          </a:p>
          <a:p>
            <a:r>
              <a:rPr lang="en-US" sz="1400" dirty="0"/>
              <a:t>size = </a:t>
            </a:r>
            <a:r>
              <a:rPr lang="en-US" sz="1400" dirty="0" err="1"/>
              <a:t>len</a:t>
            </a:r>
            <a:r>
              <a:rPr lang="en-US" sz="1400" dirty="0"/>
              <a:t>(data)</a:t>
            </a:r>
          </a:p>
          <a:p>
            <a:r>
              <a:rPr lang="en-US" sz="1400" dirty="0" err="1"/>
              <a:t>selectionSort</a:t>
            </a:r>
            <a:r>
              <a:rPr lang="en-US" sz="1400" dirty="0"/>
              <a:t>(data, size)</a:t>
            </a:r>
          </a:p>
          <a:p>
            <a:r>
              <a:rPr lang="en-US" sz="1400" dirty="0"/>
              <a:t>print('Sorted Array in Ascending Order:')</a:t>
            </a:r>
          </a:p>
          <a:p>
            <a:r>
              <a:rPr lang="en-US" sz="1400" dirty="0"/>
              <a:t>print(data)</a:t>
            </a:r>
          </a:p>
        </p:txBody>
      </p:sp>
    </p:spTree>
    <p:extLst>
      <p:ext uri="{BB962C8B-B14F-4D97-AF65-F5344CB8AC3E}">
        <p14:creationId xmlns:p14="http://schemas.microsoft.com/office/powerpoint/2010/main" val="140616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5477A1-1285-224B-3F30-634C3EC877E5}"/>
              </a:ext>
            </a:extLst>
          </p:cNvPr>
          <p:cNvSpPr txBox="1"/>
          <p:nvPr/>
        </p:nvSpPr>
        <p:spPr>
          <a:xfrm>
            <a:off x="102446" y="0"/>
            <a:ext cx="7185891" cy="369332"/>
          </a:xfrm>
          <a:prstGeom prst="rect">
            <a:avLst/>
          </a:prstGeom>
          <a:noFill/>
        </p:spPr>
        <p:txBody>
          <a:bodyPr wrap="square">
            <a:spAutoFit/>
          </a:bodyPr>
          <a:lstStyle/>
          <a:p>
            <a:pPr fontAlgn="base"/>
            <a:r>
              <a:rPr lang="en-US" b="1" i="0" dirty="0">
                <a:solidFill>
                  <a:srgbClr val="273239"/>
                </a:solidFill>
                <a:effectLst/>
                <a:latin typeface="sofia-pro"/>
              </a:rPr>
              <a:t>Sorting Techniques: Selection Sort (cont.)</a:t>
            </a:r>
          </a:p>
        </p:txBody>
      </p:sp>
      <p:pic>
        <p:nvPicPr>
          <p:cNvPr id="3" name="Picture 2">
            <a:extLst>
              <a:ext uri="{FF2B5EF4-FFF2-40B4-BE49-F238E27FC236}">
                <a16:creationId xmlns:a16="http://schemas.microsoft.com/office/drawing/2014/main" id="{92E1B20C-1E0E-2B84-3378-15E5910082AA}"/>
              </a:ext>
            </a:extLst>
          </p:cNvPr>
          <p:cNvPicPr>
            <a:picLocks noChangeAspect="1"/>
          </p:cNvPicPr>
          <p:nvPr/>
        </p:nvPicPr>
        <p:blipFill>
          <a:blip r:embed="rId2"/>
          <a:stretch>
            <a:fillRect/>
          </a:stretch>
        </p:blipFill>
        <p:spPr>
          <a:xfrm>
            <a:off x="175880" y="369332"/>
            <a:ext cx="3836313" cy="2365479"/>
          </a:xfrm>
          <a:prstGeom prst="rect">
            <a:avLst/>
          </a:prstGeom>
        </p:spPr>
      </p:pic>
      <p:pic>
        <p:nvPicPr>
          <p:cNvPr id="6" name="Picture 5">
            <a:extLst>
              <a:ext uri="{FF2B5EF4-FFF2-40B4-BE49-F238E27FC236}">
                <a16:creationId xmlns:a16="http://schemas.microsoft.com/office/drawing/2014/main" id="{4BA93F9D-2B0E-0745-E1DF-FA5AE9438D1F}"/>
              </a:ext>
            </a:extLst>
          </p:cNvPr>
          <p:cNvPicPr>
            <a:picLocks noChangeAspect="1"/>
          </p:cNvPicPr>
          <p:nvPr/>
        </p:nvPicPr>
        <p:blipFill>
          <a:blip r:embed="rId3"/>
          <a:stretch>
            <a:fillRect/>
          </a:stretch>
        </p:blipFill>
        <p:spPr>
          <a:xfrm>
            <a:off x="4085627" y="329865"/>
            <a:ext cx="3770897" cy="2404946"/>
          </a:xfrm>
          <a:prstGeom prst="rect">
            <a:avLst/>
          </a:prstGeom>
        </p:spPr>
      </p:pic>
      <p:pic>
        <p:nvPicPr>
          <p:cNvPr id="9" name="Picture 8">
            <a:extLst>
              <a:ext uri="{FF2B5EF4-FFF2-40B4-BE49-F238E27FC236}">
                <a16:creationId xmlns:a16="http://schemas.microsoft.com/office/drawing/2014/main" id="{24F88C36-BBBC-65F2-4F47-B08B2B9BD1AF}"/>
              </a:ext>
            </a:extLst>
          </p:cNvPr>
          <p:cNvPicPr>
            <a:picLocks noChangeAspect="1"/>
          </p:cNvPicPr>
          <p:nvPr/>
        </p:nvPicPr>
        <p:blipFill>
          <a:blip r:embed="rId4"/>
          <a:stretch>
            <a:fillRect/>
          </a:stretch>
        </p:blipFill>
        <p:spPr>
          <a:xfrm>
            <a:off x="234603" y="2869034"/>
            <a:ext cx="7701382" cy="1488102"/>
          </a:xfrm>
          <a:prstGeom prst="rect">
            <a:avLst/>
          </a:prstGeom>
        </p:spPr>
      </p:pic>
      <p:pic>
        <p:nvPicPr>
          <p:cNvPr id="16" name="Picture 15">
            <a:extLst>
              <a:ext uri="{FF2B5EF4-FFF2-40B4-BE49-F238E27FC236}">
                <a16:creationId xmlns:a16="http://schemas.microsoft.com/office/drawing/2014/main" id="{DF178751-FD34-FF75-357D-3D3DD0703E91}"/>
              </a:ext>
            </a:extLst>
          </p:cNvPr>
          <p:cNvPicPr>
            <a:picLocks noChangeAspect="1"/>
          </p:cNvPicPr>
          <p:nvPr/>
        </p:nvPicPr>
        <p:blipFill>
          <a:blip r:embed="rId5"/>
          <a:stretch>
            <a:fillRect/>
          </a:stretch>
        </p:blipFill>
        <p:spPr>
          <a:xfrm>
            <a:off x="234602" y="4491359"/>
            <a:ext cx="7621921" cy="1928491"/>
          </a:xfrm>
          <a:prstGeom prst="rect">
            <a:avLst/>
          </a:prstGeom>
        </p:spPr>
      </p:pic>
      <p:sp>
        <p:nvSpPr>
          <p:cNvPr id="18" name="TextBox 17">
            <a:extLst>
              <a:ext uri="{FF2B5EF4-FFF2-40B4-BE49-F238E27FC236}">
                <a16:creationId xmlns:a16="http://schemas.microsoft.com/office/drawing/2014/main" id="{78B671CA-82D4-D75D-09EB-2764AE9CD7A0}"/>
              </a:ext>
            </a:extLst>
          </p:cNvPr>
          <p:cNvSpPr txBox="1"/>
          <p:nvPr/>
        </p:nvSpPr>
        <p:spPr>
          <a:xfrm>
            <a:off x="7995374" y="273851"/>
            <a:ext cx="3939451" cy="1754326"/>
          </a:xfrm>
          <a:prstGeom prst="rect">
            <a:avLst/>
          </a:prstGeom>
          <a:noFill/>
        </p:spPr>
        <p:txBody>
          <a:bodyPr wrap="square">
            <a:spAutoFit/>
          </a:bodyPr>
          <a:lstStyle/>
          <a:p>
            <a:pPr algn="just"/>
            <a:r>
              <a:rPr lang="en-US" b="0" i="0" dirty="0">
                <a:effectLst/>
                <a:latin typeface="euclid_circular_a"/>
              </a:rPr>
              <a:t>The time complexity of the selection sort is the same in all cases. At every step, you have to find the minimum element and put it in the right place. The minimum element is not known until the end of the array is not reached.</a:t>
            </a:r>
            <a:endParaRPr lang="en-US" dirty="0"/>
          </a:p>
        </p:txBody>
      </p:sp>
      <p:sp>
        <p:nvSpPr>
          <p:cNvPr id="20" name="TextBox 19">
            <a:extLst>
              <a:ext uri="{FF2B5EF4-FFF2-40B4-BE49-F238E27FC236}">
                <a16:creationId xmlns:a16="http://schemas.microsoft.com/office/drawing/2014/main" id="{42A84B1A-AA58-C432-2856-EBD116B518FA}"/>
              </a:ext>
            </a:extLst>
          </p:cNvPr>
          <p:cNvSpPr txBox="1"/>
          <p:nvPr/>
        </p:nvSpPr>
        <p:spPr>
          <a:xfrm>
            <a:off x="7995374" y="2088480"/>
            <a:ext cx="3939451" cy="1200329"/>
          </a:xfrm>
          <a:prstGeom prst="rect">
            <a:avLst/>
          </a:prstGeom>
          <a:noFill/>
        </p:spPr>
        <p:txBody>
          <a:bodyPr wrap="square">
            <a:spAutoFit/>
          </a:bodyPr>
          <a:lstStyle/>
          <a:p>
            <a:pPr algn="l"/>
            <a:r>
              <a:rPr lang="en-US" b="1" i="0" dirty="0">
                <a:effectLst/>
                <a:latin typeface="euclid_circular_a"/>
              </a:rPr>
              <a:t>Space Complexity:</a:t>
            </a:r>
          </a:p>
          <a:p>
            <a:pPr algn="l"/>
            <a:endParaRPr lang="en-US" b="0" i="0" dirty="0">
              <a:effectLst/>
              <a:latin typeface="euclid_circular_a"/>
            </a:endParaRPr>
          </a:p>
          <a:p>
            <a:pPr algn="l"/>
            <a:r>
              <a:rPr lang="en-US" b="0" i="0" dirty="0">
                <a:effectLst/>
                <a:latin typeface="euclid_circular_a"/>
              </a:rPr>
              <a:t>Space complexity is O(1)  because an extra variable </a:t>
            </a:r>
            <a:r>
              <a:rPr lang="en-US" b="1" i="0" dirty="0">
                <a:effectLst/>
                <a:latin typeface="euclid_circular_a"/>
              </a:rPr>
              <a:t>temp</a:t>
            </a:r>
            <a:r>
              <a:rPr lang="en-US" b="0" i="0" dirty="0">
                <a:effectLst/>
                <a:latin typeface="euclid_circular_a"/>
              </a:rPr>
              <a:t> is used</a:t>
            </a:r>
          </a:p>
        </p:txBody>
      </p:sp>
      <p:sp>
        <p:nvSpPr>
          <p:cNvPr id="22" name="TextBox 21">
            <a:extLst>
              <a:ext uri="{FF2B5EF4-FFF2-40B4-BE49-F238E27FC236}">
                <a16:creationId xmlns:a16="http://schemas.microsoft.com/office/drawing/2014/main" id="{3B4C2626-CAE5-4E88-7866-5C56B9F85CD5}"/>
              </a:ext>
            </a:extLst>
          </p:cNvPr>
          <p:cNvSpPr txBox="1"/>
          <p:nvPr/>
        </p:nvSpPr>
        <p:spPr>
          <a:xfrm>
            <a:off x="7995374" y="3352496"/>
            <a:ext cx="3939451" cy="2862322"/>
          </a:xfrm>
          <a:prstGeom prst="rect">
            <a:avLst/>
          </a:prstGeom>
          <a:noFill/>
        </p:spPr>
        <p:txBody>
          <a:bodyPr wrap="square">
            <a:spAutoFit/>
          </a:bodyPr>
          <a:lstStyle/>
          <a:p>
            <a:pPr algn="l"/>
            <a:r>
              <a:rPr lang="en-US" b="1" i="0" dirty="0">
                <a:solidFill>
                  <a:srgbClr val="25265E"/>
                </a:solidFill>
                <a:effectLst/>
                <a:latin typeface="euclid_circular_a"/>
              </a:rPr>
              <a:t>Selection Sort Applications</a:t>
            </a:r>
          </a:p>
          <a:p>
            <a:pPr algn="l"/>
            <a:endParaRPr lang="en-US" b="1" i="0" dirty="0">
              <a:solidFill>
                <a:srgbClr val="25265E"/>
              </a:solidFill>
              <a:effectLst/>
              <a:latin typeface="euclid_circular_a"/>
            </a:endParaRPr>
          </a:p>
          <a:p>
            <a:pPr algn="l"/>
            <a:r>
              <a:rPr lang="en-US" b="0" i="0" dirty="0">
                <a:effectLst/>
                <a:latin typeface="euclid_circular_a"/>
              </a:rPr>
              <a:t>The selection sort is used when</a:t>
            </a:r>
          </a:p>
          <a:p>
            <a:pPr algn="l"/>
            <a:endParaRPr lang="en-US" b="0" i="0" dirty="0">
              <a:effectLst/>
              <a:latin typeface="euclid_circular_a"/>
            </a:endParaRPr>
          </a:p>
          <a:p>
            <a:pPr algn="l">
              <a:buFont typeface="Arial" panose="020B0604020202020204" pitchFamily="34" charset="0"/>
              <a:buChar char="•"/>
            </a:pPr>
            <a:r>
              <a:rPr lang="en-US" b="0" i="0" dirty="0">
                <a:effectLst/>
                <a:latin typeface="euclid_circular_a"/>
              </a:rPr>
              <a:t>a small list is to be sorted</a:t>
            </a:r>
          </a:p>
          <a:p>
            <a:pPr algn="l">
              <a:buFont typeface="Arial" panose="020B0604020202020204" pitchFamily="34" charset="0"/>
              <a:buChar char="•"/>
            </a:pPr>
            <a:endParaRPr lang="en-US" b="0" i="0" dirty="0">
              <a:effectLst/>
              <a:latin typeface="euclid_circular_a"/>
            </a:endParaRPr>
          </a:p>
          <a:p>
            <a:pPr algn="l">
              <a:buFont typeface="Arial" panose="020B0604020202020204" pitchFamily="34" charset="0"/>
              <a:buChar char="•"/>
            </a:pPr>
            <a:r>
              <a:rPr lang="en-US" b="0" i="0" dirty="0">
                <a:effectLst/>
                <a:latin typeface="euclid_circular_a"/>
              </a:rPr>
              <a:t>cost of swapping does not matter</a:t>
            </a:r>
          </a:p>
          <a:p>
            <a:pPr algn="l">
              <a:buFont typeface="Arial" panose="020B0604020202020204" pitchFamily="34" charset="0"/>
              <a:buChar char="•"/>
            </a:pPr>
            <a:endParaRPr lang="en-US" b="0" i="0" dirty="0">
              <a:effectLst/>
              <a:latin typeface="euclid_circular_a"/>
            </a:endParaRPr>
          </a:p>
          <a:p>
            <a:pPr algn="l">
              <a:buFont typeface="Arial" panose="020B0604020202020204" pitchFamily="34" charset="0"/>
              <a:buChar char="•"/>
            </a:pPr>
            <a:r>
              <a:rPr lang="en-US" b="0" i="0" dirty="0">
                <a:effectLst/>
                <a:latin typeface="euclid_circular_a"/>
              </a:rPr>
              <a:t>checking of all the elements is compulsory</a:t>
            </a:r>
          </a:p>
        </p:txBody>
      </p:sp>
    </p:spTree>
    <p:extLst>
      <p:ext uri="{BB962C8B-B14F-4D97-AF65-F5344CB8AC3E}">
        <p14:creationId xmlns:p14="http://schemas.microsoft.com/office/powerpoint/2010/main" val="116008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randombar(horizont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ircle(in)">
                                      <p:cBhvr>
                                        <p:cTn id="34" dur="2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9F8751-6315-9FC0-A66C-B2EA43359BF4}"/>
              </a:ext>
            </a:extLst>
          </p:cNvPr>
          <p:cNvSpPr txBox="1"/>
          <p:nvPr/>
        </p:nvSpPr>
        <p:spPr>
          <a:xfrm>
            <a:off x="120072" y="115516"/>
            <a:ext cx="3251201" cy="369332"/>
          </a:xfrm>
          <a:prstGeom prst="rect">
            <a:avLst/>
          </a:prstGeom>
          <a:noFill/>
        </p:spPr>
        <p:txBody>
          <a:bodyPr wrap="square">
            <a:spAutoFit/>
          </a:bodyPr>
          <a:lstStyle/>
          <a:p>
            <a:pPr fontAlgn="base"/>
            <a:r>
              <a:rPr lang="en-US" b="1" i="0" dirty="0">
                <a:solidFill>
                  <a:srgbClr val="273239"/>
                </a:solidFill>
                <a:effectLst/>
                <a:latin typeface="sofia-pro"/>
              </a:rPr>
              <a:t>Sorting Techniques: </a:t>
            </a:r>
            <a:r>
              <a:rPr lang="en-US" b="1" dirty="0">
                <a:solidFill>
                  <a:srgbClr val="273239"/>
                </a:solidFill>
                <a:latin typeface="sofia-pro"/>
              </a:rPr>
              <a:t>Merge</a:t>
            </a:r>
            <a:r>
              <a:rPr lang="en-US" b="1" i="0" dirty="0">
                <a:solidFill>
                  <a:srgbClr val="273239"/>
                </a:solidFill>
                <a:effectLst/>
                <a:latin typeface="sofia-pro"/>
              </a:rPr>
              <a:t> Sort</a:t>
            </a:r>
          </a:p>
        </p:txBody>
      </p:sp>
      <p:sp>
        <p:nvSpPr>
          <p:cNvPr id="4" name="TextBox 3">
            <a:extLst>
              <a:ext uri="{FF2B5EF4-FFF2-40B4-BE49-F238E27FC236}">
                <a16:creationId xmlns:a16="http://schemas.microsoft.com/office/drawing/2014/main" id="{7E586FAF-F8FB-7821-7496-0F940245C89F}"/>
              </a:ext>
            </a:extLst>
          </p:cNvPr>
          <p:cNvSpPr txBox="1"/>
          <p:nvPr/>
        </p:nvSpPr>
        <p:spPr>
          <a:xfrm>
            <a:off x="120072" y="484848"/>
            <a:ext cx="5902037" cy="1754326"/>
          </a:xfrm>
          <a:prstGeom prst="rect">
            <a:avLst/>
          </a:prstGeom>
          <a:noFill/>
        </p:spPr>
        <p:txBody>
          <a:bodyPr wrap="square">
            <a:spAutoFit/>
          </a:bodyPr>
          <a:lstStyle/>
          <a:p>
            <a:pPr algn="l"/>
            <a:r>
              <a:rPr lang="en-US" b="0" i="0" dirty="0">
                <a:effectLst/>
                <a:latin typeface="euclid_circular_a"/>
              </a:rPr>
              <a:t>Merge Sort is one of the most popular sorting algorithms that is based on the principle of the Divide and Conquer strategy.</a:t>
            </a:r>
          </a:p>
          <a:p>
            <a:pPr algn="l"/>
            <a:endParaRPr lang="en-US" b="0" i="0" dirty="0">
              <a:effectLst/>
              <a:latin typeface="euclid_circular_a"/>
            </a:endParaRPr>
          </a:p>
          <a:p>
            <a:pPr algn="l"/>
            <a:r>
              <a:rPr lang="en-US" b="0" i="0" dirty="0">
                <a:effectLst/>
                <a:latin typeface="euclid_circular_a"/>
              </a:rPr>
              <a:t>Here, a problem is divided into multiple sub-problems. Each sub-problem is solved individually. Finally, sub-problems are combined to form the final solution.</a:t>
            </a:r>
          </a:p>
        </p:txBody>
      </p:sp>
      <p:sp>
        <p:nvSpPr>
          <p:cNvPr id="6" name="TextBox 5">
            <a:extLst>
              <a:ext uri="{FF2B5EF4-FFF2-40B4-BE49-F238E27FC236}">
                <a16:creationId xmlns:a16="http://schemas.microsoft.com/office/drawing/2014/main" id="{BCB34FD4-FF85-2DCC-39B1-8DEB17CE2E22}"/>
              </a:ext>
            </a:extLst>
          </p:cNvPr>
          <p:cNvSpPr txBox="1"/>
          <p:nvPr/>
        </p:nvSpPr>
        <p:spPr>
          <a:xfrm>
            <a:off x="120072" y="2239174"/>
            <a:ext cx="5975928" cy="4247317"/>
          </a:xfrm>
          <a:prstGeom prst="rect">
            <a:avLst/>
          </a:prstGeom>
          <a:noFill/>
        </p:spPr>
        <p:txBody>
          <a:bodyPr wrap="square">
            <a:spAutoFit/>
          </a:bodyPr>
          <a:lstStyle/>
          <a:p>
            <a:pPr algn="just" fontAlgn="base"/>
            <a:r>
              <a:rPr lang="en-US" b="1" i="0" dirty="0">
                <a:solidFill>
                  <a:srgbClr val="273239"/>
                </a:solidFill>
                <a:effectLst/>
                <a:latin typeface="urw-din"/>
              </a:rPr>
              <a:t>Merge Sort Working Process:</a:t>
            </a:r>
          </a:p>
          <a:p>
            <a:pPr algn="just" fontAlgn="base"/>
            <a:r>
              <a:rPr lang="en-US" b="0" i="0" dirty="0">
                <a:solidFill>
                  <a:srgbClr val="273239"/>
                </a:solidFill>
                <a:effectLst/>
                <a:latin typeface="urw-din"/>
              </a:rPr>
              <a:t>Think of it as a recursive algorithm continuously splits the array in half until it cannot be further divided. This means that if the array becomes empty or has only one element left, the dividing will stop, i.e. it is the base case to stop the recursion. </a:t>
            </a:r>
          </a:p>
          <a:p>
            <a:pPr algn="just" fontAlgn="base"/>
            <a:endParaRPr lang="en-US" dirty="0">
              <a:solidFill>
                <a:srgbClr val="273239"/>
              </a:solidFill>
              <a:latin typeface="urw-din"/>
            </a:endParaRPr>
          </a:p>
          <a:p>
            <a:pPr algn="just" fontAlgn="base"/>
            <a:r>
              <a:rPr lang="en-US" b="0" i="0" dirty="0">
                <a:solidFill>
                  <a:srgbClr val="273239"/>
                </a:solidFill>
                <a:effectLst/>
                <a:latin typeface="urw-din"/>
              </a:rPr>
              <a:t>If the array has multiple elements, split the array into halves and recursively invoke the merge sort on each of the halves. Finally, when both halves are sorted, the merge operation is applied. Merge operation is the process of taking two smaller sorted arrays and combining them to eventually make a larger one.</a:t>
            </a:r>
          </a:p>
          <a:p>
            <a:pPr algn="just" fontAlgn="base"/>
            <a:endParaRPr lang="en-US" b="0" i="0" dirty="0">
              <a:solidFill>
                <a:srgbClr val="273239"/>
              </a:solidFill>
              <a:effectLst/>
              <a:latin typeface="urw-din"/>
            </a:endParaRPr>
          </a:p>
          <a:p>
            <a:pPr algn="l" fontAlgn="base"/>
            <a:r>
              <a:rPr lang="en-US" b="1" i="0" dirty="0">
                <a:solidFill>
                  <a:srgbClr val="273239"/>
                </a:solidFill>
                <a:effectLst/>
                <a:latin typeface="urw-din"/>
              </a:rPr>
              <a:t>Illustration: </a:t>
            </a:r>
            <a:r>
              <a:rPr lang="en-US" b="0" i="0" dirty="0">
                <a:solidFill>
                  <a:srgbClr val="273239"/>
                </a:solidFill>
                <a:effectLst/>
                <a:latin typeface="urw-din"/>
              </a:rPr>
              <a:t>To know the functioning of merge sort, lets consider an array </a:t>
            </a:r>
            <a:r>
              <a:rPr lang="en-US" b="0" i="0" dirty="0" err="1">
                <a:solidFill>
                  <a:srgbClr val="273239"/>
                </a:solidFill>
                <a:effectLst/>
                <a:latin typeface="urw-din"/>
              </a:rPr>
              <a:t>arr</a:t>
            </a:r>
            <a:r>
              <a:rPr lang="en-US" b="0" i="0" dirty="0">
                <a:solidFill>
                  <a:srgbClr val="273239"/>
                </a:solidFill>
                <a:effectLst/>
                <a:latin typeface="urw-din"/>
              </a:rPr>
              <a:t>[] = {38, 27, 43, 3, 9, 82, 10}</a:t>
            </a:r>
          </a:p>
        </p:txBody>
      </p:sp>
      <p:sp>
        <p:nvSpPr>
          <p:cNvPr id="8" name="TextBox 7">
            <a:extLst>
              <a:ext uri="{FF2B5EF4-FFF2-40B4-BE49-F238E27FC236}">
                <a16:creationId xmlns:a16="http://schemas.microsoft.com/office/drawing/2014/main" id="{1B23763A-FB13-C198-9917-CC39B9A074D8}"/>
              </a:ext>
            </a:extLst>
          </p:cNvPr>
          <p:cNvSpPr txBox="1"/>
          <p:nvPr/>
        </p:nvSpPr>
        <p:spPr>
          <a:xfrm>
            <a:off x="6022109" y="161682"/>
            <a:ext cx="5975928" cy="646331"/>
          </a:xfrm>
          <a:prstGeom prst="rect">
            <a:avLst/>
          </a:prstGeom>
          <a:noFill/>
        </p:spPr>
        <p:txBody>
          <a:bodyPr wrap="square">
            <a:spAutoFit/>
          </a:bodyPr>
          <a:lstStyle/>
          <a:p>
            <a:pPr algn="l" fontAlgn="base">
              <a:buFont typeface="Arial" panose="020B0604020202020204" pitchFamily="34" charset="0"/>
              <a:buChar char="•"/>
            </a:pPr>
            <a:r>
              <a:rPr lang="en-US" b="0" i="1" dirty="0">
                <a:solidFill>
                  <a:srgbClr val="273239"/>
                </a:solidFill>
                <a:effectLst/>
                <a:latin typeface="urw-din"/>
              </a:rPr>
              <a:t>At first, check if the left index of an array is less than the right index, if yes then calculate its midpoint</a:t>
            </a:r>
          </a:p>
        </p:txBody>
      </p:sp>
      <p:pic>
        <p:nvPicPr>
          <p:cNvPr id="10" name="Picture 9">
            <a:extLst>
              <a:ext uri="{FF2B5EF4-FFF2-40B4-BE49-F238E27FC236}">
                <a16:creationId xmlns:a16="http://schemas.microsoft.com/office/drawing/2014/main" id="{91A7AF4B-3BB3-149D-AEAC-1DAD749F2FB3}"/>
              </a:ext>
            </a:extLst>
          </p:cNvPr>
          <p:cNvPicPr>
            <a:picLocks noChangeAspect="1"/>
          </p:cNvPicPr>
          <p:nvPr/>
        </p:nvPicPr>
        <p:blipFill>
          <a:blip r:embed="rId2"/>
          <a:stretch>
            <a:fillRect/>
          </a:stretch>
        </p:blipFill>
        <p:spPr>
          <a:xfrm>
            <a:off x="7385053" y="795912"/>
            <a:ext cx="3661638" cy="1116700"/>
          </a:xfrm>
          <a:prstGeom prst="rect">
            <a:avLst/>
          </a:prstGeom>
        </p:spPr>
      </p:pic>
      <p:sp>
        <p:nvSpPr>
          <p:cNvPr id="12" name="TextBox 11">
            <a:extLst>
              <a:ext uri="{FF2B5EF4-FFF2-40B4-BE49-F238E27FC236}">
                <a16:creationId xmlns:a16="http://schemas.microsoft.com/office/drawing/2014/main" id="{1CF24A7D-5FA3-D0FD-913F-39A3AC366D83}"/>
              </a:ext>
            </a:extLst>
          </p:cNvPr>
          <p:cNvSpPr txBox="1"/>
          <p:nvPr/>
        </p:nvSpPr>
        <p:spPr>
          <a:xfrm>
            <a:off x="6146220" y="1939636"/>
            <a:ext cx="5731744" cy="1477328"/>
          </a:xfrm>
          <a:prstGeom prst="rect">
            <a:avLst/>
          </a:prstGeom>
          <a:noFill/>
        </p:spPr>
        <p:txBody>
          <a:bodyPr wrap="square">
            <a:spAutoFit/>
          </a:bodyPr>
          <a:lstStyle/>
          <a:p>
            <a:pPr algn="l" fontAlgn="base">
              <a:buFont typeface="Arial" panose="020B0604020202020204" pitchFamily="34" charset="0"/>
              <a:buChar char="•"/>
            </a:pPr>
            <a:r>
              <a:rPr lang="en-US" b="0" i="1" dirty="0">
                <a:solidFill>
                  <a:srgbClr val="273239"/>
                </a:solidFill>
                <a:effectLst/>
                <a:latin typeface="urw-din"/>
              </a:rPr>
              <a:t>Now, as we already know that merge sort first divides the whole array iteratively into equal halves, unless the atomic values are achieved. </a:t>
            </a:r>
          </a:p>
          <a:p>
            <a:pPr algn="l" fontAlgn="base">
              <a:buFont typeface="Arial" panose="020B0604020202020204" pitchFamily="34" charset="0"/>
              <a:buChar char="•"/>
            </a:pPr>
            <a:r>
              <a:rPr lang="en-US" b="0" i="1" dirty="0">
                <a:solidFill>
                  <a:srgbClr val="273239"/>
                </a:solidFill>
                <a:effectLst/>
                <a:latin typeface="urw-din"/>
              </a:rPr>
              <a:t>Here, we see that an array of 7 items is divided into two arrays of size 4 and 3 respectively.</a:t>
            </a:r>
          </a:p>
        </p:txBody>
      </p:sp>
      <p:pic>
        <p:nvPicPr>
          <p:cNvPr id="14" name="Picture 13">
            <a:extLst>
              <a:ext uri="{FF2B5EF4-FFF2-40B4-BE49-F238E27FC236}">
                <a16:creationId xmlns:a16="http://schemas.microsoft.com/office/drawing/2014/main" id="{E9113C55-C250-1236-17BC-07215FB78863}"/>
              </a:ext>
            </a:extLst>
          </p:cNvPr>
          <p:cNvPicPr>
            <a:picLocks noChangeAspect="1"/>
          </p:cNvPicPr>
          <p:nvPr/>
        </p:nvPicPr>
        <p:blipFill>
          <a:blip r:embed="rId3"/>
          <a:stretch>
            <a:fillRect/>
          </a:stretch>
        </p:blipFill>
        <p:spPr>
          <a:xfrm>
            <a:off x="7385053" y="3429000"/>
            <a:ext cx="3596983" cy="810491"/>
          </a:xfrm>
          <a:prstGeom prst="rect">
            <a:avLst/>
          </a:prstGeom>
        </p:spPr>
      </p:pic>
      <p:sp>
        <p:nvSpPr>
          <p:cNvPr id="16" name="TextBox 15">
            <a:extLst>
              <a:ext uri="{FF2B5EF4-FFF2-40B4-BE49-F238E27FC236}">
                <a16:creationId xmlns:a16="http://schemas.microsoft.com/office/drawing/2014/main" id="{06BE83FF-60FB-70AA-D12F-8E99B57D0647}"/>
              </a:ext>
            </a:extLst>
          </p:cNvPr>
          <p:cNvSpPr txBox="1"/>
          <p:nvPr/>
        </p:nvSpPr>
        <p:spPr>
          <a:xfrm>
            <a:off x="6146220" y="4239491"/>
            <a:ext cx="5851817" cy="923330"/>
          </a:xfrm>
          <a:prstGeom prst="rect">
            <a:avLst/>
          </a:prstGeom>
          <a:noFill/>
        </p:spPr>
        <p:txBody>
          <a:bodyPr wrap="square">
            <a:spAutoFit/>
          </a:bodyPr>
          <a:lstStyle/>
          <a:p>
            <a:pPr algn="l" fontAlgn="base">
              <a:buFont typeface="Arial" panose="020B0604020202020204" pitchFamily="34" charset="0"/>
              <a:buChar char="•"/>
            </a:pPr>
            <a:r>
              <a:rPr lang="en-US" b="0" i="1" dirty="0">
                <a:solidFill>
                  <a:srgbClr val="273239"/>
                </a:solidFill>
                <a:effectLst/>
                <a:latin typeface="urw-din"/>
              </a:rPr>
              <a:t>Now, again find that is left index is less than the right index for both arrays, if found yes, then again calculate mid points for both the arrays.</a:t>
            </a:r>
          </a:p>
        </p:txBody>
      </p:sp>
      <p:pic>
        <p:nvPicPr>
          <p:cNvPr id="18" name="Picture 17">
            <a:extLst>
              <a:ext uri="{FF2B5EF4-FFF2-40B4-BE49-F238E27FC236}">
                <a16:creationId xmlns:a16="http://schemas.microsoft.com/office/drawing/2014/main" id="{E2CBD39C-129D-AA45-2F4C-9EF142D6522B}"/>
              </a:ext>
            </a:extLst>
          </p:cNvPr>
          <p:cNvPicPr>
            <a:picLocks noChangeAspect="1"/>
          </p:cNvPicPr>
          <p:nvPr/>
        </p:nvPicPr>
        <p:blipFill>
          <a:blip r:embed="rId4"/>
          <a:stretch>
            <a:fillRect/>
          </a:stretch>
        </p:blipFill>
        <p:spPr>
          <a:xfrm>
            <a:off x="7385052" y="5162820"/>
            <a:ext cx="3596983" cy="1145615"/>
          </a:xfrm>
          <a:prstGeom prst="rect">
            <a:avLst/>
          </a:prstGeom>
        </p:spPr>
      </p:pic>
    </p:spTree>
    <p:extLst>
      <p:ext uri="{BB962C8B-B14F-4D97-AF65-F5344CB8AC3E}">
        <p14:creationId xmlns:p14="http://schemas.microsoft.com/office/powerpoint/2010/main" val="13917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1000"/>
                                        <p:tgtEl>
                                          <p:spTgt spid="6">
                                            <p:txEl>
                                              <p:pRg st="5" end="5"/>
                                            </p:txEl>
                                          </p:spTgt>
                                        </p:tgtEl>
                                      </p:cBhvr>
                                    </p:animEffect>
                                    <p:anim calcmode="lin" valueType="num">
                                      <p:cBhvr>
                                        <p:cTn id="2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heel(1)">
                                      <p:cBhvr>
                                        <p:cTn id="34" dur="2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circle(in)">
                                      <p:cBhvr>
                                        <p:cTn id="44" dur="20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circle(in)">
                                      <p:cBhvr>
                                        <p:cTn id="49" dur="20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heel(1)">
                                      <p:cBhvr>
                                        <p:cTn id="54" dur="20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circle(in)">
                                      <p:cBhvr>
                                        <p:cTn id="59"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BCF103-BADA-973F-14EF-5A8DB3531B99}"/>
              </a:ext>
            </a:extLst>
          </p:cNvPr>
          <p:cNvSpPr txBox="1"/>
          <p:nvPr/>
        </p:nvSpPr>
        <p:spPr>
          <a:xfrm>
            <a:off x="120072" y="115516"/>
            <a:ext cx="4248728" cy="369332"/>
          </a:xfrm>
          <a:prstGeom prst="rect">
            <a:avLst/>
          </a:prstGeom>
          <a:noFill/>
        </p:spPr>
        <p:txBody>
          <a:bodyPr wrap="square">
            <a:spAutoFit/>
          </a:bodyPr>
          <a:lstStyle/>
          <a:p>
            <a:pPr fontAlgn="base"/>
            <a:r>
              <a:rPr lang="en-US" b="1" i="0" dirty="0">
                <a:solidFill>
                  <a:srgbClr val="273239"/>
                </a:solidFill>
                <a:effectLst/>
                <a:latin typeface="sofia-pro"/>
              </a:rPr>
              <a:t>Sorting Techniques: </a:t>
            </a:r>
            <a:r>
              <a:rPr lang="en-US" b="1" dirty="0">
                <a:solidFill>
                  <a:srgbClr val="273239"/>
                </a:solidFill>
                <a:latin typeface="sofia-pro"/>
              </a:rPr>
              <a:t>Merge</a:t>
            </a:r>
            <a:r>
              <a:rPr lang="en-US" b="1" i="0" dirty="0">
                <a:solidFill>
                  <a:srgbClr val="273239"/>
                </a:solidFill>
                <a:effectLst/>
                <a:latin typeface="sofia-pro"/>
              </a:rPr>
              <a:t> Sort (cont.)</a:t>
            </a:r>
          </a:p>
        </p:txBody>
      </p:sp>
      <p:sp>
        <p:nvSpPr>
          <p:cNvPr id="7" name="TextBox 6">
            <a:extLst>
              <a:ext uri="{FF2B5EF4-FFF2-40B4-BE49-F238E27FC236}">
                <a16:creationId xmlns:a16="http://schemas.microsoft.com/office/drawing/2014/main" id="{A2C1ADF5-D778-9F9D-58EC-A5009CBCE501}"/>
              </a:ext>
            </a:extLst>
          </p:cNvPr>
          <p:cNvSpPr txBox="1"/>
          <p:nvPr/>
        </p:nvSpPr>
        <p:spPr>
          <a:xfrm>
            <a:off x="120072" y="484848"/>
            <a:ext cx="6096000" cy="923330"/>
          </a:xfrm>
          <a:prstGeom prst="rect">
            <a:avLst/>
          </a:prstGeom>
          <a:noFill/>
        </p:spPr>
        <p:txBody>
          <a:bodyPr wrap="square">
            <a:spAutoFit/>
          </a:bodyPr>
          <a:lstStyle/>
          <a:p>
            <a:pPr algn="l" fontAlgn="base">
              <a:buFont typeface="Arial" panose="020B0604020202020204" pitchFamily="34" charset="0"/>
              <a:buChar char="•"/>
            </a:pPr>
            <a:r>
              <a:rPr lang="en-US" b="0" i="1" dirty="0">
                <a:solidFill>
                  <a:srgbClr val="273239"/>
                </a:solidFill>
                <a:effectLst/>
                <a:latin typeface="urw-din"/>
              </a:rPr>
              <a:t>Now, further divide these two arrays into further halves, until the atomic units of the array is reached and further division is not possible.</a:t>
            </a:r>
          </a:p>
        </p:txBody>
      </p:sp>
      <p:pic>
        <p:nvPicPr>
          <p:cNvPr id="11" name="Picture 10">
            <a:extLst>
              <a:ext uri="{FF2B5EF4-FFF2-40B4-BE49-F238E27FC236}">
                <a16:creationId xmlns:a16="http://schemas.microsoft.com/office/drawing/2014/main" id="{AD49D129-4A3C-E49D-37FC-2C7435B5B290}"/>
              </a:ext>
            </a:extLst>
          </p:cNvPr>
          <p:cNvPicPr>
            <a:picLocks noChangeAspect="1"/>
          </p:cNvPicPr>
          <p:nvPr/>
        </p:nvPicPr>
        <p:blipFill>
          <a:blip r:embed="rId2"/>
          <a:stretch>
            <a:fillRect/>
          </a:stretch>
        </p:blipFill>
        <p:spPr>
          <a:xfrm>
            <a:off x="915778" y="1435505"/>
            <a:ext cx="4579858" cy="1803749"/>
          </a:xfrm>
          <a:prstGeom prst="rect">
            <a:avLst/>
          </a:prstGeom>
        </p:spPr>
      </p:pic>
      <p:sp>
        <p:nvSpPr>
          <p:cNvPr id="15" name="TextBox 14">
            <a:extLst>
              <a:ext uri="{FF2B5EF4-FFF2-40B4-BE49-F238E27FC236}">
                <a16:creationId xmlns:a16="http://schemas.microsoft.com/office/drawing/2014/main" id="{F4560C65-D68A-9B0B-BC8F-CCBCC03B7E18}"/>
              </a:ext>
            </a:extLst>
          </p:cNvPr>
          <p:cNvSpPr txBox="1"/>
          <p:nvPr/>
        </p:nvSpPr>
        <p:spPr>
          <a:xfrm>
            <a:off x="240146" y="3266583"/>
            <a:ext cx="6096000" cy="1200329"/>
          </a:xfrm>
          <a:prstGeom prst="rect">
            <a:avLst/>
          </a:prstGeom>
          <a:noFill/>
        </p:spPr>
        <p:txBody>
          <a:bodyPr wrap="square">
            <a:spAutoFit/>
          </a:bodyPr>
          <a:lstStyle/>
          <a:p>
            <a:pPr algn="l" fontAlgn="base">
              <a:buFont typeface="Arial" panose="020B0604020202020204" pitchFamily="34" charset="0"/>
              <a:buChar char="•"/>
            </a:pPr>
            <a:r>
              <a:rPr lang="en-US" b="0" i="1" dirty="0">
                <a:solidFill>
                  <a:srgbClr val="273239"/>
                </a:solidFill>
                <a:effectLst/>
                <a:latin typeface="urw-din"/>
              </a:rPr>
              <a:t>After dividing the array into smallest units, start merging the elements again based on comparison of size of elements</a:t>
            </a:r>
          </a:p>
          <a:p>
            <a:pPr algn="l" fontAlgn="base">
              <a:buFont typeface="Arial" panose="020B0604020202020204" pitchFamily="34" charset="0"/>
              <a:buChar char="•"/>
            </a:pPr>
            <a:r>
              <a:rPr lang="en-US" b="0" i="1" dirty="0">
                <a:solidFill>
                  <a:srgbClr val="273239"/>
                </a:solidFill>
                <a:effectLst/>
                <a:latin typeface="urw-din"/>
              </a:rPr>
              <a:t>Firstly, compare the element for each list and then combine them into another list in a sorted manner.</a:t>
            </a:r>
            <a:endParaRPr lang="en-US" dirty="0"/>
          </a:p>
        </p:txBody>
      </p:sp>
      <p:pic>
        <p:nvPicPr>
          <p:cNvPr id="19" name="Picture 18">
            <a:extLst>
              <a:ext uri="{FF2B5EF4-FFF2-40B4-BE49-F238E27FC236}">
                <a16:creationId xmlns:a16="http://schemas.microsoft.com/office/drawing/2014/main" id="{76666413-F609-B8AC-503A-E610E6AD1B61}"/>
              </a:ext>
            </a:extLst>
          </p:cNvPr>
          <p:cNvPicPr>
            <a:picLocks noChangeAspect="1"/>
          </p:cNvPicPr>
          <p:nvPr/>
        </p:nvPicPr>
        <p:blipFill>
          <a:blip r:embed="rId3"/>
          <a:stretch>
            <a:fillRect/>
          </a:stretch>
        </p:blipFill>
        <p:spPr>
          <a:xfrm>
            <a:off x="915778" y="4608945"/>
            <a:ext cx="4579858" cy="1716372"/>
          </a:xfrm>
          <a:prstGeom prst="rect">
            <a:avLst/>
          </a:prstGeom>
        </p:spPr>
      </p:pic>
      <p:sp>
        <p:nvSpPr>
          <p:cNvPr id="21" name="TextBox 20">
            <a:extLst>
              <a:ext uri="{FF2B5EF4-FFF2-40B4-BE49-F238E27FC236}">
                <a16:creationId xmlns:a16="http://schemas.microsoft.com/office/drawing/2014/main" id="{E4BF4E90-F12E-31DB-CDCE-631F7B6CBA33}"/>
              </a:ext>
            </a:extLst>
          </p:cNvPr>
          <p:cNvSpPr txBox="1"/>
          <p:nvPr/>
        </p:nvSpPr>
        <p:spPr>
          <a:xfrm>
            <a:off x="6456218" y="194117"/>
            <a:ext cx="5403273" cy="369332"/>
          </a:xfrm>
          <a:prstGeom prst="rect">
            <a:avLst/>
          </a:prstGeom>
          <a:noFill/>
        </p:spPr>
        <p:txBody>
          <a:bodyPr wrap="square">
            <a:spAutoFit/>
          </a:bodyPr>
          <a:lstStyle/>
          <a:p>
            <a:pPr algn="l" fontAlgn="base">
              <a:buFont typeface="Arial" panose="020B0604020202020204" pitchFamily="34" charset="0"/>
              <a:buChar char="•"/>
            </a:pPr>
            <a:r>
              <a:rPr lang="en-US" b="0" i="1" dirty="0">
                <a:solidFill>
                  <a:srgbClr val="273239"/>
                </a:solidFill>
                <a:effectLst/>
                <a:latin typeface="urw-din"/>
              </a:rPr>
              <a:t>After the final merging, the list looks like this:</a:t>
            </a:r>
            <a:endParaRPr lang="en-US" dirty="0"/>
          </a:p>
        </p:txBody>
      </p:sp>
      <p:pic>
        <p:nvPicPr>
          <p:cNvPr id="23" name="Picture 22">
            <a:extLst>
              <a:ext uri="{FF2B5EF4-FFF2-40B4-BE49-F238E27FC236}">
                <a16:creationId xmlns:a16="http://schemas.microsoft.com/office/drawing/2014/main" id="{4F7E4F78-0445-A7CF-286F-AFD0493D5D6F}"/>
              </a:ext>
            </a:extLst>
          </p:cNvPr>
          <p:cNvPicPr>
            <a:picLocks noChangeAspect="1"/>
          </p:cNvPicPr>
          <p:nvPr/>
        </p:nvPicPr>
        <p:blipFill>
          <a:blip r:embed="rId4"/>
          <a:stretch>
            <a:fillRect/>
          </a:stretch>
        </p:blipFill>
        <p:spPr>
          <a:xfrm>
            <a:off x="7019636" y="484848"/>
            <a:ext cx="3693168" cy="1284712"/>
          </a:xfrm>
          <a:prstGeom prst="rect">
            <a:avLst/>
          </a:prstGeom>
        </p:spPr>
      </p:pic>
      <p:sp>
        <p:nvSpPr>
          <p:cNvPr id="25" name="TextBox 24">
            <a:extLst>
              <a:ext uri="{FF2B5EF4-FFF2-40B4-BE49-F238E27FC236}">
                <a16:creationId xmlns:a16="http://schemas.microsoft.com/office/drawing/2014/main" id="{4BD4D226-5F3D-9E8E-AFC6-0D0951224467}"/>
              </a:ext>
            </a:extLst>
          </p:cNvPr>
          <p:cNvSpPr txBox="1"/>
          <p:nvPr/>
        </p:nvSpPr>
        <p:spPr>
          <a:xfrm>
            <a:off x="6336146" y="1818876"/>
            <a:ext cx="5615708" cy="2031325"/>
          </a:xfrm>
          <a:prstGeom prst="rect">
            <a:avLst/>
          </a:prstGeom>
          <a:noFill/>
        </p:spPr>
        <p:txBody>
          <a:bodyPr wrap="square">
            <a:spAutoFit/>
          </a:bodyPr>
          <a:lstStyle/>
          <a:p>
            <a:pPr algn="just" fontAlgn="base"/>
            <a:r>
              <a:rPr lang="en-US" b="0" i="0" dirty="0">
                <a:solidFill>
                  <a:srgbClr val="273239"/>
                </a:solidFill>
                <a:effectLst/>
                <a:latin typeface="urw-din"/>
              </a:rPr>
              <a:t>The following diagram shows the complete merge sort process for an example array {38, 27, 43, 3, 9, 82, 10}. </a:t>
            </a:r>
          </a:p>
          <a:p>
            <a:pPr algn="just" fontAlgn="base"/>
            <a:r>
              <a:rPr lang="en-US" b="0" i="0" dirty="0">
                <a:solidFill>
                  <a:srgbClr val="273239"/>
                </a:solidFill>
                <a:effectLst/>
                <a:latin typeface="urw-din"/>
              </a:rPr>
              <a:t>If we take a closer look at the diagram, we can see that the array is recursively divided into two halves till the size becomes 1. Once the size becomes 1, the merge processes come into action and start merging arrays back till the complete array is merged.</a:t>
            </a:r>
          </a:p>
        </p:txBody>
      </p:sp>
      <p:pic>
        <p:nvPicPr>
          <p:cNvPr id="27" name="Picture 26">
            <a:extLst>
              <a:ext uri="{FF2B5EF4-FFF2-40B4-BE49-F238E27FC236}">
                <a16:creationId xmlns:a16="http://schemas.microsoft.com/office/drawing/2014/main" id="{AF2EBE6B-17E6-61B3-4D04-A56E5C6F2E61}"/>
              </a:ext>
            </a:extLst>
          </p:cNvPr>
          <p:cNvPicPr>
            <a:picLocks noChangeAspect="1"/>
          </p:cNvPicPr>
          <p:nvPr/>
        </p:nvPicPr>
        <p:blipFill>
          <a:blip r:embed="rId5"/>
          <a:stretch>
            <a:fillRect/>
          </a:stretch>
        </p:blipFill>
        <p:spPr>
          <a:xfrm>
            <a:off x="6553312" y="3915133"/>
            <a:ext cx="5398542" cy="2748750"/>
          </a:xfrm>
          <a:prstGeom prst="rect">
            <a:avLst/>
          </a:prstGeom>
        </p:spPr>
      </p:pic>
    </p:spTree>
    <p:extLst>
      <p:ext uri="{BB962C8B-B14F-4D97-AF65-F5344CB8AC3E}">
        <p14:creationId xmlns:p14="http://schemas.microsoft.com/office/powerpoint/2010/main" val="91554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circle(in)">
                                      <p:cBhvr>
                                        <p:cTn id="36" dur="20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heel(1)">
                                      <p:cBhvr>
                                        <p:cTn id="41" dur="20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circle(in)">
                                      <p:cBhvr>
                                        <p:cTn id="46" dur="20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down)">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5" grpId="0"/>
      <p:bldP spid="21" grpId="0"/>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F5956E-5018-A5C1-85DC-711E0C6FA8C4}"/>
              </a:ext>
            </a:extLst>
          </p:cNvPr>
          <p:cNvSpPr txBox="1"/>
          <p:nvPr/>
        </p:nvSpPr>
        <p:spPr>
          <a:xfrm>
            <a:off x="86591" y="151179"/>
            <a:ext cx="3467098" cy="6555641"/>
          </a:xfrm>
          <a:prstGeom prst="rect">
            <a:avLst/>
          </a:prstGeom>
          <a:noFill/>
        </p:spPr>
        <p:txBody>
          <a:bodyPr wrap="square">
            <a:spAutoFit/>
          </a:bodyPr>
          <a:lstStyle/>
          <a:p>
            <a:r>
              <a:rPr lang="en-US" sz="1400" dirty="0"/>
              <a:t>/* C program for Merge Sort */</a:t>
            </a:r>
          </a:p>
          <a:p>
            <a:r>
              <a:rPr lang="en-US" sz="1400" dirty="0"/>
              <a:t>/* Merges two subarrays of </a:t>
            </a:r>
            <a:r>
              <a:rPr lang="en-US" sz="1400" dirty="0" err="1"/>
              <a:t>arr</a:t>
            </a:r>
            <a:r>
              <a:rPr lang="en-US" sz="1400" dirty="0"/>
              <a:t>[].</a:t>
            </a:r>
          </a:p>
          <a:p>
            <a:r>
              <a:rPr lang="en-US" sz="1400" dirty="0"/>
              <a:t>First subarray is </a:t>
            </a:r>
            <a:r>
              <a:rPr lang="en-US" sz="1400" dirty="0" err="1"/>
              <a:t>arr</a:t>
            </a:r>
            <a:r>
              <a:rPr lang="en-US" sz="1400" dirty="0"/>
              <a:t>[</a:t>
            </a:r>
            <a:r>
              <a:rPr lang="en-US" sz="1400" dirty="0" err="1"/>
              <a:t>l..m</a:t>
            </a:r>
            <a:r>
              <a:rPr lang="en-US" sz="1400" dirty="0"/>
              <a:t>]. </a:t>
            </a:r>
          </a:p>
          <a:p>
            <a:r>
              <a:rPr lang="en-US" sz="1400" dirty="0"/>
              <a:t>Second subarray is </a:t>
            </a:r>
            <a:r>
              <a:rPr lang="en-US" sz="1400" dirty="0" err="1"/>
              <a:t>arr</a:t>
            </a:r>
            <a:r>
              <a:rPr lang="en-US" sz="1400" dirty="0"/>
              <a:t>[m+1..r]*/</a:t>
            </a:r>
          </a:p>
          <a:p>
            <a:endParaRPr lang="en-US" sz="1400" dirty="0"/>
          </a:p>
          <a:p>
            <a:r>
              <a:rPr lang="en-US" sz="1400" dirty="0"/>
              <a:t>void merge(int </a:t>
            </a:r>
            <a:r>
              <a:rPr lang="en-US" sz="1400" dirty="0" err="1"/>
              <a:t>arr</a:t>
            </a:r>
            <a:r>
              <a:rPr lang="en-US" sz="1400" dirty="0"/>
              <a:t>[], int l, int m, int r)</a:t>
            </a:r>
          </a:p>
          <a:p>
            <a:r>
              <a:rPr lang="en-US" sz="1400" dirty="0"/>
              <a:t>{</a:t>
            </a:r>
          </a:p>
          <a:p>
            <a:r>
              <a:rPr lang="en-US" sz="1400" dirty="0"/>
              <a:t>int </a:t>
            </a:r>
            <a:r>
              <a:rPr lang="en-US" sz="1400" dirty="0" err="1"/>
              <a:t>i</a:t>
            </a:r>
            <a:r>
              <a:rPr lang="en-US" sz="1400" dirty="0"/>
              <a:t>, j, k; int n1 = m - l + 1; int n2 = r - m;</a:t>
            </a:r>
          </a:p>
          <a:p>
            <a:r>
              <a:rPr lang="en-US" sz="1400" dirty="0"/>
              <a:t>int L[n1], R[n2]; /* create temp arrays */</a:t>
            </a:r>
          </a:p>
          <a:p>
            <a:endParaRPr lang="en-US" sz="1400" dirty="0"/>
          </a:p>
          <a:p>
            <a:r>
              <a:rPr lang="en-US" sz="1400" dirty="0"/>
              <a:t>/* Copy data to temp arrays L[] and R[] */</a:t>
            </a:r>
          </a:p>
          <a:p>
            <a:r>
              <a:rPr lang="en-US" sz="1400" dirty="0"/>
              <a:t>for (</a:t>
            </a:r>
            <a:r>
              <a:rPr lang="en-US" sz="1400" dirty="0" err="1"/>
              <a:t>i</a:t>
            </a:r>
            <a:r>
              <a:rPr lang="en-US" sz="1400" dirty="0"/>
              <a:t> = 0; </a:t>
            </a:r>
            <a:r>
              <a:rPr lang="en-US" sz="1400" dirty="0" err="1"/>
              <a:t>i</a:t>
            </a:r>
            <a:r>
              <a:rPr lang="en-US" sz="1400" dirty="0"/>
              <a:t> &lt; n1; </a:t>
            </a:r>
            <a:r>
              <a:rPr lang="en-US" sz="1400" dirty="0" err="1"/>
              <a:t>i</a:t>
            </a:r>
            <a:r>
              <a:rPr lang="en-US" sz="1400" dirty="0"/>
              <a:t>++)	L[</a:t>
            </a:r>
            <a:r>
              <a:rPr lang="en-US" sz="1400" dirty="0" err="1"/>
              <a:t>i</a:t>
            </a:r>
            <a:r>
              <a:rPr lang="en-US" sz="1400" dirty="0"/>
              <a:t>] = </a:t>
            </a:r>
            <a:r>
              <a:rPr lang="en-US" sz="1400" dirty="0" err="1"/>
              <a:t>arr</a:t>
            </a:r>
            <a:r>
              <a:rPr lang="en-US" sz="1400" dirty="0"/>
              <a:t>[l + </a:t>
            </a:r>
            <a:r>
              <a:rPr lang="en-US" sz="1400" dirty="0" err="1"/>
              <a:t>i</a:t>
            </a:r>
            <a:r>
              <a:rPr lang="en-US" sz="1400" dirty="0"/>
              <a:t>];</a:t>
            </a:r>
          </a:p>
          <a:p>
            <a:r>
              <a:rPr lang="en-US" sz="1400" dirty="0"/>
              <a:t>for (j = 0; j &lt; n2; </a:t>
            </a:r>
            <a:r>
              <a:rPr lang="en-US" sz="1400" dirty="0" err="1"/>
              <a:t>j++</a:t>
            </a:r>
            <a:r>
              <a:rPr lang="en-US" sz="1400" dirty="0"/>
              <a:t>)	R[j] = </a:t>
            </a:r>
            <a:r>
              <a:rPr lang="en-US" sz="1400" dirty="0" err="1"/>
              <a:t>arr</a:t>
            </a:r>
            <a:r>
              <a:rPr lang="en-US" sz="1400" dirty="0"/>
              <a:t>[m + 1 + j];</a:t>
            </a:r>
          </a:p>
          <a:p>
            <a:endParaRPr lang="en-US" sz="1400" dirty="0"/>
          </a:p>
          <a:p>
            <a:r>
              <a:rPr lang="en-US" sz="1400" dirty="0"/>
              <a:t>/* Merge the temp arrays back into </a:t>
            </a:r>
            <a:r>
              <a:rPr lang="en-US" sz="1400" dirty="0" err="1"/>
              <a:t>arr</a:t>
            </a:r>
            <a:r>
              <a:rPr lang="en-US" sz="1400" dirty="0"/>
              <a:t>[</a:t>
            </a:r>
            <a:r>
              <a:rPr lang="en-US" sz="1400" dirty="0" err="1"/>
              <a:t>l..r</a:t>
            </a:r>
            <a:r>
              <a:rPr lang="en-US" sz="1400" dirty="0"/>
              <a:t>]*/</a:t>
            </a:r>
          </a:p>
          <a:p>
            <a:r>
              <a:rPr lang="en-US" sz="1400" dirty="0" err="1"/>
              <a:t>i</a:t>
            </a:r>
            <a:r>
              <a:rPr lang="en-US" sz="1400" dirty="0"/>
              <a:t> = 0; // Initial index of first subarray</a:t>
            </a:r>
          </a:p>
          <a:p>
            <a:r>
              <a:rPr lang="en-US" sz="1400" dirty="0"/>
              <a:t>j = 0; // Initial index of second subarray</a:t>
            </a:r>
          </a:p>
          <a:p>
            <a:r>
              <a:rPr lang="en-US" sz="1400" dirty="0"/>
              <a:t>k = l; // Initial index of merged subarray</a:t>
            </a:r>
          </a:p>
          <a:p>
            <a:pPr lvl="1"/>
            <a:r>
              <a:rPr lang="en-US" sz="1400" dirty="0"/>
              <a:t>while (</a:t>
            </a:r>
            <a:r>
              <a:rPr lang="en-US" sz="1400" dirty="0" err="1"/>
              <a:t>i</a:t>
            </a:r>
            <a:r>
              <a:rPr lang="en-US" sz="1400" dirty="0"/>
              <a:t> &lt; n1 &amp;&amp; j &lt; n2) </a:t>
            </a:r>
          </a:p>
          <a:p>
            <a:pPr lvl="1"/>
            <a:r>
              <a:rPr lang="en-US" sz="1400" dirty="0"/>
              <a:t>{</a:t>
            </a:r>
          </a:p>
          <a:p>
            <a:pPr lvl="2"/>
            <a:r>
              <a:rPr lang="en-US" sz="1400" dirty="0"/>
              <a:t>if (L[</a:t>
            </a:r>
            <a:r>
              <a:rPr lang="en-US" sz="1400" dirty="0" err="1"/>
              <a:t>i</a:t>
            </a:r>
            <a:r>
              <a:rPr lang="en-US" sz="1400" dirty="0"/>
              <a:t>] &lt;= R[j]) </a:t>
            </a:r>
          </a:p>
          <a:p>
            <a:pPr lvl="2"/>
            <a:r>
              <a:rPr lang="en-US" sz="1400" dirty="0"/>
              <a:t>{</a:t>
            </a:r>
          </a:p>
          <a:p>
            <a:pPr lvl="2"/>
            <a:r>
              <a:rPr lang="en-US" sz="1400" dirty="0" err="1"/>
              <a:t>arr</a:t>
            </a:r>
            <a:r>
              <a:rPr lang="en-US" sz="1400" dirty="0"/>
              <a:t>[k] = L[</a:t>
            </a:r>
            <a:r>
              <a:rPr lang="en-US" sz="1400" dirty="0" err="1"/>
              <a:t>i</a:t>
            </a:r>
            <a:r>
              <a:rPr lang="en-US" sz="1400" dirty="0"/>
              <a:t>]; </a:t>
            </a:r>
            <a:r>
              <a:rPr lang="en-US" sz="1400" dirty="0" err="1"/>
              <a:t>i</a:t>
            </a:r>
            <a:r>
              <a:rPr lang="en-US" sz="1400" dirty="0"/>
              <a:t>++;</a:t>
            </a:r>
          </a:p>
          <a:p>
            <a:pPr lvl="2"/>
            <a:r>
              <a:rPr lang="en-US" sz="1400" dirty="0"/>
              <a:t>}</a:t>
            </a:r>
          </a:p>
          <a:p>
            <a:pPr lvl="1"/>
            <a:r>
              <a:rPr lang="en-US" sz="1400" dirty="0"/>
              <a:t>          else </a:t>
            </a:r>
          </a:p>
          <a:p>
            <a:pPr lvl="2"/>
            <a:r>
              <a:rPr lang="en-US" sz="1400" dirty="0"/>
              <a:t>{</a:t>
            </a:r>
          </a:p>
          <a:p>
            <a:pPr lvl="2"/>
            <a:r>
              <a:rPr lang="en-US" sz="1400" dirty="0" err="1"/>
              <a:t>arr</a:t>
            </a:r>
            <a:r>
              <a:rPr lang="en-US" sz="1400" dirty="0"/>
              <a:t>[k] = R[j]; </a:t>
            </a:r>
            <a:r>
              <a:rPr lang="en-US" sz="1400" dirty="0" err="1"/>
              <a:t>j++</a:t>
            </a:r>
            <a:r>
              <a:rPr lang="en-US" sz="1400" dirty="0"/>
              <a:t>;</a:t>
            </a:r>
          </a:p>
          <a:p>
            <a:pPr lvl="2"/>
            <a:r>
              <a:rPr lang="en-US" sz="1400" dirty="0"/>
              <a:t>}</a:t>
            </a:r>
          </a:p>
          <a:p>
            <a:pPr lvl="1"/>
            <a:r>
              <a:rPr lang="en-US" sz="1400" dirty="0"/>
              <a:t>k++;</a:t>
            </a:r>
          </a:p>
          <a:p>
            <a:pPr lvl="1"/>
            <a:r>
              <a:rPr lang="en-US" sz="1400" dirty="0"/>
              <a:t>}</a:t>
            </a:r>
          </a:p>
        </p:txBody>
      </p:sp>
      <p:sp>
        <p:nvSpPr>
          <p:cNvPr id="9" name="TextBox 8">
            <a:extLst>
              <a:ext uri="{FF2B5EF4-FFF2-40B4-BE49-F238E27FC236}">
                <a16:creationId xmlns:a16="http://schemas.microsoft.com/office/drawing/2014/main" id="{AF782404-79F9-E287-5EAA-1ED30DCE5A82}"/>
              </a:ext>
            </a:extLst>
          </p:cNvPr>
          <p:cNvSpPr txBox="1"/>
          <p:nvPr/>
        </p:nvSpPr>
        <p:spPr>
          <a:xfrm>
            <a:off x="8820728" y="400952"/>
            <a:ext cx="3011055" cy="5693866"/>
          </a:xfrm>
          <a:prstGeom prst="rect">
            <a:avLst/>
          </a:prstGeom>
          <a:noFill/>
        </p:spPr>
        <p:txBody>
          <a:bodyPr wrap="square">
            <a:spAutoFit/>
          </a:bodyPr>
          <a:lstStyle/>
          <a:p>
            <a:r>
              <a:rPr lang="en-US" sz="1400" dirty="0"/>
              <a:t>/* UTILITY FUNCTIONS */</a:t>
            </a:r>
          </a:p>
          <a:p>
            <a:r>
              <a:rPr lang="en-US" sz="1400" dirty="0"/>
              <a:t>/* Function to print an array */</a:t>
            </a:r>
          </a:p>
          <a:p>
            <a:r>
              <a:rPr lang="en-US" sz="1400" dirty="0"/>
              <a:t>void </a:t>
            </a:r>
            <a:r>
              <a:rPr lang="en-US" sz="1400" dirty="0" err="1"/>
              <a:t>printArray</a:t>
            </a:r>
            <a:r>
              <a:rPr lang="en-US" sz="1400" dirty="0"/>
              <a:t>(int A[], int size)</a:t>
            </a:r>
          </a:p>
          <a:p>
            <a:r>
              <a:rPr lang="en-US" sz="1400" dirty="0"/>
              <a:t>{</a:t>
            </a:r>
          </a:p>
          <a:p>
            <a:r>
              <a:rPr lang="en-US" sz="1400" dirty="0"/>
              <a:t>int </a:t>
            </a:r>
            <a:r>
              <a:rPr lang="en-US" sz="1400" dirty="0" err="1"/>
              <a:t>i</a:t>
            </a:r>
            <a:r>
              <a:rPr lang="en-US" sz="1400" dirty="0"/>
              <a:t>;</a:t>
            </a:r>
          </a:p>
          <a:p>
            <a:r>
              <a:rPr lang="en-US" sz="1400" dirty="0"/>
              <a:t>for (</a:t>
            </a:r>
            <a:r>
              <a:rPr lang="en-US" sz="1400" dirty="0" err="1"/>
              <a:t>i</a:t>
            </a:r>
            <a:r>
              <a:rPr lang="en-US" sz="1400" dirty="0"/>
              <a:t> = 0; </a:t>
            </a:r>
            <a:r>
              <a:rPr lang="en-US" sz="1400" dirty="0" err="1"/>
              <a:t>i</a:t>
            </a:r>
            <a:r>
              <a:rPr lang="en-US" sz="1400" dirty="0"/>
              <a:t> &lt; size; </a:t>
            </a:r>
            <a:r>
              <a:rPr lang="en-US" sz="1400" dirty="0" err="1"/>
              <a:t>i</a:t>
            </a:r>
            <a:r>
              <a:rPr lang="en-US" sz="1400" dirty="0"/>
              <a:t>++)</a:t>
            </a:r>
          </a:p>
          <a:p>
            <a:r>
              <a:rPr lang="en-US" sz="1400" dirty="0" err="1"/>
              <a:t>printf</a:t>
            </a:r>
            <a:r>
              <a:rPr lang="en-US" sz="1400" dirty="0"/>
              <a:t>("%d ", A[</a:t>
            </a:r>
            <a:r>
              <a:rPr lang="en-US" sz="1400" dirty="0" err="1"/>
              <a:t>i</a:t>
            </a:r>
            <a:r>
              <a:rPr lang="en-US" sz="1400" dirty="0"/>
              <a:t>]);</a:t>
            </a:r>
          </a:p>
          <a:p>
            <a:r>
              <a:rPr lang="en-US" sz="1400" dirty="0" err="1"/>
              <a:t>printf</a:t>
            </a:r>
            <a:r>
              <a:rPr lang="en-US" sz="1400" dirty="0"/>
              <a:t>("\n");</a:t>
            </a:r>
          </a:p>
          <a:p>
            <a:r>
              <a:rPr lang="en-US" sz="1400" dirty="0"/>
              <a:t>}</a:t>
            </a:r>
          </a:p>
          <a:p>
            <a:endParaRPr lang="en-US" sz="1400" dirty="0"/>
          </a:p>
          <a:p>
            <a:r>
              <a:rPr lang="en-US" sz="1400" dirty="0"/>
              <a:t>/* Driver code */</a:t>
            </a:r>
          </a:p>
          <a:p>
            <a:r>
              <a:rPr lang="en-US" sz="1400" dirty="0"/>
              <a:t>int main()</a:t>
            </a:r>
          </a:p>
          <a:p>
            <a:r>
              <a:rPr lang="en-US" sz="1400" dirty="0"/>
              <a:t>{</a:t>
            </a:r>
          </a:p>
          <a:p>
            <a:r>
              <a:rPr lang="en-US" sz="1400" dirty="0"/>
              <a:t>int </a:t>
            </a:r>
            <a:r>
              <a:rPr lang="en-US" sz="1400" dirty="0" err="1"/>
              <a:t>arr</a:t>
            </a:r>
            <a:r>
              <a:rPr lang="en-US" sz="1400" dirty="0"/>
              <a:t>[] = { 12, 11, 13, 5, 6, 7 };</a:t>
            </a:r>
          </a:p>
          <a:p>
            <a:r>
              <a:rPr lang="en-US" sz="1400" dirty="0"/>
              <a:t>int </a:t>
            </a:r>
            <a:r>
              <a:rPr lang="en-US" sz="1400" dirty="0" err="1"/>
              <a:t>arr_size</a:t>
            </a:r>
            <a:r>
              <a:rPr lang="en-US" sz="1400" dirty="0"/>
              <a:t> = </a:t>
            </a:r>
            <a:r>
              <a:rPr lang="en-US" sz="1400" dirty="0" err="1"/>
              <a:t>sizeof</a:t>
            </a:r>
            <a:r>
              <a:rPr lang="en-US" sz="1400" dirty="0"/>
              <a:t>(</a:t>
            </a:r>
            <a:r>
              <a:rPr lang="en-US" sz="1400" dirty="0" err="1"/>
              <a:t>arr</a:t>
            </a:r>
            <a:r>
              <a:rPr lang="en-US" sz="1400" dirty="0"/>
              <a:t>) / </a:t>
            </a:r>
            <a:r>
              <a:rPr lang="en-US" sz="1400" dirty="0" err="1"/>
              <a:t>sizeof</a:t>
            </a:r>
            <a:r>
              <a:rPr lang="en-US" sz="1400" dirty="0"/>
              <a:t>(</a:t>
            </a:r>
            <a:r>
              <a:rPr lang="en-US" sz="1400" dirty="0" err="1"/>
              <a:t>arr</a:t>
            </a:r>
            <a:r>
              <a:rPr lang="en-US" sz="1400" dirty="0"/>
              <a:t>[0]);</a:t>
            </a:r>
          </a:p>
          <a:p>
            <a:endParaRPr lang="en-US" sz="1400" dirty="0"/>
          </a:p>
          <a:p>
            <a:r>
              <a:rPr lang="en-US" sz="1400" dirty="0" err="1"/>
              <a:t>printf</a:t>
            </a:r>
            <a:r>
              <a:rPr lang="en-US" sz="1400" dirty="0"/>
              <a:t>("Given array is \n");</a:t>
            </a:r>
          </a:p>
          <a:p>
            <a:r>
              <a:rPr lang="en-US" sz="1400" dirty="0" err="1"/>
              <a:t>printArray</a:t>
            </a:r>
            <a:r>
              <a:rPr lang="en-US" sz="1400" dirty="0"/>
              <a:t>(</a:t>
            </a:r>
            <a:r>
              <a:rPr lang="en-US" sz="1400" dirty="0" err="1"/>
              <a:t>arr</a:t>
            </a:r>
            <a:r>
              <a:rPr lang="en-US" sz="1400" dirty="0"/>
              <a:t>, </a:t>
            </a:r>
            <a:r>
              <a:rPr lang="en-US" sz="1400" dirty="0" err="1"/>
              <a:t>arr_size</a:t>
            </a:r>
            <a:r>
              <a:rPr lang="en-US" sz="1400" dirty="0"/>
              <a:t>);</a:t>
            </a:r>
          </a:p>
          <a:p>
            <a:endParaRPr lang="en-US" sz="1400" dirty="0"/>
          </a:p>
          <a:p>
            <a:r>
              <a:rPr lang="en-US" sz="1400" dirty="0" err="1"/>
              <a:t>mergeSort</a:t>
            </a:r>
            <a:r>
              <a:rPr lang="en-US" sz="1400" dirty="0"/>
              <a:t>(</a:t>
            </a:r>
            <a:r>
              <a:rPr lang="en-US" sz="1400" dirty="0" err="1"/>
              <a:t>arr</a:t>
            </a:r>
            <a:r>
              <a:rPr lang="en-US" sz="1400" dirty="0"/>
              <a:t>, 0, </a:t>
            </a:r>
            <a:r>
              <a:rPr lang="en-US" sz="1400" dirty="0" err="1"/>
              <a:t>arr_size</a:t>
            </a:r>
            <a:r>
              <a:rPr lang="en-US" sz="1400" dirty="0"/>
              <a:t> - 1);</a:t>
            </a:r>
          </a:p>
          <a:p>
            <a:endParaRPr lang="en-US" sz="1400" dirty="0"/>
          </a:p>
          <a:p>
            <a:r>
              <a:rPr lang="en-US" sz="1400" dirty="0" err="1"/>
              <a:t>printf</a:t>
            </a:r>
            <a:r>
              <a:rPr lang="en-US" sz="1400" dirty="0"/>
              <a:t>("\</a:t>
            </a:r>
            <a:r>
              <a:rPr lang="en-US" sz="1400" dirty="0" err="1"/>
              <a:t>nSorted</a:t>
            </a:r>
            <a:r>
              <a:rPr lang="en-US" sz="1400" dirty="0"/>
              <a:t> array is \n");</a:t>
            </a:r>
          </a:p>
          <a:p>
            <a:r>
              <a:rPr lang="en-US" sz="1400" dirty="0" err="1"/>
              <a:t>printArray</a:t>
            </a:r>
            <a:r>
              <a:rPr lang="en-US" sz="1400" dirty="0"/>
              <a:t>(</a:t>
            </a:r>
            <a:r>
              <a:rPr lang="en-US" sz="1400" dirty="0" err="1"/>
              <a:t>arr</a:t>
            </a:r>
            <a:r>
              <a:rPr lang="en-US" sz="1400" dirty="0"/>
              <a:t>, </a:t>
            </a:r>
            <a:r>
              <a:rPr lang="en-US" sz="1400" dirty="0" err="1"/>
              <a:t>arr_size</a:t>
            </a:r>
            <a:r>
              <a:rPr lang="en-US" sz="1400" dirty="0"/>
              <a:t>);</a:t>
            </a:r>
          </a:p>
          <a:p>
            <a:r>
              <a:rPr lang="en-US" sz="1400" dirty="0"/>
              <a:t>return 0;</a:t>
            </a:r>
          </a:p>
          <a:p>
            <a:r>
              <a:rPr lang="en-US" sz="1400" dirty="0"/>
              <a:t>}</a:t>
            </a:r>
          </a:p>
        </p:txBody>
      </p:sp>
      <p:sp>
        <p:nvSpPr>
          <p:cNvPr id="11" name="TextBox 10">
            <a:extLst>
              <a:ext uri="{FF2B5EF4-FFF2-40B4-BE49-F238E27FC236}">
                <a16:creationId xmlns:a16="http://schemas.microsoft.com/office/drawing/2014/main" id="{655187CC-44D9-3CFF-4C14-0D6926E412A6}"/>
              </a:ext>
            </a:extLst>
          </p:cNvPr>
          <p:cNvSpPr txBox="1"/>
          <p:nvPr/>
        </p:nvSpPr>
        <p:spPr>
          <a:xfrm>
            <a:off x="3997036" y="327061"/>
            <a:ext cx="4380345" cy="6340197"/>
          </a:xfrm>
          <a:prstGeom prst="rect">
            <a:avLst/>
          </a:prstGeom>
          <a:noFill/>
        </p:spPr>
        <p:txBody>
          <a:bodyPr wrap="square">
            <a:spAutoFit/>
          </a:bodyPr>
          <a:lstStyle/>
          <a:p>
            <a:r>
              <a:rPr lang="en-US" sz="1400" dirty="0"/>
              <a:t>/* Copy the remaining elements of L[], if there are any */</a:t>
            </a:r>
          </a:p>
          <a:p>
            <a:r>
              <a:rPr lang="en-US" sz="1400" dirty="0"/>
              <a:t>while (</a:t>
            </a:r>
            <a:r>
              <a:rPr lang="en-US" sz="1400" dirty="0" err="1"/>
              <a:t>i</a:t>
            </a:r>
            <a:r>
              <a:rPr lang="en-US" sz="1400" dirty="0"/>
              <a:t> &lt; n1) </a:t>
            </a:r>
          </a:p>
          <a:p>
            <a:r>
              <a:rPr lang="en-US" sz="1400" dirty="0"/>
              <a:t>{</a:t>
            </a:r>
          </a:p>
          <a:p>
            <a:r>
              <a:rPr lang="en-US" sz="1400" dirty="0" err="1"/>
              <a:t>arr</a:t>
            </a:r>
            <a:r>
              <a:rPr lang="en-US" sz="1400" dirty="0"/>
              <a:t>[k] = L[</a:t>
            </a:r>
            <a:r>
              <a:rPr lang="en-US" sz="1400" dirty="0" err="1"/>
              <a:t>i</a:t>
            </a:r>
            <a:r>
              <a:rPr lang="en-US" sz="1400" dirty="0"/>
              <a:t>]; </a:t>
            </a:r>
            <a:r>
              <a:rPr lang="en-US" sz="1400" dirty="0" err="1"/>
              <a:t>i</a:t>
            </a:r>
            <a:r>
              <a:rPr lang="en-US" sz="1400" dirty="0"/>
              <a:t>++; k++;</a:t>
            </a:r>
          </a:p>
          <a:p>
            <a:r>
              <a:rPr lang="en-US" sz="1400" dirty="0"/>
              <a:t>}</a:t>
            </a:r>
          </a:p>
          <a:p>
            <a:endParaRPr lang="en-US" sz="1400" dirty="0"/>
          </a:p>
          <a:p>
            <a:r>
              <a:rPr lang="en-US" sz="1400" dirty="0"/>
              <a:t>/* Copy the remaining elements of R[], if there are any */</a:t>
            </a:r>
          </a:p>
          <a:p>
            <a:r>
              <a:rPr lang="en-US" sz="1400" dirty="0"/>
              <a:t>while (j &lt; n2) </a:t>
            </a:r>
          </a:p>
          <a:p>
            <a:r>
              <a:rPr lang="en-US" sz="1400" dirty="0"/>
              <a:t>{</a:t>
            </a:r>
          </a:p>
          <a:p>
            <a:r>
              <a:rPr lang="en-US" sz="1400" dirty="0" err="1"/>
              <a:t>arr</a:t>
            </a:r>
            <a:r>
              <a:rPr lang="en-US" sz="1400" dirty="0"/>
              <a:t>[k] = R[j]; </a:t>
            </a:r>
            <a:r>
              <a:rPr lang="en-US" sz="1400" dirty="0" err="1"/>
              <a:t>j++</a:t>
            </a:r>
            <a:r>
              <a:rPr lang="en-US" sz="1400" dirty="0"/>
              <a:t>; k++;</a:t>
            </a:r>
          </a:p>
          <a:p>
            <a:r>
              <a:rPr lang="en-US" sz="1400" dirty="0"/>
              <a:t>}</a:t>
            </a:r>
          </a:p>
          <a:p>
            <a:r>
              <a:rPr lang="en-US" sz="1400" dirty="0"/>
              <a:t>}</a:t>
            </a:r>
          </a:p>
          <a:p>
            <a:endParaRPr lang="en-US" sz="1400" dirty="0"/>
          </a:p>
          <a:p>
            <a:r>
              <a:rPr lang="en-US" sz="1400" dirty="0"/>
              <a:t>/* l is for left index and r is right index of the sub-array of </a:t>
            </a:r>
            <a:r>
              <a:rPr lang="en-US" sz="1400" dirty="0" err="1"/>
              <a:t>arr</a:t>
            </a:r>
            <a:r>
              <a:rPr lang="en-US" sz="1400" dirty="0"/>
              <a:t> to be sorted */</a:t>
            </a:r>
          </a:p>
          <a:p>
            <a:endParaRPr lang="en-US" sz="1400" dirty="0"/>
          </a:p>
          <a:p>
            <a:r>
              <a:rPr lang="en-US" sz="1400" dirty="0"/>
              <a:t>void </a:t>
            </a:r>
            <a:r>
              <a:rPr lang="en-US" sz="1400" dirty="0" err="1"/>
              <a:t>mergeSort</a:t>
            </a:r>
            <a:r>
              <a:rPr lang="en-US" sz="1400" dirty="0"/>
              <a:t>(int </a:t>
            </a:r>
            <a:r>
              <a:rPr lang="en-US" sz="1400" dirty="0" err="1"/>
              <a:t>arr</a:t>
            </a:r>
            <a:r>
              <a:rPr lang="en-US" sz="1400" dirty="0"/>
              <a:t>[], int l, int r)</a:t>
            </a:r>
          </a:p>
          <a:p>
            <a:r>
              <a:rPr lang="en-US" sz="1400" dirty="0"/>
              <a:t>{</a:t>
            </a:r>
          </a:p>
          <a:p>
            <a:pPr lvl="1"/>
            <a:r>
              <a:rPr lang="en-US" sz="1400" dirty="0"/>
              <a:t>if (l &lt; r) </a:t>
            </a:r>
          </a:p>
          <a:p>
            <a:pPr lvl="1"/>
            <a:r>
              <a:rPr lang="en-US" sz="1400" dirty="0"/>
              <a:t>{</a:t>
            </a:r>
          </a:p>
          <a:p>
            <a:r>
              <a:rPr lang="en-US" sz="1400" dirty="0"/>
              <a:t>// Same as (</a:t>
            </a:r>
            <a:r>
              <a:rPr lang="en-US" sz="1400" dirty="0" err="1"/>
              <a:t>l+r</a:t>
            </a:r>
            <a:r>
              <a:rPr lang="en-US" sz="1400" dirty="0"/>
              <a:t>)/2, but avoids overflow for large l and h</a:t>
            </a:r>
          </a:p>
          <a:p>
            <a:r>
              <a:rPr lang="en-US" sz="1400" dirty="0"/>
              <a:t>           int m = l + (r - l) / 2;</a:t>
            </a:r>
          </a:p>
          <a:p>
            <a:endParaRPr lang="en-US" sz="1400" dirty="0"/>
          </a:p>
          <a:p>
            <a:r>
              <a:rPr lang="en-US" sz="1400" dirty="0"/>
              <a:t>// Sort first and second halves</a:t>
            </a:r>
          </a:p>
          <a:p>
            <a:pPr lvl="1"/>
            <a:r>
              <a:rPr lang="en-US" sz="1400" dirty="0" err="1"/>
              <a:t>mergeSort</a:t>
            </a:r>
            <a:r>
              <a:rPr lang="en-US" sz="1400" dirty="0"/>
              <a:t>(</a:t>
            </a:r>
            <a:r>
              <a:rPr lang="en-US" sz="1400" dirty="0" err="1"/>
              <a:t>arr</a:t>
            </a:r>
            <a:r>
              <a:rPr lang="en-US" sz="1400" dirty="0"/>
              <a:t>, l, m);</a:t>
            </a:r>
          </a:p>
          <a:p>
            <a:pPr lvl="1"/>
            <a:r>
              <a:rPr lang="en-US" sz="1400" dirty="0" err="1"/>
              <a:t>mergeSort</a:t>
            </a:r>
            <a:r>
              <a:rPr lang="en-US" sz="1400" dirty="0"/>
              <a:t>(</a:t>
            </a:r>
            <a:r>
              <a:rPr lang="en-US" sz="1400" dirty="0" err="1"/>
              <a:t>arr</a:t>
            </a:r>
            <a:r>
              <a:rPr lang="en-US" sz="1400" dirty="0"/>
              <a:t>, m + 1, r);</a:t>
            </a:r>
          </a:p>
          <a:p>
            <a:pPr lvl="1"/>
            <a:r>
              <a:rPr lang="en-US" sz="1400" dirty="0"/>
              <a:t>merge(</a:t>
            </a:r>
            <a:r>
              <a:rPr lang="en-US" sz="1400" dirty="0" err="1"/>
              <a:t>arr</a:t>
            </a:r>
            <a:r>
              <a:rPr lang="en-US" sz="1400" dirty="0"/>
              <a:t>, l, m, r);</a:t>
            </a:r>
          </a:p>
          <a:p>
            <a:pPr lvl="1"/>
            <a:r>
              <a:rPr lang="en-US" sz="1400" dirty="0"/>
              <a:t>}</a:t>
            </a:r>
          </a:p>
          <a:p>
            <a:r>
              <a:rPr lang="en-US" sz="1400" dirty="0"/>
              <a:t>}</a:t>
            </a:r>
          </a:p>
        </p:txBody>
      </p:sp>
    </p:spTree>
    <p:extLst>
      <p:ext uri="{BB962C8B-B14F-4D97-AF65-F5344CB8AC3E}">
        <p14:creationId xmlns:p14="http://schemas.microsoft.com/office/powerpoint/2010/main" val="384227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heel(1)">
                                      <p:cBhvr>
                                        <p:cTn id="2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6617" y="204532"/>
            <a:ext cx="3468965" cy="6494085"/>
          </a:xfrm>
          <a:prstGeom prst="rect">
            <a:avLst/>
          </a:prstGeom>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3. The core of computer science</a:t>
            </a:r>
          </a:p>
          <a:p>
            <a:pPr algn="just"/>
            <a:endParaRPr lang="en-US"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Data Structures and Algorithms are often considered to be the root or the foundation of computer science. With advancements in the computer science field, more and more data is getting stored and processed. These huge data can slow down the processing time of the systems. This is where DSA helps by improving the processing power of the systems due to the effective utilization of the stored data. DSA also helps in tasks like data search, which plays an important role in any application. The DSA typically shifts the focus of programming from the syntax to the approach. If you notice, most of the computer science books in any curriculum will have a chapter or a course on DSA. The learners can use the concepts of DSA in any programming language of their choice and also learn how to store and manipulate the data in it to get the desired outcome.</a:t>
            </a:r>
          </a:p>
        </p:txBody>
      </p:sp>
      <p:sp>
        <p:nvSpPr>
          <p:cNvPr id="6" name="Rectangle 5"/>
          <p:cNvSpPr/>
          <p:nvPr/>
        </p:nvSpPr>
        <p:spPr>
          <a:xfrm>
            <a:off x="214941" y="194691"/>
            <a:ext cx="7950004" cy="6494085"/>
          </a:xfrm>
          <a:prstGeom prst="rect">
            <a:avLst/>
          </a:prstGeom>
        </p:spPr>
        <p:txBody>
          <a:bodyPr wrap="square">
            <a:spAutoFit/>
          </a:bodyPr>
          <a:lstStyle/>
          <a:p>
            <a:pPr algn="just"/>
            <a:r>
              <a:rPr lang="en-US" sz="1600" b="1" dirty="0">
                <a:solidFill>
                  <a:srgbClr val="222222"/>
                </a:solidFill>
                <a:latin typeface="Times New Roman" panose="02020603050405020304" pitchFamily="18" charset="0"/>
                <a:cs typeface="Times New Roman" panose="02020603050405020304" pitchFamily="18" charset="0"/>
              </a:rPr>
              <a:t>Why Should you Learn Data Structures and Algorithms?</a:t>
            </a:r>
          </a:p>
          <a:p>
            <a:pPr algn="just"/>
            <a:endParaRPr lang="en-US" sz="1600" dirty="0">
              <a:solidFill>
                <a:srgbClr val="222222"/>
              </a:solidFill>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1. </a:t>
            </a:r>
            <a:r>
              <a:rPr lang="en-US" sz="1600" dirty="0">
                <a:solidFill>
                  <a:srgbClr val="222222"/>
                </a:solidFill>
                <a:latin typeface="Times New Roman" panose="02020603050405020304" pitchFamily="18" charset="0"/>
                <a:cs typeface="Times New Roman" panose="02020603050405020304" pitchFamily="18" charset="0"/>
              </a:rPr>
              <a:t>Another real-world problem that could be solved by DSA is the Rubik cube. Most of you would have used or at least seen this colorful playing object at home. But do you know a simple object like a Rubik cube has confused even the greatest of mathematicians? It is known that a Rubik’s cube has a total of 43,252,003,274,489,856,000 (~</a:t>
            </a:r>
            <a:r>
              <a:rPr lang="fr-FR" sz="1600" dirty="0">
                <a:solidFill>
                  <a:srgbClr val="222222"/>
                </a:solidFill>
                <a:latin typeface="Times New Roman" panose="02020603050405020304" pitchFamily="18" charset="0"/>
                <a:cs typeface="Times New Roman" panose="02020603050405020304" pitchFamily="18" charset="0"/>
              </a:rPr>
              <a:t>43 Quintillion</a:t>
            </a:r>
            <a:r>
              <a:rPr lang="en-US" sz="1600" dirty="0">
                <a:solidFill>
                  <a:srgbClr val="222222"/>
                </a:solidFill>
                <a:latin typeface="Times New Roman" panose="02020603050405020304" pitchFamily="18" charset="0"/>
                <a:cs typeface="Times New Roman" panose="02020603050405020304" pitchFamily="18" charset="0"/>
              </a:rPr>
              <a:t>) </a:t>
            </a:r>
            <a:r>
              <a:rPr lang="fr-FR" sz="1600" dirty="0">
                <a:solidFill>
                  <a:srgbClr val="222222"/>
                </a:solidFill>
                <a:latin typeface="Times New Roman" panose="02020603050405020304" pitchFamily="18" charset="0"/>
                <a:cs typeface="Times New Roman" panose="02020603050405020304" pitchFamily="18" charset="0"/>
              </a:rPr>
              <a:t>diffèrent possible </a:t>
            </a:r>
            <a:r>
              <a:rPr lang="en-US" sz="1600" dirty="0">
                <a:solidFill>
                  <a:srgbClr val="222222"/>
                </a:solidFill>
                <a:latin typeface="Times New Roman" panose="02020603050405020304" pitchFamily="18" charset="0"/>
                <a:cs typeface="Times New Roman" panose="02020603050405020304" pitchFamily="18" charset="0"/>
              </a:rPr>
              <a:t>positions (Ref: </a:t>
            </a:r>
            <a:r>
              <a:rPr lang="en-US" sz="1600" dirty="0">
                <a:solidFill>
                  <a:srgbClr val="222222"/>
                </a:solidFill>
                <a:latin typeface="Times New Roman" panose="02020603050405020304" pitchFamily="18" charset="0"/>
                <a:cs typeface="Times New Roman" panose="02020603050405020304" pitchFamily="18" charset="0"/>
                <a:hlinkClick r:id="rId2"/>
              </a:rPr>
              <a:t>https://www.youtube.com/watch?v=z2-d0x_qxSM</a:t>
            </a:r>
            <a:r>
              <a:rPr lang="en-US" sz="1600" dirty="0">
                <a:solidFill>
                  <a:srgbClr val="222222"/>
                </a:solidFill>
                <a:latin typeface="Times New Roman" panose="02020603050405020304" pitchFamily="18" charset="0"/>
                <a:cs typeface="Times New Roman" panose="02020603050405020304" pitchFamily="18" charset="0"/>
              </a:rPr>
              <a:t>). Then imagine the total number of paths to reach all these positions. Thankfully they found the solution to solve it through </a:t>
            </a:r>
            <a:r>
              <a:rPr lang="en-US" sz="1600" dirty="0" err="1">
                <a:solidFill>
                  <a:srgbClr val="222222"/>
                </a:solidFill>
                <a:latin typeface="Times New Roman" panose="02020603050405020304" pitchFamily="18" charset="0"/>
                <a:cs typeface="Times New Roman" panose="02020603050405020304" pitchFamily="18" charset="0"/>
              </a:rPr>
              <a:t>Djikstra’s</a:t>
            </a:r>
            <a:r>
              <a:rPr lang="en-US" sz="1600" dirty="0">
                <a:solidFill>
                  <a:srgbClr val="222222"/>
                </a:solidFill>
                <a:latin typeface="Times New Roman" panose="02020603050405020304" pitchFamily="18" charset="0"/>
                <a:cs typeface="Times New Roman" panose="02020603050405020304" pitchFamily="18" charset="0"/>
              </a:rPr>
              <a:t> algorithm, which is based on the concept of DSA. It helps to solve the problem in linear time, which means you can reach the solved position in the minimum number of states.</a:t>
            </a:r>
          </a:p>
          <a:p>
            <a:pPr algn="just"/>
            <a:endParaRPr lang="en-US" sz="1600" dirty="0">
              <a:solidFill>
                <a:srgbClr val="222222"/>
              </a:solidFill>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2. Role of DSA in Machine Learning</a:t>
            </a:r>
          </a:p>
          <a:p>
            <a:pPr algn="just"/>
            <a:endParaRPr lang="en-US"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Can you imagine, that a concept as advanced and futuristic as Machine Learning (ML) needs Engineers with knowledge of DSA? Apart from solving real-world problems, these engineers can design amazing products using the combination of their ML and DSA knowledge. The knowledge of DSA is the basic building block of algorithmic thinking, and logical capabilities in any field of computer science, and ML is no exception. An ML engineer spends a considerable part of his time collecting data which can lead to various complex challenges that can be solved easily using the knowledge of DSA. Let us assume you are creating an ML product that has a dataset with the address as one of its columns. Now suppose you want to retrieve a portion of this data, say the street name, then ML cannot work on the string directly. You would need the help of DSA by implementing an algorithm based on a string to retrieve the required data.</a:t>
            </a:r>
          </a:p>
        </p:txBody>
      </p:sp>
    </p:spTree>
    <p:extLst>
      <p:ext uri="{BB962C8B-B14F-4D97-AF65-F5344CB8AC3E}">
        <p14:creationId xmlns:p14="http://schemas.microsoft.com/office/powerpoint/2010/main" val="197607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1000"/>
                                        <p:tgtEl>
                                          <p:spTgt spid="6">
                                            <p:txEl>
                                              <p:pRg st="4" end="4"/>
                                            </p:txEl>
                                          </p:spTgt>
                                        </p:tgtEl>
                                      </p:cBhvr>
                                    </p:animEffect>
                                    <p:anim calcmode="lin" valueType="num">
                                      <p:cBhvr>
                                        <p:cTn id="2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1000"/>
                                        <p:tgtEl>
                                          <p:spTgt spid="6">
                                            <p:txEl>
                                              <p:pRg st="6" end="6"/>
                                            </p:txEl>
                                          </p:spTgt>
                                        </p:tgtEl>
                                      </p:cBhvr>
                                    </p:animEffect>
                                    <p:anim calcmode="lin" valueType="num">
                                      <p:cBhvr>
                                        <p:cTn id="27"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0841D3-D1B5-2A1D-338E-3E93C6E49873}"/>
              </a:ext>
            </a:extLst>
          </p:cNvPr>
          <p:cNvSpPr txBox="1"/>
          <p:nvPr/>
        </p:nvSpPr>
        <p:spPr>
          <a:xfrm>
            <a:off x="323272" y="176104"/>
            <a:ext cx="4765964" cy="6555641"/>
          </a:xfrm>
          <a:prstGeom prst="rect">
            <a:avLst/>
          </a:prstGeom>
          <a:noFill/>
        </p:spPr>
        <p:txBody>
          <a:bodyPr wrap="square">
            <a:spAutoFit/>
          </a:bodyPr>
          <a:lstStyle/>
          <a:p>
            <a:r>
              <a:rPr lang="en-US" sz="1400" dirty="0"/>
              <a:t># Python program for implementation of </a:t>
            </a:r>
            <a:r>
              <a:rPr lang="en-US" sz="1400" dirty="0" err="1"/>
              <a:t>MergeSort</a:t>
            </a:r>
            <a:endParaRPr lang="en-US" sz="1400" dirty="0"/>
          </a:p>
          <a:p>
            <a:r>
              <a:rPr lang="en-US" sz="1400" dirty="0"/>
              <a:t>def </a:t>
            </a:r>
            <a:r>
              <a:rPr lang="en-US" sz="1400" dirty="0" err="1"/>
              <a:t>mergeSort</a:t>
            </a:r>
            <a:r>
              <a:rPr lang="en-US" sz="1400" dirty="0"/>
              <a:t>(</a:t>
            </a:r>
            <a:r>
              <a:rPr lang="en-US" sz="1400" dirty="0" err="1"/>
              <a:t>arr</a:t>
            </a:r>
            <a:r>
              <a:rPr lang="en-US" sz="1400" dirty="0"/>
              <a:t>):</a:t>
            </a:r>
          </a:p>
          <a:p>
            <a:r>
              <a:rPr lang="en-US" sz="1400" dirty="0"/>
              <a:t>	if </a:t>
            </a:r>
            <a:r>
              <a:rPr lang="en-US" sz="1400" dirty="0" err="1"/>
              <a:t>len</a:t>
            </a:r>
            <a:r>
              <a:rPr lang="en-US" sz="1400" dirty="0"/>
              <a:t>(</a:t>
            </a:r>
            <a:r>
              <a:rPr lang="en-US" sz="1400" dirty="0" err="1"/>
              <a:t>arr</a:t>
            </a:r>
            <a:r>
              <a:rPr lang="en-US" sz="1400" dirty="0"/>
              <a:t>) &gt; 1:</a:t>
            </a:r>
          </a:p>
          <a:p>
            <a:r>
              <a:rPr lang="en-US" sz="1400" dirty="0"/>
              <a:t>		mid = </a:t>
            </a:r>
            <a:r>
              <a:rPr lang="en-US" sz="1400" dirty="0" err="1"/>
              <a:t>len</a:t>
            </a:r>
            <a:r>
              <a:rPr lang="en-US" sz="1400" dirty="0"/>
              <a:t>(</a:t>
            </a:r>
            <a:r>
              <a:rPr lang="en-US" sz="1400" dirty="0" err="1"/>
              <a:t>arr</a:t>
            </a:r>
            <a:r>
              <a:rPr lang="en-US" sz="1400" dirty="0"/>
              <a:t>)//2</a:t>
            </a:r>
          </a:p>
          <a:p>
            <a:r>
              <a:rPr lang="en-US" sz="1400" dirty="0"/>
              <a:t>		L = </a:t>
            </a:r>
            <a:r>
              <a:rPr lang="en-US" sz="1400" dirty="0" err="1"/>
              <a:t>arr</a:t>
            </a:r>
            <a:r>
              <a:rPr lang="en-US" sz="1400" dirty="0"/>
              <a:t>[:mid]</a:t>
            </a:r>
          </a:p>
          <a:p>
            <a:r>
              <a:rPr lang="en-US" sz="1400" dirty="0"/>
              <a:t>		R = </a:t>
            </a:r>
            <a:r>
              <a:rPr lang="en-US" sz="1400" dirty="0" err="1"/>
              <a:t>arr</a:t>
            </a:r>
            <a:r>
              <a:rPr lang="en-US" sz="1400" dirty="0"/>
              <a:t>[mid:]</a:t>
            </a:r>
          </a:p>
          <a:p>
            <a:r>
              <a:rPr lang="en-US" sz="1400" dirty="0"/>
              <a:t>		# Sorting the first half</a:t>
            </a:r>
          </a:p>
          <a:p>
            <a:r>
              <a:rPr lang="en-US" sz="1400" dirty="0"/>
              <a:t>		</a:t>
            </a:r>
            <a:r>
              <a:rPr lang="en-US" sz="1400" dirty="0" err="1"/>
              <a:t>mergeSort</a:t>
            </a:r>
            <a:r>
              <a:rPr lang="en-US" sz="1400" dirty="0"/>
              <a:t>(L)</a:t>
            </a:r>
          </a:p>
          <a:p>
            <a:r>
              <a:rPr lang="en-US" sz="1400" dirty="0"/>
              <a:t>		# Sorting the second half</a:t>
            </a:r>
          </a:p>
          <a:p>
            <a:r>
              <a:rPr lang="en-US" sz="1400" dirty="0"/>
              <a:t>		</a:t>
            </a:r>
            <a:r>
              <a:rPr lang="en-US" sz="1400" dirty="0" err="1"/>
              <a:t>mergeSort</a:t>
            </a:r>
            <a:r>
              <a:rPr lang="en-US" sz="1400" dirty="0"/>
              <a:t>(R)</a:t>
            </a:r>
          </a:p>
          <a:p>
            <a:r>
              <a:rPr lang="en-US" sz="1400" dirty="0"/>
              <a:t>		</a:t>
            </a:r>
            <a:r>
              <a:rPr lang="en-US" sz="1400" dirty="0" err="1"/>
              <a:t>i</a:t>
            </a:r>
            <a:r>
              <a:rPr lang="en-US" sz="1400" dirty="0"/>
              <a:t> = j = k = 0</a:t>
            </a:r>
          </a:p>
          <a:p>
            <a:r>
              <a:rPr lang="en-US" sz="1400" dirty="0"/>
              <a:t>		# Copy data to temp arrays L[] and R[]</a:t>
            </a:r>
          </a:p>
          <a:p>
            <a:r>
              <a:rPr lang="en-US" sz="1400" dirty="0"/>
              <a:t>		while </a:t>
            </a:r>
            <a:r>
              <a:rPr lang="en-US" sz="1400" dirty="0" err="1"/>
              <a:t>i</a:t>
            </a:r>
            <a:r>
              <a:rPr lang="en-US" sz="1400" dirty="0"/>
              <a:t> &lt; </a:t>
            </a:r>
            <a:r>
              <a:rPr lang="en-US" sz="1400" dirty="0" err="1"/>
              <a:t>len</a:t>
            </a:r>
            <a:r>
              <a:rPr lang="en-US" sz="1400" dirty="0"/>
              <a:t>(L) and j &lt; </a:t>
            </a:r>
            <a:r>
              <a:rPr lang="en-US" sz="1400" dirty="0" err="1"/>
              <a:t>len</a:t>
            </a:r>
            <a:r>
              <a:rPr lang="en-US" sz="1400" dirty="0"/>
              <a:t>(R):</a:t>
            </a:r>
          </a:p>
          <a:p>
            <a:r>
              <a:rPr lang="en-US" sz="1400" dirty="0"/>
              <a:t>			if L[</a:t>
            </a:r>
            <a:r>
              <a:rPr lang="en-US" sz="1400" dirty="0" err="1"/>
              <a:t>i</a:t>
            </a:r>
            <a:r>
              <a:rPr lang="en-US" sz="1400" dirty="0"/>
              <a:t>] &lt; R[j]:</a:t>
            </a:r>
          </a:p>
          <a:p>
            <a:r>
              <a:rPr lang="en-US" sz="1400" dirty="0"/>
              <a:t>				</a:t>
            </a:r>
            <a:r>
              <a:rPr lang="en-US" sz="1400" dirty="0" err="1"/>
              <a:t>arr</a:t>
            </a:r>
            <a:r>
              <a:rPr lang="en-US" sz="1400" dirty="0"/>
              <a:t>[k] = L[</a:t>
            </a:r>
            <a:r>
              <a:rPr lang="en-US" sz="1400" dirty="0" err="1"/>
              <a:t>i</a:t>
            </a:r>
            <a:r>
              <a:rPr lang="en-US" sz="1400" dirty="0"/>
              <a:t>]</a:t>
            </a:r>
          </a:p>
          <a:p>
            <a:r>
              <a:rPr lang="en-US" sz="1400" dirty="0"/>
              <a:t>				</a:t>
            </a:r>
            <a:r>
              <a:rPr lang="en-US" sz="1400" dirty="0" err="1"/>
              <a:t>i</a:t>
            </a:r>
            <a:r>
              <a:rPr lang="en-US" sz="1400" dirty="0"/>
              <a:t> += 1</a:t>
            </a:r>
          </a:p>
          <a:p>
            <a:r>
              <a:rPr lang="en-US" sz="1400" dirty="0"/>
              <a:t>			else:</a:t>
            </a:r>
          </a:p>
          <a:p>
            <a:r>
              <a:rPr lang="en-US" sz="1400" dirty="0"/>
              <a:t>				</a:t>
            </a:r>
            <a:r>
              <a:rPr lang="en-US" sz="1400" dirty="0" err="1"/>
              <a:t>arr</a:t>
            </a:r>
            <a:r>
              <a:rPr lang="en-US" sz="1400" dirty="0"/>
              <a:t>[k] = R[j]</a:t>
            </a:r>
          </a:p>
          <a:p>
            <a:r>
              <a:rPr lang="en-US" sz="1400" dirty="0"/>
              <a:t>				j += 1</a:t>
            </a:r>
          </a:p>
          <a:p>
            <a:r>
              <a:rPr lang="en-US" sz="1400" dirty="0"/>
              <a:t>			k += 1</a:t>
            </a:r>
          </a:p>
          <a:p>
            <a:r>
              <a:rPr lang="en-US" sz="1400" dirty="0"/>
              <a:t>		# Checking if any element was left</a:t>
            </a:r>
          </a:p>
          <a:p>
            <a:r>
              <a:rPr lang="en-US" sz="1400" dirty="0"/>
              <a:t>		while </a:t>
            </a:r>
            <a:r>
              <a:rPr lang="en-US" sz="1400" dirty="0" err="1"/>
              <a:t>i</a:t>
            </a:r>
            <a:r>
              <a:rPr lang="en-US" sz="1400" dirty="0"/>
              <a:t> &lt; </a:t>
            </a:r>
            <a:r>
              <a:rPr lang="en-US" sz="1400" dirty="0" err="1"/>
              <a:t>len</a:t>
            </a:r>
            <a:r>
              <a:rPr lang="en-US" sz="1400" dirty="0"/>
              <a:t>(L):</a:t>
            </a:r>
          </a:p>
          <a:p>
            <a:r>
              <a:rPr lang="en-US" sz="1400" dirty="0"/>
              <a:t>			</a:t>
            </a:r>
            <a:r>
              <a:rPr lang="en-US" sz="1400" dirty="0" err="1"/>
              <a:t>arr</a:t>
            </a:r>
            <a:r>
              <a:rPr lang="en-US" sz="1400" dirty="0"/>
              <a:t>[k] = L[</a:t>
            </a:r>
            <a:r>
              <a:rPr lang="en-US" sz="1400" dirty="0" err="1"/>
              <a:t>i</a:t>
            </a:r>
            <a:r>
              <a:rPr lang="en-US" sz="1400" dirty="0"/>
              <a:t>]</a:t>
            </a:r>
          </a:p>
          <a:p>
            <a:r>
              <a:rPr lang="en-US" sz="1400" dirty="0"/>
              <a:t>			</a:t>
            </a:r>
            <a:r>
              <a:rPr lang="en-US" sz="1400" dirty="0" err="1"/>
              <a:t>i</a:t>
            </a:r>
            <a:r>
              <a:rPr lang="en-US" sz="1400" dirty="0"/>
              <a:t> += 1</a:t>
            </a:r>
          </a:p>
          <a:p>
            <a:r>
              <a:rPr lang="en-US" sz="1400" dirty="0"/>
              <a:t>			k += 1</a:t>
            </a:r>
          </a:p>
          <a:p>
            <a:r>
              <a:rPr lang="en-US" sz="1400" dirty="0"/>
              <a:t>		while j &lt; </a:t>
            </a:r>
            <a:r>
              <a:rPr lang="en-US" sz="1400" dirty="0" err="1"/>
              <a:t>len</a:t>
            </a:r>
            <a:r>
              <a:rPr lang="en-US" sz="1400" dirty="0"/>
              <a:t>(R):</a:t>
            </a:r>
          </a:p>
          <a:p>
            <a:r>
              <a:rPr lang="en-US" sz="1400" dirty="0"/>
              <a:t>			</a:t>
            </a:r>
            <a:r>
              <a:rPr lang="en-US" sz="1400" dirty="0" err="1"/>
              <a:t>arr</a:t>
            </a:r>
            <a:r>
              <a:rPr lang="en-US" sz="1400" dirty="0"/>
              <a:t>[k] = R[j]</a:t>
            </a:r>
          </a:p>
          <a:p>
            <a:r>
              <a:rPr lang="en-US" sz="1400" dirty="0"/>
              <a:t>			j += 1</a:t>
            </a:r>
          </a:p>
          <a:p>
            <a:r>
              <a:rPr lang="en-US" sz="1400" dirty="0"/>
              <a:t>			k += 1</a:t>
            </a:r>
          </a:p>
          <a:p>
            <a:r>
              <a:rPr lang="en-US" sz="1400" dirty="0"/>
              <a:t>)</a:t>
            </a:r>
          </a:p>
        </p:txBody>
      </p:sp>
      <p:sp>
        <p:nvSpPr>
          <p:cNvPr id="5" name="TextBox 4">
            <a:extLst>
              <a:ext uri="{FF2B5EF4-FFF2-40B4-BE49-F238E27FC236}">
                <a16:creationId xmlns:a16="http://schemas.microsoft.com/office/drawing/2014/main" id="{0149C89A-CC34-B310-8281-C4D61243DBE3}"/>
              </a:ext>
            </a:extLst>
          </p:cNvPr>
          <p:cNvSpPr txBox="1"/>
          <p:nvPr/>
        </p:nvSpPr>
        <p:spPr>
          <a:xfrm>
            <a:off x="5320145" y="185953"/>
            <a:ext cx="3666837" cy="2893100"/>
          </a:xfrm>
          <a:prstGeom prst="rect">
            <a:avLst/>
          </a:prstGeom>
          <a:noFill/>
        </p:spPr>
        <p:txBody>
          <a:bodyPr wrap="square">
            <a:spAutoFit/>
          </a:bodyPr>
          <a:lstStyle/>
          <a:p>
            <a:r>
              <a:rPr lang="en-US" sz="1400" dirty="0"/>
              <a:t># Code to print the list</a:t>
            </a:r>
          </a:p>
          <a:p>
            <a:r>
              <a:rPr lang="en-US" sz="1400" dirty="0"/>
              <a:t>def </a:t>
            </a:r>
            <a:r>
              <a:rPr lang="en-US" sz="1400" dirty="0" err="1"/>
              <a:t>printList</a:t>
            </a:r>
            <a:r>
              <a:rPr lang="en-US" sz="1400" dirty="0"/>
              <a:t>(</a:t>
            </a:r>
            <a:r>
              <a:rPr lang="en-US" sz="1400" dirty="0" err="1"/>
              <a:t>arr</a:t>
            </a:r>
            <a:r>
              <a:rPr lang="en-US" sz="1400" dirty="0"/>
              <a:t>):</a:t>
            </a:r>
          </a:p>
          <a:p>
            <a:r>
              <a:rPr lang="en-US" sz="1400" dirty="0"/>
              <a:t>	for </a:t>
            </a:r>
            <a:r>
              <a:rPr lang="en-US" sz="1400" dirty="0" err="1"/>
              <a:t>i</a:t>
            </a:r>
            <a:r>
              <a:rPr lang="en-US" sz="1400" dirty="0"/>
              <a:t> in range(</a:t>
            </a:r>
            <a:r>
              <a:rPr lang="en-US" sz="1400" dirty="0" err="1"/>
              <a:t>len</a:t>
            </a:r>
            <a:r>
              <a:rPr lang="en-US" sz="1400" dirty="0"/>
              <a:t>(</a:t>
            </a:r>
            <a:r>
              <a:rPr lang="en-US" sz="1400" dirty="0" err="1"/>
              <a:t>arr</a:t>
            </a:r>
            <a:r>
              <a:rPr lang="en-US" sz="1400" dirty="0"/>
              <a:t>)):</a:t>
            </a:r>
          </a:p>
          <a:p>
            <a:r>
              <a:rPr lang="en-US" sz="1400" dirty="0"/>
              <a:t>		print(</a:t>
            </a:r>
            <a:r>
              <a:rPr lang="en-US" sz="1400" dirty="0" err="1"/>
              <a:t>arr</a:t>
            </a:r>
            <a:r>
              <a:rPr lang="en-US" sz="1400" dirty="0"/>
              <a:t>[</a:t>
            </a:r>
            <a:r>
              <a:rPr lang="en-US" sz="1400" dirty="0" err="1"/>
              <a:t>i</a:t>
            </a:r>
            <a:r>
              <a:rPr lang="en-US" sz="1400" dirty="0"/>
              <a:t>], end=" ")</a:t>
            </a:r>
          </a:p>
          <a:p>
            <a:r>
              <a:rPr lang="en-US" sz="1400" dirty="0"/>
              <a:t>	print()</a:t>
            </a:r>
          </a:p>
          <a:p>
            <a:r>
              <a:rPr lang="en-US" sz="1400" dirty="0"/>
              <a:t># Driver Code</a:t>
            </a:r>
          </a:p>
          <a:p>
            <a:r>
              <a:rPr lang="en-US" sz="1400" dirty="0"/>
              <a:t>if __name__ == '__main__':</a:t>
            </a:r>
          </a:p>
          <a:p>
            <a:r>
              <a:rPr lang="en-US" sz="1400" dirty="0"/>
              <a:t>	</a:t>
            </a:r>
            <a:r>
              <a:rPr lang="en-US" sz="1400" dirty="0" err="1"/>
              <a:t>arr</a:t>
            </a:r>
            <a:r>
              <a:rPr lang="en-US" sz="1400" dirty="0"/>
              <a:t> = [12, 11, 13, 5, 6, 7]</a:t>
            </a:r>
          </a:p>
          <a:p>
            <a:r>
              <a:rPr lang="en-US" sz="1400" dirty="0"/>
              <a:t>	print("Given array is", end="\n")</a:t>
            </a:r>
          </a:p>
          <a:p>
            <a:r>
              <a:rPr lang="en-US" sz="1400" dirty="0"/>
              <a:t>	</a:t>
            </a:r>
            <a:r>
              <a:rPr lang="en-US" sz="1400" dirty="0" err="1"/>
              <a:t>printList</a:t>
            </a:r>
            <a:r>
              <a:rPr lang="en-US" sz="1400" dirty="0"/>
              <a:t>(</a:t>
            </a:r>
            <a:r>
              <a:rPr lang="en-US" sz="1400" dirty="0" err="1"/>
              <a:t>arr</a:t>
            </a:r>
            <a:r>
              <a:rPr lang="en-US" sz="1400" dirty="0"/>
              <a:t>)</a:t>
            </a:r>
          </a:p>
          <a:p>
            <a:r>
              <a:rPr lang="en-US" sz="1400" dirty="0"/>
              <a:t>	</a:t>
            </a:r>
            <a:r>
              <a:rPr lang="en-US" sz="1400" dirty="0" err="1"/>
              <a:t>mergeSort</a:t>
            </a:r>
            <a:r>
              <a:rPr lang="en-US" sz="1400" dirty="0"/>
              <a:t>(</a:t>
            </a:r>
            <a:r>
              <a:rPr lang="en-US" sz="1400" dirty="0" err="1"/>
              <a:t>arr</a:t>
            </a:r>
            <a:r>
              <a:rPr lang="en-US" sz="1400" dirty="0"/>
              <a:t>)</a:t>
            </a:r>
          </a:p>
          <a:p>
            <a:r>
              <a:rPr lang="en-US" sz="1400" dirty="0"/>
              <a:t>	print("Sorted array is: ", end="\n")</a:t>
            </a:r>
          </a:p>
          <a:p>
            <a:r>
              <a:rPr lang="en-US" sz="1400" dirty="0"/>
              <a:t>	</a:t>
            </a:r>
            <a:r>
              <a:rPr lang="en-US" sz="1400" dirty="0" err="1"/>
              <a:t>printList</a:t>
            </a:r>
            <a:r>
              <a:rPr lang="en-US" sz="1400" dirty="0"/>
              <a:t>(</a:t>
            </a:r>
            <a:r>
              <a:rPr lang="en-US" sz="1400" dirty="0" err="1"/>
              <a:t>arr</a:t>
            </a:r>
            <a:endParaRPr lang="en-US" sz="1400" dirty="0"/>
          </a:p>
        </p:txBody>
      </p:sp>
    </p:spTree>
    <p:extLst>
      <p:ext uri="{BB962C8B-B14F-4D97-AF65-F5344CB8AC3E}">
        <p14:creationId xmlns:p14="http://schemas.microsoft.com/office/powerpoint/2010/main" val="21644701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6BFA07-7256-B32B-ECE5-DB46C8CA4308}"/>
              </a:ext>
            </a:extLst>
          </p:cNvPr>
          <p:cNvPicPr>
            <a:picLocks noChangeAspect="1"/>
          </p:cNvPicPr>
          <p:nvPr/>
        </p:nvPicPr>
        <p:blipFill>
          <a:blip r:embed="rId2"/>
          <a:stretch>
            <a:fillRect/>
          </a:stretch>
        </p:blipFill>
        <p:spPr>
          <a:xfrm>
            <a:off x="216172" y="3232728"/>
            <a:ext cx="4743755" cy="3444209"/>
          </a:xfrm>
          <a:prstGeom prst="rect">
            <a:avLst/>
          </a:prstGeom>
        </p:spPr>
      </p:pic>
      <p:pic>
        <p:nvPicPr>
          <p:cNvPr id="11" name="Picture 10">
            <a:extLst>
              <a:ext uri="{FF2B5EF4-FFF2-40B4-BE49-F238E27FC236}">
                <a16:creationId xmlns:a16="http://schemas.microsoft.com/office/drawing/2014/main" id="{2BC06FBE-EE29-67DC-FC97-D1DAD5A92B73}"/>
              </a:ext>
            </a:extLst>
          </p:cNvPr>
          <p:cNvPicPr>
            <a:picLocks noChangeAspect="1"/>
          </p:cNvPicPr>
          <p:nvPr/>
        </p:nvPicPr>
        <p:blipFill>
          <a:blip r:embed="rId3"/>
          <a:stretch>
            <a:fillRect/>
          </a:stretch>
        </p:blipFill>
        <p:spPr>
          <a:xfrm>
            <a:off x="216172" y="247170"/>
            <a:ext cx="4679101" cy="2706146"/>
          </a:xfrm>
          <a:prstGeom prst="rect">
            <a:avLst/>
          </a:prstGeom>
        </p:spPr>
      </p:pic>
      <p:sp>
        <p:nvSpPr>
          <p:cNvPr id="13" name="TextBox 12">
            <a:extLst>
              <a:ext uri="{FF2B5EF4-FFF2-40B4-BE49-F238E27FC236}">
                <a16:creationId xmlns:a16="http://schemas.microsoft.com/office/drawing/2014/main" id="{37951961-501B-CECE-2B83-73BD8952BDD8}"/>
              </a:ext>
            </a:extLst>
          </p:cNvPr>
          <p:cNvSpPr txBox="1"/>
          <p:nvPr/>
        </p:nvSpPr>
        <p:spPr>
          <a:xfrm>
            <a:off x="5430982" y="134080"/>
            <a:ext cx="6096000" cy="923330"/>
          </a:xfrm>
          <a:prstGeom prst="rect">
            <a:avLst/>
          </a:prstGeom>
          <a:noFill/>
        </p:spPr>
        <p:txBody>
          <a:bodyPr wrap="square">
            <a:spAutoFit/>
          </a:bodyPr>
          <a:lstStyle/>
          <a:p>
            <a:pPr algn="just"/>
            <a:r>
              <a:rPr lang="en-US" b="1" i="0" dirty="0">
                <a:solidFill>
                  <a:srgbClr val="273239"/>
                </a:solidFill>
                <a:effectLst/>
                <a:latin typeface="urw-din"/>
              </a:rPr>
              <a:t>Time Complexity: </a:t>
            </a:r>
            <a:r>
              <a:rPr lang="en-US" b="0" i="0" dirty="0">
                <a:solidFill>
                  <a:srgbClr val="273239"/>
                </a:solidFill>
                <a:effectLst/>
                <a:latin typeface="urw-din"/>
              </a:rPr>
              <a:t>O(N log(N)),  Sorting arrays on different machines. Merge Sort is a recursive algorithm and time complexity can be expressed as following recurrence relation. </a:t>
            </a:r>
            <a:endParaRPr lang="en-US" dirty="0"/>
          </a:p>
        </p:txBody>
      </p:sp>
      <p:sp>
        <p:nvSpPr>
          <p:cNvPr id="15" name="TextBox 14">
            <a:extLst>
              <a:ext uri="{FF2B5EF4-FFF2-40B4-BE49-F238E27FC236}">
                <a16:creationId xmlns:a16="http://schemas.microsoft.com/office/drawing/2014/main" id="{21E302A5-CD9C-26AD-F7F0-042C2FAD79FC}"/>
              </a:ext>
            </a:extLst>
          </p:cNvPr>
          <p:cNvSpPr txBox="1"/>
          <p:nvPr/>
        </p:nvSpPr>
        <p:spPr>
          <a:xfrm>
            <a:off x="6283478" y="1390294"/>
            <a:ext cx="4839854" cy="369332"/>
          </a:xfrm>
          <a:prstGeom prst="rect">
            <a:avLst/>
          </a:prstGeom>
          <a:noFill/>
        </p:spPr>
        <p:txBody>
          <a:bodyPr wrap="square">
            <a:spAutoFit/>
          </a:bodyPr>
          <a:lstStyle/>
          <a:p>
            <a:r>
              <a:rPr lang="pt-BR" b="0" i="1" dirty="0">
                <a:solidFill>
                  <a:srgbClr val="273239"/>
                </a:solidFill>
                <a:effectLst/>
                <a:latin typeface="urw-din"/>
              </a:rPr>
              <a:t>T(n) = 2T(n/2) + θ(n)</a:t>
            </a:r>
            <a:endParaRPr lang="en-US" dirty="0"/>
          </a:p>
        </p:txBody>
      </p:sp>
      <p:sp>
        <p:nvSpPr>
          <p:cNvPr id="17" name="TextBox 16">
            <a:extLst>
              <a:ext uri="{FF2B5EF4-FFF2-40B4-BE49-F238E27FC236}">
                <a16:creationId xmlns:a16="http://schemas.microsoft.com/office/drawing/2014/main" id="{163D36A5-69FD-C784-8055-59CD6FA8C967}"/>
              </a:ext>
            </a:extLst>
          </p:cNvPr>
          <p:cNvSpPr txBox="1"/>
          <p:nvPr/>
        </p:nvSpPr>
        <p:spPr>
          <a:xfrm>
            <a:off x="5430982" y="2092510"/>
            <a:ext cx="6544846" cy="2862322"/>
          </a:xfrm>
          <a:prstGeom prst="rect">
            <a:avLst/>
          </a:prstGeom>
          <a:noFill/>
        </p:spPr>
        <p:txBody>
          <a:bodyPr wrap="square">
            <a:spAutoFit/>
          </a:bodyPr>
          <a:lstStyle/>
          <a:p>
            <a:pPr algn="just" fontAlgn="base"/>
            <a:r>
              <a:rPr lang="en-US" b="0" i="0" dirty="0">
                <a:solidFill>
                  <a:srgbClr val="273239"/>
                </a:solidFill>
                <a:effectLst/>
                <a:latin typeface="urw-din"/>
              </a:rPr>
              <a:t>The above recurrence can be solved either using the Recurrence Tree method or the Master method. It falls in case II of the Master Method and the solution of the recurrence is θ(</a:t>
            </a:r>
            <a:r>
              <a:rPr lang="en-US" b="0" i="0" dirty="0" err="1">
                <a:solidFill>
                  <a:srgbClr val="273239"/>
                </a:solidFill>
                <a:effectLst/>
                <a:latin typeface="urw-din"/>
              </a:rPr>
              <a:t>Nlog</a:t>
            </a:r>
            <a:r>
              <a:rPr lang="en-US" b="0" i="0" dirty="0">
                <a:solidFill>
                  <a:srgbClr val="273239"/>
                </a:solidFill>
                <a:effectLst/>
                <a:latin typeface="urw-din"/>
              </a:rPr>
              <a:t>(N)). </a:t>
            </a:r>
          </a:p>
          <a:p>
            <a:pPr algn="just" fontAlgn="base"/>
            <a:endParaRPr lang="en-US" dirty="0">
              <a:solidFill>
                <a:srgbClr val="273239"/>
              </a:solidFill>
              <a:latin typeface="urw-din"/>
            </a:endParaRPr>
          </a:p>
          <a:p>
            <a:pPr algn="just" fontAlgn="base"/>
            <a:r>
              <a:rPr lang="en-US" b="0" i="0" dirty="0">
                <a:solidFill>
                  <a:srgbClr val="273239"/>
                </a:solidFill>
                <a:effectLst/>
                <a:latin typeface="urw-din"/>
              </a:rPr>
              <a:t>The time complexity of Merge Sort </a:t>
            </a:r>
            <a:r>
              <a:rPr lang="en-US" b="0" i="0" dirty="0" err="1">
                <a:solidFill>
                  <a:srgbClr val="273239"/>
                </a:solidFill>
                <a:effectLst/>
                <a:latin typeface="urw-din"/>
              </a:rPr>
              <a:t>isθ</a:t>
            </a:r>
            <a:r>
              <a:rPr lang="en-US" b="0" i="0" dirty="0">
                <a:solidFill>
                  <a:srgbClr val="273239"/>
                </a:solidFill>
                <a:effectLst/>
                <a:latin typeface="urw-din"/>
              </a:rPr>
              <a:t>(</a:t>
            </a:r>
            <a:r>
              <a:rPr lang="en-US" b="0" i="0" dirty="0" err="1">
                <a:solidFill>
                  <a:srgbClr val="273239"/>
                </a:solidFill>
                <a:effectLst/>
                <a:latin typeface="urw-din"/>
              </a:rPr>
              <a:t>Nlog</a:t>
            </a:r>
            <a:r>
              <a:rPr lang="en-US" b="0" i="0" dirty="0">
                <a:solidFill>
                  <a:srgbClr val="273239"/>
                </a:solidFill>
                <a:effectLst/>
                <a:latin typeface="urw-din"/>
              </a:rPr>
              <a:t>(N)) in all 3 cases (worst, average, and best) as merge sort always divides the array into two halves and takes linear time to merge two halves.</a:t>
            </a:r>
          </a:p>
          <a:p>
            <a:pPr algn="just" fontAlgn="base"/>
            <a:endParaRPr lang="en-US" b="0" i="0" dirty="0">
              <a:solidFill>
                <a:srgbClr val="273239"/>
              </a:solidFill>
              <a:effectLst/>
              <a:latin typeface="urw-din"/>
            </a:endParaRPr>
          </a:p>
          <a:p>
            <a:pPr algn="just" fontAlgn="base"/>
            <a:r>
              <a:rPr lang="en-US" b="1" i="0" dirty="0">
                <a:solidFill>
                  <a:srgbClr val="273239"/>
                </a:solidFill>
                <a:effectLst/>
                <a:latin typeface="urw-din"/>
              </a:rPr>
              <a:t>Auxiliary Space:</a:t>
            </a:r>
            <a:r>
              <a:rPr lang="en-US" b="0" i="0" dirty="0">
                <a:solidFill>
                  <a:srgbClr val="273239"/>
                </a:solidFill>
                <a:effectLst/>
                <a:latin typeface="urw-din"/>
              </a:rPr>
              <a:t> O(n), In merge sort all elements are copied into an auxiliary array. So N auxiliary space is required for merge sort.</a:t>
            </a:r>
          </a:p>
        </p:txBody>
      </p:sp>
    </p:spTree>
    <p:extLst>
      <p:ext uri="{BB962C8B-B14F-4D97-AF65-F5344CB8AC3E}">
        <p14:creationId xmlns:p14="http://schemas.microsoft.com/office/powerpoint/2010/main" val="254765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ircle(in)">
                                      <p:cBhvr>
                                        <p:cTn id="20" dur="20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circle(in)">
                                      <p:cBhvr>
                                        <p:cTn id="30"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701843-6709-D9C1-AB03-36229BBCA098}"/>
              </a:ext>
            </a:extLst>
          </p:cNvPr>
          <p:cNvSpPr txBox="1"/>
          <p:nvPr/>
        </p:nvSpPr>
        <p:spPr>
          <a:xfrm>
            <a:off x="120072" y="115516"/>
            <a:ext cx="3251201" cy="369332"/>
          </a:xfrm>
          <a:prstGeom prst="rect">
            <a:avLst/>
          </a:prstGeom>
          <a:noFill/>
        </p:spPr>
        <p:txBody>
          <a:bodyPr wrap="square">
            <a:spAutoFit/>
          </a:bodyPr>
          <a:lstStyle/>
          <a:p>
            <a:pPr fontAlgn="base"/>
            <a:r>
              <a:rPr lang="en-US" b="1" i="0" dirty="0">
                <a:solidFill>
                  <a:srgbClr val="273239"/>
                </a:solidFill>
                <a:effectLst/>
                <a:latin typeface="sofia-pro"/>
              </a:rPr>
              <a:t>Sorting Techniques: </a:t>
            </a:r>
            <a:r>
              <a:rPr lang="en-US" b="1" dirty="0">
                <a:solidFill>
                  <a:srgbClr val="273239"/>
                </a:solidFill>
                <a:latin typeface="sofia-pro"/>
              </a:rPr>
              <a:t>Quick</a:t>
            </a:r>
            <a:r>
              <a:rPr lang="en-US" b="1" i="0" dirty="0">
                <a:solidFill>
                  <a:srgbClr val="273239"/>
                </a:solidFill>
                <a:effectLst/>
                <a:latin typeface="sofia-pro"/>
              </a:rPr>
              <a:t> Sort</a:t>
            </a:r>
          </a:p>
        </p:txBody>
      </p:sp>
      <p:sp>
        <p:nvSpPr>
          <p:cNvPr id="7" name="TextBox 6">
            <a:extLst>
              <a:ext uri="{FF2B5EF4-FFF2-40B4-BE49-F238E27FC236}">
                <a16:creationId xmlns:a16="http://schemas.microsoft.com/office/drawing/2014/main" id="{0544ED37-19F0-5D9D-DA5A-118B42C5FEF2}"/>
              </a:ext>
            </a:extLst>
          </p:cNvPr>
          <p:cNvSpPr txBox="1"/>
          <p:nvPr/>
        </p:nvSpPr>
        <p:spPr>
          <a:xfrm>
            <a:off x="120072" y="484848"/>
            <a:ext cx="6096000" cy="6186309"/>
          </a:xfrm>
          <a:prstGeom prst="rect">
            <a:avLst/>
          </a:prstGeom>
          <a:noFill/>
        </p:spPr>
        <p:txBody>
          <a:bodyPr wrap="square">
            <a:spAutoFit/>
          </a:bodyPr>
          <a:lstStyle/>
          <a:p>
            <a:pPr algn="just" fontAlgn="base"/>
            <a:r>
              <a:rPr lang="en-US" b="0" i="0" dirty="0">
                <a:solidFill>
                  <a:srgbClr val="273239"/>
                </a:solidFill>
                <a:effectLst/>
                <a:latin typeface="urw-din"/>
              </a:rPr>
              <a:t>Like merge sort, q</a:t>
            </a:r>
            <a:r>
              <a:rPr lang="en-US" b="1" i="0" dirty="0">
                <a:solidFill>
                  <a:srgbClr val="273239"/>
                </a:solidFill>
                <a:effectLst/>
                <a:latin typeface="urw-din"/>
              </a:rPr>
              <a:t>uick </a:t>
            </a:r>
            <a:r>
              <a:rPr lang="en-US" b="1" dirty="0">
                <a:solidFill>
                  <a:srgbClr val="273239"/>
                </a:solidFill>
                <a:latin typeface="urw-din"/>
              </a:rPr>
              <a:t>s</a:t>
            </a:r>
            <a:r>
              <a:rPr lang="en-US" b="1" i="0" dirty="0">
                <a:solidFill>
                  <a:srgbClr val="273239"/>
                </a:solidFill>
                <a:effectLst/>
                <a:latin typeface="urw-din"/>
              </a:rPr>
              <a:t>ort </a:t>
            </a:r>
            <a:r>
              <a:rPr lang="en-US" b="0" i="0" dirty="0">
                <a:solidFill>
                  <a:srgbClr val="273239"/>
                </a:solidFill>
                <a:effectLst/>
                <a:latin typeface="urw-din"/>
              </a:rPr>
              <a:t>is also based on the divide and conquer approach.  </a:t>
            </a:r>
          </a:p>
          <a:p>
            <a:pPr algn="just" fontAlgn="base"/>
            <a:endParaRPr lang="en-US" b="0" i="0" dirty="0">
              <a:solidFill>
                <a:srgbClr val="273239"/>
              </a:solidFill>
              <a:effectLst/>
              <a:latin typeface="urw-din"/>
            </a:endParaRPr>
          </a:p>
          <a:p>
            <a:pPr algn="just" fontAlgn="base"/>
            <a:r>
              <a:rPr lang="en-US" b="0" i="0" dirty="0">
                <a:solidFill>
                  <a:srgbClr val="273239"/>
                </a:solidFill>
                <a:effectLst/>
                <a:latin typeface="urw-din"/>
              </a:rPr>
              <a:t>It picks an element as a pivot and partitions the given array around the picked pivot. </a:t>
            </a:r>
          </a:p>
          <a:p>
            <a:pPr algn="just" fontAlgn="base"/>
            <a:endParaRPr lang="en-US" b="0" i="0" dirty="0">
              <a:solidFill>
                <a:srgbClr val="273239"/>
              </a:solidFill>
              <a:effectLst/>
              <a:latin typeface="urw-din"/>
            </a:endParaRPr>
          </a:p>
          <a:p>
            <a:pPr algn="just" fontAlgn="base"/>
            <a:r>
              <a:rPr lang="en-US" b="0" i="0" dirty="0">
                <a:solidFill>
                  <a:srgbClr val="273239"/>
                </a:solidFill>
                <a:effectLst/>
                <a:latin typeface="urw-din"/>
              </a:rPr>
              <a:t>There are many different versions of the quick sort that pick pivot in different ways. </a:t>
            </a:r>
          </a:p>
          <a:p>
            <a:pPr algn="just" fontAlgn="base"/>
            <a:endParaRPr lang="en-US" b="0" i="0" dirty="0">
              <a:solidFill>
                <a:srgbClr val="273239"/>
              </a:solidFill>
              <a:effectLst/>
              <a:latin typeface="urw-din"/>
            </a:endParaRPr>
          </a:p>
          <a:p>
            <a:pPr algn="just" fontAlgn="base">
              <a:lnSpc>
                <a:spcPct val="150000"/>
              </a:lnSpc>
              <a:buFont typeface="Arial" panose="020B0604020202020204" pitchFamily="34" charset="0"/>
              <a:buChar char="•"/>
            </a:pPr>
            <a:r>
              <a:rPr lang="en-US" b="0" i="0" dirty="0">
                <a:solidFill>
                  <a:srgbClr val="273239"/>
                </a:solidFill>
                <a:effectLst/>
                <a:latin typeface="urw-din"/>
              </a:rPr>
              <a:t>Always pick the first element as a pivot.</a:t>
            </a:r>
          </a:p>
          <a:p>
            <a:pPr algn="just" fontAlgn="base">
              <a:lnSpc>
                <a:spcPct val="150000"/>
              </a:lnSpc>
              <a:buFont typeface="Arial" panose="020B0604020202020204" pitchFamily="34" charset="0"/>
              <a:buChar char="•"/>
            </a:pPr>
            <a:r>
              <a:rPr lang="en-US" b="0" i="0" dirty="0">
                <a:solidFill>
                  <a:srgbClr val="273239"/>
                </a:solidFill>
                <a:effectLst/>
                <a:latin typeface="urw-din"/>
              </a:rPr>
              <a:t>Always pick the last element as a pivot (implemented below)</a:t>
            </a:r>
          </a:p>
          <a:p>
            <a:pPr algn="just" fontAlgn="base">
              <a:lnSpc>
                <a:spcPct val="150000"/>
              </a:lnSpc>
              <a:buFont typeface="Arial" panose="020B0604020202020204" pitchFamily="34" charset="0"/>
              <a:buChar char="•"/>
            </a:pPr>
            <a:r>
              <a:rPr lang="en-US" b="0" i="0" dirty="0">
                <a:solidFill>
                  <a:srgbClr val="273239"/>
                </a:solidFill>
                <a:effectLst/>
                <a:latin typeface="urw-din"/>
              </a:rPr>
              <a:t>Pick a random element as a pivot.</a:t>
            </a:r>
          </a:p>
          <a:p>
            <a:pPr algn="just" fontAlgn="base">
              <a:lnSpc>
                <a:spcPct val="150000"/>
              </a:lnSpc>
              <a:buFont typeface="Arial" panose="020B0604020202020204" pitchFamily="34" charset="0"/>
              <a:buChar char="•"/>
            </a:pPr>
            <a:r>
              <a:rPr lang="en-US" b="0" i="0" dirty="0">
                <a:solidFill>
                  <a:srgbClr val="273239"/>
                </a:solidFill>
                <a:effectLst/>
                <a:latin typeface="urw-din"/>
              </a:rPr>
              <a:t>Pick median as the pivot.</a:t>
            </a:r>
          </a:p>
          <a:p>
            <a:pPr algn="just" fontAlgn="base">
              <a:buFont typeface="Arial" panose="020B0604020202020204" pitchFamily="34" charset="0"/>
              <a:buChar char="•"/>
            </a:pPr>
            <a:endParaRPr lang="en-US" dirty="0">
              <a:solidFill>
                <a:srgbClr val="273239"/>
              </a:solidFill>
              <a:latin typeface="urw-din"/>
            </a:endParaRPr>
          </a:p>
          <a:p>
            <a:pPr algn="just" fontAlgn="base"/>
            <a:r>
              <a:rPr lang="en-US" b="0" i="0" dirty="0">
                <a:solidFill>
                  <a:srgbClr val="273239"/>
                </a:solidFill>
                <a:effectLst/>
                <a:latin typeface="urw-din"/>
              </a:rPr>
              <a:t>The key process in </a:t>
            </a:r>
            <a:r>
              <a:rPr lang="en-US" b="1" i="0" dirty="0">
                <a:solidFill>
                  <a:srgbClr val="273239"/>
                </a:solidFill>
                <a:effectLst/>
                <a:latin typeface="urw-din"/>
              </a:rPr>
              <a:t>quick sort </a:t>
            </a:r>
            <a:r>
              <a:rPr lang="en-US" b="0" i="0" dirty="0">
                <a:solidFill>
                  <a:srgbClr val="273239"/>
                </a:solidFill>
                <a:effectLst/>
                <a:latin typeface="urw-din"/>
              </a:rPr>
              <a:t>is a partition(). The target of partitions is, given an array and an element x of an array as the pivot, put x at its correct position in a sorted array and put all smaller elements (smaller than x) before x, and put all greater elements (greater than x) after x. All this should be done in linear time.</a:t>
            </a:r>
          </a:p>
        </p:txBody>
      </p:sp>
      <p:pic>
        <p:nvPicPr>
          <p:cNvPr id="11" name="Picture 10">
            <a:extLst>
              <a:ext uri="{FF2B5EF4-FFF2-40B4-BE49-F238E27FC236}">
                <a16:creationId xmlns:a16="http://schemas.microsoft.com/office/drawing/2014/main" id="{923F5BE2-0198-60C9-70D4-992DA9321059}"/>
              </a:ext>
            </a:extLst>
          </p:cNvPr>
          <p:cNvPicPr>
            <a:picLocks noChangeAspect="1"/>
          </p:cNvPicPr>
          <p:nvPr/>
        </p:nvPicPr>
        <p:blipFill>
          <a:blip r:embed="rId2"/>
          <a:stretch>
            <a:fillRect/>
          </a:stretch>
        </p:blipFill>
        <p:spPr>
          <a:xfrm>
            <a:off x="6349024" y="484848"/>
            <a:ext cx="5353450" cy="3126570"/>
          </a:xfrm>
          <a:prstGeom prst="rect">
            <a:avLst/>
          </a:prstGeom>
        </p:spPr>
      </p:pic>
      <p:sp>
        <p:nvSpPr>
          <p:cNvPr id="15" name="TextBox 14">
            <a:extLst>
              <a:ext uri="{FF2B5EF4-FFF2-40B4-BE49-F238E27FC236}">
                <a16:creationId xmlns:a16="http://schemas.microsoft.com/office/drawing/2014/main" id="{CFD94FDC-317B-2D69-66E9-A4B1F7D26D7F}"/>
              </a:ext>
            </a:extLst>
          </p:cNvPr>
          <p:cNvSpPr txBox="1"/>
          <p:nvPr/>
        </p:nvSpPr>
        <p:spPr>
          <a:xfrm>
            <a:off x="6349024" y="3838047"/>
            <a:ext cx="5547412" cy="2585323"/>
          </a:xfrm>
          <a:prstGeom prst="rect">
            <a:avLst/>
          </a:prstGeom>
          <a:noFill/>
        </p:spPr>
        <p:txBody>
          <a:bodyPr wrap="square">
            <a:spAutoFit/>
          </a:bodyPr>
          <a:lstStyle/>
          <a:p>
            <a:pPr algn="just" fontAlgn="base"/>
            <a:r>
              <a:rPr lang="en-US" b="1" i="0" dirty="0">
                <a:solidFill>
                  <a:srgbClr val="273239"/>
                </a:solidFill>
                <a:effectLst/>
                <a:latin typeface="urw-din"/>
              </a:rPr>
              <a:t>Partition Algorithm:</a:t>
            </a:r>
            <a:r>
              <a:rPr lang="en-US" b="0" i="0" dirty="0">
                <a:solidFill>
                  <a:srgbClr val="273239"/>
                </a:solidFill>
                <a:effectLst/>
                <a:latin typeface="urw-din"/>
              </a:rPr>
              <a:t> </a:t>
            </a:r>
          </a:p>
          <a:p>
            <a:pPr algn="just" fontAlgn="base"/>
            <a:endParaRPr lang="en-US" b="0" i="0" dirty="0">
              <a:solidFill>
                <a:srgbClr val="273239"/>
              </a:solidFill>
              <a:effectLst/>
              <a:latin typeface="urw-din"/>
            </a:endParaRPr>
          </a:p>
          <a:p>
            <a:pPr algn="just" fontAlgn="base"/>
            <a:r>
              <a:rPr lang="en-US" b="0" i="0" dirty="0">
                <a:solidFill>
                  <a:srgbClr val="273239"/>
                </a:solidFill>
                <a:effectLst/>
                <a:latin typeface="urw-din"/>
              </a:rPr>
              <a:t>There can be many ways to do partition, following pseudo-code adopts the method given in the CLRS book. The logic is simple, we start from the leftmost element and keep track of the index of smaller (or equal to) elements as </a:t>
            </a:r>
            <a:r>
              <a:rPr lang="en-US" b="0" i="0" dirty="0" err="1">
                <a:solidFill>
                  <a:srgbClr val="273239"/>
                </a:solidFill>
                <a:effectLst/>
                <a:latin typeface="urw-din"/>
              </a:rPr>
              <a:t>i</a:t>
            </a:r>
            <a:r>
              <a:rPr lang="en-US" b="0" i="0" dirty="0">
                <a:solidFill>
                  <a:srgbClr val="273239"/>
                </a:solidFill>
                <a:effectLst/>
                <a:latin typeface="urw-din"/>
              </a:rPr>
              <a:t>. While traversing, if we find a smaller element, we swap the current element with </a:t>
            </a:r>
            <a:r>
              <a:rPr lang="en-US" b="0" i="0" dirty="0" err="1">
                <a:solidFill>
                  <a:srgbClr val="273239"/>
                </a:solidFill>
                <a:effectLst/>
                <a:latin typeface="urw-din"/>
              </a:rPr>
              <a:t>arr</a:t>
            </a:r>
            <a:r>
              <a:rPr lang="en-US" b="0" i="0" dirty="0">
                <a:solidFill>
                  <a:srgbClr val="273239"/>
                </a:solidFill>
                <a:effectLst/>
                <a:latin typeface="urw-din"/>
              </a:rPr>
              <a:t>[</a:t>
            </a:r>
            <a:r>
              <a:rPr lang="en-US" b="0" i="0" dirty="0" err="1">
                <a:solidFill>
                  <a:srgbClr val="273239"/>
                </a:solidFill>
                <a:effectLst/>
                <a:latin typeface="urw-din"/>
              </a:rPr>
              <a:t>i</a:t>
            </a:r>
            <a:r>
              <a:rPr lang="en-US" b="0" i="0" dirty="0">
                <a:solidFill>
                  <a:srgbClr val="273239"/>
                </a:solidFill>
                <a:effectLst/>
                <a:latin typeface="urw-din"/>
              </a:rPr>
              <a:t>]. Otherwise, we ignore the current element. </a:t>
            </a:r>
          </a:p>
        </p:txBody>
      </p:sp>
    </p:spTree>
    <p:extLst>
      <p:ext uri="{BB962C8B-B14F-4D97-AF65-F5344CB8AC3E}">
        <p14:creationId xmlns:p14="http://schemas.microsoft.com/office/powerpoint/2010/main" val="401588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 calcmode="lin" valueType="num">
                                      <p:cBhvr additive="base">
                                        <p:cTn id="2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1000"/>
                                        <p:tgtEl>
                                          <p:spTgt spid="7">
                                            <p:txEl>
                                              <p:pRg st="7" end="7"/>
                                            </p:txEl>
                                          </p:spTgt>
                                        </p:tgtEl>
                                      </p:cBhvr>
                                    </p:animEffect>
                                    <p:anim calcmode="lin" valueType="num">
                                      <p:cBhvr>
                                        <p:cTn id="3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fade">
                                      <p:cBhvr>
                                        <p:cTn id="37" dur="1000"/>
                                        <p:tgtEl>
                                          <p:spTgt spid="7">
                                            <p:txEl>
                                              <p:pRg st="8" end="8"/>
                                            </p:txEl>
                                          </p:spTgt>
                                        </p:tgtEl>
                                      </p:cBhvr>
                                    </p:animEffect>
                                    <p:anim calcmode="lin" valueType="num">
                                      <p:cBhvr>
                                        <p:cTn id="38"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fade">
                                      <p:cBhvr>
                                        <p:cTn id="42" dur="1000"/>
                                        <p:tgtEl>
                                          <p:spTgt spid="7">
                                            <p:txEl>
                                              <p:pRg st="9" end="9"/>
                                            </p:txEl>
                                          </p:spTgt>
                                        </p:tgtEl>
                                      </p:cBhvr>
                                    </p:animEffect>
                                    <p:anim calcmode="lin" valueType="num">
                                      <p:cBhvr>
                                        <p:cTn id="43"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animEffect transition="in" filter="fade">
                                      <p:cBhvr>
                                        <p:cTn id="49" dur="1000"/>
                                        <p:tgtEl>
                                          <p:spTgt spid="7">
                                            <p:txEl>
                                              <p:pRg st="11" end="11"/>
                                            </p:txEl>
                                          </p:spTgt>
                                        </p:tgtEl>
                                      </p:cBhvr>
                                    </p:animEffect>
                                    <p:anim calcmode="lin" valueType="num">
                                      <p:cBhvr>
                                        <p:cTn id="50"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heel(1)">
                                      <p:cBhvr>
                                        <p:cTn id="56" dur="20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circle(in)">
                                      <p:cBhvr>
                                        <p:cTn id="6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6C8611-539D-C48C-81DA-DCC158445436}"/>
              </a:ext>
            </a:extLst>
          </p:cNvPr>
          <p:cNvSpPr txBox="1"/>
          <p:nvPr/>
        </p:nvSpPr>
        <p:spPr>
          <a:xfrm>
            <a:off x="120071" y="115516"/>
            <a:ext cx="5440219" cy="369332"/>
          </a:xfrm>
          <a:prstGeom prst="rect">
            <a:avLst/>
          </a:prstGeom>
          <a:noFill/>
        </p:spPr>
        <p:txBody>
          <a:bodyPr wrap="square">
            <a:spAutoFit/>
          </a:bodyPr>
          <a:lstStyle/>
          <a:p>
            <a:pPr fontAlgn="base"/>
            <a:r>
              <a:rPr lang="en-US" b="1" i="0" dirty="0">
                <a:solidFill>
                  <a:srgbClr val="273239"/>
                </a:solidFill>
                <a:effectLst/>
                <a:latin typeface="sofia-pro"/>
              </a:rPr>
              <a:t>Sorting Techniques: Working of </a:t>
            </a:r>
            <a:r>
              <a:rPr lang="en-US" b="1" dirty="0">
                <a:solidFill>
                  <a:srgbClr val="273239"/>
                </a:solidFill>
                <a:latin typeface="sofia-pro"/>
              </a:rPr>
              <a:t>Quick</a:t>
            </a:r>
            <a:r>
              <a:rPr lang="en-US" b="1" i="0" dirty="0">
                <a:solidFill>
                  <a:srgbClr val="273239"/>
                </a:solidFill>
                <a:effectLst/>
                <a:latin typeface="sofia-pro"/>
              </a:rPr>
              <a:t> Sort (cont.)</a:t>
            </a:r>
          </a:p>
        </p:txBody>
      </p:sp>
      <p:pic>
        <p:nvPicPr>
          <p:cNvPr id="1026" name="Picture 2" descr="Quick Sort Algorithm">
            <a:extLst>
              <a:ext uri="{FF2B5EF4-FFF2-40B4-BE49-F238E27FC236}">
                <a16:creationId xmlns:a16="http://schemas.microsoft.com/office/drawing/2014/main" id="{D07D8843-B54C-59EB-9621-349AE9F5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1" y="854180"/>
            <a:ext cx="3299691" cy="4118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376CD1-DDC9-B3D1-841C-90DBF7A1499C}"/>
              </a:ext>
            </a:extLst>
          </p:cNvPr>
          <p:cNvSpPr txBox="1"/>
          <p:nvPr/>
        </p:nvSpPr>
        <p:spPr>
          <a:xfrm>
            <a:off x="166545" y="473529"/>
            <a:ext cx="5596080" cy="341632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Let the elements of an array are </a:t>
            </a: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r>
              <a:rPr lang="en-US" b="0" i="0" dirty="0">
                <a:solidFill>
                  <a:srgbClr val="333333"/>
                </a:solidFill>
                <a:effectLst/>
                <a:latin typeface="inter-regular"/>
              </a:rPr>
              <a:t>In the given array, we consider the leftmost element as </a:t>
            </a:r>
            <a:r>
              <a:rPr lang="en-US" dirty="0">
                <a:solidFill>
                  <a:srgbClr val="333333"/>
                </a:solidFill>
                <a:latin typeface="inter-regular"/>
              </a:rPr>
              <a:t>the </a:t>
            </a:r>
            <a:r>
              <a:rPr lang="en-US" b="0" i="0" dirty="0">
                <a:solidFill>
                  <a:srgbClr val="333333"/>
                </a:solidFill>
                <a:effectLst/>
                <a:latin typeface="inter-regular"/>
              </a:rPr>
              <a:t>pivot. </a:t>
            </a:r>
          </a:p>
          <a:p>
            <a:pPr algn="just"/>
            <a:r>
              <a:rPr lang="en-US" b="0" i="0" dirty="0">
                <a:solidFill>
                  <a:srgbClr val="333333"/>
                </a:solidFill>
                <a:effectLst/>
                <a:latin typeface="inter-regular"/>
              </a:rPr>
              <a:t>So, in this case, a[left] = 24, a[right] = 27 and a[pivot] = 24.</a:t>
            </a:r>
          </a:p>
          <a:p>
            <a:pPr algn="just"/>
            <a:r>
              <a:rPr lang="en-US" b="0" i="0" dirty="0">
                <a:solidFill>
                  <a:srgbClr val="333333"/>
                </a:solidFill>
                <a:effectLst/>
                <a:latin typeface="inter-regular"/>
              </a:rPr>
              <a:t>Since, the pivot is at the left, so algorithm starts from the right and moves toward left.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a:t>
            </a:r>
            <a:r>
              <a:rPr kumimoji="0" lang="en-US" altLang="en-US" sz="72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pic>
        <p:nvPicPr>
          <p:cNvPr id="1028" name="Picture 4" descr="Quick Sort Algorithm">
            <a:extLst>
              <a:ext uri="{FF2B5EF4-FFF2-40B4-BE49-F238E27FC236}">
                <a16:creationId xmlns:a16="http://schemas.microsoft.com/office/drawing/2014/main" id="{3B7F13CE-A56A-BDCB-8DF2-949175FBA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1" y="2709768"/>
            <a:ext cx="3810000" cy="112332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83F3B7A-8125-B879-75F7-22218B8E77CE}"/>
              </a:ext>
            </a:extLst>
          </p:cNvPr>
          <p:cNvSpPr txBox="1"/>
          <p:nvPr/>
        </p:nvSpPr>
        <p:spPr>
          <a:xfrm>
            <a:off x="277091" y="3901168"/>
            <a:ext cx="5476009" cy="646331"/>
          </a:xfrm>
          <a:prstGeom prst="rect">
            <a:avLst/>
          </a:prstGeom>
          <a:noFill/>
        </p:spPr>
        <p:txBody>
          <a:bodyPr wrap="square">
            <a:spAutoFit/>
          </a:bodyPr>
          <a:lstStyle/>
          <a:p>
            <a:r>
              <a:rPr lang="en-US" b="0" i="0" dirty="0">
                <a:solidFill>
                  <a:srgbClr val="333333"/>
                </a:solidFill>
                <a:effectLst/>
                <a:latin typeface="inter-regular"/>
              </a:rPr>
              <a:t>Now, a[pivot] &lt; a[right], so algorithm moves forward one position towards left, i.e. -</a:t>
            </a:r>
            <a:endParaRPr lang="en-US" dirty="0"/>
          </a:p>
        </p:txBody>
      </p:sp>
      <p:pic>
        <p:nvPicPr>
          <p:cNvPr id="1030" name="Picture 6" descr="Quick Sort Algorithm">
            <a:extLst>
              <a:ext uri="{FF2B5EF4-FFF2-40B4-BE49-F238E27FC236}">
                <a16:creationId xmlns:a16="http://schemas.microsoft.com/office/drawing/2014/main" id="{4F704019-9AB7-384B-E43C-416BAFAF32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82" y="4547499"/>
            <a:ext cx="3810000" cy="93890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793E35E-B7DA-4096-8F17-E984868A1DF4}"/>
              </a:ext>
            </a:extLst>
          </p:cNvPr>
          <p:cNvSpPr txBox="1"/>
          <p:nvPr/>
        </p:nvSpPr>
        <p:spPr>
          <a:xfrm>
            <a:off x="277091" y="5596346"/>
            <a:ext cx="5476009" cy="923330"/>
          </a:xfrm>
          <a:prstGeom prst="rect">
            <a:avLst/>
          </a:prstGeom>
          <a:noFill/>
        </p:spPr>
        <p:txBody>
          <a:bodyPr wrap="square">
            <a:spAutoFit/>
          </a:bodyPr>
          <a:lstStyle/>
          <a:p>
            <a:pPr algn="just"/>
            <a:r>
              <a:rPr lang="en-US" b="0" i="0" dirty="0">
                <a:solidFill>
                  <a:srgbClr val="333333"/>
                </a:solidFill>
                <a:effectLst/>
                <a:latin typeface="inter-regular"/>
              </a:rPr>
              <a:t>Now, a[left] = 24, a[right] = 19, and a[pivot] = 24.</a:t>
            </a:r>
          </a:p>
          <a:p>
            <a:pPr algn="just"/>
            <a:r>
              <a:rPr lang="en-US" b="0" i="0" dirty="0">
                <a:solidFill>
                  <a:srgbClr val="333333"/>
                </a:solidFill>
                <a:effectLst/>
                <a:latin typeface="inter-regular"/>
              </a:rPr>
              <a:t>Because, a[pivot] &gt; a[right], so, algorithm will swap a[pivot] with a[right], and pivot moves to right, as -</a:t>
            </a:r>
          </a:p>
        </p:txBody>
      </p:sp>
      <p:pic>
        <p:nvPicPr>
          <p:cNvPr id="1032" name="Picture 8" descr="Quick Sort Algorithm">
            <a:extLst>
              <a:ext uri="{FF2B5EF4-FFF2-40B4-BE49-F238E27FC236}">
                <a16:creationId xmlns:a16="http://schemas.microsoft.com/office/drawing/2014/main" id="{095165A0-6963-7E9D-FF60-C21E64ED54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105" y="234456"/>
            <a:ext cx="4000500" cy="858221"/>
          </a:xfrm>
          <a:prstGeom prst="rect">
            <a:avLst/>
          </a:prstGeom>
          <a:noFill/>
          <a:extLst>
            <a:ext uri="{909E8E84-426E-40DD-AFC4-6F175D3DCCD1}">
              <a14:hiddenFill xmlns:a14="http://schemas.microsoft.com/office/drawing/2010/main">
                <a:solidFill>
                  <a:srgbClr val="FFFFFF"/>
                </a:solidFill>
              </a14:hiddenFill>
            </a:ext>
          </a:extLst>
        </p:spPr>
      </p:pic>
      <p:sp>
        <p:nvSpPr>
          <p:cNvPr id="1099" name="TextBox 1098">
            <a:extLst>
              <a:ext uri="{FF2B5EF4-FFF2-40B4-BE49-F238E27FC236}">
                <a16:creationId xmlns:a16="http://schemas.microsoft.com/office/drawing/2014/main" id="{C32AB87B-CC41-EC94-93B9-DB86EDC07AFD}"/>
              </a:ext>
            </a:extLst>
          </p:cNvPr>
          <p:cNvSpPr txBox="1"/>
          <p:nvPr/>
        </p:nvSpPr>
        <p:spPr>
          <a:xfrm>
            <a:off x="6373091" y="1060122"/>
            <a:ext cx="5458691" cy="923330"/>
          </a:xfrm>
          <a:prstGeom prst="rect">
            <a:avLst/>
          </a:prstGeom>
          <a:noFill/>
        </p:spPr>
        <p:txBody>
          <a:bodyPr wrap="square">
            <a:spAutoFit/>
          </a:bodyPr>
          <a:lstStyle/>
          <a:p>
            <a:r>
              <a:rPr lang="en-US" b="0" i="0" dirty="0">
                <a:solidFill>
                  <a:srgbClr val="333333"/>
                </a:solidFill>
                <a:effectLst/>
                <a:latin typeface="inter-regular"/>
              </a:rPr>
              <a:t>Now, a[left] = 19, a[right] = 24, and a[pivot] = 24. Since, the pivot is at the right, so algorithm starts from the left and moves to the right</a:t>
            </a:r>
            <a:endParaRPr lang="en-US" dirty="0"/>
          </a:p>
        </p:txBody>
      </p:sp>
      <p:sp>
        <p:nvSpPr>
          <p:cNvPr id="1101" name="TextBox 1100">
            <a:extLst>
              <a:ext uri="{FF2B5EF4-FFF2-40B4-BE49-F238E27FC236}">
                <a16:creationId xmlns:a16="http://schemas.microsoft.com/office/drawing/2014/main" id="{1A6EEB83-FB44-6606-8D37-B70DD0203346}"/>
              </a:ext>
            </a:extLst>
          </p:cNvPr>
          <p:cNvSpPr txBox="1"/>
          <p:nvPr/>
        </p:nvSpPr>
        <p:spPr>
          <a:xfrm>
            <a:off x="6373091" y="1983452"/>
            <a:ext cx="5329382" cy="646331"/>
          </a:xfrm>
          <a:prstGeom prst="rect">
            <a:avLst/>
          </a:prstGeom>
          <a:noFill/>
        </p:spPr>
        <p:txBody>
          <a:bodyPr wrap="square">
            <a:spAutoFit/>
          </a:bodyPr>
          <a:lstStyle/>
          <a:p>
            <a:r>
              <a:rPr lang="en-US" b="0" i="0" dirty="0">
                <a:solidFill>
                  <a:srgbClr val="333333"/>
                </a:solidFill>
                <a:effectLst/>
                <a:latin typeface="inter-regular"/>
              </a:rPr>
              <a:t>As a[pivot] &gt; a[left], so algorithm moves one position to right as</a:t>
            </a:r>
            <a:endParaRPr lang="en-US" dirty="0"/>
          </a:p>
        </p:txBody>
      </p:sp>
      <p:pic>
        <p:nvPicPr>
          <p:cNvPr id="1129" name="Picture 105" descr="Quick Sort Algorithm">
            <a:extLst>
              <a:ext uri="{FF2B5EF4-FFF2-40B4-BE49-F238E27FC236}">
                <a16:creationId xmlns:a16="http://schemas.microsoft.com/office/drawing/2014/main" id="{BF7E77EF-9AA3-7347-1C23-CB58A7B382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091" y="2341926"/>
            <a:ext cx="4000500" cy="1087074"/>
          </a:xfrm>
          <a:prstGeom prst="rect">
            <a:avLst/>
          </a:prstGeom>
          <a:noFill/>
          <a:extLst>
            <a:ext uri="{909E8E84-426E-40DD-AFC4-6F175D3DCCD1}">
              <a14:hiddenFill xmlns:a14="http://schemas.microsoft.com/office/drawing/2010/main">
                <a:solidFill>
                  <a:srgbClr val="FFFFFF"/>
                </a:solidFill>
              </a14:hiddenFill>
            </a:ext>
          </a:extLst>
        </p:spPr>
      </p:pic>
      <p:sp>
        <p:nvSpPr>
          <p:cNvPr id="1103" name="TextBox 1102">
            <a:extLst>
              <a:ext uri="{FF2B5EF4-FFF2-40B4-BE49-F238E27FC236}">
                <a16:creationId xmlns:a16="http://schemas.microsoft.com/office/drawing/2014/main" id="{6741BA34-90FE-611D-8E32-31C222588E3D}"/>
              </a:ext>
            </a:extLst>
          </p:cNvPr>
          <p:cNvSpPr txBox="1"/>
          <p:nvPr/>
        </p:nvSpPr>
        <p:spPr>
          <a:xfrm>
            <a:off x="6438902" y="3390360"/>
            <a:ext cx="5329382" cy="923330"/>
          </a:xfrm>
          <a:prstGeom prst="rect">
            <a:avLst/>
          </a:prstGeom>
          <a:noFill/>
        </p:spPr>
        <p:txBody>
          <a:bodyPr wrap="square">
            <a:spAutoFit/>
          </a:bodyPr>
          <a:lstStyle/>
          <a:p>
            <a:r>
              <a:rPr lang="en-US" b="0" i="0" dirty="0">
                <a:solidFill>
                  <a:srgbClr val="333333"/>
                </a:solidFill>
                <a:effectLst/>
                <a:latin typeface="inter-regular"/>
              </a:rPr>
              <a:t>Now, a[left] = 9, a[right] = 24, and a[pivot] = 24. As a[pivot] &gt; a[left], so algorithm moves one position to right as -</a:t>
            </a:r>
            <a:endParaRPr lang="en-US" dirty="0"/>
          </a:p>
        </p:txBody>
      </p:sp>
      <p:pic>
        <p:nvPicPr>
          <p:cNvPr id="1131" name="Picture 107" descr="Quick Sort Algorithm">
            <a:extLst>
              <a:ext uri="{FF2B5EF4-FFF2-40B4-BE49-F238E27FC236}">
                <a16:creationId xmlns:a16="http://schemas.microsoft.com/office/drawing/2014/main" id="{2AB1976B-F857-47C8-4A53-16A00CD647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8902" y="4036692"/>
            <a:ext cx="4000500" cy="938902"/>
          </a:xfrm>
          <a:prstGeom prst="rect">
            <a:avLst/>
          </a:prstGeom>
          <a:noFill/>
          <a:extLst>
            <a:ext uri="{909E8E84-426E-40DD-AFC4-6F175D3DCCD1}">
              <a14:hiddenFill xmlns:a14="http://schemas.microsoft.com/office/drawing/2010/main">
                <a:solidFill>
                  <a:srgbClr val="FFFFFF"/>
                </a:solidFill>
              </a14:hiddenFill>
            </a:ext>
          </a:extLst>
        </p:spPr>
      </p:pic>
      <p:sp>
        <p:nvSpPr>
          <p:cNvPr id="1105" name="TextBox 1104">
            <a:extLst>
              <a:ext uri="{FF2B5EF4-FFF2-40B4-BE49-F238E27FC236}">
                <a16:creationId xmlns:a16="http://schemas.microsoft.com/office/drawing/2014/main" id="{2912B08C-FC11-3CC4-B253-A16F242D6647}"/>
              </a:ext>
            </a:extLst>
          </p:cNvPr>
          <p:cNvSpPr txBox="1"/>
          <p:nvPr/>
        </p:nvSpPr>
        <p:spPr>
          <a:xfrm>
            <a:off x="6438902" y="4935793"/>
            <a:ext cx="5458691" cy="923330"/>
          </a:xfrm>
          <a:prstGeom prst="rect">
            <a:avLst/>
          </a:prstGeom>
          <a:noFill/>
        </p:spPr>
        <p:txBody>
          <a:bodyPr wrap="square">
            <a:spAutoFit/>
          </a:bodyPr>
          <a:lstStyle/>
          <a:p>
            <a:r>
              <a:rPr lang="en-US" b="0" i="0" dirty="0">
                <a:solidFill>
                  <a:srgbClr val="333333"/>
                </a:solidFill>
                <a:effectLst/>
                <a:latin typeface="inter-regular"/>
              </a:rPr>
              <a:t>Now, a[left] = 29, a[right] = 24, and a[pivot] = 24. As a[pivot] &lt; a[left], so, swap a[pivot] and a[left], now pivot is at left, i.e. -</a:t>
            </a:r>
            <a:endParaRPr lang="en-US" dirty="0"/>
          </a:p>
        </p:txBody>
      </p:sp>
      <p:pic>
        <p:nvPicPr>
          <p:cNvPr id="1133" name="Picture 109" descr="Quick Sort Algorithm">
            <a:extLst>
              <a:ext uri="{FF2B5EF4-FFF2-40B4-BE49-F238E27FC236}">
                <a16:creationId xmlns:a16="http://schemas.microsoft.com/office/drawing/2014/main" id="{E791D156-41EF-C3FA-91D3-8DAE064B24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0631" y="5703251"/>
            <a:ext cx="4000500" cy="108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21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arn(inVertical)">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1000"/>
                                        <p:tgtEl>
                                          <p:spTgt spid="1026"/>
                                        </p:tgtEl>
                                      </p:cBhvr>
                                    </p:animEffect>
                                    <p:anim calcmode="lin" valueType="num">
                                      <p:cBhvr>
                                        <p:cTn id="19" dur="1000" fill="hold"/>
                                        <p:tgtEl>
                                          <p:spTgt spid="1026"/>
                                        </p:tgtEl>
                                        <p:attrNameLst>
                                          <p:attrName>ppt_x</p:attrName>
                                        </p:attrNameLst>
                                      </p:cBhvr>
                                      <p:tavLst>
                                        <p:tav tm="0">
                                          <p:val>
                                            <p:strVal val="#ppt_x"/>
                                          </p:val>
                                        </p:tav>
                                        <p:tav tm="100000">
                                          <p:val>
                                            <p:strVal val="#ppt_x"/>
                                          </p:val>
                                        </p:tav>
                                      </p:tavLst>
                                    </p:anim>
                                    <p:anim calcmode="lin" valueType="num">
                                      <p:cBhvr>
                                        <p:cTn id="2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500"/>
                                        <p:tgtEl>
                                          <p:spTgt spid="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fade">
                                      <p:cBhvr>
                                        <p:cTn id="36" dur="1000"/>
                                        <p:tgtEl>
                                          <p:spTgt spid="7">
                                            <p:txEl>
                                              <p:pRg st="5" end="5"/>
                                            </p:txEl>
                                          </p:spTgt>
                                        </p:tgtEl>
                                      </p:cBhvr>
                                    </p:animEffect>
                                    <p:anim calcmode="lin" valueType="num">
                                      <p:cBhvr>
                                        <p:cTn id="37"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animEffect transition="in" filter="barn(inVertical)">
                                      <p:cBhvr>
                                        <p:cTn id="43" dur="500"/>
                                        <p:tgtEl>
                                          <p:spTgt spid="1028"/>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fade">
                                      <p:cBhvr>
                                        <p:cTn id="48" dur="1000"/>
                                        <p:tgtEl>
                                          <p:spTgt spid="9">
                                            <p:txEl>
                                              <p:pRg st="0" end="0"/>
                                            </p:txEl>
                                          </p:spTgt>
                                        </p:tgtEl>
                                      </p:cBhvr>
                                    </p:animEffect>
                                    <p:anim calcmode="lin" valueType="num">
                                      <p:cBhvr>
                                        <p:cTn id="4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030"/>
                                        </p:tgtEl>
                                        <p:attrNameLst>
                                          <p:attrName>style.visibility</p:attrName>
                                        </p:attrNameLst>
                                      </p:cBhvr>
                                      <p:to>
                                        <p:strVal val="visible"/>
                                      </p:to>
                                    </p:set>
                                    <p:animEffect transition="in" filter="wipe(down)">
                                      <p:cBhvr>
                                        <p:cTn id="55" dur="500"/>
                                        <p:tgtEl>
                                          <p:spTgt spid="1030"/>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1">
                                            <p:txEl>
                                              <p:pRg st="0" end="0"/>
                                            </p:txEl>
                                          </p:spTgt>
                                        </p:tgtEl>
                                        <p:attrNameLst>
                                          <p:attrName>style.visibility</p:attrName>
                                        </p:attrNameLst>
                                      </p:cBhvr>
                                      <p:to>
                                        <p:strVal val="visible"/>
                                      </p:to>
                                    </p:set>
                                    <p:animEffect transition="in" filter="fade">
                                      <p:cBhvr>
                                        <p:cTn id="60" dur="1000"/>
                                        <p:tgtEl>
                                          <p:spTgt spid="11">
                                            <p:txEl>
                                              <p:pRg st="0" end="0"/>
                                            </p:txEl>
                                          </p:spTgt>
                                        </p:tgtEl>
                                      </p:cBhvr>
                                    </p:animEffect>
                                    <p:anim calcmode="lin" valueType="num">
                                      <p:cBhvr>
                                        <p:cTn id="61"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62"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1">
                                            <p:txEl>
                                              <p:pRg st="1" end="1"/>
                                            </p:txEl>
                                          </p:spTgt>
                                        </p:tgtEl>
                                        <p:attrNameLst>
                                          <p:attrName>style.visibility</p:attrName>
                                        </p:attrNameLst>
                                      </p:cBhvr>
                                      <p:to>
                                        <p:strVal val="visible"/>
                                      </p:to>
                                    </p:set>
                                    <p:animEffect transition="in" filter="fade">
                                      <p:cBhvr>
                                        <p:cTn id="65" dur="1000"/>
                                        <p:tgtEl>
                                          <p:spTgt spid="11">
                                            <p:txEl>
                                              <p:pRg st="1" end="1"/>
                                            </p:txEl>
                                          </p:spTgt>
                                        </p:tgtEl>
                                      </p:cBhvr>
                                    </p:animEffect>
                                    <p:anim calcmode="lin" valueType="num">
                                      <p:cBhvr>
                                        <p:cTn id="66"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67"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nodeType="clickEffect">
                                  <p:stCondLst>
                                    <p:cond delay="0"/>
                                  </p:stCondLst>
                                  <p:childTnLst>
                                    <p:set>
                                      <p:cBhvr>
                                        <p:cTn id="71" dur="1" fill="hold">
                                          <p:stCondLst>
                                            <p:cond delay="0"/>
                                          </p:stCondLst>
                                        </p:cTn>
                                        <p:tgtEl>
                                          <p:spTgt spid="1032"/>
                                        </p:tgtEl>
                                        <p:attrNameLst>
                                          <p:attrName>style.visibility</p:attrName>
                                        </p:attrNameLst>
                                      </p:cBhvr>
                                      <p:to>
                                        <p:strVal val="visible"/>
                                      </p:to>
                                    </p:set>
                                    <p:animEffect transition="in" filter="wheel(1)">
                                      <p:cBhvr>
                                        <p:cTn id="72" dur="2000"/>
                                        <p:tgtEl>
                                          <p:spTgt spid="1032"/>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1099"/>
                                        </p:tgtEl>
                                        <p:attrNameLst>
                                          <p:attrName>style.visibility</p:attrName>
                                        </p:attrNameLst>
                                      </p:cBhvr>
                                      <p:to>
                                        <p:strVal val="visible"/>
                                      </p:to>
                                    </p:set>
                                    <p:animEffect transition="in" filter="circle(in)">
                                      <p:cBhvr>
                                        <p:cTn id="77" dur="2000"/>
                                        <p:tgtEl>
                                          <p:spTgt spid="1099"/>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1101"/>
                                        </p:tgtEl>
                                        <p:attrNameLst>
                                          <p:attrName>style.visibility</p:attrName>
                                        </p:attrNameLst>
                                      </p:cBhvr>
                                      <p:to>
                                        <p:strVal val="visible"/>
                                      </p:to>
                                    </p:set>
                                    <p:animEffect transition="in" filter="wheel(1)">
                                      <p:cBhvr>
                                        <p:cTn id="82" dur="2000"/>
                                        <p:tgtEl>
                                          <p:spTgt spid="1101"/>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1129"/>
                                        </p:tgtEl>
                                        <p:attrNameLst>
                                          <p:attrName>style.visibility</p:attrName>
                                        </p:attrNameLst>
                                      </p:cBhvr>
                                      <p:to>
                                        <p:strVal val="visible"/>
                                      </p:to>
                                    </p:set>
                                    <p:animEffect transition="in" filter="fade">
                                      <p:cBhvr>
                                        <p:cTn id="87" dur="1000"/>
                                        <p:tgtEl>
                                          <p:spTgt spid="1129"/>
                                        </p:tgtEl>
                                      </p:cBhvr>
                                    </p:animEffect>
                                    <p:anim calcmode="lin" valueType="num">
                                      <p:cBhvr>
                                        <p:cTn id="88" dur="1000" fill="hold"/>
                                        <p:tgtEl>
                                          <p:spTgt spid="1129"/>
                                        </p:tgtEl>
                                        <p:attrNameLst>
                                          <p:attrName>ppt_x</p:attrName>
                                        </p:attrNameLst>
                                      </p:cBhvr>
                                      <p:tavLst>
                                        <p:tav tm="0">
                                          <p:val>
                                            <p:strVal val="#ppt_x"/>
                                          </p:val>
                                        </p:tav>
                                        <p:tav tm="100000">
                                          <p:val>
                                            <p:strVal val="#ppt_x"/>
                                          </p:val>
                                        </p:tav>
                                      </p:tavLst>
                                    </p:anim>
                                    <p:anim calcmode="lin" valueType="num">
                                      <p:cBhvr>
                                        <p:cTn id="89" dur="1000" fill="hold"/>
                                        <p:tgtEl>
                                          <p:spTgt spid="1129"/>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1103"/>
                                        </p:tgtEl>
                                        <p:attrNameLst>
                                          <p:attrName>style.visibility</p:attrName>
                                        </p:attrNameLst>
                                      </p:cBhvr>
                                      <p:to>
                                        <p:strVal val="visible"/>
                                      </p:to>
                                    </p:set>
                                    <p:animEffect transition="in" filter="fade">
                                      <p:cBhvr>
                                        <p:cTn id="94" dur="1000"/>
                                        <p:tgtEl>
                                          <p:spTgt spid="1103"/>
                                        </p:tgtEl>
                                      </p:cBhvr>
                                    </p:animEffect>
                                    <p:anim calcmode="lin" valueType="num">
                                      <p:cBhvr>
                                        <p:cTn id="95" dur="1000" fill="hold"/>
                                        <p:tgtEl>
                                          <p:spTgt spid="1103"/>
                                        </p:tgtEl>
                                        <p:attrNameLst>
                                          <p:attrName>ppt_x</p:attrName>
                                        </p:attrNameLst>
                                      </p:cBhvr>
                                      <p:tavLst>
                                        <p:tav tm="0">
                                          <p:val>
                                            <p:strVal val="#ppt_x"/>
                                          </p:val>
                                        </p:tav>
                                        <p:tav tm="100000">
                                          <p:val>
                                            <p:strVal val="#ppt_x"/>
                                          </p:val>
                                        </p:tav>
                                      </p:tavLst>
                                    </p:anim>
                                    <p:anim calcmode="lin" valueType="num">
                                      <p:cBhvr>
                                        <p:cTn id="96" dur="1000" fill="hold"/>
                                        <p:tgtEl>
                                          <p:spTgt spid="1103"/>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131"/>
                                        </p:tgtEl>
                                        <p:attrNameLst>
                                          <p:attrName>style.visibility</p:attrName>
                                        </p:attrNameLst>
                                      </p:cBhvr>
                                      <p:to>
                                        <p:strVal val="visible"/>
                                      </p:to>
                                    </p:set>
                                    <p:animEffect transition="in" filter="fade">
                                      <p:cBhvr>
                                        <p:cTn id="101" dur="500"/>
                                        <p:tgtEl>
                                          <p:spTgt spid="1131"/>
                                        </p:tgtEl>
                                      </p:cBhvr>
                                    </p:animEffect>
                                  </p:childTnLst>
                                </p:cTn>
                              </p:par>
                            </p:childTnLst>
                          </p:cTn>
                        </p:par>
                      </p:childTnLst>
                    </p:cTn>
                  </p:par>
                  <p:par>
                    <p:cTn id="102" fill="hold">
                      <p:stCondLst>
                        <p:cond delay="indefinite"/>
                      </p:stCondLst>
                      <p:childTnLst>
                        <p:par>
                          <p:cTn id="103" fill="hold">
                            <p:stCondLst>
                              <p:cond delay="0"/>
                            </p:stCondLst>
                            <p:childTnLst>
                              <p:par>
                                <p:cTn id="104" presetID="21" presetClass="entr" presetSubtype="1" fill="hold" grpId="0" nodeType="clickEffect">
                                  <p:stCondLst>
                                    <p:cond delay="0"/>
                                  </p:stCondLst>
                                  <p:childTnLst>
                                    <p:set>
                                      <p:cBhvr>
                                        <p:cTn id="105" dur="1" fill="hold">
                                          <p:stCondLst>
                                            <p:cond delay="0"/>
                                          </p:stCondLst>
                                        </p:cTn>
                                        <p:tgtEl>
                                          <p:spTgt spid="1105"/>
                                        </p:tgtEl>
                                        <p:attrNameLst>
                                          <p:attrName>style.visibility</p:attrName>
                                        </p:attrNameLst>
                                      </p:cBhvr>
                                      <p:to>
                                        <p:strVal val="visible"/>
                                      </p:to>
                                    </p:set>
                                    <p:animEffect transition="in" filter="wheel(1)">
                                      <p:cBhvr>
                                        <p:cTn id="106" dur="2000"/>
                                        <p:tgtEl>
                                          <p:spTgt spid="1105"/>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1133"/>
                                        </p:tgtEl>
                                        <p:attrNameLst>
                                          <p:attrName>style.visibility</p:attrName>
                                        </p:attrNameLst>
                                      </p:cBhvr>
                                      <p:to>
                                        <p:strVal val="visible"/>
                                      </p:to>
                                    </p:set>
                                    <p:anim calcmode="lin" valueType="num">
                                      <p:cBhvr additive="base">
                                        <p:cTn id="111" dur="500" fill="hold"/>
                                        <p:tgtEl>
                                          <p:spTgt spid="1133"/>
                                        </p:tgtEl>
                                        <p:attrNameLst>
                                          <p:attrName>ppt_x</p:attrName>
                                        </p:attrNameLst>
                                      </p:cBhvr>
                                      <p:tavLst>
                                        <p:tav tm="0">
                                          <p:val>
                                            <p:strVal val="#ppt_x"/>
                                          </p:val>
                                        </p:tav>
                                        <p:tav tm="100000">
                                          <p:val>
                                            <p:strVal val="#ppt_x"/>
                                          </p:val>
                                        </p:tav>
                                      </p:tavLst>
                                    </p:anim>
                                    <p:anim calcmode="lin" valueType="num">
                                      <p:cBhvr additive="base">
                                        <p:cTn id="112" dur="500" fill="hold"/>
                                        <p:tgtEl>
                                          <p:spTgt spid="1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99" grpId="0"/>
      <p:bldP spid="1101" grpId="0"/>
      <p:bldP spid="1103" grpId="0"/>
      <p:bldP spid="110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4AF242-A905-03D7-2D3E-98CC29C028B8}"/>
              </a:ext>
            </a:extLst>
          </p:cNvPr>
          <p:cNvSpPr txBox="1"/>
          <p:nvPr/>
        </p:nvSpPr>
        <p:spPr>
          <a:xfrm>
            <a:off x="120071" y="115516"/>
            <a:ext cx="5440219" cy="369332"/>
          </a:xfrm>
          <a:prstGeom prst="rect">
            <a:avLst/>
          </a:prstGeom>
          <a:noFill/>
        </p:spPr>
        <p:txBody>
          <a:bodyPr wrap="square">
            <a:spAutoFit/>
          </a:bodyPr>
          <a:lstStyle/>
          <a:p>
            <a:pPr fontAlgn="base"/>
            <a:r>
              <a:rPr lang="en-US" b="1" i="0" dirty="0">
                <a:solidFill>
                  <a:srgbClr val="273239"/>
                </a:solidFill>
                <a:effectLst/>
                <a:latin typeface="sofia-pro"/>
              </a:rPr>
              <a:t>Sorting Techniques: Working of </a:t>
            </a:r>
            <a:r>
              <a:rPr lang="en-US" b="1" dirty="0">
                <a:solidFill>
                  <a:srgbClr val="273239"/>
                </a:solidFill>
                <a:latin typeface="sofia-pro"/>
              </a:rPr>
              <a:t>Quick</a:t>
            </a:r>
            <a:r>
              <a:rPr lang="en-US" b="1" i="0" dirty="0">
                <a:solidFill>
                  <a:srgbClr val="273239"/>
                </a:solidFill>
                <a:effectLst/>
                <a:latin typeface="sofia-pro"/>
              </a:rPr>
              <a:t> Sort (cont.)</a:t>
            </a:r>
          </a:p>
        </p:txBody>
      </p:sp>
      <p:sp>
        <p:nvSpPr>
          <p:cNvPr id="4" name="TextBox 3">
            <a:extLst>
              <a:ext uri="{FF2B5EF4-FFF2-40B4-BE49-F238E27FC236}">
                <a16:creationId xmlns:a16="http://schemas.microsoft.com/office/drawing/2014/main" id="{10A27086-D0B5-4F46-715B-3550F467C1B5}"/>
              </a:ext>
            </a:extLst>
          </p:cNvPr>
          <p:cNvSpPr txBox="1"/>
          <p:nvPr/>
        </p:nvSpPr>
        <p:spPr>
          <a:xfrm>
            <a:off x="120071" y="484848"/>
            <a:ext cx="5781965" cy="1200329"/>
          </a:xfrm>
          <a:prstGeom prst="rect">
            <a:avLst/>
          </a:prstGeom>
          <a:noFill/>
        </p:spPr>
        <p:txBody>
          <a:bodyPr wrap="square">
            <a:spAutoFit/>
          </a:bodyPr>
          <a:lstStyle/>
          <a:p>
            <a:r>
              <a:rPr lang="en-US" b="0" i="0" dirty="0">
                <a:solidFill>
                  <a:srgbClr val="333333"/>
                </a:solidFill>
                <a:effectLst/>
                <a:latin typeface="inter-regular"/>
              </a:rPr>
              <a:t>Since, pivot is at left, so algorithm starts from right, and move to left. Now, a[left] = 24, a[right] = 29, and a[pivot] = 24. As a[pivot] &lt; a[right], so algorithm moves one position to left, as -</a:t>
            </a:r>
            <a:endParaRPr lang="en-US" dirty="0"/>
          </a:p>
        </p:txBody>
      </p:sp>
      <p:pic>
        <p:nvPicPr>
          <p:cNvPr id="2050" name="Picture 2" descr="Quick Sort Algorithm">
            <a:extLst>
              <a:ext uri="{FF2B5EF4-FFF2-40B4-BE49-F238E27FC236}">
                <a16:creationId xmlns:a16="http://schemas.microsoft.com/office/drawing/2014/main" id="{8AB78BDD-8BD3-586D-81C4-60989E12A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71" y="1475028"/>
            <a:ext cx="4000500" cy="923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5B95649-0E06-88E5-F1CA-BFB38460FB56}"/>
              </a:ext>
            </a:extLst>
          </p:cNvPr>
          <p:cNvSpPr txBox="1"/>
          <p:nvPr/>
        </p:nvSpPr>
        <p:spPr>
          <a:xfrm>
            <a:off x="120071" y="2443708"/>
            <a:ext cx="5853400" cy="923330"/>
          </a:xfrm>
          <a:prstGeom prst="rect">
            <a:avLst/>
          </a:prstGeom>
          <a:noFill/>
        </p:spPr>
        <p:txBody>
          <a:bodyPr wrap="square">
            <a:spAutoFit/>
          </a:bodyPr>
          <a:lstStyle/>
          <a:p>
            <a:r>
              <a:rPr lang="en-US" b="0" i="0" dirty="0">
                <a:solidFill>
                  <a:srgbClr val="333333"/>
                </a:solidFill>
                <a:effectLst/>
                <a:latin typeface="inter-regular"/>
              </a:rPr>
              <a:t>Now, a[pivot] = 24, a[left] = 24, and a[right] = 14. As a[pivot] &gt; a[right], so, swap a[pivot] and a[right], now pivot is at right, i.e. -</a:t>
            </a:r>
            <a:endParaRPr lang="en-US" dirty="0"/>
          </a:p>
        </p:txBody>
      </p:sp>
      <p:pic>
        <p:nvPicPr>
          <p:cNvPr id="2052" name="Picture 4" descr="Quick Sort Algorithm">
            <a:extLst>
              <a:ext uri="{FF2B5EF4-FFF2-40B4-BE49-F238E27FC236}">
                <a16:creationId xmlns:a16="http://schemas.microsoft.com/office/drawing/2014/main" id="{565E8A55-F189-AA3D-99CB-6D5D43FD38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71" y="3067140"/>
            <a:ext cx="4000500" cy="9233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149A4C7-A6B8-6DEB-0B1D-5A5D47E6053F}"/>
              </a:ext>
            </a:extLst>
          </p:cNvPr>
          <p:cNvSpPr txBox="1"/>
          <p:nvPr/>
        </p:nvSpPr>
        <p:spPr>
          <a:xfrm>
            <a:off x="247035" y="3935933"/>
            <a:ext cx="6098458" cy="646331"/>
          </a:xfrm>
          <a:prstGeom prst="rect">
            <a:avLst/>
          </a:prstGeom>
          <a:noFill/>
        </p:spPr>
        <p:txBody>
          <a:bodyPr wrap="square">
            <a:spAutoFit/>
          </a:bodyPr>
          <a:lstStyle/>
          <a:p>
            <a:r>
              <a:rPr lang="en-US" b="0" i="0" dirty="0">
                <a:solidFill>
                  <a:srgbClr val="333333"/>
                </a:solidFill>
                <a:effectLst/>
                <a:latin typeface="inter-regular"/>
              </a:rPr>
              <a:t>Now, a[pivot] = 24, a[left] = 14, and a[right] = 24. Pivot is at right, so the algorithm starts from left and move to right.</a:t>
            </a:r>
            <a:endParaRPr lang="en-US" dirty="0"/>
          </a:p>
        </p:txBody>
      </p:sp>
      <p:pic>
        <p:nvPicPr>
          <p:cNvPr id="2054" name="Picture 6" descr="Quick Sort Algorithm">
            <a:extLst>
              <a:ext uri="{FF2B5EF4-FFF2-40B4-BE49-F238E27FC236}">
                <a16:creationId xmlns:a16="http://schemas.microsoft.com/office/drawing/2014/main" id="{61B89AB6-9B58-2DD2-A9BF-5908D41C69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35" y="4565322"/>
            <a:ext cx="4000500" cy="1047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F5C170F-7B21-C345-B839-323F7DD0F3C1}"/>
              </a:ext>
            </a:extLst>
          </p:cNvPr>
          <p:cNvSpPr txBox="1"/>
          <p:nvPr/>
        </p:nvSpPr>
        <p:spPr>
          <a:xfrm>
            <a:off x="260180" y="5658174"/>
            <a:ext cx="5713291" cy="923330"/>
          </a:xfrm>
          <a:prstGeom prst="rect">
            <a:avLst/>
          </a:prstGeom>
          <a:noFill/>
        </p:spPr>
        <p:txBody>
          <a:bodyPr wrap="square">
            <a:spAutoFit/>
          </a:bodyPr>
          <a:lstStyle/>
          <a:p>
            <a:pPr algn="just"/>
            <a:r>
              <a:rPr lang="en-US" b="0" i="0" dirty="0">
                <a:solidFill>
                  <a:srgbClr val="333333"/>
                </a:solidFill>
                <a:effectLst/>
                <a:latin typeface="inter-regular"/>
              </a:rPr>
              <a:t>Now, a[pivot] = 24, a[left] = 24, and a[right] = 24. So, pivot, left and right are pointing the same element. It represents the termination of procedure.</a:t>
            </a:r>
          </a:p>
        </p:txBody>
      </p:sp>
      <p:sp>
        <p:nvSpPr>
          <p:cNvPr id="12" name="TextBox 11">
            <a:extLst>
              <a:ext uri="{FF2B5EF4-FFF2-40B4-BE49-F238E27FC236}">
                <a16:creationId xmlns:a16="http://schemas.microsoft.com/office/drawing/2014/main" id="{5F2D81B6-D883-D2B4-44BB-CE301648DAA8}"/>
              </a:ext>
            </a:extLst>
          </p:cNvPr>
          <p:cNvSpPr txBox="1"/>
          <p:nvPr/>
        </p:nvSpPr>
        <p:spPr>
          <a:xfrm>
            <a:off x="6093542" y="207849"/>
            <a:ext cx="5978387" cy="1477328"/>
          </a:xfrm>
          <a:prstGeom prst="rect">
            <a:avLst/>
          </a:prstGeom>
          <a:noFill/>
        </p:spPr>
        <p:txBody>
          <a:bodyPr wrap="square">
            <a:spAutoFit/>
          </a:bodyPr>
          <a:lstStyle/>
          <a:p>
            <a:pPr algn="just"/>
            <a:r>
              <a:rPr lang="en-US" b="0" i="0" dirty="0">
                <a:solidFill>
                  <a:srgbClr val="333333"/>
                </a:solidFill>
                <a:effectLst/>
                <a:latin typeface="inter-regular"/>
              </a:rPr>
              <a:t>Element 24, which is the pivot element is placed at its exact position.</a:t>
            </a:r>
          </a:p>
          <a:p>
            <a:pPr algn="just"/>
            <a:r>
              <a:rPr lang="en-US" b="0" i="0" dirty="0">
                <a:solidFill>
                  <a:srgbClr val="333333"/>
                </a:solidFill>
                <a:effectLst/>
                <a:latin typeface="inter-regular"/>
              </a:rPr>
              <a:t>Elements that are right side of element 24 are greater than it, and the elements that are left side of element 24 are smaller than it.</a:t>
            </a:r>
          </a:p>
        </p:txBody>
      </p:sp>
      <p:pic>
        <p:nvPicPr>
          <p:cNvPr id="2056" name="Picture 8" descr="Quick Sort Algorithm">
            <a:extLst>
              <a:ext uri="{FF2B5EF4-FFF2-40B4-BE49-F238E27FC236}">
                <a16:creationId xmlns:a16="http://schemas.microsoft.com/office/drawing/2014/main" id="{67B9332F-AD9E-3651-D2F6-0056E540D3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2911" y="1475029"/>
            <a:ext cx="4000500" cy="75197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243E633-EAD3-FFE0-31A0-260246AEE4B9}"/>
              </a:ext>
            </a:extLst>
          </p:cNvPr>
          <p:cNvSpPr txBox="1"/>
          <p:nvPr/>
        </p:nvSpPr>
        <p:spPr>
          <a:xfrm>
            <a:off x="6218529" y="2363675"/>
            <a:ext cx="5853400" cy="923330"/>
          </a:xfrm>
          <a:prstGeom prst="rect">
            <a:avLst/>
          </a:prstGeom>
          <a:noFill/>
        </p:spPr>
        <p:txBody>
          <a:bodyPr wrap="square">
            <a:spAutoFit/>
          </a:bodyPr>
          <a:lstStyle/>
          <a:p>
            <a:r>
              <a:rPr lang="en-US" b="0" i="0" dirty="0">
                <a:solidFill>
                  <a:srgbClr val="333333"/>
                </a:solidFill>
                <a:effectLst/>
                <a:latin typeface="inter-regular"/>
              </a:rPr>
              <a:t>Now, in a similar manner, quick sort algorithm is separately applied to the left and right sub-arrays. After sorting gets done, the array will be -</a:t>
            </a:r>
            <a:endParaRPr lang="en-US" dirty="0"/>
          </a:p>
        </p:txBody>
      </p:sp>
      <p:pic>
        <p:nvPicPr>
          <p:cNvPr id="2058" name="Picture 10" descr="Quick Sort Algorithm">
            <a:extLst>
              <a:ext uri="{FF2B5EF4-FFF2-40B4-BE49-F238E27FC236}">
                <a16:creationId xmlns:a16="http://schemas.microsoft.com/office/drawing/2014/main" id="{042BA868-923C-01CC-4781-754413F01B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6334" y="3287005"/>
            <a:ext cx="4000500" cy="5139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able 16">
            <a:extLst>
              <a:ext uri="{FF2B5EF4-FFF2-40B4-BE49-F238E27FC236}">
                <a16:creationId xmlns:a16="http://schemas.microsoft.com/office/drawing/2014/main" id="{AE36C19F-FFF1-FC1A-6632-13C3017FB6C0}"/>
              </a:ext>
            </a:extLst>
          </p:cNvPr>
          <p:cNvGraphicFramePr>
            <a:graphicFrameLocks noGrp="1"/>
          </p:cNvGraphicFramePr>
          <p:nvPr>
            <p:extLst>
              <p:ext uri="{D42A27DB-BD31-4B8C-83A1-F6EECF244321}">
                <p14:modId xmlns:p14="http://schemas.microsoft.com/office/powerpoint/2010/main" val="3518923823"/>
              </p:ext>
            </p:extLst>
          </p:nvPr>
        </p:nvGraphicFramePr>
        <p:xfrm>
          <a:off x="6974511" y="4422851"/>
          <a:ext cx="4218900" cy="1645920"/>
        </p:xfrm>
        <a:graphic>
          <a:graphicData uri="http://schemas.openxmlformats.org/drawingml/2006/table">
            <a:tbl>
              <a:tblPr/>
              <a:tblGrid>
                <a:gridCol w="2109450">
                  <a:extLst>
                    <a:ext uri="{9D8B030D-6E8A-4147-A177-3AD203B41FA5}">
                      <a16:colId xmlns:a16="http://schemas.microsoft.com/office/drawing/2014/main" val="2799352544"/>
                    </a:ext>
                  </a:extLst>
                </a:gridCol>
                <a:gridCol w="2109450">
                  <a:extLst>
                    <a:ext uri="{9D8B030D-6E8A-4147-A177-3AD203B41FA5}">
                      <a16:colId xmlns:a16="http://schemas.microsoft.com/office/drawing/2014/main" val="2342373613"/>
                    </a:ext>
                  </a:extLst>
                </a:gridCol>
              </a:tblGrid>
              <a:tr h="0">
                <a:tc>
                  <a:txBody>
                    <a:bodyPr/>
                    <a:lstStyle/>
                    <a:p>
                      <a:pPr algn="l" fontAlgn="t"/>
                      <a:r>
                        <a:rPr lang="en-US">
                          <a:solidFill>
                            <a:srgbClr val="000000"/>
                          </a:solidFill>
                          <a:effectLst/>
                          <a:latin typeface="times new roman" panose="02020603050405020304" pitchFamily="18" charset="0"/>
                        </a:rPr>
                        <a:t>Case</a:t>
                      </a:r>
                    </a:p>
                  </a:txBody>
                  <a:tcPr marT="91440" marB="91440">
                    <a:lnL w="7620" cap="flat" cmpd="sng" algn="ctr">
                      <a:solidFill>
                        <a:srgbClr val="1059D9"/>
                      </a:solidFill>
                      <a:prstDash val="solid"/>
                      <a:round/>
                      <a:headEnd type="none" w="med" len="med"/>
                      <a:tailEnd type="none" w="med" len="med"/>
                    </a:lnL>
                    <a:lnR w="7620" cap="flat" cmpd="sng" algn="ctr">
                      <a:solidFill>
                        <a:srgbClr val="1059D9"/>
                      </a:solidFill>
                      <a:prstDash val="solid"/>
                      <a:round/>
                      <a:headEnd type="none" w="med" len="med"/>
                      <a:tailEnd type="none" w="med" len="med"/>
                    </a:lnR>
                    <a:lnT w="7620" cap="flat" cmpd="sng" algn="ctr">
                      <a:solidFill>
                        <a:srgbClr val="1059D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Time Complexity</a:t>
                      </a:r>
                    </a:p>
                  </a:txBody>
                  <a:tcPr marT="91440" marB="91440">
                    <a:lnL w="7620" cap="flat" cmpd="sng" algn="ctr">
                      <a:solidFill>
                        <a:srgbClr val="1059D9"/>
                      </a:solidFill>
                      <a:prstDash val="solid"/>
                      <a:round/>
                      <a:headEnd type="none" w="med" len="med"/>
                      <a:tailEnd type="none" w="med" len="med"/>
                    </a:lnL>
                    <a:lnR w="7620" cap="flat" cmpd="sng" algn="ctr">
                      <a:solidFill>
                        <a:srgbClr val="1059D9"/>
                      </a:solidFill>
                      <a:prstDash val="solid"/>
                      <a:round/>
                      <a:headEnd type="none" w="med" len="med"/>
                      <a:tailEnd type="none" w="med" len="med"/>
                    </a:lnR>
                    <a:lnT w="7620" cap="flat" cmpd="sng" algn="ctr">
                      <a:solidFill>
                        <a:srgbClr val="1059D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809565815"/>
                  </a:ext>
                </a:extLst>
              </a:tr>
              <a:tr h="0">
                <a:tc>
                  <a:txBody>
                    <a:bodyPr/>
                    <a:lstStyle/>
                    <a:p>
                      <a:pPr algn="just" fontAlgn="t"/>
                      <a:r>
                        <a:rPr lang="en-US" b="1">
                          <a:solidFill>
                            <a:srgbClr val="333333"/>
                          </a:solidFill>
                          <a:effectLst/>
                          <a:latin typeface="inter-bold"/>
                        </a:rPr>
                        <a:t>Best Case</a:t>
                      </a:r>
                      <a:endParaRPr lang="en-US">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O(n*logn)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79840712"/>
                  </a:ext>
                </a:extLst>
              </a:tr>
              <a:tr h="0">
                <a:tc>
                  <a:txBody>
                    <a:bodyPr/>
                    <a:lstStyle/>
                    <a:p>
                      <a:pPr algn="just" fontAlgn="t"/>
                      <a:r>
                        <a:rPr lang="en-US" b="1">
                          <a:solidFill>
                            <a:srgbClr val="333333"/>
                          </a:solidFill>
                          <a:effectLst/>
                          <a:latin typeface="inter-bold"/>
                        </a:rPr>
                        <a:t>Average Case</a:t>
                      </a:r>
                      <a:endParaRPr lang="en-US">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O(n*logn)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31972206"/>
                  </a:ext>
                </a:extLst>
              </a:tr>
              <a:tr h="0">
                <a:tc>
                  <a:txBody>
                    <a:bodyPr/>
                    <a:lstStyle/>
                    <a:p>
                      <a:pPr algn="just" fontAlgn="t"/>
                      <a:r>
                        <a:rPr lang="en-US" b="1">
                          <a:solidFill>
                            <a:srgbClr val="333333"/>
                          </a:solidFill>
                          <a:effectLst/>
                          <a:latin typeface="inter-bold"/>
                        </a:rPr>
                        <a:t>Worst Case</a:t>
                      </a:r>
                      <a:endParaRPr lang="en-US">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O(n</a:t>
                      </a:r>
                      <a:r>
                        <a:rPr lang="en-US" baseline="30000" dirty="0">
                          <a:solidFill>
                            <a:srgbClr val="333333"/>
                          </a:solidFill>
                          <a:effectLst/>
                          <a:latin typeface="inter-regular"/>
                        </a:rPr>
                        <a:t>2</a:t>
                      </a:r>
                      <a:r>
                        <a:rPr lang="en-US" dirty="0">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5272720"/>
                  </a:ext>
                </a:extLst>
              </a:tr>
            </a:tbl>
          </a:graphicData>
        </a:graphic>
      </p:graphicFrame>
    </p:spTree>
    <p:extLst>
      <p:ext uri="{BB962C8B-B14F-4D97-AF65-F5344CB8AC3E}">
        <p14:creationId xmlns:p14="http://schemas.microsoft.com/office/powerpoint/2010/main" val="276357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1000"/>
                                        <p:tgtEl>
                                          <p:spTgt spid="2050"/>
                                        </p:tgtEl>
                                      </p:cBhvr>
                                    </p:animEffect>
                                    <p:anim calcmode="lin" valueType="num">
                                      <p:cBhvr>
                                        <p:cTn id="19" dur="1000" fill="hold"/>
                                        <p:tgtEl>
                                          <p:spTgt spid="2050"/>
                                        </p:tgtEl>
                                        <p:attrNameLst>
                                          <p:attrName>ppt_x</p:attrName>
                                        </p:attrNameLst>
                                      </p:cBhvr>
                                      <p:tavLst>
                                        <p:tav tm="0">
                                          <p:val>
                                            <p:strVal val="#ppt_x"/>
                                          </p:val>
                                        </p:tav>
                                        <p:tav tm="100000">
                                          <p:val>
                                            <p:strVal val="#ppt_x"/>
                                          </p:val>
                                        </p:tav>
                                      </p:tavLst>
                                    </p:anim>
                                    <p:anim calcmode="lin" valueType="num">
                                      <p:cBhvr>
                                        <p:cTn id="20"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052"/>
                                        </p:tgtEl>
                                        <p:attrNameLst>
                                          <p:attrName>style.visibility</p:attrName>
                                        </p:attrNameLst>
                                      </p:cBhvr>
                                      <p:to>
                                        <p:strVal val="visible"/>
                                      </p:to>
                                    </p:set>
                                    <p:animEffect transition="in" filter="fade">
                                      <p:cBhvr>
                                        <p:cTn id="32" dur="1000"/>
                                        <p:tgtEl>
                                          <p:spTgt spid="2052"/>
                                        </p:tgtEl>
                                      </p:cBhvr>
                                    </p:animEffect>
                                    <p:anim calcmode="lin" valueType="num">
                                      <p:cBhvr>
                                        <p:cTn id="33" dur="1000" fill="hold"/>
                                        <p:tgtEl>
                                          <p:spTgt spid="2052"/>
                                        </p:tgtEl>
                                        <p:attrNameLst>
                                          <p:attrName>ppt_x</p:attrName>
                                        </p:attrNameLst>
                                      </p:cBhvr>
                                      <p:tavLst>
                                        <p:tav tm="0">
                                          <p:val>
                                            <p:strVal val="#ppt_x"/>
                                          </p:val>
                                        </p:tav>
                                        <p:tav tm="100000">
                                          <p:val>
                                            <p:strVal val="#ppt_x"/>
                                          </p:val>
                                        </p:tav>
                                      </p:tavLst>
                                    </p:anim>
                                    <p:anim calcmode="lin" valueType="num">
                                      <p:cBhvr>
                                        <p:cTn id="34"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054"/>
                                        </p:tgtEl>
                                        <p:attrNameLst>
                                          <p:attrName>style.visibility</p:attrName>
                                        </p:attrNameLst>
                                      </p:cBhvr>
                                      <p:to>
                                        <p:strVal val="visible"/>
                                      </p:to>
                                    </p:set>
                                    <p:animEffect transition="in" filter="fade">
                                      <p:cBhvr>
                                        <p:cTn id="46" dur="1000"/>
                                        <p:tgtEl>
                                          <p:spTgt spid="2054"/>
                                        </p:tgtEl>
                                      </p:cBhvr>
                                    </p:animEffect>
                                    <p:anim calcmode="lin" valueType="num">
                                      <p:cBhvr>
                                        <p:cTn id="47" dur="1000" fill="hold"/>
                                        <p:tgtEl>
                                          <p:spTgt spid="2054"/>
                                        </p:tgtEl>
                                        <p:attrNameLst>
                                          <p:attrName>ppt_x</p:attrName>
                                        </p:attrNameLst>
                                      </p:cBhvr>
                                      <p:tavLst>
                                        <p:tav tm="0">
                                          <p:val>
                                            <p:strVal val="#ppt_x"/>
                                          </p:val>
                                        </p:tav>
                                        <p:tav tm="100000">
                                          <p:val>
                                            <p:strVal val="#ppt_x"/>
                                          </p:val>
                                        </p:tav>
                                      </p:tavLst>
                                    </p:anim>
                                    <p:anim calcmode="lin" valueType="num">
                                      <p:cBhvr>
                                        <p:cTn id="48"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heel(1)">
                                      <p:cBhvr>
                                        <p:cTn id="60" dur="20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2056"/>
                                        </p:tgtEl>
                                        <p:attrNameLst>
                                          <p:attrName>style.visibility</p:attrName>
                                        </p:attrNameLst>
                                      </p:cBhvr>
                                      <p:to>
                                        <p:strVal val="visible"/>
                                      </p:to>
                                    </p:set>
                                    <p:animEffect transition="in" filter="randombar(horizontal)">
                                      <p:cBhvr>
                                        <p:cTn id="65" dur="500"/>
                                        <p:tgtEl>
                                          <p:spTgt spid="2056"/>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randombar(horizontal)">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nodeType="clickEffect">
                                  <p:stCondLst>
                                    <p:cond delay="0"/>
                                  </p:stCondLst>
                                  <p:childTnLst>
                                    <p:set>
                                      <p:cBhvr>
                                        <p:cTn id="74" dur="1" fill="hold">
                                          <p:stCondLst>
                                            <p:cond delay="0"/>
                                          </p:stCondLst>
                                        </p:cTn>
                                        <p:tgtEl>
                                          <p:spTgt spid="2058"/>
                                        </p:tgtEl>
                                        <p:attrNameLst>
                                          <p:attrName>style.visibility</p:attrName>
                                        </p:attrNameLst>
                                      </p:cBhvr>
                                      <p:to>
                                        <p:strVal val="visible"/>
                                      </p:to>
                                    </p:set>
                                    <p:animEffect transition="in" filter="circle(in)">
                                      <p:cBhvr>
                                        <p:cTn id="75" dur="2000"/>
                                        <p:tgtEl>
                                          <p:spTgt spid="2058"/>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fill="hold"/>
                                        <p:tgtEl>
                                          <p:spTgt spid="17"/>
                                        </p:tgtEl>
                                        <p:attrNameLst>
                                          <p:attrName>ppt_x</p:attrName>
                                        </p:attrNameLst>
                                      </p:cBhvr>
                                      <p:tavLst>
                                        <p:tav tm="0">
                                          <p:val>
                                            <p:strVal val="#ppt_x"/>
                                          </p:val>
                                        </p:tav>
                                        <p:tav tm="100000">
                                          <p:val>
                                            <p:strVal val="#ppt_x"/>
                                          </p:val>
                                        </p:tav>
                                      </p:tavLst>
                                    </p:anim>
                                    <p:anim calcmode="lin" valueType="num">
                                      <p:cBhvr additive="base">
                                        <p:cTn id="8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P spid="10" grpId="0"/>
      <p:bldP spid="12" grpId="0"/>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A7C925-48AB-A481-312E-763E515574AC}"/>
              </a:ext>
            </a:extLst>
          </p:cNvPr>
          <p:cNvSpPr txBox="1"/>
          <p:nvPr/>
        </p:nvSpPr>
        <p:spPr>
          <a:xfrm>
            <a:off x="360219" y="202477"/>
            <a:ext cx="5449454" cy="6340197"/>
          </a:xfrm>
          <a:prstGeom prst="rect">
            <a:avLst/>
          </a:prstGeom>
          <a:noFill/>
        </p:spPr>
        <p:txBody>
          <a:bodyPr wrap="square">
            <a:spAutoFit/>
          </a:bodyPr>
          <a:lstStyle/>
          <a:p>
            <a:r>
              <a:rPr lang="en-US" sz="1400" dirty="0"/>
              <a:t>// Quick sort in C</a:t>
            </a:r>
          </a:p>
          <a:p>
            <a:r>
              <a:rPr lang="en-US" sz="1400" dirty="0"/>
              <a:t>void swap(int *a, int *b) // function to swap elements</a:t>
            </a:r>
          </a:p>
          <a:p>
            <a:r>
              <a:rPr lang="en-US" sz="1400" dirty="0"/>
              <a:t>{</a:t>
            </a:r>
          </a:p>
          <a:p>
            <a:r>
              <a:rPr lang="en-US" sz="1400" dirty="0"/>
              <a:t>  int t = *a;  *a = *b;  *b = t;</a:t>
            </a:r>
          </a:p>
          <a:p>
            <a:r>
              <a:rPr lang="en-US" sz="1400" dirty="0"/>
              <a:t>}</a:t>
            </a:r>
          </a:p>
          <a:p>
            <a:endParaRPr lang="en-US" sz="1400" dirty="0"/>
          </a:p>
          <a:p>
            <a:r>
              <a:rPr lang="en-US" sz="1400" dirty="0"/>
              <a:t>// function to find the partition position</a:t>
            </a:r>
          </a:p>
          <a:p>
            <a:r>
              <a:rPr lang="en-US" sz="1400" dirty="0"/>
              <a:t>int partition(int array[], int low, int high) </a:t>
            </a:r>
          </a:p>
          <a:p>
            <a:r>
              <a:rPr lang="en-US" sz="1400" dirty="0"/>
              <a:t>{</a:t>
            </a:r>
          </a:p>
          <a:p>
            <a:r>
              <a:rPr lang="en-US" sz="1400" dirty="0"/>
              <a:t>  int pivot = array[high]; // select the rightmost element as pivot</a:t>
            </a:r>
          </a:p>
          <a:p>
            <a:r>
              <a:rPr lang="en-US" sz="1400" dirty="0"/>
              <a:t>  int </a:t>
            </a:r>
            <a:r>
              <a:rPr lang="en-US" sz="1400" dirty="0" err="1"/>
              <a:t>i</a:t>
            </a:r>
            <a:r>
              <a:rPr lang="en-US" sz="1400" dirty="0"/>
              <a:t> = (low - 1); // pointer for greater element</a:t>
            </a:r>
          </a:p>
          <a:p>
            <a:endParaRPr lang="en-US" sz="1400" dirty="0"/>
          </a:p>
          <a:p>
            <a:r>
              <a:rPr lang="en-US" sz="1400" dirty="0"/>
              <a:t>  // traverse each element of the array and compare them with the pivot</a:t>
            </a:r>
          </a:p>
          <a:p>
            <a:r>
              <a:rPr lang="en-US" sz="1400" dirty="0"/>
              <a:t>  for (int j = low; j &lt; high; </a:t>
            </a:r>
            <a:r>
              <a:rPr lang="en-US" sz="1400" dirty="0" err="1"/>
              <a:t>j++</a:t>
            </a:r>
            <a:r>
              <a:rPr lang="en-US" sz="1400" dirty="0"/>
              <a:t>) </a:t>
            </a:r>
          </a:p>
          <a:p>
            <a:r>
              <a:rPr lang="en-US" sz="1400" dirty="0"/>
              <a:t>  {</a:t>
            </a:r>
          </a:p>
          <a:p>
            <a:r>
              <a:rPr lang="en-US" sz="1400" dirty="0"/>
              <a:t>    if (array[j] &lt;= pivot) </a:t>
            </a:r>
          </a:p>
          <a:p>
            <a:r>
              <a:rPr lang="en-US" sz="1400" dirty="0"/>
              <a:t>   {</a:t>
            </a:r>
          </a:p>
          <a:p>
            <a:r>
              <a:rPr lang="en-US" sz="1400" dirty="0"/>
              <a:t>       // if element smaller than pivot is found</a:t>
            </a:r>
          </a:p>
          <a:p>
            <a:r>
              <a:rPr lang="en-US" sz="1400" dirty="0"/>
              <a:t>      // swap it with the greater element pointed by </a:t>
            </a:r>
            <a:r>
              <a:rPr lang="en-US" sz="1400" dirty="0" err="1"/>
              <a:t>i</a:t>
            </a:r>
            <a:endParaRPr lang="en-US" sz="1400" dirty="0"/>
          </a:p>
          <a:p>
            <a:r>
              <a:rPr lang="en-US" sz="1400" dirty="0"/>
              <a:t>      </a:t>
            </a:r>
            <a:r>
              <a:rPr lang="en-US" sz="1400" dirty="0" err="1"/>
              <a:t>i</a:t>
            </a:r>
            <a:r>
              <a:rPr lang="en-US" sz="1400" dirty="0"/>
              <a:t>++;</a:t>
            </a:r>
          </a:p>
          <a:p>
            <a:r>
              <a:rPr lang="en-US" sz="1400" dirty="0"/>
              <a:t>      // swap element at </a:t>
            </a:r>
            <a:r>
              <a:rPr lang="en-US" sz="1400" dirty="0" err="1"/>
              <a:t>i</a:t>
            </a:r>
            <a:r>
              <a:rPr lang="en-US" sz="1400" dirty="0"/>
              <a:t> with element at j</a:t>
            </a:r>
          </a:p>
          <a:p>
            <a:r>
              <a:rPr lang="en-US" sz="1400" dirty="0"/>
              <a:t>      swap(&amp;array[</a:t>
            </a:r>
            <a:r>
              <a:rPr lang="en-US" sz="1400" dirty="0" err="1"/>
              <a:t>i</a:t>
            </a:r>
            <a:r>
              <a:rPr lang="en-US" sz="1400" dirty="0"/>
              <a:t>], &amp;array[j]);</a:t>
            </a:r>
          </a:p>
          <a:p>
            <a:r>
              <a:rPr lang="en-US" sz="1400" dirty="0"/>
              <a:t>    }</a:t>
            </a:r>
          </a:p>
          <a:p>
            <a:r>
              <a:rPr lang="en-US" sz="1400" dirty="0"/>
              <a:t>  }</a:t>
            </a:r>
          </a:p>
          <a:p>
            <a:endParaRPr lang="en-US" sz="1400" dirty="0"/>
          </a:p>
          <a:p>
            <a:r>
              <a:rPr lang="en-US" sz="1400" dirty="0"/>
              <a:t>  // swap the pivot element with the greater element at </a:t>
            </a:r>
            <a:r>
              <a:rPr lang="en-US" sz="1400" dirty="0" err="1"/>
              <a:t>i</a:t>
            </a:r>
            <a:endParaRPr lang="en-US" sz="1400" dirty="0"/>
          </a:p>
          <a:p>
            <a:r>
              <a:rPr lang="en-US" sz="1400" dirty="0"/>
              <a:t>  swap(&amp;array[</a:t>
            </a:r>
            <a:r>
              <a:rPr lang="en-US" sz="1400" dirty="0" err="1"/>
              <a:t>i</a:t>
            </a:r>
            <a:r>
              <a:rPr lang="en-US" sz="1400" dirty="0"/>
              <a:t> + 1], &amp;array[high]);</a:t>
            </a:r>
          </a:p>
          <a:p>
            <a:r>
              <a:rPr lang="en-US" sz="1400" dirty="0"/>
              <a:t>  return (</a:t>
            </a:r>
            <a:r>
              <a:rPr lang="en-US" sz="1400" dirty="0" err="1"/>
              <a:t>i</a:t>
            </a:r>
            <a:r>
              <a:rPr lang="en-US" sz="1400" dirty="0"/>
              <a:t> + 1); // return the partition point</a:t>
            </a:r>
          </a:p>
          <a:p>
            <a:r>
              <a:rPr lang="en-US" sz="1400" dirty="0"/>
              <a:t>}</a:t>
            </a:r>
          </a:p>
        </p:txBody>
      </p:sp>
      <p:sp>
        <p:nvSpPr>
          <p:cNvPr id="5" name="TextBox 4">
            <a:extLst>
              <a:ext uri="{FF2B5EF4-FFF2-40B4-BE49-F238E27FC236}">
                <a16:creationId xmlns:a16="http://schemas.microsoft.com/office/drawing/2014/main" id="{CD1411FF-C79B-8190-3E04-7AA6FA462C1D}"/>
              </a:ext>
            </a:extLst>
          </p:cNvPr>
          <p:cNvSpPr txBox="1"/>
          <p:nvPr/>
        </p:nvSpPr>
        <p:spPr>
          <a:xfrm>
            <a:off x="6096000" y="202477"/>
            <a:ext cx="5597236" cy="6555641"/>
          </a:xfrm>
          <a:prstGeom prst="rect">
            <a:avLst/>
          </a:prstGeom>
          <a:noFill/>
        </p:spPr>
        <p:txBody>
          <a:bodyPr wrap="square">
            <a:spAutoFit/>
          </a:bodyPr>
          <a:lstStyle/>
          <a:p>
            <a:r>
              <a:rPr lang="en-US" sz="1400" dirty="0"/>
              <a:t>void </a:t>
            </a:r>
            <a:r>
              <a:rPr lang="en-US" sz="1400" dirty="0" err="1"/>
              <a:t>quickSort</a:t>
            </a:r>
            <a:r>
              <a:rPr lang="en-US" sz="1400" dirty="0"/>
              <a:t>(int array[], int low, int high) </a:t>
            </a:r>
          </a:p>
          <a:p>
            <a:r>
              <a:rPr lang="en-US" sz="1400" dirty="0"/>
              <a:t>{</a:t>
            </a:r>
          </a:p>
          <a:p>
            <a:r>
              <a:rPr lang="en-US" sz="1400" dirty="0"/>
              <a:t>  if (low &lt; high) </a:t>
            </a:r>
          </a:p>
          <a:p>
            <a:r>
              <a:rPr lang="en-US" sz="1400" dirty="0"/>
              <a:t>  {</a:t>
            </a:r>
          </a:p>
          <a:p>
            <a:r>
              <a:rPr lang="en-US" sz="1400" dirty="0"/>
              <a:t>    // find the pivot element such that elements smaller than pivot are on      </a:t>
            </a:r>
          </a:p>
          <a:p>
            <a:r>
              <a:rPr lang="en-US" sz="1400" dirty="0"/>
              <a:t>    // left of pivot elements greater than pivot are on right of pivot</a:t>
            </a:r>
          </a:p>
          <a:p>
            <a:r>
              <a:rPr lang="en-US" sz="1400" dirty="0"/>
              <a:t>    int pi = partition(array, low, high);</a:t>
            </a:r>
          </a:p>
          <a:p>
            <a:r>
              <a:rPr lang="en-US" sz="1400" dirty="0"/>
              <a:t>    </a:t>
            </a:r>
            <a:r>
              <a:rPr lang="en-US" sz="1400" dirty="0" err="1"/>
              <a:t>quickSort</a:t>
            </a:r>
            <a:r>
              <a:rPr lang="en-US" sz="1400" dirty="0"/>
              <a:t>(array, low, pi - 1); // recursive call on the left of pivot</a:t>
            </a:r>
          </a:p>
          <a:p>
            <a:r>
              <a:rPr lang="en-US" sz="1400" dirty="0"/>
              <a:t>    </a:t>
            </a:r>
            <a:r>
              <a:rPr lang="en-US" sz="1400" dirty="0" err="1"/>
              <a:t>quickSort</a:t>
            </a:r>
            <a:r>
              <a:rPr lang="en-US" sz="1400" dirty="0"/>
              <a:t>(array, pi + 1, high); // recursive call on the right of pivot</a:t>
            </a:r>
          </a:p>
          <a:p>
            <a:r>
              <a:rPr lang="en-US" sz="1400" dirty="0"/>
              <a:t>   }</a:t>
            </a:r>
          </a:p>
          <a:p>
            <a:r>
              <a:rPr lang="en-US" sz="1400" dirty="0"/>
              <a:t>}</a:t>
            </a:r>
          </a:p>
          <a:p>
            <a:endParaRPr lang="en-US" sz="1400" dirty="0"/>
          </a:p>
          <a:p>
            <a:r>
              <a:rPr lang="en-US" sz="1400" dirty="0"/>
              <a:t>void </a:t>
            </a:r>
            <a:r>
              <a:rPr lang="en-US" sz="1400" dirty="0" err="1"/>
              <a:t>printArray</a:t>
            </a:r>
            <a:r>
              <a:rPr lang="en-US" sz="1400" dirty="0"/>
              <a:t>(int array[], int size) // function to print array elements</a:t>
            </a:r>
          </a:p>
          <a:p>
            <a:r>
              <a:rPr lang="en-US" sz="1400" dirty="0"/>
              <a:t>{</a:t>
            </a:r>
          </a:p>
          <a:p>
            <a:r>
              <a:rPr lang="en-US" sz="1400" dirty="0"/>
              <a:t>  for (int </a:t>
            </a:r>
            <a:r>
              <a:rPr lang="en-US" sz="1400" dirty="0" err="1"/>
              <a:t>i</a:t>
            </a:r>
            <a:r>
              <a:rPr lang="en-US" sz="1400" dirty="0"/>
              <a:t> = 0; </a:t>
            </a:r>
            <a:r>
              <a:rPr lang="en-US" sz="1400" dirty="0" err="1"/>
              <a:t>i</a:t>
            </a:r>
            <a:r>
              <a:rPr lang="en-US" sz="1400" dirty="0"/>
              <a:t> &lt; size; ++</a:t>
            </a:r>
            <a:r>
              <a:rPr lang="en-US" sz="1400" dirty="0" err="1"/>
              <a:t>i</a:t>
            </a:r>
            <a:r>
              <a:rPr lang="en-US" sz="1400" dirty="0"/>
              <a:t>) </a:t>
            </a:r>
          </a:p>
          <a:p>
            <a:r>
              <a:rPr lang="en-US" sz="1400" dirty="0"/>
              <a:t>  {</a:t>
            </a:r>
          </a:p>
          <a:p>
            <a:r>
              <a:rPr lang="en-US" sz="1400" dirty="0"/>
              <a:t>    </a:t>
            </a:r>
            <a:r>
              <a:rPr lang="en-US" sz="1400" dirty="0" err="1"/>
              <a:t>printf</a:t>
            </a:r>
            <a:r>
              <a:rPr lang="en-US" sz="1400" dirty="0"/>
              <a:t>("%d  ", array[</a:t>
            </a:r>
            <a:r>
              <a:rPr lang="en-US" sz="1400" dirty="0" err="1"/>
              <a:t>i</a:t>
            </a:r>
            <a:r>
              <a:rPr lang="en-US" sz="1400" dirty="0"/>
              <a:t>]);</a:t>
            </a:r>
          </a:p>
          <a:p>
            <a:r>
              <a:rPr lang="en-US" sz="1400" dirty="0"/>
              <a:t>  }</a:t>
            </a:r>
          </a:p>
          <a:p>
            <a:r>
              <a:rPr lang="en-US" sz="1400" dirty="0"/>
              <a:t>  </a:t>
            </a:r>
            <a:r>
              <a:rPr lang="en-US" sz="1400" dirty="0" err="1"/>
              <a:t>printf</a:t>
            </a:r>
            <a:r>
              <a:rPr lang="en-US" sz="1400" dirty="0"/>
              <a:t>("\n");</a:t>
            </a:r>
          </a:p>
          <a:p>
            <a:r>
              <a:rPr lang="en-US" sz="1400" dirty="0"/>
              <a:t>}</a:t>
            </a:r>
          </a:p>
          <a:p>
            <a:endParaRPr lang="en-US" sz="1400" dirty="0"/>
          </a:p>
          <a:p>
            <a:r>
              <a:rPr lang="en-US" sz="1400" dirty="0"/>
              <a:t>int main() </a:t>
            </a:r>
          </a:p>
          <a:p>
            <a:r>
              <a:rPr lang="en-US" sz="1400" dirty="0"/>
              <a:t>{</a:t>
            </a:r>
          </a:p>
          <a:p>
            <a:r>
              <a:rPr lang="en-US" sz="1400" dirty="0"/>
              <a:t>  int data[] = {8, 7, 2, 1, 0, 9, 6};  int n = </a:t>
            </a:r>
            <a:r>
              <a:rPr lang="en-US" sz="1400" dirty="0" err="1"/>
              <a:t>sizeof</a:t>
            </a:r>
            <a:r>
              <a:rPr lang="en-US" sz="1400" dirty="0"/>
              <a:t>(data) / </a:t>
            </a:r>
            <a:r>
              <a:rPr lang="en-US" sz="1400" dirty="0" err="1"/>
              <a:t>sizeof</a:t>
            </a:r>
            <a:r>
              <a:rPr lang="en-US" sz="1400" dirty="0"/>
              <a:t>(data[0]);</a:t>
            </a:r>
          </a:p>
          <a:p>
            <a:r>
              <a:rPr lang="en-US" sz="1400" dirty="0"/>
              <a:t>  </a:t>
            </a:r>
            <a:r>
              <a:rPr lang="en-US" sz="1400" dirty="0" err="1"/>
              <a:t>printf</a:t>
            </a:r>
            <a:r>
              <a:rPr lang="en-US" sz="1400" dirty="0"/>
              <a:t>("Unsorted Array\n");  </a:t>
            </a:r>
            <a:r>
              <a:rPr lang="en-US" sz="1400" dirty="0" err="1"/>
              <a:t>printArray</a:t>
            </a:r>
            <a:r>
              <a:rPr lang="en-US" sz="1400" dirty="0"/>
              <a:t>(data, n);</a:t>
            </a:r>
          </a:p>
          <a:p>
            <a:r>
              <a:rPr lang="en-US" sz="1400" dirty="0"/>
              <a:t>  </a:t>
            </a:r>
            <a:r>
              <a:rPr lang="en-US" sz="1400" dirty="0" err="1"/>
              <a:t>quickSort</a:t>
            </a:r>
            <a:r>
              <a:rPr lang="en-US" sz="1400" dirty="0"/>
              <a:t>(data, 0, n - 1); // perform quicksort on data</a:t>
            </a:r>
          </a:p>
          <a:p>
            <a:r>
              <a:rPr lang="en-US" sz="1400" dirty="0"/>
              <a:t>  </a:t>
            </a:r>
            <a:r>
              <a:rPr lang="en-US" sz="1400" dirty="0" err="1"/>
              <a:t>printf</a:t>
            </a:r>
            <a:r>
              <a:rPr lang="en-US" sz="1400" dirty="0"/>
              <a:t>("Sorted array in ascending order: \n");</a:t>
            </a:r>
          </a:p>
          <a:p>
            <a:r>
              <a:rPr lang="en-US" sz="1400" dirty="0"/>
              <a:t>  </a:t>
            </a:r>
            <a:r>
              <a:rPr lang="en-US" sz="1400" dirty="0" err="1"/>
              <a:t>printArray</a:t>
            </a:r>
            <a:r>
              <a:rPr lang="en-US" sz="1400" dirty="0"/>
              <a:t>(data, n);</a:t>
            </a:r>
          </a:p>
          <a:p>
            <a:r>
              <a:rPr lang="en-US" sz="1400" dirty="0"/>
              <a:t>}</a:t>
            </a:r>
          </a:p>
        </p:txBody>
      </p:sp>
    </p:spTree>
    <p:extLst>
      <p:ext uri="{BB962C8B-B14F-4D97-AF65-F5344CB8AC3E}">
        <p14:creationId xmlns:p14="http://schemas.microsoft.com/office/powerpoint/2010/main" val="383633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A5A62-5FC2-E73F-ED26-1CFC4323C58D}"/>
              </a:ext>
            </a:extLst>
          </p:cNvPr>
          <p:cNvSpPr txBox="1"/>
          <p:nvPr/>
        </p:nvSpPr>
        <p:spPr>
          <a:xfrm>
            <a:off x="443346" y="258901"/>
            <a:ext cx="4959927" cy="6340197"/>
          </a:xfrm>
          <a:prstGeom prst="rect">
            <a:avLst/>
          </a:prstGeom>
          <a:noFill/>
        </p:spPr>
        <p:txBody>
          <a:bodyPr wrap="square">
            <a:spAutoFit/>
          </a:bodyPr>
          <a:lstStyle/>
          <a:p>
            <a:r>
              <a:rPr lang="en-US" sz="1400" dirty="0"/>
              <a:t># Quick sort in Python</a:t>
            </a:r>
          </a:p>
          <a:p>
            <a:endParaRPr lang="en-US" sz="1400" dirty="0"/>
          </a:p>
          <a:p>
            <a:r>
              <a:rPr lang="en-US" sz="1400" dirty="0"/>
              <a:t># function to find the partition position</a:t>
            </a:r>
          </a:p>
          <a:p>
            <a:r>
              <a:rPr lang="en-US" sz="1400" dirty="0"/>
              <a:t>def partition(array, low, high):</a:t>
            </a:r>
          </a:p>
          <a:p>
            <a:endParaRPr lang="en-US" sz="1400" dirty="0"/>
          </a:p>
          <a:p>
            <a:r>
              <a:rPr lang="en-US" sz="1400" dirty="0"/>
              <a:t>  # choose the rightmost element as pivot</a:t>
            </a:r>
          </a:p>
          <a:p>
            <a:r>
              <a:rPr lang="en-US" sz="1400" dirty="0"/>
              <a:t>  pivot = array[high]</a:t>
            </a:r>
          </a:p>
          <a:p>
            <a:endParaRPr lang="en-US" sz="1400" dirty="0"/>
          </a:p>
          <a:p>
            <a:r>
              <a:rPr lang="en-US" sz="1400" dirty="0"/>
              <a:t>  # pointer for greater element</a:t>
            </a:r>
          </a:p>
          <a:p>
            <a:r>
              <a:rPr lang="en-US" sz="1400" dirty="0"/>
              <a:t>  </a:t>
            </a:r>
            <a:r>
              <a:rPr lang="en-US" sz="1400" dirty="0" err="1"/>
              <a:t>i</a:t>
            </a:r>
            <a:r>
              <a:rPr lang="en-US" sz="1400" dirty="0"/>
              <a:t> = low - 1</a:t>
            </a:r>
          </a:p>
          <a:p>
            <a:endParaRPr lang="en-US" sz="1400" dirty="0"/>
          </a:p>
          <a:p>
            <a:r>
              <a:rPr lang="en-US" sz="1400" dirty="0"/>
              <a:t>  # traverse through all elements</a:t>
            </a:r>
          </a:p>
          <a:p>
            <a:r>
              <a:rPr lang="en-US" sz="1400" dirty="0"/>
              <a:t>  # compare each element with pivot</a:t>
            </a:r>
          </a:p>
          <a:p>
            <a:r>
              <a:rPr lang="en-US" sz="1400" dirty="0"/>
              <a:t>  for j in range(low, high):</a:t>
            </a:r>
          </a:p>
          <a:p>
            <a:r>
              <a:rPr lang="en-US" sz="1400" dirty="0"/>
              <a:t>    if array[j] &lt;= pivot:</a:t>
            </a:r>
          </a:p>
          <a:p>
            <a:r>
              <a:rPr lang="en-US" sz="1400" dirty="0"/>
              <a:t>      # if element smaller than pivot is found</a:t>
            </a:r>
          </a:p>
          <a:p>
            <a:r>
              <a:rPr lang="en-US" sz="1400" dirty="0"/>
              <a:t>      # swap it with the greater element pointed by </a:t>
            </a:r>
            <a:r>
              <a:rPr lang="en-US" sz="1400" dirty="0" err="1"/>
              <a:t>i</a:t>
            </a:r>
            <a:endParaRPr lang="en-US" sz="1400" dirty="0"/>
          </a:p>
          <a:p>
            <a:r>
              <a:rPr lang="en-US" sz="1400" dirty="0"/>
              <a:t>      </a:t>
            </a:r>
            <a:r>
              <a:rPr lang="en-US" sz="1400" dirty="0" err="1"/>
              <a:t>i</a:t>
            </a:r>
            <a:r>
              <a:rPr lang="en-US" sz="1400" dirty="0"/>
              <a:t> = </a:t>
            </a:r>
            <a:r>
              <a:rPr lang="en-US" sz="1400" dirty="0" err="1"/>
              <a:t>i</a:t>
            </a:r>
            <a:r>
              <a:rPr lang="en-US" sz="1400" dirty="0"/>
              <a:t> + 1</a:t>
            </a:r>
          </a:p>
          <a:p>
            <a:endParaRPr lang="en-US" sz="1400" dirty="0"/>
          </a:p>
          <a:p>
            <a:r>
              <a:rPr lang="en-US" sz="1400" dirty="0"/>
              <a:t>      # swapping element at </a:t>
            </a:r>
            <a:r>
              <a:rPr lang="en-US" sz="1400" dirty="0" err="1"/>
              <a:t>i</a:t>
            </a:r>
            <a:r>
              <a:rPr lang="en-US" sz="1400" dirty="0"/>
              <a:t> with element at j</a:t>
            </a:r>
          </a:p>
          <a:p>
            <a:r>
              <a:rPr lang="en-US" sz="1400" dirty="0"/>
              <a:t>      (array[</a:t>
            </a:r>
            <a:r>
              <a:rPr lang="en-US" sz="1400" dirty="0" err="1"/>
              <a:t>i</a:t>
            </a:r>
            <a:r>
              <a:rPr lang="en-US" sz="1400" dirty="0"/>
              <a:t>], array[j]) = (array[j], array[</a:t>
            </a:r>
            <a:r>
              <a:rPr lang="en-US" sz="1400" dirty="0" err="1"/>
              <a:t>i</a:t>
            </a:r>
            <a:r>
              <a:rPr lang="en-US" sz="1400" dirty="0"/>
              <a:t>])</a:t>
            </a:r>
          </a:p>
          <a:p>
            <a:endParaRPr lang="en-US" sz="1400" dirty="0"/>
          </a:p>
          <a:p>
            <a:r>
              <a:rPr lang="en-US" sz="1400" dirty="0"/>
              <a:t>  # swap the pivot element with the greater element specified by </a:t>
            </a:r>
            <a:r>
              <a:rPr lang="en-US" sz="1400" dirty="0" err="1"/>
              <a:t>i</a:t>
            </a:r>
            <a:endParaRPr lang="en-US" sz="1400" dirty="0"/>
          </a:p>
          <a:p>
            <a:r>
              <a:rPr lang="en-US" sz="1400" dirty="0"/>
              <a:t>  (array[</a:t>
            </a:r>
            <a:r>
              <a:rPr lang="en-US" sz="1400" dirty="0" err="1"/>
              <a:t>i</a:t>
            </a:r>
            <a:r>
              <a:rPr lang="en-US" sz="1400" dirty="0"/>
              <a:t> + 1], array[high]) = (array[high], array[</a:t>
            </a:r>
            <a:r>
              <a:rPr lang="en-US" sz="1400" dirty="0" err="1"/>
              <a:t>i</a:t>
            </a:r>
            <a:r>
              <a:rPr lang="en-US" sz="1400" dirty="0"/>
              <a:t> + 1])</a:t>
            </a:r>
          </a:p>
          <a:p>
            <a:endParaRPr lang="en-US" sz="1400" dirty="0"/>
          </a:p>
          <a:p>
            <a:r>
              <a:rPr lang="en-US" sz="1400" dirty="0"/>
              <a:t>  # return the position from where partition is done</a:t>
            </a:r>
          </a:p>
          <a:p>
            <a:r>
              <a:rPr lang="en-US" sz="1400" dirty="0"/>
              <a:t>  return </a:t>
            </a:r>
            <a:r>
              <a:rPr lang="en-US" sz="1400" dirty="0" err="1"/>
              <a:t>i</a:t>
            </a:r>
            <a:r>
              <a:rPr lang="en-US" sz="1400" dirty="0"/>
              <a:t> + 1</a:t>
            </a:r>
          </a:p>
          <a:p>
            <a:endParaRPr lang="en-US" sz="1400" dirty="0"/>
          </a:p>
          <a:p>
            <a:endParaRPr lang="en-US" sz="1400" dirty="0"/>
          </a:p>
        </p:txBody>
      </p:sp>
      <p:sp>
        <p:nvSpPr>
          <p:cNvPr id="5" name="TextBox 4">
            <a:extLst>
              <a:ext uri="{FF2B5EF4-FFF2-40B4-BE49-F238E27FC236}">
                <a16:creationId xmlns:a16="http://schemas.microsoft.com/office/drawing/2014/main" id="{42B52953-1208-F96B-1CFE-DE4292A001AE}"/>
              </a:ext>
            </a:extLst>
          </p:cNvPr>
          <p:cNvSpPr txBox="1"/>
          <p:nvPr/>
        </p:nvSpPr>
        <p:spPr>
          <a:xfrm>
            <a:off x="5403274" y="258901"/>
            <a:ext cx="3602182" cy="5693866"/>
          </a:xfrm>
          <a:prstGeom prst="rect">
            <a:avLst/>
          </a:prstGeom>
          <a:noFill/>
        </p:spPr>
        <p:txBody>
          <a:bodyPr wrap="square">
            <a:spAutoFit/>
          </a:bodyPr>
          <a:lstStyle/>
          <a:p>
            <a:r>
              <a:rPr lang="en-US" sz="1400" dirty="0"/>
              <a:t># function to perform quicksort</a:t>
            </a:r>
          </a:p>
          <a:p>
            <a:r>
              <a:rPr lang="en-US" sz="1400" dirty="0"/>
              <a:t>def </a:t>
            </a:r>
            <a:r>
              <a:rPr lang="en-US" sz="1400" dirty="0" err="1"/>
              <a:t>quickSort</a:t>
            </a:r>
            <a:r>
              <a:rPr lang="en-US" sz="1400" dirty="0"/>
              <a:t>(array, low, high):</a:t>
            </a:r>
          </a:p>
          <a:p>
            <a:r>
              <a:rPr lang="en-US" sz="1400" dirty="0"/>
              <a:t>  if low &lt; high:</a:t>
            </a:r>
          </a:p>
          <a:p>
            <a:endParaRPr lang="en-US" sz="1400" dirty="0"/>
          </a:p>
          <a:p>
            <a:r>
              <a:rPr lang="en-US" sz="1400" dirty="0"/>
              <a:t>    # find pivot element such that</a:t>
            </a:r>
          </a:p>
          <a:p>
            <a:r>
              <a:rPr lang="en-US" sz="1400" dirty="0"/>
              <a:t>    # element smaller than pivot are on the left</a:t>
            </a:r>
          </a:p>
          <a:p>
            <a:r>
              <a:rPr lang="en-US" sz="1400" dirty="0"/>
              <a:t>    # element greater than pivot are on the right</a:t>
            </a:r>
          </a:p>
          <a:p>
            <a:r>
              <a:rPr lang="en-US" sz="1400" dirty="0"/>
              <a:t>    pi = partition(array, low, high)</a:t>
            </a:r>
          </a:p>
          <a:p>
            <a:endParaRPr lang="en-US" sz="1400" dirty="0"/>
          </a:p>
          <a:p>
            <a:r>
              <a:rPr lang="en-US" sz="1400" dirty="0"/>
              <a:t>    # recursive call on the left of pivot</a:t>
            </a:r>
          </a:p>
          <a:p>
            <a:r>
              <a:rPr lang="en-US" sz="1400" dirty="0"/>
              <a:t>    </a:t>
            </a:r>
            <a:r>
              <a:rPr lang="en-US" sz="1400" dirty="0" err="1"/>
              <a:t>quickSort</a:t>
            </a:r>
            <a:r>
              <a:rPr lang="en-US" sz="1400" dirty="0"/>
              <a:t>(array, low, pi - 1)</a:t>
            </a:r>
          </a:p>
          <a:p>
            <a:endParaRPr lang="en-US" sz="1400" dirty="0"/>
          </a:p>
          <a:p>
            <a:r>
              <a:rPr lang="en-US" sz="1400" dirty="0"/>
              <a:t>    # recursive call on the right of pivot</a:t>
            </a:r>
          </a:p>
          <a:p>
            <a:r>
              <a:rPr lang="en-US" sz="1400" dirty="0"/>
              <a:t>    </a:t>
            </a:r>
            <a:r>
              <a:rPr lang="en-US" sz="1400" dirty="0" err="1"/>
              <a:t>quickSort</a:t>
            </a:r>
            <a:r>
              <a:rPr lang="en-US" sz="1400" dirty="0"/>
              <a:t>(array, pi + 1, high)</a:t>
            </a:r>
          </a:p>
          <a:p>
            <a:endParaRPr lang="en-US" sz="1400" dirty="0"/>
          </a:p>
          <a:p>
            <a:endParaRPr lang="en-US" sz="1400" dirty="0"/>
          </a:p>
          <a:p>
            <a:r>
              <a:rPr lang="en-US" sz="1400" dirty="0"/>
              <a:t>data = [8, 7, 2, 1, 0, 9, 6]</a:t>
            </a:r>
          </a:p>
          <a:p>
            <a:r>
              <a:rPr lang="en-US" sz="1400" dirty="0"/>
              <a:t>print("Unsorted Array")</a:t>
            </a:r>
          </a:p>
          <a:p>
            <a:r>
              <a:rPr lang="en-US" sz="1400" dirty="0"/>
              <a:t>print(data)</a:t>
            </a:r>
          </a:p>
          <a:p>
            <a:endParaRPr lang="en-US" sz="1400" dirty="0"/>
          </a:p>
          <a:p>
            <a:r>
              <a:rPr lang="en-US" sz="1400" dirty="0"/>
              <a:t>size = </a:t>
            </a:r>
            <a:r>
              <a:rPr lang="en-US" sz="1400" dirty="0" err="1"/>
              <a:t>len</a:t>
            </a:r>
            <a:r>
              <a:rPr lang="en-US" sz="1400" dirty="0"/>
              <a:t>(data)</a:t>
            </a:r>
          </a:p>
          <a:p>
            <a:endParaRPr lang="en-US" sz="1400" dirty="0"/>
          </a:p>
          <a:p>
            <a:r>
              <a:rPr lang="en-US" sz="1400" dirty="0" err="1"/>
              <a:t>quickSort</a:t>
            </a:r>
            <a:r>
              <a:rPr lang="en-US" sz="1400" dirty="0"/>
              <a:t>(data, 0, size - 1)</a:t>
            </a:r>
          </a:p>
          <a:p>
            <a:endParaRPr lang="en-US" sz="1400" dirty="0"/>
          </a:p>
          <a:p>
            <a:r>
              <a:rPr lang="en-US" sz="1400" dirty="0"/>
              <a:t>print('Sorted Array in Ascending Order:')</a:t>
            </a:r>
          </a:p>
          <a:p>
            <a:r>
              <a:rPr lang="en-US" sz="1400" dirty="0"/>
              <a:t>print(data)</a:t>
            </a:r>
          </a:p>
        </p:txBody>
      </p:sp>
      <p:sp>
        <p:nvSpPr>
          <p:cNvPr id="7" name="TextBox 6">
            <a:extLst>
              <a:ext uri="{FF2B5EF4-FFF2-40B4-BE49-F238E27FC236}">
                <a16:creationId xmlns:a16="http://schemas.microsoft.com/office/drawing/2014/main" id="{B8900B48-9DC4-093F-275C-692A3F501A43}"/>
              </a:ext>
            </a:extLst>
          </p:cNvPr>
          <p:cNvSpPr txBox="1"/>
          <p:nvPr/>
        </p:nvSpPr>
        <p:spPr>
          <a:xfrm>
            <a:off x="9144000" y="1759773"/>
            <a:ext cx="2604654" cy="2031325"/>
          </a:xfrm>
          <a:prstGeom prst="rect">
            <a:avLst/>
          </a:prstGeom>
          <a:noFill/>
        </p:spPr>
        <p:txBody>
          <a:bodyPr wrap="square">
            <a:spAutoFit/>
          </a:bodyPr>
          <a:lstStyle/>
          <a:p>
            <a:pPr algn="l"/>
            <a:r>
              <a:rPr lang="en-US" sz="1400" b="1" i="0" dirty="0">
                <a:solidFill>
                  <a:srgbClr val="25265E"/>
                </a:solidFill>
                <a:effectLst/>
                <a:latin typeface="euclid_circular_a"/>
              </a:rPr>
              <a:t>Quicksort Applications</a:t>
            </a:r>
          </a:p>
          <a:p>
            <a:pPr algn="l"/>
            <a:endParaRPr lang="en-US" sz="1400" b="1" i="0" dirty="0">
              <a:solidFill>
                <a:srgbClr val="25265E"/>
              </a:solidFill>
              <a:effectLst/>
              <a:latin typeface="euclid_circular_a"/>
            </a:endParaRPr>
          </a:p>
          <a:p>
            <a:pPr algn="l"/>
            <a:r>
              <a:rPr lang="en-US" sz="1400" b="0" i="0" dirty="0">
                <a:effectLst/>
                <a:latin typeface="euclid_circular_a"/>
              </a:rPr>
              <a:t>The quicksort algorithm is used when</a:t>
            </a:r>
          </a:p>
          <a:p>
            <a:pPr algn="l"/>
            <a:endParaRPr lang="en-US" sz="1400" b="0" i="0" dirty="0">
              <a:effectLst/>
              <a:latin typeface="euclid_circular_a"/>
            </a:endParaRPr>
          </a:p>
          <a:p>
            <a:pPr algn="l">
              <a:buFont typeface="Arial" panose="020B0604020202020204" pitchFamily="34" charset="0"/>
              <a:buChar char="•"/>
            </a:pPr>
            <a:r>
              <a:rPr lang="en-US" sz="1400" b="0" i="0" dirty="0">
                <a:effectLst/>
                <a:latin typeface="euclid_circular_a"/>
              </a:rPr>
              <a:t>the programming language is good for recursion</a:t>
            </a:r>
          </a:p>
          <a:p>
            <a:pPr algn="l">
              <a:buFont typeface="Arial" panose="020B0604020202020204" pitchFamily="34" charset="0"/>
              <a:buChar char="•"/>
            </a:pPr>
            <a:r>
              <a:rPr lang="en-US" sz="1400" b="0" i="0" dirty="0">
                <a:effectLst/>
                <a:latin typeface="euclid_circular_a"/>
              </a:rPr>
              <a:t>time complexity matters</a:t>
            </a:r>
          </a:p>
          <a:p>
            <a:pPr algn="l">
              <a:buFont typeface="Arial" panose="020B0604020202020204" pitchFamily="34" charset="0"/>
              <a:buChar char="•"/>
            </a:pPr>
            <a:r>
              <a:rPr lang="en-US" sz="1400" b="0" i="0" dirty="0">
                <a:effectLst/>
                <a:latin typeface="euclid_circular_a"/>
              </a:rPr>
              <a:t>space complexity matters</a:t>
            </a:r>
          </a:p>
        </p:txBody>
      </p:sp>
    </p:spTree>
    <p:extLst>
      <p:ext uri="{BB962C8B-B14F-4D97-AF65-F5344CB8AC3E}">
        <p14:creationId xmlns:p14="http://schemas.microsoft.com/office/powerpoint/2010/main" val="269527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2914" y="160330"/>
            <a:ext cx="11819793" cy="6494085"/>
          </a:xfrm>
          <a:prstGeom prst="rect">
            <a:avLst/>
          </a:prstGeom>
        </p:spPr>
        <p:txBody>
          <a:bodyPr wrap="square">
            <a:spAutoFit/>
          </a:bodyPr>
          <a:lstStyle/>
          <a:p>
            <a:pPr algn="just"/>
            <a:r>
              <a:rPr lang="en-US" sz="1600" b="1" dirty="0"/>
              <a:t>Array, Linked List, Stack, Queues, Searching, Sorting, Tree, Graph… </a:t>
            </a:r>
          </a:p>
          <a:p>
            <a:pPr algn="just"/>
            <a:endParaRPr lang="en-US" sz="1600" b="1" dirty="0"/>
          </a:p>
          <a:p>
            <a:pPr algn="just"/>
            <a:r>
              <a:rPr lang="en-US" sz="1600" dirty="0"/>
              <a:t>Do you have questions that why should I study all the above-complicated stuff if it has absolutely no use in real life?? Why do companies ask questions related to data structures and algorithms if it’s not useful in a daily job?? </a:t>
            </a:r>
          </a:p>
          <a:p>
            <a:pPr algn="just"/>
            <a:endParaRPr lang="en-US" sz="1600" dirty="0"/>
          </a:p>
          <a:p>
            <a:pPr algn="just"/>
            <a:r>
              <a:rPr lang="en-US" sz="1600" dirty="0"/>
              <a:t>Now I will ask a simple question to you and you need to find the solution for that.</a:t>
            </a:r>
          </a:p>
          <a:p>
            <a:pPr algn="just"/>
            <a:endParaRPr lang="en-US" sz="1600" dirty="0"/>
          </a:p>
          <a:p>
            <a:pPr algn="just" fontAlgn="base"/>
            <a:r>
              <a:rPr lang="en-US" sz="1600" dirty="0"/>
              <a:t>If you need to search your roll number in 20000 pages of PDF document (roll numbers are arranged in increasing order) how would you do that? </a:t>
            </a:r>
          </a:p>
          <a:p>
            <a:pPr algn="just" fontAlgn="base"/>
            <a:endParaRPr lang="en-US" sz="1600" dirty="0"/>
          </a:p>
          <a:p>
            <a:pPr algn="just" fontAlgn="base"/>
            <a:r>
              <a:rPr lang="en-US" sz="1600" dirty="0"/>
              <a:t>If you will try to search it randomly or in a sequential manner it will take too much time. You might get frustrated after some time.</a:t>
            </a:r>
          </a:p>
          <a:p>
            <a:pPr algn="just" fontAlgn="base"/>
            <a:endParaRPr lang="en-US" sz="1600" dirty="0"/>
          </a:p>
          <a:p>
            <a:pPr algn="just" fontAlgn="base"/>
            <a:r>
              <a:rPr lang="en-US" sz="1600" dirty="0"/>
              <a:t>You can try another solution which is given below… </a:t>
            </a:r>
          </a:p>
          <a:p>
            <a:pPr algn="just" fontAlgn="base"/>
            <a:r>
              <a:rPr lang="en-US" sz="1600" dirty="0"/>
              <a:t>Go to page no. 10000, If your roll no. is not there, but all other roll no. in that page are lesser than your than, Go to page no. 15000. Still if your roll no. is not there. but this time all other roll no. is greater than your Go to page no. 12500</a:t>
            </a:r>
          </a:p>
          <a:p>
            <a:pPr lvl="1" algn="just" fontAlgn="base"/>
            <a:endParaRPr lang="en-US" sz="1600" dirty="0"/>
          </a:p>
          <a:p>
            <a:pPr algn="just" fontAlgn="base"/>
            <a:r>
              <a:rPr lang="en-US" sz="1600" dirty="0"/>
              <a:t>Continue the same process and within 30-40 seconds you will find your roll number. </a:t>
            </a:r>
            <a:r>
              <a:rPr lang="en-US" sz="1600" b="1" i="1" dirty="0"/>
              <a:t>Congratulations… you just have used </a:t>
            </a:r>
            <a:r>
              <a:rPr lang="en-US" sz="1600" dirty="0"/>
              <a:t>the Binary Search Algorithm </a:t>
            </a:r>
            <a:r>
              <a:rPr lang="en-US" sz="1600" b="1" i="1" dirty="0"/>
              <a:t>unintentionally..</a:t>
            </a:r>
            <a:r>
              <a:rPr lang="en-US" sz="1600" dirty="0"/>
              <a:t> </a:t>
            </a:r>
          </a:p>
          <a:p>
            <a:pPr algn="just" fontAlgn="base"/>
            <a:endParaRPr lang="en-US" sz="1600" dirty="0"/>
          </a:p>
          <a:p>
            <a:pPr fontAlgn="base"/>
            <a:r>
              <a:rPr lang="en-US" sz="1600" dirty="0"/>
              <a:t>This was just a simple example, and you might have understood a little bit that why you need to learn data structure and algorithms and its importance in real life. There are plenty of examples you can find in your daily life. So if you think that this skill is only important to crack the interviews of product-based companies then you are totally wrong. </a:t>
            </a:r>
          </a:p>
          <a:p>
            <a:pPr fontAlgn="base"/>
            <a:r>
              <a:rPr lang="en-US" sz="1600" dirty="0"/>
              <a:t>From the above example, we can straightforwardly give two reasons to </a:t>
            </a:r>
            <a:r>
              <a:rPr lang="en-US" sz="1600" u="sng" dirty="0">
                <a:hlinkClick r:id="rId2"/>
              </a:rPr>
              <a:t>Learn Data Structure and Algorithms</a:t>
            </a:r>
            <a:r>
              <a:rPr lang="en-US" sz="1600" dirty="0"/>
              <a:t>… </a:t>
            </a:r>
          </a:p>
          <a:p>
            <a:pPr fontAlgn="base"/>
            <a:endParaRPr lang="en-US" sz="1600" dirty="0"/>
          </a:p>
          <a:p>
            <a:pPr marL="285750" indent="-285750" fontAlgn="base">
              <a:buFont typeface="Arial" panose="020B0604020202020204" pitchFamily="34" charset="0"/>
              <a:buChar char="•"/>
            </a:pPr>
            <a:r>
              <a:rPr lang="en-US" sz="1600" dirty="0"/>
              <a:t>If you want to crack the interviews and get into the product-based companies</a:t>
            </a:r>
          </a:p>
          <a:p>
            <a:pPr marL="285750" indent="-285750" fontAlgn="base">
              <a:buFont typeface="Arial" panose="020B0604020202020204" pitchFamily="34" charset="0"/>
              <a:buChar char="•"/>
            </a:pPr>
            <a:r>
              <a:rPr lang="en-US" sz="1600" dirty="0"/>
              <a:t>If you love to solve real-world complex problems.</a:t>
            </a:r>
          </a:p>
        </p:txBody>
      </p:sp>
    </p:spTree>
    <p:extLst>
      <p:ext uri="{BB962C8B-B14F-4D97-AF65-F5344CB8AC3E}">
        <p14:creationId xmlns:p14="http://schemas.microsoft.com/office/powerpoint/2010/main" val="121032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anim calcmode="lin" valueType="num">
                                      <p:cBhvr>
                                        <p:cTn id="1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anim calcmode="lin" valueType="num">
                                      <p:cBhvr>
                                        <p:cTn id="3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arn(inVertical)">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barn(inVertical)">
                                      <p:cBhvr>
                                        <p:cTn id="43" dur="500"/>
                                        <p:tgtEl>
                                          <p:spTgt spid="3">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 calcmode="lin" valueType="num">
                                      <p:cBhvr additive="base">
                                        <p:cTn id="48"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 calcmode="lin" valueType="num">
                                      <p:cBhvr additive="base">
                                        <p:cTn id="54"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16" end="16"/>
                                            </p:txEl>
                                          </p:spTgt>
                                        </p:tgtEl>
                                        <p:attrNameLst>
                                          <p:attrName>style.visibility</p:attrName>
                                        </p:attrNameLst>
                                      </p:cBhvr>
                                      <p:to>
                                        <p:strVal val="visible"/>
                                      </p:to>
                                    </p:set>
                                    <p:anim calcmode="lin" valueType="num">
                                      <p:cBhvr additive="base">
                                        <p:cTn id="60"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
                                            <p:txEl>
                                              <p:pRg st="18" end="18"/>
                                            </p:txEl>
                                          </p:spTgt>
                                        </p:tgtEl>
                                        <p:attrNameLst>
                                          <p:attrName>style.visibility</p:attrName>
                                        </p:attrNameLst>
                                      </p:cBhvr>
                                      <p:to>
                                        <p:strVal val="visible"/>
                                      </p:to>
                                    </p:set>
                                    <p:anim calcmode="lin" valueType="num">
                                      <p:cBhvr additive="base">
                                        <p:cTn id="66"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3">
                                            <p:txEl>
                                              <p:pRg st="19" end="19"/>
                                            </p:txEl>
                                          </p:spTgt>
                                        </p:tgtEl>
                                        <p:attrNameLst>
                                          <p:attrName>style.visibility</p:attrName>
                                        </p:attrNameLst>
                                      </p:cBhvr>
                                      <p:to>
                                        <p:strVal val="visible"/>
                                      </p:to>
                                    </p:set>
                                    <p:anim calcmode="lin" valueType="num">
                                      <p:cBhvr additive="base">
                                        <p:cTn id="72"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60" y="114300"/>
            <a:ext cx="8469923" cy="369332"/>
          </a:xfrm>
          <a:prstGeom prst="rect">
            <a:avLst/>
          </a:prstGeom>
        </p:spPr>
        <p:txBody>
          <a:bodyPr wrap="square">
            <a:spAutoFit/>
          </a:bodyPr>
          <a:lstStyle/>
          <a:p>
            <a:pPr fontAlgn="base"/>
            <a:r>
              <a:rPr lang="en-US" b="1" dirty="0">
                <a:solidFill>
                  <a:srgbClr val="273239"/>
                </a:solidFill>
                <a:latin typeface="urw-din"/>
              </a:rPr>
              <a:t>To Crack the Interviews of the Top Product Based Companies</a:t>
            </a:r>
            <a:endParaRPr lang="en-US" b="1" i="0" dirty="0">
              <a:solidFill>
                <a:srgbClr val="273239"/>
              </a:solidFill>
              <a:effectLst/>
              <a:latin typeface="urw-din"/>
            </a:endParaRPr>
          </a:p>
        </p:txBody>
      </p:sp>
      <p:sp>
        <p:nvSpPr>
          <p:cNvPr id="3" name="Rectangle 2"/>
          <p:cNvSpPr/>
          <p:nvPr/>
        </p:nvSpPr>
        <p:spPr>
          <a:xfrm>
            <a:off x="313591" y="703439"/>
            <a:ext cx="11503271" cy="5755422"/>
          </a:xfrm>
          <a:prstGeom prst="rect">
            <a:avLst/>
          </a:prstGeom>
        </p:spPr>
        <p:txBody>
          <a:bodyPr wrap="square">
            <a:spAutoFit/>
          </a:bodyPr>
          <a:lstStyle/>
          <a:p>
            <a:pPr algn="just" fontAlgn="base"/>
            <a:r>
              <a:rPr lang="en-US" sz="1600" b="1" i="1" dirty="0">
                <a:solidFill>
                  <a:srgbClr val="273239"/>
                </a:solidFill>
                <a:latin typeface="Times New Roman" panose="02020603050405020304" pitchFamily="18" charset="0"/>
                <a:cs typeface="Times New Roman" panose="02020603050405020304" pitchFamily="18" charset="0"/>
              </a:rPr>
              <a:t>Do you know that under the hood all your SQL and Linux commands are algorithms and data structures?</a:t>
            </a:r>
            <a:r>
              <a:rPr lang="en-US" sz="1600" dirty="0">
                <a:solidFill>
                  <a:srgbClr val="273239"/>
                </a:solidFill>
                <a:latin typeface="Times New Roman" panose="02020603050405020304" pitchFamily="18" charset="0"/>
                <a:cs typeface="Times New Roman" panose="02020603050405020304" pitchFamily="18" charset="0"/>
              </a:rPr>
              <a:t> </a:t>
            </a:r>
          </a:p>
          <a:p>
            <a:pPr algn="just" fontAlgn="base"/>
            <a:endParaRPr lang="en-US" sz="1600" dirty="0">
              <a:solidFill>
                <a:srgbClr val="273239"/>
              </a:solidFill>
              <a:latin typeface="Times New Roman" panose="02020603050405020304" pitchFamily="18" charset="0"/>
              <a:cs typeface="Times New Roman" panose="02020603050405020304" pitchFamily="18" charset="0"/>
            </a:endParaRPr>
          </a:p>
          <a:p>
            <a:pPr algn="just" fontAlgn="base"/>
            <a:r>
              <a:rPr lang="en-US" sz="1600" dirty="0">
                <a:solidFill>
                  <a:srgbClr val="273239"/>
                </a:solidFill>
                <a:latin typeface="Times New Roman" panose="02020603050405020304" pitchFamily="18" charset="0"/>
                <a:cs typeface="Times New Roman" panose="02020603050405020304" pitchFamily="18" charset="0"/>
              </a:rPr>
              <a:t>You might not realize this, but that’s how the software works. </a:t>
            </a:r>
          </a:p>
          <a:p>
            <a:pPr algn="just" fontAlgn="base"/>
            <a:endParaRPr lang="en-US" sz="1600" dirty="0">
              <a:solidFill>
                <a:srgbClr val="273239"/>
              </a:solidFill>
              <a:latin typeface="Times New Roman" panose="02020603050405020304" pitchFamily="18" charset="0"/>
              <a:cs typeface="Times New Roman" panose="02020603050405020304" pitchFamily="18" charset="0"/>
            </a:endParaRPr>
          </a:p>
          <a:p>
            <a:pPr algn="just" fontAlgn="base"/>
            <a:r>
              <a:rPr lang="en-US" sz="1600" dirty="0">
                <a:solidFill>
                  <a:srgbClr val="273239"/>
                </a:solidFill>
                <a:latin typeface="Times New Roman" panose="02020603050405020304" pitchFamily="18" charset="0"/>
                <a:cs typeface="Times New Roman" panose="02020603050405020304" pitchFamily="18" charset="0"/>
              </a:rPr>
              <a:t>Data structures and algorithms play a major role in implementing software and in the hiring process as well. A lot of students and professionals have the question of why these companies’ interviews are focused on DSA instead of language/frameworks/tools specific questions? </a:t>
            </a:r>
          </a:p>
          <a:p>
            <a:pPr algn="just" fontAlgn="base"/>
            <a:endParaRPr lang="en-US" sz="1600" dirty="0">
              <a:solidFill>
                <a:srgbClr val="273239"/>
              </a:solidFill>
              <a:latin typeface="Times New Roman" panose="02020603050405020304" pitchFamily="18" charset="0"/>
              <a:cs typeface="Times New Roman" panose="02020603050405020304" pitchFamily="18" charset="0"/>
            </a:endParaRPr>
          </a:p>
          <a:p>
            <a:pPr algn="just" fontAlgn="base"/>
            <a:r>
              <a:rPr lang="en-US" sz="1600" dirty="0">
                <a:solidFill>
                  <a:srgbClr val="273239"/>
                </a:solidFill>
                <a:latin typeface="Times New Roman" panose="02020603050405020304" pitchFamily="18" charset="0"/>
                <a:cs typeface="Times New Roman" panose="02020603050405020304" pitchFamily="18" charset="0"/>
              </a:rPr>
              <a:t>Let us explain why it happens… </a:t>
            </a:r>
          </a:p>
          <a:p>
            <a:pPr algn="just" fontAlgn="base"/>
            <a:endParaRPr lang="en-US" sz="1600" dirty="0">
              <a:solidFill>
                <a:srgbClr val="273239"/>
              </a:solidFill>
              <a:latin typeface="Times New Roman" panose="02020603050405020304" pitchFamily="18" charset="0"/>
              <a:cs typeface="Times New Roman" panose="02020603050405020304" pitchFamily="18" charset="0"/>
            </a:endParaRPr>
          </a:p>
          <a:p>
            <a:pPr algn="just" fontAlgn="base"/>
            <a:r>
              <a:rPr lang="en-US" sz="1600" dirty="0">
                <a:solidFill>
                  <a:srgbClr val="273239"/>
                </a:solidFill>
                <a:latin typeface="Times New Roman" panose="02020603050405020304" pitchFamily="18" charset="0"/>
                <a:cs typeface="Times New Roman" panose="02020603050405020304" pitchFamily="18" charset="0"/>
              </a:rPr>
              <a:t>When you ask someone to make a decision for something the good one will be able to tell you “</a:t>
            </a:r>
            <a:r>
              <a:rPr lang="en-US" sz="1600" i="1" dirty="0">
                <a:solidFill>
                  <a:srgbClr val="273239"/>
                </a:solidFill>
                <a:latin typeface="Times New Roman" panose="02020603050405020304" pitchFamily="18" charset="0"/>
                <a:cs typeface="Times New Roman" panose="02020603050405020304" pitchFamily="18" charset="0"/>
              </a:rPr>
              <a:t>I choose to do X because it’s better than A, B in these ways. I could have gone with C, but I felt this was a better choice because of this</a:t>
            </a:r>
            <a:r>
              <a:rPr lang="en-US" sz="1600" dirty="0">
                <a:solidFill>
                  <a:srgbClr val="273239"/>
                </a:solidFill>
                <a:latin typeface="Times New Roman" panose="02020603050405020304" pitchFamily="18" charset="0"/>
                <a:cs typeface="Times New Roman" panose="02020603050405020304" pitchFamily="18" charset="0"/>
              </a:rPr>
              <a:t>“. In our daily life, we always go with that person who can complete the task in a short amount of time with efficiency and using fewer resources. The same things happen with these companies. The problem faced by these companies is much harder and on a much larger scale. Software developers also have to make the right decisions when it comes to solving the problems of these companies. </a:t>
            </a:r>
          </a:p>
          <a:p>
            <a:pPr algn="just" fontAlgn="base"/>
            <a:endParaRPr lang="en-US" sz="1600" dirty="0">
              <a:solidFill>
                <a:srgbClr val="273239"/>
              </a:solidFill>
              <a:latin typeface="Times New Roman" panose="02020603050405020304" pitchFamily="18" charset="0"/>
              <a:cs typeface="Times New Roman" panose="02020603050405020304" pitchFamily="18" charset="0"/>
            </a:endParaRPr>
          </a:p>
          <a:p>
            <a:pPr algn="just" fontAlgn="base"/>
            <a:r>
              <a:rPr lang="en-US" sz="1600" dirty="0">
                <a:solidFill>
                  <a:srgbClr val="273239"/>
                </a:solidFill>
                <a:latin typeface="Times New Roman" panose="02020603050405020304" pitchFamily="18" charset="0"/>
                <a:cs typeface="Times New Roman" panose="02020603050405020304" pitchFamily="18" charset="0"/>
              </a:rPr>
              <a:t>Knowledge of DS and </a:t>
            </a:r>
            <a:r>
              <a:rPr lang="en-US" sz="1600" dirty="0" err="1">
                <a:solidFill>
                  <a:srgbClr val="273239"/>
                </a:solidFill>
                <a:latin typeface="Times New Roman" panose="02020603050405020304" pitchFamily="18" charset="0"/>
                <a:cs typeface="Times New Roman" panose="02020603050405020304" pitchFamily="18" charset="0"/>
              </a:rPr>
              <a:t>Algo</a:t>
            </a:r>
            <a:r>
              <a:rPr lang="en-US" sz="1600" dirty="0">
                <a:solidFill>
                  <a:srgbClr val="273239"/>
                </a:solidFill>
                <a:latin typeface="Times New Roman" panose="02020603050405020304" pitchFamily="18" charset="0"/>
                <a:cs typeface="Times New Roman" panose="02020603050405020304" pitchFamily="18" charset="0"/>
              </a:rPr>
              <a:t> like Hash Tables, Trees, </a:t>
            </a:r>
            <a:r>
              <a:rPr lang="en-US" sz="1600" u="sng" dirty="0">
                <a:solidFill>
                  <a:srgbClr val="273239"/>
                </a:solidFill>
                <a:latin typeface="Times New Roman" panose="02020603050405020304" pitchFamily="18" charset="0"/>
                <a:cs typeface="Times New Roman" panose="02020603050405020304" pitchFamily="18" charset="0"/>
                <a:hlinkClick r:id="rId2"/>
              </a:rPr>
              <a:t>Graphs</a:t>
            </a:r>
            <a:r>
              <a:rPr lang="en-US" sz="1600" dirty="0">
                <a:solidFill>
                  <a:srgbClr val="273239"/>
                </a:solidFill>
                <a:latin typeface="Times New Roman" panose="02020603050405020304" pitchFamily="18" charset="0"/>
                <a:cs typeface="Times New Roman" panose="02020603050405020304" pitchFamily="18" charset="0"/>
              </a:rPr>
              <a:t>, and various </a:t>
            </a:r>
            <a:r>
              <a:rPr lang="en-US" sz="1600" u="sng" dirty="0">
                <a:solidFill>
                  <a:srgbClr val="273239"/>
                </a:solidFill>
                <a:latin typeface="Times New Roman" panose="02020603050405020304" pitchFamily="18" charset="0"/>
                <a:cs typeface="Times New Roman" panose="02020603050405020304" pitchFamily="18" charset="0"/>
                <a:hlinkClick r:id="rId3"/>
              </a:rPr>
              <a:t>algorithms</a:t>
            </a:r>
            <a:r>
              <a:rPr lang="en-US" sz="1600" dirty="0">
                <a:solidFill>
                  <a:srgbClr val="273239"/>
                </a:solidFill>
                <a:latin typeface="Times New Roman" panose="02020603050405020304" pitchFamily="18" charset="0"/>
                <a:cs typeface="Times New Roman" panose="02020603050405020304" pitchFamily="18" charset="0"/>
              </a:rPr>
              <a:t> goes a long way in solving these problems efficiently and the interviewers are more interested in seeing how candidates use these tools to solve a problem. Just like a car mechanic needs the right tool to fix a car and make it run properly, a programmer needs the right tool (algorithm and data structure) to make the software run properly. So the interviewer wants to </a:t>
            </a:r>
            <a:r>
              <a:rPr lang="en-US" sz="1600" b="1" i="1" dirty="0">
                <a:solidFill>
                  <a:srgbClr val="273239"/>
                </a:solidFill>
                <a:latin typeface="Times New Roman" panose="02020603050405020304" pitchFamily="18" charset="0"/>
                <a:cs typeface="Times New Roman" panose="02020603050405020304" pitchFamily="18" charset="0"/>
              </a:rPr>
              <a:t>find a candidate who can apply the right set of tools to solve the given problem. </a:t>
            </a:r>
            <a:r>
              <a:rPr lang="en-US" sz="1600" dirty="0">
                <a:solidFill>
                  <a:srgbClr val="273239"/>
                </a:solidFill>
                <a:latin typeface="Times New Roman" panose="02020603050405020304" pitchFamily="18" charset="0"/>
                <a:cs typeface="Times New Roman" panose="02020603050405020304" pitchFamily="18" charset="0"/>
              </a:rPr>
              <a:t>. If you know the characteristics of one data structure in contrast to another you will be able to make the right decision in choosing the right data structure to solve a problem. </a:t>
            </a:r>
          </a:p>
          <a:p>
            <a:pPr algn="just" fontAlgn="base"/>
            <a:r>
              <a:rPr lang="en-US" sz="1600" dirty="0">
                <a:solidFill>
                  <a:srgbClr val="273239"/>
                </a:solidFill>
                <a:latin typeface="Times New Roman" panose="02020603050405020304" pitchFamily="18" charset="0"/>
                <a:cs typeface="Times New Roman" panose="02020603050405020304" pitchFamily="18" charset="0"/>
              </a:rPr>
              <a:t>  </a:t>
            </a:r>
            <a:endParaRPr lang="en-US" sz="16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29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1000"/>
                                        <p:tgtEl>
                                          <p:spTgt spid="3">
                                            <p:txEl>
                                              <p:pRg st="10" end="10"/>
                                            </p:txEl>
                                          </p:spTgt>
                                        </p:tgtEl>
                                      </p:cBhvr>
                                    </p:animEffect>
                                    <p:anim calcmode="lin" valueType="num">
                                      <p:cBhvr>
                                        <p:cTn id="4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745" y="114300"/>
            <a:ext cx="8469923" cy="369332"/>
          </a:xfrm>
          <a:prstGeom prst="rect">
            <a:avLst/>
          </a:prstGeom>
        </p:spPr>
        <p:txBody>
          <a:bodyPr wrap="square">
            <a:spAutoFit/>
          </a:bodyPr>
          <a:lstStyle/>
          <a:p>
            <a:pPr fontAlgn="base"/>
            <a:r>
              <a:rPr lang="en-US" b="1" dirty="0">
                <a:solidFill>
                  <a:srgbClr val="273239"/>
                </a:solidFill>
                <a:latin typeface="urw-din"/>
              </a:rPr>
              <a:t>To Crack the Interviews of the Top Product Based Companies</a:t>
            </a:r>
            <a:endParaRPr lang="en-US" b="1" i="0" dirty="0">
              <a:solidFill>
                <a:srgbClr val="273239"/>
              </a:solidFill>
              <a:effectLst/>
              <a:latin typeface="urw-din"/>
            </a:endParaRPr>
          </a:p>
        </p:txBody>
      </p:sp>
      <p:sp>
        <p:nvSpPr>
          <p:cNvPr id="3" name="Rectangle 2"/>
          <p:cNvSpPr/>
          <p:nvPr/>
        </p:nvSpPr>
        <p:spPr>
          <a:xfrm>
            <a:off x="243252" y="721025"/>
            <a:ext cx="11503271" cy="5816977"/>
          </a:xfrm>
          <a:prstGeom prst="rect">
            <a:avLst/>
          </a:prstGeom>
        </p:spPr>
        <p:txBody>
          <a:bodyPr wrap="square">
            <a:spAutoFit/>
          </a:bodyPr>
          <a:lstStyle/>
          <a:p>
            <a:pPr algn="just" fontAlgn="base"/>
            <a:r>
              <a:rPr lang="en-US" sz="1600" b="1" i="1" dirty="0">
                <a:solidFill>
                  <a:srgbClr val="273239"/>
                </a:solidFill>
                <a:latin typeface="Times New Roman" panose="02020603050405020304" pitchFamily="18" charset="0"/>
                <a:cs typeface="Times New Roman" panose="02020603050405020304" pitchFamily="18" charset="0"/>
              </a:rPr>
              <a:t>Engineers working in Google, Microsoft, Facebook, Amazon-like such companies are different than others and paid higher as compared to other companies…but why?</a:t>
            </a:r>
            <a:r>
              <a:rPr lang="en-US" sz="1600" dirty="0">
                <a:solidFill>
                  <a:srgbClr val="273239"/>
                </a:solidFill>
                <a:latin typeface="Times New Roman" panose="02020603050405020304" pitchFamily="18" charset="0"/>
                <a:cs typeface="Times New Roman" panose="02020603050405020304" pitchFamily="18" charset="0"/>
              </a:rPr>
              <a:t> </a:t>
            </a:r>
          </a:p>
          <a:p>
            <a:pPr algn="just" fontAlgn="base"/>
            <a:endParaRPr lang="en-US" sz="1600" dirty="0">
              <a:solidFill>
                <a:srgbClr val="273239"/>
              </a:solidFill>
              <a:latin typeface="Times New Roman" panose="02020603050405020304" pitchFamily="18" charset="0"/>
              <a:cs typeface="Times New Roman" panose="02020603050405020304" pitchFamily="18" charset="0"/>
            </a:endParaRPr>
          </a:p>
          <a:p>
            <a:pPr algn="just" fontAlgn="base"/>
            <a:r>
              <a:rPr lang="en-US" sz="1600" dirty="0">
                <a:solidFill>
                  <a:srgbClr val="273239"/>
                </a:solidFill>
                <a:latin typeface="Times New Roman" panose="02020603050405020304" pitchFamily="18" charset="0"/>
                <a:cs typeface="Times New Roman" panose="02020603050405020304" pitchFamily="18" charset="0"/>
              </a:rPr>
              <a:t>In these companies coding is just the implementation and roughly takes 20-30% of the time allotted to a project. Most of the time goes into designing things with the best and optimum algorithms to save on the company’s resources (servers, computation power, </a:t>
            </a:r>
            <a:r>
              <a:rPr lang="en-US" sz="1600" dirty="0" err="1">
                <a:solidFill>
                  <a:srgbClr val="273239"/>
                </a:solidFill>
                <a:latin typeface="Times New Roman" panose="02020603050405020304" pitchFamily="18" charset="0"/>
                <a:cs typeface="Times New Roman" panose="02020603050405020304" pitchFamily="18" charset="0"/>
              </a:rPr>
              <a:t>etc</a:t>
            </a:r>
            <a:r>
              <a:rPr lang="en-US" sz="1600" dirty="0">
                <a:solidFill>
                  <a:srgbClr val="273239"/>
                </a:solidFill>
                <a:latin typeface="Times New Roman" panose="02020603050405020304" pitchFamily="18" charset="0"/>
                <a:cs typeface="Times New Roman" panose="02020603050405020304" pitchFamily="18" charset="0"/>
              </a:rPr>
              <a:t>). This is the main reason why interviews in these companies are focused on algorithms as they want people who can think out of the box to design algorithms that can save the company thousands of dollars. </a:t>
            </a:r>
            <a:r>
              <a:rPr lang="en-US" sz="1600" dirty="0" err="1">
                <a:solidFill>
                  <a:srgbClr val="273239"/>
                </a:solidFill>
                <a:latin typeface="Times New Roman" panose="02020603050405020304" pitchFamily="18" charset="0"/>
                <a:cs typeface="Times New Roman" panose="02020603050405020304" pitchFamily="18" charset="0"/>
              </a:rPr>
              <a:t>Youtube</a:t>
            </a:r>
            <a:r>
              <a:rPr lang="en-US" sz="1600" dirty="0">
                <a:solidFill>
                  <a:srgbClr val="273239"/>
                </a:solidFill>
                <a:latin typeface="Times New Roman" panose="02020603050405020304" pitchFamily="18" charset="0"/>
                <a:cs typeface="Times New Roman" panose="02020603050405020304" pitchFamily="18" charset="0"/>
              </a:rPr>
              <a:t>, Facebook, Twitter, </a:t>
            </a:r>
            <a:r>
              <a:rPr lang="en-US" sz="1600" dirty="0" err="1">
                <a:solidFill>
                  <a:srgbClr val="273239"/>
                </a:solidFill>
                <a:latin typeface="Times New Roman" panose="02020603050405020304" pitchFamily="18" charset="0"/>
                <a:cs typeface="Times New Roman" panose="02020603050405020304" pitchFamily="18" charset="0"/>
              </a:rPr>
              <a:t>Instagram</a:t>
            </a:r>
            <a:r>
              <a:rPr lang="en-US" sz="1600" dirty="0">
                <a:solidFill>
                  <a:srgbClr val="273239"/>
                </a:solidFill>
                <a:latin typeface="Times New Roman" panose="02020603050405020304" pitchFamily="18" charset="0"/>
                <a:cs typeface="Times New Roman" panose="02020603050405020304" pitchFamily="18" charset="0"/>
              </a:rPr>
              <a:t>, </a:t>
            </a:r>
            <a:r>
              <a:rPr lang="en-US" sz="1600" dirty="0" err="1">
                <a:solidFill>
                  <a:srgbClr val="273239"/>
                </a:solidFill>
                <a:latin typeface="Times New Roman" panose="02020603050405020304" pitchFamily="18" charset="0"/>
                <a:cs typeface="Times New Roman" panose="02020603050405020304" pitchFamily="18" charset="0"/>
              </a:rPr>
              <a:t>GoogleMaps</a:t>
            </a:r>
            <a:r>
              <a:rPr lang="en-US" sz="1600" dirty="0">
                <a:solidFill>
                  <a:srgbClr val="273239"/>
                </a:solidFill>
                <a:latin typeface="Times New Roman" panose="02020603050405020304" pitchFamily="18" charset="0"/>
                <a:cs typeface="Times New Roman" panose="02020603050405020304" pitchFamily="18" charset="0"/>
              </a:rPr>
              <a:t> all these sites have the highest number of users in the world. To handle more users on these sites it requires more optimization to be done and that’s the reason product-based companies only hire candidates who can optimize their software as per user demand. </a:t>
            </a:r>
          </a:p>
          <a:p>
            <a:pPr algn="just" fontAlgn="base"/>
            <a:endParaRPr lang="en-US" sz="1600" dirty="0">
              <a:solidFill>
                <a:srgbClr val="273239"/>
              </a:solidFill>
              <a:latin typeface="Times New Roman" panose="02020603050405020304" pitchFamily="18" charset="0"/>
              <a:cs typeface="Times New Roman" panose="02020603050405020304" pitchFamily="18" charset="0"/>
            </a:endParaRPr>
          </a:p>
          <a:p>
            <a:pPr algn="just" fontAlgn="base"/>
            <a:r>
              <a:rPr lang="en-US" sz="1600" b="1" dirty="0">
                <a:solidFill>
                  <a:srgbClr val="273239"/>
                </a:solidFill>
                <a:latin typeface="Times New Roman" panose="02020603050405020304" pitchFamily="18" charset="0"/>
                <a:cs typeface="Times New Roman" panose="02020603050405020304" pitchFamily="18" charset="0"/>
              </a:rPr>
              <a:t>Example:</a:t>
            </a:r>
            <a:r>
              <a:rPr lang="en-US" sz="1600" dirty="0">
                <a:solidFill>
                  <a:srgbClr val="273239"/>
                </a:solidFill>
                <a:latin typeface="Times New Roman" panose="02020603050405020304" pitchFamily="18" charset="0"/>
                <a:cs typeface="Times New Roman" panose="02020603050405020304" pitchFamily="18" charset="0"/>
              </a:rPr>
              <a:t> Suppose you are working in a Facebook company. You come up with an optimal solution of a problem (like sorting a list of users from India) with time complexity of O(</a:t>
            </a:r>
            <a:r>
              <a:rPr lang="en-US" sz="1600" dirty="0" err="1">
                <a:solidFill>
                  <a:srgbClr val="273239"/>
                </a:solidFill>
                <a:latin typeface="Times New Roman" panose="02020603050405020304" pitchFamily="18" charset="0"/>
                <a:cs typeface="Times New Roman" panose="02020603050405020304" pitchFamily="18" charset="0"/>
              </a:rPr>
              <a:t>nLogn</a:t>
            </a:r>
            <a:r>
              <a:rPr lang="en-US" sz="1600" dirty="0">
                <a:solidFill>
                  <a:srgbClr val="273239"/>
                </a:solidFill>
                <a:latin typeface="Times New Roman" panose="02020603050405020304" pitchFamily="18" charset="0"/>
                <a:cs typeface="Times New Roman" panose="02020603050405020304" pitchFamily="18" charset="0"/>
              </a:rPr>
              <a:t>) instead of O(n^2) and assume that n for the problem here for the company in real life scenario is 100 million (very fair assumption considering the number of users registered on Facebook exceeds 1 billion). </a:t>
            </a:r>
          </a:p>
          <a:p>
            <a:pPr algn="just" fontAlgn="base"/>
            <a:endParaRPr lang="en-US" sz="1600" dirty="0">
              <a:solidFill>
                <a:srgbClr val="273239"/>
              </a:solidFill>
              <a:latin typeface="Times New Roman" panose="02020603050405020304" pitchFamily="18" charset="0"/>
              <a:cs typeface="Times New Roman" panose="02020603050405020304" pitchFamily="18" charset="0"/>
            </a:endParaRPr>
          </a:p>
          <a:p>
            <a:pPr algn="just" fontAlgn="base"/>
            <a:r>
              <a:rPr lang="en-US" sz="1600" dirty="0" err="1">
                <a:solidFill>
                  <a:srgbClr val="273239"/>
                </a:solidFill>
                <a:latin typeface="Times New Roman" panose="02020603050405020304" pitchFamily="18" charset="0"/>
                <a:cs typeface="Times New Roman" panose="02020603050405020304" pitchFamily="18" charset="0"/>
              </a:rPr>
              <a:t>nLogn</a:t>
            </a:r>
            <a:r>
              <a:rPr lang="en-US" sz="1600" dirty="0">
                <a:solidFill>
                  <a:srgbClr val="273239"/>
                </a:solidFill>
                <a:latin typeface="Times New Roman" panose="02020603050405020304" pitchFamily="18" charset="0"/>
                <a:cs typeface="Times New Roman" panose="02020603050405020304" pitchFamily="18" charset="0"/>
              </a:rPr>
              <a:t> would be 800 million, while n^2 would be 10^7 billion. In cost terms, you can see that the efficiency has been improved more than 10^7 times, which could be a huge saving in terms of server cost and time.</a:t>
            </a:r>
          </a:p>
          <a:p>
            <a:pPr algn="just" fontAlgn="base"/>
            <a:r>
              <a:rPr lang="en-US" sz="1600" dirty="0">
                <a:solidFill>
                  <a:srgbClr val="273239"/>
                </a:solidFill>
                <a:latin typeface="Times New Roman" panose="02020603050405020304" pitchFamily="18" charset="0"/>
                <a:cs typeface="Times New Roman" panose="02020603050405020304" pitchFamily="18" charset="0"/>
              </a:rPr>
              <a:t> </a:t>
            </a:r>
            <a:br>
              <a:rPr lang="en-US" sz="1600" dirty="0">
                <a:solidFill>
                  <a:srgbClr val="273239"/>
                </a:solidFill>
                <a:latin typeface="Times New Roman" panose="02020603050405020304" pitchFamily="18" charset="0"/>
                <a:cs typeface="Times New Roman" panose="02020603050405020304" pitchFamily="18" charset="0"/>
              </a:rPr>
            </a:br>
            <a:r>
              <a:rPr lang="en-US" sz="1600" dirty="0">
                <a:solidFill>
                  <a:srgbClr val="273239"/>
                </a:solidFill>
                <a:latin typeface="Times New Roman" panose="02020603050405020304" pitchFamily="18" charset="0"/>
                <a:cs typeface="Times New Roman" panose="02020603050405020304" pitchFamily="18" charset="0"/>
              </a:rPr>
              <a:t>Now you might have got that companies want to hire a smart developer who can make the right decision and save company resources, time, and money. So before you give the solution to use a Hash table instead of List to solve a specific problem think about the big scale and all the case scenarios carefully. It can generate revenue for the company or the company can lose a huge amount of money.  </a:t>
            </a:r>
          </a:p>
          <a:p>
            <a:pPr algn="just" fontAlgn="base"/>
            <a:endParaRPr lang="en-US" sz="1600"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US" sz="1600" b="1" i="1" dirty="0"/>
              <a:t>Data structure and algorithms help in understanding the nature of the problem at a deeper level and thereby a better understanding of the world.</a:t>
            </a:r>
            <a:endParaRPr lang="en-US" sz="16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7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arn(inVertic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5004</TotalTime>
  <Words>14951</Words>
  <Application>Microsoft Office PowerPoint</Application>
  <PresentationFormat>Widescreen</PresentationFormat>
  <Paragraphs>1352</Paragraphs>
  <Slides>66</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66</vt:i4>
      </vt:variant>
    </vt:vector>
  </HeadingPairs>
  <TitlesOfParts>
    <vt:vector size="82" baseType="lpstr">
      <vt:lpstr>Arial</vt:lpstr>
      <vt:lpstr>Calibri</vt:lpstr>
      <vt:lpstr>Calibri Light</vt:lpstr>
      <vt:lpstr>Cambria</vt:lpstr>
      <vt:lpstr>erdana</vt:lpstr>
      <vt:lpstr>euclid_circular_a</vt:lpstr>
      <vt:lpstr>Helvetica Neue</vt:lpstr>
      <vt:lpstr>inter-bold</vt:lpstr>
      <vt:lpstr>inter-regular</vt:lpstr>
      <vt:lpstr>Lato</vt:lpstr>
      <vt:lpstr>sofia-pro</vt:lpstr>
      <vt:lpstr>times new roman</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METHOD</dc:title>
  <dc:creator>Chaitanya Singamaneni</dc:creator>
  <cp:lastModifiedBy>Sudheer Varma</cp:lastModifiedBy>
  <cp:revision>1379</cp:revision>
  <dcterms:created xsi:type="dcterms:W3CDTF">2021-04-09T14:45:39Z</dcterms:created>
  <dcterms:modified xsi:type="dcterms:W3CDTF">2023-02-12T07:09:20Z</dcterms:modified>
</cp:coreProperties>
</file>