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6" r:id="rId1"/>
  </p:sldMasterIdLst>
  <p:sldIdLst>
    <p:sldId id="274" r:id="rId2"/>
    <p:sldId id="257" r:id="rId3"/>
    <p:sldId id="275" r:id="rId4"/>
    <p:sldId id="281" r:id="rId5"/>
    <p:sldId id="280" r:id="rId6"/>
    <p:sldId id="278" r:id="rId7"/>
    <p:sldId id="276" r:id="rId8"/>
    <p:sldId id="277" r:id="rId9"/>
    <p:sldId id="283" r:id="rId10"/>
    <p:sldId id="282" r:id="rId11"/>
    <p:sldId id="284" r:id="rId12"/>
    <p:sldId id="288" r:id="rId13"/>
    <p:sldId id="289" r:id="rId14"/>
    <p:sldId id="290" r:id="rId15"/>
    <p:sldId id="299" r:id="rId16"/>
    <p:sldId id="286" r:id="rId17"/>
    <p:sldId id="285" r:id="rId18"/>
    <p:sldId id="287" r:id="rId19"/>
    <p:sldId id="291" r:id="rId20"/>
    <p:sldId id="292" r:id="rId21"/>
    <p:sldId id="293" r:id="rId22"/>
    <p:sldId id="294" r:id="rId23"/>
    <p:sldId id="295" r:id="rId24"/>
    <p:sldId id="296" r:id="rId25"/>
    <p:sldId id="297" r:id="rId26"/>
    <p:sldId id="298"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32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53" autoAdjust="0"/>
    <p:restoredTop sz="94660"/>
  </p:normalViewPr>
  <p:slideViewPr>
    <p:cSldViewPr snapToGrid="0">
      <p:cViewPr varScale="1">
        <p:scale>
          <a:sx n="59" d="100"/>
          <a:sy n="59" d="100"/>
        </p:scale>
        <p:origin x="12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71AEE5C-F356-47D6-ADCC-FBC2AF8BAE8D}"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396985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1AEE5C-F356-47D6-ADCC-FBC2AF8BAE8D}"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59907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1AEE5C-F356-47D6-ADCC-FBC2AF8BAE8D}"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1294804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1AEE5C-F356-47D6-ADCC-FBC2AF8BAE8D}"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343647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AEE5C-F356-47D6-ADCC-FBC2AF8BAE8D}"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310243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1AEE5C-F356-47D6-ADCC-FBC2AF8BAE8D}"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533322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1AEE5C-F356-47D6-ADCC-FBC2AF8BAE8D}" type="datetimeFigureOut">
              <a:rPr lang="en-US" smtClean="0"/>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46593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1AEE5C-F356-47D6-ADCC-FBC2AF8BAE8D}" type="datetimeFigureOut">
              <a:rPr lang="en-US" smtClean="0"/>
              <a:t>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141300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AEE5C-F356-47D6-ADCC-FBC2AF8BAE8D}" type="datetimeFigureOut">
              <a:rPr lang="en-US" smtClean="0"/>
              <a:t>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496551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1AEE5C-F356-47D6-ADCC-FBC2AF8BAE8D}"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213508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1AEE5C-F356-47D6-ADCC-FBC2AF8BAE8D}"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1019552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1AEE5C-F356-47D6-ADCC-FBC2AF8BAE8D}" type="datetimeFigureOut">
              <a:rPr lang="en-US" smtClean="0"/>
              <a:t>2/12/2023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0C927F-266A-4420-B671-30CFDFAABD3A}" type="slidenum">
              <a:rPr lang="en-US" smtClean="0"/>
              <a:t>‹#›</a:t>
            </a:fld>
            <a:endParaRPr lang="en-US"/>
          </a:p>
        </p:txBody>
      </p:sp>
    </p:spTree>
    <p:extLst>
      <p:ext uri="{BB962C8B-B14F-4D97-AF65-F5344CB8AC3E}">
        <p14:creationId xmlns:p14="http://schemas.microsoft.com/office/powerpoint/2010/main" val="169622313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www.simplilearn.com/tutorials/python-tutorial/python-while-loop" TargetMode="Externa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3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simplilearn.com/tutorials/python-tutorial/python-while-loop" TargetMode="Externa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0E0C5-B8E5-4258-920D-A234A53053D8}"/>
              </a:ext>
            </a:extLst>
          </p:cNvPr>
          <p:cNvSpPr>
            <a:spLocks noGrp="1"/>
          </p:cNvSpPr>
          <p:nvPr>
            <p:ph idx="1"/>
          </p:nvPr>
        </p:nvSpPr>
        <p:spPr>
          <a:xfrm>
            <a:off x="1281869" y="2597921"/>
            <a:ext cx="9605473" cy="3828516"/>
          </a:xfrm>
        </p:spPr>
        <p:txBody>
          <a:bodyPr anchor="t">
            <a:noAutofit/>
          </a:bodyPr>
          <a:lstStyle/>
          <a:p>
            <a:pPr marL="0" indent="0">
              <a:lnSpc>
                <a:spcPct val="100000"/>
              </a:lnSpc>
              <a:spcBef>
                <a:spcPts val="0"/>
              </a:spcBef>
              <a:buNone/>
            </a:pPr>
            <a:r>
              <a:rPr lang="en-IN" sz="2000" b="1" dirty="0">
                <a:latin typeface="Cambria" pitchFamily="18" charset="0"/>
              </a:rPr>
              <a:t>		Course			: 	</a:t>
            </a:r>
            <a:r>
              <a:rPr lang="en-IN" sz="2000" b="1" dirty="0">
                <a:solidFill>
                  <a:srgbClr val="FF0000"/>
                </a:solidFill>
                <a:latin typeface="Cambria" pitchFamily="18" charset="0"/>
              </a:rPr>
              <a:t>Data Structures</a:t>
            </a:r>
          </a:p>
          <a:p>
            <a:pPr marL="0" indent="0">
              <a:lnSpc>
                <a:spcPct val="100000"/>
              </a:lnSpc>
              <a:spcBef>
                <a:spcPts val="0"/>
              </a:spcBef>
              <a:buNone/>
            </a:pPr>
            <a:r>
              <a:rPr lang="en-IN" sz="2000" b="1" dirty="0">
                <a:solidFill>
                  <a:srgbClr val="FF0000"/>
                </a:solidFill>
                <a:latin typeface="Cambria" pitchFamily="18" charset="0"/>
              </a:rPr>
              <a:t>	</a:t>
            </a:r>
            <a:r>
              <a:rPr lang="en-IN" sz="2000" b="1" dirty="0">
                <a:latin typeface="Cambria" pitchFamily="18" charset="0"/>
              </a:rPr>
              <a:t>	Subject Code		: 	</a:t>
            </a:r>
            <a:r>
              <a:rPr lang="en-IN" sz="2000" b="1" dirty="0">
                <a:solidFill>
                  <a:srgbClr val="FF0000"/>
                </a:solidFill>
                <a:latin typeface="Cambria" pitchFamily="18" charset="0"/>
              </a:rPr>
              <a:t>CSEN2001</a:t>
            </a:r>
            <a:br>
              <a:rPr lang="en-IN" sz="2000" b="1" dirty="0">
                <a:latin typeface="Cambria" pitchFamily="18" charset="0"/>
              </a:rPr>
            </a:br>
            <a:r>
              <a:rPr lang="en-IN" sz="2000" b="1" dirty="0">
                <a:latin typeface="Cambria" pitchFamily="18" charset="0"/>
              </a:rPr>
              <a:t>		Program		: 	</a:t>
            </a:r>
            <a:r>
              <a:rPr lang="en-IN" sz="2000" b="1" dirty="0">
                <a:solidFill>
                  <a:srgbClr val="FF0000"/>
                </a:solidFill>
                <a:latin typeface="Cambria" pitchFamily="18" charset="0"/>
              </a:rPr>
              <a:t>B. Tech </a:t>
            </a:r>
          </a:p>
          <a:p>
            <a:pPr marL="0" indent="0">
              <a:lnSpc>
                <a:spcPct val="100000"/>
              </a:lnSpc>
              <a:spcBef>
                <a:spcPts val="0"/>
              </a:spcBef>
              <a:buNone/>
            </a:pPr>
            <a:r>
              <a:rPr lang="en-IN" sz="2000" b="1" dirty="0">
                <a:latin typeface="Cambria" pitchFamily="18" charset="0"/>
              </a:rPr>
              <a:t>		Year 			: 	</a:t>
            </a:r>
            <a:r>
              <a:rPr lang="en-IN" sz="2000" b="1" dirty="0">
                <a:solidFill>
                  <a:srgbClr val="FF0000"/>
                </a:solidFill>
                <a:latin typeface="Cambria" pitchFamily="18" charset="0"/>
              </a:rPr>
              <a:t>II</a:t>
            </a:r>
          </a:p>
          <a:p>
            <a:pPr marL="0" indent="0">
              <a:lnSpc>
                <a:spcPct val="100000"/>
              </a:lnSpc>
              <a:spcBef>
                <a:spcPts val="0"/>
              </a:spcBef>
              <a:buNone/>
            </a:pPr>
            <a:r>
              <a:rPr lang="en-IN" sz="2000" b="1" dirty="0">
                <a:latin typeface="Cambria" pitchFamily="18" charset="0"/>
              </a:rPr>
              <a:t>		Dept. and Sec		:</a:t>
            </a:r>
            <a:r>
              <a:rPr lang="en-IN" sz="2000" b="1" dirty="0">
                <a:solidFill>
                  <a:srgbClr val="FF0000"/>
                </a:solidFill>
                <a:latin typeface="Cambria" pitchFamily="18" charset="0"/>
              </a:rPr>
              <a:t>	CSE ( )</a:t>
            </a:r>
          </a:p>
          <a:p>
            <a:pPr marL="0" indent="0">
              <a:lnSpc>
                <a:spcPct val="100000"/>
              </a:lnSpc>
              <a:spcBef>
                <a:spcPts val="0"/>
              </a:spcBef>
              <a:buNone/>
            </a:pPr>
            <a:r>
              <a:rPr lang="en-US" sz="2000" b="1" dirty="0">
                <a:latin typeface="Cambria" pitchFamily="18" charset="0"/>
              </a:rPr>
              <a:t>		UNIT			: 	 </a:t>
            </a:r>
            <a:r>
              <a:rPr lang="en-US" sz="2000" b="1" dirty="0">
                <a:solidFill>
                  <a:srgbClr val="FF0000"/>
                </a:solidFill>
                <a:latin typeface="Cambria" pitchFamily="18" charset="0"/>
              </a:rPr>
              <a:t>II</a:t>
            </a:r>
            <a:r>
              <a:rPr lang="en-IN" sz="2000" b="1" dirty="0">
                <a:latin typeface="Cambria" pitchFamily="18" charset="0"/>
              </a:rPr>
              <a:t>	</a:t>
            </a:r>
          </a:p>
          <a:p>
            <a:pPr marL="0" indent="0">
              <a:buNone/>
            </a:pPr>
            <a:r>
              <a:rPr lang="en-IN" sz="2000" b="1" dirty="0">
                <a:latin typeface="Cambria" pitchFamily="18" charset="0"/>
              </a:rPr>
              <a:t>		</a:t>
            </a:r>
          </a:p>
          <a:p>
            <a:pPr marL="0" indent="0" algn="ctr">
              <a:buNone/>
            </a:pPr>
            <a:r>
              <a:rPr lang="en-IN" sz="2000" b="1" dirty="0">
                <a:latin typeface="Cambria" pitchFamily="18" charset="0"/>
              </a:rPr>
              <a:t>Dr </a:t>
            </a:r>
            <a:r>
              <a:rPr lang="en-IN" sz="2000" b="1" dirty="0" err="1">
                <a:latin typeface="Cambria" pitchFamily="18" charset="0"/>
              </a:rPr>
              <a:t>Kranthi</a:t>
            </a:r>
            <a:r>
              <a:rPr lang="en-IN" sz="2000" b="1" dirty="0">
                <a:latin typeface="Cambria" pitchFamily="18" charset="0"/>
              </a:rPr>
              <a:t> Kumar Singamaneni</a:t>
            </a:r>
          </a:p>
          <a:p>
            <a:pPr marL="0" indent="0" algn="ctr">
              <a:lnSpc>
                <a:spcPct val="90000"/>
              </a:lnSpc>
              <a:buNone/>
            </a:pPr>
            <a:r>
              <a:rPr lang="en-IN" sz="2000" b="1" dirty="0">
                <a:latin typeface="Cambria" pitchFamily="18" charset="0"/>
              </a:rPr>
              <a:t>Dept. of C.S.E</a:t>
            </a:r>
          </a:p>
          <a:p>
            <a:pPr marL="0" indent="0" algn="ctr">
              <a:lnSpc>
                <a:spcPct val="90000"/>
              </a:lnSpc>
              <a:buNone/>
            </a:pPr>
            <a:r>
              <a:rPr lang="en-IN" sz="2000" b="1" dirty="0">
                <a:latin typeface="Cambria" pitchFamily="18" charset="0"/>
              </a:rPr>
              <a:t>G.S.T, GITAM Deemed to be University</a:t>
            </a:r>
            <a:br>
              <a:rPr lang="en-IN" sz="2000" b="1" dirty="0">
                <a:latin typeface="Cambria" pitchFamily="18" charset="0"/>
              </a:rPr>
            </a:br>
            <a:endParaRPr lang="en-IN" sz="2000" dirty="0"/>
          </a:p>
        </p:txBody>
      </p:sp>
      <p:pic>
        <p:nvPicPr>
          <p:cNvPr id="2" name="Picture 1"/>
          <p:cNvPicPr>
            <a:picLocks noChangeAspect="1"/>
          </p:cNvPicPr>
          <p:nvPr/>
        </p:nvPicPr>
        <p:blipFill>
          <a:blip r:embed="rId2"/>
          <a:stretch>
            <a:fillRect/>
          </a:stretch>
        </p:blipFill>
        <p:spPr>
          <a:xfrm>
            <a:off x="1281869" y="248536"/>
            <a:ext cx="9605473" cy="1999007"/>
          </a:xfrm>
          <a:prstGeom prst="rect">
            <a:avLst/>
          </a:prstGeom>
        </p:spPr>
      </p:pic>
    </p:spTree>
    <p:extLst>
      <p:ext uri="{BB962C8B-B14F-4D97-AF65-F5344CB8AC3E}">
        <p14:creationId xmlns:p14="http://schemas.microsoft.com/office/powerpoint/2010/main" val="3243145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35B561-8F6D-C3C9-1FDC-9C7B87413083}"/>
              </a:ext>
            </a:extLst>
          </p:cNvPr>
          <p:cNvSpPr txBox="1"/>
          <p:nvPr/>
        </p:nvSpPr>
        <p:spPr>
          <a:xfrm>
            <a:off x="166255" y="5169"/>
            <a:ext cx="3749963" cy="338554"/>
          </a:xfrm>
          <a:prstGeom prst="rect">
            <a:avLst/>
          </a:prstGeom>
          <a:noFill/>
        </p:spPr>
        <p:txBody>
          <a:bodyPr wrap="square">
            <a:spAutoFit/>
          </a:bodyPr>
          <a:lstStyle/>
          <a:p>
            <a:pPr algn="l"/>
            <a:r>
              <a:rPr lang="en-US" sz="1600" b="1" i="0" dirty="0">
                <a:solidFill>
                  <a:srgbClr val="272C37"/>
                </a:solidFill>
                <a:effectLst/>
              </a:rPr>
              <a:t>What is a CLL(CLL</a:t>
            </a:r>
            <a:r>
              <a:rPr lang="en-US" sz="1600" b="1" i="0" dirty="0">
                <a:solidFill>
                  <a:srgbClr val="272C37"/>
                </a:solidFill>
                <a:effectLst/>
                <a:ea typeface="Roboto" panose="02000000000000000000" pitchFamily="2" charset="0"/>
              </a:rPr>
              <a:t>)? (Cont.)</a:t>
            </a:r>
          </a:p>
        </p:txBody>
      </p:sp>
      <p:sp>
        <p:nvSpPr>
          <p:cNvPr id="9" name="TextBox 8">
            <a:extLst>
              <a:ext uri="{FF2B5EF4-FFF2-40B4-BE49-F238E27FC236}">
                <a16:creationId xmlns:a16="http://schemas.microsoft.com/office/drawing/2014/main" id="{35B0934E-F8BC-71FA-4AFF-D67E85A663E7}"/>
              </a:ext>
            </a:extLst>
          </p:cNvPr>
          <p:cNvSpPr txBox="1"/>
          <p:nvPr/>
        </p:nvSpPr>
        <p:spPr>
          <a:xfrm>
            <a:off x="166255" y="466833"/>
            <a:ext cx="5791199" cy="6247864"/>
          </a:xfrm>
          <a:prstGeom prst="rect">
            <a:avLst/>
          </a:prstGeom>
          <a:noFill/>
        </p:spPr>
        <p:txBody>
          <a:bodyPr wrap="square">
            <a:spAutoFit/>
          </a:bodyPr>
          <a:lstStyle/>
          <a:p>
            <a:pPr algn="just"/>
            <a:r>
              <a:rPr lang="en-US" sz="1600" b="1" i="0" dirty="0">
                <a:solidFill>
                  <a:srgbClr val="272C37"/>
                </a:solidFill>
                <a:effectLst/>
              </a:rPr>
              <a:t>Creation and Traversal of CLL: </a:t>
            </a:r>
          </a:p>
          <a:p>
            <a:pPr algn="just"/>
            <a:endParaRPr lang="en-US" sz="1600" b="1" dirty="0">
              <a:solidFill>
                <a:srgbClr val="272C37"/>
              </a:solidFill>
            </a:endParaRPr>
          </a:p>
          <a:p>
            <a:pPr algn="just"/>
            <a:r>
              <a:rPr lang="en-US" sz="1600" b="0" i="0" dirty="0">
                <a:solidFill>
                  <a:srgbClr val="51565E"/>
                </a:solidFill>
                <a:effectLst/>
              </a:rPr>
              <a:t>A CLL is a type of data structure that can store a collection of items. It is related to both the singly linked list and the doubly linked list. Unlike a singly linked list, which has a NULL pointer at the end of the list, a CLL has a pointer that points back to the first node in the list. This makes it possible to traverse the entire list without having to keep track of the end of the list.</a:t>
            </a:r>
          </a:p>
          <a:p>
            <a:pPr algn="just"/>
            <a:endParaRPr lang="en-US" sz="1600" b="0" i="0" dirty="0">
              <a:solidFill>
                <a:srgbClr val="51565E"/>
              </a:solidFill>
              <a:effectLst/>
            </a:endParaRPr>
          </a:p>
          <a:p>
            <a:pPr algn="just"/>
            <a:r>
              <a:rPr lang="en-US" sz="1600" b="1" i="0" dirty="0">
                <a:solidFill>
                  <a:srgbClr val="51565E"/>
                </a:solidFill>
                <a:effectLst/>
              </a:rPr>
              <a:t>There are two types of CLLs: </a:t>
            </a:r>
            <a:r>
              <a:rPr lang="en-US" sz="1600" b="0" i="0" dirty="0">
                <a:solidFill>
                  <a:srgbClr val="51565E"/>
                </a:solidFill>
                <a:effectLst/>
              </a:rPr>
              <a:t>singly linked and doubly linked. In a singly linked circular linked list, each node has a pointer that points to the next node in the list. The last node in the list points back to the first node. In a doubly linked circular linked list, each node has pointers that point to both the next node and the previous node.</a:t>
            </a:r>
          </a:p>
          <a:p>
            <a:pPr algn="just"/>
            <a:endParaRPr lang="en-US" sz="1600" b="0" i="0" dirty="0">
              <a:solidFill>
                <a:srgbClr val="51565E"/>
              </a:solidFill>
              <a:effectLst/>
            </a:endParaRPr>
          </a:p>
          <a:p>
            <a:pPr algn="just"/>
            <a:r>
              <a:rPr lang="en-US" sz="1600" b="0" i="0" dirty="0">
                <a:solidFill>
                  <a:srgbClr val="51565E"/>
                </a:solidFill>
                <a:effectLst/>
              </a:rPr>
              <a:t>CLLs have many applications. They can be used to implement queues, stacks, or deques. They can also be used for applications that require circular buffers or circular arrays.</a:t>
            </a:r>
          </a:p>
          <a:p>
            <a:pPr algn="just"/>
            <a:endParaRPr lang="en-US" sz="1600" b="0" i="0" dirty="0">
              <a:solidFill>
                <a:srgbClr val="51565E"/>
              </a:solidFill>
              <a:effectLst/>
            </a:endParaRPr>
          </a:p>
          <a:p>
            <a:pPr algn="just"/>
            <a:r>
              <a:rPr lang="en-US" sz="1600" b="0" i="0" dirty="0">
                <a:solidFill>
                  <a:srgbClr val="51565E"/>
                </a:solidFill>
                <a:effectLst/>
              </a:rPr>
              <a:t>There are two ways to create a circular linked list:</a:t>
            </a:r>
          </a:p>
          <a:p>
            <a:pPr algn="just"/>
            <a:endParaRPr lang="en-US" sz="1600" b="0" i="0" dirty="0">
              <a:solidFill>
                <a:srgbClr val="51565E"/>
              </a:solidFill>
              <a:effectLst/>
            </a:endParaRPr>
          </a:p>
          <a:p>
            <a:pPr algn="just">
              <a:buFont typeface="+mj-lt"/>
              <a:buAutoNum type="arabicPeriod"/>
            </a:pPr>
            <a:r>
              <a:rPr lang="en-US" sz="1600" b="0" i="0" dirty="0">
                <a:solidFill>
                  <a:srgbClr val="51565E"/>
                </a:solidFill>
                <a:effectLst/>
              </a:rPr>
              <a:t>Create a singly linked list and make the last node point to the first node.</a:t>
            </a:r>
          </a:p>
          <a:p>
            <a:pPr algn="just">
              <a:buFont typeface="+mj-lt"/>
              <a:buAutoNum type="arabicPeriod"/>
            </a:pPr>
            <a:r>
              <a:rPr lang="en-US" sz="1600" b="0" i="0" dirty="0">
                <a:solidFill>
                  <a:srgbClr val="51565E"/>
                </a:solidFill>
                <a:effectLst/>
              </a:rPr>
              <a:t>Create a doubly linked list and make the last node point to the first node and the first node point to the last node.</a:t>
            </a:r>
          </a:p>
        </p:txBody>
      </p:sp>
      <p:sp>
        <p:nvSpPr>
          <p:cNvPr id="10" name="TextBox 9">
            <a:extLst>
              <a:ext uri="{FF2B5EF4-FFF2-40B4-BE49-F238E27FC236}">
                <a16:creationId xmlns:a16="http://schemas.microsoft.com/office/drawing/2014/main" id="{61BADD2A-A6ED-58BC-869D-A45ACBD34827}"/>
              </a:ext>
            </a:extLst>
          </p:cNvPr>
          <p:cNvSpPr txBox="1"/>
          <p:nvPr/>
        </p:nvSpPr>
        <p:spPr>
          <a:xfrm>
            <a:off x="6234546" y="428178"/>
            <a:ext cx="5791199" cy="6001643"/>
          </a:xfrm>
          <a:prstGeom prst="rect">
            <a:avLst/>
          </a:prstGeom>
          <a:noFill/>
        </p:spPr>
        <p:txBody>
          <a:bodyPr wrap="square">
            <a:spAutoFit/>
          </a:bodyPr>
          <a:lstStyle/>
          <a:p>
            <a:pPr algn="just"/>
            <a:r>
              <a:rPr lang="en-US" sz="1600" b="0" i="0" dirty="0">
                <a:solidFill>
                  <a:srgbClr val="51565E"/>
                </a:solidFill>
                <a:effectLst/>
              </a:rPr>
              <a:t>To create a singly linked circular linked list, we first need to create a singly linked list. We can do this by creating a Node class and a LinkedList class. The Node class will represent each node in the list, and the LinkedList class will represent the list itself.</a:t>
            </a:r>
          </a:p>
          <a:p>
            <a:pPr algn="just"/>
            <a:endParaRPr lang="en-US" sz="1600" b="0" i="0" dirty="0">
              <a:solidFill>
                <a:srgbClr val="51565E"/>
              </a:solidFill>
              <a:effectLst/>
            </a:endParaRPr>
          </a:p>
          <a:p>
            <a:pPr algn="just"/>
            <a:r>
              <a:rPr lang="en-US" sz="1600" b="0" i="0" dirty="0">
                <a:solidFill>
                  <a:srgbClr val="51565E"/>
                </a:solidFill>
                <a:effectLst/>
              </a:rPr>
              <a:t>To create a doubly linked circular linked list, we first need to create a doubly linked list. We can do this by creating a Node class and a LinkedList class. The Node class will represent each node in the list, and the LinkedList class will represent the list itself.</a:t>
            </a:r>
          </a:p>
          <a:p>
            <a:pPr algn="just"/>
            <a:endParaRPr lang="en-US" sz="1600" b="0" i="0" dirty="0">
              <a:solidFill>
                <a:srgbClr val="51565E"/>
              </a:solidFill>
              <a:effectLst/>
            </a:endParaRPr>
          </a:p>
          <a:p>
            <a:pPr algn="just"/>
            <a:r>
              <a:rPr lang="en-US" sz="1600" b="0" i="0" dirty="0">
                <a:solidFill>
                  <a:srgbClr val="51565E"/>
                </a:solidFill>
                <a:effectLst/>
              </a:rPr>
              <a:t>Once we have created our Node and LinkedList classes, we can create a CLL by creating a few nodes and linking them together. To do this, we first need to create a few nodes. Then, we need to link the nodes together to form a circular linked list. We can also link the nodes together in a doubly linked list.</a:t>
            </a:r>
          </a:p>
          <a:p>
            <a:pPr algn="just"/>
            <a:endParaRPr lang="en-US" sz="1600" b="0" i="0" dirty="0">
              <a:solidFill>
                <a:srgbClr val="51565E"/>
              </a:solidFill>
              <a:effectLst/>
            </a:endParaRPr>
          </a:p>
          <a:p>
            <a:pPr algn="just"/>
            <a:r>
              <a:rPr lang="en-US" sz="1600" b="0" i="0" dirty="0">
                <a:solidFill>
                  <a:srgbClr val="51565E"/>
                </a:solidFill>
                <a:effectLst/>
              </a:rPr>
              <a:t>There are two ways to traverse a circular linked list:</a:t>
            </a:r>
          </a:p>
          <a:p>
            <a:pPr algn="just"/>
            <a:endParaRPr lang="en-US" sz="1600" b="0" i="0" dirty="0">
              <a:solidFill>
                <a:srgbClr val="51565E"/>
              </a:solidFill>
              <a:effectLst/>
            </a:endParaRPr>
          </a:p>
          <a:p>
            <a:pPr algn="just">
              <a:buFont typeface="+mj-lt"/>
              <a:buAutoNum type="arabicPeriod"/>
            </a:pPr>
            <a:r>
              <a:rPr lang="en-US" sz="1600" b="0" i="0" dirty="0">
                <a:solidFill>
                  <a:srgbClr val="51565E"/>
                </a:solidFill>
                <a:effectLst/>
              </a:rPr>
              <a:t>Traverse the list until you reach the head node again.</a:t>
            </a:r>
          </a:p>
          <a:p>
            <a:pPr algn="just">
              <a:buFont typeface="+mj-lt"/>
              <a:buAutoNum type="arabicPeriod"/>
            </a:pPr>
            <a:r>
              <a:rPr lang="en-US" sz="1600" b="0" i="0" dirty="0">
                <a:solidFill>
                  <a:srgbClr val="51565E"/>
                </a:solidFill>
                <a:effectLst/>
              </a:rPr>
              <a:t>Keep track of the nodes you have visited.</a:t>
            </a:r>
          </a:p>
          <a:p>
            <a:pPr algn="just">
              <a:buFont typeface="+mj-lt"/>
              <a:buAutoNum type="arabicPeriod"/>
            </a:pPr>
            <a:endParaRPr lang="en-US" sz="1600" b="0" i="0" dirty="0">
              <a:solidFill>
                <a:srgbClr val="51565E"/>
              </a:solidFill>
              <a:effectLst/>
            </a:endParaRPr>
          </a:p>
          <a:p>
            <a:pPr algn="just"/>
            <a:r>
              <a:rPr lang="en-US" sz="1600" b="0" i="0" dirty="0">
                <a:solidFill>
                  <a:srgbClr val="51565E"/>
                </a:solidFill>
                <a:effectLst/>
              </a:rPr>
              <a:t>To traverse the list until you reach the head node again, you can use a while loop. If you want to keep track of the nodes you have visited, you can use a list or set.</a:t>
            </a:r>
            <a:endParaRPr lang="en-US" sz="1600" dirty="0"/>
          </a:p>
        </p:txBody>
      </p:sp>
    </p:spTree>
    <p:extLst>
      <p:ext uri="{BB962C8B-B14F-4D97-AF65-F5344CB8AC3E}">
        <p14:creationId xmlns:p14="http://schemas.microsoft.com/office/powerpoint/2010/main" val="346325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anim calcmode="lin" valueType="num">
                                      <p:cBhvr additive="base">
                                        <p:cTn id="1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1000"/>
                                        <p:tgtEl>
                                          <p:spTgt spid="9">
                                            <p:txEl>
                                              <p:pRg st="4" end="4"/>
                                            </p:txEl>
                                          </p:spTgt>
                                        </p:tgtEl>
                                      </p:cBhvr>
                                    </p:animEffect>
                                    <p:anim calcmode="lin" valueType="num">
                                      <p:cBhvr>
                                        <p:cTn id="18"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1000"/>
                                        <p:tgtEl>
                                          <p:spTgt spid="9">
                                            <p:txEl>
                                              <p:pRg st="6" end="6"/>
                                            </p:txEl>
                                          </p:spTgt>
                                        </p:tgtEl>
                                      </p:cBhvr>
                                    </p:animEffect>
                                    <p:anim calcmode="lin" valueType="num">
                                      <p:cBhvr>
                                        <p:cTn id="25"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 calcmode="lin" valueType="num">
                                      <p:cBhvr additive="base">
                                        <p:cTn id="3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anim calcmode="lin" valueType="num">
                                      <p:cBhvr additive="base">
                                        <p:cTn id="35"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anim calcmode="lin" valueType="num">
                                      <p:cBhvr additive="base">
                                        <p:cTn id="39"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animEffect transition="in" filter="barn(inVertical)">
                                      <p:cBhvr>
                                        <p:cTn id="45" dur="500"/>
                                        <p:tgtEl>
                                          <p:spTgt spid="10">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10">
                                            <p:txEl>
                                              <p:pRg st="2" end="2"/>
                                            </p:txEl>
                                          </p:spTgt>
                                        </p:tgtEl>
                                        <p:attrNameLst>
                                          <p:attrName>style.visibility</p:attrName>
                                        </p:attrNameLst>
                                      </p:cBhvr>
                                      <p:to>
                                        <p:strVal val="visible"/>
                                      </p:to>
                                    </p:set>
                                    <p:animEffect transition="in" filter="barn(inVertical)">
                                      <p:cBhvr>
                                        <p:cTn id="50" dur="500"/>
                                        <p:tgtEl>
                                          <p:spTgt spid="10">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xEl>
                                              <p:pRg st="4" end="4"/>
                                            </p:txEl>
                                          </p:spTgt>
                                        </p:tgtEl>
                                        <p:attrNameLst>
                                          <p:attrName>style.visibility</p:attrName>
                                        </p:attrNameLst>
                                      </p:cBhvr>
                                      <p:to>
                                        <p:strVal val="visible"/>
                                      </p:to>
                                    </p:set>
                                    <p:anim calcmode="lin" valueType="num">
                                      <p:cBhvr additive="base">
                                        <p:cTn id="55"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nodeType="clickEffect">
                                  <p:stCondLst>
                                    <p:cond delay="0"/>
                                  </p:stCondLst>
                                  <p:childTnLst>
                                    <p:set>
                                      <p:cBhvr>
                                        <p:cTn id="60" dur="1" fill="hold">
                                          <p:stCondLst>
                                            <p:cond delay="0"/>
                                          </p:stCondLst>
                                        </p:cTn>
                                        <p:tgtEl>
                                          <p:spTgt spid="10">
                                            <p:txEl>
                                              <p:pRg st="6" end="6"/>
                                            </p:txEl>
                                          </p:spTgt>
                                        </p:tgtEl>
                                        <p:attrNameLst>
                                          <p:attrName>style.visibility</p:attrName>
                                        </p:attrNameLst>
                                      </p:cBhvr>
                                      <p:to>
                                        <p:strVal val="visible"/>
                                      </p:to>
                                    </p:set>
                                    <p:animEffect transition="in" filter="circle(in)">
                                      <p:cBhvr>
                                        <p:cTn id="61" dur="2000"/>
                                        <p:tgtEl>
                                          <p:spTgt spid="10">
                                            <p:txEl>
                                              <p:pRg st="6" end="6"/>
                                            </p:txEl>
                                          </p:spTgt>
                                        </p:tgtEl>
                                      </p:cBhvr>
                                    </p:animEffect>
                                  </p:childTnLst>
                                </p:cTn>
                              </p:par>
                              <p:par>
                                <p:cTn id="62" presetID="6" presetClass="entr" presetSubtype="16" fill="hold" nodeType="withEffect">
                                  <p:stCondLst>
                                    <p:cond delay="0"/>
                                  </p:stCondLst>
                                  <p:childTnLst>
                                    <p:set>
                                      <p:cBhvr>
                                        <p:cTn id="63" dur="1" fill="hold">
                                          <p:stCondLst>
                                            <p:cond delay="0"/>
                                          </p:stCondLst>
                                        </p:cTn>
                                        <p:tgtEl>
                                          <p:spTgt spid="10">
                                            <p:txEl>
                                              <p:pRg st="8" end="8"/>
                                            </p:txEl>
                                          </p:spTgt>
                                        </p:tgtEl>
                                        <p:attrNameLst>
                                          <p:attrName>style.visibility</p:attrName>
                                        </p:attrNameLst>
                                      </p:cBhvr>
                                      <p:to>
                                        <p:strVal val="visible"/>
                                      </p:to>
                                    </p:set>
                                    <p:animEffect transition="in" filter="circle(in)">
                                      <p:cBhvr>
                                        <p:cTn id="64" dur="2000"/>
                                        <p:tgtEl>
                                          <p:spTgt spid="10">
                                            <p:txEl>
                                              <p:pRg st="8" end="8"/>
                                            </p:txEl>
                                          </p:spTgt>
                                        </p:tgtEl>
                                      </p:cBhvr>
                                    </p:animEffect>
                                  </p:childTnLst>
                                </p:cTn>
                              </p:par>
                              <p:par>
                                <p:cTn id="65" presetID="6" presetClass="entr" presetSubtype="16" fill="hold" nodeType="withEffect">
                                  <p:stCondLst>
                                    <p:cond delay="0"/>
                                  </p:stCondLst>
                                  <p:childTnLst>
                                    <p:set>
                                      <p:cBhvr>
                                        <p:cTn id="66" dur="1" fill="hold">
                                          <p:stCondLst>
                                            <p:cond delay="0"/>
                                          </p:stCondLst>
                                        </p:cTn>
                                        <p:tgtEl>
                                          <p:spTgt spid="10">
                                            <p:txEl>
                                              <p:pRg st="9" end="9"/>
                                            </p:txEl>
                                          </p:spTgt>
                                        </p:tgtEl>
                                        <p:attrNameLst>
                                          <p:attrName>style.visibility</p:attrName>
                                        </p:attrNameLst>
                                      </p:cBhvr>
                                      <p:to>
                                        <p:strVal val="visible"/>
                                      </p:to>
                                    </p:set>
                                    <p:animEffect transition="in" filter="circle(in)">
                                      <p:cBhvr>
                                        <p:cTn id="67" dur="2000"/>
                                        <p:tgtEl>
                                          <p:spTgt spid="10">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10">
                                            <p:txEl>
                                              <p:pRg st="11" end="11"/>
                                            </p:txEl>
                                          </p:spTgt>
                                        </p:tgtEl>
                                        <p:attrNameLst>
                                          <p:attrName>style.visibility</p:attrName>
                                        </p:attrNameLst>
                                      </p:cBhvr>
                                      <p:to>
                                        <p:strVal val="visible"/>
                                      </p:to>
                                    </p:set>
                                    <p:animEffect transition="in" filter="barn(inVertical)">
                                      <p:cBhvr>
                                        <p:cTn id="72" dur="5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8B9140-386B-FBD8-F49B-FCC22D4A4801}"/>
              </a:ext>
            </a:extLst>
          </p:cNvPr>
          <p:cNvSpPr txBox="1"/>
          <p:nvPr/>
        </p:nvSpPr>
        <p:spPr>
          <a:xfrm>
            <a:off x="193963" y="162158"/>
            <a:ext cx="6022110" cy="6247864"/>
          </a:xfrm>
          <a:prstGeom prst="rect">
            <a:avLst/>
          </a:prstGeom>
          <a:noFill/>
        </p:spPr>
        <p:txBody>
          <a:bodyPr wrap="square">
            <a:spAutoFit/>
          </a:bodyPr>
          <a:lstStyle/>
          <a:p>
            <a:pPr algn="just"/>
            <a:r>
              <a:rPr lang="en-US" sz="1600" b="1" i="0" dirty="0">
                <a:solidFill>
                  <a:srgbClr val="333333"/>
                </a:solidFill>
                <a:effectLst/>
              </a:rPr>
              <a:t>Basic Operations on Linked List: </a:t>
            </a:r>
            <a:r>
              <a:rPr lang="en-US" sz="1600" b="0" i="0" dirty="0">
                <a:effectLst/>
              </a:rPr>
              <a:t>There are various linked list operations that allow us to perform different actions on linked lists. Here's a list of basic linked list operations that we will cover in this session.</a:t>
            </a:r>
          </a:p>
          <a:p>
            <a:pPr algn="l" fontAlgn="base">
              <a:buFont typeface="Arial" panose="020B0604020202020204" pitchFamily="34" charset="0"/>
              <a:buChar char="•"/>
            </a:pPr>
            <a:r>
              <a:rPr lang="en-US" sz="1600" b="1" i="0" dirty="0" err="1">
                <a:solidFill>
                  <a:srgbClr val="273239"/>
                </a:solidFill>
                <a:effectLst/>
                <a:latin typeface="urw-din"/>
              </a:rPr>
              <a:t>createList</a:t>
            </a:r>
            <a:r>
              <a:rPr lang="en-US" sz="1600" b="1" i="0" dirty="0">
                <a:solidFill>
                  <a:srgbClr val="273239"/>
                </a:solidFill>
                <a:effectLst/>
                <a:latin typeface="urw-din"/>
              </a:rPr>
              <a:t>():</a:t>
            </a:r>
            <a:r>
              <a:rPr lang="en-US" sz="1600" b="0" i="0" dirty="0">
                <a:solidFill>
                  <a:srgbClr val="273239"/>
                </a:solidFill>
                <a:effectLst/>
                <a:latin typeface="urw-din"/>
              </a:rPr>
              <a:t> To create the list with ‘n’ number of nodes initially as defined by the user.</a:t>
            </a:r>
          </a:p>
          <a:p>
            <a:pPr algn="l" fontAlgn="base">
              <a:buFont typeface="Arial" panose="020B0604020202020204" pitchFamily="34" charset="0"/>
              <a:buChar char="•"/>
            </a:pPr>
            <a:r>
              <a:rPr lang="en-US" sz="1600" b="1" i="0" dirty="0">
                <a:solidFill>
                  <a:srgbClr val="273239"/>
                </a:solidFill>
                <a:effectLst/>
                <a:latin typeface="urw-din"/>
              </a:rPr>
              <a:t>traverse():</a:t>
            </a:r>
            <a:r>
              <a:rPr lang="en-US" sz="1600" b="0" i="0" dirty="0">
                <a:solidFill>
                  <a:srgbClr val="273239"/>
                </a:solidFill>
                <a:effectLst/>
                <a:latin typeface="urw-din"/>
              </a:rPr>
              <a:t> To see the contents of the linked list, it is necessary to traverse the given linked list. The given traverse() function traverses and prints the content of the linked list.</a:t>
            </a:r>
          </a:p>
          <a:p>
            <a:pPr algn="l" fontAlgn="base">
              <a:buFont typeface="Arial" panose="020B0604020202020204" pitchFamily="34" charset="0"/>
              <a:buChar char="•"/>
            </a:pPr>
            <a:r>
              <a:rPr lang="en-US" sz="1600" b="1" i="0" dirty="0" err="1">
                <a:solidFill>
                  <a:srgbClr val="273239"/>
                </a:solidFill>
                <a:effectLst/>
                <a:latin typeface="urw-din"/>
              </a:rPr>
              <a:t>insertAtFront</a:t>
            </a:r>
            <a:r>
              <a:rPr lang="en-US" sz="1600" b="1" i="0" dirty="0">
                <a:solidFill>
                  <a:srgbClr val="273239"/>
                </a:solidFill>
                <a:effectLst/>
                <a:latin typeface="urw-din"/>
              </a:rPr>
              <a:t>():</a:t>
            </a:r>
            <a:r>
              <a:rPr lang="en-US" sz="1600" b="0" i="0" dirty="0">
                <a:solidFill>
                  <a:srgbClr val="273239"/>
                </a:solidFill>
                <a:effectLst/>
                <a:latin typeface="urw-din"/>
              </a:rPr>
              <a:t> This function simply inserts an element at the front/beginning of the linked list.</a:t>
            </a:r>
          </a:p>
          <a:p>
            <a:pPr algn="l" fontAlgn="base">
              <a:buFont typeface="Arial" panose="020B0604020202020204" pitchFamily="34" charset="0"/>
              <a:buChar char="•"/>
            </a:pPr>
            <a:r>
              <a:rPr lang="en-US" sz="1600" b="1" i="0" dirty="0" err="1">
                <a:solidFill>
                  <a:srgbClr val="273239"/>
                </a:solidFill>
                <a:effectLst/>
                <a:latin typeface="urw-din"/>
              </a:rPr>
              <a:t>insertAtEnd</a:t>
            </a:r>
            <a:r>
              <a:rPr lang="en-US" sz="1600" b="1" i="0" dirty="0">
                <a:solidFill>
                  <a:srgbClr val="273239"/>
                </a:solidFill>
                <a:effectLst/>
                <a:latin typeface="urw-din"/>
              </a:rPr>
              <a:t>():</a:t>
            </a:r>
            <a:r>
              <a:rPr lang="en-US" sz="1600" b="0" i="0" dirty="0">
                <a:solidFill>
                  <a:srgbClr val="273239"/>
                </a:solidFill>
                <a:effectLst/>
                <a:latin typeface="urw-din"/>
              </a:rPr>
              <a:t> This function inserts an element at the end of the linked list.</a:t>
            </a:r>
          </a:p>
          <a:p>
            <a:pPr algn="l" fontAlgn="base">
              <a:buFont typeface="Arial" panose="020B0604020202020204" pitchFamily="34" charset="0"/>
              <a:buChar char="•"/>
            </a:pPr>
            <a:r>
              <a:rPr lang="en-US" sz="1600" b="1" i="0" dirty="0" err="1">
                <a:solidFill>
                  <a:srgbClr val="273239"/>
                </a:solidFill>
                <a:effectLst/>
                <a:latin typeface="urw-din"/>
              </a:rPr>
              <a:t>insertAtPosition</a:t>
            </a:r>
            <a:r>
              <a:rPr lang="en-US" sz="1600" b="1" i="0" dirty="0">
                <a:solidFill>
                  <a:srgbClr val="273239"/>
                </a:solidFill>
                <a:effectLst/>
                <a:latin typeface="urw-din"/>
              </a:rPr>
              <a:t>():</a:t>
            </a:r>
            <a:r>
              <a:rPr lang="en-US" sz="1600" b="0" i="0" dirty="0">
                <a:solidFill>
                  <a:srgbClr val="273239"/>
                </a:solidFill>
                <a:effectLst/>
                <a:latin typeface="urw-din"/>
              </a:rPr>
              <a:t> This function inserts an element at a specified position in the linked list.</a:t>
            </a:r>
          </a:p>
          <a:p>
            <a:pPr algn="l" fontAlgn="base">
              <a:buFont typeface="Arial" panose="020B0604020202020204" pitchFamily="34" charset="0"/>
              <a:buChar char="•"/>
            </a:pPr>
            <a:r>
              <a:rPr lang="en-US" sz="1600" b="1" i="0" dirty="0" err="1">
                <a:solidFill>
                  <a:srgbClr val="273239"/>
                </a:solidFill>
                <a:effectLst/>
                <a:latin typeface="urw-din"/>
              </a:rPr>
              <a:t>deleteFirst</a:t>
            </a:r>
            <a:r>
              <a:rPr lang="en-US" sz="1600" b="1" i="0" dirty="0">
                <a:solidFill>
                  <a:srgbClr val="273239"/>
                </a:solidFill>
                <a:effectLst/>
                <a:latin typeface="urw-din"/>
              </a:rPr>
              <a:t>():</a:t>
            </a:r>
            <a:r>
              <a:rPr lang="en-US" sz="1600" b="0" i="0" dirty="0">
                <a:solidFill>
                  <a:srgbClr val="273239"/>
                </a:solidFill>
                <a:effectLst/>
                <a:latin typeface="urw-din"/>
              </a:rPr>
              <a:t> This function simply deletes an element from the front/beginning of the linked list.</a:t>
            </a:r>
          </a:p>
          <a:p>
            <a:pPr algn="l" fontAlgn="base">
              <a:buFont typeface="Arial" panose="020B0604020202020204" pitchFamily="34" charset="0"/>
              <a:buChar char="•"/>
            </a:pPr>
            <a:r>
              <a:rPr lang="en-US" sz="1600" b="1" i="0" dirty="0" err="1">
                <a:solidFill>
                  <a:srgbClr val="273239"/>
                </a:solidFill>
                <a:effectLst/>
                <a:latin typeface="urw-din"/>
              </a:rPr>
              <a:t>deleteEnd</a:t>
            </a:r>
            <a:r>
              <a:rPr lang="en-US" sz="1600" b="1" i="0" dirty="0">
                <a:solidFill>
                  <a:srgbClr val="273239"/>
                </a:solidFill>
                <a:effectLst/>
                <a:latin typeface="urw-din"/>
              </a:rPr>
              <a:t>():</a:t>
            </a:r>
            <a:r>
              <a:rPr lang="en-US" sz="1600" b="0" i="0" dirty="0">
                <a:solidFill>
                  <a:srgbClr val="273239"/>
                </a:solidFill>
                <a:effectLst/>
                <a:latin typeface="urw-din"/>
              </a:rPr>
              <a:t> This function simply deletes an element from the end of the linked list.</a:t>
            </a:r>
          </a:p>
          <a:p>
            <a:pPr algn="l" fontAlgn="base">
              <a:buFont typeface="Arial" panose="020B0604020202020204" pitchFamily="34" charset="0"/>
              <a:buChar char="•"/>
            </a:pPr>
            <a:r>
              <a:rPr lang="en-US" sz="1600" b="1" i="0" dirty="0" err="1">
                <a:solidFill>
                  <a:srgbClr val="273239"/>
                </a:solidFill>
                <a:effectLst/>
                <a:latin typeface="urw-din"/>
              </a:rPr>
              <a:t>deletePosition</a:t>
            </a:r>
            <a:r>
              <a:rPr lang="en-US" sz="1600" b="1" i="0" dirty="0">
                <a:solidFill>
                  <a:srgbClr val="273239"/>
                </a:solidFill>
                <a:effectLst/>
                <a:latin typeface="urw-din"/>
              </a:rPr>
              <a:t>():</a:t>
            </a:r>
            <a:r>
              <a:rPr lang="en-US" sz="1600" b="0" i="0" dirty="0">
                <a:solidFill>
                  <a:srgbClr val="273239"/>
                </a:solidFill>
                <a:effectLst/>
                <a:latin typeface="urw-din"/>
              </a:rPr>
              <a:t> This function deletes an element from a specified position in the linked list.</a:t>
            </a:r>
          </a:p>
          <a:p>
            <a:pPr algn="l" fontAlgn="base">
              <a:buFont typeface="Arial" panose="020B0604020202020204" pitchFamily="34" charset="0"/>
              <a:buChar char="•"/>
            </a:pPr>
            <a:r>
              <a:rPr lang="en-US" sz="1600" b="1" i="0" dirty="0">
                <a:solidFill>
                  <a:srgbClr val="273239"/>
                </a:solidFill>
                <a:effectLst/>
                <a:latin typeface="urw-din"/>
              </a:rPr>
              <a:t>maximum():</a:t>
            </a:r>
            <a:r>
              <a:rPr lang="en-US" sz="1600" b="0" i="0" dirty="0">
                <a:solidFill>
                  <a:srgbClr val="273239"/>
                </a:solidFill>
                <a:effectLst/>
                <a:latin typeface="urw-din"/>
              </a:rPr>
              <a:t> This function finds the maximum element in a linked list.</a:t>
            </a:r>
          </a:p>
          <a:p>
            <a:pPr algn="l" fontAlgn="base">
              <a:buFont typeface="Arial" panose="020B0604020202020204" pitchFamily="34" charset="0"/>
              <a:buChar char="•"/>
            </a:pPr>
            <a:r>
              <a:rPr lang="en-US" sz="1600" b="1" i="0" dirty="0">
                <a:solidFill>
                  <a:srgbClr val="273239"/>
                </a:solidFill>
                <a:effectLst/>
                <a:latin typeface="urw-din"/>
              </a:rPr>
              <a:t>mean():</a:t>
            </a:r>
            <a:r>
              <a:rPr lang="en-US" sz="1600" b="0" i="0" dirty="0">
                <a:solidFill>
                  <a:srgbClr val="273239"/>
                </a:solidFill>
                <a:effectLst/>
                <a:latin typeface="urw-din"/>
              </a:rPr>
              <a:t> This function finds the mean of the elements in a linked list.</a:t>
            </a:r>
          </a:p>
          <a:p>
            <a:pPr algn="l" fontAlgn="base">
              <a:buFont typeface="Arial" panose="020B0604020202020204" pitchFamily="34" charset="0"/>
              <a:buChar char="•"/>
            </a:pPr>
            <a:r>
              <a:rPr lang="en-US" sz="1600" b="1" i="0" dirty="0">
                <a:solidFill>
                  <a:srgbClr val="273239"/>
                </a:solidFill>
                <a:effectLst/>
                <a:latin typeface="urw-din"/>
              </a:rPr>
              <a:t>sort():</a:t>
            </a:r>
            <a:r>
              <a:rPr lang="en-US" sz="1600" b="0" i="0" dirty="0">
                <a:solidFill>
                  <a:srgbClr val="273239"/>
                </a:solidFill>
                <a:effectLst/>
                <a:latin typeface="urw-din"/>
              </a:rPr>
              <a:t> This function sort the given linked list in ascending order.</a:t>
            </a:r>
          </a:p>
          <a:p>
            <a:pPr algn="l" fontAlgn="base">
              <a:buFont typeface="Arial" panose="020B0604020202020204" pitchFamily="34" charset="0"/>
              <a:buChar char="•"/>
            </a:pPr>
            <a:r>
              <a:rPr lang="en-US" sz="1600" b="1" i="0" dirty="0" err="1">
                <a:solidFill>
                  <a:srgbClr val="273239"/>
                </a:solidFill>
                <a:effectLst/>
                <a:latin typeface="urw-din"/>
              </a:rPr>
              <a:t>reverseLL</a:t>
            </a:r>
            <a:r>
              <a:rPr lang="en-US" sz="1600" b="1" i="0" dirty="0">
                <a:solidFill>
                  <a:srgbClr val="273239"/>
                </a:solidFill>
                <a:effectLst/>
                <a:latin typeface="urw-din"/>
              </a:rPr>
              <a:t>():</a:t>
            </a:r>
            <a:r>
              <a:rPr lang="en-US" sz="1600" b="0" i="0" dirty="0">
                <a:solidFill>
                  <a:srgbClr val="273239"/>
                </a:solidFill>
                <a:effectLst/>
                <a:latin typeface="urw-din"/>
              </a:rPr>
              <a:t> This function reverses the given linked list.</a:t>
            </a:r>
            <a:endParaRPr lang="en-US" sz="1600" b="0" i="0" dirty="0">
              <a:solidFill>
                <a:srgbClr val="333333"/>
              </a:solidFill>
              <a:effectLst/>
            </a:endParaRPr>
          </a:p>
        </p:txBody>
      </p:sp>
      <p:pic>
        <p:nvPicPr>
          <p:cNvPr id="5" name="Picture 4">
            <a:extLst>
              <a:ext uri="{FF2B5EF4-FFF2-40B4-BE49-F238E27FC236}">
                <a16:creationId xmlns:a16="http://schemas.microsoft.com/office/drawing/2014/main" id="{65AFC032-FBD3-E47D-2716-B30F5FCDBB63}"/>
              </a:ext>
            </a:extLst>
          </p:cNvPr>
          <p:cNvPicPr>
            <a:picLocks noChangeAspect="1"/>
          </p:cNvPicPr>
          <p:nvPr/>
        </p:nvPicPr>
        <p:blipFill>
          <a:blip r:embed="rId2"/>
          <a:stretch>
            <a:fillRect/>
          </a:stretch>
        </p:blipFill>
        <p:spPr>
          <a:xfrm>
            <a:off x="6682508" y="1978040"/>
            <a:ext cx="4895273" cy="1181733"/>
          </a:xfrm>
          <a:prstGeom prst="rect">
            <a:avLst/>
          </a:prstGeom>
        </p:spPr>
      </p:pic>
      <p:sp>
        <p:nvSpPr>
          <p:cNvPr id="4" name="TextBox 3">
            <a:extLst>
              <a:ext uri="{FF2B5EF4-FFF2-40B4-BE49-F238E27FC236}">
                <a16:creationId xmlns:a16="http://schemas.microsoft.com/office/drawing/2014/main" id="{48E83767-B935-D46F-1FA9-805ADD6D4827}"/>
              </a:ext>
            </a:extLst>
          </p:cNvPr>
          <p:cNvSpPr txBox="1"/>
          <p:nvPr/>
        </p:nvSpPr>
        <p:spPr>
          <a:xfrm>
            <a:off x="6345382" y="162158"/>
            <a:ext cx="5569527" cy="1815882"/>
          </a:xfrm>
          <a:prstGeom prst="rect">
            <a:avLst/>
          </a:prstGeom>
          <a:noFill/>
        </p:spPr>
        <p:txBody>
          <a:bodyPr wrap="square">
            <a:spAutoFit/>
          </a:bodyPr>
          <a:lstStyle/>
          <a:p>
            <a:pPr algn="just"/>
            <a:r>
              <a:rPr lang="en-US" sz="1600" b="0" i="0" dirty="0">
                <a:effectLst/>
              </a:rPr>
              <a:t>Before you learn about linked list operations in detail, make sure to know about linked list first.</a:t>
            </a:r>
          </a:p>
          <a:p>
            <a:pPr algn="just"/>
            <a:endParaRPr lang="en-US" sz="1600" b="0" i="0" dirty="0">
              <a:effectLst/>
            </a:endParaRPr>
          </a:p>
          <a:p>
            <a:pPr algn="just"/>
            <a:r>
              <a:rPr lang="en-US" sz="1600" b="1" i="0" dirty="0">
                <a:solidFill>
                  <a:srgbClr val="25265E"/>
                </a:solidFill>
                <a:effectLst/>
              </a:rPr>
              <a:t>Things to Remember about Linked List: </a:t>
            </a:r>
          </a:p>
          <a:p>
            <a:pPr algn="just"/>
            <a:r>
              <a:rPr lang="en-US" sz="1600" dirty="0">
                <a:solidFill>
                  <a:srgbClr val="25265E"/>
                </a:solidFill>
              </a:rPr>
              <a:t>The</a:t>
            </a:r>
            <a:r>
              <a:rPr lang="en-US" sz="1600" i="1" dirty="0">
                <a:solidFill>
                  <a:srgbClr val="25265E"/>
                </a:solidFill>
              </a:rPr>
              <a:t> </a:t>
            </a:r>
            <a:r>
              <a:rPr lang="en-US" sz="1600" b="1" i="1" dirty="0">
                <a:solidFill>
                  <a:srgbClr val="25265E"/>
                </a:solidFill>
              </a:rPr>
              <a:t>h</a:t>
            </a:r>
            <a:r>
              <a:rPr lang="en-US" sz="1600" b="1" i="1" dirty="0">
                <a:solidFill>
                  <a:srgbClr val="25265E"/>
                </a:solidFill>
                <a:effectLst/>
              </a:rPr>
              <a:t>ead </a:t>
            </a:r>
            <a:r>
              <a:rPr lang="en-US" sz="1600" b="0" i="0" dirty="0">
                <a:effectLst/>
                <a:latin typeface="euclid_circular_a"/>
              </a:rPr>
              <a:t>points to the first node of the linked list</a:t>
            </a:r>
          </a:p>
          <a:p>
            <a:pPr algn="just"/>
            <a:r>
              <a:rPr lang="en-US" sz="1600" dirty="0">
                <a:solidFill>
                  <a:srgbClr val="25265E"/>
                </a:solidFill>
                <a:latin typeface="euclid_circular_a"/>
              </a:rPr>
              <a:t>The </a:t>
            </a:r>
            <a:r>
              <a:rPr lang="en-US" sz="1600" b="1" i="1" dirty="0">
                <a:solidFill>
                  <a:srgbClr val="25265E"/>
                </a:solidFill>
                <a:latin typeface="euclid_circular_a"/>
              </a:rPr>
              <a:t>next</a:t>
            </a:r>
            <a:r>
              <a:rPr lang="en-US" sz="1600" b="1" dirty="0">
                <a:solidFill>
                  <a:srgbClr val="25265E"/>
                </a:solidFill>
                <a:latin typeface="euclid_circular_a"/>
              </a:rPr>
              <a:t> </a:t>
            </a:r>
            <a:r>
              <a:rPr lang="en-US" sz="1600" b="0" i="0" dirty="0">
                <a:effectLst/>
                <a:latin typeface="euclid_circular_a"/>
              </a:rPr>
              <a:t>pointer of the last node is </a:t>
            </a:r>
            <a:r>
              <a:rPr lang="en-US" sz="1600" b="1" i="1" dirty="0">
                <a:effectLst/>
                <a:latin typeface="euclid_circular_a"/>
              </a:rPr>
              <a:t>NULL</a:t>
            </a:r>
            <a:r>
              <a:rPr lang="en-US" sz="1600" b="1" i="0" dirty="0">
                <a:effectLst/>
                <a:latin typeface="euclid_circular_a"/>
              </a:rPr>
              <a:t>, </a:t>
            </a:r>
            <a:r>
              <a:rPr lang="en-US" sz="1600" b="0" i="0" dirty="0">
                <a:effectLst/>
                <a:latin typeface="euclid_circular_a"/>
              </a:rPr>
              <a:t>so if the next current node is </a:t>
            </a:r>
            <a:r>
              <a:rPr lang="en-US" sz="1600" b="1" i="1" dirty="0">
                <a:effectLst/>
                <a:latin typeface="euclid_circular_a"/>
              </a:rPr>
              <a:t>NULL</a:t>
            </a:r>
            <a:r>
              <a:rPr lang="en-US" sz="1600" b="1" dirty="0">
                <a:latin typeface="euclid_circular_a"/>
              </a:rPr>
              <a:t>,</a:t>
            </a:r>
            <a:r>
              <a:rPr lang="en-US" sz="1600" b="1" i="0" dirty="0">
                <a:effectLst/>
                <a:latin typeface="euclid_circular_a"/>
              </a:rPr>
              <a:t> </a:t>
            </a:r>
            <a:r>
              <a:rPr lang="en-US" sz="1600" b="0" i="0" dirty="0">
                <a:effectLst/>
                <a:latin typeface="euclid_circular_a"/>
              </a:rPr>
              <a:t> we have reached the end of the linked list.</a:t>
            </a:r>
          </a:p>
        </p:txBody>
      </p:sp>
      <p:sp>
        <p:nvSpPr>
          <p:cNvPr id="6" name="TextBox 5">
            <a:extLst>
              <a:ext uri="{FF2B5EF4-FFF2-40B4-BE49-F238E27FC236}">
                <a16:creationId xmlns:a16="http://schemas.microsoft.com/office/drawing/2014/main" id="{EA82C09C-4930-BE79-0984-2301E574F131}"/>
              </a:ext>
            </a:extLst>
          </p:cNvPr>
          <p:cNvSpPr txBox="1"/>
          <p:nvPr/>
        </p:nvSpPr>
        <p:spPr>
          <a:xfrm>
            <a:off x="6345382" y="3159773"/>
            <a:ext cx="5652655" cy="830997"/>
          </a:xfrm>
          <a:prstGeom prst="rect">
            <a:avLst/>
          </a:prstGeom>
          <a:noFill/>
        </p:spPr>
        <p:txBody>
          <a:bodyPr wrap="square">
            <a:spAutoFit/>
          </a:bodyPr>
          <a:lstStyle/>
          <a:p>
            <a:pPr algn="l" fontAlgn="base"/>
            <a:r>
              <a:rPr lang="en-US" sz="1600" b="0" i="0" dirty="0">
                <a:solidFill>
                  <a:srgbClr val="273239"/>
                </a:solidFill>
                <a:effectLst/>
                <a:latin typeface="urw-din"/>
              </a:rPr>
              <a:t>Self Referential structures are those structures that have one or more pointers that point to the same type of structure, as their member.</a:t>
            </a:r>
            <a:endParaRPr lang="en-US" sz="1600" dirty="0"/>
          </a:p>
        </p:txBody>
      </p:sp>
      <p:pic>
        <p:nvPicPr>
          <p:cNvPr id="8" name="Picture 7">
            <a:extLst>
              <a:ext uri="{FF2B5EF4-FFF2-40B4-BE49-F238E27FC236}">
                <a16:creationId xmlns:a16="http://schemas.microsoft.com/office/drawing/2014/main" id="{24F0D793-EBAA-5B25-96E6-33D1C30EF9DC}"/>
              </a:ext>
            </a:extLst>
          </p:cNvPr>
          <p:cNvPicPr>
            <a:picLocks noChangeAspect="1"/>
          </p:cNvPicPr>
          <p:nvPr/>
        </p:nvPicPr>
        <p:blipFill>
          <a:blip r:embed="rId3"/>
          <a:stretch>
            <a:fillRect/>
          </a:stretch>
        </p:blipFill>
        <p:spPr>
          <a:xfrm>
            <a:off x="7719137" y="3990769"/>
            <a:ext cx="2514753" cy="1677817"/>
          </a:xfrm>
          <a:prstGeom prst="rect">
            <a:avLst/>
          </a:prstGeom>
        </p:spPr>
      </p:pic>
      <p:sp>
        <p:nvSpPr>
          <p:cNvPr id="10" name="TextBox 9">
            <a:extLst>
              <a:ext uri="{FF2B5EF4-FFF2-40B4-BE49-F238E27FC236}">
                <a16:creationId xmlns:a16="http://schemas.microsoft.com/office/drawing/2014/main" id="{83F7CC62-1C2F-02B7-335E-263F85DC8AB3}"/>
              </a:ext>
            </a:extLst>
          </p:cNvPr>
          <p:cNvSpPr txBox="1"/>
          <p:nvPr/>
        </p:nvSpPr>
        <p:spPr>
          <a:xfrm>
            <a:off x="6426198" y="5664945"/>
            <a:ext cx="5407892" cy="584775"/>
          </a:xfrm>
          <a:prstGeom prst="rect">
            <a:avLst/>
          </a:prstGeom>
          <a:noFill/>
        </p:spPr>
        <p:txBody>
          <a:bodyPr wrap="square">
            <a:spAutoFit/>
          </a:bodyPr>
          <a:lstStyle/>
          <a:p>
            <a:r>
              <a:rPr lang="en-US" sz="1600" b="0" i="0" dirty="0">
                <a:solidFill>
                  <a:srgbClr val="273239"/>
                </a:solidFill>
                <a:effectLst/>
                <a:latin typeface="urw-din"/>
              </a:rPr>
              <a:t>In other words, structures pointing to the same type of structures are self-referential in nature</a:t>
            </a:r>
            <a:endParaRPr lang="en-US" sz="1600" dirty="0"/>
          </a:p>
        </p:txBody>
      </p:sp>
    </p:spTree>
    <p:extLst>
      <p:ext uri="{BB962C8B-B14F-4D97-AF65-F5344CB8AC3E}">
        <p14:creationId xmlns:p14="http://schemas.microsoft.com/office/powerpoint/2010/main" val="404155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wipe(down)">
                                      <p:cBhvr>
                                        <p:cTn id="56" dur="500"/>
                                        <p:tgtEl>
                                          <p:spTgt spid="3">
                                            <p:txEl>
                                              <p:pRg st="9" end="9"/>
                                            </p:txEl>
                                          </p:spTgt>
                                        </p:tgtEl>
                                      </p:cBhvr>
                                    </p:animEffect>
                                  </p:childTnLst>
                                </p:cTn>
                              </p:par>
                              <p:par>
                                <p:cTn id="57" presetID="22" presetClass="entr" presetSubtype="4"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wipe(down)">
                                      <p:cBhvr>
                                        <p:cTn id="59" dur="500"/>
                                        <p:tgtEl>
                                          <p:spTgt spid="3">
                                            <p:txEl>
                                              <p:pRg st="10" end="10"/>
                                            </p:txEl>
                                          </p:spTgt>
                                        </p:tgtEl>
                                      </p:cBhvr>
                                    </p:animEffect>
                                  </p:childTnLst>
                                </p:cTn>
                              </p:par>
                              <p:par>
                                <p:cTn id="60" presetID="22" presetClass="entr" presetSubtype="4" fill="hold"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down)">
                                      <p:cBhvr>
                                        <p:cTn id="62" dur="500"/>
                                        <p:tgtEl>
                                          <p:spTgt spid="3">
                                            <p:txEl>
                                              <p:pRg st="11" end="11"/>
                                            </p:txEl>
                                          </p:spTgt>
                                        </p:tgtEl>
                                      </p:cBhvr>
                                    </p:animEffect>
                                  </p:childTnLst>
                                </p:cTn>
                              </p:par>
                              <p:par>
                                <p:cTn id="63" presetID="22" presetClass="entr" presetSubtype="4" fill="hold" nodeType="with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Effect transition="in" filter="wipe(down)">
                                      <p:cBhvr>
                                        <p:cTn id="65" dur="500"/>
                                        <p:tgtEl>
                                          <p:spTgt spid="3">
                                            <p:txEl>
                                              <p:pRg st="12" end="1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1" presetClass="entr" presetSubtype="1"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wheel(1)">
                                      <p:cBhvr>
                                        <p:cTn id="70" dur="2000"/>
                                        <p:tgtEl>
                                          <p:spTgt spid="4"/>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1" fill="hold" nodeType="click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wheel(1)">
                                      <p:cBhvr>
                                        <p:cTn id="75" dur="2000"/>
                                        <p:tgtEl>
                                          <p:spTgt spid="5"/>
                                        </p:tgtEl>
                                      </p:cBhvr>
                                    </p:animEffect>
                                  </p:childTnLst>
                                </p:cTn>
                              </p:par>
                            </p:childTnLst>
                          </p:cTn>
                        </p:par>
                      </p:childTnLst>
                    </p:cTn>
                  </p:par>
                  <p:par>
                    <p:cTn id="76" fill="hold">
                      <p:stCondLst>
                        <p:cond delay="indefinite"/>
                      </p:stCondLst>
                      <p:childTnLst>
                        <p:par>
                          <p:cTn id="77" fill="hold">
                            <p:stCondLst>
                              <p:cond delay="0"/>
                            </p:stCondLst>
                            <p:childTnLst>
                              <p:par>
                                <p:cTn id="78" presetID="21" presetClass="entr" presetSubtype="1" fill="hold" grpId="0"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heel(1)">
                                      <p:cBhvr>
                                        <p:cTn id="80" dur="2000"/>
                                        <p:tgtEl>
                                          <p:spTgt spid="6"/>
                                        </p:tgtEl>
                                      </p:cBhvr>
                                    </p:animEffect>
                                  </p:childTnLst>
                                </p:cTn>
                              </p:par>
                            </p:childTnLst>
                          </p:cTn>
                        </p:par>
                      </p:childTnLst>
                    </p:cTn>
                  </p:par>
                  <p:par>
                    <p:cTn id="81" fill="hold">
                      <p:stCondLst>
                        <p:cond delay="indefinite"/>
                      </p:stCondLst>
                      <p:childTnLst>
                        <p:par>
                          <p:cTn id="82" fill="hold">
                            <p:stCondLst>
                              <p:cond delay="0"/>
                            </p:stCondLst>
                            <p:childTnLst>
                              <p:par>
                                <p:cTn id="83" presetID="21" presetClass="entr" presetSubtype="1" fill="hold" nodeType="click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wheel(1)">
                                      <p:cBhvr>
                                        <p:cTn id="85" dur="2000"/>
                                        <p:tgtEl>
                                          <p:spTgt spid="8"/>
                                        </p:tgtEl>
                                      </p:cBhvr>
                                    </p:animEffect>
                                  </p:childTnLst>
                                </p:cTn>
                              </p:par>
                            </p:childTnLst>
                          </p:cTn>
                        </p:par>
                      </p:childTnLst>
                    </p:cTn>
                  </p:par>
                  <p:par>
                    <p:cTn id="86" fill="hold">
                      <p:stCondLst>
                        <p:cond delay="indefinite"/>
                      </p:stCondLst>
                      <p:childTnLst>
                        <p:par>
                          <p:cTn id="87" fill="hold">
                            <p:stCondLst>
                              <p:cond delay="0"/>
                            </p:stCondLst>
                            <p:childTnLst>
                              <p:par>
                                <p:cTn id="88" presetID="6" presetClass="entr" presetSubtype="16" fill="hold" grpId="0" nodeType="click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circle(in)">
                                      <p:cBhvr>
                                        <p:cTn id="9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A95785-0D79-6512-6A0F-BA1380393AA6}"/>
              </a:ext>
            </a:extLst>
          </p:cNvPr>
          <p:cNvSpPr txBox="1"/>
          <p:nvPr/>
        </p:nvSpPr>
        <p:spPr>
          <a:xfrm>
            <a:off x="203200" y="97043"/>
            <a:ext cx="6096000" cy="369332"/>
          </a:xfrm>
          <a:prstGeom prst="rect">
            <a:avLst/>
          </a:prstGeom>
          <a:noFill/>
        </p:spPr>
        <p:txBody>
          <a:bodyPr wrap="square">
            <a:spAutoFit/>
          </a:bodyPr>
          <a:lstStyle/>
          <a:p>
            <a:pPr algn="just"/>
            <a:r>
              <a:rPr lang="en-US" b="1" i="0" dirty="0">
                <a:solidFill>
                  <a:srgbClr val="121213"/>
                </a:solidFill>
                <a:effectLst/>
                <a:latin typeface="Bitter"/>
              </a:rPr>
              <a:t>How to create a linked list?</a:t>
            </a:r>
          </a:p>
        </p:txBody>
      </p:sp>
      <p:pic>
        <p:nvPicPr>
          <p:cNvPr id="22" name="Picture 21">
            <a:extLst>
              <a:ext uri="{FF2B5EF4-FFF2-40B4-BE49-F238E27FC236}">
                <a16:creationId xmlns:a16="http://schemas.microsoft.com/office/drawing/2014/main" id="{1021C2AB-C0E6-5E86-071A-BF1284D73C3F}"/>
              </a:ext>
            </a:extLst>
          </p:cNvPr>
          <p:cNvPicPr>
            <a:picLocks noChangeAspect="1"/>
          </p:cNvPicPr>
          <p:nvPr/>
        </p:nvPicPr>
        <p:blipFill>
          <a:blip r:embed="rId2"/>
          <a:stretch>
            <a:fillRect/>
          </a:stretch>
        </p:blipFill>
        <p:spPr>
          <a:xfrm>
            <a:off x="317476" y="466374"/>
            <a:ext cx="11458888" cy="946789"/>
          </a:xfrm>
          <a:prstGeom prst="rect">
            <a:avLst/>
          </a:prstGeom>
        </p:spPr>
      </p:pic>
      <p:pic>
        <p:nvPicPr>
          <p:cNvPr id="24" name="Picture 23">
            <a:extLst>
              <a:ext uri="{FF2B5EF4-FFF2-40B4-BE49-F238E27FC236}">
                <a16:creationId xmlns:a16="http://schemas.microsoft.com/office/drawing/2014/main" id="{ED6698CA-016F-A2BC-0065-F175F56BAB3D}"/>
              </a:ext>
            </a:extLst>
          </p:cNvPr>
          <p:cNvPicPr>
            <a:picLocks noChangeAspect="1"/>
          </p:cNvPicPr>
          <p:nvPr/>
        </p:nvPicPr>
        <p:blipFill>
          <a:blip r:embed="rId3"/>
          <a:stretch>
            <a:fillRect/>
          </a:stretch>
        </p:blipFill>
        <p:spPr>
          <a:xfrm>
            <a:off x="1111635" y="1413163"/>
            <a:ext cx="2333527" cy="1089665"/>
          </a:xfrm>
          <a:prstGeom prst="rect">
            <a:avLst/>
          </a:prstGeom>
        </p:spPr>
      </p:pic>
      <p:pic>
        <p:nvPicPr>
          <p:cNvPr id="26" name="Picture 25">
            <a:extLst>
              <a:ext uri="{FF2B5EF4-FFF2-40B4-BE49-F238E27FC236}">
                <a16:creationId xmlns:a16="http://schemas.microsoft.com/office/drawing/2014/main" id="{5DEF9129-8F67-40B5-C859-2D4B062E6C51}"/>
              </a:ext>
            </a:extLst>
          </p:cNvPr>
          <p:cNvPicPr>
            <a:picLocks noChangeAspect="1"/>
          </p:cNvPicPr>
          <p:nvPr/>
        </p:nvPicPr>
        <p:blipFill>
          <a:blip r:embed="rId4"/>
          <a:stretch>
            <a:fillRect/>
          </a:stretch>
        </p:blipFill>
        <p:spPr>
          <a:xfrm>
            <a:off x="3553672" y="1413163"/>
            <a:ext cx="8158038" cy="1089665"/>
          </a:xfrm>
          <a:prstGeom prst="rect">
            <a:avLst/>
          </a:prstGeom>
        </p:spPr>
      </p:pic>
      <p:pic>
        <p:nvPicPr>
          <p:cNvPr id="28" name="Picture 27">
            <a:extLst>
              <a:ext uri="{FF2B5EF4-FFF2-40B4-BE49-F238E27FC236}">
                <a16:creationId xmlns:a16="http://schemas.microsoft.com/office/drawing/2014/main" id="{20EDC23F-A9BF-FD40-4E48-9E140D9729CE}"/>
              </a:ext>
            </a:extLst>
          </p:cNvPr>
          <p:cNvPicPr>
            <a:picLocks noChangeAspect="1"/>
          </p:cNvPicPr>
          <p:nvPr/>
        </p:nvPicPr>
        <p:blipFill>
          <a:blip r:embed="rId5"/>
          <a:stretch>
            <a:fillRect/>
          </a:stretch>
        </p:blipFill>
        <p:spPr>
          <a:xfrm>
            <a:off x="649365" y="2766003"/>
            <a:ext cx="11062345" cy="662997"/>
          </a:xfrm>
          <a:prstGeom prst="rect">
            <a:avLst/>
          </a:prstGeom>
        </p:spPr>
      </p:pic>
      <p:pic>
        <p:nvPicPr>
          <p:cNvPr id="30" name="Picture 29">
            <a:extLst>
              <a:ext uri="{FF2B5EF4-FFF2-40B4-BE49-F238E27FC236}">
                <a16:creationId xmlns:a16="http://schemas.microsoft.com/office/drawing/2014/main" id="{19E851FF-32AE-A136-B298-79DCC12362A6}"/>
              </a:ext>
            </a:extLst>
          </p:cNvPr>
          <p:cNvPicPr>
            <a:picLocks noChangeAspect="1"/>
          </p:cNvPicPr>
          <p:nvPr/>
        </p:nvPicPr>
        <p:blipFill>
          <a:blip r:embed="rId6"/>
          <a:stretch>
            <a:fillRect/>
          </a:stretch>
        </p:blipFill>
        <p:spPr>
          <a:xfrm>
            <a:off x="649365" y="3488476"/>
            <a:ext cx="7774199" cy="407397"/>
          </a:xfrm>
          <a:prstGeom prst="rect">
            <a:avLst/>
          </a:prstGeom>
        </p:spPr>
      </p:pic>
      <p:pic>
        <p:nvPicPr>
          <p:cNvPr id="32" name="Picture 31">
            <a:extLst>
              <a:ext uri="{FF2B5EF4-FFF2-40B4-BE49-F238E27FC236}">
                <a16:creationId xmlns:a16="http://schemas.microsoft.com/office/drawing/2014/main" id="{CA509479-1A98-99D7-7327-2D888F1D0BD7}"/>
              </a:ext>
            </a:extLst>
          </p:cNvPr>
          <p:cNvPicPr>
            <a:picLocks noChangeAspect="1"/>
          </p:cNvPicPr>
          <p:nvPr/>
        </p:nvPicPr>
        <p:blipFill>
          <a:blip r:embed="rId7"/>
          <a:stretch>
            <a:fillRect/>
          </a:stretch>
        </p:blipFill>
        <p:spPr>
          <a:xfrm>
            <a:off x="649365" y="3855668"/>
            <a:ext cx="8962728" cy="407396"/>
          </a:xfrm>
          <a:prstGeom prst="rect">
            <a:avLst/>
          </a:prstGeom>
        </p:spPr>
      </p:pic>
      <p:pic>
        <p:nvPicPr>
          <p:cNvPr id="34" name="Picture 33">
            <a:extLst>
              <a:ext uri="{FF2B5EF4-FFF2-40B4-BE49-F238E27FC236}">
                <a16:creationId xmlns:a16="http://schemas.microsoft.com/office/drawing/2014/main" id="{3A98AE53-BF59-355D-A9E8-E114E3AD4876}"/>
              </a:ext>
            </a:extLst>
          </p:cNvPr>
          <p:cNvPicPr>
            <a:picLocks noChangeAspect="1"/>
          </p:cNvPicPr>
          <p:nvPr/>
        </p:nvPicPr>
        <p:blipFill>
          <a:blip r:embed="rId8"/>
          <a:stretch>
            <a:fillRect/>
          </a:stretch>
        </p:blipFill>
        <p:spPr>
          <a:xfrm>
            <a:off x="649365" y="4401636"/>
            <a:ext cx="11126999" cy="662996"/>
          </a:xfrm>
          <a:prstGeom prst="rect">
            <a:avLst/>
          </a:prstGeom>
        </p:spPr>
      </p:pic>
      <p:pic>
        <p:nvPicPr>
          <p:cNvPr id="36" name="Picture 35">
            <a:extLst>
              <a:ext uri="{FF2B5EF4-FFF2-40B4-BE49-F238E27FC236}">
                <a16:creationId xmlns:a16="http://schemas.microsoft.com/office/drawing/2014/main" id="{A37E09DE-9A8D-B418-C7D8-D6BDB10F86B4}"/>
              </a:ext>
            </a:extLst>
          </p:cNvPr>
          <p:cNvPicPr>
            <a:picLocks noChangeAspect="1"/>
          </p:cNvPicPr>
          <p:nvPr/>
        </p:nvPicPr>
        <p:blipFill>
          <a:blip r:embed="rId9"/>
          <a:stretch>
            <a:fillRect/>
          </a:stretch>
        </p:blipFill>
        <p:spPr>
          <a:xfrm>
            <a:off x="649365" y="5142671"/>
            <a:ext cx="11062345" cy="604332"/>
          </a:xfrm>
          <a:prstGeom prst="rect">
            <a:avLst/>
          </a:prstGeom>
        </p:spPr>
      </p:pic>
      <p:pic>
        <p:nvPicPr>
          <p:cNvPr id="38" name="Picture 37">
            <a:extLst>
              <a:ext uri="{FF2B5EF4-FFF2-40B4-BE49-F238E27FC236}">
                <a16:creationId xmlns:a16="http://schemas.microsoft.com/office/drawing/2014/main" id="{216DB4D9-5E1D-7BB9-4629-1597FBA568B7}"/>
              </a:ext>
            </a:extLst>
          </p:cNvPr>
          <p:cNvPicPr>
            <a:picLocks noChangeAspect="1"/>
          </p:cNvPicPr>
          <p:nvPr/>
        </p:nvPicPr>
        <p:blipFill>
          <a:blip r:embed="rId10"/>
          <a:stretch>
            <a:fillRect/>
          </a:stretch>
        </p:blipFill>
        <p:spPr>
          <a:xfrm>
            <a:off x="575475" y="5794681"/>
            <a:ext cx="7100451" cy="364710"/>
          </a:xfrm>
          <a:prstGeom prst="rect">
            <a:avLst/>
          </a:prstGeom>
        </p:spPr>
      </p:pic>
      <p:pic>
        <p:nvPicPr>
          <p:cNvPr id="40" name="Picture 39">
            <a:extLst>
              <a:ext uri="{FF2B5EF4-FFF2-40B4-BE49-F238E27FC236}">
                <a16:creationId xmlns:a16="http://schemas.microsoft.com/office/drawing/2014/main" id="{F15848AC-03AA-6CD4-50AE-BEEEE711F91A}"/>
              </a:ext>
            </a:extLst>
          </p:cNvPr>
          <p:cNvPicPr>
            <a:picLocks noChangeAspect="1"/>
          </p:cNvPicPr>
          <p:nvPr/>
        </p:nvPicPr>
        <p:blipFill>
          <a:blip r:embed="rId11"/>
          <a:stretch>
            <a:fillRect/>
          </a:stretch>
        </p:blipFill>
        <p:spPr>
          <a:xfrm>
            <a:off x="649365" y="6273505"/>
            <a:ext cx="7505961" cy="364709"/>
          </a:xfrm>
          <a:prstGeom prst="rect">
            <a:avLst/>
          </a:prstGeom>
        </p:spPr>
      </p:pic>
    </p:spTree>
    <p:extLst>
      <p:ext uri="{BB962C8B-B14F-4D97-AF65-F5344CB8AC3E}">
        <p14:creationId xmlns:p14="http://schemas.microsoft.com/office/powerpoint/2010/main" val="61262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down)">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barn(inVertical)">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1000"/>
                                        <p:tgtEl>
                                          <p:spTgt spid="30"/>
                                        </p:tgtEl>
                                      </p:cBhvr>
                                    </p:animEffect>
                                    <p:anim calcmode="lin" valueType="num">
                                      <p:cBhvr>
                                        <p:cTn id="30" dur="1000" fill="hold"/>
                                        <p:tgtEl>
                                          <p:spTgt spid="30"/>
                                        </p:tgtEl>
                                        <p:attrNameLst>
                                          <p:attrName>ppt_x</p:attrName>
                                        </p:attrNameLst>
                                      </p:cBhvr>
                                      <p:tavLst>
                                        <p:tav tm="0">
                                          <p:val>
                                            <p:strVal val="#ppt_x"/>
                                          </p:val>
                                        </p:tav>
                                        <p:tav tm="100000">
                                          <p:val>
                                            <p:strVal val="#ppt_x"/>
                                          </p:val>
                                        </p:tav>
                                      </p:tavLst>
                                    </p:anim>
                                    <p:anim calcmode="lin" valueType="num">
                                      <p:cBhvr>
                                        <p:cTn id="3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barn(inVertical)">
                                      <p:cBhvr>
                                        <p:cTn id="36" dur="500"/>
                                        <p:tgtEl>
                                          <p:spTgt spid="32"/>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ppt_x"/>
                                          </p:val>
                                        </p:tav>
                                        <p:tav tm="100000">
                                          <p:val>
                                            <p:strVal val="#ppt_x"/>
                                          </p:val>
                                        </p:tav>
                                      </p:tavLst>
                                    </p:anim>
                                    <p:anim calcmode="lin" valueType="num">
                                      <p:cBhvr additive="base">
                                        <p:cTn id="4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barn(inVertical)">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circle(in)">
                                      <p:cBhvr>
                                        <p:cTn id="57"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F148F1-A9B0-64A3-1EFF-EC9288D1AEC3}"/>
              </a:ext>
            </a:extLst>
          </p:cNvPr>
          <p:cNvSpPr txBox="1"/>
          <p:nvPr/>
        </p:nvSpPr>
        <p:spPr>
          <a:xfrm>
            <a:off x="203200" y="97043"/>
            <a:ext cx="6096000" cy="369332"/>
          </a:xfrm>
          <a:prstGeom prst="rect">
            <a:avLst/>
          </a:prstGeom>
          <a:noFill/>
        </p:spPr>
        <p:txBody>
          <a:bodyPr wrap="square">
            <a:spAutoFit/>
          </a:bodyPr>
          <a:lstStyle/>
          <a:p>
            <a:pPr algn="just"/>
            <a:r>
              <a:rPr lang="en-US" b="1" i="0" dirty="0">
                <a:solidFill>
                  <a:srgbClr val="121213"/>
                </a:solidFill>
                <a:effectLst/>
                <a:latin typeface="Bitter"/>
              </a:rPr>
              <a:t>How to create a linked list?</a:t>
            </a:r>
          </a:p>
        </p:txBody>
      </p:sp>
      <p:pic>
        <p:nvPicPr>
          <p:cNvPr id="5" name="Picture 4">
            <a:extLst>
              <a:ext uri="{FF2B5EF4-FFF2-40B4-BE49-F238E27FC236}">
                <a16:creationId xmlns:a16="http://schemas.microsoft.com/office/drawing/2014/main" id="{C3B70492-93C4-913E-FEF8-E64471F9B445}"/>
              </a:ext>
            </a:extLst>
          </p:cNvPr>
          <p:cNvPicPr>
            <a:picLocks noChangeAspect="1"/>
          </p:cNvPicPr>
          <p:nvPr/>
        </p:nvPicPr>
        <p:blipFill>
          <a:blip r:embed="rId2"/>
          <a:stretch>
            <a:fillRect/>
          </a:stretch>
        </p:blipFill>
        <p:spPr>
          <a:xfrm>
            <a:off x="280193" y="466375"/>
            <a:ext cx="11440751" cy="640262"/>
          </a:xfrm>
          <a:prstGeom prst="rect">
            <a:avLst/>
          </a:prstGeom>
        </p:spPr>
      </p:pic>
      <p:pic>
        <p:nvPicPr>
          <p:cNvPr id="7" name="Picture 6">
            <a:extLst>
              <a:ext uri="{FF2B5EF4-FFF2-40B4-BE49-F238E27FC236}">
                <a16:creationId xmlns:a16="http://schemas.microsoft.com/office/drawing/2014/main" id="{0FB9C150-2CBF-20EC-88B7-6E2542AE7113}"/>
              </a:ext>
            </a:extLst>
          </p:cNvPr>
          <p:cNvPicPr>
            <a:picLocks noChangeAspect="1"/>
          </p:cNvPicPr>
          <p:nvPr/>
        </p:nvPicPr>
        <p:blipFill>
          <a:blip r:embed="rId3"/>
          <a:stretch>
            <a:fillRect/>
          </a:stretch>
        </p:blipFill>
        <p:spPr>
          <a:xfrm>
            <a:off x="203200" y="1104910"/>
            <a:ext cx="11314545" cy="435836"/>
          </a:xfrm>
          <a:prstGeom prst="rect">
            <a:avLst/>
          </a:prstGeom>
        </p:spPr>
      </p:pic>
      <p:pic>
        <p:nvPicPr>
          <p:cNvPr id="9" name="Picture 8">
            <a:extLst>
              <a:ext uri="{FF2B5EF4-FFF2-40B4-BE49-F238E27FC236}">
                <a16:creationId xmlns:a16="http://schemas.microsoft.com/office/drawing/2014/main" id="{790E0092-B78C-75EE-37E6-344B37E1F011}"/>
              </a:ext>
            </a:extLst>
          </p:cNvPr>
          <p:cNvPicPr>
            <a:picLocks noChangeAspect="1"/>
          </p:cNvPicPr>
          <p:nvPr/>
        </p:nvPicPr>
        <p:blipFill>
          <a:blip r:embed="rId4"/>
          <a:stretch>
            <a:fillRect/>
          </a:stretch>
        </p:blipFill>
        <p:spPr>
          <a:xfrm>
            <a:off x="280192" y="1540746"/>
            <a:ext cx="11440751" cy="594475"/>
          </a:xfrm>
          <a:prstGeom prst="rect">
            <a:avLst/>
          </a:prstGeom>
        </p:spPr>
      </p:pic>
      <p:pic>
        <p:nvPicPr>
          <p:cNvPr id="11" name="Picture 10">
            <a:extLst>
              <a:ext uri="{FF2B5EF4-FFF2-40B4-BE49-F238E27FC236}">
                <a16:creationId xmlns:a16="http://schemas.microsoft.com/office/drawing/2014/main" id="{50F6960F-526E-1C75-E663-8FCE6062D4D8}"/>
              </a:ext>
            </a:extLst>
          </p:cNvPr>
          <p:cNvPicPr>
            <a:picLocks noChangeAspect="1"/>
          </p:cNvPicPr>
          <p:nvPr/>
        </p:nvPicPr>
        <p:blipFill>
          <a:blip r:embed="rId5"/>
          <a:stretch>
            <a:fillRect/>
          </a:stretch>
        </p:blipFill>
        <p:spPr>
          <a:xfrm>
            <a:off x="280192" y="2179281"/>
            <a:ext cx="3701814" cy="323774"/>
          </a:xfrm>
          <a:prstGeom prst="rect">
            <a:avLst/>
          </a:prstGeom>
        </p:spPr>
      </p:pic>
      <p:pic>
        <p:nvPicPr>
          <p:cNvPr id="13" name="Picture 12">
            <a:extLst>
              <a:ext uri="{FF2B5EF4-FFF2-40B4-BE49-F238E27FC236}">
                <a16:creationId xmlns:a16="http://schemas.microsoft.com/office/drawing/2014/main" id="{398ACEB2-02FC-44E0-07B5-044285BA1603}"/>
              </a:ext>
            </a:extLst>
          </p:cNvPr>
          <p:cNvPicPr>
            <a:picLocks noChangeAspect="1"/>
          </p:cNvPicPr>
          <p:nvPr/>
        </p:nvPicPr>
        <p:blipFill>
          <a:blip r:embed="rId6"/>
          <a:stretch>
            <a:fillRect/>
          </a:stretch>
        </p:blipFill>
        <p:spPr>
          <a:xfrm>
            <a:off x="280192" y="2503055"/>
            <a:ext cx="7647770" cy="323774"/>
          </a:xfrm>
          <a:prstGeom prst="rect">
            <a:avLst/>
          </a:prstGeom>
        </p:spPr>
      </p:pic>
      <p:pic>
        <p:nvPicPr>
          <p:cNvPr id="15" name="Picture 14">
            <a:extLst>
              <a:ext uri="{FF2B5EF4-FFF2-40B4-BE49-F238E27FC236}">
                <a16:creationId xmlns:a16="http://schemas.microsoft.com/office/drawing/2014/main" id="{F6910A08-9BA2-ED0C-B74D-46AE2630D0A1}"/>
              </a:ext>
            </a:extLst>
          </p:cNvPr>
          <p:cNvPicPr>
            <a:picLocks noChangeAspect="1"/>
          </p:cNvPicPr>
          <p:nvPr/>
        </p:nvPicPr>
        <p:blipFill>
          <a:blip r:embed="rId7"/>
          <a:stretch>
            <a:fillRect/>
          </a:stretch>
        </p:blipFill>
        <p:spPr>
          <a:xfrm>
            <a:off x="280192" y="2826829"/>
            <a:ext cx="6998064" cy="315885"/>
          </a:xfrm>
          <a:prstGeom prst="rect">
            <a:avLst/>
          </a:prstGeom>
        </p:spPr>
      </p:pic>
      <p:pic>
        <p:nvPicPr>
          <p:cNvPr id="17" name="Picture 16">
            <a:extLst>
              <a:ext uri="{FF2B5EF4-FFF2-40B4-BE49-F238E27FC236}">
                <a16:creationId xmlns:a16="http://schemas.microsoft.com/office/drawing/2014/main" id="{D420887A-1F43-48B3-27F4-4C75602F5337}"/>
              </a:ext>
            </a:extLst>
          </p:cNvPr>
          <p:cNvPicPr>
            <a:picLocks noChangeAspect="1"/>
          </p:cNvPicPr>
          <p:nvPr/>
        </p:nvPicPr>
        <p:blipFill>
          <a:blip r:embed="rId8"/>
          <a:stretch>
            <a:fillRect/>
          </a:stretch>
        </p:blipFill>
        <p:spPr>
          <a:xfrm>
            <a:off x="280191" y="3183702"/>
            <a:ext cx="5351697" cy="237602"/>
          </a:xfrm>
          <a:prstGeom prst="rect">
            <a:avLst/>
          </a:prstGeom>
        </p:spPr>
      </p:pic>
      <p:pic>
        <p:nvPicPr>
          <p:cNvPr id="19" name="Picture 18">
            <a:extLst>
              <a:ext uri="{FF2B5EF4-FFF2-40B4-BE49-F238E27FC236}">
                <a16:creationId xmlns:a16="http://schemas.microsoft.com/office/drawing/2014/main" id="{F6D857C1-80C9-AAC7-9F66-8A13DB94D51E}"/>
              </a:ext>
            </a:extLst>
          </p:cNvPr>
          <p:cNvPicPr>
            <a:picLocks noChangeAspect="1"/>
          </p:cNvPicPr>
          <p:nvPr/>
        </p:nvPicPr>
        <p:blipFill>
          <a:blip r:embed="rId9"/>
          <a:stretch>
            <a:fillRect/>
          </a:stretch>
        </p:blipFill>
        <p:spPr>
          <a:xfrm>
            <a:off x="232589" y="3631139"/>
            <a:ext cx="11211266" cy="2922775"/>
          </a:xfrm>
          <a:prstGeom prst="rect">
            <a:avLst/>
          </a:prstGeom>
        </p:spPr>
      </p:pic>
    </p:spTree>
    <p:extLst>
      <p:ext uri="{BB962C8B-B14F-4D97-AF65-F5344CB8AC3E}">
        <p14:creationId xmlns:p14="http://schemas.microsoft.com/office/powerpoint/2010/main" val="402527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barn(inVertical)">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C3B86D-A772-C466-49A7-7706C0830A3F}"/>
              </a:ext>
            </a:extLst>
          </p:cNvPr>
          <p:cNvSpPr txBox="1"/>
          <p:nvPr/>
        </p:nvSpPr>
        <p:spPr>
          <a:xfrm>
            <a:off x="73891" y="0"/>
            <a:ext cx="6096000" cy="369332"/>
          </a:xfrm>
          <a:prstGeom prst="rect">
            <a:avLst/>
          </a:prstGeom>
          <a:noFill/>
        </p:spPr>
        <p:txBody>
          <a:bodyPr wrap="square">
            <a:spAutoFit/>
          </a:bodyPr>
          <a:lstStyle/>
          <a:p>
            <a:pPr algn="just"/>
            <a:r>
              <a:rPr lang="en-US" b="1" i="0" dirty="0">
                <a:solidFill>
                  <a:srgbClr val="121213"/>
                </a:solidFill>
                <a:effectLst/>
                <a:latin typeface="Bitter"/>
              </a:rPr>
              <a:t>Example Program to create and traverse a linked list?</a:t>
            </a:r>
          </a:p>
        </p:txBody>
      </p:sp>
      <p:sp>
        <p:nvSpPr>
          <p:cNvPr id="6" name="TextBox 5">
            <a:extLst>
              <a:ext uri="{FF2B5EF4-FFF2-40B4-BE49-F238E27FC236}">
                <a16:creationId xmlns:a16="http://schemas.microsoft.com/office/drawing/2014/main" id="{8F7C7B7B-B98E-1452-AE45-6F875C1FDD4F}"/>
              </a:ext>
            </a:extLst>
          </p:cNvPr>
          <p:cNvSpPr txBox="1"/>
          <p:nvPr/>
        </p:nvSpPr>
        <p:spPr>
          <a:xfrm>
            <a:off x="226293" y="369332"/>
            <a:ext cx="5232398" cy="5693866"/>
          </a:xfrm>
          <a:prstGeom prst="rect">
            <a:avLst/>
          </a:prstGeom>
          <a:noFill/>
        </p:spPr>
        <p:txBody>
          <a:bodyPr wrap="square">
            <a:spAutoFit/>
          </a:bodyPr>
          <a:lstStyle/>
          <a:p>
            <a:r>
              <a:rPr lang="en-US" sz="1400" b="0" i="0" dirty="0">
                <a:solidFill>
                  <a:srgbClr val="0000FF"/>
                </a:solidFill>
                <a:effectLst/>
                <a:latin typeface="Consolas" panose="020B0609020204030204" pitchFamily="49" charset="0"/>
              </a:rPr>
              <a:t>struct</a:t>
            </a:r>
            <a:r>
              <a:rPr lang="en-US" sz="1400" b="0" i="0" dirty="0">
                <a:solidFill>
                  <a:srgbClr val="000000"/>
                </a:solidFill>
                <a:effectLst/>
                <a:latin typeface="Consolas" panose="020B0609020204030204" pitchFamily="49" charset="0"/>
              </a:rPr>
              <a:t> node</a:t>
            </a:r>
            <a:r>
              <a:rPr lang="en-US" sz="1400" b="0" i="0" dirty="0">
                <a:solidFill>
                  <a:srgbClr val="9BA0A5"/>
                </a:solidFill>
                <a:effectLst/>
                <a:latin typeface="Consolas" panose="020B0609020204030204" pitchFamily="49" charset="0"/>
              </a:rPr>
              <a:t>//Structure of a node</a:t>
            </a:r>
            <a:r>
              <a:rPr lang="en-US" sz="1400" b="0" i="0" dirty="0">
                <a:solidFill>
                  <a:srgbClr val="000000"/>
                </a:solidFill>
                <a:effectLst/>
                <a:latin typeface="Consolas" panose="020B0609020204030204" pitchFamily="49" charset="0"/>
              </a:rPr>
              <a:t> </a:t>
            </a:r>
          </a:p>
          <a:p>
            <a:r>
              <a:rPr lang="en-US" sz="1400" b="0" i="0" dirty="0">
                <a:solidFill>
                  <a:srgbClr val="000000"/>
                </a:solidFill>
                <a:effectLst/>
                <a:latin typeface="Consolas" panose="020B0609020204030204" pitchFamily="49" charset="0"/>
              </a:rPr>
              <a:t>{ </a:t>
            </a:r>
          </a:p>
          <a:p>
            <a:r>
              <a:rPr lang="en-US" sz="1400" b="0" i="0" dirty="0">
                <a:solidFill>
                  <a:srgbClr val="0000FF"/>
                </a:solidFill>
                <a:effectLst/>
                <a:latin typeface="Consolas" panose="020B0609020204030204" pitchFamily="49" charset="0"/>
              </a:rPr>
              <a:t>int</a:t>
            </a:r>
            <a:r>
              <a:rPr lang="en-US" sz="1400" b="0" i="0" dirty="0">
                <a:solidFill>
                  <a:srgbClr val="000000"/>
                </a:solidFill>
                <a:effectLst/>
                <a:latin typeface="Consolas" panose="020B0609020204030204" pitchFamily="49" charset="0"/>
              </a:rPr>
              <a:t> data;</a:t>
            </a:r>
            <a:r>
              <a:rPr lang="en-US" sz="1400" b="0" i="0" dirty="0">
                <a:solidFill>
                  <a:srgbClr val="9BA0A5"/>
                </a:solidFill>
                <a:effectLst/>
                <a:latin typeface="Consolas" panose="020B0609020204030204" pitchFamily="49" charset="0"/>
              </a:rPr>
              <a:t>//Data </a:t>
            </a:r>
          </a:p>
          <a:p>
            <a:r>
              <a:rPr lang="en-US" sz="1400" b="0" i="0" dirty="0">
                <a:solidFill>
                  <a:srgbClr val="0000FF"/>
                </a:solidFill>
                <a:effectLst/>
                <a:latin typeface="Consolas" panose="020B0609020204030204" pitchFamily="49" charset="0"/>
              </a:rPr>
              <a:t>struct</a:t>
            </a:r>
            <a:r>
              <a:rPr lang="en-US" sz="1400" b="0" i="0" dirty="0">
                <a:solidFill>
                  <a:srgbClr val="000000"/>
                </a:solidFill>
                <a:effectLst/>
                <a:latin typeface="Consolas" panose="020B0609020204030204" pitchFamily="49" charset="0"/>
              </a:rPr>
              <a:t> node *next;</a:t>
            </a:r>
            <a:r>
              <a:rPr lang="en-US" sz="1400" b="0" i="0" dirty="0">
                <a:solidFill>
                  <a:srgbClr val="9BA0A5"/>
                </a:solidFill>
                <a:effectLst/>
                <a:latin typeface="Consolas" panose="020B0609020204030204" pitchFamily="49" charset="0"/>
              </a:rPr>
              <a:t>//Address </a:t>
            </a:r>
          </a:p>
          <a:p>
            <a:r>
              <a:rPr lang="en-US" sz="1400" b="0" i="0" dirty="0">
                <a:solidFill>
                  <a:srgbClr val="000000"/>
                </a:solidFill>
                <a:effectLst/>
                <a:latin typeface="Consolas" panose="020B0609020204030204" pitchFamily="49" charset="0"/>
              </a:rPr>
              <a:t>}*head; </a:t>
            </a:r>
          </a:p>
          <a:p>
            <a:endParaRPr lang="en-US" sz="1400" dirty="0">
              <a:solidFill>
                <a:srgbClr val="000000"/>
              </a:solidFill>
              <a:latin typeface="Consolas" panose="020B0609020204030204" pitchFamily="49" charset="0"/>
            </a:endParaRPr>
          </a:p>
          <a:p>
            <a:r>
              <a:rPr lang="en-US" sz="1400" b="0" i="0">
                <a:solidFill>
                  <a:srgbClr val="0000FF"/>
                </a:solidFill>
                <a:effectLst/>
                <a:latin typeface="Consolas" panose="020B0609020204030204" pitchFamily="49" charset="0"/>
              </a:rPr>
              <a:t>int</a:t>
            </a:r>
            <a:r>
              <a:rPr lang="en-US" sz="1400" b="0" i="0">
                <a:solidFill>
                  <a:srgbClr val="000000"/>
                </a:solidFill>
                <a:effectLst/>
                <a:latin typeface="Consolas" panose="020B0609020204030204" pitchFamily="49" charset="0"/>
              </a:rPr>
              <a:t> </a:t>
            </a:r>
            <a:r>
              <a:rPr lang="en-US" sz="1400" b="0" i="0" dirty="0">
                <a:solidFill>
                  <a:srgbClr val="DD4A68"/>
                </a:solidFill>
                <a:effectLst/>
                <a:latin typeface="Consolas" panose="020B0609020204030204" pitchFamily="49" charset="0"/>
              </a:rPr>
              <a:t>main</a:t>
            </a:r>
            <a:r>
              <a:rPr lang="en-US" sz="1400" b="0" i="0" dirty="0">
                <a:solidFill>
                  <a:srgbClr val="000000"/>
                </a:solidFill>
                <a:effectLst/>
                <a:latin typeface="Consolas" panose="020B0609020204030204" pitchFamily="49" charset="0"/>
              </a:rPr>
              <a:t>() </a:t>
            </a:r>
          </a:p>
          <a:p>
            <a:r>
              <a:rPr lang="en-US" sz="1400" b="0" i="0" dirty="0">
                <a:solidFill>
                  <a:srgbClr val="000000"/>
                </a:solidFill>
                <a:effectLst/>
                <a:latin typeface="Consolas" panose="020B0609020204030204" pitchFamily="49" charset="0"/>
              </a:rPr>
              <a:t>{ </a:t>
            </a:r>
          </a:p>
          <a:p>
            <a:r>
              <a:rPr lang="en-US" sz="1400" b="0" i="0" dirty="0">
                <a:solidFill>
                  <a:srgbClr val="0000FF"/>
                </a:solidFill>
                <a:effectLst/>
                <a:latin typeface="Consolas" panose="020B0609020204030204" pitchFamily="49" charset="0"/>
              </a:rPr>
              <a:t>int</a:t>
            </a:r>
            <a:r>
              <a:rPr lang="en-US" sz="1400" b="0" i="0" dirty="0">
                <a:solidFill>
                  <a:srgbClr val="000000"/>
                </a:solidFill>
                <a:effectLst/>
                <a:latin typeface="Consolas" panose="020B0609020204030204" pitchFamily="49" charset="0"/>
              </a:rPr>
              <a:t> n; </a:t>
            </a:r>
          </a:p>
          <a:p>
            <a:r>
              <a:rPr lang="en-US" sz="1400" b="0" i="0" dirty="0" err="1">
                <a:solidFill>
                  <a:srgbClr val="DD4A68"/>
                </a:solidFill>
                <a:effectLst/>
                <a:latin typeface="Consolas" panose="020B0609020204030204" pitchFamily="49" charset="0"/>
              </a:rPr>
              <a:t>printf</a:t>
            </a:r>
            <a:r>
              <a:rPr lang="en-US" sz="1400" b="0" i="0" dirty="0">
                <a:solidFill>
                  <a:srgbClr val="000000"/>
                </a:solidFill>
                <a:effectLst/>
                <a:latin typeface="Consolas" panose="020B0609020204030204" pitchFamily="49" charset="0"/>
              </a:rPr>
              <a:t>(</a:t>
            </a:r>
            <a:r>
              <a:rPr lang="en-US" sz="1400" b="0" i="0" dirty="0">
                <a:solidFill>
                  <a:srgbClr val="800000"/>
                </a:solidFill>
                <a:effectLst/>
                <a:latin typeface="Consolas" panose="020B0609020204030204" pitchFamily="49" charset="0"/>
              </a:rPr>
              <a:t>"Enter the total number of nodes: "</a:t>
            </a:r>
            <a:r>
              <a:rPr lang="en-US" sz="1400" b="0" i="0" dirty="0">
                <a:solidFill>
                  <a:srgbClr val="000000"/>
                </a:solidFill>
                <a:effectLst/>
                <a:latin typeface="Consolas" panose="020B0609020204030204" pitchFamily="49" charset="0"/>
              </a:rPr>
              <a:t>); </a:t>
            </a:r>
          </a:p>
          <a:p>
            <a:r>
              <a:rPr lang="en-US" sz="1400" b="0" i="0" dirty="0" err="1">
                <a:solidFill>
                  <a:srgbClr val="DD4A68"/>
                </a:solidFill>
                <a:effectLst/>
                <a:latin typeface="Consolas" panose="020B0609020204030204" pitchFamily="49" charset="0"/>
              </a:rPr>
              <a:t>scanf</a:t>
            </a:r>
            <a:r>
              <a:rPr lang="en-US" sz="1400" b="0" i="0" dirty="0">
                <a:solidFill>
                  <a:srgbClr val="000000"/>
                </a:solidFill>
                <a:effectLst/>
                <a:latin typeface="Consolas" panose="020B0609020204030204" pitchFamily="49" charset="0"/>
              </a:rPr>
              <a:t>(</a:t>
            </a:r>
            <a:r>
              <a:rPr lang="en-US" sz="1400" b="0" i="0" dirty="0">
                <a:solidFill>
                  <a:srgbClr val="800000"/>
                </a:solidFill>
                <a:effectLst/>
                <a:latin typeface="Consolas" panose="020B0609020204030204" pitchFamily="49" charset="0"/>
              </a:rPr>
              <a:t>"%d"</a:t>
            </a:r>
            <a:r>
              <a:rPr lang="en-US" sz="1400" b="0" i="0" dirty="0">
                <a:solidFill>
                  <a:srgbClr val="000000"/>
                </a:solidFill>
                <a:effectLst/>
                <a:latin typeface="Consolas" panose="020B0609020204030204" pitchFamily="49" charset="0"/>
              </a:rPr>
              <a:t>, &amp;n); </a:t>
            </a:r>
          </a:p>
          <a:p>
            <a:r>
              <a:rPr lang="en-US" sz="1400" b="0" i="0" dirty="0" err="1">
                <a:solidFill>
                  <a:srgbClr val="DD4A68"/>
                </a:solidFill>
                <a:effectLst/>
                <a:latin typeface="Consolas" panose="020B0609020204030204" pitchFamily="49" charset="0"/>
              </a:rPr>
              <a:t>createList</a:t>
            </a:r>
            <a:r>
              <a:rPr lang="en-US" sz="1400" b="0" i="0" dirty="0">
                <a:solidFill>
                  <a:srgbClr val="000000"/>
                </a:solidFill>
                <a:effectLst/>
                <a:latin typeface="Consolas" panose="020B0609020204030204" pitchFamily="49" charset="0"/>
              </a:rPr>
              <a:t>(n); </a:t>
            </a:r>
          </a:p>
          <a:p>
            <a:r>
              <a:rPr lang="en-US" sz="1400" b="0" i="0" dirty="0" err="1">
                <a:solidFill>
                  <a:srgbClr val="DD4A68"/>
                </a:solidFill>
                <a:effectLst/>
                <a:latin typeface="Consolas" panose="020B0609020204030204" pitchFamily="49" charset="0"/>
              </a:rPr>
              <a:t>printf</a:t>
            </a:r>
            <a:r>
              <a:rPr lang="en-US" sz="1400" b="0" i="0" dirty="0">
                <a:solidFill>
                  <a:srgbClr val="000000"/>
                </a:solidFill>
                <a:effectLst/>
                <a:latin typeface="Consolas" panose="020B0609020204030204" pitchFamily="49" charset="0"/>
              </a:rPr>
              <a:t>(</a:t>
            </a:r>
            <a:r>
              <a:rPr lang="en-US" sz="1400" b="0" i="0" dirty="0">
                <a:solidFill>
                  <a:srgbClr val="800000"/>
                </a:solidFill>
                <a:effectLst/>
                <a:latin typeface="Consolas" panose="020B0609020204030204" pitchFamily="49" charset="0"/>
              </a:rPr>
              <a:t>"\</a:t>
            </a:r>
            <a:r>
              <a:rPr lang="en-US" sz="1400" b="0" i="0" dirty="0" err="1">
                <a:solidFill>
                  <a:srgbClr val="800000"/>
                </a:solidFill>
                <a:effectLst/>
                <a:latin typeface="Consolas" panose="020B0609020204030204" pitchFamily="49" charset="0"/>
              </a:rPr>
              <a:t>nData</a:t>
            </a:r>
            <a:r>
              <a:rPr lang="en-US" sz="1400" b="0" i="0" dirty="0">
                <a:solidFill>
                  <a:srgbClr val="800000"/>
                </a:solidFill>
                <a:effectLst/>
                <a:latin typeface="Consolas" panose="020B0609020204030204" pitchFamily="49" charset="0"/>
              </a:rPr>
              <a:t> in the list \n"</a:t>
            </a:r>
            <a:r>
              <a:rPr lang="en-US" sz="1400" b="0" i="0" dirty="0">
                <a:solidFill>
                  <a:srgbClr val="000000"/>
                </a:solidFill>
                <a:effectLst/>
                <a:latin typeface="Consolas" panose="020B0609020204030204" pitchFamily="49" charset="0"/>
              </a:rPr>
              <a:t>); </a:t>
            </a:r>
          </a:p>
          <a:p>
            <a:r>
              <a:rPr lang="en-US" sz="1400" b="0" i="0" dirty="0" err="1">
                <a:solidFill>
                  <a:srgbClr val="DD4A68"/>
                </a:solidFill>
                <a:effectLst/>
                <a:latin typeface="Consolas" panose="020B0609020204030204" pitchFamily="49" charset="0"/>
              </a:rPr>
              <a:t>traverseList</a:t>
            </a:r>
            <a:r>
              <a:rPr lang="en-US" sz="1400" b="0" i="0" dirty="0">
                <a:solidFill>
                  <a:srgbClr val="000000"/>
                </a:solidFill>
                <a:effectLst/>
                <a:latin typeface="Consolas" panose="020B0609020204030204" pitchFamily="49" charset="0"/>
              </a:rPr>
              <a:t>(); </a:t>
            </a:r>
          </a:p>
          <a:p>
            <a:r>
              <a:rPr lang="en-US" sz="1400" b="0" i="0" dirty="0">
                <a:solidFill>
                  <a:srgbClr val="0000FF"/>
                </a:solidFill>
                <a:effectLst/>
                <a:latin typeface="Consolas" panose="020B0609020204030204" pitchFamily="49" charset="0"/>
              </a:rPr>
              <a:t>return</a:t>
            </a:r>
            <a:r>
              <a:rPr lang="en-US" sz="1400" b="0" i="0" dirty="0">
                <a:solidFill>
                  <a:srgbClr val="000000"/>
                </a:solidFill>
                <a:effectLst/>
                <a:latin typeface="Consolas" panose="020B0609020204030204" pitchFamily="49" charset="0"/>
              </a:rPr>
              <a:t> </a:t>
            </a:r>
            <a:r>
              <a:rPr lang="en-US" sz="1400" b="0" i="0" dirty="0">
                <a:solidFill>
                  <a:srgbClr val="990055"/>
                </a:solidFill>
                <a:effectLst/>
                <a:latin typeface="Consolas" panose="020B0609020204030204" pitchFamily="49" charset="0"/>
              </a:rPr>
              <a:t>0</a:t>
            </a:r>
            <a:r>
              <a:rPr lang="en-US" sz="1400" b="0" i="0" dirty="0">
                <a:solidFill>
                  <a:srgbClr val="000000"/>
                </a:solidFill>
                <a:effectLst/>
                <a:latin typeface="Consolas" panose="020B0609020204030204" pitchFamily="49" charset="0"/>
              </a:rPr>
              <a:t>; </a:t>
            </a:r>
          </a:p>
          <a:p>
            <a:r>
              <a:rPr lang="en-US" sz="1400" b="0" i="0" dirty="0">
                <a:solidFill>
                  <a:srgbClr val="000000"/>
                </a:solidFill>
                <a:effectLst/>
                <a:latin typeface="Consolas" panose="020B0609020204030204" pitchFamily="49" charset="0"/>
              </a:rPr>
              <a:t>} </a:t>
            </a:r>
          </a:p>
          <a:p>
            <a:r>
              <a:rPr lang="en-US" sz="1400" b="0" i="0" dirty="0">
                <a:solidFill>
                  <a:srgbClr val="000000"/>
                </a:solidFill>
                <a:effectLst/>
                <a:latin typeface="Consolas" panose="020B0609020204030204" pitchFamily="49" charset="0"/>
              </a:rPr>
              <a:t> </a:t>
            </a:r>
          </a:p>
          <a:p>
            <a:r>
              <a:rPr lang="en-US" sz="1400" b="0" i="0" dirty="0">
                <a:solidFill>
                  <a:srgbClr val="0000FF"/>
                </a:solidFill>
                <a:effectLst/>
                <a:latin typeface="Consolas" panose="020B0609020204030204" pitchFamily="49" charset="0"/>
              </a:rPr>
              <a:t>void</a:t>
            </a:r>
            <a:r>
              <a:rPr lang="en-US" sz="1400" b="0" i="0" dirty="0">
                <a:solidFill>
                  <a:srgbClr val="000000"/>
                </a:solidFill>
                <a:effectLst/>
                <a:latin typeface="Consolas" panose="020B0609020204030204" pitchFamily="49" charset="0"/>
              </a:rPr>
              <a:t> </a:t>
            </a:r>
            <a:r>
              <a:rPr lang="en-US" sz="1400" b="0" i="0" dirty="0" err="1">
                <a:solidFill>
                  <a:srgbClr val="DD4A68"/>
                </a:solidFill>
                <a:effectLst/>
                <a:latin typeface="Consolas" panose="020B0609020204030204" pitchFamily="49" charset="0"/>
              </a:rPr>
              <a:t>createList</a:t>
            </a:r>
            <a:r>
              <a:rPr lang="en-US" sz="1400" b="0" i="0" dirty="0">
                <a:solidFill>
                  <a:srgbClr val="000000"/>
                </a:solidFill>
                <a:effectLst/>
                <a:latin typeface="Consolas" panose="020B0609020204030204" pitchFamily="49" charset="0"/>
              </a:rPr>
              <a:t>(</a:t>
            </a:r>
            <a:r>
              <a:rPr lang="en-US" sz="1400" b="0" i="0" dirty="0">
                <a:solidFill>
                  <a:srgbClr val="0000FF"/>
                </a:solidFill>
                <a:effectLst/>
                <a:latin typeface="Consolas" panose="020B0609020204030204" pitchFamily="49" charset="0"/>
              </a:rPr>
              <a:t>int</a:t>
            </a:r>
            <a:r>
              <a:rPr lang="en-US" sz="1400" b="0" i="0" dirty="0">
                <a:solidFill>
                  <a:srgbClr val="000000"/>
                </a:solidFill>
                <a:effectLst/>
                <a:latin typeface="Consolas" panose="020B0609020204030204" pitchFamily="49" charset="0"/>
              </a:rPr>
              <a:t> n)</a:t>
            </a:r>
            <a:r>
              <a:rPr lang="en-US" sz="1400" b="0" i="0" dirty="0">
                <a:solidFill>
                  <a:srgbClr val="9BA0A5"/>
                </a:solidFill>
                <a:effectLst/>
                <a:latin typeface="Consolas" panose="020B0609020204030204" pitchFamily="49" charset="0"/>
              </a:rPr>
              <a:t>//Create a list of n nodes</a:t>
            </a:r>
            <a:r>
              <a:rPr lang="en-US" sz="1400" b="0" i="0" dirty="0">
                <a:solidFill>
                  <a:srgbClr val="000000"/>
                </a:solidFill>
                <a:effectLst/>
                <a:latin typeface="Consolas" panose="020B0609020204030204" pitchFamily="49" charset="0"/>
              </a:rPr>
              <a:t> </a:t>
            </a:r>
          </a:p>
          <a:p>
            <a:r>
              <a:rPr lang="en-US" sz="1400" b="0" i="0" dirty="0">
                <a:solidFill>
                  <a:srgbClr val="000000"/>
                </a:solidFill>
                <a:effectLst/>
                <a:latin typeface="Consolas" panose="020B0609020204030204" pitchFamily="49" charset="0"/>
              </a:rPr>
              <a:t>{ </a:t>
            </a:r>
          </a:p>
          <a:p>
            <a:r>
              <a:rPr lang="en-US" sz="1400" b="0" i="0" dirty="0">
                <a:solidFill>
                  <a:srgbClr val="0000FF"/>
                </a:solidFill>
                <a:effectLst/>
                <a:latin typeface="Consolas" panose="020B0609020204030204" pitchFamily="49" charset="0"/>
              </a:rPr>
              <a:t>struct</a:t>
            </a:r>
            <a:r>
              <a:rPr lang="en-US" sz="1400" b="0" i="0" dirty="0">
                <a:solidFill>
                  <a:srgbClr val="000000"/>
                </a:solidFill>
                <a:effectLst/>
                <a:latin typeface="Consolas" panose="020B0609020204030204" pitchFamily="49" charset="0"/>
              </a:rPr>
              <a:t> node *</a:t>
            </a:r>
            <a:r>
              <a:rPr lang="en-US" sz="1400" b="0" i="0" dirty="0" err="1">
                <a:solidFill>
                  <a:srgbClr val="000000"/>
                </a:solidFill>
                <a:effectLst/>
                <a:latin typeface="Consolas" panose="020B0609020204030204" pitchFamily="49" charset="0"/>
              </a:rPr>
              <a:t>newNode</a:t>
            </a:r>
            <a:r>
              <a:rPr lang="en-US" sz="1400" b="0" i="0" dirty="0">
                <a:solidFill>
                  <a:srgbClr val="000000"/>
                </a:solidFill>
                <a:effectLst/>
                <a:latin typeface="Consolas" panose="020B0609020204030204" pitchFamily="49" charset="0"/>
              </a:rPr>
              <a:t>, *temp; </a:t>
            </a:r>
            <a:r>
              <a:rPr lang="en-US" sz="1400" b="0" i="0" dirty="0">
                <a:solidFill>
                  <a:srgbClr val="0000FF"/>
                </a:solidFill>
                <a:effectLst/>
                <a:latin typeface="Consolas" panose="020B0609020204030204" pitchFamily="49" charset="0"/>
              </a:rPr>
              <a:t>int</a:t>
            </a:r>
            <a:r>
              <a:rPr lang="en-US" sz="1400" b="0" i="0" dirty="0">
                <a:solidFill>
                  <a:srgbClr val="000000"/>
                </a:solidFill>
                <a:effectLst/>
                <a:latin typeface="Consolas" panose="020B0609020204030204" pitchFamily="49" charset="0"/>
              </a:rPr>
              <a:t> data, </a:t>
            </a:r>
            <a:r>
              <a:rPr lang="en-US" sz="1400" b="0" i="0" dirty="0" err="1">
                <a:solidFill>
                  <a:srgbClr val="000000"/>
                </a:solidFill>
                <a:effectLst/>
                <a:latin typeface="Consolas" panose="020B0609020204030204" pitchFamily="49" charset="0"/>
              </a:rPr>
              <a:t>i</a:t>
            </a:r>
            <a:r>
              <a:rPr lang="en-US" sz="1400" b="0" i="0" dirty="0">
                <a:solidFill>
                  <a:srgbClr val="000000"/>
                </a:solidFill>
                <a:effectLst/>
                <a:latin typeface="Consolas" panose="020B0609020204030204" pitchFamily="49" charset="0"/>
              </a:rPr>
              <a:t>; </a:t>
            </a:r>
          </a:p>
          <a:p>
            <a:r>
              <a:rPr lang="en-US" sz="1400" b="0" i="0" dirty="0">
                <a:solidFill>
                  <a:srgbClr val="000000"/>
                </a:solidFill>
                <a:effectLst/>
                <a:latin typeface="Consolas" panose="020B0609020204030204" pitchFamily="49" charset="0"/>
              </a:rPr>
              <a:t>head = (</a:t>
            </a:r>
            <a:r>
              <a:rPr lang="en-US" sz="1400" b="0" i="0" dirty="0">
                <a:solidFill>
                  <a:srgbClr val="0000FF"/>
                </a:solidFill>
                <a:effectLst/>
                <a:latin typeface="Consolas" panose="020B0609020204030204" pitchFamily="49" charset="0"/>
              </a:rPr>
              <a:t>struct</a:t>
            </a:r>
            <a:r>
              <a:rPr lang="en-US" sz="1400" b="0" i="0" dirty="0">
                <a:solidFill>
                  <a:srgbClr val="000000"/>
                </a:solidFill>
                <a:effectLst/>
                <a:latin typeface="Consolas" panose="020B0609020204030204" pitchFamily="49" charset="0"/>
              </a:rPr>
              <a:t> node *)</a:t>
            </a:r>
            <a:r>
              <a:rPr lang="en-US" sz="1400" b="0" i="0" dirty="0">
                <a:solidFill>
                  <a:srgbClr val="DD4A68"/>
                </a:solidFill>
                <a:effectLst/>
                <a:latin typeface="Consolas" panose="020B0609020204030204" pitchFamily="49" charset="0"/>
              </a:rPr>
              <a:t>malloc</a:t>
            </a:r>
            <a:r>
              <a:rPr lang="en-US" sz="1400" b="0" i="0" dirty="0">
                <a:solidFill>
                  <a:srgbClr val="000000"/>
                </a:solidFill>
                <a:effectLst/>
                <a:latin typeface="Consolas" panose="020B0609020204030204" pitchFamily="49" charset="0"/>
              </a:rPr>
              <a:t>(</a:t>
            </a:r>
            <a:r>
              <a:rPr lang="en-US" sz="1400" b="0" i="0" dirty="0" err="1">
                <a:solidFill>
                  <a:srgbClr val="0000FF"/>
                </a:solidFill>
                <a:effectLst/>
                <a:latin typeface="Consolas" panose="020B0609020204030204" pitchFamily="49" charset="0"/>
              </a:rPr>
              <a:t>sizeof</a:t>
            </a:r>
            <a:r>
              <a:rPr lang="en-US" sz="1400" b="0" i="0" dirty="0">
                <a:solidFill>
                  <a:srgbClr val="000000"/>
                </a:solidFill>
                <a:effectLst/>
                <a:latin typeface="Consolas" panose="020B0609020204030204" pitchFamily="49" charset="0"/>
              </a:rPr>
              <a:t>(</a:t>
            </a:r>
            <a:r>
              <a:rPr lang="en-US" sz="1400" b="0" i="0" dirty="0">
                <a:solidFill>
                  <a:srgbClr val="0000FF"/>
                </a:solidFill>
                <a:effectLst/>
                <a:latin typeface="Consolas" panose="020B0609020204030204" pitchFamily="49" charset="0"/>
              </a:rPr>
              <a:t>struct</a:t>
            </a:r>
            <a:r>
              <a:rPr lang="en-US" sz="1400" b="0" i="0" dirty="0">
                <a:solidFill>
                  <a:srgbClr val="000000"/>
                </a:solidFill>
                <a:effectLst/>
                <a:latin typeface="Consolas" panose="020B0609020204030204" pitchFamily="49" charset="0"/>
              </a:rPr>
              <a:t> node));</a:t>
            </a:r>
          </a:p>
          <a:p>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(head == </a:t>
            </a:r>
            <a:r>
              <a:rPr lang="en-US" sz="1400" dirty="0">
                <a:solidFill>
                  <a:srgbClr val="990055"/>
                </a:solidFill>
                <a:latin typeface="Consolas" panose="020B0609020204030204" pitchFamily="49" charset="0"/>
              </a:rPr>
              <a:t>NULL</a:t>
            </a:r>
            <a:r>
              <a:rPr lang="en-US" sz="1400" dirty="0">
                <a:solidFill>
                  <a:srgbClr val="000000"/>
                </a:solidFill>
                <a:latin typeface="Consolas" panose="020B0609020204030204" pitchFamily="49" charset="0"/>
              </a:rPr>
              <a:t>)</a:t>
            </a:r>
            <a:r>
              <a:rPr lang="en-US" sz="1400" dirty="0">
                <a:solidFill>
                  <a:srgbClr val="9BA0A5"/>
                </a:solidFill>
                <a:latin typeface="Consolas" panose="020B0609020204030204" pitchFamily="49" charset="0"/>
              </a:rPr>
              <a:t>//Terminate if memory not allocated</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err="1">
                <a:solidFill>
                  <a:srgbClr val="DD4A68"/>
                </a:solidFill>
                <a:latin typeface="Consolas" panose="020B0609020204030204" pitchFamily="49" charset="0"/>
              </a:rPr>
              <a:t>printf</a:t>
            </a:r>
            <a:r>
              <a:rPr lang="en-US" sz="1400" dirty="0">
                <a:solidFill>
                  <a:srgbClr val="000000"/>
                </a:solidFill>
                <a:latin typeface="Consolas" panose="020B0609020204030204" pitchFamily="49" charset="0"/>
              </a:rPr>
              <a:t>(</a:t>
            </a:r>
            <a:r>
              <a:rPr lang="en-US" sz="1400" dirty="0">
                <a:solidFill>
                  <a:srgbClr val="800000"/>
                </a:solidFill>
                <a:latin typeface="Consolas" panose="020B0609020204030204" pitchFamily="49" charset="0"/>
              </a:rPr>
              <a:t>"Unable to allocate memory."</a:t>
            </a:r>
            <a:r>
              <a:rPr lang="en-US" sz="1400" dirty="0">
                <a:solidFill>
                  <a:srgbClr val="000000"/>
                </a:solidFill>
                <a:latin typeface="Consolas" panose="020B0609020204030204" pitchFamily="49" charset="0"/>
              </a:rPr>
              <a:t>); </a:t>
            </a:r>
          </a:p>
          <a:p>
            <a:r>
              <a:rPr lang="en-US" sz="1400" dirty="0">
                <a:solidFill>
                  <a:srgbClr val="DD4A68"/>
                </a:solidFill>
                <a:latin typeface="Consolas" panose="020B0609020204030204" pitchFamily="49" charset="0"/>
              </a:rPr>
              <a:t>exit</a:t>
            </a:r>
            <a:r>
              <a:rPr lang="en-US" sz="1400" dirty="0">
                <a:solidFill>
                  <a:srgbClr val="000000"/>
                </a:solidFill>
                <a:latin typeface="Consolas" panose="020B0609020204030204" pitchFamily="49" charset="0"/>
              </a:rPr>
              <a:t>(</a:t>
            </a:r>
            <a:r>
              <a:rPr lang="en-US" sz="1400" dirty="0">
                <a:solidFill>
                  <a:srgbClr val="990055"/>
                </a:solidFill>
                <a:latin typeface="Consolas" panose="020B0609020204030204" pitchFamily="49" charset="0"/>
              </a:rPr>
              <a:t>0</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r>
              <a:rPr lang="en-US" sz="1400" b="0" i="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F72438DA-2AC5-89A8-24A6-E2BC36FBE0FD}"/>
              </a:ext>
            </a:extLst>
          </p:cNvPr>
          <p:cNvSpPr txBox="1"/>
          <p:nvPr/>
        </p:nvSpPr>
        <p:spPr>
          <a:xfrm>
            <a:off x="5869708" y="369332"/>
            <a:ext cx="6095999" cy="4832092"/>
          </a:xfrm>
          <a:prstGeom prst="rect">
            <a:avLst/>
          </a:prstGeom>
          <a:noFill/>
        </p:spPr>
        <p:txBody>
          <a:bodyPr wrap="square">
            <a:spAutoFit/>
          </a:bodyPr>
          <a:lstStyle/>
          <a:p>
            <a:r>
              <a:rPr lang="en-US" sz="1400" dirty="0" err="1">
                <a:solidFill>
                  <a:srgbClr val="DD4A68"/>
                </a:solidFill>
                <a:latin typeface="Consolas" panose="020B0609020204030204" pitchFamily="49" charset="0"/>
              </a:rPr>
              <a:t>printf</a:t>
            </a:r>
            <a:r>
              <a:rPr lang="en-US" sz="1400" dirty="0">
                <a:solidFill>
                  <a:srgbClr val="000000"/>
                </a:solidFill>
                <a:latin typeface="Consolas" panose="020B0609020204030204" pitchFamily="49" charset="0"/>
              </a:rPr>
              <a:t>(</a:t>
            </a:r>
            <a:r>
              <a:rPr lang="en-US" sz="1400" dirty="0">
                <a:solidFill>
                  <a:srgbClr val="800000"/>
                </a:solidFill>
                <a:latin typeface="Consolas" panose="020B0609020204030204" pitchFamily="49" charset="0"/>
              </a:rPr>
              <a:t>"Enter the data of node 1: "</a:t>
            </a:r>
            <a:r>
              <a:rPr lang="en-US" sz="1400" dirty="0">
                <a:solidFill>
                  <a:srgbClr val="000000"/>
                </a:solidFill>
                <a:latin typeface="Consolas" panose="020B0609020204030204" pitchFamily="49" charset="0"/>
              </a:rPr>
              <a:t>); </a:t>
            </a:r>
          </a:p>
          <a:p>
            <a:r>
              <a:rPr lang="en-US" sz="1400" dirty="0" err="1">
                <a:solidFill>
                  <a:srgbClr val="DD4A68"/>
                </a:solidFill>
                <a:latin typeface="Consolas" panose="020B0609020204030204" pitchFamily="49" charset="0"/>
              </a:rPr>
              <a:t>scanf</a:t>
            </a:r>
            <a:r>
              <a:rPr lang="en-US" sz="1400" dirty="0">
                <a:solidFill>
                  <a:srgbClr val="000000"/>
                </a:solidFill>
                <a:latin typeface="Consolas" panose="020B0609020204030204" pitchFamily="49" charset="0"/>
              </a:rPr>
              <a:t>(</a:t>
            </a:r>
            <a:r>
              <a:rPr lang="en-US" sz="1400" dirty="0">
                <a:solidFill>
                  <a:srgbClr val="800000"/>
                </a:solidFill>
                <a:latin typeface="Consolas" panose="020B0609020204030204" pitchFamily="49" charset="0"/>
              </a:rPr>
              <a:t>"%d"</a:t>
            </a:r>
            <a:r>
              <a:rPr lang="en-US" sz="1400" dirty="0">
                <a:solidFill>
                  <a:srgbClr val="000000"/>
                </a:solidFill>
                <a:latin typeface="Consolas" panose="020B0609020204030204" pitchFamily="49" charset="0"/>
              </a:rPr>
              <a:t>, &amp;data); </a:t>
            </a:r>
          </a:p>
          <a:p>
            <a:r>
              <a:rPr lang="en-US" sz="1400" dirty="0">
                <a:solidFill>
                  <a:srgbClr val="000000"/>
                </a:solidFill>
                <a:latin typeface="Consolas" panose="020B0609020204030204" pitchFamily="49" charset="0"/>
              </a:rPr>
              <a:t>head-&gt;data = data;</a:t>
            </a:r>
            <a:r>
              <a:rPr lang="en-US" sz="1400" dirty="0">
                <a:solidFill>
                  <a:srgbClr val="9BA0A5"/>
                </a:solidFill>
                <a:latin typeface="Consolas" panose="020B0609020204030204" pitchFamily="49" charset="0"/>
              </a:rPr>
              <a:t>//Link data field with data</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head-&gt;next = </a:t>
            </a:r>
            <a:r>
              <a:rPr lang="en-US" sz="1400" dirty="0">
                <a:solidFill>
                  <a:srgbClr val="990055"/>
                </a:solidFill>
                <a:latin typeface="Consolas" panose="020B0609020204030204" pitchFamily="49" charset="0"/>
              </a:rPr>
              <a:t>NULL</a:t>
            </a:r>
            <a:r>
              <a:rPr lang="en-US" sz="1400" dirty="0">
                <a:solidFill>
                  <a:srgbClr val="000000"/>
                </a:solidFill>
                <a:latin typeface="Consolas" panose="020B0609020204030204" pitchFamily="49" charset="0"/>
              </a:rPr>
              <a:t>;</a:t>
            </a:r>
            <a:r>
              <a:rPr lang="en-US" sz="1400" dirty="0">
                <a:solidFill>
                  <a:srgbClr val="9BA0A5"/>
                </a:solidFill>
                <a:latin typeface="Consolas" panose="020B0609020204030204" pitchFamily="49" charset="0"/>
              </a:rPr>
              <a:t>// Link address field to NULL</a:t>
            </a:r>
            <a:r>
              <a:rPr lang="en-US" sz="1400" dirty="0">
                <a:solidFill>
                  <a:srgbClr val="000000"/>
                </a:solidFill>
                <a:latin typeface="Consolas" panose="020B0609020204030204" pitchFamily="49" charset="0"/>
              </a:rPr>
              <a:t> </a:t>
            </a:r>
          </a:p>
          <a:p>
            <a:r>
              <a:rPr lang="en-US" sz="1400" dirty="0">
                <a:solidFill>
                  <a:srgbClr val="9BA0A5"/>
                </a:solidFill>
                <a:latin typeface="Consolas" panose="020B0609020204030204" pitchFamily="49" charset="0"/>
              </a:rPr>
              <a:t>// Create n - 1 nodes and add to list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temp = head; </a:t>
            </a:r>
          </a:p>
          <a:p>
            <a:r>
              <a:rPr lang="en-US" sz="1400" b="0" i="0" dirty="0">
                <a:solidFill>
                  <a:srgbClr val="0000FF"/>
                </a:solidFill>
                <a:effectLst/>
                <a:latin typeface="Consolas" panose="020B0609020204030204" pitchFamily="49" charset="0"/>
              </a:rPr>
              <a:t>for</a:t>
            </a:r>
            <a:r>
              <a:rPr lang="en-US" sz="1400" b="0" i="0" dirty="0">
                <a:solidFill>
                  <a:srgbClr val="000000"/>
                </a:solidFill>
                <a:effectLst/>
                <a:latin typeface="Consolas" panose="020B0609020204030204" pitchFamily="49" charset="0"/>
              </a:rPr>
              <a:t>(</a:t>
            </a:r>
            <a:r>
              <a:rPr lang="en-US" sz="1400" b="0" i="0" dirty="0" err="1">
                <a:solidFill>
                  <a:srgbClr val="000000"/>
                </a:solidFill>
                <a:effectLst/>
                <a:latin typeface="Consolas" panose="020B0609020204030204" pitchFamily="49" charset="0"/>
              </a:rPr>
              <a:t>i</a:t>
            </a:r>
            <a:r>
              <a:rPr lang="en-US" sz="1400" b="0" i="0" dirty="0">
                <a:solidFill>
                  <a:srgbClr val="000000"/>
                </a:solidFill>
                <a:effectLst/>
                <a:latin typeface="Consolas" panose="020B0609020204030204" pitchFamily="49" charset="0"/>
              </a:rPr>
              <a:t>=</a:t>
            </a:r>
            <a:r>
              <a:rPr lang="en-US" sz="1400" b="0" i="0" dirty="0">
                <a:solidFill>
                  <a:srgbClr val="990055"/>
                </a:solidFill>
                <a:effectLst/>
                <a:latin typeface="Consolas" panose="020B0609020204030204" pitchFamily="49" charset="0"/>
              </a:rPr>
              <a:t>2</a:t>
            </a: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i</a:t>
            </a:r>
            <a:r>
              <a:rPr lang="en-US" sz="1400" b="0" i="0" dirty="0">
                <a:solidFill>
                  <a:srgbClr val="000000"/>
                </a:solidFill>
                <a:effectLst/>
                <a:latin typeface="Consolas" panose="020B0609020204030204" pitchFamily="49" charset="0"/>
              </a:rPr>
              <a:t>&lt;=n; </a:t>
            </a:r>
            <a:r>
              <a:rPr lang="en-US" sz="1400" b="0" i="0" dirty="0" err="1">
                <a:solidFill>
                  <a:srgbClr val="000000"/>
                </a:solidFill>
                <a:effectLst/>
                <a:latin typeface="Consolas" panose="020B0609020204030204" pitchFamily="49" charset="0"/>
              </a:rPr>
              <a:t>i</a:t>
            </a:r>
            <a:r>
              <a:rPr lang="en-US" sz="1400" b="0" i="0" dirty="0">
                <a:solidFill>
                  <a:srgbClr val="000000"/>
                </a:solidFill>
                <a:effectLst/>
                <a:latin typeface="Consolas" panose="020B0609020204030204" pitchFamily="49" charset="0"/>
              </a:rPr>
              <a:t>++) </a:t>
            </a:r>
          </a:p>
          <a:p>
            <a:r>
              <a:rPr lang="en-US" sz="1400" b="0" i="0" dirty="0">
                <a:solidFill>
                  <a:srgbClr val="000000"/>
                </a:solidFill>
                <a:effectLst/>
                <a:latin typeface="Consolas" panose="020B0609020204030204" pitchFamily="49" charset="0"/>
              </a:rPr>
              <a:t>{ </a:t>
            </a:r>
          </a:p>
          <a:p>
            <a:r>
              <a:rPr lang="en-US" sz="1400" b="0" i="0" dirty="0" err="1">
                <a:solidFill>
                  <a:srgbClr val="000000"/>
                </a:solidFill>
                <a:effectLst/>
                <a:latin typeface="Consolas" panose="020B0609020204030204" pitchFamily="49" charset="0"/>
              </a:rPr>
              <a:t>newNode</a:t>
            </a:r>
            <a:r>
              <a:rPr lang="en-US" sz="1400" b="0" i="0" dirty="0">
                <a:solidFill>
                  <a:srgbClr val="000000"/>
                </a:solidFill>
                <a:effectLst/>
                <a:latin typeface="Consolas" panose="020B0609020204030204" pitchFamily="49" charset="0"/>
              </a:rPr>
              <a:t> = (</a:t>
            </a:r>
            <a:r>
              <a:rPr lang="en-US" sz="1400" b="0" i="0" dirty="0">
                <a:solidFill>
                  <a:srgbClr val="0000FF"/>
                </a:solidFill>
                <a:effectLst/>
                <a:latin typeface="Consolas" panose="020B0609020204030204" pitchFamily="49" charset="0"/>
              </a:rPr>
              <a:t>struct</a:t>
            </a:r>
            <a:r>
              <a:rPr lang="en-US" sz="1400" b="0" i="0" dirty="0">
                <a:solidFill>
                  <a:srgbClr val="000000"/>
                </a:solidFill>
                <a:effectLst/>
                <a:latin typeface="Consolas" panose="020B0609020204030204" pitchFamily="49" charset="0"/>
              </a:rPr>
              <a:t> node *)</a:t>
            </a:r>
            <a:r>
              <a:rPr lang="en-US" sz="1400" b="0" i="0" dirty="0">
                <a:solidFill>
                  <a:srgbClr val="DD4A68"/>
                </a:solidFill>
                <a:effectLst/>
                <a:latin typeface="Consolas" panose="020B0609020204030204" pitchFamily="49" charset="0"/>
              </a:rPr>
              <a:t>malloc</a:t>
            </a:r>
            <a:r>
              <a:rPr lang="en-US" sz="1400" b="0" i="0" dirty="0">
                <a:solidFill>
                  <a:srgbClr val="000000"/>
                </a:solidFill>
                <a:effectLst/>
                <a:latin typeface="Consolas" panose="020B0609020204030204" pitchFamily="49" charset="0"/>
              </a:rPr>
              <a:t>(</a:t>
            </a:r>
            <a:r>
              <a:rPr lang="en-US" sz="1400" b="0" i="0" dirty="0" err="1">
                <a:solidFill>
                  <a:srgbClr val="0000FF"/>
                </a:solidFill>
                <a:effectLst/>
                <a:latin typeface="Consolas" panose="020B0609020204030204" pitchFamily="49" charset="0"/>
              </a:rPr>
              <a:t>sizeof</a:t>
            </a:r>
            <a:r>
              <a:rPr lang="en-US" sz="1400" b="0" i="0" dirty="0">
                <a:solidFill>
                  <a:srgbClr val="000000"/>
                </a:solidFill>
                <a:effectLst/>
                <a:latin typeface="Consolas" panose="020B0609020204030204" pitchFamily="49" charset="0"/>
              </a:rPr>
              <a:t>(</a:t>
            </a:r>
            <a:r>
              <a:rPr lang="en-US" sz="1400" b="0" i="0" dirty="0">
                <a:solidFill>
                  <a:srgbClr val="0000FF"/>
                </a:solidFill>
                <a:effectLst/>
                <a:latin typeface="Consolas" panose="020B0609020204030204" pitchFamily="49" charset="0"/>
              </a:rPr>
              <a:t>struct</a:t>
            </a:r>
            <a:r>
              <a:rPr lang="en-US" sz="1400" b="0" i="0" dirty="0">
                <a:solidFill>
                  <a:srgbClr val="000000"/>
                </a:solidFill>
                <a:effectLst/>
                <a:latin typeface="Consolas" panose="020B0609020204030204" pitchFamily="49" charset="0"/>
              </a:rPr>
              <a:t> node)); </a:t>
            </a:r>
          </a:p>
          <a:p>
            <a:r>
              <a:rPr lang="en-US" sz="1400" b="0" i="0" dirty="0">
                <a:solidFill>
                  <a:srgbClr val="0000FF"/>
                </a:solidFill>
                <a:effectLst/>
                <a:latin typeface="Consolas" panose="020B0609020204030204" pitchFamily="49" charset="0"/>
              </a:rPr>
              <a:t>if</a:t>
            </a:r>
            <a:r>
              <a:rPr lang="en-US" sz="1400" b="0" i="0" dirty="0">
                <a:solidFill>
                  <a:srgbClr val="000000"/>
                </a:solidFill>
                <a:effectLst/>
                <a:latin typeface="Consolas" panose="020B0609020204030204" pitchFamily="49" charset="0"/>
              </a:rPr>
              <a:t>(</a:t>
            </a:r>
            <a:r>
              <a:rPr lang="en-US" sz="1400" b="0" i="0" dirty="0" err="1">
                <a:solidFill>
                  <a:srgbClr val="000000"/>
                </a:solidFill>
                <a:effectLst/>
                <a:latin typeface="Consolas" panose="020B0609020204030204" pitchFamily="49" charset="0"/>
              </a:rPr>
              <a:t>newNode</a:t>
            </a:r>
            <a:r>
              <a:rPr lang="en-US" sz="1400" b="0" i="0" dirty="0">
                <a:solidFill>
                  <a:srgbClr val="000000"/>
                </a:solidFill>
                <a:effectLst/>
                <a:latin typeface="Consolas" panose="020B0609020204030204" pitchFamily="49" charset="0"/>
              </a:rPr>
              <a:t> == </a:t>
            </a:r>
            <a:r>
              <a:rPr lang="en-US" sz="1400" b="0" i="0" dirty="0">
                <a:solidFill>
                  <a:srgbClr val="990055"/>
                </a:solidFill>
                <a:effectLst/>
                <a:latin typeface="Consolas" panose="020B0609020204030204" pitchFamily="49" charset="0"/>
              </a:rPr>
              <a:t>NULL</a:t>
            </a:r>
            <a:r>
              <a:rPr lang="en-US" sz="1400" b="0" i="0" dirty="0">
                <a:solidFill>
                  <a:srgbClr val="000000"/>
                </a:solidFill>
                <a:effectLst/>
                <a:latin typeface="Consolas" panose="020B0609020204030204" pitchFamily="49" charset="0"/>
              </a:rPr>
              <a:t>)</a:t>
            </a:r>
            <a:r>
              <a:rPr lang="en-US" sz="1400" b="0" i="0" dirty="0">
                <a:solidFill>
                  <a:srgbClr val="9BA0A5"/>
                </a:solidFill>
                <a:effectLst/>
                <a:latin typeface="Consolas" panose="020B0609020204030204" pitchFamily="49" charset="0"/>
              </a:rPr>
              <a:t>//If memory is not allocated for </a:t>
            </a:r>
            <a:r>
              <a:rPr lang="en-US" sz="1400" b="0" i="0" dirty="0" err="1">
                <a:solidFill>
                  <a:srgbClr val="9BA0A5"/>
                </a:solidFill>
                <a:effectLst/>
                <a:latin typeface="Consolas" panose="020B0609020204030204" pitchFamily="49" charset="0"/>
              </a:rPr>
              <a:t>newNode</a:t>
            </a:r>
            <a:r>
              <a:rPr lang="en-US" sz="1400" b="0" i="0" dirty="0">
                <a:solidFill>
                  <a:srgbClr val="000000"/>
                </a:solidFill>
                <a:effectLst/>
                <a:latin typeface="Consolas" panose="020B0609020204030204" pitchFamily="49" charset="0"/>
              </a:rPr>
              <a:t> </a:t>
            </a:r>
          </a:p>
          <a:p>
            <a:r>
              <a:rPr lang="en-US" sz="1400" b="0" i="0" dirty="0">
                <a:solidFill>
                  <a:srgbClr val="000000"/>
                </a:solidFill>
                <a:effectLst/>
                <a:latin typeface="Consolas" panose="020B0609020204030204" pitchFamily="49" charset="0"/>
              </a:rPr>
              <a:t>{ </a:t>
            </a:r>
          </a:p>
          <a:p>
            <a:r>
              <a:rPr lang="en-US" sz="1400" b="0" i="0" dirty="0" err="1">
                <a:solidFill>
                  <a:srgbClr val="DD4A68"/>
                </a:solidFill>
                <a:effectLst/>
                <a:latin typeface="Consolas" panose="020B0609020204030204" pitchFamily="49" charset="0"/>
              </a:rPr>
              <a:t>printf</a:t>
            </a:r>
            <a:r>
              <a:rPr lang="en-US" sz="1400" b="0" i="0" dirty="0">
                <a:solidFill>
                  <a:srgbClr val="000000"/>
                </a:solidFill>
                <a:effectLst/>
                <a:latin typeface="Consolas" panose="020B0609020204030204" pitchFamily="49" charset="0"/>
              </a:rPr>
              <a:t>(</a:t>
            </a:r>
            <a:r>
              <a:rPr lang="en-US" sz="1400" b="0" i="0" dirty="0">
                <a:solidFill>
                  <a:srgbClr val="800000"/>
                </a:solidFill>
                <a:effectLst/>
                <a:latin typeface="Consolas" panose="020B0609020204030204" pitchFamily="49" charset="0"/>
              </a:rPr>
              <a:t>"Unable to allocate memory."</a:t>
            </a:r>
            <a:r>
              <a:rPr lang="en-US" sz="1400" b="0" i="0" dirty="0">
                <a:solidFill>
                  <a:srgbClr val="000000"/>
                </a:solidFill>
                <a:effectLst/>
                <a:latin typeface="Consolas" panose="020B0609020204030204" pitchFamily="49" charset="0"/>
              </a:rPr>
              <a:t>); </a:t>
            </a:r>
          </a:p>
          <a:p>
            <a:r>
              <a:rPr lang="en-US" sz="1400" b="0" i="0" dirty="0">
                <a:solidFill>
                  <a:srgbClr val="0000FF"/>
                </a:solidFill>
                <a:effectLst/>
                <a:latin typeface="Consolas" panose="020B0609020204030204" pitchFamily="49" charset="0"/>
              </a:rPr>
              <a:t>break</a:t>
            </a:r>
            <a:r>
              <a:rPr lang="en-US" sz="1400" b="0" i="0" dirty="0">
                <a:solidFill>
                  <a:srgbClr val="000000"/>
                </a:solidFill>
                <a:effectLst/>
                <a:latin typeface="Consolas" panose="020B0609020204030204" pitchFamily="49" charset="0"/>
              </a:rPr>
              <a:t>; </a:t>
            </a:r>
          </a:p>
          <a:p>
            <a:r>
              <a:rPr lang="en-US" sz="1400" b="0" i="0" dirty="0">
                <a:solidFill>
                  <a:srgbClr val="000000"/>
                </a:solidFill>
                <a:effectLst/>
                <a:latin typeface="Consolas" panose="020B0609020204030204" pitchFamily="49" charset="0"/>
              </a:rPr>
              <a:t>} </a:t>
            </a:r>
          </a:p>
          <a:p>
            <a:r>
              <a:rPr lang="en-US" sz="1400" b="0" i="0" dirty="0" err="1">
                <a:solidFill>
                  <a:srgbClr val="DD4A68"/>
                </a:solidFill>
                <a:effectLst/>
                <a:latin typeface="Consolas" panose="020B0609020204030204" pitchFamily="49" charset="0"/>
              </a:rPr>
              <a:t>printf</a:t>
            </a:r>
            <a:r>
              <a:rPr lang="en-US" sz="1400" b="0" i="0" dirty="0">
                <a:solidFill>
                  <a:srgbClr val="000000"/>
                </a:solidFill>
                <a:effectLst/>
                <a:latin typeface="Consolas" panose="020B0609020204030204" pitchFamily="49" charset="0"/>
              </a:rPr>
              <a:t>(</a:t>
            </a:r>
            <a:r>
              <a:rPr lang="en-US" sz="1400" b="0" i="0" dirty="0">
                <a:solidFill>
                  <a:srgbClr val="800000"/>
                </a:solidFill>
                <a:effectLst/>
                <a:latin typeface="Consolas" panose="020B0609020204030204" pitchFamily="49" charset="0"/>
              </a:rPr>
              <a:t>"Enter the data of node %d: "</a:t>
            </a: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i</a:t>
            </a:r>
            <a:r>
              <a:rPr lang="en-US" sz="1400" b="0" i="0" dirty="0">
                <a:solidFill>
                  <a:srgbClr val="000000"/>
                </a:solidFill>
                <a:effectLst/>
                <a:latin typeface="Consolas" panose="020B0609020204030204" pitchFamily="49" charset="0"/>
              </a:rPr>
              <a:t>); </a:t>
            </a:r>
          </a:p>
          <a:p>
            <a:r>
              <a:rPr lang="en-US" sz="1400" b="0" i="0" dirty="0" err="1">
                <a:solidFill>
                  <a:srgbClr val="DD4A68"/>
                </a:solidFill>
                <a:effectLst/>
                <a:latin typeface="Consolas" panose="020B0609020204030204" pitchFamily="49" charset="0"/>
              </a:rPr>
              <a:t>scanf</a:t>
            </a:r>
            <a:r>
              <a:rPr lang="en-US" sz="1400" b="0" i="0" dirty="0">
                <a:solidFill>
                  <a:srgbClr val="000000"/>
                </a:solidFill>
                <a:effectLst/>
                <a:latin typeface="Consolas" panose="020B0609020204030204" pitchFamily="49" charset="0"/>
              </a:rPr>
              <a:t>(</a:t>
            </a:r>
            <a:r>
              <a:rPr lang="en-US" sz="1400" b="0" i="0" dirty="0">
                <a:solidFill>
                  <a:srgbClr val="800000"/>
                </a:solidFill>
                <a:effectLst/>
                <a:latin typeface="Consolas" panose="020B0609020204030204" pitchFamily="49" charset="0"/>
              </a:rPr>
              <a:t>"%d"</a:t>
            </a:r>
            <a:r>
              <a:rPr lang="en-US" sz="1400" b="0" i="0" dirty="0">
                <a:solidFill>
                  <a:srgbClr val="000000"/>
                </a:solidFill>
                <a:effectLst/>
                <a:latin typeface="Consolas" panose="020B0609020204030204" pitchFamily="49" charset="0"/>
              </a:rPr>
              <a:t>, &amp;data); </a:t>
            </a:r>
          </a:p>
          <a:p>
            <a:r>
              <a:rPr lang="en-US" sz="1400" b="0" i="0" dirty="0" err="1">
                <a:solidFill>
                  <a:srgbClr val="000000"/>
                </a:solidFill>
                <a:effectLst/>
                <a:latin typeface="Consolas" panose="020B0609020204030204" pitchFamily="49" charset="0"/>
              </a:rPr>
              <a:t>newNode</a:t>
            </a:r>
            <a:r>
              <a:rPr lang="en-US" sz="1400" b="0" i="0" dirty="0">
                <a:solidFill>
                  <a:srgbClr val="000000"/>
                </a:solidFill>
                <a:effectLst/>
                <a:latin typeface="Consolas" panose="020B0609020204030204" pitchFamily="49" charset="0"/>
              </a:rPr>
              <a:t>-&gt;data = data; </a:t>
            </a:r>
            <a:r>
              <a:rPr lang="en-US" sz="1400" b="0" i="0" dirty="0">
                <a:solidFill>
                  <a:srgbClr val="9BA0A5"/>
                </a:solidFill>
                <a:effectLst/>
                <a:latin typeface="Consolas" panose="020B0609020204030204" pitchFamily="49" charset="0"/>
              </a:rPr>
              <a:t>// Link data field of </a:t>
            </a:r>
            <a:r>
              <a:rPr lang="en-US" sz="1400" b="0" i="0" dirty="0" err="1">
                <a:solidFill>
                  <a:srgbClr val="9BA0A5"/>
                </a:solidFill>
                <a:effectLst/>
                <a:latin typeface="Consolas" panose="020B0609020204030204" pitchFamily="49" charset="0"/>
              </a:rPr>
              <a:t>newNode</a:t>
            </a:r>
            <a:r>
              <a:rPr lang="en-US" sz="1400" b="0" i="0" dirty="0">
                <a:solidFill>
                  <a:srgbClr val="000000"/>
                </a:solidFill>
                <a:effectLst/>
                <a:latin typeface="Consolas" panose="020B0609020204030204" pitchFamily="49" charset="0"/>
              </a:rPr>
              <a:t> </a:t>
            </a:r>
          </a:p>
          <a:p>
            <a:r>
              <a:rPr lang="en-US" sz="1400" b="0" i="0" dirty="0" err="1">
                <a:solidFill>
                  <a:srgbClr val="000000"/>
                </a:solidFill>
                <a:effectLst/>
                <a:latin typeface="Consolas" panose="020B0609020204030204" pitchFamily="49" charset="0"/>
              </a:rPr>
              <a:t>newNode</a:t>
            </a:r>
            <a:r>
              <a:rPr lang="en-US" sz="1400" b="0" i="0" dirty="0">
                <a:solidFill>
                  <a:srgbClr val="000000"/>
                </a:solidFill>
                <a:effectLst/>
                <a:latin typeface="Consolas" panose="020B0609020204030204" pitchFamily="49" charset="0"/>
              </a:rPr>
              <a:t>-&gt;next = </a:t>
            </a:r>
            <a:r>
              <a:rPr lang="en-US" sz="1400" b="0" i="0" dirty="0">
                <a:solidFill>
                  <a:srgbClr val="990055"/>
                </a:solidFill>
                <a:effectLst/>
                <a:latin typeface="Consolas" panose="020B0609020204030204" pitchFamily="49" charset="0"/>
              </a:rPr>
              <a:t>NULL</a:t>
            </a:r>
            <a:r>
              <a:rPr lang="en-US" sz="1400" b="0" i="0" dirty="0">
                <a:solidFill>
                  <a:srgbClr val="000000"/>
                </a:solidFill>
                <a:effectLst/>
                <a:latin typeface="Consolas" panose="020B0609020204030204" pitchFamily="49" charset="0"/>
              </a:rPr>
              <a:t>; </a:t>
            </a:r>
            <a:r>
              <a:rPr lang="en-US" sz="1400" b="0" i="0" dirty="0">
                <a:solidFill>
                  <a:srgbClr val="9BA0A5"/>
                </a:solidFill>
                <a:effectLst/>
                <a:latin typeface="Consolas" panose="020B0609020204030204" pitchFamily="49" charset="0"/>
              </a:rPr>
              <a:t>// Make sure new node points to NULL </a:t>
            </a:r>
          </a:p>
          <a:p>
            <a:r>
              <a:rPr lang="en-US" sz="1400" b="0" i="0" dirty="0">
                <a:solidFill>
                  <a:srgbClr val="000000"/>
                </a:solidFill>
                <a:effectLst/>
                <a:latin typeface="Consolas" panose="020B0609020204030204" pitchFamily="49" charset="0"/>
              </a:rPr>
              <a:t>temp-&gt;next = </a:t>
            </a:r>
            <a:r>
              <a:rPr lang="en-US" sz="1400" b="0" i="0" dirty="0" err="1">
                <a:solidFill>
                  <a:srgbClr val="000000"/>
                </a:solidFill>
                <a:effectLst/>
                <a:latin typeface="Consolas" panose="020B0609020204030204" pitchFamily="49" charset="0"/>
              </a:rPr>
              <a:t>newNode</a:t>
            </a:r>
            <a:r>
              <a:rPr lang="en-US" sz="1400" b="0" i="0" dirty="0">
                <a:solidFill>
                  <a:srgbClr val="000000"/>
                </a:solidFill>
                <a:effectLst/>
                <a:latin typeface="Consolas" panose="020B0609020204030204" pitchFamily="49" charset="0"/>
              </a:rPr>
              <a:t>; </a:t>
            </a:r>
            <a:r>
              <a:rPr lang="en-US" sz="1400" b="0" i="0" dirty="0">
                <a:solidFill>
                  <a:srgbClr val="9BA0A5"/>
                </a:solidFill>
                <a:effectLst/>
                <a:latin typeface="Consolas" panose="020B0609020204030204" pitchFamily="49" charset="0"/>
              </a:rPr>
              <a:t>// Link previous node with </a:t>
            </a:r>
            <a:r>
              <a:rPr lang="en-US" sz="1400" b="0" i="0" dirty="0" err="1">
                <a:solidFill>
                  <a:srgbClr val="9BA0A5"/>
                </a:solidFill>
                <a:effectLst/>
                <a:latin typeface="Consolas" panose="020B0609020204030204" pitchFamily="49" charset="0"/>
              </a:rPr>
              <a:t>newNode</a:t>
            </a:r>
            <a:r>
              <a:rPr lang="en-US" sz="1400" b="0" i="0" dirty="0">
                <a:solidFill>
                  <a:srgbClr val="000000"/>
                </a:solidFill>
                <a:effectLst/>
                <a:latin typeface="Consolas" panose="020B0609020204030204" pitchFamily="49" charset="0"/>
              </a:rPr>
              <a:t> </a:t>
            </a:r>
          </a:p>
          <a:p>
            <a:r>
              <a:rPr lang="en-US" sz="1400" b="0" i="0" dirty="0">
                <a:solidFill>
                  <a:srgbClr val="000000"/>
                </a:solidFill>
                <a:effectLst/>
                <a:latin typeface="Consolas" panose="020B0609020204030204" pitchFamily="49" charset="0"/>
              </a:rPr>
              <a:t>temp = temp-&gt;next; </a:t>
            </a:r>
            <a:r>
              <a:rPr lang="en-US" sz="1400" b="0" i="0" dirty="0">
                <a:solidFill>
                  <a:srgbClr val="9BA0A5"/>
                </a:solidFill>
                <a:effectLst/>
                <a:latin typeface="Consolas" panose="020B0609020204030204" pitchFamily="49" charset="0"/>
              </a:rPr>
              <a:t>// Make current node as previous node</a:t>
            </a:r>
            <a:r>
              <a:rPr lang="en-US" sz="1400" b="0" i="0" dirty="0">
                <a:solidFill>
                  <a:srgbClr val="000000"/>
                </a:solidFill>
                <a:effectLst/>
                <a:latin typeface="Consolas" panose="020B0609020204030204" pitchFamily="49" charset="0"/>
              </a:rPr>
              <a:t> </a:t>
            </a:r>
          </a:p>
          <a:p>
            <a:r>
              <a:rPr lang="en-US" sz="1400" b="0" i="0" dirty="0">
                <a:solidFill>
                  <a:srgbClr val="000000"/>
                </a:solidFill>
                <a:effectLst/>
                <a:latin typeface="Consolas" panose="020B0609020204030204" pitchFamily="49" charset="0"/>
              </a:rPr>
              <a:t>} </a:t>
            </a:r>
          </a:p>
          <a:p>
            <a:r>
              <a:rPr lang="en-US" sz="1400" b="0" i="0" dirty="0">
                <a:solidFill>
                  <a:srgbClr val="000000"/>
                </a:solidFill>
                <a:effectLst/>
                <a:latin typeface="Consolas" panose="020B0609020204030204" pitchFamily="49" charset="0"/>
              </a:rPr>
              <a:t>} </a:t>
            </a:r>
            <a:endParaRPr lang="en-US" sz="1400" dirty="0"/>
          </a:p>
        </p:txBody>
      </p:sp>
    </p:spTree>
    <p:extLst>
      <p:ext uri="{BB962C8B-B14F-4D97-AF65-F5344CB8AC3E}">
        <p14:creationId xmlns:p14="http://schemas.microsoft.com/office/powerpoint/2010/main" val="303961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anim calcmode="lin" valueType="num">
                                      <p:cBhvr>
                                        <p:cTn id="2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 calcmode="lin" valueType="num">
                                      <p:cBhvr additive="base">
                                        <p:cTn id="3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6">
                                            <p:txEl>
                                              <p:pRg st="7" end="7"/>
                                            </p:txEl>
                                          </p:spTgt>
                                        </p:tgtEl>
                                        <p:attrNameLst>
                                          <p:attrName>style.visibility</p:attrName>
                                        </p:attrNameLst>
                                      </p:cBhvr>
                                      <p:to>
                                        <p:strVal val="visible"/>
                                      </p:to>
                                    </p:set>
                                    <p:anim calcmode="lin" valueType="num">
                                      <p:cBhvr additive="base">
                                        <p:cTn id="38"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 calcmode="lin" valueType="num">
                                      <p:cBhvr additive="base">
                                        <p:cTn id="42"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
                                            <p:txEl>
                                              <p:pRg st="8" end="8"/>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6">
                                            <p:txEl>
                                              <p:pRg st="9" end="9"/>
                                            </p:txEl>
                                          </p:spTgt>
                                        </p:tgtEl>
                                        <p:attrNameLst>
                                          <p:attrName>style.visibility</p:attrName>
                                        </p:attrNameLst>
                                      </p:cBhvr>
                                      <p:to>
                                        <p:strVal val="visible"/>
                                      </p:to>
                                    </p:set>
                                    <p:anim calcmode="lin" valueType="num">
                                      <p:cBhvr additive="base">
                                        <p:cTn id="46"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9" end="9"/>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6">
                                            <p:txEl>
                                              <p:pRg st="10" end="10"/>
                                            </p:txEl>
                                          </p:spTgt>
                                        </p:tgtEl>
                                        <p:attrNameLst>
                                          <p:attrName>style.visibility</p:attrName>
                                        </p:attrNameLst>
                                      </p:cBhvr>
                                      <p:to>
                                        <p:strVal val="visible"/>
                                      </p:to>
                                    </p:set>
                                    <p:anim calcmode="lin" valueType="num">
                                      <p:cBhvr additive="base">
                                        <p:cTn id="50"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6">
                                            <p:txEl>
                                              <p:pRg st="11" end="11"/>
                                            </p:txEl>
                                          </p:spTgt>
                                        </p:tgtEl>
                                        <p:attrNameLst>
                                          <p:attrName>style.visibility</p:attrName>
                                        </p:attrNameLst>
                                      </p:cBhvr>
                                      <p:to>
                                        <p:strVal val="visible"/>
                                      </p:to>
                                    </p:set>
                                    <p:anim calcmode="lin" valueType="num">
                                      <p:cBhvr additive="base">
                                        <p:cTn id="54"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6">
                                            <p:txEl>
                                              <p:pRg st="11" end="11"/>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6">
                                            <p:txEl>
                                              <p:pRg st="12" end="12"/>
                                            </p:txEl>
                                          </p:spTgt>
                                        </p:tgtEl>
                                        <p:attrNameLst>
                                          <p:attrName>style.visibility</p:attrName>
                                        </p:attrNameLst>
                                      </p:cBhvr>
                                      <p:to>
                                        <p:strVal val="visible"/>
                                      </p:to>
                                    </p:set>
                                    <p:anim calcmode="lin" valueType="num">
                                      <p:cBhvr additive="base">
                                        <p:cTn id="58"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12" end="12"/>
                                            </p:txEl>
                                          </p:spTgt>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6">
                                            <p:txEl>
                                              <p:pRg st="13" end="13"/>
                                            </p:txEl>
                                          </p:spTgt>
                                        </p:tgtEl>
                                        <p:attrNameLst>
                                          <p:attrName>style.visibility</p:attrName>
                                        </p:attrNameLst>
                                      </p:cBhvr>
                                      <p:to>
                                        <p:strVal val="visible"/>
                                      </p:to>
                                    </p:set>
                                    <p:anim calcmode="lin" valueType="num">
                                      <p:cBhvr additive="base">
                                        <p:cTn id="62"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6">
                                            <p:txEl>
                                              <p:pRg st="13" end="13"/>
                                            </p:txEl>
                                          </p:spTgt>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6">
                                            <p:txEl>
                                              <p:pRg st="14" end="14"/>
                                            </p:txEl>
                                          </p:spTgt>
                                        </p:tgtEl>
                                        <p:attrNameLst>
                                          <p:attrName>style.visibility</p:attrName>
                                        </p:attrNameLst>
                                      </p:cBhvr>
                                      <p:to>
                                        <p:strVal val="visible"/>
                                      </p:to>
                                    </p:set>
                                    <p:anim calcmode="lin" valueType="num">
                                      <p:cBhvr additive="base">
                                        <p:cTn id="66"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6">
                                            <p:txEl>
                                              <p:pRg st="14" end="14"/>
                                            </p:txEl>
                                          </p:spTgt>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6">
                                            <p:txEl>
                                              <p:pRg st="15" end="15"/>
                                            </p:txEl>
                                          </p:spTgt>
                                        </p:tgtEl>
                                        <p:attrNameLst>
                                          <p:attrName>style.visibility</p:attrName>
                                        </p:attrNameLst>
                                      </p:cBhvr>
                                      <p:to>
                                        <p:strVal val="visible"/>
                                      </p:to>
                                    </p:set>
                                    <p:anim calcmode="lin" valueType="num">
                                      <p:cBhvr additive="base">
                                        <p:cTn id="70" dur="500" fill="hold"/>
                                        <p:tgtEl>
                                          <p:spTgt spid="6">
                                            <p:txEl>
                                              <p:pRg st="15" end="15"/>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15" end="15"/>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6">
                                            <p:txEl>
                                              <p:pRg st="16" end="16"/>
                                            </p:txEl>
                                          </p:spTgt>
                                        </p:tgtEl>
                                        <p:attrNameLst>
                                          <p:attrName>style.visibility</p:attrName>
                                        </p:attrNameLst>
                                      </p:cBhvr>
                                      <p:to>
                                        <p:strVal val="visible"/>
                                      </p:to>
                                    </p:set>
                                    <p:anim calcmode="lin" valueType="num">
                                      <p:cBhvr additive="base">
                                        <p:cTn id="74" dur="500" fill="hold"/>
                                        <p:tgtEl>
                                          <p:spTgt spid="6">
                                            <p:txEl>
                                              <p:pRg st="16" end="16"/>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6">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6">
                                            <p:txEl>
                                              <p:pRg st="17" end="17"/>
                                            </p:txEl>
                                          </p:spTgt>
                                        </p:tgtEl>
                                        <p:attrNameLst>
                                          <p:attrName>style.visibility</p:attrName>
                                        </p:attrNameLst>
                                      </p:cBhvr>
                                      <p:to>
                                        <p:strVal val="visible"/>
                                      </p:to>
                                    </p:set>
                                    <p:anim calcmode="lin" valueType="num">
                                      <p:cBhvr additive="base">
                                        <p:cTn id="80" dur="500" fill="hold"/>
                                        <p:tgtEl>
                                          <p:spTgt spid="6">
                                            <p:txEl>
                                              <p:pRg st="17" end="17"/>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6">
                                            <p:txEl>
                                              <p:pRg st="17" end="17"/>
                                            </p:txEl>
                                          </p:spTgt>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6">
                                            <p:txEl>
                                              <p:pRg st="18" end="18"/>
                                            </p:txEl>
                                          </p:spTgt>
                                        </p:tgtEl>
                                        <p:attrNameLst>
                                          <p:attrName>style.visibility</p:attrName>
                                        </p:attrNameLst>
                                      </p:cBhvr>
                                      <p:to>
                                        <p:strVal val="visible"/>
                                      </p:to>
                                    </p:set>
                                    <p:anim calcmode="lin" valueType="num">
                                      <p:cBhvr additive="base">
                                        <p:cTn id="84" dur="500" fill="hold"/>
                                        <p:tgtEl>
                                          <p:spTgt spid="6">
                                            <p:txEl>
                                              <p:pRg st="18" end="18"/>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6">
                                            <p:txEl>
                                              <p:pRg st="18" end="18"/>
                                            </p:txEl>
                                          </p:spTgt>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6">
                                            <p:txEl>
                                              <p:pRg st="19" end="19"/>
                                            </p:txEl>
                                          </p:spTgt>
                                        </p:tgtEl>
                                        <p:attrNameLst>
                                          <p:attrName>style.visibility</p:attrName>
                                        </p:attrNameLst>
                                      </p:cBhvr>
                                      <p:to>
                                        <p:strVal val="visible"/>
                                      </p:to>
                                    </p:set>
                                    <p:anim calcmode="lin" valueType="num">
                                      <p:cBhvr additive="base">
                                        <p:cTn id="88" dur="500" fill="hold"/>
                                        <p:tgtEl>
                                          <p:spTgt spid="6">
                                            <p:txEl>
                                              <p:pRg st="19" end="19"/>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6">
                                            <p:txEl>
                                              <p:pRg st="19" end="19"/>
                                            </p:txEl>
                                          </p:spTgt>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6">
                                            <p:txEl>
                                              <p:pRg st="20" end="20"/>
                                            </p:txEl>
                                          </p:spTgt>
                                        </p:tgtEl>
                                        <p:attrNameLst>
                                          <p:attrName>style.visibility</p:attrName>
                                        </p:attrNameLst>
                                      </p:cBhvr>
                                      <p:to>
                                        <p:strVal val="visible"/>
                                      </p:to>
                                    </p:set>
                                    <p:anim calcmode="lin" valueType="num">
                                      <p:cBhvr additive="base">
                                        <p:cTn id="92" dur="500" fill="hold"/>
                                        <p:tgtEl>
                                          <p:spTgt spid="6">
                                            <p:txEl>
                                              <p:pRg st="20" end="2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6">
                                            <p:txEl>
                                              <p:pRg st="20" end="20"/>
                                            </p:txEl>
                                          </p:spTgt>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6">
                                            <p:txEl>
                                              <p:pRg st="21" end="21"/>
                                            </p:txEl>
                                          </p:spTgt>
                                        </p:tgtEl>
                                        <p:attrNameLst>
                                          <p:attrName>style.visibility</p:attrName>
                                        </p:attrNameLst>
                                      </p:cBhvr>
                                      <p:to>
                                        <p:strVal val="visible"/>
                                      </p:to>
                                    </p:set>
                                    <p:anim calcmode="lin" valueType="num">
                                      <p:cBhvr additive="base">
                                        <p:cTn id="96" dur="500" fill="hold"/>
                                        <p:tgtEl>
                                          <p:spTgt spid="6">
                                            <p:txEl>
                                              <p:pRg st="21" end="21"/>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6">
                                            <p:txEl>
                                              <p:pRg st="21" end="21"/>
                                            </p:txEl>
                                          </p:spTgt>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6">
                                            <p:txEl>
                                              <p:pRg st="22" end="22"/>
                                            </p:txEl>
                                          </p:spTgt>
                                        </p:tgtEl>
                                        <p:attrNameLst>
                                          <p:attrName>style.visibility</p:attrName>
                                        </p:attrNameLst>
                                      </p:cBhvr>
                                      <p:to>
                                        <p:strVal val="visible"/>
                                      </p:to>
                                    </p:set>
                                    <p:anim calcmode="lin" valueType="num">
                                      <p:cBhvr additive="base">
                                        <p:cTn id="100" dur="500" fill="hold"/>
                                        <p:tgtEl>
                                          <p:spTgt spid="6">
                                            <p:txEl>
                                              <p:pRg st="22" end="22"/>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6">
                                            <p:txEl>
                                              <p:pRg st="22" end="22"/>
                                            </p:txEl>
                                          </p:spTgt>
                                        </p:tgtEl>
                                        <p:attrNameLst>
                                          <p:attrName>ppt_y</p:attrName>
                                        </p:attrNameLst>
                                      </p:cBhvr>
                                      <p:tavLst>
                                        <p:tav tm="0">
                                          <p:val>
                                            <p:strVal val="1+#ppt_h/2"/>
                                          </p:val>
                                        </p:tav>
                                        <p:tav tm="100000">
                                          <p:val>
                                            <p:strVal val="#ppt_y"/>
                                          </p:val>
                                        </p:tav>
                                      </p:tavLst>
                                    </p:anim>
                                  </p:childTnLst>
                                </p:cTn>
                              </p:par>
                              <p:par>
                                <p:cTn id="102" presetID="2" presetClass="entr" presetSubtype="4" fill="hold" nodeType="withEffect">
                                  <p:stCondLst>
                                    <p:cond delay="0"/>
                                  </p:stCondLst>
                                  <p:childTnLst>
                                    <p:set>
                                      <p:cBhvr>
                                        <p:cTn id="103" dur="1" fill="hold">
                                          <p:stCondLst>
                                            <p:cond delay="0"/>
                                          </p:stCondLst>
                                        </p:cTn>
                                        <p:tgtEl>
                                          <p:spTgt spid="6">
                                            <p:txEl>
                                              <p:pRg st="23" end="23"/>
                                            </p:txEl>
                                          </p:spTgt>
                                        </p:tgtEl>
                                        <p:attrNameLst>
                                          <p:attrName>style.visibility</p:attrName>
                                        </p:attrNameLst>
                                      </p:cBhvr>
                                      <p:to>
                                        <p:strVal val="visible"/>
                                      </p:to>
                                    </p:set>
                                    <p:anim calcmode="lin" valueType="num">
                                      <p:cBhvr additive="base">
                                        <p:cTn id="104" dur="500" fill="hold"/>
                                        <p:tgtEl>
                                          <p:spTgt spid="6">
                                            <p:txEl>
                                              <p:pRg st="23" end="23"/>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6">
                                            <p:txEl>
                                              <p:pRg st="23" end="23"/>
                                            </p:txEl>
                                          </p:spTgt>
                                        </p:tgtEl>
                                        <p:attrNameLst>
                                          <p:attrName>ppt_y</p:attrName>
                                        </p:attrNameLst>
                                      </p:cBhvr>
                                      <p:tavLst>
                                        <p:tav tm="0">
                                          <p:val>
                                            <p:strVal val="1+#ppt_h/2"/>
                                          </p:val>
                                        </p:tav>
                                        <p:tav tm="100000">
                                          <p:val>
                                            <p:strVal val="#ppt_y"/>
                                          </p:val>
                                        </p:tav>
                                      </p:tavLst>
                                    </p:anim>
                                  </p:childTnLst>
                                </p:cTn>
                              </p:par>
                              <p:par>
                                <p:cTn id="106" presetID="2" presetClass="entr" presetSubtype="4" fill="hold" nodeType="withEffect">
                                  <p:stCondLst>
                                    <p:cond delay="0"/>
                                  </p:stCondLst>
                                  <p:childTnLst>
                                    <p:set>
                                      <p:cBhvr>
                                        <p:cTn id="107" dur="1" fill="hold">
                                          <p:stCondLst>
                                            <p:cond delay="0"/>
                                          </p:stCondLst>
                                        </p:cTn>
                                        <p:tgtEl>
                                          <p:spTgt spid="6">
                                            <p:txEl>
                                              <p:pRg st="24" end="24"/>
                                            </p:txEl>
                                          </p:spTgt>
                                        </p:tgtEl>
                                        <p:attrNameLst>
                                          <p:attrName>style.visibility</p:attrName>
                                        </p:attrNameLst>
                                      </p:cBhvr>
                                      <p:to>
                                        <p:strVal val="visible"/>
                                      </p:to>
                                    </p:set>
                                    <p:anim calcmode="lin" valueType="num">
                                      <p:cBhvr additive="base">
                                        <p:cTn id="108" dur="500" fill="hold"/>
                                        <p:tgtEl>
                                          <p:spTgt spid="6">
                                            <p:txEl>
                                              <p:pRg st="24" end="24"/>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6">
                                            <p:txEl>
                                              <p:pRg st="24" end="24"/>
                                            </p:txEl>
                                          </p:spTgt>
                                        </p:tgtEl>
                                        <p:attrNameLst>
                                          <p:attrName>ppt_y</p:attrName>
                                        </p:attrNameLst>
                                      </p:cBhvr>
                                      <p:tavLst>
                                        <p:tav tm="0">
                                          <p:val>
                                            <p:strVal val="1+#ppt_h/2"/>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6">
                                            <p:txEl>
                                              <p:pRg st="25" end="25"/>
                                            </p:txEl>
                                          </p:spTgt>
                                        </p:tgtEl>
                                        <p:attrNameLst>
                                          <p:attrName>style.visibility</p:attrName>
                                        </p:attrNameLst>
                                      </p:cBhvr>
                                      <p:to>
                                        <p:strVal val="visible"/>
                                      </p:to>
                                    </p:set>
                                    <p:anim calcmode="lin" valueType="num">
                                      <p:cBhvr additive="base">
                                        <p:cTn id="112" dur="500" fill="hold"/>
                                        <p:tgtEl>
                                          <p:spTgt spid="6">
                                            <p:txEl>
                                              <p:pRg st="25" end="25"/>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6">
                                            <p:txEl>
                                              <p:pRg st="25" end="25"/>
                                            </p:txEl>
                                          </p:spTgt>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6" presetClass="entr" presetSubtype="16" fill="hold" nodeType="clickEffect">
                                  <p:stCondLst>
                                    <p:cond delay="0"/>
                                  </p:stCondLst>
                                  <p:childTnLst>
                                    <p:set>
                                      <p:cBhvr>
                                        <p:cTn id="117" dur="1" fill="hold">
                                          <p:stCondLst>
                                            <p:cond delay="0"/>
                                          </p:stCondLst>
                                        </p:cTn>
                                        <p:tgtEl>
                                          <p:spTgt spid="8">
                                            <p:txEl>
                                              <p:pRg st="0" end="0"/>
                                            </p:txEl>
                                          </p:spTgt>
                                        </p:tgtEl>
                                        <p:attrNameLst>
                                          <p:attrName>style.visibility</p:attrName>
                                        </p:attrNameLst>
                                      </p:cBhvr>
                                      <p:to>
                                        <p:strVal val="visible"/>
                                      </p:to>
                                    </p:set>
                                    <p:animEffect transition="in" filter="circle(in)">
                                      <p:cBhvr>
                                        <p:cTn id="118" dur="2000"/>
                                        <p:tgtEl>
                                          <p:spTgt spid="8">
                                            <p:txEl>
                                              <p:pRg st="0" end="0"/>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6" presetClass="entr" presetSubtype="16" fill="hold" nodeType="clickEffect">
                                  <p:stCondLst>
                                    <p:cond delay="0"/>
                                  </p:stCondLst>
                                  <p:childTnLst>
                                    <p:set>
                                      <p:cBhvr>
                                        <p:cTn id="122" dur="1" fill="hold">
                                          <p:stCondLst>
                                            <p:cond delay="0"/>
                                          </p:stCondLst>
                                        </p:cTn>
                                        <p:tgtEl>
                                          <p:spTgt spid="8">
                                            <p:txEl>
                                              <p:pRg st="1" end="1"/>
                                            </p:txEl>
                                          </p:spTgt>
                                        </p:tgtEl>
                                        <p:attrNameLst>
                                          <p:attrName>style.visibility</p:attrName>
                                        </p:attrNameLst>
                                      </p:cBhvr>
                                      <p:to>
                                        <p:strVal val="visible"/>
                                      </p:to>
                                    </p:set>
                                    <p:animEffect transition="in" filter="circle(in)">
                                      <p:cBhvr>
                                        <p:cTn id="123" dur="2000"/>
                                        <p:tgtEl>
                                          <p:spTgt spid="8">
                                            <p:txEl>
                                              <p:pRg st="1" end="1"/>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6" presetClass="entr" presetSubtype="16" fill="hold" nodeType="clickEffect">
                                  <p:stCondLst>
                                    <p:cond delay="0"/>
                                  </p:stCondLst>
                                  <p:childTnLst>
                                    <p:set>
                                      <p:cBhvr>
                                        <p:cTn id="127" dur="1" fill="hold">
                                          <p:stCondLst>
                                            <p:cond delay="0"/>
                                          </p:stCondLst>
                                        </p:cTn>
                                        <p:tgtEl>
                                          <p:spTgt spid="8">
                                            <p:txEl>
                                              <p:pRg st="2" end="2"/>
                                            </p:txEl>
                                          </p:spTgt>
                                        </p:tgtEl>
                                        <p:attrNameLst>
                                          <p:attrName>style.visibility</p:attrName>
                                        </p:attrNameLst>
                                      </p:cBhvr>
                                      <p:to>
                                        <p:strVal val="visible"/>
                                      </p:to>
                                    </p:set>
                                    <p:animEffect transition="in" filter="circle(in)">
                                      <p:cBhvr>
                                        <p:cTn id="128" dur="2000"/>
                                        <p:tgtEl>
                                          <p:spTgt spid="8">
                                            <p:txEl>
                                              <p:pRg st="2" end="2"/>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6" presetClass="entr" presetSubtype="16" fill="hold" nodeType="clickEffect">
                                  <p:stCondLst>
                                    <p:cond delay="0"/>
                                  </p:stCondLst>
                                  <p:childTnLst>
                                    <p:set>
                                      <p:cBhvr>
                                        <p:cTn id="132" dur="1" fill="hold">
                                          <p:stCondLst>
                                            <p:cond delay="0"/>
                                          </p:stCondLst>
                                        </p:cTn>
                                        <p:tgtEl>
                                          <p:spTgt spid="8">
                                            <p:txEl>
                                              <p:pRg st="3" end="3"/>
                                            </p:txEl>
                                          </p:spTgt>
                                        </p:tgtEl>
                                        <p:attrNameLst>
                                          <p:attrName>style.visibility</p:attrName>
                                        </p:attrNameLst>
                                      </p:cBhvr>
                                      <p:to>
                                        <p:strVal val="visible"/>
                                      </p:to>
                                    </p:set>
                                    <p:animEffect transition="in" filter="circle(in)">
                                      <p:cBhvr>
                                        <p:cTn id="133" dur="2000"/>
                                        <p:tgtEl>
                                          <p:spTgt spid="8">
                                            <p:txEl>
                                              <p:pRg st="3" end="3"/>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6" presetClass="entr" presetSubtype="16" fill="hold" nodeType="clickEffect">
                                  <p:stCondLst>
                                    <p:cond delay="0"/>
                                  </p:stCondLst>
                                  <p:childTnLst>
                                    <p:set>
                                      <p:cBhvr>
                                        <p:cTn id="137" dur="1" fill="hold">
                                          <p:stCondLst>
                                            <p:cond delay="0"/>
                                          </p:stCondLst>
                                        </p:cTn>
                                        <p:tgtEl>
                                          <p:spTgt spid="8">
                                            <p:txEl>
                                              <p:pRg st="4" end="4"/>
                                            </p:txEl>
                                          </p:spTgt>
                                        </p:tgtEl>
                                        <p:attrNameLst>
                                          <p:attrName>style.visibility</p:attrName>
                                        </p:attrNameLst>
                                      </p:cBhvr>
                                      <p:to>
                                        <p:strVal val="visible"/>
                                      </p:to>
                                    </p:set>
                                    <p:animEffect transition="in" filter="circle(in)">
                                      <p:cBhvr>
                                        <p:cTn id="138" dur="2000"/>
                                        <p:tgtEl>
                                          <p:spTgt spid="8">
                                            <p:txEl>
                                              <p:pRg st="4" end="4"/>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6" presetClass="entr" presetSubtype="16" fill="hold" nodeType="clickEffect">
                                  <p:stCondLst>
                                    <p:cond delay="0"/>
                                  </p:stCondLst>
                                  <p:childTnLst>
                                    <p:set>
                                      <p:cBhvr>
                                        <p:cTn id="142" dur="1" fill="hold">
                                          <p:stCondLst>
                                            <p:cond delay="0"/>
                                          </p:stCondLst>
                                        </p:cTn>
                                        <p:tgtEl>
                                          <p:spTgt spid="8">
                                            <p:txEl>
                                              <p:pRg st="5" end="5"/>
                                            </p:txEl>
                                          </p:spTgt>
                                        </p:tgtEl>
                                        <p:attrNameLst>
                                          <p:attrName>style.visibility</p:attrName>
                                        </p:attrNameLst>
                                      </p:cBhvr>
                                      <p:to>
                                        <p:strVal val="visible"/>
                                      </p:to>
                                    </p:set>
                                    <p:animEffect transition="in" filter="circle(in)">
                                      <p:cBhvr>
                                        <p:cTn id="143" dur="2000"/>
                                        <p:tgtEl>
                                          <p:spTgt spid="8">
                                            <p:txEl>
                                              <p:pRg st="5" end="5"/>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6" presetClass="entr" presetSubtype="16" fill="hold" nodeType="clickEffect">
                                  <p:stCondLst>
                                    <p:cond delay="0"/>
                                  </p:stCondLst>
                                  <p:childTnLst>
                                    <p:set>
                                      <p:cBhvr>
                                        <p:cTn id="147" dur="1" fill="hold">
                                          <p:stCondLst>
                                            <p:cond delay="0"/>
                                          </p:stCondLst>
                                        </p:cTn>
                                        <p:tgtEl>
                                          <p:spTgt spid="8">
                                            <p:txEl>
                                              <p:pRg st="6" end="6"/>
                                            </p:txEl>
                                          </p:spTgt>
                                        </p:tgtEl>
                                        <p:attrNameLst>
                                          <p:attrName>style.visibility</p:attrName>
                                        </p:attrNameLst>
                                      </p:cBhvr>
                                      <p:to>
                                        <p:strVal val="visible"/>
                                      </p:to>
                                    </p:set>
                                    <p:animEffect transition="in" filter="circle(in)">
                                      <p:cBhvr>
                                        <p:cTn id="148" dur="2000"/>
                                        <p:tgtEl>
                                          <p:spTgt spid="8">
                                            <p:txEl>
                                              <p:pRg st="6" end="6"/>
                                            </p:txEl>
                                          </p:spTgt>
                                        </p:tgtEl>
                                      </p:cBhvr>
                                    </p:animEffect>
                                  </p:childTnLst>
                                </p:cTn>
                              </p:par>
                              <p:par>
                                <p:cTn id="149" presetID="6" presetClass="entr" presetSubtype="16" fill="hold" nodeType="withEffect">
                                  <p:stCondLst>
                                    <p:cond delay="0"/>
                                  </p:stCondLst>
                                  <p:childTnLst>
                                    <p:set>
                                      <p:cBhvr>
                                        <p:cTn id="150" dur="1" fill="hold">
                                          <p:stCondLst>
                                            <p:cond delay="0"/>
                                          </p:stCondLst>
                                        </p:cTn>
                                        <p:tgtEl>
                                          <p:spTgt spid="8">
                                            <p:txEl>
                                              <p:pRg st="7" end="7"/>
                                            </p:txEl>
                                          </p:spTgt>
                                        </p:tgtEl>
                                        <p:attrNameLst>
                                          <p:attrName>style.visibility</p:attrName>
                                        </p:attrNameLst>
                                      </p:cBhvr>
                                      <p:to>
                                        <p:strVal val="visible"/>
                                      </p:to>
                                    </p:set>
                                    <p:animEffect transition="in" filter="circle(in)">
                                      <p:cBhvr>
                                        <p:cTn id="151" dur="2000"/>
                                        <p:tgtEl>
                                          <p:spTgt spid="8">
                                            <p:txEl>
                                              <p:pRg st="7" end="7"/>
                                            </p:txEl>
                                          </p:spTgt>
                                        </p:tgtEl>
                                      </p:cBhvr>
                                    </p:animEffect>
                                  </p:childTnLst>
                                </p:cTn>
                              </p:par>
                              <p:par>
                                <p:cTn id="152" presetID="6" presetClass="entr" presetSubtype="16" fill="hold" nodeType="withEffect">
                                  <p:stCondLst>
                                    <p:cond delay="0"/>
                                  </p:stCondLst>
                                  <p:childTnLst>
                                    <p:set>
                                      <p:cBhvr>
                                        <p:cTn id="153" dur="1" fill="hold">
                                          <p:stCondLst>
                                            <p:cond delay="0"/>
                                          </p:stCondLst>
                                        </p:cTn>
                                        <p:tgtEl>
                                          <p:spTgt spid="8">
                                            <p:txEl>
                                              <p:pRg st="8" end="8"/>
                                            </p:txEl>
                                          </p:spTgt>
                                        </p:tgtEl>
                                        <p:attrNameLst>
                                          <p:attrName>style.visibility</p:attrName>
                                        </p:attrNameLst>
                                      </p:cBhvr>
                                      <p:to>
                                        <p:strVal val="visible"/>
                                      </p:to>
                                    </p:set>
                                    <p:animEffect transition="in" filter="circle(in)">
                                      <p:cBhvr>
                                        <p:cTn id="154" dur="2000"/>
                                        <p:tgtEl>
                                          <p:spTgt spid="8">
                                            <p:txEl>
                                              <p:pRg st="8" end="8"/>
                                            </p:txEl>
                                          </p:spTgt>
                                        </p:tgtEl>
                                      </p:cBhvr>
                                    </p:animEffect>
                                  </p:childTnLst>
                                </p:cTn>
                              </p:par>
                              <p:par>
                                <p:cTn id="155" presetID="6" presetClass="entr" presetSubtype="16" fill="hold" nodeType="withEffect">
                                  <p:stCondLst>
                                    <p:cond delay="0"/>
                                  </p:stCondLst>
                                  <p:childTnLst>
                                    <p:set>
                                      <p:cBhvr>
                                        <p:cTn id="156" dur="1" fill="hold">
                                          <p:stCondLst>
                                            <p:cond delay="0"/>
                                          </p:stCondLst>
                                        </p:cTn>
                                        <p:tgtEl>
                                          <p:spTgt spid="8">
                                            <p:txEl>
                                              <p:pRg st="9" end="9"/>
                                            </p:txEl>
                                          </p:spTgt>
                                        </p:tgtEl>
                                        <p:attrNameLst>
                                          <p:attrName>style.visibility</p:attrName>
                                        </p:attrNameLst>
                                      </p:cBhvr>
                                      <p:to>
                                        <p:strVal val="visible"/>
                                      </p:to>
                                    </p:set>
                                    <p:animEffect transition="in" filter="circle(in)">
                                      <p:cBhvr>
                                        <p:cTn id="157" dur="2000"/>
                                        <p:tgtEl>
                                          <p:spTgt spid="8">
                                            <p:txEl>
                                              <p:pRg st="9" end="9"/>
                                            </p:txEl>
                                          </p:spTgt>
                                        </p:tgtEl>
                                      </p:cBhvr>
                                    </p:animEffect>
                                  </p:childTnLst>
                                </p:cTn>
                              </p:par>
                              <p:par>
                                <p:cTn id="158" presetID="6" presetClass="entr" presetSubtype="16" fill="hold" nodeType="withEffect">
                                  <p:stCondLst>
                                    <p:cond delay="0"/>
                                  </p:stCondLst>
                                  <p:childTnLst>
                                    <p:set>
                                      <p:cBhvr>
                                        <p:cTn id="159" dur="1" fill="hold">
                                          <p:stCondLst>
                                            <p:cond delay="0"/>
                                          </p:stCondLst>
                                        </p:cTn>
                                        <p:tgtEl>
                                          <p:spTgt spid="8">
                                            <p:txEl>
                                              <p:pRg st="10" end="10"/>
                                            </p:txEl>
                                          </p:spTgt>
                                        </p:tgtEl>
                                        <p:attrNameLst>
                                          <p:attrName>style.visibility</p:attrName>
                                        </p:attrNameLst>
                                      </p:cBhvr>
                                      <p:to>
                                        <p:strVal val="visible"/>
                                      </p:to>
                                    </p:set>
                                    <p:animEffect transition="in" filter="circle(in)">
                                      <p:cBhvr>
                                        <p:cTn id="160" dur="2000"/>
                                        <p:tgtEl>
                                          <p:spTgt spid="8">
                                            <p:txEl>
                                              <p:pRg st="10" end="10"/>
                                            </p:txEl>
                                          </p:spTgt>
                                        </p:tgtEl>
                                      </p:cBhvr>
                                    </p:animEffect>
                                  </p:childTnLst>
                                </p:cTn>
                              </p:par>
                              <p:par>
                                <p:cTn id="161" presetID="6" presetClass="entr" presetSubtype="16" fill="hold" nodeType="withEffect">
                                  <p:stCondLst>
                                    <p:cond delay="0"/>
                                  </p:stCondLst>
                                  <p:childTnLst>
                                    <p:set>
                                      <p:cBhvr>
                                        <p:cTn id="162" dur="1" fill="hold">
                                          <p:stCondLst>
                                            <p:cond delay="0"/>
                                          </p:stCondLst>
                                        </p:cTn>
                                        <p:tgtEl>
                                          <p:spTgt spid="8">
                                            <p:txEl>
                                              <p:pRg st="11" end="11"/>
                                            </p:txEl>
                                          </p:spTgt>
                                        </p:tgtEl>
                                        <p:attrNameLst>
                                          <p:attrName>style.visibility</p:attrName>
                                        </p:attrNameLst>
                                      </p:cBhvr>
                                      <p:to>
                                        <p:strVal val="visible"/>
                                      </p:to>
                                    </p:set>
                                    <p:animEffect transition="in" filter="circle(in)">
                                      <p:cBhvr>
                                        <p:cTn id="163" dur="2000"/>
                                        <p:tgtEl>
                                          <p:spTgt spid="8">
                                            <p:txEl>
                                              <p:pRg st="11" end="11"/>
                                            </p:txEl>
                                          </p:spTgt>
                                        </p:tgtEl>
                                      </p:cBhvr>
                                    </p:animEffect>
                                  </p:childTnLst>
                                </p:cTn>
                              </p:par>
                              <p:par>
                                <p:cTn id="164" presetID="6" presetClass="entr" presetSubtype="16" fill="hold" nodeType="withEffect">
                                  <p:stCondLst>
                                    <p:cond delay="0"/>
                                  </p:stCondLst>
                                  <p:childTnLst>
                                    <p:set>
                                      <p:cBhvr>
                                        <p:cTn id="165" dur="1" fill="hold">
                                          <p:stCondLst>
                                            <p:cond delay="0"/>
                                          </p:stCondLst>
                                        </p:cTn>
                                        <p:tgtEl>
                                          <p:spTgt spid="8">
                                            <p:txEl>
                                              <p:pRg st="12" end="12"/>
                                            </p:txEl>
                                          </p:spTgt>
                                        </p:tgtEl>
                                        <p:attrNameLst>
                                          <p:attrName>style.visibility</p:attrName>
                                        </p:attrNameLst>
                                      </p:cBhvr>
                                      <p:to>
                                        <p:strVal val="visible"/>
                                      </p:to>
                                    </p:set>
                                    <p:animEffect transition="in" filter="circle(in)">
                                      <p:cBhvr>
                                        <p:cTn id="166" dur="2000"/>
                                        <p:tgtEl>
                                          <p:spTgt spid="8">
                                            <p:txEl>
                                              <p:pRg st="12" end="12"/>
                                            </p:txEl>
                                          </p:spTgt>
                                        </p:tgtEl>
                                      </p:cBhvr>
                                    </p:animEffect>
                                  </p:childTnLst>
                                </p:cTn>
                              </p:par>
                              <p:par>
                                <p:cTn id="167" presetID="6" presetClass="entr" presetSubtype="16" fill="hold" nodeType="withEffect">
                                  <p:stCondLst>
                                    <p:cond delay="0"/>
                                  </p:stCondLst>
                                  <p:childTnLst>
                                    <p:set>
                                      <p:cBhvr>
                                        <p:cTn id="168" dur="1" fill="hold">
                                          <p:stCondLst>
                                            <p:cond delay="0"/>
                                          </p:stCondLst>
                                        </p:cTn>
                                        <p:tgtEl>
                                          <p:spTgt spid="8">
                                            <p:txEl>
                                              <p:pRg st="13" end="13"/>
                                            </p:txEl>
                                          </p:spTgt>
                                        </p:tgtEl>
                                        <p:attrNameLst>
                                          <p:attrName>style.visibility</p:attrName>
                                        </p:attrNameLst>
                                      </p:cBhvr>
                                      <p:to>
                                        <p:strVal val="visible"/>
                                      </p:to>
                                    </p:set>
                                    <p:animEffect transition="in" filter="circle(in)">
                                      <p:cBhvr>
                                        <p:cTn id="169" dur="2000"/>
                                        <p:tgtEl>
                                          <p:spTgt spid="8">
                                            <p:txEl>
                                              <p:pRg st="13" end="13"/>
                                            </p:txEl>
                                          </p:spTgt>
                                        </p:tgtEl>
                                      </p:cBhvr>
                                    </p:animEffect>
                                  </p:childTnLst>
                                </p:cTn>
                              </p:par>
                              <p:par>
                                <p:cTn id="170" presetID="6" presetClass="entr" presetSubtype="16" fill="hold" nodeType="withEffect">
                                  <p:stCondLst>
                                    <p:cond delay="0"/>
                                  </p:stCondLst>
                                  <p:childTnLst>
                                    <p:set>
                                      <p:cBhvr>
                                        <p:cTn id="171" dur="1" fill="hold">
                                          <p:stCondLst>
                                            <p:cond delay="0"/>
                                          </p:stCondLst>
                                        </p:cTn>
                                        <p:tgtEl>
                                          <p:spTgt spid="8">
                                            <p:txEl>
                                              <p:pRg st="14" end="14"/>
                                            </p:txEl>
                                          </p:spTgt>
                                        </p:tgtEl>
                                        <p:attrNameLst>
                                          <p:attrName>style.visibility</p:attrName>
                                        </p:attrNameLst>
                                      </p:cBhvr>
                                      <p:to>
                                        <p:strVal val="visible"/>
                                      </p:to>
                                    </p:set>
                                    <p:animEffect transition="in" filter="circle(in)">
                                      <p:cBhvr>
                                        <p:cTn id="172" dur="2000"/>
                                        <p:tgtEl>
                                          <p:spTgt spid="8">
                                            <p:txEl>
                                              <p:pRg st="14" end="14"/>
                                            </p:txEl>
                                          </p:spTgt>
                                        </p:tgtEl>
                                      </p:cBhvr>
                                    </p:animEffect>
                                  </p:childTnLst>
                                </p:cTn>
                              </p:par>
                              <p:par>
                                <p:cTn id="173" presetID="6" presetClass="entr" presetSubtype="16" fill="hold" nodeType="withEffect">
                                  <p:stCondLst>
                                    <p:cond delay="0"/>
                                  </p:stCondLst>
                                  <p:childTnLst>
                                    <p:set>
                                      <p:cBhvr>
                                        <p:cTn id="174" dur="1" fill="hold">
                                          <p:stCondLst>
                                            <p:cond delay="0"/>
                                          </p:stCondLst>
                                        </p:cTn>
                                        <p:tgtEl>
                                          <p:spTgt spid="8">
                                            <p:txEl>
                                              <p:pRg st="15" end="15"/>
                                            </p:txEl>
                                          </p:spTgt>
                                        </p:tgtEl>
                                        <p:attrNameLst>
                                          <p:attrName>style.visibility</p:attrName>
                                        </p:attrNameLst>
                                      </p:cBhvr>
                                      <p:to>
                                        <p:strVal val="visible"/>
                                      </p:to>
                                    </p:set>
                                    <p:animEffect transition="in" filter="circle(in)">
                                      <p:cBhvr>
                                        <p:cTn id="175" dur="2000"/>
                                        <p:tgtEl>
                                          <p:spTgt spid="8">
                                            <p:txEl>
                                              <p:pRg st="15" end="15"/>
                                            </p:txEl>
                                          </p:spTgt>
                                        </p:tgtEl>
                                      </p:cBhvr>
                                    </p:animEffect>
                                  </p:childTnLst>
                                </p:cTn>
                              </p:par>
                              <p:par>
                                <p:cTn id="176" presetID="6" presetClass="entr" presetSubtype="16" fill="hold" nodeType="withEffect">
                                  <p:stCondLst>
                                    <p:cond delay="0"/>
                                  </p:stCondLst>
                                  <p:childTnLst>
                                    <p:set>
                                      <p:cBhvr>
                                        <p:cTn id="177" dur="1" fill="hold">
                                          <p:stCondLst>
                                            <p:cond delay="0"/>
                                          </p:stCondLst>
                                        </p:cTn>
                                        <p:tgtEl>
                                          <p:spTgt spid="8">
                                            <p:txEl>
                                              <p:pRg st="16" end="16"/>
                                            </p:txEl>
                                          </p:spTgt>
                                        </p:tgtEl>
                                        <p:attrNameLst>
                                          <p:attrName>style.visibility</p:attrName>
                                        </p:attrNameLst>
                                      </p:cBhvr>
                                      <p:to>
                                        <p:strVal val="visible"/>
                                      </p:to>
                                    </p:set>
                                    <p:animEffect transition="in" filter="circle(in)">
                                      <p:cBhvr>
                                        <p:cTn id="178" dur="2000"/>
                                        <p:tgtEl>
                                          <p:spTgt spid="8">
                                            <p:txEl>
                                              <p:pRg st="16" end="16"/>
                                            </p:txEl>
                                          </p:spTgt>
                                        </p:tgtEl>
                                      </p:cBhvr>
                                    </p:animEffect>
                                  </p:childTnLst>
                                </p:cTn>
                              </p:par>
                              <p:par>
                                <p:cTn id="179" presetID="6" presetClass="entr" presetSubtype="16" fill="hold" nodeType="withEffect">
                                  <p:stCondLst>
                                    <p:cond delay="0"/>
                                  </p:stCondLst>
                                  <p:childTnLst>
                                    <p:set>
                                      <p:cBhvr>
                                        <p:cTn id="180" dur="1" fill="hold">
                                          <p:stCondLst>
                                            <p:cond delay="0"/>
                                          </p:stCondLst>
                                        </p:cTn>
                                        <p:tgtEl>
                                          <p:spTgt spid="8">
                                            <p:txEl>
                                              <p:pRg st="17" end="17"/>
                                            </p:txEl>
                                          </p:spTgt>
                                        </p:tgtEl>
                                        <p:attrNameLst>
                                          <p:attrName>style.visibility</p:attrName>
                                        </p:attrNameLst>
                                      </p:cBhvr>
                                      <p:to>
                                        <p:strVal val="visible"/>
                                      </p:to>
                                    </p:set>
                                    <p:animEffect transition="in" filter="circle(in)">
                                      <p:cBhvr>
                                        <p:cTn id="181" dur="2000"/>
                                        <p:tgtEl>
                                          <p:spTgt spid="8">
                                            <p:txEl>
                                              <p:pRg st="17" end="17"/>
                                            </p:txEl>
                                          </p:spTgt>
                                        </p:tgtEl>
                                      </p:cBhvr>
                                    </p:animEffect>
                                  </p:childTnLst>
                                </p:cTn>
                              </p:par>
                              <p:par>
                                <p:cTn id="182" presetID="6" presetClass="entr" presetSubtype="16" fill="hold" nodeType="withEffect">
                                  <p:stCondLst>
                                    <p:cond delay="0"/>
                                  </p:stCondLst>
                                  <p:childTnLst>
                                    <p:set>
                                      <p:cBhvr>
                                        <p:cTn id="183" dur="1" fill="hold">
                                          <p:stCondLst>
                                            <p:cond delay="0"/>
                                          </p:stCondLst>
                                        </p:cTn>
                                        <p:tgtEl>
                                          <p:spTgt spid="8">
                                            <p:txEl>
                                              <p:pRg st="18" end="18"/>
                                            </p:txEl>
                                          </p:spTgt>
                                        </p:tgtEl>
                                        <p:attrNameLst>
                                          <p:attrName>style.visibility</p:attrName>
                                        </p:attrNameLst>
                                      </p:cBhvr>
                                      <p:to>
                                        <p:strVal val="visible"/>
                                      </p:to>
                                    </p:set>
                                    <p:animEffect transition="in" filter="circle(in)">
                                      <p:cBhvr>
                                        <p:cTn id="184" dur="2000"/>
                                        <p:tgtEl>
                                          <p:spTgt spid="8">
                                            <p:txEl>
                                              <p:pRg st="18" end="18"/>
                                            </p:txEl>
                                          </p:spTgt>
                                        </p:tgtEl>
                                      </p:cBhvr>
                                    </p:animEffect>
                                  </p:childTnLst>
                                </p:cTn>
                              </p:par>
                              <p:par>
                                <p:cTn id="185" presetID="6" presetClass="entr" presetSubtype="16" fill="hold" nodeType="withEffect">
                                  <p:stCondLst>
                                    <p:cond delay="0"/>
                                  </p:stCondLst>
                                  <p:childTnLst>
                                    <p:set>
                                      <p:cBhvr>
                                        <p:cTn id="186" dur="1" fill="hold">
                                          <p:stCondLst>
                                            <p:cond delay="0"/>
                                          </p:stCondLst>
                                        </p:cTn>
                                        <p:tgtEl>
                                          <p:spTgt spid="8">
                                            <p:txEl>
                                              <p:pRg st="19" end="19"/>
                                            </p:txEl>
                                          </p:spTgt>
                                        </p:tgtEl>
                                        <p:attrNameLst>
                                          <p:attrName>style.visibility</p:attrName>
                                        </p:attrNameLst>
                                      </p:cBhvr>
                                      <p:to>
                                        <p:strVal val="visible"/>
                                      </p:to>
                                    </p:set>
                                    <p:animEffect transition="in" filter="circle(in)">
                                      <p:cBhvr>
                                        <p:cTn id="187" dur="2000"/>
                                        <p:tgtEl>
                                          <p:spTgt spid="8">
                                            <p:txEl>
                                              <p:pRg st="19" end="19"/>
                                            </p:txEl>
                                          </p:spTgt>
                                        </p:tgtEl>
                                      </p:cBhvr>
                                    </p:animEffect>
                                  </p:childTnLst>
                                </p:cTn>
                              </p:par>
                              <p:par>
                                <p:cTn id="188" presetID="6" presetClass="entr" presetSubtype="16" fill="hold" nodeType="withEffect">
                                  <p:stCondLst>
                                    <p:cond delay="0"/>
                                  </p:stCondLst>
                                  <p:childTnLst>
                                    <p:set>
                                      <p:cBhvr>
                                        <p:cTn id="189" dur="1" fill="hold">
                                          <p:stCondLst>
                                            <p:cond delay="0"/>
                                          </p:stCondLst>
                                        </p:cTn>
                                        <p:tgtEl>
                                          <p:spTgt spid="8">
                                            <p:txEl>
                                              <p:pRg st="20" end="20"/>
                                            </p:txEl>
                                          </p:spTgt>
                                        </p:tgtEl>
                                        <p:attrNameLst>
                                          <p:attrName>style.visibility</p:attrName>
                                        </p:attrNameLst>
                                      </p:cBhvr>
                                      <p:to>
                                        <p:strVal val="visible"/>
                                      </p:to>
                                    </p:set>
                                    <p:animEffect transition="in" filter="circle(in)">
                                      <p:cBhvr>
                                        <p:cTn id="190" dur="2000"/>
                                        <p:tgtEl>
                                          <p:spTgt spid="8">
                                            <p:txEl>
                                              <p:pRg st="20" end="20"/>
                                            </p:txEl>
                                          </p:spTgt>
                                        </p:tgtEl>
                                      </p:cBhvr>
                                    </p:animEffect>
                                  </p:childTnLst>
                                </p:cTn>
                              </p:par>
                              <p:par>
                                <p:cTn id="191" presetID="6" presetClass="entr" presetSubtype="16" fill="hold" nodeType="withEffect">
                                  <p:stCondLst>
                                    <p:cond delay="0"/>
                                  </p:stCondLst>
                                  <p:childTnLst>
                                    <p:set>
                                      <p:cBhvr>
                                        <p:cTn id="192" dur="1" fill="hold">
                                          <p:stCondLst>
                                            <p:cond delay="0"/>
                                          </p:stCondLst>
                                        </p:cTn>
                                        <p:tgtEl>
                                          <p:spTgt spid="8">
                                            <p:txEl>
                                              <p:pRg st="21" end="21"/>
                                            </p:txEl>
                                          </p:spTgt>
                                        </p:tgtEl>
                                        <p:attrNameLst>
                                          <p:attrName>style.visibility</p:attrName>
                                        </p:attrNameLst>
                                      </p:cBhvr>
                                      <p:to>
                                        <p:strVal val="visible"/>
                                      </p:to>
                                    </p:set>
                                    <p:animEffect transition="in" filter="circle(in)">
                                      <p:cBhvr>
                                        <p:cTn id="193" dur="2000"/>
                                        <p:tgtEl>
                                          <p:spTgt spid="8">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C3B86D-A772-C466-49A7-7706C0830A3F}"/>
              </a:ext>
            </a:extLst>
          </p:cNvPr>
          <p:cNvSpPr txBox="1"/>
          <p:nvPr/>
        </p:nvSpPr>
        <p:spPr>
          <a:xfrm>
            <a:off x="0" y="120073"/>
            <a:ext cx="6096000" cy="369332"/>
          </a:xfrm>
          <a:prstGeom prst="rect">
            <a:avLst/>
          </a:prstGeom>
          <a:noFill/>
        </p:spPr>
        <p:txBody>
          <a:bodyPr wrap="square">
            <a:spAutoFit/>
          </a:bodyPr>
          <a:lstStyle/>
          <a:p>
            <a:pPr algn="just"/>
            <a:r>
              <a:rPr lang="en-US" b="1" i="0" dirty="0">
                <a:solidFill>
                  <a:srgbClr val="121213"/>
                </a:solidFill>
                <a:effectLst/>
                <a:latin typeface="Bitter"/>
              </a:rPr>
              <a:t>Example Program to create and traverse a linked list?</a:t>
            </a:r>
          </a:p>
        </p:txBody>
      </p:sp>
      <p:sp>
        <p:nvSpPr>
          <p:cNvPr id="8" name="TextBox 7">
            <a:extLst>
              <a:ext uri="{FF2B5EF4-FFF2-40B4-BE49-F238E27FC236}">
                <a16:creationId xmlns:a16="http://schemas.microsoft.com/office/drawing/2014/main" id="{F72438DA-2AC5-89A8-24A6-E2BC36FBE0FD}"/>
              </a:ext>
            </a:extLst>
          </p:cNvPr>
          <p:cNvSpPr txBox="1"/>
          <p:nvPr/>
        </p:nvSpPr>
        <p:spPr>
          <a:xfrm>
            <a:off x="427182" y="779190"/>
            <a:ext cx="5241636" cy="4278094"/>
          </a:xfrm>
          <a:prstGeom prst="rect">
            <a:avLst/>
          </a:prstGeom>
          <a:noFill/>
        </p:spPr>
        <p:txBody>
          <a:bodyPr wrap="square">
            <a:spAutoFit/>
          </a:bodyPr>
          <a:lstStyle/>
          <a:p>
            <a:r>
              <a:rPr lang="en-US" sz="1600" b="0" i="0" dirty="0">
                <a:solidFill>
                  <a:srgbClr val="0000FF"/>
                </a:solidFill>
                <a:effectLst/>
                <a:latin typeface="Consolas" panose="020B0609020204030204" pitchFamily="49" charset="0"/>
              </a:rPr>
              <a:t>void</a:t>
            </a:r>
            <a:r>
              <a:rPr lang="en-US" sz="1600" b="0" i="0" dirty="0">
                <a:solidFill>
                  <a:srgbClr val="000000"/>
                </a:solidFill>
                <a:effectLst/>
                <a:latin typeface="Consolas" panose="020B0609020204030204" pitchFamily="49" charset="0"/>
              </a:rPr>
              <a:t> </a:t>
            </a:r>
            <a:r>
              <a:rPr lang="en-US" sz="1600" b="0" i="0" dirty="0" err="1">
                <a:solidFill>
                  <a:srgbClr val="DD4A68"/>
                </a:solidFill>
                <a:effectLst/>
                <a:latin typeface="Consolas" panose="020B0609020204030204" pitchFamily="49" charset="0"/>
              </a:rPr>
              <a:t>traverseList</a:t>
            </a:r>
            <a:r>
              <a:rPr lang="en-US" sz="1600" b="0" i="0" dirty="0">
                <a:solidFill>
                  <a:srgbClr val="000000"/>
                </a:solidFill>
                <a:effectLst/>
                <a:latin typeface="Consolas" panose="020B0609020204030204" pitchFamily="49" charset="0"/>
              </a:rPr>
              <a:t>() </a:t>
            </a:r>
          </a:p>
          <a:p>
            <a:r>
              <a:rPr lang="en-US" sz="1600" b="0" i="0" dirty="0">
                <a:solidFill>
                  <a:srgbClr val="000000"/>
                </a:solidFill>
                <a:effectLst/>
                <a:latin typeface="Consolas" panose="020B0609020204030204" pitchFamily="49" charset="0"/>
              </a:rPr>
              <a:t>{ </a:t>
            </a:r>
          </a:p>
          <a:p>
            <a:r>
              <a:rPr lang="en-US" sz="1600" b="0" i="0" dirty="0">
                <a:solidFill>
                  <a:srgbClr val="0000FF"/>
                </a:solidFill>
                <a:effectLst/>
                <a:latin typeface="Consolas" panose="020B0609020204030204" pitchFamily="49" charset="0"/>
              </a:rPr>
              <a:t>struct</a:t>
            </a:r>
            <a:r>
              <a:rPr lang="en-US" sz="1600" b="0" i="0" dirty="0">
                <a:solidFill>
                  <a:srgbClr val="000000"/>
                </a:solidFill>
                <a:effectLst/>
                <a:latin typeface="Consolas" panose="020B0609020204030204" pitchFamily="49" charset="0"/>
              </a:rPr>
              <a:t> node *temp; </a:t>
            </a:r>
          </a:p>
          <a:p>
            <a:r>
              <a:rPr lang="en-US" sz="1600" b="0" i="0" dirty="0">
                <a:solidFill>
                  <a:srgbClr val="0000FF"/>
                </a:solidFill>
                <a:effectLst/>
                <a:latin typeface="Consolas" panose="020B0609020204030204" pitchFamily="49" charset="0"/>
              </a:rPr>
              <a:t>if</a:t>
            </a:r>
            <a:r>
              <a:rPr lang="en-US" sz="1600" b="0" i="0" dirty="0">
                <a:solidFill>
                  <a:srgbClr val="000000"/>
                </a:solidFill>
                <a:effectLst/>
                <a:latin typeface="Consolas" panose="020B0609020204030204" pitchFamily="49" charset="0"/>
              </a:rPr>
              <a:t>(head == </a:t>
            </a:r>
            <a:r>
              <a:rPr lang="en-US" sz="1600" b="0" i="0" dirty="0">
                <a:solidFill>
                  <a:srgbClr val="990055"/>
                </a:solidFill>
                <a:effectLst/>
                <a:latin typeface="Consolas" panose="020B0609020204030204" pitchFamily="49" charset="0"/>
              </a:rPr>
              <a:t>NULL</a:t>
            </a:r>
            <a:r>
              <a:rPr lang="en-US" sz="1600" b="0" i="0" dirty="0">
                <a:solidFill>
                  <a:srgbClr val="000000"/>
                </a:solidFill>
                <a:effectLst/>
                <a:latin typeface="Consolas" panose="020B0609020204030204" pitchFamily="49" charset="0"/>
              </a:rPr>
              <a:t>) </a:t>
            </a:r>
            <a:r>
              <a:rPr lang="en-US" sz="1600" b="0" i="0" dirty="0">
                <a:solidFill>
                  <a:srgbClr val="9BA0A5"/>
                </a:solidFill>
                <a:effectLst/>
                <a:latin typeface="Consolas" panose="020B0609020204030204" pitchFamily="49" charset="0"/>
              </a:rPr>
              <a:t>// Return if list is empty </a:t>
            </a:r>
          </a:p>
          <a:p>
            <a:r>
              <a:rPr lang="en-US" sz="1600" b="0" i="0" dirty="0">
                <a:solidFill>
                  <a:srgbClr val="000000"/>
                </a:solidFill>
                <a:effectLst/>
                <a:latin typeface="Consolas" panose="020B0609020204030204" pitchFamily="49" charset="0"/>
              </a:rPr>
              <a:t>{ </a:t>
            </a:r>
          </a:p>
          <a:p>
            <a:r>
              <a:rPr lang="en-US" sz="1600" b="0" i="0" dirty="0" err="1">
                <a:solidFill>
                  <a:srgbClr val="DD4A68"/>
                </a:solidFill>
                <a:effectLst/>
                <a:latin typeface="Consolas" panose="020B0609020204030204" pitchFamily="49" charset="0"/>
              </a:rPr>
              <a:t>printf</a:t>
            </a:r>
            <a:r>
              <a:rPr lang="en-US" sz="1600" b="0" i="0" dirty="0">
                <a:solidFill>
                  <a:srgbClr val="000000"/>
                </a:solidFill>
                <a:effectLst/>
                <a:latin typeface="Consolas" panose="020B0609020204030204" pitchFamily="49" charset="0"/>
              </a:rPr>
              <a:t>(</a:t>
            </a:r>
            <a:r>
              <a:rPr lang="en-US" sz="1600" b="0" i="0" dirty="0">
                <a:solidFill>
                  <a:srgbClr val="800000"/>
                </a:solidFill>
                <a:effectLst/>
                <a:latin typeface="Consolas" panose="020B0609020204030204" pitchFamily="49" charset="0"/>
              </a:rPr>
              <a:t>"List is empty."</a:t>
            </a:r>
            <a:r>
              <a:rPr lang="en-US" sz="1600" b="0" i="0" dirty="0">
                <a:solidFill>
                  <a:srgbClr val="000000"/>
                </a:solidFill>
                <a:effectLst/>
                <a:latin typeface="Consolas" panose="020B0609020204030204" pitchFamily="49" charset="0"/>
              </a:rPr>
              <a:t>); </a:t>
            </a:r>
          </a:p>
          <a:p>
            <a:r>
              <a:rPr lang="en-US" sz="1600" b="0" i="0" dirty="0">
                <a:solidFill>
                  <a:srgbClr val="0000FF"/>
                </a:solidFill>
                <a:effectLst/>
                <a:latin typeface="Consolas" panose="020B0609020204030204" pitchFamily="49" charset="0"/>
              </a:rPr>
              <a:t>return</a:t>
            </a:r>
            <a:r>
              <a:rPr lang="en-US" sz="1600" b="0" i="0" dirty="0">
                <a:solidFill>
                  <a:srgbClr val="000000"/>
                </a:solidFill>
                <a:effectLst/>
                <a:latin typeface="Consolas" panose="020B0609020204030204" pitchFamily="49" charset="0"/>
              </a:rPr>
              <a:t>; </a:t>
            </a:r>
          </a:p>
          <a:p>
            <a:r>
              <a:rPr lang="en-US" sz="1600" b="0" i="0" dirty="0">
                <a:solidFill>
                  <a:srgbClr val="000000"/>
                </a:solidFill>
                <a:effectLst/>
                <a:latin typeface="Consolas" panose="020B0609020204030204" pitchFamily="49" charset="0"/>
              </a:rPr>
              <a:t>} </a:t>
            </a:r>
          </a:p>
          <a:p>
            <a:r>
              <a:rPr lang="en-US" sz="1600" b="0" i="0" dirty="0">
                <a:solidFill>
                  <a:srgbClr val="000000"/>
                </a:solidFill>
                <a:effectLst/>
                <a:latin typeface="Consolas" panose="020B0609020204030204" pitchFamily="49" charset="0"/>
              </a:rPr>
              <a:t>temp = head; </a:t>
            </a:r>
          </a:p>
          <a:p>
            <a:r>
              <a:rPr lang="en-US" sz="1600" b="0" i="0" dirty="0">
                <a:solidFill>
                  <a:srgbClr val="0000FF"/>
                </a:solidFill>
                <a:effectLst/>
                <a:latin typeface="Consolas" panose="020B0609020204030204" pitchFamily="49" charset="0"/>
              </a:rPr>
              <a:t>while</a:t>
            </a:r>
            <a:r>
              <a:rPr lang="en-US" sz="1600" b="0" i="0" dirty="0">
                <a:solidFill>
                  <a:srgbClr val="000000"/>
                </a:solidFill>
                <a:effectLst/>
                <a:latin typeface="Consolas" panose="020B0609020204030204" pitchFamily="49" charset="0"/>
              </a:rPr>
              <a:t>(temp != </a:t>
            </a:r>
            <a:r>
              <a:rPr lang="en-US" sz="1600" b="0" i="0" dirty="0">
                <a:solidFill>
                  <a:srgbClr val="990055"/>
                </a:solidFill>
                <a:effectLst/>
                <a:latin typeface="Consolas" panose="020B0609020204030204" pitchFamily="49" charset="0"/>
              </a:rPr>
              <a:t>NULL</a:t>
            </a:r>
            <a:r>
              <a:rPr lang="en-US" sz="1600" b="0" i="0" dirty="0">
                <a:solidFill>
                  <a:srgbClr val="000000"/>
                </a:solidFill>
                <a:effectLst/>
                <a:latin typeface="Consolas" panose="020B0609020204030204" pitchFamily="49" charset="0"/>
              </a:rPr>
              <a:t>) </a:t>
            </a:r>
          </a:p>
          <a:p>
            <a:r>
              <a:rPr lang="en-US" sz="1600" b="0" i="0" dirty="0">
                <a:solidFill>
                  <a:srgbClr val="000000"/>
                </a:solidFill>
                <a:effectLst/>
                <a:latin typeface="Consolas" panose="020B0609020204030204" pitchFamily="49" charset="0"/>
              </a:rPr>
              <a:t>{ </a:t>
            </a:r>
          </a:p>
          <a:p>
            <a:r>
              <a:rPr lang="en-US" sz="1600" b="0" i="0" dirty="0" err="1">
                <a:solidFill>
                  <a:srgbClr val="DD4A68"/>
                </a:solidFill>
                <a:effectLst/>
                <a:latin typeface="Consolas" panose="020B0609020204030204" pitchFamily="49" charset="0"/>
              </a:rPr>
              <a:t>printf</a:t>
            </a:r>
            <a:r>
              <a:rPr lang="en-US" sz="1600" b="0" i="0" dirty="0">
                <a:solidFill>
                  <a:srgbClr val="000000"/>
                </a:solidFill>
                <a:effectLst/>
                <a:latin typeface="Consolas" panose="020B0609020204030204" pitchFamily="49" charset="0"/>
              </a:rPr>
              <a:t>(</a:t>
            </a:r>
            <a:r>
              <a:rPr lang="en-US" sz="1600" b="0" i="0" dirty="0">
                <a:solidFill>
                  <a:srgbClr val="800000"/>
                </a:solidFill>
                <a:effectLst/>
                <a:latin typeface="Consolas" panose="020B0609020204030204" pitchFamily="49" charset="0"/>
              </a:rPr>
              <a:t>"Data = %d\n"</a:t>
            </a:r>
            <a:r>
              <a:rPr lang="en-US" sz="1600" b="0" i="0" dirty="0">
                <a:solidFill>
                  <a:srgbClr val="000000"/>
                </a:solidFill>
                <a:effectLst/>
                <a:latin typeface="Consolas" panose="020B0609020204030204" pitchFamily="49" charset="0"/>
              </a:rPr>
              <a:t>, temp-&gt;data); </a:t>
            </a:r>
          </a:p>
          <a:p>
            <a:r>
              <a:rPr lang="en-US" sz="1600" b="0" i="0" dirty="0">
                <a:solidFill>
                  <a:srgbClr val="9BA0A5"/>
                </a:solidFill>
                <a:effectLst/>
                <a:latin typeface="Consolas" panose="020B0609020204030204" pitchFamily="49" charset="0"/>
              </a:rPr>
              <a:t>// Print data of current node</a:t>
            </a:r>
            <a:r>
              <a:rPr lang="en-US" sz="1600" b="0" i="0" dirty="0">
                <a:solidFill>
                  <a:srgbClr val="000000"/>
                </a:solidFill>
                <a:effectLst/>
                <a:latin typeface="Consolas" panose="020B0609020204030204" pitchFamily="49" charset="0"/>
              </a:rPr>
              <a:t> </a:t>
            </a:r>
          </a:p>
          <a:p>
            <a:r>
              <a:rPr lang="en-US" sz="1600" b="0" i="0" dirty="0">
                <a:solidFill>
                  <a:srgbClr val="000000"/>
                </a:solidFill>
                <a:effectLst/>
                <a:latin typeface="Consolas" panose="020B0609020204030204" pitchFamily="49" charset="0"/>
              </a:rPr>
              <a:t>temp = temp-&gt;next; </a:t>
            </a:r>
          </a:p>
          <a:p>
            <a:r>
              <a:rPr lang="en-US" sz="1600" b="0" i="0" dirty="0">
                <a:solidFill>
                  <a:srgbClr val="9BA0A5"/>
                </a:solidFill>
                <a:effectLst/>
                <a:latin typeface="Consolas" panose="020B0609020204030204" pitchFamily="49" charset="0"/>
              </a:rPr>
              <a:t>// Move to next node</a:t>
            </a:r>
            <a:r>
              <a:rPr lang="en-US" sz="1600" b="0" i="0" dirty="0">
                <a:solidFill>
                  <a:srgbClr val="000000"/>
                </a:solidFill>
                <a:effectLst/>
                <a:latin typeface="Consolas" panose="020B0609020204030204" pitchFamily="49" charset="0"/>
              </a:rPr>
              <a:t> </a:t>
            </a:r>
          </a:p>
          <a:p>
            <a:r>
              <a:rPr lang="en-US" sz="1600" b="0" i="0" dirty="0">
                <a:solidFill>
                  <a:srgbClr val="000000"/>
                </a:solidFill>
                <a:effectLst/>
                <a:latin typeface="Consolas" panose="020B0609020204030204" pitchFamily="49" charset="0"/>
              </a:rPr>
              <a:t>} </a:t>
            </a:r>
          </a:p>
          <a:p>
            <a:r>
              <a:rPr lang="en-US" sz="1600" b="0" i="0" dirty="0">
                <a:solidFill>
                  <a:srgbClr val="000000"/>
                </a:solidFill>
                <a:effectLst/>
                <a:latin typeface="Consolas" panose="020B0609020204030204" pitchFamily="49" charset="0"/>
              </a:rPr>
              <a:t>}</a:t>
            </a:r>
            <a:endParaRPr lang="en-US" sz="1600" dirty="0"/>
          </a:p>
        </p:txBody>
      </p:sp>
    </p:spTree>
    <p:extLst>
      <p:ext uri="{BB962C8B-B14F-4D97-AF65-F5344CB8AC3E}">
        <p14:creationId xmlns:p14="http://schemas.microsoft.com/office/powerpoint/2010/main" val="164527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wipe(down)">
                                      <p:cBhvr>
                                        <p:cTn id="13" dur="500"/>
                                        <p:tgtEl>
                                          <p:spTgt spid="8">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wipe(down)">
                                      <p:cBhvr>
                                        <p:cTn id="16" dur="500"/>
                                        <p:tgtEl>
                                          <p:spTgt spid="8">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wipe(down)">
                                      <p:cBhvr>
                                        <p:cTn id="19" dur="500"/>
                                        <p:tgtEl>
                                          <p:spTgt spid="8">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wipe(down)">
                                      <p:cBhvr>
                                        <p:cTn id="22" dur="500"/>
                                        <p:tgtEl>
                                          <p:spTgt spid="8">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wipe(down)">
                                      <p:cBhvr>
                                        <p:cTn id="25" dur="500"/>
                                        <p:tgtEl>
                                          <p:spTgt spid="8">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wipe(down)">
                                      <p:cBhvr>
                                        <p:cTn id="28" dur="500"/>
                                        <p:tgtEl>
                                          <p:spTgt spid="8">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Effect transition="in" filter="wipe(down)">
                                      <p:cBhvr>
                                        <p:cTn id="31" dur="500"/>
                                        <p:tgtEl>
                                          <p:spTgt spid="8">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8">
                                            <p:txEl>
                                              <p:pRg st="9" end="9"/>
                                            </p:txEl>
                                          </p:spTgt>
                                        </p:tgtEl>
                                        <p:attrNameLst>
                                          <p:attrName>style.visibility</p:attrName>
                                        </p:attrNameLst>
                                      </p:cBhvr>
                                      <p:to>
                                        <p:strVal val="visible"/>
                                      </p:to>
                                    </p:set>
                                    <p:animEffect transition="in" filter="wipe(down)">
                                      <p:cBhvr>
                                        <p:cTn id="34" dur="500"/>
                                        <p:tgtEl>
                                          <p:spTgt spid="8">
                                            <p:txEl>
                                              <p:pRg st="9" end="9"/>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Effect transition="in" filter="wipe(down)">
                                      <p:cBhvr>
                                        <p:cTn id="37" dur="500"/>
                                        <p:tgtEl>
                                          <p:spTgt spid="8">
                                            <p:txEl>
                                              <p:pRg st="10" end="10"/>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8">
                                            <p:txEl>
                                              <p:pRg st="11" end="11"/>
                                            </p:txEl>
                                          </p:spTgt>
                                        </p:tgtEl>
                                        <p:attrNameLst>
                                          <p:attrName>style.visibility</p:attrName>
                                        </p:attrNameLst>
                                      </p:cBhvr>
                                      <p:to>
                                        <p:strVal val="visible"/>
                                      </p:to>
                                    </p:set>
                                    <p:animEffect transition="in" filter="wipe(down)">
                                      <p:cBhvr>
                                        <p:cTn id="40" dur="500"/>
                                        <p:tgtEl>
                                          <p:spTgt spid="8">
                                            <p:txEl>
                                              <p:pRg st="11" end="11"/>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wipe(down)">
                                      <p:cBhvr>
                                        <p:cTn id="43" dur="500"/>
                                        <p:tgtEl>
                                          <p:spTgt spid="8">
                                            <p:txEl>
                                              <p:pRg st="12" end="12"/>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8">
                                            <p:txEl>
                                              <p:pRg st="13" end="13"/>
                                            </p:txEl>
                                          </p:spTgt>
                                        </p:tgtEl>
                                        <p:attrNameLst>
                                          <p:attrName>style.visibility</p:attrName>
                                        </p:attrNameLst>
                                      </p:cBhvr>
                                      <p:to>
                                        <p:strVal val="visible"/>
                                      </p:to>
                                    </p:set>
                                    <p:animEffect transition="in" filter="wipe(down)">
                                      <p:cBhvr>
                                        <p:cTn id="46" dur="500"/>
                                        <p:tgtEl>
                                          <p:spTgt spid="8">
                                            <p:txEl>
                                              <p:pRg st="13" end="13"/>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8">
                                            <p:txEl>
                                              <p:pRg st="14" end="14"/>
                                            </p:txEl>
                                          </p:spTgt>
                                        </p:tgtEl>
                                        <p:attrNameLst>
                                          <p:attrName>style.visibility</p:attrName>
                                        </p:attrNameLst>
                                      </p:cBhvr>
                                      <p:to>
                                        <p:strVal val="visible"/>
                                      </p:to>
                                    </p:set>
                                    <p:animEffect transition="in" filter="wipe(down)">
                                      <p:cBhvr>
                                        <p:cTn id="49" dur="500"/>
                                        <p:tgtEl>
                                          <p:spTgt spid="8">
                                            <p:txEl>
                                              <p:pRg st="14" end="14"/>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8">
                                            <p:txEl>
                                              <p:pRg st="15" end="15"/>
                                            </p:txEl>
                                          </p:spTgt>
                                        </p:tgtEl>
                                        <p:attrNameLst>
                                          <p:attrName>style.visibility</p:attrName>
                                        </p:attrNameLst>
                                      </p:cBhvr>
                                      <p:to>
                                        <p:strVal val="visible"/>
                                      </p:to>
                                    </p:set>
                                    <p:animEffect transition="in" filter="wipe(down)">
                                      <p:cBhvr>
                                        <p:cTn id="52" dur="500"/>
                                        <p:tgtEl>
                                          <p:spTgt spid="8">
                                            <p:txEl>
                                              <p:pRg st="15" end="15"/>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8">
                                            <p:txEl>
                                              <p:pRg st="16" end="16"/>
                                            </p:txEl>
                                          </p:spTgt>
                                        </p:tgtEl>
                                        <p:attrNameLst>
                                          <p:attrName>style.visibility</p:attrName>
                                        </p:attrNameLst>
                                      </p:cBhvr>
                                      <p:to>
                                        <p:strVal val="visible"/>
                                      </p:to>
                                    </p:set>
                                    <p:animEffect transition="in" filter="wipe(down)">
                                      <p:cBhvr>
                                        <p:cTn id="55" dur="500"/>
                                        <p:tgtEl>
                                          <p:spTgt spid="8">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7BE1C9-3EA1-DF64-A91E-63844C1C18F0}"/>
              </a:ext>
            </a:extLst>
          </p:cNvPr>
          <p:cNvSpPr txBox="1"/>
          <p:nvPr/>
        </p:nvSpPr>
        <p:spPr>
          <a:xfrm>
            <a:off x="184730" y="209143"/>
            <a:ext cx="3805379" cy="6340197"/>
          </a:xfrm>
          <a:prstGeom prst="rect">
            <a:avLst/>
          </a:prstGeom>
          <a:noFill/>
        </p:spPr>
        <p:txBody>
          <a:bodyPr wrap="square">
            <a:spAutoFit/>
          </a:bodyPr>
          <a:lstStyle/>
          <a:p>
            <a:r>
              <a:rPr lang="en-US" sz="1400" dirty="0"/>
              <a:t>// C program for the all operations in the SLL</a:t>
            </a:r>
          </a:p>
          <a:p>
            <a:r>
              <a:rPr lang="en-US" sz="1400" dirty="0"/>
              <a:t>#include &lt;</a:t>
            </a:r>
            <a:r>
              <a:rPr lang="en-US" sz="1400" dirty="0" err="1"/>
              <a:t>stdio.h</a:t>
            </a:r>
            <a:r>
              <a:rPr lang="en-US" sz="1400" dirty="0"/>
              <a:t>&gt;	</a:t>
            </a:r>
          </a:p>
          <a:p>
            <a:r>
              <a:rPr lang="en-US" sz="1400" dirty="0"/>
              <a:t>#include &lt;</a:t>
            </a:r>
            <a:r>
              <a:rPr lang="en-US" sz="1400" dirty="0" err="1"/>
              <a:t>stdlib.h</a:t>
            </a:r>
            <a:r>
              <a:rPr lang="en-US" sz="1400" dirty="0"/>
              <a:t>&gt;</a:t>
            </a:r>
          </a:p>
          <a:p>
            <a:endParaRPr lang="en-US" sz="1400" dirty="0"/>
          </a:p>
          <a:p>
            <a:r>
              <a:rPr lang="en-US" sz="1400" dirty="0"/>
              <a:t>struct node // Linked List Node</a:t>
            </a:r>
          </a:p>
          <a:p>
            <a:r>
              <a:rPr lang="en-US" sz="1400" dirty="0"/>
              <a:t>{</a:t>
            </a:r>
          </a:p>
          <a:p>
            <a:r>
              <a:rPr lang="en-US" sz="1400" dirty="0"/>
              <a:t>int info;</a:t>
            </a:r>
          </a:p>
          <a:p>
            <a:r>
              <a:rPr lang="en-US" sz="1400" dirty="0"/>
              <a:t>struct node* link;</a:t>
            </a:r>
          </a:p>
          <a:p>
            <a:r>
              <a:rPr lang="en-US" sz="1400" dirty="0"/>
              <a:t>};</a:t>
            </a:r>
          </a:p>
          <a:p>
            <a:r>
              <a:rPr lang="en-US" sz="1400" dirty="0"/>
              <a:t>struct node* start = NULL;</a:t>
            </a:r>
          </a:p>
          <a:p>
            <a:endParaRPr lang="en-US" sz="1400" dirty="0"/>
          </a:p>
          <a:p>
            <a:r>
              <a:rPr lang="en-US" sz="1400" dirty="0"/>
              <a:t>void </a:t>
            </a:r>
            <a:r>
              <a:rPr lang="en-US" sz="1400" dirty="0" err="1"/>
              <a:t>createList</a:t>
            </a:r>
            <a:r>
              <a:rPr lang="en-US" sz="1400" dirty="0"/>
              <a:t>() //create list with n nodes initially</a:t>
            </a:r>
          </a:p>
          <a:p>
            <a:r>
              <a:rPr lang="en-US" sz="1400" dirty="0"/>
              <a:t>{</a:t>
            </a:r>
          </a:p>
          <a:p>
            <a:r>
              <a:rPr lang="en-US" sz="1400" dirty="0"/>
              <a:t>if (start == NULL) </a:t>
            </a:r>
          </a:p>
          <a:p>
            <a:r>
              <a:rPr lang="en-US" sz="1400" dirty="0"/>
              <a:t>{</a:t>
            </a:r>
          </a:p>
          <a:p>
            <a:r>
              <a:rPr lang="en-US" sz="1400" dirty="0"/>
              <a:t>int n;</a:t>
            </a:r>
          </a:p>
          <a:p>
            <a:r>
              <a:rPr lang="en-US" sz="1400" dirty="0" err="1"/>
              <a:t>printf</a:t>
            </a:r>
            <a:r>
              <a:rPr lang="en-US" sz="1400" dirty="0"/>
              <a:t>("\</a:t>
            </a:r>
            <a:r>
              <a:rPr lang="en-US" sz="1400" dirty="0" err="1"/>
              <a:t>nEnter</a:t>
            </a:r>
            <a:r>
              <a:rPr lang="en-US" sz="1400" dirty="0"/>
              <a:t> the number of nodes: ");</a:t>
            </a:r>
          </a:p>
          <a:p>
            <a:r>
              <a:rPr lang="en-US" sz="1400" dirty="0" err="1"/>
              <a:t>scanf</a:t>
            </a:r>
            <a:r>
              <a:rPr lang="en-US" sz="1400" dirty="0"/>
              <a:t>("%d", &amp;n);</a:t>
            </a:r>
          </a:p>
          <a:p>
            <a:r>
              <a:rPr lang="en-US" sz="1400" dirty="0"/>
              <a:t>if (n != 0) </a:t>
            </a:r>
          </a:p>
          <a:p>
            <a:r>
              <a:rPr lang="en-US" sz="1400" dirty="0"/>
              <a:t>{</a:t>
            </a:r>
          </a:p>
          <a:p>
            <a:r>
              <a:rPr lang="en-US" sz="1400" dirty="0"/>
              <a:t>int data;</a:t>
            </a:r>
          </a:p>
          <a:p>
            <a:r>
              <a:rPr lang="en-US" sz="1400" dirty="0"/>
              <a:t>struct node* </a:t>
            </a:r>
            <a:r>
              <a:rPr lang="en-US" sz="1400" dirty="0" err="1"/>
              <a:t>newnode</a:t>
            </a:r>
            <a:r>
              <a:rPr lang="en-US" sz="1400" dirty="0"/>
              <a:t>;</a:t>
            </a:r>
          </a:p>
          <a:p>
            <a:r>
              <a:rPr lang="en-US" sz="1400" dirty="0"/>
              <a:t>struct node* temp;</a:t>
            </a:r>
          </a:p>
          <a:p>
            <a:r>
              <a:rPr lang="en-US" sz="1400" dirty="0" err="1"/>
              <a:t>newnode</a:t>
            </a:r>
            <a:r>
              <a:rPr lang="en-US" sz="1400" dirty="0"/>
              <a:t> = malloc(</a:t>
            </a:r>
            <a:r>
              <a:rPr lang="en-US" sz="1400" dirty="0" err="1"/>
              <a:t>sizeof</a:t>
            </a:r>
            <a:r>
              <a:rPr lang="en-US" sz="1400" dirty="0"/>
              <a:t>(struct node));</a:t>
            </a:r>
          </a:p>
          <a:p>
            <a:r>
              <a:rPr lang="en-US" sz="1400" dirty="0"/>
              <a:t>start = </a:t>
            </a:r>
            <a:r>
              <a:rPr lang="en-US" sz="1400" dirty="0" err="1"/>
              <a:t>newnode</a:t>
            </a:r>
            <a:r>
              <a:rPr lang="en-US" sz="1400" dirty="0"/>
              <a:t>;</a:t>
            </a:r>
          </a:p>
          <a:p>
            <a:r>
              <a:rPr lang="en-US" sz="1400" dirty="0"/>
              <a:t>temp = start;</a:t>
            </a:r>
          </a:p>
          <a:p>
            <a:r>
              <a:rPr lang="en-US" sz="1400" dirty="0" err="1"/>
              <a:t>printf</a:t>
            </a:r>
            <a:r>
              <a:rPr lang="en-US" sz="1400" dirty="0"/>
              <a:t>("\</a:t>
            </a:r>
            <a:r>
              <a:rPr lang="en-US" sz="1400" dirty="0" err="1"/>
              <a:t>nEnter</a:t>
            </a:r>
            <a:r>
              <a:rPr lang="en-US" sz="1400" dirty="0"/>
              <a:t> number to be inserted : ");</a:t>
            </a:r>
          </a:p>
          <a:p>
            <a:r>
              <a:rPr lang="en-US" sz="1400" dirty="0" err="1"/>
              <a:t>scanf</a:t>
            </a:r>
            <a:r>
              <a:rPr lang="en-US" sz="1400" dirty="0"/>
              <a:t>("%d", &amp;data);</a:t>
            </a:r>
          </a:p>
          <a:p>
            <a:r>
              <a:rPr lang="en-US" sz="1400" dirty="0"/>
              <a:t>start-&gt;info = data;</a:t>
            </a:r>
          </a:p>
        </p:txBody>
      </p:sp>
      <p:sp>
        <p:nvSpPr>
          <p:cNvPr id="3" name="TextBox 2">
            <a:extLst>
              <a:ext uri="{FF2B5EF4-FFF2-40B4-BE49-F238E27FC236}">
                <a16:creationId xmlns:a16="http://schemas.microsoft.com/office/drawing/2014/main" id="{6BC3F9BE-89B9-96C6-8CBE-70992B670D4A}"/>
              </a:ext>
            </a:extLst>
          </p:cNvPr>
          <p:cNvSpPr txBox="1"/>
          <p:nvPr/>
        </p:nvSpPr>
        <p:spPr>
          <a:xfrm>
            <a:off x="4216402" y="187375"/>
            <a:ext cx="3237342" cy="6340197"/>
          </a:xfrm>
          <a:prstGeom prst="rect">
            <a:avLst/>
          </a:prstGeom>
          <a:noFill/>
        </p:spPr>
        <p:txBody>
          <a:bodyPr wrap="square">
            <a:spAutoFit/>
          </a:bodyPr>
          <a:lstStyle/>
          <a:p>
            <a:r>
              <a:rPr lang="en-US" sz="1400" dirty="0"/>
              <a:t>for (int </a:t>
            </a:r>
            <a:r>
              <a:rPr lang="en-US" sz="1400" dirty="0" err="1"/>
              <a:t>i</a:t>
            </a:r>
            <a:r>
              <a:rPr lang="en-US" sz="1400" dirty="0"/>
              <a:t> = 2; </a:t>
            </a:r>
            <a:r>
              <a:rPr lang="en-US" sz="1400" dirty="0" err="1"/>
              <a:t>i</a:t>
            </a:r>
            <a:r>
              <a:rPr lang="en-US" sz="1400" dirty="0"/>
              <a:t> &lt;= n; </a:t>
            </a:r>
            <a:r>
              <a:rPr lang="en-US" sz="1400" dirty="0" err="1"/>
              <a:t>i</a:t>
            </a:r>
            <a:r>
              <a:rPr lang="en-US" sz="1400" dirty="0"/>
              <a:t>++) </a:t>
            </a:r>
          </a:p>
          <a:p>
            <a:r>
              <a:rPr lang="en-US" sz="1400" dirty="0"/>
              <a:t>{</a:t>
            </a:r>
          </a:p>
          <a:p>
            <a:r>
              <a:rPr lang="en-US" sz="1400" dirty="0" err="1"/>
              <a:t>newnode</a:t>
            </a:r>
            <a:r>
              <a:rPr lang="en-US" sz="1400" dirty="0"/>
              <a:t> = malloc(</a:t>
            </a:r>
            <a:r>
              <a:rPr lang="en-US" sz="1400" dirty="0" err="1"/>
              <a:t>sizeof</a:t>
            </a:r>
            <a:r>
              <a:rPr lang="en-US" sz="1400" dirty="0"/>
              <a:t>(struct node));</a:t>
            </a:r>
          </a:p>
          <a:p>
            <a:r>
              <a:rPr lang="en-US" sz="1400" dirty="0"/>
              <a:t>temp-&gt;link = </a:t>
            </a:r>
            <a:r>
              <a:rPr lang="en-US" sz="1400" dirty="0" err="1"/>
              <a:t>newnode</a:t>
            </a:r>
            <a:r>
              <a:rPr lang="en-US" sz="1400" dirty="0"/>
              <a:t>;</a:t>
            </a:r>
          </a:p>
          <a:p>
            <a:r>
              <a:rPr lang="en-US" sz="1400" dirty="0" err="1"/>
              <a:t>printf</a:t>
            </a:r>
            <a:r>
              <a:rPr lang="en-US" sz="1400" dirty="0"/>
              <a:t>("\</a:t>
            </a:r>
            <a:r>
              <a:rPr lang="en-US" sz="1400" dirty="0" err="1"/>
              <a:t>nEnter</a:t>
            </a:r>
            <a:r>
              <a:rPr lang="en-US" sz="1400" dirty="0"/>
              <a:t> number to be inserted : ");</a:t>
            </a:r>
          </a:p>
          <a:p>
            <a:r>
              <a:rPr lang="en-US" sz="1400" dirty="0" err="1"/>
              <a:t>scanf</a:t>
            </a:r>
            <a:r>
              <a:rPr lang="en-US" sz="1400" dirty="0"/>
              <a:t>("%d", &amp;data);</a:t>
            </a:r>
          </a:p>
          <a:p>
            <a:r>
              <a:rPr lang="en-US" sz="1400" dirty="0" err="1"/>
              <a:t>newnode</a:t>
            </a:r>
            <a:r>
              <a:rPr lang="en-US" sz="1400" dirty="0"/>
              <a:t>-&gt;info = data;</a:t>
            </a:r>
          </a:p>
          <a:p>
            <a:r>
              <a:rPr lang="en-US" sz="1400" dirty="0"/>
              <a:t>temp = temp-&gt;link;</a:t>
            </a:r>
          </a:p>
          <a:p>
            <a:r>
              <a:rPr lang="en-US" sz="1400" dirty="0"/>
              <a:t>}</a:t>
            </a:r>
          </a:p>
          <a:p>
            <a:r>
              <a:rPr lang="en-US" sz="1400" dirty="0"/>
              <a:t>}</a:t>
            </a:r>
          </a:p>
          <a:p>
            <a:r>
              <a:rPr lang="en-US" sz="1400" dirty="0" err="1"/>
              <a:t>printf</a:t>
            </a:r>
            <a:r>
              <a:rPr lang="en-US" sz="1400" dirty="0"/>
              <a:t>("\</a:t>
            </a:r>
            <a:r>
              <a:rPr lang="en-US" sz="1400" dirty="0" err="1"/>
              <a:t>nThe</a:t>
            </a:r>
            <a:r>
              <a:rPr lang="en-US" sz="1400" dirty="0"/>
              <a:t> list is created\n");</a:t>
            </a:r>
          </a:p>
          <a:p>
            <a:r>
              <a:rPr lang="en-US" sz="1400" dirty="0"/>
              <a:t>}</a:t>
            </a:r>
          </a:p>
          <a:p>
            <a:r>
              <a:rPr lang="en-US" sz="1400" dirty="0"/>
              <a:t>else</a:t>
            </a:r>
          </a:p>
          <a:p>
            <a:r>
              <a:rPr lang="en-US" sz="1400" dirty="0" err="1"/>
              <a:t>printf</a:t>
            </a:r>
            <a:r>
              <a:rPr lang="en-US" sz="1400" dirty="0"/>
              <a:t>("\</a:t>
            </a:r>
            <a:r>
              <a:rPr lang="en-US" sz="1400" dirty="0" err="1"/>
              <a:t>nThe</a:t>
            </a:r>
            <a:r>
              <a:rPr lang="en-US" sz="1400" dirty="0"/>
              <a:t> list is already created\n");</a:t>
            </a:r>
          </a:p>
          <a:p>
            <a:r>
              <a:rPr lang="en-US" sz="1400" dirty="0"/>
              <a:t>}</a:t>
            </a:r>
          </a:p>
          <a:p>
            <a:r>
              <a:rPr lang="en-US" sz="1400" dirty="0"/>
              <a:t>void traverse() //Traverse the linked list</a:t>
            </a:r>
          </a:p>
          <a:p>
            <a:r>
              <a:rPr lang="en-US" sz="1400" dirty="0"/>
              <a:t>{</a:t>
            </a:r>
          </a:p>
          <a:p>
            <a:r>
              <a:rPr lang="en-US" sz="1400" dirty="0"/>
              <a:t>struct node* temp;</a:t>
            </a:r>
          </a:p>
          <a:p>
            <a:r>
              <a:rPr lang="en-US" sz="1400" dirty="0"/>
              <a:t>if (start == NULL) // List is empty</a:t>
            </a:r>
          </a:p>
          <a:p>
            <a:r>
              <a:rPr lang="en-US" sz="1400" dirty="0" err="1"/>
              <a:t>printf</a:t>
            </a:r>
            <a:r>
              <a:rPr lang="en-US" sz="1400" dirty="0"/>
              <a:t>("\</a:t>
            </a:r>
            <a:r>
              <a:rPr lang="en-US" sz="1400" dirty="0" err="1"/>
              <a:t>nList</a:t>
            </a:r>
            <a:r>
              <a:rPr lang="en-US" sz="1400" dirty="0"/>
              <a:t> is empty\n");</a:t>
            </a:r>
          </a:p>
          <a:p>
            <a:r>
              <a:rPr lang="en-US" sz="1400" dirty="0"/>
              <a:t>else// Else print the LL</a:t>
            </a:r>
          </a:p>
          <a:p>
            <a:r>
              <a:rPr lang="en-US" sz="1400" dirty="0"/>
              <a:t>{</a:t>
            </a:r>
          </a:p>
          <a:p>
            <a:r>
              <a:rPr lang="en-US" sz="1400" dirty="0"/>
              <a:t>temp = start;</a:t>
            </a:r>
          </a:p>
          <a:p>
            <a:r>
              <a:rPr lang="en-US" sz="1400" dirty="0"/>
              <a:t>while (temp != NULL) {</a:t>
            </a:r>
          </a:p>
          <a:p>
            <a:r>
              <a:rPr lang="en-US" sz="1400" dirty="0" err="1"/>
              <a:t>printf</a:t>
            </a:r>
            <a:r>
              <a:rPr lang="en-US" sz="1400" dirty="0"/>
              <a:t>("Data = %d\n", temp-&gt;info);</a:t>
            </a:r>
          </a:p>
          <a:p>
            <a:r>
              <a:rPr lang="en-US" sz="1400" dirty="0"/>
              <a:t>temp = temp-&gt;link;</a:t>
            </a:r>
          </a:p>
          <a:p>
            <a:r>
              <a:rPr lang="en-US" sz="1400" dirty="0"/>
              <a:t>}</a:t>
            </a:r>
          </a:p>
          <a:p>
            <a:r>
              <a:rPr lang="en-US" sz="1400" dirty="0"/>
              <a:t>}</a:t>
            </a:r>
          </a:p>
          <a:p>
            <a:r>
              <a:rPr lang="en-US" sz="1400" dirty="0"/>
              <a:t>}</a:t>
            </a:r>
          </a:p>
        </p:txBody>
      </p:sp>
      <p:sp>
        <p:nvSpPr>
          <p:cNvPr id="4" name="TextBox 3">
            <a:extLst>
              <a:ext uri="{FF2B5EF4-FFF2-40B4-BE49-F238E27FC236}">
                <a16:creationId xmlns:a16="http://schemas.microsoft.com/office/drawing/2014/main" id="{6C402A3E-0985-F444-0986-5E539FC83D26}"/>
              </a:ext>
            </a:extLst>
          </p:cNvPr>
          <p:cNvSpPr txBox="1"/>
          <p:nvPr/>
        </p:nvSpPr>
        <p:spPr>
          <a:xfrm>
            <a:off x="7680037" y="209142"/>
            <a:ext cx="4327233" cy="5632311"/>
          </a:xfrm>
          <a:prstGeom prst="rect">
            <a:avLst/>
          </a:prstGeom>
          <a:noFill/>
        </p:spPr>
        <p:txBody>
          <a:bodyPr wrap="square">
            <a:spAutoFit/>
          </a:bodyPr>
          <a:lstStyle/>
          <a:p>
            <a:r>
              <a:rPr lang="en-US" sz="1200" dirty="0"/>
              <a:t>void </a:t>
            </a:r>
            <a:r>
              <a:rPr lang="en-US" sz="1200" dirty="0" err="1"/>
              <a:t>insertAtFront</a:t>
            </a:r>
            <a:r>
              <a:rPr lang="en-US" sz="1200" dirty="0"/>
              <a:t>() // Insert at the front of the linked list</a:t>
            </a:r>
          </a:p>
          <a:p>
            <a:r>
              <a:rPr lang="en-US" sz="1200" dirty="0"/>
              <a:t>{</a:t>
            </a:r>
          </a:p>
          <a:p>
            <a:r>
              <a:rPr lang="en-US" sz="1200" dirty="0"/>
              <a:t>int data;</a:t>
            </a:r>
          </a:p>
          <a:p>
            <a:r>
              <a:rPr lang="en-US" sz="1200" dirty="0"/>
              <a:t>struct node* temp;</a:t>
            </a:r>
          </a:p>
          <a:p>
            <a:r>
              <a:rPr lang="en-US" sz="1200" dirty="0"/>
              <a:t>temp = malloc(</a:t>
            </a:r>
            <a:r>
              <a:rPr lang="en-US" sz="1200" dirty="0" err="1"/>
              <a:t>sizeof</a:t>
            </a:r>
            <a:r>
              <a:rPr lang="en-US" sz="1200" dirty="0"/>
              <a:t>(struct node));</a:t>
            </a:r>
          </a:p>
          <a:p>
            <a:r>
              <a:rPr lang="en-US" sz="1200" dirty="0" err="1"/>
              <a:t>printf</a:t>
            </a:r>
            <a:r>
              <a:rPr lang="en-US" sz="1200" dirty="0"/>
              <a:t>("\</a:t>
            </a:r>
            <a:r>
              <a:rPr lang="en-US" sz="1200" dirty="0" err="1"/>
              <a:t>nEnter</a:t>
            </a:r>
            <a:r>
              <a:rPr lang="en-US" sz="1200" dirty="0"/>
              <a:t> number to be inserted : ");</a:t>
            </a:r>
          </a:p>
          <a:p>
            <a:r>
              <a:rPr lang="en-US" sz="1200" dirty="0" err="1"/>
              <a:t>scanf</a:t>
            </a:r>
            <a:r>
              <a:rPr lang="en-US" sz="1200" dirty="0"/>
              <a:t>("%d", &amp;data);</a:t>
            </a:r>
          </a:p>
          <a:p>
            <a:r>
              <a:rPr lang="en-US" sz="1200" dirty="0"/>
              <a:t>temp-&gt;info = data;</a:t>
            </a:r>
          </a:p>
          <a:p>
            <a:r>
              <a:rPr lang="en-US" sz="1200" dirty="0"/>
              <a:t>temp-&gt;link = start; // Pointer of temp will be assigned to start</a:t>
            </a:r>
          </a:p>
          <a:p>
            <a:r>
              <a:rPr lang="en-US" sz="1200" dirty="0"/>
              <a:t>start = temp;</a:t>
            </a:r>
          </a:p>
          <a:p>
            <a:r>
              <a:rPr lang="en-US" sz="1200" dirty="0"/>
              <a:t>}</a:t>
            </a:r>
          </a:p>
          <a:p>
            <a:endParaRPr lang="en-US" sz="1200" dirty="0"/>
          </a:p>
          <a:p>
            <a:r>
              <a:rPr lang="en-US" sz="1200" dirty="0"/>
              <a:t>void </a:t>
            </a:r>
            <a:r>
              <a:rPr lang="en-US" sz="1200" dirty="0" err="1"/>
              <a:t>insertAtEnd</a:t>
            </a:r>
            <a:r>
              <a:rPr lang="en-US" sz="1200" dirty="0"/>
              <a:t>() // Function to insert at the end of the linked list</a:t>
            </a:r>
          </a:p>
          <a:p>
            <a:r>
              <a:rPr lang="en-US" sz="1200" dirty="0"/>
              <a:t>{</a:t>
            </a:r>
          </a:p>
          <a:p>
            <a:r>
              <a:rPr lang="en-US" sz="1200" dirty="0"/>
              <a:t>int data;</a:t>
            </a:r>
          </a:p>
          <a:p>
            <a:r>
              <a:rPr lang="en-US" sz="1200" dirty="0"/>
              <a:t>struct node *temp, *head;</a:t>
            </a:r>
          </a:p>
          <a:p>
            <a:r>
              <a:rPr lang="en-US" sz="1200" dirty="0"/>
              <a:t>temp = malloc(</a:t>
            </a:r>
            <a:r>
              <a:rPr lang="en-US" sz="1200" dirty="0" err="1"/>
              <a:t>sizeof</a:t>
            </a:r>
            <a:r>
              <a:rPr lang="en-US" sz="1200" dirty="0"/>
              <a:t>(struct node));</a:t>
            </a:r>
          </a:p>
          <a:p>
            <a:r>
              <a:rPr lang="en-US" sz="1200" dirty="0" err="1"/>
              <a:t>printf</a:t>
            </a:r>
            <a:r>
              <a:rPr lang="en-US" sz="1200" dirty="0"/>
              <a:t>("\</a:t>
            </a:r>
            <a:r>
              <a:rPr lang="en-US" sz="1200" dirty="0" err="1"/>
              <a:t>nEnter</a:t>
            </a:r>
            <a:r>
              <a:rPr lang="en-US" sz="1200" dirty="0"/>
              <a:t> number to be inserted : "); // Enter the number</a:t>
            </a:r>
          </a:p>
          <a:p>
            <a:r>
              <a:rPr lang="en-US" sz="1200" dirty="0" err="1"/>
              <a:t>scanf</a:t>
            </a:r>
            <a:r>
              <a:rPr lang="en-US" sz="1200" dirty="0"/>
              <a:t>("%d", &amp;data);</a:t>
            </a:r>
          </a:p>
          <a:p>
            <a:r>
              <a:rPr lang="en-US" sz="1200" dirty="0"/>
              <a:t>// Changes links</a:t>
            </a:r>
          </a:p>
          <a:p>
            <a:r>
              <a:rPr lang="en-US" sz="1200" dirty="0"/>
              <a:t>temp-&gt;link = 0;</a:t>
            </a:r>
          </a:p>
          <a:p>
            <a:r>
              <a:rPr lang="en-US" sz="1200" dirty="0"/>
              <a:t>temp-&gt;info = data;</a:t>
            </a:r>
          </a:p>
          <a:p>
            <a:r>
              <a:rPr lang="en-US" sz="1200" dirty="0"/>
              <a:t>head = start;</a:t>
            </a:r>
          </a:p>
          <a:p>
            <a:r>
              <a:rPr lang="en-US" sz="1200" dirty="0"/>
              <a:t>while (head-&gt;link != NULL) </a:t>
            </a:r>
          </a:p>
          <a:p>
            <a:r>
              <a:rPr lang="en-US" sz="1200" dirty="0"/>
              <a:t>{</a:t>
            </a:r>
          </a:p>
          <a:p>
            <a:r>
              <a:rPr lang="en-US" sz="1200" dirty="0"/>
              <a:t>head = head-&gt;link;</a:t>
            </a:r>
          </a:p>
          <a:p>
            <a:r>
              <a:rPr lang="en-US" sz="1200" dirty="0"/>
              <a:t>}</a:t>
            </a:r>
          </a:p>
          <a:p>
            <a:r>
              <a:rPr lang="en-US" sz="1200" dirty="0"/>
              <a:t>head-&gt;link = temp;</a:t>
            </a:r>
          </a:p>
          <a:p>
            <a:r>
              <a:rPr lang="en-US" sz="1200" dirty="0"/>
              <a:t>}</a:t>
            </a:r>
          </a:p>
          <a:p>
            <a:endParaRPr lang="en-US" sz="1200" dirty="0"/>
          </a:p>
        </p:txBody>
      </p:sp>
    </p:spTree>
    <p:extLst>
      <p:ext uri="{BB962C8B-B14F-4D97-AF65-F5344CB8AC3E}">
        <p14:creationId xmlns:p14="http://schemas.microsoft.com/office/powerpoint/2010/main" val="2277276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C7F319-DAE9-E1A9-F435-A687D708E2BB}"/>
              </a:ext>
            </a:extLst>
          </p:cNvPr>
          <p:cNvSpPr txBox="1"/>
          <p:nvPr/>
        </p:nvSpPr>
        <p:spPr>
          <a:xfrm>
            <a:off x="230911" y="119096"/>
            <a:ext cx="2974107" cy="6370975"/>
          </a:xfrm>
          <a:prstGeom prst="rect">
            <a:avLst/>
          </a:prstGeom>
          <a:noFill/>
        </p:spPr>
        <p:txBody>
          <a:bodyPr wrap="square">
            <a:spAutoFit/>
          </a:bodyPr>
          <a:lstStyle/>
          <a:p>
            <a:r>
              <a:rPr lang="en-US" sz="1200" dirty="0"/>
              <a:t>void </a:t>
            </a:r>
            <a:r>
              <a:rPr lang="en-US" sz="1200" dirty="0" err="1"/>
              <a:t>insertAtPosition</a:t>
            </a:r>
            <a:r>
              <a:rPr lang="en-US" sz="1200" dirty="0"/>
              <a:t>()</a:t>
            </a:r>
          </a:p>
          <a:p>
            <a:r>
              <a:rPr lang="en-US" sz="1200" dirty="0"/>
              <a:t>{</a:t>
            </a:r>
          </a:p>
          <a:p>
            <a:r>
              <a:rPr lang="en-US" sz="1200" dirty="0"/>
              <a:t>struct node *temp, *</a:t>
            </a:r>
            <a:r>
              <a:rPr lang="en-US" sz="1200" dirty="0" err="1"/>
              <a:t>newnode</a:t>
            </a:r>
            <a:r>
              <a:rPr lang="en-US" sz="1200" dirty="0"/>
              <a:t>;</a:t>
            </a:r>
          </a:p>
          <a:p>
            <a:r>
              <a:rPr lang="en-US" sz="1200" dirty="0"/>
              <a:t>int pos, data, </a:t>
            </a:r>
            <a:r>
              <a:rPr lang="en-US" sz="1200" dirty="0" err="1"/>
              <a:t>i</a:t>
            </a:r>
            <a:r>
              <a:rPr lang="en-US" sz="1200" dirty="0"/>
              <a:t> = 1;</a:t>
            </a:r>
          </a:p>
          <a:p>
            <a:r>
              <a:rPr lang="en-US" sz="1200" dirty="0" err="1"/>
              <a:t>newnode</a:t>
            </a:r>
            <a:r>
              <a:rPr lang="en-US" sz="1200" dirty="0"/>
              <a:t> = malloc(</a:t>
            </a:r>
            <a:r>
              <a:rPr lang="en-US" sz="1200" dirty="0" err="1"/>
              <a:t>sizeof</a:t>
            </a:r>
            <a:r>
              <a:rPr lang="en-US" sz="1200" dirty="0"/>
              <a:t>(struct node));</a:t>
            </a:r>
          </a:p>
          <a:p>
            <a:r>
              <a:rPr lang="en-US" sz="1200" dirty="0" err="1"/>
              <a:t>printf</a:t>
            </a:r>
            <a:r>
              <a:rPr lang="en-US" sz="1200" dirty="0"/>
              <a:t>("\</a:t>
            </a:r>
            <a:r>
              <a:rPr lang="en-US" sz="1200" dirty="0" err="1"/>
              <a:t>nEnter</a:t>
            </a:r>
            <a:r>
              <a:rPr lang="en-US" sz="1200" dirty="0"/>
              <a:t> position and data :"); </a:t>
            </a:r>
          </a:p>
          <a:p>
            <a:r>
              <a:rPr lang="en-US" sz="1200" dirty="0" err="1"/>
              <a:t>scanf</a:t>
            </a:r>
            <a:r>
              <a:rPr lang="en-US" sz="1200" dirty="0"/>
              <a:t>("%d %d", &amp;pos, &amp;data);</a:t>
            </a:r>
          </a:p>
          <a:p>
            <a:r>
              <a:rPr lang="en-US" sz="1200" dirty="0"/>
              <a:t>// Change Links</a:t>
            </a:r>
          </a:p>
          <a:p>
            <a:r>
              <a:rPr lang="en-US" sz="1200" dirty="0"/>
              <a:t>temp = start;</a:t>
            </a:r>
          </a:p>
          <a:p>
            <a:r>
              <a:rPr lang="en-US" sz="1200" dirty="0" err="1"/>
              <a:t>newnode</a:t>
            </a:r>
            <a:r>
              <a:rPr lang="en-US" sz="1200" dirty="0"/>
              <a:t>-&gt;info = data;</a:t>
            </a:r>
          </a:p>
          <a:p>
            <a:r>
              <a:rPr lang="en-US" sz="1200" dirty="0" err="1"/>
              <a:t>newnode</a:t>
            </a:r>
            <a:r>
              <a:rPr lang="en-US" sz="1200" dirty="0"/>
              <a:t>-&gt;link = 0;</a:t>
            </a:r>
          </a:p>
          <a:p>
            <a:endParaRPr lang="en-US" sz="1200" dirty="0"/>
          </a:p>
          <a:p>
            <a:r>
              <a:rPr lang="en-US" sz="1200" dirty="0"/>
              <a:t>while (</a:t>
            </a:r>
            <a:r>
              <a:rPr lang="en-US" sz="1200" dirty="0" err="1"/>
              <a:t>i</a:t>
            </a:r>
            <a:r>
              <a:rPr lang="en-US" sz="1200" dirty="0"/>
              <a:t> &lt; pos - 1) </a:t>
            </a:r>
          </a:p>
          <a:p>
            <a:r>
              <a:rPr lang="en-US" sz="1200" dirty="0"/>
              <a:t>{</a:t>
            </a:r>
          </a:p>
          <a:p>
            <a:r>
              <a:rPr lang="en-US" sz="1200" dirty="0"/>
              <a:t>temp = temp-&gt;link;</a:t>
            </a:r>
          </a:p>
          <a:p>
            <a:r>
              <a:rPr lang="en-US" sz="1200" dirty="0" err="1"/>
              <a:t>i</a:t>
            </a:r>
            <a:r>
              <a:rPr lang="en-US" sz="1200" dirty="0"/>
              <a:t>++;</a:t>
            </a:r>
          </a:p>
          <a:p>
            <a:r>
              <a:rPr lang="en-US" sz="1200" dirty="0"/>
              <a:t>}</a:t>
            </a:r>
          </a:p>
          <a:p>
            <a:r>
              <a:rPr lang="en-US" sz="1200" dirty="0" err="1"/>
              <a:t>newnode</a:t>
            </a:r>
            <a:r>
              <a:rPr lang="en-US" sz="1200" dirty="0"/>
              <a:t>-&gt;link = temp-&gt;link;</a:t>
            </a:r>
          </a:p>
          <a:p>
            <a:r>
              <a:rPr lang="en-US" sz="1200" dirty="0"/>
              <a:t>temp-&gt;link = </a:t>
            </a:r>
            <a:r>
              <a:rPr lang="en-US" sz="1200" dirty="0" err="1"/>
              <a:t>newnode</a:t>
            </a:r>
            <a:r>
              <a:rPr lang="en-US" sz="1200" dirty="0"/>
              <a:t>;</a:t>
            </a:r>
          </a:p>
          <a:p>
            <a:r>
              <a:rPr lang="en-US" sz="1200" dirty="0"/>
              <a:t>}</a:t>
            </a:r>
          </a:p>
          <a:p>
            <a:endParaRPr lang="en-US" sz="1200" dirty="0"/>
          </a:p>
          <a:p>
            <a:r>
              <a:rPr lang="en-US" sz="1200" dirty="0"/>
              <a:t>void </a:t>
            </a:r>
            <a:r>
              <a:rPr lang="en-US" sz="1200" dirty="0" err="1"/>
              <a:t>deleteFirst</a:t>
            </a:r>
            <a:r>
              <a:rPr lang="en-US" sz="1200" dirty="0"/>
              <a:t>()</a:t>
            </a:r>
          </a:p>
          <a:p>
            <a:r>
              <a:rPr lang="en-US" sz="1200" dirty="0"/>
              <a:t>{</a:t>
            </a:r>
          </a:p>
          <a:p>
            <a:r>
              <a:rPr lang="en-US" sz="1200" dirty="0"/>
              <a:t>struct node* temp;</a:t>
            </a:r>
          </a:p>
          <a:p>
            <a:r>
              <a:rPr lang="en-US" sz="1200" dirty="0"/>
              <a:t>if (start == NULL)</a:t>
            </a:r>
          </a:p>
          <a:p>
            <a:r>
              <a:rPr lang="en-US" sz="1200" dirty="0" err="1"/>
              <a:t>printf</a:t>
            </a:r>
            <a:r>
              <a:rPr lang="en-US" sz="1200" dirty="0"/>
              <a:t>("\</a:t>
            </a:r>
            <a:r>
              <a:rPr lang="en-US" sz="1200" dirty="0" err="1"/>
              <a:t>nList</a:t>
            </a:r>
            <a:r>
              <a:rPr lang="en-US" sz="1200" dirty="0"/>
              <a:t> is empty\n");</a:t>
            </a:r>
          </a:p>
          <a:p>
            <a:r>
              <a:rPr lang="en-US" sz="1200" dirty="0"/>
              <a:t>else </a:t>
            </a:r>
          </a:p>
          <a:p>
            <a:r>
              <a:rPr lang="en-US" sz="1200" dirty="0"/>
              <a:t>{</a:t>
            </a:r>
          </a:p>
          <a:p>
            <a:r>
              <a:rPr lang="en-US" sz="1200" dirty="0"/>
              <a:t>temp = start;</a:t>
            </a:r>
          </a:p>
          <a:p>
            <a:r>
              <a:rPr lang="en-US" sz="1200" dirty="0"/>
              <a:t>start = start-&gt;link;</a:t>
            </a:r>
          </a:p>
          <a:p>
            <a:r>
              <a:rPr lang="en-US" sz="1200" dirty="0"/>
              <a:t>free(temp);</a:t>
            </a:r>
          </a:p>
          <a:p>
            <a:r>
              <a:rPr lang="en-US" sz="1200" dirty="0"/>
              <a:t>}</a:t>
            </a:r>
          </a:p>
          <a:p>
            <a:r>
              <a:rPr lang="en-US" sz="1200" dirty="0"/>
              <a:t>}</a:t>
            </a:r>
          </a:p>
          <a:p>
            <a:endParaRPr lang="en-US" sz="1200" dirty="0"/>
          </a:p>
        </p:txBody>
      </p:sp>
      <p:sp>
        <p:nvSpPr>
          <p:cNvPr id="6" name="TextBox 5">
            <a:extLst>
              <a:ext uri="{FF2B5EF4-FFF2-40B4-BE49-F238E27FC236}">
                <a16:creationId xmlns:a16="http://schemas.microsoft.com/office/drawing/2014/main" id="{7F54E5F0-6ABC-5FF6-F9EA-D96EB9DF2991}"/>
              </a:ext>
            </a:extLst>
          </p:cNvPr>
          <p:cNvSpPr txBox="1"/>
          <p:nvPr/>
        </p:nvSpPr>
        <p:spPr>
          <a:xfrm>
            <a:off x="3061856" y="58846"/>
            <a:ext cx="3385126" cy="6740307"/>
          </a:xfrm>
          <a:prstGeom prst="rect">
            <a:avLst/>
          </a:prstGeom>
          <a:noFill/>
        </p:spPr>
        <p:txBody>
          <a:bodyPr wrap="square">
            <a:spAutoFit/>
          </a:bodyPr>
          <a:lstStyle/>
          <a:p>
            <a:r>
              <a:rPr lang="en-US" sz="1200" dirty="0"/>
              <a:t>void </a:t>
            </a:r>
            <a:r>
              <a:rPr lang="en-US" sz="1200" dirty="0" err="1"/>
              <a:t>deleteEnd</a:t>
            </a:r>
            <a:r>
              <a:rPr lang="en-US" sz="1200" dirty="0"/>
              <a:t>()</a:t>
            </a:r>
          </a:p>
          <a:p>
            <a:r>
              <a:rPr lang="en-US" sz="1200" dirty="0"/>
              <a:t>{</a:t>
            </a:r>
          </a:p>
          <a:p>
            <a:r>
              <a:rPr lang="en-US" sz="1200" dirty="0"/>
              <a:t>struct node *temp, *</a:t>
            </a:r>
            <a:r>
              <a:rPr lang="en-US" sz="1200" dirty="0" err="1"/>
              <a:t>prevnode</a:t>
            </a:r>
            <a:r>
              <a:rPr lang="en-US" sz="1200" dirty="0"/>
              <a:t>;</a:t>
            </a:r>
          </a:p>
          <a:p>
            <a:r>
              <a:rPr lang="en-US" sz="1200" dirty="0"/>
              <a:t>if (start == NULL) </a:t>
            </a:r>
            <a:r>
              <a:rPr lang="en-US" sz="1200" dirty="0" err="1"/>
              <a:t>printf</a:t>
            </a:r>
            <a:r>
              <a:rPr lang="en-US" sz="1200" dirty="0"/>
              <a:t>("\</a:t>
            </a:r>
            <a:r>
              <a:rPr lang="en-US" sz="1200" dirty="0" err="1"/>
              <a:t>nList</a:t>
            </a:r>
            <a:r>
              <a:rPr lang="en-US" sz="1200" dirty="0"/>
              <a:t> is Empty\n");</a:t>
            </a:r>
          </a:p>
          <a:p>
            <a:r>
              <a:rPr lang="en-US" sz="1200" dirty="0"/>
              <a:t>else </a:t>
            </a:r>
          </a:p>
          <a:p>
            <a:r>
              <a:rPr lang="en-US" sz="1200" dirty="0"/>
              <a:t>{</a:t>
            </a:r>
          </a:p>
          <a:p>
            <a:r>
              <a:rPr lang="en-US" sz="1200" dirty="0"/>
              <a:t>temp = start;</a:t>
            </a:r>
          </a:p>
          <a:p>
            <a:r>
              <a:rPr lang="en-US" sz="1200" dirty="0"/>
              <a:t>while (temp-&gt;link != 0) </a:t>
            </a:r>
          </a:p>
          <a:p>
            <a:r>
              <a:rPr lang="en-US" sz="1200" dirty="0"/>
              <a:t>{</a:t>
            </a:r>
          </a:p>
          <a:p>
            <a:r>
              <a:rPr lang="en-US" sz="1200" dirty="0" err="1"/>
              <a:t>prevnode</a:t>
            </a:r>
            <a:r>
              <a:rPr lang="en-US" sz="1200" dirty="0"/>
              <a:t> = temp; temp = temp-&gt;link;</a:t>
            </a:r>
          </a:p>
          <a:p>
            <a:r>
              <a:rPr lang="en-US" sz="1200" dirty="0"/>
              <a:t>}</a:t>
            </a:r>
          </a:p>
          <a:p>
            <a:r>
              <a:rPr lang="en-US" sz="1200" dirty="0"/>
              <a:t>free(temp);</a:t>
            </a:r>
          </a:p>
          <a:p>
            <a:r>
              <a:rPr lang="en-US" sz="1200" dirty="0" err="1"/>
              <a:t>prevnode</a:t>
            </a:r>
            <a:r>
              <a:rPr lang="en-US" sz="1200" dirty="0"/>
              <a:t>-&gt;link = 0;</a:t>
            </a:r>
          </a:p>
          <a:p>
            <a:r>
              <a:rPr lang="en-US" sz="1200" dirty="0"/>
              <a:t>}</a:t>
            </a:r>
          </a:p>
          <a:p>
            <a:r>
              <a:rPr lang="en-US" sz="1200" dirty="0"/>
              <a:t>}</a:t>
            </a:r>
          </a:p>
          <a:p>
            <a:r>
              <a:rPr lang="en-US" sz="1200" dirty="0"/>
              <a:t>void </a:t>
            </a:r>
            <a:r>
              <a:rPr lang="en-US" sz="1200" dirty="0" err="1"/>
              <a:t>deletePosition</a:t>
            </a:r>
            <a:r>
              <a:rPr lang="en-US" sz="1200" dirty="0"/>
              <a:t>()</a:t>
            </a:r>
          </a:p>
          <a:p>
            <a:r>
              <a:rPr lang="en-US" sz="1200" dirty="0"/>
              <a:t>{</a:t>
            </a:r>
          </a:p>
          <a:p>
            <a:r>
              <a:rPr lang="en-US" sz="1200" dirty="0"/>
              <a:t>struct node *temp, *position; int </a:t>
            </a:r>
            <a:r>
              <a:rPr lang="en-US" sz="1200" dirty="0" err="1"/>
              <a:t>i</a:t>
            </a:r>
            <a:r>
              <a:rPr lang="en-US" sz="1200" dirty="0"/>
              <a:t> = 1, pos;</a:t>
            </a:r>
          </a:p>
          <a:p>
            <a:r>
              <a:rPr lang="en-US" sz="1200" dirty="0"/>
              <a:t>if (start == NULL) // If LL is empty</a:t>
            </a:r>
          </a:p>
          <a:p>
            <a:r>
              <a:rPr lang="en-US" sz="1200" dirty="0" err="1"/>
              <a:t>printf</a:t>
            </a:r>
            <a:r>
              <a:rPr lang="en-US" sz="1200" dirty="0"/>
              <a:t>("\</a:t>
            </a:r>
            <a:r>
              <a:rPr lang="en-US" sz="1200" dirty="0" err="1"/>
              <a:t>nList</a:t>
            </a:r>
            <a:r>
              <a:rPr lang="en-US" sz="1200" dirty="0"/>
              <a:t> is empty\n");</a:t>
            </a:r>
          </a:p>
          <a:p>
            <a:r>
              <a:rPr lang="en-US" sz="1200" dirty="0"/>
              <a:t>else // Otherwise</a:t>
            </a:r>
          </a:p>
          <a:p>
            <a:r>
              <a:rPr lang="en-US" sz="1200" dirty="0"/>
              <a:t>{</a:t>
            </a:r>
          </a:p>
          <a:p>
            <a:r>
              <a:rPr lang="en-US" sz="1200" dirty="0" err="1"/>
              <a:t>printf</a:t>
            </a:r>
            <a:r>
              <a:rPr lang="en-US" sz="1200" dirty="0"/>
              <a:t>("\</a:t>
            </a:r>
            <a:r>
              <a:rPr lang="en-US" sz="1200" dirty="0" err="1"/>
              <a:t>nEnter</a:t>
            </a:r>
            <a:r>
              <a:rPr lang="en-US" sz="1200" dirty="0"/>
              <a:t> index : ");</a:t>
            </a:r>
          </a:p>
          <a:p>
            <a:r>
              <a:rPr lang="en-US" sz="1200" dirty="0" err="1"/>
              <a:t>scanf</a:t>
            </a:r>
            <a:r>
              <a:rPr lang="en-US" sz="1200" dirty="0"/>
              <a:t>("%d", &amp;pos); // Position to be deleted</a:t>
            </a:r>
          </a:p>
          <a:p>
            <a:r>
              <a:rPr lang="en-US" sz="1200" dirty="0"/>
              <a:t>position = malloc(</a:t>
            </a:r>
            <a:r>
              <a:rPr lang="en-US" sz="1200" dirty="0" err="1"/>
              <a:t>sizeof</a:t>
            </a:r>
            <a:r>
              <a:rPr lang="en-US" sz="1200" dirty="0"/>
              <a:t>(struct node)); temp = start;</a:t>
            </a:r>
          </a:p>
          <a:p>
            <a:r>
              <a:rPr lang="en-US" sz="1200" dirty="0"/>
              <a:t>while (</a:t>
            </a:r>
            <a:r>
              <a:rPr lang="en-US" sz="1200" dirty="0" err="1"/>
              <a:t>i</a:t>
            </a:r>
            <a:r>
              <a:rPr lang="en-US" sz="1200" dirty="0"/>
              <a:t> &lt; pos - 1) // Traverse till position</a:t>
            </a:r>
          </a:p>
          <a:p>
            <a:r>
              <a:rPr lang="en-US" sz="1200" dirty="0"/>
              <a:t>{</a:t>
            </a:r>
          </a:p>
          <a:p>
            <a:r>
              <a:rPr lang="en-US" sz="1200" dirty="0"/>
              <a:t>temp = temp-&gt;link; </a:t>
            </a:r>
            <a:r>
              <a:rPr lang="en-US" sz="1200" dirty="0" err="1"/>
              <a:t>i</a:t>
            </a:r>
            <a:r>
              <a:rPr lang="en-US" sz="1200" dirty="0"/>
              <a:t>++;</a:t>
            </a:r>
          </a:p>
          <a:p>
            <a:r>
              <a:rPr lang="en-US" sz="1200" dirty="0"/>
              <a:t>}</a:t>
            </a:r>
          </a:p>
          <a:p>
            <a:r>
              <a:rPr lang="en-US" sz="1200" dirty="0"/>
              <a:t>// Change Links</a:t>
            </a:r>
          </a:p>
          <a:p>
            <a:r>
              <a:rPr lang="en-US" sz="1200" dirty="0"/>
              <a:t>position = temp-&gt;link;</a:t>
            </a:r>
          </a:p>
          <a:p>
            <a:r>
              <a:rPr lang="en-US" sz="1200" dirty="0"/>
              <a:t>temp-&gt;link = position-&gt;link;</a:t>
            </a:r>
          </a:p>
          <a:p>
            <a:r>
              <a:rPr lang="en-US" sz="1200" dirty="0"/>
              <a:t>free(position); // Free memory</a:t>
            </a:r>
          </a:p>
          <a:p>
            <a:r>
              <a:rPr lang="en-US" sz="1200" dirty="0"/>
              <a:t>}</a:t>
            </a:r>
          </a:p>
          <a:p>
            <a:r>
              <a:rPr lang="en-US" sz="1200" dirty="0"/>
              <a:t>}</a:t>
            </a:r>
          </a:p>
        </p:txBody>
      </p:sp>
      <p:sp>
        <p:nvSpPr>
          <p:cNvPr id="7" name="TextBox 6">
            <a:extLst>
              <a:ext uri="{FF2B5EF4-FFF2-40B4-BE49-F238E27FC236}">
                <a16:creationId xmlns:a16="http://schemas.microsoft.com/office/drawing/2014/main" id="{B95A24F3-DF6E-FC3C-F0F3-3625EDF8D73E}"/>
              </a:ext>
            </a:extLst>
          </p:cNvPr>
          <p:cNvSpPr txBox="1"/>
          <p:nvPr/>
        </p:nvSpPr>
        <p:spPr>
          <a:xfrm>
            <a:off x="6567056" y="58845"/>
            <a:ext cx="4913744" cy="6555641"/>
          </a:xfrm>
          <a:prstGeom prst="rect">
            <a:avLst/>
          </a:prstGeom>
          <a:noFill/>
        </p:spPr>
        <p:txBody>
          <a:bodyPr wrap="square">
            <a:spAutoFit/>
          </a:bodyPr>
          <a:lstStyle/>
          <a:p>
            <a:r>
              <a:rPr lang="en-US" sz="1200" dirty="0"/>
              <a:t>void maximum() </a:t>
            </a:r>
          </a:p>
          <a:p>
            <a:r>
              <a:rPr lang="en-US" sz="1200" dirty="0"/>
              <a:t>{</a:t>
            </a:r>
          </a:p>
          <a:p>
            <a:r>
              <a:rPr lang="en-US" sz="1200" dirty="0"/>
              <a:t>int a[10]; int </a:t>
            </a:r>
            <a:r>
              <a:rPr lang="en-US" sz="1200" dirty="0" err="1"/>
              <a:t>i</a:t>
            </a:r>
            <a:r>
              <a:rPr lang="en-US" sz="1200" dirty="0"/>
              <a:t>; struct node* temp;</a:t>
            </a:r>
          </a:p>
          <a:p>
            <a:r>
              <a:rPr lang="en-US" sz="1200" dirty="0"/>
              <a:t>if (start == NULL) // If LL is empty</a:t>
            </a:r>
          </a:p>
          <a:p>
            <a:r>
              <a:rPr lang="en-US" sz="1200" dirty="0" err="1"/>
              <a:t>printf</a:t>
            </a:r>
            <a:r>
              <a:rPr lang="en-US" sz="1200" dirty="0"/>
              <a:t>("\</a:t>
            </a:r>
            <a:r>
              <a:rPr lang="en-US" sz="1200" dirty="0" err="1"/>
              <a:t>nList</a:t>
            </a:r>
            <a:r>
              <a:rPr lang="en-US" sz="1200" dirty="0"/>
              <a:t> is empty\n");</a:t>
            </a:r>
          </a:p>
          <a:p>
            <a:r>
              <a:rPr lang="en-US" sz="1200" dirty="0"/>
              <a:t>else // Otherwise</a:t>
            </a:r>
          </a:p>
          <a:p>
            <a:r>
              <a:rPr lang="en-US" sz="1200" dirty="0"/>
              <a:t>{</a:t>
            </a:r>
          </a:p>
          <a:p>
            <a:r>
              <a:rPr lang="en-US" sz="1200" dirty="0"/>
              <a:t>temp = start; int max = temp-&gt;info;</a:t>
            </a:r>
          </a:p>
          <a:p>
            <a:r>
              <a:rPr lang="en-US" sz="1200" dirty="0"/>
              <a:t>while (temp != NULL) // Traverse LL and update the maximum element</a:t>
            </a:r>
          </a:p>
          <a:p>
            <a:r>
              <a:rPr lang="en-US" sz="1200" dirty="0"/>
              <a:t>{</a:t>
            </a:r>
          </a:p>
          <a:p>
            <a:r>
              <a:rPr lang="en-US" sz="1200" dirty="0"/>
              <a:t>if (max &lt; temp-&gt;info) // Update the maximum element</a:t>
            </a:r>
          </a:p>
          <a:p>
            <a:r>
              <a:rPr lang="en-US" sz="1200" dirty="0"/>
              <a:t>max = temp-&gt;info; temp = temp-&gt;link;</a:t>
            </a:r>
          </a:p>
          <a:p>
            <a:r>
              <a:rPr lang="en-US" sz="1200" dirty="0"/>
              <a:t>}</a:t>
            </a:r>
          </a:p>
          <a:p>
            <a:r>
              <a:rPr lang="en-US" sz="1200" dirty="0" err="1"/>
              <a:t>printf</a:t>
            </a:r>
            <a:r>
              <a:rPr lang="en-US" sz="1200" dirty="0"/>
              <a:t>("\</a:t>
            </a:r>
            <a:r>
              <a:rPr lang="en-US" sz="1200" dirty="0" err="1"/>
              <a:t>nMaximum</a:t>
            </a:r>
            <a:r>
              <a:rPr lang="en-US" sz="1200" dirty="0"/>
              <a:t> number is : %d ",max);</a:t>
            </a:r>
          </a:p>
          <a:p>
            <a:r>
              <a:rPr lang="en-US" sz="1200" dirty="0"/>
              <a:t>}</a:t>
            </a:r>
          </a:p>
          <a:p>
            <a:r>
              <a:rPr lang="en-US" sz="1200" dirty="0"/>
              <a:t>}</a:t>
            </a:r>
          </a:p>
          <a:p>
            <a:r>
              <a:rPr lang="en-US" sz="1200" dirty="0"/>
              <a:t>void mean() // Function to find the mean of the elements in the linked list</a:t>
            </a:r>
          </a:p>
          <a:p>
            <a:r>
              <a:rPr lang="en-US" sz="1200" dirty="0"/>
              <a:t>{</a:t>
            </a:r>
          </a:p>
          <a:p>
            <a:r>
              <a:rPr lang="en-US" sz="1200" dirty="0"/>
              <a:t>int a[10]; int </a:t>
            </a:r>
            <a:r>
              <a:rPr lang="en-US" sz="1200" dirty="0" err="1"/>
              <a:t>i</a:t>
            </a:r>
            <a:r>
              <a:rPr lang="en-US" sz="1200" dirty="0"/>
              <a:t>; struct node* temp;</a:t>
            </a:r>
          </a:p>
          <a:p>
            <a:r>
              <a:rPr lang="en-US" sz="1200" dirty="0"/>
              <a:t>if (start == NULL) // If LL is empty</a:t>
            </a:r>
          </a:p>
          <a:p>
            <a:r>
              <a:rPr lang="en-US" sz="1200" dirty="0" err="1"/>
              <a:t>printf</a:t>
            </a:r>
            <a:r>
              <a:rPr lang="en-US" sz="1200" dirty="0"/>
              <a:t>("\</a:t>
            </a:r>
            <a:r>
              <a:rPr lang="en-US" sz="1200" dirty="0" err="1"/>
              <a:t>nList</a:t>
            </a:r>
            <a:r>
              <a:rPr lang="en-US" sz="1200" dirty="0"/>
              <a:t> is empty\n");</a:t>
            </a:r>
          </a:p>
          <a:p>
            <a:r>
              <a:rPr lang="en-US" sz="1200" dirty="0"/>
              <a:t>else // Otherwise</a:t>
            </a:r>
          </a:p>
          <a:p>
            <a:r>
              <a:rPr lang="en-US" sz="1200" dirty="0"/>
              <a:t>{</a:t>
            </a:r>
          </a:p>
          <a:p>
            <a:r>
              <a:rPr lang="en-US" sz="1200" dirty="0"/>
              <a:t>temp = start;</a:t>
            </a:r>
          </a:p>
          <a:p>
            <a:r>
              <a:rPr lang="en-US" sz="1200" dirty="0"/>
              <a:t>// Stores the sum and count of element in the LL</a:t>
            </a:r>
          </a:p>
          <a:p>
            <a:r>
              <a:rPr lang="en-US" sz="1200" dirty="0"/>
              <a:t>int sum = 0, count = 0; </a:t>
            </a:r>
            <a:r>
              <a:rPr lang="en-US" sz="1200" dirty="0" err="1"/>
              <a:t>loat</a:t>
            </a:r>
            <a:r>
              <a:rPr lang="en-US" sz="1200" dirty="0"/>
              <a:t> m;</a:t>
            </a:r>
          </a:p>
          <a:p>
            <a:r>
              <a:rPr lang="en-US" sz="1200" dirty="0"/>
              <a:t>while (temp != NULL) // Traverse the LL</a:t>
            </a:r>
          </a:p>
          <a:p>
            <a:r>
              <a:rPr lang="en-US" sz="1200" dirty="0"/>
              <a:t>{</a:t>
            </a:r>
          </a:p>
          <a:p>
            <a:r>
              <a:rPr lang="en-US" sz="1200" dirty="0"/>
              <a:t>sum = sum + temp-&gt;info; // Update the sum</a:t>
            </a:r>
          </a:p>
          <a:p>
            <a:r>
              <a:rPr lang="en-US" sz="1200" dirty="0"/>
              <a:t>temp = temp-&gt;link; count++;</a:t>
            </a:r>
          </a:p>
          <a:p>
            <a:r>
              <a:rPr lang="en-US" sz="1200" dirty="0"/>
              <a:t>}</a:t>
            </a:r>
          </a:p>
          <a:p>
            <a:r>
              <a:rPr lang="en-US" sz="1200" dirty="0"/>
              <a:t>m = sum / count; // Find the mean</a:t>
            </a:r>
          </a:p>
          <a:p>
            <a:r>
              <a:rPr lang="en-US" sz="1200" dirty="0" err="1"/>
              <a:t>printf</a:t>
            </a:r>
            <a:r>
              <a:rPr lang="en-US" sz="1200" dirty="0"/>
              <a:t>("\</a:t>
            </a:r>
            <a:r>
              <a:rPr lang="en-US" sz="1200" dirty="0" err="1"/>
              <a:t>nMean</a:t>
            </a:r>
            <a:r>
              <a:rPr lang="en-US" sz="1200" dirty="0"/>
              <a:t> is %f ", m); // Print the mean value</a:t>
            </a:r>
          </a:p>
          <a:p>
            <a:r>
              <a:rPr lang="en-US" sz="1200" dirty="0"/>
              <a:t>}</a:t>
            </a:r>
          </a:p>
          <a:p>
            <a:r>
              <a:rPr lang="en-US" sz="1200" dirty="0"/>
              <a:t>}</a:t>
            </a:r>
          </a:p>
        </p:txBody>
      </p:sp>
    </p:spTree>
    <p:extLst>
      <p:ext uri="{BB962C8B-B14F-4D97-AF65-F5344CB8AC3E}">
        <p14:creationId xmlns:p14="http://schemas.microsoft.com/office/powerpoint/2010/main" val="4286098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2D4A64-113A-DA73-7800-B81CA169BFF7}"/>
              </a:ext>
            </a:extLst>
          </p:cNvPr>
          <p:cNvSpPr txBox="1"/>
          <p:nvPr/>
        </p:nvSpPr>
        <p:spPr>
          <a:xfrm>
            <a:off x="350983" y="0"/>
            <a:ext cx="4812144" cy="6355586"/>
          </a:xfrm>
          <a:prstGeom prst="rect">
            <a:avLst/>
          </a:prstGeom>
          <a:noFill/>
        </p:spPr>
        <p:txBody>
          <a:bodyPr wrap="square">
            <a:spAutoFit/>
          </a:bodyPr>
          <a:lstStyle/>
          <a:p>
            <a:r>
              <a:rPr lang="en-US" sz="1100" dirty="0"/>
              <a:t>void sort() </a:t>
            </a:r>
          </a:p>
          <a:p>
            <a:r>
              <a:rPr lang="en-US" sz="1100" dirty="0"/>
              <a:t>{</a:t>
            </a:r>
          </a:p>
          <a:p>
            <a:r>
              <a:rPr lang="en-US" sz="1100" dirty="0"/>
              <a:t>struct node* current = start; struct node* index = NULL; int temp;</a:t>
            </a:r>
          </a:p>
          <a:p>
            <a:r>
              <a:rPr lang="en-US" sz="1100" dirty="0"/>
              <a:t>if (start == NULL) // If LL is empty</a:t>
            </a:r>
          </a:p>
          <a:p>
            <a:r>
              <a:rPr lang="en-US" sz="1100" dirty="0"/>
              <a:t>{ return; }</a:t>
            </a:r>
          </a:p>
          <a:p>
            <a:r>
              <a:rPr lang="en-US" sz="1100" dirty="0"/>
              <a:t>else //Else</a:t>
            </a:r>
          </a:p>
          <a:p>
            <a:r>
              <a:rPr lang="en-US" sz="1100" dirty="0"/>
              <a:t> {</a:t>
            </a:r>
          </a:p>
          <a:p>
            <a:r>
              <a:rPr lang="en-US" sz="1100" dirty="0"/>
              <a:t>while (current != NULL) // Traverse the LL</a:t>
            </a:r>
          </a:p>
          <a:p>
            <a:r>
              <a:rPr lang="en-US" sz="1100" dirty="0"/>
              <a:t>{</a:t>
            </a:r>
          </a:p>
          <a:p>
            <a:r>
              <a:rPr lang="en-US" sz="1100" dirty="0"/>
              <a:t>index = current-&gt;link;</a:t>
            </a:r>
          </a:p>
          <a:p>
            <a:r>
              <a:rPr lang="en-US" sz="1100" dirty="0"/>
              <a:t>while (index != NULL) // Traverse the LL nested Ly and find the minimum element</a:t>
            </a:r>
          </a:p>
          <a:p>
            <a:r>
              <a:rPr lang="en-US" sz="1100" dirty="0"/>
              <a:t>{</a:t>
            </a:r>
          </a:p>
          <a:p>
            <a:r>
              <a:rPr lang="en-US" sz="1100" dirty="0"/>
              <a:t>if (current-&gt;info &gt; index-&gt;info) // Swap with it the value at current</a:t>
            </a:r>
          </a:p>
          <a:p>
            <a:r>
              <a:rPr lang="en-US" sz="1100" dirty="0"/>
              <a:t>{</a:t>
            </a:r>
          </a:p>
          <a:p>
            <a:r>
              <a:rPr lang="en-US" sz="1100" dirty="0"/>
              <a:t>temp = current-&gt;info; current-&gt;info = index-&gt;info; index-&gt;info = temp;</a:t>
            </a:r>
          </a:p>
          <a:p>
            <a:r>
              <a:rPr lang="en-US" sz="1100" dirty="0"/>
              <a:t>}</a:t>
            </a:r>
          </a:p>
          <a:p>
            <a:r>
              <a:rPr lang="en-US" sz="1100" dirty="0"/>
              <a:t>index = index-&gt;link;</a:t>
            </a:r>
          </a:p>
          <a:p>
            <a:r>
              <a:rPr lang="en-US" sz="1100" dirty="0"/>
              <a:t>}</a:t>
            </a:r>
          </a:p>
          <a:p>
            <a:r>
              <a:rPr lang="en-US" sz="1100" dirty="0"/>
              <a:t>current = current-&gt;link; // Update the current</a:t>
            </a:r>
          </a:p>
          <a:p>
            <a:r>
              <a:rPr lang="en-US" sz="1100" dirty="0"/>
              <a:t>}}}</a:t>
            </a:r>
          </a:p>
          <a:p>
            <a:r>
              <a:rPr lang="en-US" sz="1100" dirty="0"/>
              <a:t>void </a:t>
            </a:r>
            <a:r>
              <a:rPr lang="en-US" sz="1100" dirty="0" err="1"/>
              <a:t>reverseLL</a:t>
            </a:r>
            <a:r>
              <a:rPr lang="en-US" sz="1100" dirty="0"/>
              <a:t>() // Function to reverse the linked list</a:t>
            </a:r>
          </a:p>
          <a:p>
            <a:r>
              <a:rPr lang="en-US" sz="1100" dirty="0"/>
              <a:t>{</a:t>
            </a:r>
          </a:p>
          <a:p>
            <a:r>
              <a:rPr lang="en-US" sz="1100" dirty="0"/>
              <a:t>struct node *t1, *t2, *temp; t1 = t2 = NULL; </a:t>
            </a:r>
          </a:p>
          <a:p>
            <a:r>
              <a:rPr lang="en-US" sz="1100" dirty="0"/>
              <a:t>if (start == NULL) // If LL is empty</a:t>
            </a:r>
          </a:p>
          <a:p>
            <a:r>
              <a:rPr lang="en-US" sz="1100" dirty="0" err="1"/>
              <a:t>printf</a:t>
            </a:r>
            <a:r>
              <a:rPr lang="en-US" sz="1100" dirty="0"/>
              <a:t>("List is empty\n");</a:t>
            </a:r>
          </a:p>
          <a:p>
            <a:r>
              <a:rPr lang="en-US" sz="1100" dirty="0"/>
              <a:t>else // Else</a:t>
            </a:r>
          </a:p>
          <a:p>
            <a:r>
              <a:rPr lang="en-US" sz="1100" dirty="0"/>
              <a:t>{</a:t>
            </a:r>
          </a:p>
          <a:p>
            <a:r>
              <a:rPr lang="en-US" sz="1100" dirty="0"/>
              <a:t>while (start != NULL) // Traverse the LL</a:t>
            </a:r>
          </a:p>
          <a:p>
            <a:r>
              <a:rPr lang="en-US" sz="1100" dirty="0"/>
              <a:t>{</a:t>
            </a:r>
          </a:p>
          <a:p>
            <a:r>
              <a:rPr lang="en-US" sz="1100" dirty="0"/>
              <a:t>t2 = start-&gt;link; // reversing of points start-&gt;link = t1; t1 = start; start = t2;</a:t>
            </a:r>
          </a:p>
          <a:p>
            <a:r>
              <a:rPr lang="en-US" sz="1100" dirty="0"/>
              <a:t>}</a:t>
            </a:r>
          </a:p>
          <a:p>
            <a:r>
              <a:rPr lang="en-US" sz="1100" dirty="0"/>
              <a:t>start = t1; temp = start; // New head Node</a:t>
            </a:r>
          </a:p>
          <a:p>
            <a:r>
              <a:rPr lang="en-US" sz="1100" dirty="0" err="1"/>
              <a:t>printf</a:t>
            </a:r>
            <a:r>
              <a:rPr lang="en-US" sz="1100" dirty="0"/>
              <a:t>("Reversed linked list is : ");</a:t>
            </a:r>
          </a:p>
          <a:p>
            <a:r>
              <a:rPr lang="en-US" sz="1100" dirty="0"/>
              <a:t>while (temp != NULL) // Print the LL</a:t>
            </a:r>
          </a:p>
          <a:p>
            <a:r>
              <a:rPr lang="en-US" sz="1100" dirty="0"/>
              <a:t>{</a:t>
            </a:r>
          </a:p>
          <a:p>
            <a:r>
              <a:rPr lang="en-US" sz="1100" dirty="0" err="1"/>
              <a:t>printf</a:t>
            </a:r>
            <a:r>
              <a:rPr lang="en-US" sz="1100" dirty="0"/>
              <a:t>("%d ", temp-&gt;info); temp = temp-&gt;link;</a:t>
            </a:r>
          </a:p>
          <a:p>
            <a:r>
              <a:rPr lang="en-US" sz="1100" dirty="0"/>
              <a:t>}}}</a:t>
            </a:r>
          </a:p>
        </p:txBody>
      </p:sp>
      <p:sp>
        <p:nvSpPr>
          <p:cNvPr id="3" name="TextBox 2">
            <a:extLst>
              <a:ext uri="{FF2B5EF4-FFF2-40B4-BE49-F238E27FC236}">
                <a16:creationId xmlns:a16="http://schemas.microsoft.com/office/drawing/2014/main" id="{523E1632-3CD7-7007-2C97-2C7AB173C0AE}"/>
              </a:ext>
            </a:extLst>
          </p:cNvPr>
          <p:cNvSpPr txBox="1"/>
          <p:nvPr/>
        </p:nvSpPr>
        <p:spPr>
          <a:xfrm>
            <a:off x="5426365" y="101600"/>
            <a:ext cx="5213926" cy="6186309"/>
          </a:xfrm>
          <a:prstGeom prst="rect">
            <a:avLst/>
          </a:prstGeom>
          <a:noFill/>
        </p:spPr>
        <p:txBody>
          <a:bodyPr wrap="square">
            <a:spAutoFit/>
          </a:bodyPr>
          <a:lstStyle/>
          <a:p>
            <a:r>
              <a:rPr lang="en-US" sz="1200" dirty="0"/>
              <a:t>int main() // Driver Code</a:t>
            </a:r>
          </a:p>
          <a:p>
            <a:r>
              <a:rPr lang="en-US" sz="1200" dirty="0"/>
              <a:t>{ int choice;</a:t>
            </a:r>
          </a:p>
          <a:p>
            <a:r>
              <a:rPr lang="en-US" sz="1200" dirty="0"/>
              <a:t>while (1) </a:t>
            </a:r>
          </a:p>
          <a:p>
            <a:r>
              <a:rPr lang="en-US" sz="1200" dirty="0"/>
              <a:t>{</a:t>
            </a:r>
          </a:p>
          <a:p>
            <a:r>
              <a:rPr lang="en-US" sz="1200" dirty="0" err="1"/>
              <a:t>printf</a:t>
            </a:r>
            <a:r>
              <a:rPr lang="en-US" sz="1200" dirty="0"/>
              <a:t>("\n\t1 To see list\n");</a:t>
            </a:r>
          </a:p>
          <a:p>
            <a:r>
              <a:rPr lang="en-US" sz="1200" dirty="0" err="1"/>
              <a:t>printf</a:t>
            </a:r>
            <a:r>
              <a:rPr lang="en-US" sz="1200" dirty="0"/>
              <a:t>("\t2 For insertion at starting\n");</a:t>
            </a:r>
          </a:p>
          <a:p>
            <a:r>
              <a:rPr lang="en-US" sz="1200" dirty="0" err="1"/>
              <a:t>printf</a:t>
            </a:r>
            <a:r>
              <a:rPr lang="en-US" sz="1200" dirty="0"/>
              <a:t>("\t3 For insertion at end\n");</a:t>
            </a:r>
          </a:p>
          <a:p>
            <a:r>
              <a:rPr lang="en-US" sz="1200" dirty="0" err="1"/>
              <a:t>printf</a:t>
            </a:r>
            <a:r>
              <a:rPr lang="en-US" sz="1200" dirty="0"/>
              <a:t>("\t4 For insertion at any position\n");</a:t>
            </a:r>
          </a:p>
          <a:p>
            <a:r>
              <a:rPr lang="en-US" sz="1200" dirty="0" err="1"/>
              <a:t>printf</a:t>
            </a:r>
            <a:r>
              <a:rPr lang="en-US" sz="1200" dirty="0"/>
              <a:t>("\t5 For deletion of first element\n");</a:t>
            </a:r>
          </a:p>
          <a:p>
            <a:r>
              <a:rPr lang="en-US" sz="1200" dirty="0" err="1"/>
              <a:t>printf</a:t>
            </a:r>
            <a:r>
              <a:rPr lang="en-US" sz="1200" dirty="0"/>
              <a:t>("\t6 For deletion of last element\n");</a:t>
            </a:r>
          </a:p>
          <a:p>
            <a:r>
              <a:rPr lang="en-US" sz="1200" dirty="0" err="1"/>
              <a:t>printf</a:t>
            </a:r>
            <a:r>
              <a:rPr lang="en-US" sz="1200" dirty="0"/>
              <a:t>("\t7 For deletion of element at any position\n");</a:t>
            </a:r>
          </a:p>
          <a:p>
            <a:r>
              <a:rPr lang="en-US" sz="1200" dirty="0" err="1"/>
              <a:t>printf</a:t>
            </a:r>
            <a:r>
              <a:rPr lang="en-US" sz="1200" dirty="0"/>
              <a:t>("\t8 To find maximum among the elements\n");</a:t>
            </a:r>
          </a:p>
          <a:p>
            <a:r>
              <a:rPr lang="en-US" sz="1200" dirty="0" err="1"/>
              <a:t>printf</a:t>
            </a:r>
            <a:r>
              <a:rPr lang="en-US" sz="1200" dirty="0"/>
              <a:t>("\t9 To find mean of the elements\n");</a:t>
            </a:r>
          </a:p>
          <a:p>
            <a:r>
              <a:rPr lang="en-US" sz="1200" dirty="0" err="1"/>
              <a:t>printf</a:t>
            </a:r>
            <a:r>
              <a:rPr lang="en-US" sz="1200" dirty="0"/>
              <a:t>("\t10 To sort element\n");</a:t>
            </a:r>
          </a:p>
          <a:p>
            <a:r>
              <a:rPr lang="en-US" sz="1200" dirty="0" err="1"/>
              <a:t>printf</a:t>
            </a:r>
            <a:r>
              <a:rPr lang="en-US" sz="1200" dirty="0"/>
              <a:t>("\t11 To reverse the linked list\n");</a:t>
            </a:r>
          </a:p>
          <a:p>
            <a:r>
              <a:rPr lang="en-US" sz="1200" dirty="0" err="1"/>
              <a:t>printf</a:t>
            </a:r>
            <a:r>
              <a:rPr lang="en-US" sz="1200" dirty="0"/>
              <a:t>("\t12 To exit\n");</a:t>
            </a:r>
          </a:p>
          <a:p>
            <a:r>
              <a:rPr lang="en-US" sz="1200" dirty="0" err="1"/>
              <a:t>printf</a:t>
            </a:r>
            <a:r>
              <a:rPr lang="en-US" sz="1200" dirty="0"/>
              <a:t>("\</a:t>
            </a:r>
            <a:r>
              <a:rPr lang="en-US" sz="1200" dirty="0" err="1"/>
              <a:t>nEnter</a:t>
            </a:r>
            <a:r>
              <a:rPr lang="en-US" sz="1200" dirty="0"/>
              <a:t> Choice :\n");</a:t>
            </a:r>
          </a:p>
          <a:p>
            <a:r>
              <a:rPr lang="en-US" sz="1200" dirty="0" err="1"/>
              <a:t>scanf</a:t>
            </a:r>
            <a:r>
              <a:rPr lang="en-US" sz="1200" dirty="0"/>
              <a:t>("%d", &amp;choice);</a:t>
            </a:r>
          </a:p>
          <a:p>
            <a:r>
              <a:rPr lang="en-US" sz="1200" dirty="0"/>
              <a:t>switch (choice) </a:t>
            </a:r>
          </a:p>
          <a:p>
            <a:r>
              <a:rPr lang="en-US" sz="1200" dirty="0"/>
              <a:t>{</a:t>
            </a:r>
          </a:p>
          <a:p>
            <a:r>
              <a:rPr lang="en-US" sz="1200" dirty="0"/>
              <a:t>case 1: traverse(); break;	case 2: </a:t>
            </a:r>
            <a:r>
              <a:rPr lang="en-US" sz="1200" dirty="0" err="1"/>
              <a:t>insertAtFront</a:t>
            </a:r>
            <a:r>
              <a:rPr lang="en-US" sz="1200" dirty="0"/>
              <a:t>(); break;</a:t>
            </a:r>
          </a:p>
          <a:p>
            <a:r>
              <a:rPr lang="en-US" sz="1200" dirty="0"/>
              <a:t>case 3: </a:t>
            </a:r>
            <a:r>
              <a:rPr lang="en-US" sz="1200" dirty="0" err="1"/>
              <a:t>insertAtEnd</a:t>
            </a:r>
            <a:r>
              <a:rPr lang="en-US" sz="1200" dirty="0"/>
              <a:t>(); break;	case 4: </a:t>
            </a:r>
            <a:r>
              <a:rPr lang="en-US" sz="1200" dirty="0" err="1"/>
              <a:t>insertAtPosition</a:t>
            </a:r>
            <a:r>
              <a:rPr lang="en-US" sz="1200" dirty="0"/>
              <a:t>(); break;</a:t>
            </a:r>
          </a:p>
          <a:p>
            <a:r>
              <a:rPr lang="en-US" sz="1200" dirty="0"/>
              <a:t>case 5: </a:t>
            </a:r>
            <a:r>
              <a:rPr lang="en-US" sz="1200" dirty="0" err="1"/>
              <a:t>deleteFirst</a:t>
            </a:r>
            <a:r>
              <a:rPr lang="en-US" sz="1200" dirty="0"/>
              <a:t>(); break;	case 6: </a:t>
            </a:r>
            <a:r>
              <a:rPr lang="en-US" sz="1200" dirty="0" err="1"/>
              <a:t>deleteEnd</a:t>
            </a:r>
            <a:r>
              <a:rPr lang="en-US" sz="1200" dirty="0"/>
              <a:t>(); break;</a:t>
            </a:r>
          </a:p>
          <a:p>
            <a:r>
              <a:rPr lang="en-US" sz="1200" dirty="0"/>
              <a:t>case 7: </a:t>
            </a:r>
            <a:r>
              <a:rPr lang="en-US" sz="1200" dirty="0" err="1"/>
              <a:t>deletePosition</a:t>
            </a:r>
            <a:r>
              <a:rPr lang="en-US" sz="1200" dirty="0"/>
              <a:t>(); break;</a:t>
            </a:r>
          </a:p>
          <a:p>
            <a:r>
              <a:rPr lang="en-US" sz="1200" dirty="0"/>
              <a:t>case 8: maximum(); break;</a:t>
            </a:r>
          </a:p>
          <a:p>
            <a:r>
              <a:rPr lang="en-US" sz="1200" dirty="0"/>
              <a:t>case 9: mean(); break;</a:t>
            </a:r>
          </a:p>
          <a:p>
            <a:r>
              <a:rPr lang="en-US" sz="1200" dirty="0"/>
              <a:t>case 10: sort(); break;</a:t>
            </a:r>
          </a:p>
          <a:p>
            <a:r>
              <a:rPr lang="en-US" sz="1200" dirty="0"/>
              <a:t>case 11: </a:t>
            </a:r>
            <a:r>
              <a:rPr lang="en-US" sz="1200" dirty="0" err="1"/>
              <a:t>reverseLL</a:t>
            </a:r>
            <a:r>
              <a:rPr lang="en-US" sz="1200" dirty="0"/>
              <a:t>(); break;</a:t>
            </a:r>
          </a:p>
          <a:p>
            <a:r>
              <a:rPr lang="en-US" sz="1200" dirty="0"/>
              <a:t>case 12: exit(1); break;</a:t>
            </a:r>
          </a:p>
          <a:p>
            <a:r>
              <a:rPr lang="en-US" sz="1200" dirty="0"/>
              <a:t>default: </a:t>
            </a:r>
            <a:r>
              <a:rPr lang="en-US" sz="1200" dirty="0" err="1"/>
              <a:t>printf</a:t>
            </a:r>
            <a:r>
              <a:rPr lang="en-US" sz="1200" dirty="0"/>
              <a:t>("Incorrect Choice\n");</a:t>
            </a:r>
          </a:p>
          <a:p>
            <a:r>
              <a:rPr lang="en-US" sz="1200" dirty="0"/>
              <a:t>}}</a:t>
            </a:r>
          </a:p>
          <a:p>
            <a:r>
              <a:rPr lang="en-US" sz="1200" dirty="0"/>
              <a:t>return 0;</a:t>
            </a:r>
          </a:p>
          <a:p>
            <a:r>
              <a:rPr lang="en-US" sz="1200" dirty="0"/>
              <a:t>}</a:t>
            </a:r>
          </a:p>
        </p:txBody>
      </p:sp>
    </p:spTree>
    <p:extLst>
      <p:ext uri="{BB962C8B-B14F-4D97-AF65-F5344CB8AC3E}">
        <p14:creationId xmlns:p14="http://schemas.microsoft.com/office/powerpoint/2010/main" val="465034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A1B80C-FD27-E17E-ED1E-2EC30424A339}"/>
              </a:ext>
            </a:extLst>
          </p:cNvPr>
          <p:cNvSpPr txBox="1"/>
          <p:nvPr/>
        </p:nvSpPr>
        <p:spPr>
          <a:xfrm>
            <a:off x="267855" y="294383"/>
            <a:ext cx="5273963" cy="6186309"/>
          </a:xfrm>
          <a:prstGeom prst="rect">
            <a:avLst/>
          </a:prstGeom>
          <a:noFill/>
        </p:spPr>
        <p:txBody>
          <a:bodyPr wrap="square">
            <a:spAutoFit/>
          </a:bodyPr>
          <a:lstStyle/>
          <a:p>
            <a:r>
              <a:rPr lang="en-US" dirty="0"/>
              <a:t>int main()</a:t>
            </a:r>
          </a:p>
          <a:p>
            <a:r>
              <a:rPr lang="en-US" dirty="0"/>
              <a:t>{</a:t>
            </a:r>
          </a:p>
          <a:p>
            <a:r>
              <a:rPr lang="en-US" dirty="0"/>
              <a:t>int choice; </a:t>
            </a:r>
          </a:p>
          <a:p>
            <a:r>
              <a:rPr lang="en-US" dirty="0" err="1"/>
              <a:t>clrscr</a:t>
            </a:r>
            <a:r>
              <a:rPr lang="en-US" dirty="0"/>
              <a:t>();</a:t>
            </a:r>
          </a:p>
          <a:p>
            <a:endParaRPr lang="en-US" dirty="0"/>
          </a:p>
          <a:p>
            <a:r>
              <a:rPr lang="en-US" dirty="0"/>
              <a:t>while (1)</a:t>
            </a:r>
          </a:p>
          <a:p>
            <a:r>
              <a:rPr lang="en-US" dirty="0"/>
              <a:t>{</a:t>
            </a:r>
          </a:p>
          <a:p>
            <a:endParaRPr lang="en-US" dirty="0"/>
          </a:p>
          <a:p>
            <a:r>
              <a:rPr lang="en-US" dirty="0" err="1"/>
              <a:t>printf</a:t>
            </a:r>
            <a:r>
              <a:rPr lang="en-US" dirty="0"/>
              <a:t>("\n\t1 To see list\n");</a:t>
            </a:r>
          </a:p>
          <a:p>
            <a:r>
              <a:rPr lang="en-US" dirty="0" err="1"/>
              <a:t>printf</a:t>
            </a:r>
            <a:r>
              <a:rPr lang="en-US" dirty="0"/>
              <a:t>("\t2 For insertion at starting\n");</a:t>
            </a:r>
          </a:p>
          <a:p>
            <a:r>
              <a:rPr lang="en-US" dirty="0" err="1"/>
              <a:t>printf</a:t>
            </a:r>
            <a:r>
              <a:rPr lang="en-US" dirty="0"/>
              <a:t>("\t3 For insertion at end\n");</a:t>
            </a:r>
          </a:p>
          <a:p>
            <a:r>
              <a:rPr lang="en-US" dirty="0" err="1"/>
              <a:t>printf</a:t>
            </a:r>
            <a:r>
              <a:rPr lang="en-US" dirty="0"/>
              <a:t>("\t4 For insertion at any position\n");</a:t>
            </a:r>
          </a:p>
          <a:p>
            <a:r>
              <a:rPr lang="en-US" dirty="0" err="1"/>
              <a:t>printf</a:t>
            </a:r>
            <a:r>
              <a:rPr lang="en-US" dirty="0"/>
              <a:t>("\t5 For deletion of first element\n");</a:t>
            </a:r>
          </a:p>
          <a:p>
            <a:r>
              <a:rPr lang="en-US" dirty="0" err="1"/>
              <a:t>printf</a:t>
            </a:r>
            <a:r>
              <a:rPr lang="en-US" dirty="0"/>
              <a:t>("\t6 For deletion of last element\n");</a:t>
            </a:r>
          </a:p>
          <a:p>
            <a:r>
              <a:rPr lang="en-US" dirty="0" err="1"/>
              <a:t>printf</a:t>
            </a:r>
            <a:r>
              <a:rPr lang="en-US" dirty="0"/>
              <a:t>("\t7 For deletion of element at any position\n");</a:t>
            </a:r>
          </a:p>
          <a:p>
            <a:r>
              <a:rPr lang="en-US" dirty="0" err="1"/>
              <a:t>printf</a:t>
            </a:r>
            <a:r>
              <a:rPr lang="en-US" dirty="0"/>
              <a:t>("\t8 To find maximum among the elements\n");</a:t>
            </a:r>
          </a:p>
          <a:p>
            <a:r>
              <a:rPr lang="en-US" dirty="0" err="1"/>
              <a:t>printf</a:t>
            </a:r>
            <a:r>
              <a:rPr lang="en-US" dirty="0"/>
              <a:t>("\t9 To find mean of the elements\n");</a:t>
            </a:r>
          </a:p>
          <a:p>
            <a:r>
              <a:rPr lang="en-US" dirty="0" err="1"/>
              <a:t>printf</a:t>
            </a:r>
            <a:r>
              <a:rPr lang="en-US" dirty="0"/>
              <a:t>("\t10 To sort element\n");</a:t>
            </a:r>
          </a:p>
          <a:p>
            <a:r>
              <a:rPr lang="en-US" dirty="0" err="1"/>
              <a:t>printf</a:t>
            </a:r>
            <a:r>
              <a:rPr lang="en-US" dirty="0"/>
              <a:t>("\t11 To reverse the linked list\n");</a:t>
            </a:r>
          </a:p>
          <a:p>
            <a:r>
              <a:rPr lang="en-US" dirty="0" err="1"/>
              <a:t>printf</a:t>
            </a:r>
            <a:r>
              <a:rPr lang="en-US" dirty="0"/>
              <a:t>("\t12 To exit\n");</a:t>
            </a:r>
          </a:p>
          <a:p>
            <a:r>
              <a:rPr lang="en-US" dirty="0" err="1"/>
              <a:t>printf</a:t>
            </a:r>
            <a:r>
              <a:rPr lang="en-US" dirty="0"/>
              <a:t>("\</a:t>
            </a:r>
            <a:r>
              <a:rPr lang="en-US" dirty="0" err="1"/>
              <a:t>nEnter</a:t>
            </a:r>
            <a:r>
              <a:rPr lang="en-US" dirty="0"/>
              <a:t> Choice :\n");</a:t>
            </a:r>
          </a:p>
          <a:p>
            <a:r>
              <a:rPr lang="en-US" dirty="0" err="1"/>
              <a:t>scanf</a:t>
            </a:r>
            <a:r>
              <a:rPr lang="en-US" dirty="0"/>
              <a:t>("%d", &amp;choice);		</a:t>
            </a:r>
          </a:p>
        </p:txBody>
      </p:sp>
      <p:sp>
        <p:nvSpPr>
          <p:cNvPr id="5" name="TextBox 4">
            <a:extLst>
              <a:ext uri="{FF2B5EF4-FFF2-40B4-BE49-F238E27FC236}">
                <a16:creationId xmlns:a16="http://schemas.microsoft.com/office/drawing/2014/main" id="{17CB5313-09D8-DA48-5CE9-D0E5D02C9730}"/>
              </a:ext>
            </a:extLst>
          </p:cNvPr>
          <p:cNvSpPr txBox="1"/>
          <p:nvPr/>
        </p:nvSpPr>
        <p:spPr>
          <a:xfrm>
            <a:off x="6188363" y="368072"/>
            <a:ext cx="5135418" cy="5909310"/>
          </a:xfrm>
          <a:prstGeom prst="rect">
            <a:avLst/>
          </a:prstGeom>
          <a:noFill/>
        </p:spPr>
        <p:txBody>
          <a:bodyPr wrap="square">
            <a:spAutoFit/>
          </a:bodyPr>
          <a:lstStyle/>
          <a:p>
            <a:pPr lvl="1"/>
            <a:r>
              <a:rPr lang="en-US" dirty="0"/>
              <a:t>switch (choice)</a:t>
            </a:r>
          </a:p>
          <a:p>
            <a:pPr lvl="1"/>
            <a:r>
              <a:rPr lang="en-US" dirty="0"/>
              <a:t>{</a:t>
            </a:r>
          </a:p>
          <a:p>
            <a:pPr lvl="1"/>
            <a:r>
              <a:rPr lang="en-US" dirty="0"/>
              <a:t>case 1:	traverse();	break;</a:t>
            </a:r>
          </a:p>
          <a:p>
            <a:pPr lvl="1"/>
            <a:r>
              <a:rPr lang="en-US" dirty="0"/>
              <a:t>case 2:	</a:t>
            </a:r>
            <a:r>
              <a:rPr lang="en-US" dirty="0" err="1"/>
              <a:t>insertAtFront</a:t>
            </a:r>
            <a:r>
              <a:rPr lang="en-US" dirty="0"/>
              <a:t>();	break;</a:t>
            </a:r>
          </a:p>
          <a:p>
            <a:pPr lvl="1"/>
            <a:r>
              <a:rPr lang="en-US" dirty="0"/>
              <a:t>case 3:	</a:t>
            </a:r>
            <a:r>
              <a:rPr lang="en-US" dirty="0" err="1"/>
              <a:t>insertAtEnd</a:t>
            </a:r>
            <a:r>
              <a:rPr lang="en-US" dirty="0"/>
              <a:t>();	break;</a:t>
            </a:r>
          </a:p>
          <a:p>
            <a:pPr lvl="1"/>
            <a:r>
              <a:rPr lang="en-US" dirty="0"/>
              <a:t>case 4:	</a:t>
            </a:r>
            <a:r>
              <a:rPr lang="en-US" dirty="0" err="1"/>
              <a:t>insertAtPosition</a:t>
            </a:r>
            <a:r>
              <a:rPr lang="en-US" dirty="0"/>
              <a:t>();	break;</a:t>
            </a:r>
          </a:p>
          <a:p>
            <a:pPr lvl="1"/>
            <a:r>
              <a:rPr lang="en-US" dirty="0"/>
              <a:t>case 5:	</a:t>
            </a:r>
            <a:r>
              <a:rPr lang="en-US" dirty="0" err="1"/>
              <a:t>deleteFirst</a:t>
            </a:r>
            <a:r>
              <a:rPr lang="en-US" dirty="0"/>
              <a:t>();	break;</a:t>
            </a:r>
          </a:p>
          <a:p>
            <a:pPr lvl="1"/>
            <a:r>
              <a:rPr lang="en-US" dirty="0"/>
              <a:t>case 6:	</a:t>
            </a:r>
            <a:r>
              <a:rPr lang="en-US" dirty="0" err="1"/>
              <a:t>deleteEnd</a:t>
            </a:r>
            <a:r>
              <a:rPr lang="en-US" dirty="0"/>
              <a:t>();	break;</a:t>
            </a:r>
          </a:p>
          <a:p>
            <a:pPr lvl="1"/>
            <a:r>
              <a:rPr lang="en-US" dirty="0"/>
              <a:t>case 7:	</a:t>
            </a:r>
            <a:r>
              <a:rPr lang="en-US" dirty="0" err="1"/>
              <a:t>deletePosition</a:t>
            </a:r>
            <a:r>
              <a:rPr lang="en-US" dirty="0"/>
              <a:t>();	break;</a:t>
            </a:r>
          </a:p>
          <a:p>
            <a:pPr lvl="1"/>
            <a:r>
              <a:rPr lang="en-US" dirty="0"/>
              <a:t>case 8:	maximum();	break;</a:t>
            </a:r>
          </a:p>
          <a:p>
            <a:pPr lvl="1"/>
            <a:r>
              <a:rPr lang="en-US" dirty="0"/>
              <a:t>case 9:	mean();		break;</a:t>
            </a:r>
          </a:p>
          <a:p>
            <a:pPr lvl="1"/>
            <a:r>
              <a:rPr lang="en-US" dirty="0"/>
              <a:t>case 10:	sort();		break;</a:t>
            </a:r>
          </a:p>
          <a:p>
            <a:pPr lvl="1"/>
            <a:r>
              <a:rPr lang="en-US" dirty="0"/>
              <a:t>case 11:	</a:t>
            </a:r>
            <a:r>
              <a:rPr lang="en-US" dirty="0" err="1"/>
              <a:t>reverseLL</a:t>
            </a:r>
            <a:r>
              <a:rPr lang="en-US" dirty="0"/>
              <a:t>();	break;</a:t>
            </a:r>
          </a:p>
          <a:p>
            <a:pPr lvl="1"/>
            <a:r>
              <a:rPr lang="en-US" dirty="0"/>
              <a:t>case 12:	exit(1);		break;</a:t>
            </a:r>
          </a:p>
          <a:p>
            <a:pPr lvl="1"/>
            <a:r>
              <a:rPr lang="en-US" dirty="0"/>
              <a:t>default:	</a:t>
            </a:r>
            <a:r>
              <a:rPr lang="en-US" dirty="0" err="1"/>
              <a:t>printf</a:t>
            </a:r>
            <a:r>
              <a:rPr lang="en-US" dirty="0"/>
              <a:t>("Incorrect Choice\n");</a:t>
            </a:r>
          </a:p>
          <a:p>
            <a:pPr lvl="1"/>
            <a:r>
              <a:rPr lang="en-US" dirty="0"/>
              <a:t>}</a:t>
            </a:r>
          </a:p>
          <a:p>
            <a:endParaRPr lang="en-US" dirty="0"/>
          </a:p>
          <a:p>
            <a:r>
              <a:rPr lang="en-US" dirty="0"/>
              <a:t>}</a:t>
            </a:r>
          </a:p>
          <a:p>
            <a:r>
              <a:rPr lang="en-US" dirty="0"/>
              <a:t>	</a:t>
            </a:r>
            <a:r>
              <a:rPr lang="en-US" dirty="0" err="1"/>
              <a:t>getch</a:t>
            </a:r>
            <a:r>
              <a:rPr lang="en-US" dirty="0"/>
              <a:t>();</a:t>
            </a:r>
          </a:p>
          <a:p>
            <a:r>
              <a:rPr lang="en-US" dirty="0"/>
              <a:t>	return 0;</a:t>
            </a:r>
          </a:p>
          <a:p>
            <a:r>
              <a:rPr lang="en-US" dirty="0"/>
              <a:t>}</a:t>
            </a:r>
          </a:p>
        </p:txBody>
      </p:sp>
    </p:spTree>
    <p:extLst>
      <p:ext uri="{BB962C8B-B14F-4D97-AF65-F5344CB8AC3E}">
        <p14:creationId xmlns:p14="http://schemas.microsoft.com/office/powerpoint/2010/main" val="1012842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035" name="Freeform: Shape 103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Rectangle 4"/>
          <p:cNvSpPr/>
          <p:nvPr/>
        </p:nvSpPr>
        <p:spPr>
          <a:xfrm>
            <a:off x="404833" y="1029854"/>
            <a:ext cx="3384000" cy="5066145"/>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2800" dirty="0">
                <a:solidFill>
                  <a:schemeClr val="bg1">
                    <a:alpha val="60000"/>
                  </a:schemeClr>
                </a:solidFill>
              </a:rPr>
              <a:t>UNIT - II Linked list </a:t>
            </a:r>
          </a:p>
          <a:p>
            <a:pPr indent="-228600">
              <a:lnSpc>
                <a:spcPct val="90000"/>
              </a:lnSpc>
              <a:spcAft>
                <a:spcPts val="600"/>
              </a:spcAft>
              <a:buFont typeface="Arial" panose="020B0604020202020204" pitchFamily="34" charset="0"/>
              <a:buChar char="•"/>
            </a:pPr>
            <a:endParaRPr lang="en-US" sz="2800" dirty="0">
              <a:solidFill>
                <a:schemeClr val="bg1">
                  <a:alpha val="60000"/>
                </a:schemeClr>
              </a:solidFill>
            </a:endParaRPr>
          </a:p>
          <a:p>
            <a:pPr indent="-228600">
              <a:lnSpc>
                <a:spcPct val="90000"/>
              </a:lnSpc>
              <a:spcAft>
                <a:spcPts val="600"/>
              </a:spcAft>
              <a:buFont typeface="Arial" panose="020B0604020202020204" pitchFamily="34" charset="0"/>
              <a:buChar char="•"/>
            </a:pPr>
            <a:r>
              <a:rPr lang="en-US" sz="2800" dirty="0">
                <a:solidFill>
                  <a:schemeClr val="bg1">
                    <a:alpha val="60000"/>
                  </a:schemeClr>
                </a:solidFill>
              </a:rPr>
              <a:t>Linked lists: </a:t>
            </a:r>
          </a:p>
          <a:p>
            <a:pPr indent="-228600">
              <a:lnSpc>
                <a:spcPct val="90000"/>
              </a:lnSpc>
              <a:spcAft>
                <a:spcPts val="600"/>
              </a:spcAft>
              <a:buFont typeface="Arial" panose="020B0604020202020204" pitchFamily="34" charset="0"/>
              <a:buChar char="•"/>
            </a:pPr>
            <a:endParaRPr lang="en-US" sz="2800" dirty="0">
              <a:solidFill>
                <a:schemeClr val="bg1">
                  <a:alpha val="60000"/>
                </a:schemeClr>
              </a:solidFill>
            </a:endParaRPr>
          </a:p>
          <a:p>
            <a:pPr indent="-228600">
              <a:lnSpc>
                <a:spcPct val="90000"/>
              </a:lnSpc>
              <a:spcAft>
                <a:spcPts val="600"/>
              </a:spcAft>
              <a:buFont typeface="Arial" panose="020B0604020202020204" pitchFamily="34" charset="0"/>
              <a:buChar char="•"/>
            </a:pPr>
            <a:r>
              <a:rPr lang="en-US" sz="2800" dirty="0">
                <a:solidFill>
                  <a:schemeClr val="bg1">
                    <a:alpha val="60000"/>
                  </a:schemeClr>
                </a:solidFill>
              </a:rPr>
              <a:t>Creation of </a:t>
            </a:r>
          </a:p>
          <a:p>
            <a:pPr indent="-228600">
              <a:lnSpc>
                <a:spcPct val="90000"/>
              </a:lnSpc>
              <a:spcAft>
                <a:spcPts val="600"/>
              </a:spcAft>
              <a:buFont typeface="Arial" panose="020B0604020202020204" pitchFamily="34" charset="0"/>
              <a:buChar char="•"/>
            </a:pPr>
            <a:endParaRPr lang="en-US" sz="2800" dirty="0">
              <a:solidFill>
                <a:schemeClr val="bg1">
                  <a:alpha val="60000"/>
                </a:schemeClr>
              </a:solidFill>
            </a:endParaRPr>
          </a:p>
          <a:p>
            <a:pPr marL="342900" indent="-228600">
              <a:lnSpc>
                <a:spcPct val="90000"/>
              </a:lnSpc>
              <a:spcAft>
                <a:spcPts val="600"/>
              </a:spcAft>
              <a:buFont typeface="Arial" panose="020B0604020202020204" pitchFamily="34" charset="0"/>
              <a:buChar char="•"/>
            </a:pPr>
            <a:r>
              <a:rPr lang="en-US" sz="2800" dirty="0">
                <a:solidFill>
                  <a:schemeClr val="bg1">
                    <a:alpha val="60000"/>
                  </a:schemeClr>
                </a:solidFill>
              </a:rPr>
              <a:t>Single linked list, </a:t>
            </a:r>
          </a:p>
          <a:p>
            <a:pPr marL="342900" indent="-228600">
              <a:lnSpc>
                <a:spcPct val="90000"/>
              </a:lnSpc>
              <a:spcAft>
                <a:spcPts val="600"/>
              </a:spcAft>
              <a:buFont typeface="Arial" panose="020B0604020202020204" pitchFamily="34" charset="0"/>
              <a:buChar char="•"/>
            </a:pPr>
            <a:r>
              <a:rPr lang="en-US" sz="2800" dirty="0">
                <a:solidFill>
                  <a:schemeClr val="bg1">
                    <a:alpha val="60000"/>
                  </a:schemeClr>
                </a:solidFill>
              </a:rPr>
              <a:t>Double linked list, </a:t>
            </a:r>
          </a:p>
          <a:p>
            <a:pPr marL="342900" indent="-228600">
              <a:lnSpc>
                <a:spcPct val="90000"/>
              </a:lnSpc>
              <a:spcAft>
                <a:spcPts val="600"/>
              </a:spcAft>
              <a:buFont typeface="Arial" panose="020B0604020202020204" pitchFamily="34" charset="0"/>
              <a:buChar char="•"/>
            </a:pPr>
            <a:r>
              <a:rPr lang="en-US" sz="2800" dirty="0">
                <a:solidFill>
                  <a:schemeClr val="bg1">
                    <a:alpha val="60000"/>
                  </a:schemeClr>
                </a:solidFill>
              </a:rPr>
              <a:t>Circular linked list, </a:t>
            </a:r>
          </a:p>
          <a:p>
            <a:pPr marL="342900" indent="-228600">
              <a:lnSpc>
                <a:spcPct val="90000"/>
              </a:lnSpc>
              <a:spcAft>
                <a:spcPts val="600"/>
              </a:spcAft>
              <a:buFont typeface="Arial" panose="020B0604020202020204" pitchFamily="34" charset="0"/>
              <a:buChar char="•"/>
            </a:pPr>
            <a:r>
              <a:rPr lang="en-US" sz="2800" dirty="0">
                <a:solidFill>
                  <a:schemeClr val="bg1">
                    <a:alpha val="60000"/>
                  </a:schemeClr>
                </a:solidFill>
              </a:rPr>
              <a:t>Operations on them.</a:t>
            </a:r>
            <a:endParaRPr lang="en-US" sz="2800" b="1" dirty="0">
              <a:solidFill>
                <a:schemeClr val="bg1">
                  <a:alpha val="60000"/>
                </a:schemeClr>
              </a:solidFill>
            </a:endParaRPr>
          </a:p>
        </p:txBody>
      </p:sp>
      <p:pic>
        <p:nvPicPr>
          <p:cNvPr id="2" name="Picture 2" descr="One does not learn data structures without implementing a linked list and a binary tree from scratch">
            <a:extLst>
              <a:ext uri="{FF2B5EF4-FFF2-40B4-BE49-F238E27FC236}">
                <a16:creationId xmlns:a16="http://schemas.microsoft.com/office/drawing/2014/main" id="{37B996E6-5985-6FA9-2D44-DCFC96D790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47976" y="570730"/>
            <a:ext cx="5291666" cy="5291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7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1001BC-4E6B-6FA8-5700-40EF42C34CF5}"/>
              </a:ext>
            </a:extLst>
          </p:cNvPr>
          <p:cNvSpPr txBox="1"/>
          <p:nvPr/>
        </p:nvSpPr>
        <p:spPr>
          <a:xfrm>
            <a:off x="341745" y="197346"/>
            <a:ext cx="5985163" cy="6463308"/>
          </a:xfrm>
          <a:prstGeom prst="rect">
            <a:avLst/>
          </a:prstGeom>
          <a:noFill/>
        </p:spPr>
        <p:txBody>
          <a:bodyPr wrap="square">
            <a:spAutoFit/>
          </a:bodyPr>
          <a:lstStyle/>
          <a:p>
            <a:r>
              <a:rPr lang="en-US" dirty="0"/>
              <a:t>// Linked List Node</a:t>
            </a:r>
          </a:p>
          <a:p>
            <a:r>
              <a:rPr lang="en-US" dirty="0"/>
              <a:t> struct node </a:t>
            </a:r>
          </a:p>
          <a:p>
            <a:r>
              <a:rPr lang="en-US" dirty="0"/>
              <a:t>{</a:t>
            </a:r>
          </a:p>
          <a:p>
            <a:r>
              <a:rPr lang="en-US" dirty="0"/>
              <a:t>int info;</a:t>
            </a:r>
          </a:p>
          <a:p>
            <a:r>
              <a:rPr lang="en-US" dirty="0"/>
              <a:t>struct node* link;</a:t>
            </a:r>
          </a:p>
          <a:p>
            <a:r>
              <a:rPr lang="en-US" dirty="0"/>
              <a:t>};</a:t>
            </a:r>
          </a:p>
          <a:p>
            <a:r>
              <a:rPr lang="en-US" dirty="0"/>
              <a:t>struct node* start = NULL;</a:t>
            </a:r>
          </a:p>
          <a:p>
            <a:endParaRPr lang="en-US" dirty="0"/>
          </a:p>
          <a:p>
            <a:r>
              <a:rPr lang="en-US" dirty="0"/>
              <a:t>void </a:t>
            </a:r>
            <a:r>
              <a:rPr lang="en-US" dirty="0" err="1"/>
              <a:t>createList</a:t>
            </a:r>
            <a:r>
              <a:rPr lang="en-US" dirty="0"/>
              <a:t>() // Function to create list with n nodes initially</a:t>
            </a:r>
          </a:p>
          <a:p>
            <a:r>
              <a:rPr lang="en-US" dirty="0"/>
              <a:t>{</a:t>
            </a:r>
          </a:p>
          <a:p>
            <a:r>
              <a:rPr lang="en-US" dirty="0"/>
              <a:t>if (start == NULL)</a:t>
            </a:r>
          </a:p>
          <a:p>
            <a:r>
              <a:rPr lang="en-US" dirty="0"/>
              <a:t>{</a:t>
            </a:r>
          </a:p>
          <a:p>
            <a:r>
              <a:rPr lang="en-US" dirty="0"/>
              <a:t>int </a:t>
            </a:r>
            <a:r>
              <a:rPr lang="en-US" dirty="0" err="1"/>
              <a:t>n,i</a:t>
            </a:r>
            <a:r>
              <a:rPr lang="en-US" dirty="0"/>
              <a:t>;</a:t>
            </a:r>
          </a:p>
          <a:p>
            <a:r>
              <a:rPr lang="en-US" dirty="0" err="1"/>
              <a:t>printf</a:t>
            </a:r>
            <a:r>
              <a:rPr lang="en-US" dirty="0"/>
              <a:t>("\</a:t>
            </a:r>
            <a:r>
              <a:rPr lang="en-US" dirty="0" err="1"/>
              <a:t>nEnter</a:t>
            </a:r>
            <a:r>
              <a:rPr lang="en-US" dirty="0"/>
              <a:t> the number of nodes: ");</a:t>
            </a:r>
          </a:p>
          <a:p>
            <a:r>
              <a:rPr lang="en-US" dirty="0" err="1"/>
              <a:t>scanf</a:t>
            </a:r>
            <a:r>
              <a:rPr lang="en-US" dirty="0"/>
              <a:t>("%d", &amp;n);</a:t>
            </a:r>
          </a:p>
          <a:p>
            <a:r>
              <a:rPr lang="en-US" dirty="0"/>
              <a:t>if (n != 0)</a:t>
            </a:r>
          </a:p>
          <a:p>
            <a:r>
              <a:rPr lang="en-US" dirty="0"/>
              <a:t>{</a:t>
            </a:r>
          </a:p>
          <a:p>
            <a:r>
              <a:rPr lang="en-US" dirty="0"/>
              <a:t>int data;</a:t>
            </a:r>
          </a:p>
          <a:p>
            <a:r>
              <a:rPr lang="en-US" dirty="0"/>
              <a:t>struct node* </a:t>
            </a:r>
            <a:r>
              <a:rPr lang="en-US" dirty="0" err="1"/>
              <a:t>newnode</a:t>
            </a:r>
            <a:r>
              <a:rPr lang="en-US" dirty="0"/>
              <a:t>;</a:t>
            </a:r>
          </a:p>
          <a:p>
            <a:r>
              <a:rPr lang="en-US" dirty="0"/>
              <a:t>struct node* temp;</a:t>
            </a:r>
          </a:p>
          <a:p>
            <a:r>
              <a:rPr lang="en-US" dirty="0" err="1"/>
              <a:t>newnode</a:t>
            </a:r>
            <a:r>
              <a:rPr lang="en-US" dirty="0"/>
              <a:t> = malloc(</a:t>
            </a:r>
            <a:r>
              <a:rPr lang="en-US" dirty="0" err="1"/>
              <a:t>sizeof</a:t>
            </a:r>
            <a:r>
              <a:rPr lang="en-US" dirty="0"/>
              <a:t>(struct node));</a:t>
            </a:r>
          </a:p>
          <a:p>
            <a:r>
              <a:rPr lang="en-US" dirty="0"/>
              <a:t>start = </a:t>
            </a:r>
            <a:r>
              <a:rPr lang="en-US" dirty="0" err="1"/>
              <a:t>newnode</a:t>
            </a:r>
            <a:r>
              <a:rPr lang="en-US" dirty="0"/>
              <a:t>;</a:t>
            </a:r>
          </a:p>
          <a:p>
            <a:r>
              <a:rPr lang="en-US" dirty="0"/>
              <a:t>temp = start;</a:t>
            </a:r>
          </a:p>
        </p:txBody>
      </p:sp>
      <p:sp>
        <p:nvSpPr>
          <p:cNvPr id="5" name="TextBox 4">
            <a:extLst>
              <a:ext uri="{FF2B5EF4-FFF2-40B4-BE49-F238E27FC236}">
                <a16:creationId xmlns:a16="http://schemas.microsoft.com/office/drawing/2014/main" id="{42B5FFCF-D27E-173F-6767-FA7281FC26D3}"/>
              </a:ext>
            </a:extLst>
          </p:cNvPr>
          <p:cNvSpPr txBox="1"/>
          <p:nvPr/>
        </p:nvSpPr>
        <p:spPr>
          <a:xfrm>
            <a:off x="6391563" y="197346"/>
            <a:ext cx="4590473" cy="5632311"/>
          </a:xfrm>
          <a:prstGeom prst="rect">
            <a:avLst/>
          </a:prstGeom>
          <a:noFill/>
        </p:spPr>
        <p:txBody>
          <a:bodyPr wrap="square">
            <a:spAutoFit/>
          </a:bodyPr>
          <a:lstStyle/>
          <a:p>
            <a:r>
              <a:rPr lang="en-US" dirty="0" err="1"/>
              <a:t>printf</a:t>
            </a:r>
            <a:r>
              <a:rPr lang="en-US" dirty="0"/>
              <a:t>("\</a:t>
            </a:r>
            <a:r>
              <a:rPr lang="en-US" dirty="0" err="1"/>
              <a:t>nEnter</a:t>
            </a:r>
            <a:r>
              <a:rPr lang="en-US" dirty="0"/>
              <a:t> number to be inserted : ");</a:t>
            </a:r>
          </a:p>
          <a:p>
            <a:r>
              <a:rPr lang="en-US" dirty="0" err="1"/>
              <a:t>scanf</a:t>
            </a:r>
            <a:r>
              <a:rPr lang="en-US" dirty="0"/>
              <a:t>("%d", &amp;data);</a:t>
            </a:r>
          </a:p>
          <a:p>
            <a:endParaRPr lang="en-US" dirty="0"/>
          </a:p>
          <a:p>
            <a:r>
              <a:rPr lang="en-US" dirty="0"/>
              <a:t>start-&gt;info = data;</a:t>
            </a:r>
          </a:p>
          <a:p>
            <a:endParaRPr lang="en-US" dirty="0"/>
          </a:p>
          <a:p>
            <a:pPr lvl="1"/>
            <a:r>
              <a:rPr lang="en-US" dirty="0"/>
              <a:t>for (</a:t>
            </a:r>
            <a:r>
              <a:rPr lang="en-US" dirty="0" err="1"/>
              <a:t>i</a:t>
            </a:r>
            <a:r>
              <a:rPr lang="en-US" dirty="0"/>
              <a:t> = 2; </a:t>
            </a:r>
            <a:r>
              <a:rPr lang="en-US" dirty="0" err="1"/>
              <a:t>i</a:t>
            </a:r>
            <a:r>
              <a:rPr lang="en-US" dirty="0"/>
              <a:t> &lt;= n; </a:t>
            </a:r>
            <a:r>
              <a:rPr lang="en-US" dirty="0" err="1"/>
              <a:t>i</a:t>
            </a:r>
            <a:r>
              <a:rPr lang="en-US" dirty="0"/>
              <a:t>++)</a:t>
            </a:r>
          </a:p>
          <a:p>
            <a:pPr lvl="1"/>
            <a:r>
              <a:rPr lang="en-US" dirty="0"/>
              <a:t>{</a:t>
            </a:r>
          </a:p>
          <a:p>
            <a:pPr lvl="1"/>
            <a:r>
              <a:rPr lang="en-US" dirty="0" err="1"/>
              <a:t>newnode</a:t>
            </a:r>
            <a:r>
              <a:rPr lang="en-US" dirty="0"/>
              <a:t> = malloc(</a:t>
            </a:r>
            <a:r>
              <a:rPr lang="en-US" dirty="0" err="1"/>
              <a:t>sizeof</a:t>
            </a:r>
            <a:r>
              <a:rPr lang="en-US" dirty="0"/>
              <a:t>(struct node));</a:t>
            </a:r>
          </a:p>
          <a:p>
            <a:pPr lvl="1"/>
            <a:r>
              <a:rPr lang="en-US" dirty="0"/>
              <a:t>temp-&gt;link = </a:t>
            </a:r>
            <a:r>
              <a:rPr lang="en-US" dirty="0" err="1"/>
              <a:t>newnode</a:t>
            </a:r>
            <a:r>
              <a:rPr lang="en-US" dirty="0"/>
              <a:t>;</a:t>
            </a:r>
          </a:p>
          <a:p>
            <a:pPr lvl="1"/>
            <a:r>
              <a:rPr lang="en-US" dirty="0" err="1"/>
              <a:t>printf</a:t>
            </a:r>
            <a:r>
              <a:rPr lang="en-US" dirty="0"/>
              <a:t>("\</a:t>
            </a:r>
            <a:r>
              <a:rPr lang="en-US" dirty="0" err="1"/>
              <a:t>nEnter</a:t>
            </a:r>
            <a:r>
              <a:rPr lang="en-US" dirty="0"/>
              <a:t> number to be inserted : ");</a:t>
            </a:r>
          </a:p>
          <a:p>
            <a:pPr lvl="1"/>
            <a:r>
              <a:rPr lang="en-US" dirty="0" err="1"/>
              <a:t>scanf</a:t>
            </a:r>
            <a:r>
              <a:rPr lang="en-US" dirty="0"/>
              <a:t>("%d", &amp;data);</a:t>
            </a:r>
          </a:p>
          <a:p>
            <a:pPr lvl="1"/>
            <a:r>
              <a:rPr lang="en-US" dirty="0" err="1"/>
              <a:t>newnode</a:t>
            </a:r>
            <a:r>
              <a:rPr lang="en-US" dirty="0"/>
              <a:t>-&gt;info = data;</a:t>
            </a:r>
          </a:p>
          <a:p>
            <a:pPr lvl="1"/>
            <a:r>
              <a:rPr lang="en-US" dirty="0"/>
              <a:t>temp = temp-&gt;link;</a:t>
            </a:r>
          </a:p>
          <a:p>
            <a:pPr lvl="1"/>
            <a:r>
              <a:rPr lang="en-US" dirty="0"/>
              <a:t>}</a:t>
            </a:r>
          </a:p>
          <a:p>
            <a:r>
              <a:rPr lang="en-US" dirty="0"/>
              <a:t>}</a:t>
            </a:r>
          </a:p>
          <a:p>
            <a:r>
              <a:rPr lang="en-US" dirty="0" err="1"/>
              <a:t>printf</a:t>
            </a:r>
            <a:r>
              <a:rPr lang="en-US" dirty="0"/>
              <a:t>("\</a:t>
            </a:r>
            <a:r>
              <a:rPr lang="en-US" dirty="0" err="1"/>
              <a:t>nThe</a:t>
            </a:r>
            <a:r>
              <a:rPr lang="en-US" dirty="0"/>
              <a:t> list is created\n");</a:t>
            </a:r>
          </a:p>
          <a:p>
            <a:r>
              <a:rPr lang="en-US" dirty="0"/>
              <a:t>}</a:t>
            </a:r>
          </a:p>
          <a:p>
            <a:r>
              <a:rPr lang="en-US" dirty="0"/>
              <a:t>else</a:t>
            </a:r>
          </a:p>
          <a:p>
            <a:r>
              <a:rPr lang="en-US" dirty="0" err="1"/>
              <a:t>printf</a:t>
            </a:r>
            <a:r>
              <a:rPr lang="en-US" dirty="0"/>
              <a:t>("\</a:t>
            </a:r>
            <a:r>
              <a:rPr lang="en-US" dirty="0" err="1"/>
              <a:t>nThe</a:t>
            </a:r>
            <a:r>
              <a:rPr lang="en-US" dirty="0"/>
              <a:t> list is already created\n");</a:t>
            </a:r>
          </a:p>
          <a:p>
            <a:r>
              <a:rPr lang="en-US" dirty="0"/>
              <a:t>}</a:t>
            </a:r>
          </a:p>
        </p:txBody>
      </p:sp>
    </p:spTree>
    <p:extLst>
      <p:ext uri="{BB962C8B-B14F-4D97-AF65-F5344CB8AC3E}">
        <p14:creationId xmlns:p14="http://schemas.microsoft.com/office/powerpoint/2010/main" val="2427187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ADAEEE-453A-3945-85E5-1CF7F52309E4}"/>
              </a:ext>
            </a:extLst>
          </p:cNvPr>
          <p:cNvSpPr txBox="1"/>
          <p:nvPr/>
        </p:nvSpPr>
        <p:spPr>
          <a:xfrm>
            <a:off x="101600" y="144100"/>
            <a:ext cx="5015345" cy="4524315"/>
          </a:xfrm>
          <a:prstGeom prst="rect">
            <a:avLst/>
          </a:prstGeom>
          <a:noFill/>
        </p:spPr>
        <p:txBody>
          <a:bodyPr wrap="square">
            <a:spAutoFit/>
          </a:bodyPr>
          <a:lstStyle/>
          <a:p>
            <a:r>
              <a:rPr lang="en-US" dirty="0"/>
              <a:t>void traverse() // Function to traverse the linked list</a:t>
            </a:r>
          </a:p>
          <a:p>
            <a:r>
              <a:rPr lang="en-US" dirty="0"/>
              <a:t>{</a:t>
            </a:r>
          </a:p>
          <a:p>
            <a:r>
              <a:rPr lang="en-US" dirty="0"/>
              <a:t>struct node* temp;</a:t>
            </a:r>
          </a:p>
          <a:p>
            <a:endParaRPr lang="en-US" dirty="0"/>
          </a:p>
          <a:p>
            <a:r>
              <a:rPr lang="en-US" dirty="0"/>
              <a:t>        if (start == NULL) // List is empty</a:t>
            </a:r>
          </a:p>
          <a:p>
            <a:r>
              <a:rPr lang="en-US" dirty="0"/>
              <a:t>          </a:t>
            </a:r>
            <a:r>
              <a:rPr lang="en-US" dirty="0" err="1"/>
              <a:t>printf</a:t>
            </a:r>
            <a:r>
              <a:rPr lang="en-US" dirty="0"/>
              <a:t>("\n List is empty\n");</a:t>
            </a:r>
          </a:p>
          <a:p>
            <a:r>
              <a:rPr lang="en-US" dirty="0"/>
              <a:t>        else // Else print the LL</a:t>
            </a:r>
          </a:p>
          <a:p>
            <a:pPr lvl="1"/>
            <a:r>
              <a:rPr lang="en-US" dirty="0"/>
              <a:t> {</a:t>
            </a:r>
          </a:p>
          <a:p>
            <a:pPr lvl="1"/>
            <a:r>
              <a:rPr lang="en-US" dirty="0"/>
              <a:t>temp = start;</a:t>
            </a:r>
          </a:p>
          <a:p>
            <a:pPr lvl="2"/>
            <a:r>
              <a:rPr lang="en-US" dirty="0"/>
              <a:t>while (temp != NULL)</a:t>
            </a:r>
          </a:p>
          <a:p>
            <a:pPr lvl="2"/>
            <a:r>
              <a:rPr lang="en-US" dirty="0"/>
              <a:t>{</a:t>
            </a:r>
          </a:p>
          <a:p>
            <a:pPr lvl="2"/>
            <a:r>
              <a:rPr lang="en-US" dirty="0" err="1"/>
              <a:t>printf</a:t>
            </a:r>
            <a:r>
              <a:rPr lang="en-US" dirty="0"/>
              <a:t>("Data = %d\n", temp-&gt;info);</a:t>
            </a:r>
          </a:p>
          <a:p>
            <a:pPr lvl="2"/>
            <a:r>
              <a:rPr lang="en-US" dirty="0"/>
              <a:t>temp = temp-&gt;link;</a:t>
            </a:r>
          </a:p>
          <a:p>
            <a:pPr lvl="2"/>
            <a:r>
              <a:rPr lang="en-US" dirty="0"/>
              <a:t>}</a:t>
            </a:r>
          </a:p>
          <a:p>
            <a:pPr lvl="1"/>
            <a:r>
              <a:rPr lang="en-US" dirty="0"/>
              <a:t>}</a:t>
            </a:r>
          </a:p>
          <a:p>
            <a:r>
              <a:rPr lang="en-US" dirty="0"/>
              <a:t>}</a:t>
            </a:r>
          </a:p>
        </p:txBody>
      </p:sp>
      <p:sp>
        <p:nvSpPr>
          <p:cNvPr id="5" name="TextBox 4">
            <a:extLst>
              <a:ext uri="{FF2B5EF4-FFF2-40B4-BE49-F238E27FC236}">
                <a16:creationId xmlns:a16="http://schemas.microsoft.com/office/drawing/2014/main" id="{8B2B47D7-5C45-BD30-C5C4-3DC149EB44DE}"/>
              </a:ext>
            </a:extLst>
          </p:cNvPr>
          <p:cNvSpPr txBox="1"/>
          <p:nvPr/>
        </p:nvSpPr>
        <p:spPr>
          <a:xfrm>
            <a:off x="5514109" y="140418"/>
            <a:ext cx="6576291" cy="3970318"/>
          </a:xfrm>
          <a:prstGeom prst="rect">
            <a:avLst/>
          </a:prstGeom>
          <a:noFill/>
        </p:spPr>
        <p:txBody>
          <a:bodyPr wrap="square">
            <a:spAutoFit/>
          </a:bodyPr>
          <a:lstStyle/>
          <a:p>
            <a:r>
              <a:rPr lang="en-US" dirty="0"/>
              <a:t>void </a:t>
            </a:r>
            <a:r>
              <a:rPr lang="en-US" dirty="0" err="1"/>
              <a:t>insertAtFront</a:t>
            </a:r>
            <a:r>
              <a:rPr lang="en-US" dirty="0"/>
              <a:t>() // Function to insert at the front of the linked list</a:t>
            </a:r>
          </a:p>
          <a:p>
            <a:endParaRPr lang="en-US" dirty="0"/>
          </a:p>
          <a:p>
            <a:r>
              <a:rPr lang="en-US" dirty="0"/>
              <a:t>{</a:t>
            </a:r>
          </a:p>
          <a:p>
            <a:r>
              <a:rPr lang="en-US" dirty="0"/>
              <a:t>	int data;</a:t>
            </a:r>
          </a:p>
          <a:p>
            <a:r>
              <a:rPr lang="en-US" dirty="0"/>
              <a:t>	struct node* temp;</a:t>
            </a:r>
          </a:p>
          <a:p>
            <a:r>
              <a:rPr lang="en-US" dirty="0"/>
              <a:t>	temp = malloc(</a:t>
            </a:r>
            <a:r>
              <a:rPr lang="en-US" dirty="0" err="1"/>
              <a:t>sizeof</a:t>
            </a:r>
            <a:r>
              <a:rPr lang="en-US" dirty="0"/>
              <a:t>(struct node));</a:t>
            </a:r>
          </a:p>
          <a:p>
            <a:r>
              <a:rPr lang="en-US" dirty="0"/>
              <a:t>	</a:t>
            </a:r>
            <a:r>
              <a:rPr lang="en-US" dirty="0" err="1"/>
              <a:t>printf</a:t>
            </a:r>
            <a:r>
              <a:rPr lang="en-US" dirty="0"/>
              <a:t>("\</a:t>
            </a:r>
            <a:r>
              <a:rPr lang="en-US" dirty="0" err="1"/>
              <a:t>nEnter</a:t>
            </a:r>
            <a:r>
              <a:rPr lang="en-US" dirty="0"/>
              <a:t> number to be inserted:");</a:t>
            </a:r>
          </a:p>
          <a:p>
            <a:r>
              <a:rPr lang="en-US" dirty="0"/>
              <a:t>	</a:t>
            </a:r>
            <a:r>
              <a:rPr lang="en-US" dirty="0" err="1"/>
              <a:t>scanf</a:t>
            </a:r>
            <a:r>
              <a:rPr lang="en-US" dirty="0"/>
              <a:t>("%d", &amp;data);</a:t>
            </a:r>
          </a:p>
          <a:p>
            <a:r>
              <a:rPr lang="en-US" dirty="0"/>
              <a:t>	temp-&gt;info = data;</a:t>
            </a:r>
          </a:p>
          <a:p>
            <a:endParaRPr lang="en-US" dirty="0"/>
          </a:p>
          <a:p>
            <a:r>
              <a:rPr lang="en-US" dirty="0"/>
              <a:t>	// Pointer of temp will be assigned to start</a:t>
            </a:r>
          </a:p>
          <a:p>
            <a:r>
              <a:rPr lang="en-US" dirty="0"/>
              <a:t>	temp-&gt;link = start;</a:t>
            </a:r>
          </a:p>
          <a:p>
            <a:r>
              <a:rPr lang="en-US" dirty="0"/>
              <a:t>	start = temp;</a:t>
            </a:r>
          </a:p>
          <a:p>
            <a:r>
              <a:rPr lang="en-US" dirty="0"/>
              <a:t>}</a:t>
            </a:r>
          </a:p>
        </p:txBody>
      </p:sp>
    </p:spTree>
    <p:extLst>
      <p:ext uri="{BB962C8B-B14F-4D97-AF65-F5344CB8AC3E}">
        <p14:creationId xmlns:p14="http://schemas.microsoft.com/office/powerpoint/2010/main" val="123035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09FF95-4AD6-1284-797A-345A34C6D1DC}"/>
              </a:ext>
            </a:extLst>
          </p:cNvPr>
          <p:cNvSpPr txBox="1"/>
          <p:nvPr/>
        </p:nvSpPr>
        <p:spPr>
          <a:xfrm>
            <a:off x="203200" y="190234"/>
            <a:ext cx="4608945" cy="5355312"/>
          </a:xfrm>
          <a:prstGeom prst="rect">
            <a:avLst/>
          </a:prstGeom>
          <a:noFill/>
        </p:spPr>
        <p:txBody>
          <a:bodyPr wrap="square">
            <a:spAutoFit/>
          </a:bodyPr>
          <a:lstStyle/>
          <a:p>
            <a:r>
              <a:rPr lang="en-US" dirty="0"/>
              <a:t>// Function to insert at the end of the linked list</a:t>
            </a:r>
          </a:p>
          <a:p>
            <a:r>
              <a:rPr lang="en-US" dirty="0"/>
              <a:t>void </a:t>
            </a:r>
            <a:r>
              <a:rPr lang="en-US" dirty="0" err="1"/>
              <a:t>insertAtEnd</a:t>
            </a:r>
            <a:r>
              <a:rPr lang="en-US" dirty="0"/>
              <a:t>()</a:t>
            </a:r>
          </a:p>
          <a:p>
            <a:r>
              <a:rPr lang="en-US" dirty="0"/>
              <a:t>{</a:t>
            </a:r>
          </a:p>
          <a:p>
            <a:r>
              <a:rPr lang="en-US" dirty="0"/>
              <a:t>int data;</a:t>
            </a:r>
          </a:p>
          <a:p>
            <a:r>
              <a:rPr lang="en-US" dirty="0"/>
              <a:t>struct node *temp, *head;</a:t>
            </a:r>
          </a:p>
          <a:p>
            <a:r>
              <a:rPr lang="en-US" dirty="0"/>
              <a:t>temp = malloc(</a:t>
            </a:r>
            <a:r>
              <a:rPr lang="en-US" dirty="0" err="1"/>
              <a:t>sizeof</a:t>
            </a:r>
            <a:r>
              <a:rPr lang="en-US" dirty="0"/>
              <a:t>(struct node));</a:t>
            </a:r>
          </a:p>
          <a:p>
            <a:r>
              <a:rPr lang="en-US" dirty="0" err="1"/>
              <a:t>printf</a:t>
            </a:r>
            <a:r>
              <a:rPr lang="en-US" dirty="0"/>
              <a:t>("\</a:t>
            </a:r>
            <a:r>
              <a:rPr lang="en-US" dirty="0" err="1"/>
              <a:t>nEnter</a:t>
            </a:r>
            <a:r>
              <a:rPr lang="en-US" dirty="0"/>
              <a:t> number to be inserted : ");</a:t>
            </a:r>
          </a:p>
          <a:p>
            <a:r>
              <a:rPr lang="en-US" dirty="0" err="1"/>
              <a:t>scanf</a:t>
            </a:r>
            <a:r>
              <a:rPr lang="en-US" dirty="0"/>
              <a:t>("%d", &amp;data);</a:t>
            </a:r>
          </a:p>
          <a:p>
            <a:endParaRPr lang="en-US" dirty="0"/>
          </a:p>
          <a:p>
            <a:r>
              <a:rPr lang="en-US" dirty="0"/>
              <a:t>	// Changes links</a:t>
            </a:r>
          </a:p>
          <a:p>
            <a:r>
              <a:rPr lang="en-US" dirty="0"/>
              <a:t>	temp-&gt;link = 0;</a:t>
            </a:r>
          </a:p>
          <a:p>
            <a:r>
              <a:rPr lang="en-US" dirty="0"/>
              <a:t>	temp-&gt;info = data;</a:t>
            </a:r>
          </a:p>
          <a:p>
            <a:r>
              <a:rPr lang="en-US" dirty="0"/>
              <a:t>	head = start;</a:t>
            </a:r>
          </a:p>
          <a:p>
            <a:r>
              <a:rPr lang="en-US" dirty="0"/>
              <a:t>	while (head-&gt;link != NULL)</a:t>
            </a:r>
          </a:p>
          <a:p>
            <a:r>
              <a:rPr lang="en-US" dirty="0"/>
              <a:t>	{</a:t>
            </a:r>
          </a:p>
          <a:p>
            <a:r>
              <a:rPr lang="en-US" dirty="0"/>
              <a:t>		head = head-&gt;link;</a:t>
            </a:r>
          </a:p>
          <a:p>
            <a:r>
              <a:rPr lang="en-US" dirty="0"/>
              <a:t>	}</a:t>
            </a:r>
          </a:p>
          <a:p>
            <a:r>
              <a:rPr lang="en-US" dirty="0"/>
              <a:t>	head-&gt;link = temp;</a:t>
            </a:r>
          </a:p>
          <a:p>
            <a:r>
              <a:rPr lang="en-US" dirty="0"/>
              <a:t>}</a:t>
            </a:r>
          </a:p>
        </p:txBody>
      </p:sp>
      <p:sp>
        <p:nvSpPr>
          <p:cNvPr id="5" name="TextBox 4">
            <a:extLst>
              <a:ext uri="{FF2B5EF4-FFF2-40B4-BE49-F238E27FC236}">
                <a16:creationId xmlns:a16="http://schemas.microsoft.com/office/drawing/2014/main" id="{F72BD542-548B-B465-6368-D3D514FFF274}"/>
              </a:ext>
            </a:extLst>
          </p:cNvPr>
          <p:cNvSpPr txBox="1"/>
          <p:nvPr/>
        </p:nvSpPr>
        <p:spPr>
          <a:xfrm>
            <a:off x="5541818" y="103377"/>
            <a:ext cx="6096000" cy="6463308"/>
          </a:xfrm>
          <a:prstGeom prst="rect">
            <a:avLst/>
          </a:prstGeom>
          <a:noFill/>
        </p:spPr>
        <p:txBody>
          <a:bodyPr wrap="square">
            <a:spAutoFit/>
          </a:bodyPr>
          <a:lstStyle/>
          <a:p>
            <a:r>
              <a:rPr lang="en-US" dirty="0"/>
              <a:t>// Function to insert at any specified position in the linked list</a:t>
            </a:r>
          </a:p>
          <a:p>
            <a:r>
              <a:rPr lang="en-US" dirty="0"/>
              <a:t>void </a:t>
            </a:r>
            <a:r>
              <a:rPr lang="en-US" dirty="0" err="1"/>
              <a:t>insertAtPosition</a:t>
            </a:r>
            <a:r>
              <a:rPr lang="en-US" dirty="0"/>
              <a:t>()</a:t>
            </a:r>
          </a:p>
          <a:p>
            <a:r>
              <a:rPr lang="en-US" dirty="0"/>
              <a:t>{</a:t>
            </a:r>
          </a:p>
          <a:p>
            <a:r>
              <a:rPr lang="en-US" dirty="0"/>
              <a:t>	struct node *temp, *</a:t>
            </a:r>
            <a:r>
              <a:rPr lang="en-US" dirty="0" err="1"/>
              <a:t>newnode</a:t>
            </a:r>
            <a:r>
              <a:rPr lang="en-US" dirty="0"/>
              <a:t>;</a:t>
            </a:r>
          </a:p>
          <a:p>
            <a:r>
              <a:rPr lang="en-US" dirty="0"/>
              <a:t>	int pos, data, </a:t>
            </a:r>
            <a:r>
              <a:rPr lang="en-US" dirty="0" err="1"/>
              <a:t>i</a:t>
            </a:r>
            <a:r>
              <a:rPr lang="en-US" dirty="0"/>
              <a:t> = 1;</a:t>
            </a:r>
          </a:p>
          <a:p>
            <a:r>
              <a:rPr lang="en-US" dirty="0"/>
              <a:t>	</a:t>
            </a:r>
            <a:r>
              <a:rPr lang="en-US" dirty="0" err="1"/>
              <a:t>newnode</a:t>
            </a:r>
            <a:r>
              <a:rPr lang="en-US" dirty="0"/>
              <a:t> = malloc(</a:t>
            </a:r>
            <a:r>
              <a:rPr lang="en-US" dirty="0" err="1"/>
              <a:t>sizeof</a:t>
            </a:r>
            <a:r>
              <a:rPr lang="en-US" dirty="0"/>
              <a:t>(struct node));</a:t>
            </a:r>
          </a:p>
          <a:p>
            <a:endParaRPr lang="en-US" dirty="0"/>
          </a:p>
          <a:p>
            <a:r>
              <a:rPr lang="en-US" dirty="0"/>
              <a:t>	// Enter the position and data</a:t>
            </a:r>
          </a:p>
          <a:p>
            <a:r>
              <a:rPr lang="en-US" dirty="0"/>
              <a:t>	</a:t>
            </a:r>
            <a:r>
              <a:rPr lang="en-US" dirty="0" err="1"/>
              <a:t>printf</a:t>
            </a:r>
            <a:r>
              <a:rPr lang="en-US" dirty="0"/>
              <a:t>("\</a:t>
            </a:r>
            <a:r>
              <a:rPr lang="en-US" dirty="0" err="1"/>
              <a:t>nEnter</a:t>
            </a:r>
            <a:r>
              <a:rPr lang="en-US" dirty="0"/>
              <a:t> position and data :");</a:t>
            </a:r>
          </a:p>
          <a:p>
            <a:r>
              <a:rPr lang="en-US" dirty="0"/>
              <a:t>	</a:t>
            </a:r>
            <a:r>
              <a:rPr lang="en-US" dirty="0" err="1"/>
              <a:t>scanf</a:t>
            </a:r>
            <a:r>
              <a:rPr lang="en-US" dirty="0"/>
              <a:t>("%d %d", &amp;pos, &amp;data);</a:t>
            </a:r>
          </a:p>
          <a:p>
            <a:endParaRPr lang="en-US" dirty="0"/>
          </a:p>
          <a:p>
            <a:r>
              <a:rPr lang="en-US" dirty="0"/>
              <a:t>	// Change Links</a:t>
            </a:r>
          </a:p>
          <a:p>
            <a:r>
              <a:rPr lang="en-US" dirty="0"/>
              <a:t>	temp = start;</a:t>
            </a:r>
          </a:p>
          <a:p>
            <a:r>
              <a:rPr lang="en-US" dirty="0"/>
              <a:t>	</a:t>
            </a:r>
            <a:r>
              <a:rPr lang="en-US" dirty="0" err="1"/>
              <a:t>newnode</a:t>
            </a:r>
            <a:r>
              <a:rPr lang="en-US" dirty="0"/>
              <a:t>-&gt;info = data;</a:t>
            </a:r>
          </a:p>
          <a:p>
            <a:r>
              <a:rPr lang="en-US" dirty="0"/>
              <a:t>	</a:t>
            </a:r>
            <a:r>
              <a:rPr lang="en-US" dirty="0" err="1"/>
              <a:t>newnode</a:t>
            </a:r>
            <a:r>
              <a:rPr lang="en-US" dirty="0"/>
              <a:t>-&gt;link = 0;</a:t>
            </a:r>
          </a:p>
          <a:p>
            <a:r>
              <a:rPr lang="en-US" dirty="0"/>
              <a:t>	while (</a:t>
            </a:r>
            <a:r>
              <a:rPr lang="en-US" dirty="0" err="1"/>
              <a:t>i</a:t>
            </a:r>
            <a:r>
              <a:rPr lang="en-US" dirty="0"/>
              <a:t> &lt; pos - 1)</a:t>
            </a:r>
          </a:p>
          <a:p>
            <a:r>
              <a:rPr lang="en-US" dirty="0"/>
              <a:t>	{</a:t>
            </a:r>
          </a:p>
          <a:p>
            <a:r>
              <a:rPr lang="en-US" dirty="0"/>
              <a:t>		temp = temp-&gt;link;</a:t>
            </a:r>
          </a:p>
          <a:p>
            <a:r>
              <a:rPr lang="en-US" dirty="0"/>
              <a:t>		</a:t>
            </a:r>
            <a:r>
              <a:rPr lang="en-US" dirty="0" err="1"/>
              <a:t>i</a:t>
            </a:r>
            <a:r>
              <a:rPr lang="en-US" dirty="0"/>
              <a:t>++;</a:t>
            </a:r>
          </a:p>
          <a:p>
            <a:r>
              <a:rPr lang="en-US" dirty="0"/>
              <a:t>	}</a:t>
            </a:r>
          </a:p>
          <a:p>
            <a:r>
              <a:rPr lang="en-US" dirty="0"/>
              <a:t>	</a:t>
            </a:r>
            <a:r>
              <a:rPr lang="en-US" dirty="0" err="1"/>
              <a:t>newnode</a:t>
            </a:r>
            <a:r>
              <a:rPr lang="en-US" dirty="0"/>
              <a:t>-&gt;link = temp-&gt;link;</a:t>
            </a:r>
          </a:p>
          <a:p>
            <a:r>
              <a:rPr lang="en-US" dirty="0"/>
              <a:t>	temp-&gt;link = </a:t>
            </a:r>
            <a:r>
              <a:rPr lang="en-US" dirty="0" err="1"/>
              <a:t>newnode</a:t>
            </a:r>
            <a:r>
              <a:rPr lang="en-US" dirty="0"/>
              <a:t>;</a:t>
            </a:r>
          </a:p>
          <a:p>
            <a:r>
              <a:rPr lang="en-US" dirty="0"/>
              <a:t>}</a:t>
            </a:r>
          </a:p>
        </p:txBody>
      </p:sp>
    </p:spTree>
    <p:extLst>
      <p:ext uri="{BB962C8B-B14F-4D97-AF65-F5344CB8AC3E}">
        <p14:creationId xmlns:p14="http://schemas.microsoft.com/office/powerpoint/2010/main" val="670910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B44D3A-8151-76DE-59B7-98E4968DCFDB}"/>
              </a:ext>
            </a:extLst>
          </p:cNvPr>
          <p:cNvSpPr txBox="1"/>
          <p:nvPr/>
        </p:nvSpPr>
        <p:spPr>
          <a:xfrm>
            <a:off x="304800" y="226858"/>
            <a:ext cx="5089236" cy="3416320"/>
          </a:xfrm>
          <a:prstGeom prst="rect">
            <a:avLst/>
          </a:prstGeom>
          <a:noFill/>
        </p:spPr>
        <p:txBody>
          <a:bodyPr wrap="square">
            <a:spAutoFit/>
          </a:bodyPr>
          <a:lstStyle/>
          <a:p>
            <a:r>
              <a:rPr lang="en-US" dirty="0"/>
              <a:t>// Function to delete from the front of the linked list</a:t>
            </a:r>
          </a:p>
          <a:p>
            <a:r>
              <a:rPr lang="en-US" dirty="0"/>
              <a:t>void </a:t>
            </a:r>
            <a:r>
              <a:rPr lang="en-US" dirty="0" err="1"/>
              <a:t>deleteFirst</a:t>
            </a:r>
            <a:r>
              <a:rPr lang="en-US" dirty="0"/>
              <a:t>()</a:t>
            </a:r>
          </a:p>
          <a:p>
            <a:r>
              <a:rPr lang="en-US" dirty="0"/>
              <a:t>{</a:t>
            </a:r>
          </a:p>
          <a:p>
            <a:r>
              <a:rPr lang="en-US" dirty="0"/>
              <a:t>	struct node* temp;</a:t>
            </a:r>
          </a:p>
          <a:p>
            <a:r>
              <a:rPr lang="en-US" dirty="0"/>
              <a:t>	if (start == NULL)</a:t>
            </a:r>
          </a:p>
          <a:p>
            <a:r>
              <a:rPr lang="en-US" dirty="0"/>
              <a:t>		</a:t>
            </a:r>
            <a:r>
              <a:rPr lang="en-US" dirty="0" err="1"/>
              <a:t>printf</a:t>
            </a:r>
            <a:r>
              <a:rPr lang="en-US" dirty="0"/>
              <a:t>("\</a:t>
            </a:r>
            <a:r>
              <a:rPr lang="en-US" dirty="0" err="1"/>
              <a:t>nList</a:t>
            </a:r>
            <a:r>
              <a:rPr lang="en-US" dirty="0"/>
              <a:t> is empty\n");</a:t>
            </a:r>
          </a:p>
          <a:p>
            <a:r>
              <a:rPr lang="en-US" dirty="0"/>
              <a:t>	else {</a:t>
            </a:r>
          </a:p>
          <a:p>
            <a:r>
              <a:rPr lang="en-US" dirty="0"/>
              <a:t>		temp = start;</a:t>
            </a:r>
          </a:p>
          <a:p>
            <a:r>
              <a:rPr lang="en-US" dirty="0"/>
              <a:t>		start = start-&gt;link;</a:t>
            </a:r>
          </a:p>
          <a:p>
            <a:r>
              <a:rPr lang="en-US" dirty="0"/>
              <a:t>		free(temp);</a:t>
            </a:r>
          </a:p>
          <a:p>
            <a:r>
              <a:rPr lang="en-US" dirty="0"/>
              <a:t>	}</a:t>
            </a:r>
          </a:p>
          <a:p>
            <a:r>
              <a:rPr lang="en-US" dirty="0"/>
              <a:t>}</a:t>
            </a:r>
          </a:p>
        </p:txBody>
      </p:sp>
      <p:sp>
        <p:nvSpPr>
          <p:cNvPr id="5" name="TextBox 4">
            <a:extLst>
              <a:ext uri="{FF2B5EF4-FFF2-40B4-BE49-F238E27FC236}">
                <a16:creationId xmlns:a16="http://schemas.microsoft.com/office/drawing/2014/main" id="{305FD103-6DB4-161E-9D26-F4885B9CEF24}"/>
              </a:ext>
            </a:extLst>
          </p:cNvPr>
          <p:cNvSpPr txBox="1"/>
          <p:nvPr/>
        </p:nvSpPr>
        <p:spPr>
          <a:xfrm>
            <a:off x="5634182" y="143730"/>
            <a:ext cx="6096000" cy="4801314"/>
          </a:xfrm>
          <a:prstGeom prst="rect">
            <a:avLst/>
          </a:prstGeom>
          <a:noFill/>
        </p:spPr>
        <p:txBody>
          <a:bodyPr wrap="square">
            <a:spAutoFit/>
          </a:bodyPr>
          <a:lstStyle/>
          <a:p>
            <a:r>
              <a:rPr lang="en-US" dirty="0"/>
              <a:t>// Function to delete from the end of the linked list</a:t>
            </a:r>
          </a:p>
          <a:p>
            <a:r>
              <a:rPr lang="en-US" dirty="0"/>
              <a:t>void </a:t>
            </a:r>
            <a:r>
              <a:rPr lang="en-US" dirty="0" err="1"/>
              <a:t>deleteEnd</a:t>
            </a:r>
            <a:r>
              <a:rPr lang="en-US" dirty="0"/>
              <a:t>()</a:t>
            </a:r>
          </a:p>
          <a:p>
            <a:r>
              <a:rPr lang="en-US" dirty="0"/>
              <a:t>{</a:t>
            </a:r>
          </a:p>
          <a:p>
            <a:r>
              <a:rPr lang="en-US" dirty="0"/>
              <a:t>	struct node *temp, *</a:t>
            </a:r>
            <a:r>
              <a:rPr lang="en-US" dirty="0" err="1"/>
              <a:t>prevnode</a:t>
            </a:r>
            <a:r>
              <a:rPr lang="en-US" dirty="0"/>
              <a:t>;</a:t>
            </a:r>
          </a:p>
          <a:p>
            <a:r>
              <a:rPr lang="en-US" dirty="0"/>
              <a:t>	if (start == NULL)</a:t>
            </a:r>
          </a:p>
          <a:p>
            <a:r>
              <a:rPr lang="en-US" dirty="0"/>
              <a:t>		</a:t>
            </a:r>
            <a:r>
              <a:rPr lang="en-US" dirty="0" err="1"/>
              <a:t>printf</a:t>
            </a:r>
            <a:r>
              <a:rPr lang="en-US" dirty="0"/>
              <a:t>("\</a:t>
            </a:r>
            <a:r>
              <a:rPr lang="en-US" dirty="0" err="1"/>
              <a:t>nList</a:t>
            </a:r>
            <a:r>
              <a:rPr lang="en-US" dirty="0"/>
              <a:t> is Empty\n");</a:t>
            </a:r>
          </a:p>
          <a:p>
            <a:r>
              <a:rPr lang="en-US" dirty="0"/>
              <a:t>	else {</a:t>
            </a:r>
          </a:p>
          <a:p>
            <a:r>
              <a:rPr lang="en-US" dirty="0"/>
              <a:t>		temp = start;</a:t>
            </a:r>
          </a:p>
          <a:p>
            <a:r>
              <a:rPr lang="en-US" dirty="0"/>
              <a:t>		while (temp-&gt;link != 0)</a:t>
            </a:r>
          </a:p>
          <a:p>
            <a:r>
              <a:rPr lang="en-US" dirty="0"/>
              <a:t>		{</a:t>
            </a:r>
          </a:p>
          <a:p>
            <a:r>
              <a:rPr lang="en-US" dirty="0"/>
              <a:t>			</a:t>
            </a:r>
            <a:r>
              <a:rPr lang="en-US" dirty="0" err="1"/>
              <a:t>prevnode</a:t>
            </a:r>
            <a:r>
              <a:rPr lang="en-US" dirty="0"/>
              <a:t> = temp;</a:t>
            </a:r>
          </a:p>
          <a:p>
            <a:r>
              <a:rPr lang="en-US" dirty="0"/>
              <a:t>			temp = temp-&gt;link;</a:t>
            </a:r>
          </a:p>
          <a:p>
            <a:r>
              <a:rPr lang="en-US" dirty="0"/>
              <a:t>		}</a:t>
            </a:r>
          </a:p>
          <a:p>
            <a:r>
              <a:rPr lang="en-US" dirty="0"/>
              <a:t>		free(temp);</a:t>
            </a:r>
          </a:p>
          <a:p>
            <a:r>
              <a:rPr lang="en-US" dirty="0"/>
              <a:t>		</a:t>
            </a:r>
            <a:r>
              <a:rPr lang="en-US" dirty="0" err="1"/>
              <a:t>prevnode</a:t>
            </a:r>
            <a:r>
              <a:rPr lang="en-US" dirty="0"/>
              <a:t>-&gt;link = 0;</a:t>
            </a:r>
          </a:p>
          <a:p>
            <a:r>
              <a:rPr lang="en-US" dirty="0"/>
              <a:t>	}</a:t>
            </a:r>
          </a:p>
          <a:p>
            <a:r>
              <a:rPr lang="en-US" dirty="0"/>
              <a:t>}</a:t>
            </a:r>
          </a:p>
        </p:txBody>
      </p:sp>
    </p:spTree>
    <p:extLst>
      <p:ext uri="{BB962C8B-B14F-4D97-AF65-F5344CB8AC3E}">
        <p14:creationId xmlns:p14="http://schemas.microsoft.com/office/powerpoint/2010/main" val="1599961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4A1FD7-9459-7C2A-8A17-52050768593C}"/>
              </a:ext>
            </a:extLst>
          </p:cNvPr>
          <p:cNvSpPr txBox="1"/>
          <p:nvPr/>
        </p:nvSpPr>
        <p:spPr>
          <a:xfrm>
            <a:off x="249382" y="144790"/>
            <a:ext cx="4525818" cy="6186309"/>
          </a:xfrm>
          <a:prstGeom prst="rect">
            <a:avLst/>
          </a:prstGeom>
          <a:noFill/>
        </p:spPr>
        <p:txBody>
          <a:bodyPr wrap="square">
            <a:spAutoFit/>
          </a:bodyPr>
          <a:lstStyle/>
          <a:p>
            <a:r>
              <a:rPr lang="en-US" dirty="0"/>
              <a:t>void </a:t>
            </a:r>
            <a:r>
              <a:rPr lang="en-US" dirty="0" err="1"/>
              <a:t>deletePosition</a:t>
            </a:r>
            <a:r>
              <a:rPr lang="en-US" dirty="0"/>
              <a:t>()</a:t>
            </a:r>
          </a:p>
          <a:p>
            <a:r>
              <a:rPr lang="en-US" dirty="0"/>
              <a:t>{</a:t>
            </a:r>
          </a:p>
          <a:p>
            <a:r>
              <a:rPr lang="en-US" dirty="0"/>
              <a:t>struct node *temp, *position; int </a:t>
            </a:r>
            <a:r>
              <a:rPr lang="en-US" dirty="0" err="1"/>
              <a:t>i</a:t>
            </a:r>
            <a:r>
              <a:rPr lang="en-US" dirty="0"/>
              <a:t> = 1, pos;</a:t>
            </a:r>
          </a:p>
          <a:p>
            <a:r>
              <a:rPr lang="en-US" dirty="0"/>
              <a:t>if (start == NULL)</a:t>
            </a:r>
          </a:p>
          <a:p>
            <a:r>
              <a:rPr lang="en-US" dirty="0" err="1"/>
              <a:t>printf</a:t>
            </a:r>
            <a:r>
              <a:rPr lang="en-US" dirty="0"/>
              <a:t>("\</a:t>
            </a:r>
            <a:r>
              <a:rPr lang="en-US" dirty="0" err="1"/>
              <a:t>nList</a:t>
            </a:r>
            <a:r>
              <a:rPr lang="en-US" dirty="0"/>
              <a:t> is empty\n");</a:t>
            </a:r>
          </a:p>
          <a:p>
            <a:r>
              <a:rPr lang="en-US" dirty="0"/>
              <a:t>else </a:t>
            </a:r>
          </a:p>
          <a:p>
            <a:r>
              <a:rPr lang="en-US" dirty="0"/>
              <a:t>{</a:t>
            </a:r>
          </a:p>
          <a:p>
            <a:r>
              <a:rPr lang="en-US" dirty="0" err="1"/>
              <a:t>printf</a:t>
            </a:r>
            <a:r>
              <a:rPr lang="en-US" dirty="0"/>
              <a:t>("\</a:t>
            </a:r>
            <a:r>
              <a:rPr lang="en-US" dirty="0" err="1"/>
              <a:t>nEnter</a:t>
            </a:r>
            <a:r>
              <a:rPr lang="en-US" dirty="0"/>
              <a:t> index : ");</a:t>
            </a:r>
          </a:p>
          <a:p>
            <a:r>
              <a:rPr lang="en-US" dirty="0" err="1"/>
              <a:t>scanf</a:t>
            </a:r>
            <a:r>
              <a:rPr lang="en-US" dirty="0"/>
              <a:t>("%d", &amp;pos); // Position to be deleted</a:t>
            </a:r>
          </a:p>
          <a:p>
            <a:r>
              <a:rPr lang="en-US" dirty="0"/>
              <a:t>position = malloc(</a:t>
            </a:r>
            <a:r>
              <a:rPr lang="en-US" dirty="0" err="1"/>
              <a:t>sizeof</a:t>
            </a:r>
            <a:r>
              <a:rPr lang="en-US" dirty="0"/>
              <a:t>(struct node));</a:t>
            </a:r>
          </a:p>
          <a:p>
            <a:r>
              <a:rPr lang="en-US" dirty="0"/>
              <a:t>temp = start;</a:t>
            </a:r>
          </a:p>
          <a:p>
            <a:r>
              <a:rPr lang="en-US" dirty="0"/>
              <a:t>// Traverse till position</a:t>
            </a:r>
          </a:p>
          <a:p>
            <a:r>
              <a:rPr lang="en-US" dirty="0"/>
              <a:t>while (</a:t>
            </a:r>
            <a:r>
              <a:rPr lang="en-US" dirty="0" err="1"/>
              <a:t>i</a:t>
            </a:r>
            <a:r>
              <a:rPr lang="en-US" dirty="0"/>
              <a:t> &lt; pos - 1)</a:t>
            </a:r>
          </a:p>
          <a:p>
            <a:r>
              <a:rPr lang="en-US" dirty="0"/>
              <a:t>{</a:t>
            </a:r>
          </a:p>
          <a:p>
            <a:r>
              <a:rPr lang="en-US" dirty="0"/>
              <a:t>temp = temp-&gt;link;</a:t>
            </a:r>
          </a:p>
          <a:p>
            <a:r>
              <a:rPr lang="en-US" dirty="0" err="1"/>
              <a:t>i</a:t>
            </a:r>
            <a:r>
              <a:rPr lang="en-US" dirty="0"/>
              <a:t>++;</a:t>
            </a:r>
          </a:p>
          <a:p>
            <a:r>
              <a:rPr lang="en-US" dirty="0"/>
              <a:t>}</a:t>
            </a:r>
          </a:p>
          <a:p>
            <a:r>
              <a:rPr lang="en-US" dirty="0"/>
              <a:t>position = temp-&gt;link; // Change Links</a:t>
            </a:r>
          </a:p>
          <a:p>
            <a:r>
              <a:rPr lang="en-US" dirty="0"/>
              <a:t>temp-&gt;link = position-&gt;link;</a:t>
            </a:r>
          </a:p>
          <a:p>
            <a:r>
              <a:rPr lang="en-US" dirty="0"/>
              <a:t>free(position); // Free memory</a:t>
            </a:r>
          </a:p>
          <a:p>
            <a:r>
              <a:rPr lang="en-US" dirty="0"/>
              <a:t>	}</a:t>
            </a:r>
          </a:p>
          <a:p>
            <a:r>
              <a:rPr lang="en-US" dirty="0"/>
              <a:t>}</a:t>
            </a:r>
          </a:p>
        </p:txBody>
      </p:sp>
      <p:sp>
        <p:nvSpPr>
          <p:cNvPr id="5" name="TextBox 4">
            <a:extLst>
              <a:ext uri="{FF2B5EF4-FFF2-40B4-BE49-F238E27FC236}">
                <a16:creationId xmlns:a16="http://schemas.microsoft.com/office/drawing/2014/main" id="{CCCC3A0B-413B-D2F0-7198-FB382039AEE5}"/>
              </a:ext>
            </a:extLst>
          </p:cNvPr>
          <p:cNvSpPr txBox="1"/>
          <p:nvPr/>
        </p:nvSpPr>
        <p:spPr>
          <a:xfrm>
            <a:off x="6022109" y="264863"/>
            <a:ext cx="4793673" cy="5632311"/>
          </a:xfrm>
          <a:prstGeom prst="rect">
            <a:avLst/>
          </a:prstGeom>
          <a:noFill/>
        </p:spPr>
        <p:txBody>
          <a:bodyPr wrap="square">
            <a:spAutoFit/>
          </a:bodyPr>
          <a:lstStyle/>
          <a:p>
            <a:r>
              <a:rPr lang="en-US" dirty="0"/>
              <a:t>void maximum()</a:t>
            </a:r>
          </a:p>
          <a:p>
            <a:r>
              <a:rPr lang="en-US" dirty="0"/>
              <a:t>{</a:t>
            </a:r>
          </a:p>
          <a:p>
            <a:r>
              <a:rPr lang="en-US" dirty="0"/>
              <a:t>int a[10],max, </a:t>
            </a:r>
            <a:r>
              <a:rPr lang="en-US" dirty="0" err="1"/>
              <a:t>i</a:t>
            </a:r>
            <a:r>
              <a:rPr lang="en-US" dirty="0"/>
              <a:t>;	struct node* temp;</a:t>
            </a:r>
          </a:p>
          <a:p>
            <a:r>
              <a:rPr lang="en-US" dirty="0"/>
              <a:t>if (start == NULL)</a:t>
            </a:r>
          </a:p>
          <a:p>
            <a:r>
              <a:rPr lang="en-US" dirty="0" err="1"/>
              <a:t>printf</a:t>
            </a:r>
            <a:r>
              <a:rPr lang="en-US" dirty="0"/>
              <a:t>("\</a:t>
            </a:r>
            <a:r>
              <a:rPr lang="en-US" dirty="0" err="1"/>
              <a:t>nList</a:t>
            </a:r>
            <a:r>
              <a:rPr lang="en-US" dirty="0"/>
              <a:t> is empty\n");</a:t>
            </a:r>
          </a:p>
          <a:p>
            <a:r>
              <a:rPr lang="en-US" dirty="0"/>
              <a:t>else </a:t>
            </a:r>
          </a:p>
          <a:p>
            <a:r>
              <a:rPr lang="en-US" dirty="0"/>
              <a:t>{</a:t>
            </a:r>
          </a:p>
          <a:p>
            <a:r>
              <a:rPr lang="en-US" dirty="0"/>
              <a:t>temp = start;</a:t>
            </a:r>
          </a:p>
          <a:p>
            <a:r>
              <a:rPr lang="en-US" dirty="0"/>
              <a:t>max = temp-&gt;info;</a:t>
            </a:r>
          </a:p>
          <a:p>
            <a:r>
              <a:rPr lang="en-US" dirty="0"/>
              <a:t>// Traverse LL and update the maximum element</a:t>
            </a:r>
          </a:p>
          <a:p>
            <a:r>
              <a:rPr lang="en-US" dirty="0"/>
              <a:t>while (temp != NULL)</a:t>
            </a:r>
          </a:p>
          <a:p>
            <a:r>
              <a:rPr lang="en-US" dirty="0"/>
              <a:t>{</a:t>
            </a:r>
          </a:p>
          <a:p>
            <a:r>
              <a:rPr lang="en-US" dirty="0"/>
              <a:t>// Update the maximum element</a:t>
            </a:r>
          </a:p>
          <a:p>
            <a:r>
              <a:rPr lang="en-US" dirty="0"/>
              <a:t>if (max &lt; temp-&gt;info)</a:t>
            </a:r>
          </a:p>
          <a:p>
            <a:r>
              <a:rPr lang="en-US" dirty="0"/>
              <a:t>max = temp-&gt;info;</a:t>
            </a:r>
          </a:p>
          <a:p>
            <a:r>
              <a:rPr lang="en-US" dirty="0"/>
              <a:t>temp = temp-&gt;link;</a:t>
            </a:r>
          </a:p>
          <a:p>
            <a:r>
              <a:rPr lang="en-US" dirty="0"/>
              <a:t>}</a:t>
            </a:r>
          </a:p>
          <a:p>
            <a:r>
              <a:rPr lang="en-US" dirty="0" err="1"/>
              <a:t>printf</a:t>
            </a:r>
            <a:r>
              <a:rPr lang="en-US" dirty="0"/>
              <a:t>("\</a:t>
            </a:r>
            <a:r>
              <a:rPr lang="en-US" dirty="0" err="1"/>
              <a:t>nMaximum</a:t>
            </a:r>
            <a:r>
              <a:rPr lang="en-US" dirty="0"/>
              <a:t> number is : %d ",max);</a:t>
            </a:r>
          </a:p>
          <a:p>
            <a:r>
              <a:rPr lang="en-US" dirty="0"/>
              <a:t>}</a:t>
            </a:r>
          </a:p>
          <a:p>
            <a:r>
              <a:rPr lang="en-US" dirty="0"/>
              <a:t>}</a:t>
            </a:r>
          </a:p>
        </p:txBody>
      </p:sp>
    </p:spTree>
    <p:extLst>
      <p:ext uri="{BB962C8B-B14F-4D97-AF65-F5344CB8AC3E}">
        <p14:creationId xmlns:p14="http://schemas.microsoft.com/office/powerpoint/2010/main" val="2313440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F28A70-A0F4-7423-0EE7-C53A26B95F2A}"/>
              </a:ext>
            </a:extLst>
          </p:cNvPr>
          <p:cNvSpPr txBox="1"/>
          <p:nvPr/>
        </p:nvSpPr>
        <p:spPr>
          <a:xfrm>
            <a:off x="332509" y="89417"/>
            <a:ext cx="3519055" cy="5355312"/>
          </a:xfrm>
          <a:prstGeom prst="rect">
            <a:avLst/>
          </a:prstGeom>
          <a:noFill/>
        </p:spPr>
        <p:txBody>
          <a:bodyPr wrap="square">
            <a:spAutoFit/>
          </a:bodyPr>
          <a:lstStyle/>
          <a:p>
            <a:r>
              <a:rPr lang="en-US" dirty="0"/>
              <a:t>void mean()</a:t>
            </a:r>
          </a:p>
          <a:p>
            <a:r>
              <a:rPr lang="en-US" dirty="0"/>
              <a:t>{</a:t>
            </a:r>
          </a:p>
          <a:p>
            <a:r>
              <a:rPr lang="en-US" dirty="0"/>
              <a:t>int a[10], </a:t>
            </a:r>
            <a:r>
              <a:rPr lang="en-US" dirty="0" err="1"/>
              <a:t>i</a:t>
            </a:r>
            <a:r>
              <a:rPr lang="en-US" dirty="0"/>
              <a:t>, sum, count; float m;</a:t>
            </a:r>
          </a:p>
          <a:p>
            <a:r>
              <a:rPr lang="en-US" dirty="0"/>
              <a:t>struct node* temp;</a:t>
            </a:r>
          </a:p>
          <a:p>
            <a:r>
              <a:rPr lang="en-US" dirty="0"/>
              <a:t>if (start == NULL)</a:t>
            </a:r>
          </a:p>
          <a:p>
            <a:r>
              <a:rPr lang="en-US" dirty="0" err="1"/>
              <a:t>printf</a:t>
            </a:r>
            <a:r>
              <a:rPr lang="en-US" dirty="0"/>
              <a:t>("\</a:t>
            </a:r>
            <a:r>
              <a:rPr lang="en-US" dirty="0" err="1"/>
              <a:t>nList</a:t>
            </a:r>
            <a:r>
              <a:rPr lang="en-US" dirty="0"/>
              <a:t> is empty\n");</a:t>
            </a:r>
          </a:p>
          <a:p>
            <a:r>
              <a:rPr lang="en-US" dirty="0"/>
              <a:t>else </a:t>
            </a:r>
          </a:p>
          <a:p>
            <a:r>
              <a:rPr lang="en-US" dirty="0"/>
              <a:t>{</a:t>
            </a:r>
          </a:p>
          <a:p>
            <a:r>
              <a:rPr lang="en-US" dirty="0"/>
              <a:t>temp = start; sum = 0, count = 0;</a:t>
            </a:r>
          </a:p>
          <a:p>
            <a:r>
              <a:rPr lang="en-US" dirty="0"/>
              <a:t>while (temp != NULL)</a:t>
            </a:r>
          </a:p>
          <a:p>
            <a:r>
              <a:rPr lang="en-US" dirty="0"/>
              <a:t>{</a:t>
            </a:r>
          </a:p>
          <a:p>
            <a:r>
              <a:rPr lang="en-US" dirty="0"/>
              <a:t>sum = sum + temp-&gt;info;</a:t>
            </a:r>
          </a:p>
          <a:p>
            <a:r>
              <a:rPr lang="en-US" dirty="0"/>
              <a:t>temp = temp-&gt;link;</a:t>
            </a:r>
          </a:p>
          <a:p>
            <a:r>
              <a:rPr lang="en-US" dirty="0"/>
              <a:t>count++;</a:t>
            </a:r>
          </a:p>
          <a:p>
            <a:r>
              <a:rPr lang="en-US" dirty="0"/>
              <a:t>}</a:t>
            </a:r>
          </a:p>
          <a:p>
            <a:r>
              <a:rPr lang="en-US" dirty="0"/>
              <a:t>m = sum / count;</a:t>
            </a:r>
          </a:p>
          <a:p>
            <a:r>
              <a:rPr lang="en-US" dirty="0" err="1"/>
              <a:t>printf</a:t>
            </a:r>
            <a:r>
              <a:rPr lang="en-US" dirty="0"/>
              <a:t>("\</a:t>
            </a:r>
            <a:r>
              <a:rPr lang="en-US" dirty="0" err="1"/>
              <a:t>nMean</a:t>
            </a:r>
            <a:r>
              <a:rPr lang="en-US" dirty="0"/>
              <a:t> is %f ", m);</a:t>
            </a:r>
          </a:p>
          <a:p>
            <a:r>
              <a:rPr lang="en-US" dirty="0"/>
              <a:t>}</a:t>
            </a:r>
          </a:p>
          <a:p>
            <a:r>
              <a:rPr lang="en-US" dirty="0"/>
              <a:t>}</a:t>
            </a:r>
          </a:p>
        </p:txBody>
      </p:sp>
      <p:sp>
        <p:nvSpPr>
          <p:cNvPr id="5" name="TextBox 4">
            <a:extLst>
              <a:ext uri="{FF2B5EF4-FFF2-40B4-BE49-F238E27FC236}">
                <a16:creationId xmlns:a16="http://schemas.microsoft.com/office/drawing/2014/main" id="{9E9F5FB6-6441-3386-669E-696A5207490D}"/>
              </a:ext>
            </a:extLst>
          </p:cNvPr>
          <p:cNvSpPr txBox="1"/>
          <p:nvPr/>
        </p:nvSpPr>
        <p:spPr>
          <a:xfrm>
            <a:off x="4890656" y="77234"/>
            <a:ext cx="6899564" cy="6740307"/>
          </a:xfrm>
          <a:prstGeom prst="rect">
            <a:avLst/>
          </a:prstGeom>
          <a:noFill/>
        </p:spPr>
        <p:txBody>
          <a:bodyPr wrap="square">
            <a:spAutoFit/>
          </a:bodyPr>
          <a:lstStyle/>
          <a:p>
            <a:r>
              <a:rPr lang="en-US" dirty="0"/>
              <a:t>void sort()</a:t>
            </a:r>
          </a:p>
          <a:p>
            <a:r>
              <a:rPr lang="en-US" dirty="0"/>
              <a:t>{</a:t>
            </a:r>
          </a:p>
          <a:p>
            <a:r>
              <a:rPr lang="en-US" dirty="0"/>
              <a:t>struct node* current = start; struct node* index = NULL; int temp;</a:t>
            </a:r>
          </a:p>
          <a:p>
            <a:r>
              <a:rPr lang="en-US" dirty="0"/>
              <a:t>if (start == NULL)</a:t>
            </a:r>
          </a:p>
          <a:p>
            <a:r>
              <a:rPr lang="en-US" dirty="0"/>
              <a:t>{</a:t>
            </a:r>
          </a:p>
          <a:p>
            <a:r>
              <a:rPr lang="en-US" dirty="0"/>
              <a:t>return;</a:t>
            </a:r>
          </a:p>
          <a:p>
            <a:r>
              <a:rPr lang="en-US" dirty="0"/>
              <a:t>}</a:t>
            </a:r>
          </a:p>
          <a:p>
            <a:r>
              <a:rPr lang="en-US" dirty="0"/>
              <a:t>else</a:t>
            </a:r>
          </a:p>
          <a:p>
            <a:r>
              <a:rPr lang="en-US" dirty="0"/>
              <a:t>{</a:t>
            </a:r>
          </a:p>
          <a:p>
            <a:r>
              <a:rPr lang="en-US" dirty="0"/>
              <a:t>while (current != NULL)</a:t>
            </a:r>
          </a:p>
          <a:p>
            <a:r>
              <a:rPr lang="en-US" dirty="0"/>
              <a:t>{</a:t>
            </a:r>
          </a:p>
          <a:p>
            <a:r>
              <a:rPr lang="en-US" dirty="0"/>
              <a:t>index = current-&gt;link;</a:t>
            </a:r>
          </a:p>
          <a:p>
            <a:r>
              <a:rPr lang="en-US" dirty="0"/>
              <a:t>while (index != NULL)</a:t>
            </a:r>
          </a:p>
          <a:p>
            <a:r>
              <a:rPr lang="en-US" dirty="0"/>
              <a:t>{</a:t>
            </a:r>
          </a:p>
          <a:p>
            <a:r>
              <a:rPr lang="en-US" dirty="0"/>
              <a:t>if (current-&gt;info &gt; index-&gt;info)</a:t>
            </a:r>
          </a:p>
          <a:p>
            <a:r>
              <a:rPr lang="en-US" dirty="0"/>
              <a:t>{</a:t>
            </a:r>
          </a:p>
          <a:p>
            <a:r>
              <a:rPr lang="en-US" dirty="0"/>
              <a:t>temp = current-&gt;info; current-&gt;info = index-&gt;info; index-&gt;info = temp;</a:t>
            </a:r>
          </a:p>
          <a:p>
            <a:r>
              <a:rPr lang="en-US" dirty="0"/>
              <a:t>}</a:t>
            </a:r>
          </a:p>
          <a:p>
            <a:r>
              <a:rPr lang="en-US" dirty="0"/>
              <a:t>index = index-&gt;link;</a:t>
            </a:r>
          </a:p>
          <a:p>
            <a:r>
              <a:rPr lang="en-US" dirty="0"/>
              <a:t>}</a:t>
            </a:r>
          </a:p>
          <a:p>
            <a:r>
              <a:rPr lang="en-US" dirty="0"/>
              <a:t>current = current-&gt;link;</a:t>
            </a:r>
          </a:p>
          <a:p>
            <a:r>
              <a:rPr lang="en-US" dirty="0"/>
              <a:t>}</a:t>
            </a:r>
          </a:p>
          <a:p>
            <a:r>
              <a:rPr lang="en-US" dirty="0"/>
              <a:t>}</a:t>
            </a:r>
          </a:p>
          <a:p>
            <a:r>
              <a:rPr lang="en-US" dirty="0"/>
              <a:t>}</a:t>
            </a:r>
          </a:p>
        </p:txBody>
      </p:sp>
    </p:spTree>
    <p:extLst>
      <p:ext uri="{BB962C8B-B14F-4D97-AF65-F5344CB8AC3E}">
        <p14:creationId xmlns:p14="http://schemas.microsoft.com/office/powerpoint/2010/main" val="2019999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B8EF27-8787-7450-68AB-893735D16B73}"/>
              </a:ext>
            </a:extLst>
          </p:cNvPr>
          <p:cNvSpPr txBox="1"/>
          <p:nvPr/>
        </p:nvSpPr>
        <p:spPr>
          <a:xfrm>
            <a:off x="886691" y="338937"/>
            <a:ext cx="6096000" cy="6186309"/>
          </a:xfrm>
          <a:prstGeom prst="rect">
            <a:avLst/>
          </a:prstGeom>
          <a:noFill/>
        </p:spPr>
        <p:txBody>
          <a:bodyPr wrap="square">
            <a:spAutoFit/>
          </a:bodyPr>
          <a:lstStyle/>
          <a:p>
            <a:r>
              <a:rPr lang="en-US" dirty="0"/>
              <a:t>void </a:t>
            </a:r>
            <a:r>
              <a:rPr lang="en-US" dirty="0" err="1"/>
              <a:t>reverseLL</a:t>
            </a:r>
            <a:r>
              <a:rPr lang="en-US" dirty="0"/>
              <a:t>()</a:t>
            </a:r>
          </a:p>
          <a:p>
            <a:r>
              <a:rPr lang="en-US" dirty="0"/>
              <a:t>{</a:t>
            </a:r>
          </a:p>
          <a:p>
            <a:r>
              <a:rPr lang="en-US" dirty="0"/>
              <a:t>struct node *t1, *t2, *temp;</a:t>
            </a:r>
          </a:p>
          <a:p>
            <a:r>
              <a:rPr lang="en-US" dirty="0"/>
              <a:t>t1 = t2 = NULL;</a:t>
            </a:r>
          </a:p>
          <a:p>
            <a:r>
              <a:rPr lang="en-US" dirty="0"/>
              <a:t>if (start == NULL)</a:t>
            </a:r>
          </a:p>
          <a:p>
            <a:r>
              <a:rPr lang="en-US" dirty="0" err="1"/>
              <a:t>printf</a:t>
            </a:r>
            <a:r>
              <a:rPr lang="en-US" dirty="0"/>
              <a:t>("List is empty\n");</a:t>
            </a:r>
          </a:p>
          <a:p>
            <a:r>
              <a:rPr lang="en-US" dirty="0"/>
              <a:t>else </a:t>
            </a:r>
          </a:p>
          <a:p>
            <a:r>
              <a:rPr lang="en-US" dirty="0"/>
              <a:t>{</a:t>
            </a:r>
          </a:p>
          <a:p>
            <a:r>
              <a:rPr lang="en-US" dirty="0"/>
              <a:t>while (start != NULL)</a:t>
            </a:r>
          </a:p>
          <a:p>
            <a:r>
              <a:rPr lang="en-US" dirty="0"/>
              <a:t>{</a:t>
            </a:r>
          </a:p>
          <a:p>
            <a:r>
              <a:rPr lang="en-US" dirty="0"/>
              <a:t>t2 = start-&gt;link; start-&gt;link = t1; t1 = start; start = t2;</a:t>
            </a:r>
          </a:p>
          <a:p>
            <a:r>
              <a:rPr lang="en-US" dirty="0"/>
              <a:t>}</a:t>
            </a:r>
          </a:p>
          <a:p>
            <a:r>
              <a:rPr lang="en-US" dirty="0"/>
              <a:t>start = t1; // New head Node</a:t>
            </a:r>
          </a:p>
          <a:p>
            <a:r>
              <a:rPr lang="en-US" dirty="0"/>
              <a:t>temp = start;</a:t>
            </a:r>
          </a:p>
          <a:p>
            <a:r>
              <a:rPr lang="en-US" dirty="0" err="1"/>
              <a:t>printf</a:t>
            </a:r>
            <a:r>
              <a:rPr lang="en-US" dirty="0"/>
              <a:t>("Reversed linked list is : "); // Print the LL</a:t>
            </a:r>
          </a:p>
          <a:p>
            <a:r>
              <a:rPr lang="en-US" dirty="0"/>
              <a:t>while (temp != NULL)</a:t>
            </a:r>
          </a:p>
          <a:p>
            <a:r>
              <a:rPr lang="en-US" dirty="0"/>
              <a:t>{</a:t>
            </a:r>
          </a:p>
          <a:p>
            <a:r>
              <a:rPr lang="en-US" dirty="0" err="1"/>
              <a:t>printf</a:t>
            </a:r>
            <a:r>
              <a:rPr lang="en-US" dirty="0"/>
              <a:t>("%d ", temp-&gt;info);</a:t>
            </a:r>
          </a:p>
          <a:p>
            <a:r>
              <a:rPr lang="en-US" dirty="0"/>
              <a:t>temp = temp-&gt;link;</a:t>
            </a:r>
          </a:p>
          <a:p>
            <a:r>
              <a:rPr lang="en-US" dirty="0"/>
              <a:t>}</a:t>
            </a:r>
          </a:p>
          <a:p>
            <a:r>
              <a:rPr lang="en-US" dirty="0"/>
              <a:t>}</a:t>
            </a:r>
          </a:p>
          <a:p>
            <a:r>
              <a:rPr lang="en-US" dirty="0"/>
              <a:t>}</a:t>
            </a:r>
          </a:p>
        </p:txBody>
      </p:sp>
    </p:spTree>
    <p:extLst>
      <p:ext uri="{BB962C8B-B14F-4D97-AF65-F5344CB8AC3E}">
        <p14:creationId xmlns:p14="http://schemas.microsoft.com/office/powerpoint/2010/main" val="2411943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0E0C5-B8E5-4258-920D-A234A53053D8}"/>
              </a:ext>
            </a:extLst>
          </p:cNvPr>
          <p:cNvSpPr>
            <a:spLocks noGrp="1"/>
          </p:cNvSpPr>
          <p:nvPr>
            <p:ph idx="1"/>
          </p:nvPr>
        </p:nvSpPr>
        <p:spPr>
          <a:xfrm>
            <a:off x="1281869" y="2597921"/>
            <a:ext cx="9605473" cy="3828516"/>
          </a:xfrm>
        </p:spPr>
        <p:txBody>
          <a:bodyPr anchor="t">
            <a:noAutofit/>
          </a:bodyPr>
          <a:lstStyle/>
          <a:p>
            <a:pPr marL="0" indent="0">
              <a:lnSpc>
                <a:spcPct val="100000"/>
              </a:lnSpc>
              <a:spcBef>
                <a:spcPts val="0"/>
              </a:spcBef>
              <a:buNone/>
            </a:pPr>
            <a:r>
              <a:rPr lang="en-IN" sz="2000" b="1" dirty="0">
                <a:latin typeface="Cambria" pitchFamily="18" charset="0"/>
              </a:rPr>
              <a:t>		Course			: 	</a:t>
            </a:r>
            <a:r>
              <a:rPr lang="en-IN" sz="2000" b="1" dirty="0">
                <a:solidFill>
                  <a:srgbClr val="FF0000"/>
                </a:solidFill>
                <a:latin typeface="Cambria" pitchFamily="18" charset="0"/>
              </a:rPr>
              <a:t>Data Structures</a:t>
            </a:r>
          </a:p>
          <a:p>
            <a:pPr marL="0" indent="0">
              <a:lnSpc>
                <a:spcPct val="100000"/>
              </a:lnSpc>
              <a:spcBef>
                <a:spcPts val="0"/>
              </a:spcBef>
              <a:buNone/>
            </a:pPr>
            <a:r>
              <a:rPr lang="en-IN" sz="2000" b="1" dirty="0">
                <a:solidFill>
                  <a:srgbClr val="FF0000"/>
                </a:solidFill>
                <a:latin typeface="Cambria" pitchFamily="18" charset="0"/>
              </a:rPr>
              <a:t>	</a:t>
            </a:r>
            <a:r>
              <a:rPr lang="en-IN" sz="2000" b="1" dirty="0">
                <a:latin typeface="Cambria" pitchFamily="18" charset="0"/>
              </a:rPr>
              <a:t>	Subject Code		: 	</a:t>
            </a:r>
            <a:r>
              <a:rPr lang="en-IN" sz="2000" b="1" dirty="0">
                <a:solidFill>
                  <a:srgbClr val="FF0000"/>
                </a:solidFill>
                <a:latin typeface="Cambria" pitchFamily="18" charset="0"/>
              </a:rPr>
              <a:t>CSEN2001</a:t>
            </a:r>
            <a:br>
              <a:rPr lang="en-IN" sz="2000" b="1" dirty="0">
                <a:latin typeface="Cambria" pitchFamily="18" charset="0"/>
              </a:rPr>
            </a:br>
            <a:r>
              <a:rPr lang="en-IN" sz="2000" b="1" dirty="0">
                <a:latin typeface="Cambria" pitchFamily="18" charset="0"/>
              </a:rPr>
              <a:t>		Program		: 	</a:t>
            </a:r>
            <a:r>
              <a:rPr lang="en-IN" sz="2000" b="1" dirty="0">
                <a:solidFill>
                  <a:srgbClr val="FF0000"/>
                </a:solidFill>
                <a:latin typeface="Cambria" pitchFamily="18" charset="0"/>
              </a:rPr>
              <a:t>B. Tech </a:t>
            </a:r>
          </a:p>
          <a:p>
            <a:pPr marL="0" indent="0">
              <a:lnSpc>
                <a:spcPct val="100000"/>
              </a:lnSpc>
              <a:spcBef>
                <a:spcPts val="0"/>
              </a:spcBef>
              <a:buNone/>
            </a:pPr>
            <a:r>
              <a:rPr lang="en-IN" sz="2000" b="1" dirty="0">
                <a:latin typeface="Cambria" pitchFamily="18" charset="0"/>
              </a:rPr>
              <a:t>		Year 			: 	</a:t>
            </a:r>
            <a:r>
              <a:rPr lang="en-IN" sz="2000" b="1" dirty="0">
                <a:solidFill>
                  <a:srgbClr val="FF0000"/>
                </a:solidFill>
                <a:latin typeface="Cambria" pitchFamily="18" charset="0"/>
              </a:rPr>
              <a:t>II</a:t>
            </a:r>
          </a:p>
          <a:p>
            <a:pPr marL="0" indent="0">
              <a:lnSpc>
                <a:spcPct val="100000"/>
              </a:lnSpc>
              <a:spcBef>
                <a:spcPts val="0"/>
              </a:spcBef>
              <a:buNone/>
            </a:pPr>
            <a:r>
              <a:rPr lang="en-IN" sz="2000" b="1" dirty="0">
                <a:latin typeface="Cambria" pitchFamily="18" charset="0"/>
              </a:rPr>
              <a:t>		Dept. and Sec		:</a:t>
            </a:r>
            <a:r>
              <a:rPr lang="en-IN" sz="2000" b="1" dirty="0">
                <a:solidFill>
                  <a:srgbClr val="FF0000"/>
                </a:solidFill>
                <a:latin typeface="Cambria" pitchFamily="18" charset="0"/>
              </a:rPr>
              <a:t>	CSE ( )</a:t>
            </a:r>
          </a:p>
          <a:p>
            <a:pPr marL="0" indent="0">
              <a:lnSpc>
                <a:spcPct val="100000"/>
              </a:lnSpc>
              <a:spcBef>
                <a:spcPts val="0"/>
              </a:spcBef>
              <a:buNone/>
            </a:pPr>
            <a:r>
              <a:rPr lang="en-US" sz="2000" b="1" dirty="0">
                <a:latin typeface="Cambria" pitchFamily="18" charset="0"/>
              </a:rPr>
              <a:t>		UNIT			: 	 </a:t>
            </a:r>
            <a:r>
              <a:rPr lang="en-US" sz="2000" b="1" dirty="0">
                <a:solidFill>
                  <a:srgbClr val="FF0000"/>
                </a:solidFill>
                <a:latin typeface="Cambria" pitchFamily="18" charset="0"/>
              </a:rPr>
              <a:t>II</a:t>
            </a:r>
            <a:r>
              <a:rPr lang="en-IN" sz="2000" b="1" dirty="0">
                <a:latin typeface="Cambria" pitchFamily="18" charset="0"/>
              </a:rPr>
              <a:t>	</a:t>
            </a:r>
          </a:p>
          <a:p>
            <a:pPr marL="0" indent="0">
              <a:buNone/>
            </a:pPr>
            <a:r>
              <a:rPr lang="en-IN" sz="2000" b="1" dirty="0">
                <a:latin typeface="Cambria" pitchFamily="18" charset="0"/>
              </a:rPr>
              <a:t>		</a:t>
            </a:r>
          </a:p>
          <a:p>
            <a:pPr marL="0" indent="0" algn="ctr">
              <a:buNone/>
            </a:pPr>
            <a:r>
              <a:rPr lang="en-IN" sz="2000" b="1" dirty="0">
                <a:latin typeface="Cambria" pitchFamily="18" charset="0"/>
              </a:rPr>
              <a:t>Dr </a:t>
            </a:r>
            <a:r>
              <a:rPr lang="en-IN" sz="2000" b="1" dirty="0" err="1">
                <a:latin typeface="Cambria" pitchFamily="18" charset="0"/>
              </a:rPr>
              <a:t>Kranthi</a:t>
            </a:r>
            <a:r>
              <a:rPr lang="en-IN" sz="2000" b="1" dirty="0">
                <a:latin typeface="Cambria" pitchFamily="18" charset="0"/>
              </a:rPr>
              <a:t> Kumar Singamaneni</a:t>
            </a:r>
          </a:p>
          <a:p>
            <a:pPr marL="0" indent="0" algn="ctr">
              <a:lnSpc>
                <a:spcPct val="90000"/>
              </a:lnSpc>
              <a:buNone/>
            </a:pPr>
            <a:r>
              <a:rPr lang="en-IN" sz="2000" b="1" dirty="0">
                <a:latin typeface="Cambria" pitchFamily="18" charset="0"/>
              </a:rPr>
              <a:t>Dept. of C.S.E</a:t>
            </a:r>
          </a:p>
          <a:p>
            <a:pPr marL="0" indent="0" algn="ctr">
              <a:lnSpc>
                <a:spcPct val="90000"/>
              </a:lnSpc>
              <a:buNone/>
            </a:pPr>
            <a:r>
              <a:rPr lang="en-IN" sz="2000" b="1" dirty="0">
                <a:latin typeface="Cambria" pitchFamily="18" charset="0"/>
              </a:rPr>
              <a:t>G.S.T, GITAM Deemed to be University</a:t>
            </a:r>
            <a:br>
              <a:rPr lang="en-IN" sz="2000" b="1" dirty="0">
                <a:latin typeface="Cambria" pitchFamily="18" charset="0"/>
              </a:rPr>
            </a:br>
            <a:endParaRPr lang="en-IN" sz="2000" dirty="0"/>
          </a:p>
        </p:txBody>
      </p:sp>
      <p:pic>
        <p:nvPicPr>
          <p:cNvPr id="2" name="Picture 1"/>
          <p:cNvPicPr>
            <a:picLocks noChangeAspect="1"/>
          </p:cNvPicPr>
          <p:nvPr/>
        </p:nvPicPr>
        <p:blipFill>
          <a:blip r:embed="rId2"/>
          <a:stretch>
            <a:fillRect/>
          </a:stretch>
        </p:blipFill>
        <p:spPr>
          <a:xfrm>
            <a:off x="1281869" y="248536"/>
            <a:ext cx="9605473" cy="1999007"/>
          </a:xfrm>
          <a:prstGeom prst="rect">
            <a:avLst/>
          </a:prstGeom>
        </p:spPr>
      </p:pic>
    </p:spTree>
    <p:extLst>
      <p:ext uri="{BB962C8B-B14F-4D97-AF65-F5344CB8AC3E}">
        <p14:creationId xmlns:p14="http://schemas.microsoft.com/office/powerpoint/2010/main" val="30192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035" name="Freeform: Shape 103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Rectangle 4"/>
          <p:cNvSpPr/>
          <p:nvPr/>
        </p:nvSpPr>
        <p:spPr>
          <a:xfrm>
            <a:off x="404833" y="1029854"/>
            <a:ext cx="3384000" cy="5066145"/>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2800" dirty="0">
                <a:solidFill>
                  <a:schemeClr val="bg1">
                    <a:alpha val="60000"/>
                  </a:schemeClr>
                </a:solidFill>
              </a:rPr>
              <a:t>UNIT - II Linked list </a:t>
            </a:r>
          </a:p>
          <a:p>
            <a:pPr indent="-228600">
              <a:lnSpc>
                <a:spcPct val="90000"/>
              </a:lnSpc>
              <a:spcAft>
                <a:spcPts val="600"/>
              </a:spcAft>
              <a:buFont typeface="Arial" panose="020B0604020202020204" pitchFamily="34" charset="0"/>
              <a:buChar char="•"/>
            </a:pPr>
            <a:endParaRPr lang="en-US" sz="2800" dirty="0">
              <a:solidFill>
                <a:schemeClr val="bg1">
                  <a:alpha val="60000"/>
                </a:schemeClr>
              </a:solidFill>
            </a:endParaRPr>
          </a:p>
          <a:p>
            <a:pPr indent="-228600">
              <a:lnSpc>
                <a:spcPct val="90000"/>
              </a:lnSpc>
              <a:spcAft>
                <a:spcPts val="600"/>
              </a:spcAft>
              <a:buFont typeface="Arial" panose="020B0604020202020204" pitchFamily="34" charset="0"/>
              <a:buChar char="•"/>
            </a:pPr>
            <a:r>
              <a:rPr lang="en-US" sz="2800" dirty="0">
                <a:solidFill>
                  <a:schemeClr val="bg1">
                    <a:alpha val="60000"/>
                  </a:schemeClr>
                </a:solidFill>
              </a:rPr>
              <a:t>Linked lists: </a:t>
            </a:r>
          </a:p>
          <a:p>
            <a:pPr indent="-228600">
              <a:lnSpc>
                <a:spcPct val="90000"/>
              </a:lnSpc>
              <a:spcAft>
                <a:spcPts val="600"/>
              </a:spcAft>
              <a:buFont typeface="Arial" panose="020B0604020202020204" pitchFamily="34" charset="0"/>
              <a:buChar char="•"/>
            </a:pPr>
            <a:endParaRPr lang="en-US" sz="2800" dirty="0">
              <a:solidFill>
                <a:schemeClr val="bg1">
                  <a:alpha val="60000"/>
                </a:schemeClr>
              </a:solidFill>
            </a:endParaRPr>
          </a:p>
          <a:p>
            <a:pPr indent="-228600">
              <a:lnSpc>
                <a:spcPct val="90000"/>
              </a:lnSpc>
              <a:spcAft>
                <a:spcPts val="600"/>
              </a:spcAft>
              <a:buFont typeface="Arial" panose="020B0604020202020204" pitchFamily="34" charset="0"/>
              <a:buChar char="•"/>
            </a:pPr>
            <a:r>
              <a:rPr lang="en-US" sz="2800" dirty="0">
                <a:solidFill>
                  <a:schemeClr val="bg1">
                    <a:alpha val="60000"/>
                  </a:schemeClr>
                </a:solidFill>
              </a:rPr>
              <a:t>Creation of </a:t>
            </a:r>
          </a:p>
          <a:p>
            <a:pPr indent="-228600">
              <a:lnSpc>
                <a:spcPct val="90000"/>
              </a:lnSpc>
              <a:spcAft>
                <a:spcPts val="600"/>
              </a:spcAft>
              <a:buFont typeface="Arial" panose="020B0604020202020204" pitchFamily="34" charset="0"/>
              <a:buChar char="•"/>
            </a:pPr>
            <a:endParaRPr lang="en-US" sz="2800" dirty="0">
              <a:solidFill>
                <a:schemeClr val="bg1">
                  <a:alpha val="60000"/>
                </a:schemeClr>
              </a:solidFill>
            </a:endParaRPr>
          </a:p>
          <a:p>
            <a:pPr marL="342900" indent="-228600">
              <a:lnSpc>
                <a:spcPct val="90000"/>
              </a:lnSpc>
              <a:spcAft>
                <a:spcPts val="600"/>
              </a:spcAft>
              <a:buFont typeface="Arial" panose="020B0604020202020204" pitchFamily="34" charset="0"/>
              <a:buChar char="•"/>
            </a:pPr>
            <a:r>
              <a:rPr lang="en-US" sz="2800" dirty="0">
                <a:solidFill>
                  <a:schemeClr val="bg1">
                    <a:alpha val="60000"/>
                  </a:schemeClr>
                </a:solidFill>
              </a:rPr>
              <a:t>Single linked list, </a:t>
            </a:r>
          </a:p>
          <a:p>
            <a:pPr marL="342900" indent="-228600">
              <a:lnSpc>
                <a:spcPct val="90000"/>
              </a:lnSpc>
              <a:spcAft>
                <a:spcPts val="600"/>
              </a:spcAft>
              <a:buFont typeface="Arial" panose="020B0604020202020204" pitchFamily="34" charset="0"/>
              <a:buChar char="•"/>
            </a:pPr>
            <a:r>
              <a:rPr lang="en-US" sz="2800" dirty="0">
                <a:solidFill>
                  <a:schemeClr val="bg1">
                    <a:alpha val="60000"/>
                  </a:schemeClr>
                </a:solidFill>
              </a:rPr>
              <a:t>Double linked list, </a:t>
            </a:r>
          </a:p>
          <a:p>
            <a:pPr marL="342900" indent="-228600">
              <a:lnSpc>
                <a:spcPct val="90000"/>
              </a:lnSpc>
              <a:spcAft>
                <a:spcPts val="600"/>
              </a:spcAft>
              <a:buFont typeface="Arial" panose="020B0604020202020204" pitchFamily="34" charset="0"/>
              <a:buChar char="•"/>
            </a:pPr>
            <a:r>
              <a:rPr lang="en-US" sz="2800" dirty="0">
                <a:solidFill>
                  <a:schemeClr val="bg1">
                    <a:alpha val="60000"/>
                  </a:schemeClr>
                </a:solidFill>
              </a:rPr>
              <a:t>Circular linked list, </a:t>
            </a:r>
          </a:p>
          <a:p>
            <a:pPr marL="342900" indent="-228600">
              <a:lnSpc>
                <a:spcPct val="90000"/>
              </a:lnSpc>
              <a:spcAft>
                <a:spcPts val="600"/>
              </a:spcAft>
              <a:buFont typeface="Arial" panose="020B0604020202020204" pitchFamily="34" charset="0"/>
              <a:buChar char="•"/>
            </a:pPr>
            <a:r>
              <a:rPr lang="en-US" sz="2800" dirty="0">
                <a:solidFill>
                  <a:schemeClr val="bg1">
                    <a:alpha val="60000"/>
                  </a:schemeClr>
                </a:solidFill>
              </a:rPr>
              <a:t>Operations on them.</a:t>
            </a:r>
            <a:endParaRPr lang="en-US" sz="2800" b="1" dirty="0">
              <a:solidFill>
                <a:schemeClr val="bg1">
                  <a:alpha val="60000"/>
                </a:schemeClr>
              </a:solidFill>
            </a:endParaRPr>
          </a:p>
        </p:txBody>
      </p:sp>
      <p:pic>
        <p:nvPicPr>
          <p:cNvPr id="2" name="Picture 2" descr="One does not learn data structures without implementing a linked list and a binary tree from scratch">
            <a:extLst>
              <a:ext uri="{FF2B5EF4-FFF2-40B4-BE49-F238E27FC236}">
                <a16:creationId xmlns:a16="http://schemas.microsoft.com/office/drawing/2014/main" id="{37B996E6-5985-6FA9-2D44-DCFC96D790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47976" y="570730"/>
            <a:ext cx="5291666" cy="5291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51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DBCD8B-7BE7-9F63-955F-22E1892E1531}"/>
              </a:ext>
            </a:extLst>
          </p:cNvPr>
          <p:cNvSpPr txBox="1"/>
          <p:nvPr/>
        </p:nvSpPr>
        <p:spPr>
          <a:xfrm>
            <a:off x="203200" y="87806"/>
            <a:ext cx="6096000" cy="369332"/>
          </a:xfrm>
          <a:prstGeom prst="rect">
            <a:avLst/>
          </a:prstGeom>
          <a:noFill/>
        </p:spPr>
        <p:txBody>
          <a:bodyPr wrap="square">
            <a:spAutoFit/>
          </a:bodyPr>
          <a:lstStyle/>
          <a:p>
            <a:pPr algn="l" fontAlgn="base"/>
            <a:r>
              <a:rPr lang="en-US" b="1" i="0" dirty="0">
                <a:solidFill>
                  <a:srgbClr val="273239"/>
                </a:solidFill>
                <a:effectLst/>
                <a:latin typeface="sofia-pro"/>
              </a:rPr>
              <a:t>Array vs Linked List  </a:t>
            </a:r>
          </a:p>
        </p:txBody>
      </p:sp>
      <p:sp>
        <p:nvSpPr>
          <p:cNvPr id="5" name="TextBox 4">
            <a:extLst>
              <a:ext uri="{FF2B5EF4-FFF2-40B4-BE49-F238E27FC236}">
                <a16:creationId xmlns:a16="http://schemas.microsoft.com/office/drawing/2014/main" id="{852ED737-B786-4615-BDF6-617404CC4BFB}"/>
              </a:ext>
            </a:extLst>
          </p:cNvPr>
          <p:cNvSpPr txBox="1"/>
          <p:nvPr/>
        </p:nvSpPr>
        <p:spPr>
          <a:xfrm>
            <a:off x="203200" y="457138"/>
            <a:ext cx="5855854" cy="3416320"/>
          </a:xfrm>
          <a:prstGeom prst="rect">
            <a:avLst/>
          </a:prstGeom>
          <a:noFill/>
        </p:spPr>
        <p:txBody>
          <a:bodyPr wrap="square">
            <a:spAutoFit/>
          </a:bodyPr>
          <a:lstStyle/>
          <a:p>
            <a:pPr algn="just" fontAlgn="base"/>
            <a:r>
              <a:rPr lang="en-US" b="1" i="0" dirty="0">
                <a:solidFill>
                  <a:srgbClr val="273239"/>
                </a:solidFill>
                <a:effectLst/>
                <a:latin typeface="urw-din"/>
              </a:rPr>
              <a:t>Array:</a:t>
            </a:r>
            <a:r>
              <a:rPr lang="en-US" b="0" i="0" dirty="0">
                <a:solidFill>
                  <a:srgbClr val="273239"/>
                </a:solidFill>
                <a:effectLst/>
                <a:latin typeface="urw-din"/>
              </a:rPr>
              <a:t> Arrays store elements in contiguous memory locations, resulting in easily calculable addresses for the elements stored and this allows faster access to an element at a specific index.</a:t>
            </a:r>
          </a:p>
          <a:p>
            <a:pPr algn="just" fontAlgn="base"/>
            <a:endParaRPr lang="en-US" b="0" i="0" dirty="0">
              <a:solidFill>
                <a:srgbClr val="273239"/>
              </a:solidFill>
              <a:effectLst/>
              <a:latin typeface="urw-din"/>
            </a:endParaRPr>
          </a:p>
          <a:p>
            <a:pPr algn="just" fontAlgn="base"/>
            <a:r>
              <a:rPr lang="en-US" b="1" i="0" dirty="0">
                <a:solidFill>
                  <a:srgbClr val="273239"/>
                </a:solidFill>
                <a:effectLst/>
                <a:latin typeface="urw-din"/>
              </a:rPr>
              <a:t>Linked List:</a:t>
            </a:r>
            <a:r>
              <a:rPr lang="en-US" b="0" i="0" dirty="0">
                <a:solidFill>
                  <a:srgbClr val="273239"/>
                </a:solidFill>
                <a:effectLst/>
                <a:latin typeface="urw-din"/>
              </a:rPr>
              <a:t> Linked lists are less rigid in their storage structure and elements are usually not stored in contiguous locations; hence they need to be stored with additional tags giving a reference to the next element. </a:t>
            </a:r>
          </a:p>
          <a:p>
            <a:pPr algn="just" fontAlgn="base"/>
            <a:endParaRPr lang="en-US" b="0" i="0" dirty="0">
              <a:solidFill>
                <a:srgbClr val="273239"/>
              </a:solidFill>
              <a:effectLst/>
              <a:latin typeface="urw-din"/>
            </a:endParaRPr>
          </a:p>
          <a:p>
            <a:pPr algn="just" fontAlgn="base"/>
            <a:r>
              <a:rPr lang="en-US" b="0" i="0" dirty="0">
                <a:solidFill>
                  <a:srgbClr val="273239"/>
                </a:solidFill>
                <a:effectLst/>
                <a:latin typeface="urw-din"/>
              </a:rPr>
              <a:t>This difference in the data storage scheme decides which data structure would be more suitable for a given situation. </a:t>
            </a:r>
          </a:p>
        </p:txBody>
      </p:sp>
      <p:pic>
        <p:nvPicPr>
          <p:cNvPr id="7" name="Picture 6">
            <a:extLst>
              <a:ext uri="{FF2B5EF4-FFF2-40B4-BE49-F238E27FC236}">
                <a16:creationId xmlns:a16="http://schemas.microsoft.com/office/drawing/2014/main" id="{CCC99856-970E-3968-7701-2AD86DD89711}"/>
              </a:ext>
            </a:extLst>
          </p:cNvPr>
          <p:cNvPicPr>
            <a:picLocks noChangeAspect="1"/>
          </p:cNvPicPr>
          <p:nvPr/>
        </p:nvPicPr>
        <p:blipFill>
          <a:blip r:embed="rId2"/>
          <a:stretch>
            <a:fillRect/>
          </a:stretch>
        </p:blipFill>
        <p:spPr>
          <a:xfrm>
            <a:off x="323273" y="3984111"/>
            <a:ext cx="5855854" cy="2666131"/>
          </a:xfrm>
          <a:prstGeom prst="rect">
            <a:avLst/>
          </a:prstGeom>
        </p:spPr>
      </p:pic>
      <p:pic>
        <p:nvPicPr>
          <p:cNvPr id="4" name="Picture 2" descr="Best Memes on Linked List Data Structure | ProgrammerCave">
            <a:extLst>
              <a:ext uri="{FF2B5EF4-FFF2-40B4-BE49-F238E27FC236}">
                <a16:creationId xmlns:a16="http://schemas.microsoft.com/office/drawing/2014/main" id="{97288312-79BF-5DD1-83C9-F23D60D62D2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40944" y="285005"/>
            <a:ext cx="5236383" cy="6032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85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DBCD8B-7BE7-9F63-955F-22E1892E1531}"/>
              </a:ext>
            </a:extLst>
          </p:cNvPr>
          <p:cNvSpPr txBox="1"/>
          <p:nvPr/>
        </p:nvSpPr>
        <p:spPr>
          <a:xfrm>
            <a:off x="203200" y="87806"/>
            <a:ext cx="6096000" cy="369332"/>
          </a:xfrm>
          <a:prstGeom prst="rect">
            <a:avLst/>
          </a:prstGeom>
          <a:noFill/>
        </p:spPr>
        <p:txBody>
          <a:bodyPr wrap="square">
            <a:spAutoFit/>
          </a:bodyPr>
          <a:lstStyle/>
          <a:p>
            <a:pPr algn="l" fontAlgn="base"/>
            <a:r>
              <a:rPr lang="en-US" b="1" i="0" dirty="0">
                <a:solidFill>
                  <a:srgbClr val="273239"/>
                </a:solidFill>
                <a:effectLst/>
                <a:latin typeface="sofia-pro"/>
              </a:rPr>
              <a:t>Array vs Linked List  </a:t>
            </a:r>
          </a:p>
        </p:txBody>
      </p:sp>
      <p:sp>
        <p:nvSpPr>
          <p:cNvPr id="5" name="TextBox 4">
            <a:extLst>
              <a:ext uri="{FF2B5EF4-FFF2-40B4-BE49-F238E27FC236}">
                <a16:creationId xmlns:a16="http://schemas.microsoft.com/office/drawing/2014/main" id="{852ED737-B786-4615-BDF6-617404CC4BFB}"/>
              </a:ext>
            </a:extLst>
          </p:cNvPr>
          <p:cNvSpPr txBox="1"/>
          <p:nvPr/>
        </p:nvSpPr>
        <p:spPr>
          <a:xfrm>
            <a:off x="203200" y="457138"/>
            <a:ext cx="5855854" cy="3416320"/>
          </a:xfrm>
          <a:prstGeom prst="rect">
            <a:avLst/>
          </a:prstGeom>
          <a:noFill/>
        </p:spPr>
        <p:txBody>
          <a:bodyPr wrap="square">
            <a:spAutoFit/>
          </a:bodyPr>
          <a:lstStyle/>
          <a:p>
            <a:pPr algn="just" fontAlgn="base"/>
            <a:r>
              <a:rPr lang="en-US" b="1" i="0" dirty="0">
                <a:solidFill>
                  <a:srgbClr val="273239"/>
                </a:solidFill>
                <a:effectLst/>
                <a:latin typeface="urw-din"/>
              </a:rPr>
              <a:t>Array:</a:t>
            </a:r>
            <a:r>
              <a:rPr lang="en-US" b="0" i="0" dirty="0">
                <a:solidFill>
                  <a:srgbClr val="273239"/>
                </a:solidFill>
                <a:effectLst/>
                <a:latin typeface="urw-din"/>
              </a:rPr>
              <a:t> Arrays store elements in contiguous memory locations, resulting in easily calculable addresses for the elements stored and this allows faster access to an element at a specific index.</a:t>
            </a:r>
          </a:p>
          <a:p>
            <a:pPr algn="just" fontAlgn="base"/>
            <a:endParaRPr lang="en-US" b="0" i="0" dirty="0">
              <a:solidFill>
                <a:srgbClr val="273239"/>
              </a:solidFill>
              <a:effectLst/>
              <a:latin typeface="urw-din"/>
            </a:endParaRPr>
          </a:p>
          <a:p>
            <a:pPr algn="just" fontAlgn="base"/>
            <a:r>
              <a:rPr lang="en-US" b="1" i="0" dirty="0">
                <a:solidFill>
                  <a:srgbClr val="273239"/>
                </a:solidFill>
                <a:effectLst/>
                <a:latin typeface="urw-din"/>
              </a:rPr>
              <a:t>Linked List:</a:t>
            </a:r>
            <a:r>
              <a:rPr lang="en-US" b="0" i="0" dirty="0">
                <a:solidFill>
                  <a:srgbClr val="273239"/>
                </a:solidFill>
                <a:effectLst/>
                <a:latin typeface="urw-din"/>
              </a:rPr>
              <a:t> Linked lists are less rigid in their storage structure and elements are usually not stored in contiguous locations; hence they need to be stored with additional tags giving a reference to the next element. </a:t>
            </a:r>
          </a:p>
          <a:p>
            <a:pPr algn="just" fontAlgn="base"/>
            <a:endParaRPr lang="en-US" b="0" i="0" dirty="0">
              <a:solidFill>
                <a:srgbClr val="273239"/>
              </a:solidFill>
              <a:effectLst/>
              <a:latin typeface="urw-din"/>
            </a:endParaRPr>
          </a:p>
          <a:p>
            <a:pPr algn="just" fontAlgn="base"/>
            <a:r>
              <a:rPr lang="en-US" b="0" i="0" dirty="0">
                <a:solidFill>
                  <a:srgbClr val="273239"/>
                </a:solidFill>
                <a:effectLst/>
                <a:latin typeface="urw-din"/>
              </a:rPr>
              <a:t>This difference in the data storage scheme decides which data structure would be more suitable for a given situation. </a:t>
            </a:r>
          </a:p>
        </p:txBody>
      </p:sp>
      <p:pic>
        <p:nvPicPr>
          <p:cNvPr id="7" name="Picture 6">
            <a:extLst>
              <a:ext uri="{FF2B5EF4-FFF2-40B4-BE49-F238E27FC236}">
                <a16:creationId xmlns:a16="http://schemas.microsoft.com/office/drawing/2014/main" id="{CCC99856-970E-3968-7701-2AD86DD89711}"/>
              </a:ext>
            </a:extLst>
          </p:cNvPr>
          <p:cNvPicPr>
            <a:picLocks noChangeAspect="1"/>
          </p:cNvPicPr>
          <p:nvPr/>
        </p:nvPicPr>
        <p:blipFill>
          <a:blip r:embed="rId2"/>
          <a:stretch>
            <a:fillRect/>
          </a:stretch>
        </p:blipFill>
        <p:spPr>
          <a:xfrm>
            <a:off x="323273" y="3984111"/>
            <a:ext cx="5855854" cy="2666131"/>
          </a:xfrm>
          <a:prstGeom prst="rect">
            <a:avLst/>
          </a:prstGeom>
        </p:spPr>
      </p:pic>
      <p:pic>
        <p:nvPicPr>
          <p:cNvPr id="4" name="Picture 2" descr="Best Memes on Linked List Data Structure | ProgrammerCave">
            <a:extLst>
              <a:ext uri="{FF2B5EF4-FFF2-40B4-BE49-F238E27FC236}">
                <a16:creationId xmlns:a16="http://schemas.microsoft.com/office/drawing/2014/main" id="{97288312-79BF-5DD1-83C9-F23D60D62D2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40944" y="285005"/>
            <a:ext cx="5236383" cy="6032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53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16CBFDD-4955-E532-F8D1-A4F9901E8C55}"/>
              </a:ext>
            </a:extLst>
          </p:cNvPr>
          <p:cNvPicPr>
            <a:picLocks noChangeAspect="1"/>
          </p:cNvPicPr>
          <p:nvPr/>
        </p:nvPicPr>
        <p:blipFill>
          <a:blip r:embed="rId2"/>
          <a:stretch>
            <a:fillRect/>
          </a:stretch>
        </p:blipFill>
        <p:spPr>
          <a:xfrm>
            <a:off x="316209" y="224637"/>
            <a:ext cx="5689600" cy="3589981"/>
          </a:xfrm>
          <a:prstGeom prst="rect">
            <a:avLst/>
          </a:prstGeom>
        </p:spPr>
      </p:pic>
      <p:sp>
        <p:nvSpPr>
          <p:cNvPr id="11" name="TextBox 10">
            <a:extLst>
              <a:ext uri="{FF2B5EF4-FFF2-40B4-BE49-F238E27FC236}">
                <a16:creationId xmlns:a16="http://schemas.microsoft.com/office/drawing/2014/main" id="{5E7FF021-F97E-A232-02BF-BF67B1D46693}"/>
              </a:ext>
            </a:extLst>
          </p:cNvPr>
          <p:cNvSpPr txBox="1"/>
          <p:nvPr/>
        </p:nvSpPr>
        <p:spPr>
          <a:xfrm>
            <a:off x="316209" y="3957337"/>
            <a:ext cx="5569527" cy="1200329"/>
          </a:xfrm>
          <a:prstGeom prst="rect">
            <a:avLst/>
          </a:prstGeom>
          <a:noFill/>
        </p:spPr>
        <p:txBody>
          <a:bodyPr wrap="square">
            <a:spAutoFit/>
          </a:bodyPr>
          <a:lstStyle/>
          <a:p>
            <a:pPr algn="just"/>
            <a:r>
              <a:rPr lang="en-US" b="0" i="0" dirty="0">
                <a:solidFill>
                  <a:srgbClr val="273239"/>
                </a:solidFill>
                <a:effectLst/>
                <a:latin typeface="urw-din"/>
              </a:rPr>
              <a:t>A linked list is a linear data structure, in which the elements are not stored at contiguous memory locations. The elements in a linked list are linked using pointers as shown in the above image:</a:t>
            </a:r>
            <a:endParaRPr lang="en-US" dirty="0"/>
          </a:p>
        </p:txBody>
      </p:sp>
      <p:sp>
        <p:nvSpPr>
          <p:cNvPr id="13" name="TextBox 12">
            <a:extLst>
              <a:ext uri="{FF2B5EF4-FFF2-40B4-BE49-F238E27FC236}">
                <a16:creationId xmlns:a16="http://schemas.microsoft.com/office/drawing/2014/main" id="{BC0A00CB-3DF3-964E-C0F2-4DC3A1029890}"/>
              </a:ext>
            </a:extLst>
          </p:cNvPr>
          <p:cNvSpPr txBox="1"/>
          <p:nvPr/>
        </p:nvSpPr>
        <p:spPr>
          <a:xfrm>
            <a:off x="406400" y="5394403"/>
            <a:ext cx="5689600" cy="923330"/>
          </a:xfrm>
          <a:prstGeom prst="rect">
            <a:avLst/>
          </a:prstGeom>
          <a:noFill/>
        </p:spPr>
        <p:txBody>
          <a:bodyPr wrap="square">
            <a:spAutoFit/>
          </a:bodyPr>
          <a:lstStyle/>
          <a:p>
            <a:r>
              <a:rPr lang="en-US" b="0" i="0" dirty="0">
                <a:solidFill>
                  <a:srgbClr val="273239"/>
                </a:solidFill>
                <a:effectLst/>
                <a:latin typeface="urw-din"/>
              </a:rPr>
              <a:t>In simple words, a linked list consists of nodes where each node contains a data field and a reference(link) to the next node in the list.</a:t>
            </a:r>
            <a:endParaRPr lang="en-US" dirty="0"/>
          </a:p>
        </p:txBody>
      </p:sp>
      <p:pic>
        <p:nvPicPr>
          <p:cNvPr id="6" name="Picture 2">
            <a:extLst>
              <a:ext uri="{FF2B5EF4-FFF2-40B4-BE49-F238E27FC236}">
                <a16:creationId xmlns:a16="http://schemas.microsoft.com/office/drawing/2014/main" id="{241B3D90-36E8-A825-F86D-2569BAA73C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6627" y="314037"/>
            <a:ext cx="5372100" cy="38792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Best Memes on Linked List Data Structure | ProgrammerCave">
            <a:extLst>
              <a:ext uri="{FF2B5EF4-FFF2-40B4-BE49-F238E27FC236}">
                <a16:creationId xmlns:a16="http://schemas.microsoft.com/office/drawing/2014/main" id="{E9B37552-50B3-7A77-28F4-C4777A9D964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503692" y="4257964"/>
            <a:ext cx="5372100" cy="236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54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circle(in)">
                                      <p:cBhvr>
                                        <p:cTn id="2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lgorithms and data structures joke | Programming humor, Programing jokes,  Algorithm">
            <a:extLst>
              <a:ext uri="{FF2B5EF4-FFF2-40B4-BE49-F238E27FC236}">
                <a16:creationId xmlns:a16="http://schemas.microsoft.com/office/drawing/2014/main" id="{0162DD66-3A43-3D08-0F7E-CA52E1059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8654" y="282863"/>
            <a:ext cx="5033818" cy="629227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Pying memes. Best Collection of funny Pying pictures on iFunny">
            <a:extLst>
              <a:ext uri="{FF2B5EF4-FFF2-40B4-BE49-F238E27FC236}">
                <a16:creationId xmlns:a16="http://schemas.microsoft.com/office/drawing/2014/main" id="{F6909423-42F3-2773-448D-BAAA611B23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076" y="282862"/>
            <a:ext cx="5142924" cy="6292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89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wheel(1)">
                                      <p:cBhvr>
                                        <p:cTn id="14"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8188DDB1-391E-73EA-AD5C-DBDD9EF67C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98062" y="440267"/>
            <a:ext cx="4898963" cy="56802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 am Programmer,I have... - I am Programmer,I have no life.">
            <a:extLst>
              <a:ext uri="{FF2B5EF4-FFF2-40B4-BE49-F238E27FC236}">
                <a16:creationId xmlns:a16="http://schemas.microsoft.com/office/drawing/2014/main" id="{55942B2E-9AA1-8367-720A-96272CFD3C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52" y="165697"/>
            <a:ext cx="5494048" cy="6526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22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Effect transition="in" filter="fade">
                                      <p:cBhvr>
                                        <p:cTn id="7" dur="1000"/>
                                        <p:tgtEl>
                                          <p:spTgt spid="2056"/>
                                        </p:tgtEl>
                                      </p:cBhvr>
                                    </p:animEffect>
                                    <p:anim calcmode="lin" valueType="num">
                                      <p:cBhvr>
                                        <p:cTn id="8" dur="1000" fill="hold"/>
                                        <p:tgtEl>
                                          <p:spTgt spid="2056"/>
                                        </p:tgtEl>
                                        <p:attrNameLst>
                                          <p:attrName>ppt_x</p:attrName>
                                        </p:attrNameLst>
                                      </p:cBhvr>
                                      <p:tavLst>
                                        <p:tav tm="0">
                                          <p:val>
                                            <p:strVal val="#ppt_x"/>
                                          </p:val>
                                        </p:tav>
                                        <p:tav tm="100000">
                                          <p:val>
                                            <p:strVal val="#ppt_x"/>
                                          </p:val>
                                        </p:tav>
                                      </p:tavLst>
                                    </p:anim>
                                    <p:anim calcmode="lin" valueType="num">
                                      <p:cBhvr>
                                        <p:cTn id="9" dur="1000" fill="hold"/>
                                        <p:tgtEl>
                                          <p:spTgt spid="205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054"/>
                                        </p:tgtEl>
                                        <p:attrNameLst>
                                          <p:attrName>style.visibility</p:attrName>
                                        </p:attrNameLst>
                                      </p:cBhvr>
                                      <p:to>
                                        <p:strVal val="visible"/>
                                      </p:to>
                                    </p:set>
                                    <p:animEffect transition="in" filter="wipe(down)">
                                      <p:cBhvr>
                                        <p:cTn id="14"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7B9BB8-9914-CB17-1DE0-BA8A05A3E681}"/>
              </a:ext>
            </a:extLst>
          </p:cNvPr>
          <p:cNvSpPr txBox="1"/>
          <p:nvPr/>
        </p:nvSpPr>
        <p:spPr>
          <a:xfrm>
            <a:off x="138546" y="69334"/>
            <a:ext cx="3962399" cy="369332"/>
          </a:xfrm>
          <a:prstGeom prst="rect">
            <a:avLst/>
          </a:prstGeom>
          <a:noFill/>
        </p:spPr>
        <p:txBody>
          <a:bodyPr wrap="square">
            <a:spAutoFit/>
          </a:bodyPr>
          <a:lstStyle/>
          <a:p>
            <a:r>
              <a:rPr lang="en-US" b="1" dirty="0">
                <a:solidFill>
                  <a:srgbClr val="272C37"/>
                </a:solidFill>
                <a:ea typeface="Roboto" panose="02000000000000000000" pitchFamily="2" charset="0"/>
              </a:rPr>
              <a:t>What Are the Types of Linked Lists?</a:t>
            </a:r>
          </a:p>
        </p:txBody>
      </p:sp>
      <p:pic>
        <p:nvPicPr>
          <p:cNvPr id="1026" name="Picture 2" descr="types_of_linked_list-what-img2">
            <a:extLst>
              <a:ext uri="{FF2B5EF4-FFF2-40B4-BE49-F238E27FC236}">
                <a16:creationId xmlns:a16="http://schemas.microsoft.com/office/drawing/2014/main" id="{CF693DF2-8E37-30C1-D1F5-77853853F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131" y="438666"/>
            <a:ext cx="5048614" cy="12054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EDC8347-08C4-85C1-B240-FB26C28664F4}"/>
              </a:ext>
            </a:extLst>
          </p:cNvPr>
          <p:cNvSpPr txBox="1"/>
          <p:nvPr/>
        </p:nvSpPr>
        <p:spPr>
          <a:xfrm>
            <a:off x="138546" y="1709218"/>
            <a:ext cx="4378036" cy="369332"/>
          </a:xfrm>
          <a:prstGeom prst="rect">
            <a:avLst/>
          </a:prstGeom>
          <a:noFill/>
        </p:spPr>
        <p:txBody>
          <a:bodyPr wrap="square">
            <a:spAutoFit/>
          </a:bodyPr>
          <a:lstStyle/>
          <a:p>
            <a:pPr algn="l"/>
            <a:r>
              <a:rPr lang="en-US" b="1" i="0" dirty="0">
                <a:solidFill>
                  <a:srgbClr val="272C37"/>
                </a:solidFill>
                <a:effectLst/>
                <a:ea typeface="Roboto" panose="02000000000000000000" pitchFamily="2" charset="0"/>
              </a:rPr>
              <a:t>What is a Singly Linked List (SLL)?</a:t>
            </a:r>
          </a:p>
        </p:txBody>
      </p:sp>
      <p:sp>
        <p:nvSpPr>
          <p:cNvPr id="9" name="TextBox 8">
            <a:extLst>
              <a:ext uri="{FF2B5EF4-FFF2-40B4-BE49-F238E27FC236}">
                <a16:creationId xmlns:a16="http://schemas.microsoft.com/office/drawing/2014/main" id="{68BFE348-F9EA-70B7-D5E2-FFFA9B9CF282}"/>
              </a:ext>
            </a:extLst>
          </p:cNvPr>
          <p:cNvSpPr txBox="1"/>
          <p:nvPr/>
        </p:nvSpPr>
        <p:spPr>
          <a:xfrm>
            <a:off x="373131" y="2816041"/>
            <a:ext cx="5349737" cy="2554545"/>
          </a:xfrm>
          <a:prstGeom prst="rect">
            <a:avLst/>
          </a:prstGeom>
          <a:noFill/>
        </p:spPr>
        <p:txBody>
          <a:bodyPr wrap="square">
            <a:spAutoFit/>
          </a:bodyPr>
          <a:lstStyle/>
          <a:p>
            <a:pPr algn="just"/>
            <a:r>
              <a:rPr lang="en-US" sz="1600" dirty="0"/>
              <a:t>A SLL is a unidirectional linked list. So, you can only traverse it in one direction, i.e., from the head node to the tail node.</a:t>
            </a:r>
          </a:p>
          <a:p>
            <a:pPr algn="just"/>
            <a:endParaRPr lang="en-US" sz="1600" dirty="0"/>
          </a:p>
          <a:p>
            <a:pPr algn="just"/>
            <a:r>
              <a:rPr lang="en-US" sz="1600" b="1" dirty="0"/>
              <a:t>Structure of Singly Linked List: </a:t>
            </a:r>
            <a:r>
              <a:rPr lang="en-US" sz="1600" dirty="0"/>
              <a:t>There are many applications for singly-linked lists. One common application is to store a list of items that need to be processed in the order. </a:t>
            </a:r>
          </a:p>
          <a:p>
            <a:pPr algn="just"/>
            <a:r>
              <a:rPr lang="en-US" sz="1600" dirty="0"/>
              <a:t>For example, a singly linked list can be used to store a list of tasks that need to be completed, with the head node representing the first task to be completed and the tail node representing the last task to be completed.</a:t>
            </a:r>
          </a:p>
        </p:txBody>
      </p:sp>
      <p:pic>
        <p:nvPicPr>
          <p:cNvPr id="11" name="Picture 10">
            <a:extLst>
              <a:ext uri="{FF2B5EF4-FFF2-40B4-BE49-F238E27FC236}">
                <a16:creationId xmlns:a16="http://schemas.microsoft.com/office/drawing/2014/main" id="{0AFE8038-95CC-A54A-54A0-2EAADAFCF1CB}"/>
              </a:ext>
            </a:extLst>
          </p:cNvPr>
          <p:cNvPicPr>
            <a:picLocks noChangeAspect="1"/>
          </p:cNvPicPr>
          <p:nvPr/>
        </p:nvPicPr>
        <p:blipFill>
          <a:blip r:embed="rId3"/>
          <a:stretch>
            <a:fillRect/>
          </a:stretch>
        </p:blipFill>
        <p:spPr>
          <a:xfrm>
            <a:off x="373131" y="2071778"/>
            <a:ext cx="5131743" cy="744263"/>
          </a:xfrm>
          <a:prstGeom prst="rect">
            <a:avLst/>
          </a:prstGeom>
        </p:spPr>
      </p:pic>
      <p:sp>
        <p:nvSpPr>
          <p:cNvPr id="15" name="TextBox 14">
            <a:extLst>
              <a:ext uri="{FF2B5EF4-FFF2-40B4-BE49-F238E27FC236}">
                <a16:creationId xmlns:a16="http://schemas.microsoft.com/office/drawing/2014/main" id="{C5FEB3BE-9058-7FFA-90A6-F602D8B4638D}"/>
              </a:ext>
            </a:extLst>
          </p:cNvPr>
          <p:cNvSpPr txBox="1"/>
          <p:nvPr/>
        </p:nvSpPr>
        <p:spPr>
          <a:xfrm>
            <a:off x="373130" y="5316250"/>
            <a:ext cx="5515991" cy="1323439"/>
          </a:xfrm>
          <a:prstGeom prst="rect">
            <a:avLst/>
          </a:prstGeom>
          <a:noFill/>
        </p:spPr>
        <p:txBody>
          <a:bodyPr wrap="square">
            <a:spAutoFit/>
          </a:bodyPr>
          <a:lstStyle/>
          <a:p>
            <a:pPr algn="just"/>
            <a:r>
              <a:rPr lang="en-US" sz="1600" dirty="0"/>
              <a:t>Singly-linked lists are also often used in algorithms that need to process a list of items in reverse order. For example, the popular sorting algorithm quicksort uses a singly linked list to store the list of items that need to be sorted. By processing the list in reverse order, quicksort can sort the list more efficiently.</a:t>
            </a:r>
          </a:p>
        </p:txBody>
      </p:sp>
      <p:sp>
        <p:nvSpPr>
          <p:cNvPr id="17" name="TextBox 16">
            <a:extLst>
              <a:ext uri="{FF2B5EF4-FFF2-40B4-BE49-F238E27FC236}">
                <a16:creationId xmlns:a16="http://schemas.microsoft.com/office/drawing/2014/main" id="{48403A0E-4575-347D-D37C-E3C6FA78C511}"/>
              </a:ext>
            </a:extLst>
          </p:cNvPr>
          <p:cNvSpPr txBox="1"/>
          <p:nvPr/>
        </p:nvSpPr>
        <p:spPr>
          <a:xfrm>
            <a:off x="5935307" y="74013"/>
            <a:ext cx="4806587" cy="369332"/>
          </a:xfrm>
          <a:prstGeom prst="rect">
            <a:avLst/>
          </a:prstGeom>
          <a:noFill/>
        </p:spPr>
        <p:txBody>
          <a:bodyPr wrap="square">
            <a:spAutoFit/>
          </a:bodyPr>
          <a:lstStyle/>
          <a:p>
            <a:pPr algn="l"/>
            <a:r>
              <a:rPr lang="en-US" b="1" dirty="0">
                <a:solidFill>
                  <a:srgbClr val="272C37"/>
                </a:solidFill>
                <a:ea typeface="Roboto" panose="02000000000000000000" pitchFamily="2" charset="0"/>
              </a:rPr>
              <a:t>Creation and Traversal of Singly Linked List </a:t>
            </a:r>
          </a:p>
        </p:txBody>
      </p:sp>
      <p:sp>
        <p:nvSpPr>
          <p:cNvPr id="21" name="TextBox 20">
            <a:extLst>
              <a:ext uri="{FF2B5EF4-FFF2-40B4-BE49-F238E27FC236}">
                <a16:creationId xmlns:a16="http://schemas.microsoft.com/office/drawing/2014/main" id="{662AFC3B-6F1D-5733-61CF-32D9ED5941C8}"/>
              </a:ext>
            </a:extLst>
          </p:cNvPr>
          <p:cNvSpPr txBox="1"/>
          <p:nvPr/>
        </p:nvSpPr>
        <p:spPr>
          <a:xfrm>
            <a:off x="5981486" y="526577"/>
            <a:ext cx="5837382" cy="6001643"/>
          </a:xfrm>
          <a:prstGeom prst="rect">
            <a:avLst/>
          </a:prstGeom>
          <a:noFill/>
        </p:spPr>
        <p:txBody>
          <a:bodyPr wrap="square">
            <a:spAutoFit/>
          </a:bodyPr>
          <a:lstStyle/>
          <a:p>
            <a:pPr algn="just"/>
            <a:r>
              <a:rPr lang="en-US" sz="1600" dirty="0"/>
              <a:t>A linked list is a data structure that stores a sequence of elements. Each element in the list is called a node, and each node has a reference to the next node in the list. The first node in the list is called the head, and the last node in the list is called the tail.</a:t>
            </a:r>
          </a:p>
          <a:p>
            <a:pPr algn="just"/>
            <a:endParaRPr lang="en-US" sz="1600" dirty="0"/>
          </a:p>
          <a:p>
            <a:pPr algn="just"/>
            <a:r>
              <a:rPr lang="en-US" sz="1600" dirty="0"/>
              <a:t>To create a singly linked list, we first need to create a node class. Each node will have two data members: an integer value and a reference to the next node in the list. Next, we need to create a LinkedList class. This class will have two data members: a head node and a tail node. The head node will store the first element in the list, and the tail node will store the last element in the list.</a:t>
            </a:r>
          </a:p>
          <a:p>
            <a:pPr algn="just"/>
            <a:endParaRPr lang="en-US" sz="1600" dirty="0"/>
          </a:p>
          <a:p>
            <a:pPr algn="just"/>
            <a:r>
              <a:rPr lang="en-US" sz="1600" dirty="0"/>
              <a:t>To add an element to the list, we need to create a new node and set the next reference of the previous tail node to point to the new node. Then, we can set the new node as the new tail of the list.</a:t>
            </a:r>
          </a:p>
          <a:p>
            <a:pPr algn="just"/>
            <a:endParaRPr lang="en-US" sz="1600" dirty="0"/>
          </a:p>
          <a:p>
            <a:pPr algn="just"/>
            <a:r>
              <a:rPr lang="en-US" sz="1600" dirty="0"/>
              <a:t>To remove an element from the list, we need to find the node that contains the value that we want to remove. We can do this by traversing the list until we find the node with the matching value. Once we find the node, we need to set the next reference of the previous node to point to the next node. To search for an element in the list, we need to traverse the list until we find the node with the matching value. To traverse the list, we can start at the head node and follow the next references until we reach the tail node.</a:t>
            </a:r>
          </a:p>
        </p:txBody>
      </p:sp>
    </p:spTree>
    <p:extLst>
      <p:ext uri="{BB962C8B-B14F-4D97-AF65-F5344CB8AC3E}">
        <p14:creationId xmlns:p14="http://schemas.microsoft.com/office/powerpoint/2010/main" val="327622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1000"/>
                                        <p:tgtEl>
                                          <p:spTgt spid="9">
                                            <p:txEl>
                                              <p:pRg st="0" end="0"/>
                                            </p:txEl>
                                          </p:spTgt>
                                        </p:tgtEl>
                                      </p:cBhvr>
                                    </p:animEffect>
                                    <p:anim calcmode="lin" valueType="num">
                                      <p:cBhvr>
                                        <p:cTn id="2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9">
                                            <p:txEl>
                                              <p:pRg st="2" end="2"/>
                                            </p:txEl>
                                          </p:spTgt>
                                        </p:tgtEl>
                                        <p:attrNameLst>
                                          <p:attrName>style.visibility</p:attrName>
                                        </p:attrNameLst>
                                      </p:cBhvr>
                                      <p:to>
                                        <p:strVal val="visible"/>
                                      </p:to>
                                    </p:set>
                                    <p:animEffect transition="in" filter="barn(inVertical)">
                                      <p:cBhvr>
                                        <p:cTn id="34" dur="500"/>
                                        <p:tgtEl>
                                          <p:spTgt spid="9">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animEffect transition="in" filter="barn(inVertical)">
                                      <p:cBhvr>
                                        <p:cTn id="39" dur="500"/>
                                        <p:tgtEl>
                                          <p:spTgt spid="9">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circle(in)">
                                      <p:cBhvr>
                                        <p:cTn id="44" dur="20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heel(1)">
                                      <p:cBhvr>
                                        <p:cTn id="49" dur="20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21">
                                            <p:txEl>
                                              <p:pRg st="0" end="0"/>
                                            </p:txEl>
                                          </p:spTgt>
                                        </p:tgtEl>
                                        <p:attrNameLst>
                                          <p:attrName>style.visibility</p:attrName>
                                        </p:attrNameLst>
                                      </p:cBhvr>
                                      <p:to>
                                        <p:strVal val="visible"/>
                                      </p:to>
                                    </p:set>
                                    <p:animEffect transition="in" filter="circle(in)">
                                      <p:cBhvr>
                                        <p:cTn id="54" dur="2000"/>
                                        <p:tgtEl>
                                          <p:spTgt spid="21">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21">
                                            <p:txEl>
                                              <p:pRg st="2" end="2"/>
                                            </p:txEl>
                                          </p:spTgt>
                                        </p:tgtEl>
                                        <p:attrNameLst>
                                          <p:attrName>style.visibility</p:attrName>
                                        </p:attrNameLst>
                                      </p:cBhvr>
                                      <p:to>
                                        <p:strVal val="visible"/>
                                      </p:to>
                                    </p:set>
                                    <p:animEffect transition="in" filter="circle(in)">
                                      <p:cBhvr>
                                        <p:cTn id="59" dur="2000"/>
                                        <p:tgtEl>
                                          <p:spTgt spid="21">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21">
                                            <p:txEl>
                                              <p:pRg st="4" end="4"/>
                                            </p:txEl>
                                          </p:spTgt>
                                        </p:tgtEl>
                                        <p:attrNameLst>
                                          <p:attrName>style.visibility</p:attrName>
                                        </p:attrNameLst>
                                      </p:cBhvr>
                                      <p:to>
                                        <p:strVal val="visible"/>
                                      </p:to>
                                    </p:set>
                                    <p:animEffect transition="in" filter="barn(inVertical)">
                                      <p:cBhvr>
                                        <p:cTn id="64" dur="500"/>
                                        <p:tgtEl>
                                          <p:spTgt spid="21">
                                            <p:txEl>
                                              <p:pRg st="4" end="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21">
                                            <p:txEl>
                                              <p:pRg st="6" end="6"/>
                                            </p:txEl>
                                          </p:spTgt>
                                        </p:tgtEl>
                                        <p:attrNameLst>
                                          <p:attrName>style.visibility</p:attrName>
                                        </p:attrNameLst>
                                      </p:cBhvr>
                                      <p:to>
                                        <p:strVal val="visible"/>
                                      </p:to>
                                    </p:set>
                                    <p:animEffect transition="in" filter="fade">
                                      <p:cBhvr>
                                        <p:cTn id="69" dur="1000"/>
                                        <p:tgtEl>
                                          <p:spTgt spid="21">
                                            <p:txEl>
                                              <p:pRg st="6" end="6"/>
                                            </p:txEl>
                                          </p:spTgt>
                                        </p:tgtEl>
                                      </p:cBhvr>
                                    </p:animEffect>
                                    <p:anim calcmode="lin" valueType="num">
                                      <p:cBhvr>
                                        <p:cTn id="70" dur="1000" fill="hold"/>
                                        <p:tgtEl>
                                          <p:spTgt spid="21">
                                            <p:txEl>
                                              <p:pRg st="6" end="6"/>
                                            </p:txEl>
                                          </p:spTgt>
                                        </p:tgtEl>
                                        <p:attrNameLst>
                                          <p:attrName>ppt_x</p:attrName>
                                        </p:attrNameLst>
                                      </p:cBhvr>
                                      <p:tavLst>
                                        <p:tav tm="0">
                                          <p:val>
                                            <p:strVal val="#ppt_x"/>
                                          </p:val>
                                        </p:tav>
                                        <p:tav tm="100000">
                                          <p:val>
                                            <p:strVal val="#ppt_x"/>
                                          </p:val>
                                        </p:tav>
                                      </p:tavLst>
                                    </p:anim>
                                    <p:anim calcmode="lin" valueType="num">
                                      <p:cBhvr>
                                        <p:cTn id="71" dur="1000" fill="hold"/>
                                        <p:tgtEl>
                                          <p:spTgt spid="2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FD8753-A694-89FD-EDDA-605ABCC98498}"/>
              </a:ext>
            </a:extLst>
          </p:cNvPr>
          <p:cNvSpPr txBox="1"/>
          <p:nvPr/>
        </p:nvSpPr>
        <p:spPr>
          <a:xfrm>
            <a:off x="193963" y="143225"/>
            <a:ext cx="4257964" cy="369332"/>
          </a:xfrm>
          <a:prstGeom prst="rect">
            <a:avLst/>
          </a:prstGeom>
          <a:noFill/>
        </p:spPr>
        <p:txBody>
          <a:bodyPr wrap="square">
            <a:spAutoFit/>
          </a:bodyPr>
          <a:lstStyle/>
          <a:p>
            <a:pPr algn="l"/>
            <a:r>
              <a:rPr lang="en-US" b="1" i="0" dirty="0">
                <a:solidFill>
                  <a:srgbClr val="272C37"/>
                </a:solidFill>
                <a:effectLst/>
                <a:ea typeface="Roboto" panose="02000000000000000000" pitchFamily="2" charset="0"/>
              </a:rPr>
              <a:t>What is a Double Linked List (DLL)?</a:t>
            </a:r>
          </a:p>
        </p:txBody>
      </p:sp>
      <p:pic>
        <p:nvPicPr>
          <p:cNvPr id="6" name="Picture 5">
            <a:extLst>
              <a:ext uri="{FF2B5EF4-FFF2-40B4-BE49-F238E27FC236}">
                <a16:creationId xmlns:a16="http://schemas.microsoft.com/office/drawing/2014/main" id="{9132FEF6-C7DB-569A-2D97-79EB65A94A4A}"/>
              </a:ext>
            </a:extLst>
          </p:cNvPr>
          <p:cNvPicPr>
            <a:picLocks noChangeAspect="1"/>
          </p:cNvPicPr>
          <p:nvPr/>
        </p:nvPicPr>
        <p:blipFill>
          <a:blip r:embed="rId2"/>
          <a:stretch>
            <a:fillRect/>
          </a:stretch>
        </p:blipFill>
        <p:spPr>
          <a:xfrm>
            <a:off x="275764" y="604921"/>
            <a:ext cx="4776528" cy="854424"/>
          </a:xfrm>
          <a:prstGeom prst="rect">
            <a:avLst/>
          </a:prstGeom>
        </p:spPr>
      </p:pic>
      <p:sp>
        <p:nvSpPr>
          <p:cNvPr id="8" name="TextBox 7">
            <a:extLst>
              <a:ext uri="{FF2B5EF4-FFF2-40B4-BE49-F238E27FC236}">
                <a16:creationId xmlns:a16="http://schemas.microsoft.com/office/drawing/2014/main" id="{7A1EB81D-1833-638C-9A4E-C10374F6860A}"/>
              </a:ext>
            </a:extLst>
          </p:cNvPr>
          <p:cNvSpPr txBox="1"/>
          <p:nvPr/>
        </p:nvSpPr>
        <p:spPr>
          <a:xfrm>
            <a:off x="275764" y="1563999"/>
            <a:ext cx="4858329" cy="5016758"/>
          </a:xfrm>
          <a:prstGeom prst="rect">
            <a:avLst/>
          </a:prstGeom>
          <a:noFill/>
        </p:spPr>
        <p:txBody>
          <a:bodyPr wrap="square">
            <a:spAutoFit/>
          </a:bodyPr>
          <a:lstStyle/>
          <a:p>
            <a:pPr algn="just"/>
            <a:r>
              <a:rPr lang="en-US" sz="1600" b="0" i="0" dirty="0">
                <a:solidFill>
                  <a:srgbClr val="51565E"/>
                </a:solidFill>
                <a:effectLst/>
                <a:ea typeface="Roboto" panose="02000000000000000000" pitchFamily="2" charset="0"/>
              </a:rPr>
              <a:t>A is a bi-directional linked list. So, you can traverse it in both directions. Unlike singly linked lists, its nodes contain one extra pointer called the previous pointer This pointer points to the previous node.</a:t>
            </a:r>
          </a:p>
          <a:p>
            <a:pPr algn="just"/>
            <a:endParaRPr lang="en-US" sz="1600" b="0" i="0" dirty="0">
              <a:solidFill>
                <a:srgbClr val="51565E"/>
              </a:solidFill>
              <a:effectLst/>
              <a:ea typeface="Roboto" panose="02000000000000000000" pitchFamily="2" charset="0"/>
            </a:endParaRPr>
          </a:p>
          <a:p>
            <a:pPr algn="just"/>
            <a:r>
              <a:rPr lang="en-US" sz="1600" b="1" i="0" dirty="0">
                <a:solidFill>
                  <a:srgbClr val="272C37"/>
                </a:solidFill>
                <a:effectLst/>
                <a:ea typeface="Roboto" panose="02000000000000000000" pitchFamily="2" charset="0"/>
              </a:rPr>
              <a:t>Structure of DLL:</a:t>
            </a:r>
            <a:r>
              <a:rPr lang="en-US" sz="1600" b="0" i="0" dirty="0">
                <a:solidFill>
                  <a:srgbClr val="272C37"/>
                </a:solidFill>
                <a:effectLst/>
                <a:ea typeface="Roboto" panose="02000000000000000000" pitchFamily="2" charset="0"/>
              </a:rPr>
              <a:t> </a:t>
            </a:r>
            <a:r>
              <a:rPr lang="en-US" sz="1600" b="0" i="0" dirty="0">
                <a:solidFill>
                  <a:srgbClr val="51565E"/>
                </a:solidFill>
                <a:effectLst/>
                <a:ea typeface="Roboto" panose="02000000000000000000" pitchFamily="2" charset="0"/>
              </a:rPr>
              <a:t>A DLL of singly linked lists is a data structure that consists of a set of singly linked lists (SLLs), each of which is doubly linked. It is used to store data in a way that allows for fast insertion and deletion of elements.</a:t>
            </a:r>
          </a:p>
          <a:p>
            <a:pPr algn="just"/>
            <a:endParaRPr lang="en-US" sz="1600" b="0" i="0" dirty="0">
              <a:solidFill>
                <a:srgbClr val="51565E"/>
              </a:solidFill>
              <a:effectLst/>
              <a:ea typeface="Roboto" panose="02000000000000000000" pitchFamily="2" charset="0"/>
            </a:endParaRPr>
          </a:p>
          <a:p>
            <a:pPr algn="just"/>
            <a:r>
              <a:rPr lang="en-US" sz="1600" b="0" i="0" dirty="0">
                <a:solidFill>
                  <a:srgbClr val="51565E"/>
                </a:solidFill>
                <a:effectLst/>
                <a:ea typeface="Roboto" panose="02000000000000000000" pitchFamily="2" charset="0"/>
              </a:rPr>
              <a:t>Each SLL is made up of two parts: a head and a tail. The head of each SLL contains a pointer to the first element in the list, and the tail contains a pointer to the last element.</a:t>
            </a:r>
          </a:p>
          <a:p>
            <a:pPr algn="just"/>
            <a:endParaRPr lang="en-US" sz="1600" b="0" i="0" dirty="0">
              <a:solidFill>
                <a:srgbClr val="51565E"/>
              </a:solidFill>
              <a:effectLst/>
              <a:ea typeface="Roboto" panose="02000000000000000000" pitchFamily="2" charset="0"/>
            </a:endParaRPr>
          </a:p>
          <a:p>
            <a:pPr algn="just"/>
            <a:r>
              <a:rPr lang="en-US" sz="1600" b="0" i="0" dirty="0">
                <a:solidFill>
                  <a:srgbClr val="51565E"/>
                </a:solidFill>
                <a:effectLst/>
                <a:ea typeface="Roboto" panose="02000000000000000000" pitchFamily="2" charset="0"/>
              </a:rPr>
              <a:t>It is advantageous over other data structures because it allows for quick insertion and deletion of elements. Additionally, it is easy to implement and can be used in a variety of applications.</a:t>
            </a:r>
          </a:p>
        </p:txBody>
      </p:sp>
      <p:sp>
        <p:nvSpPr>
          <p:cNvPr id="10" name="TextBox 9">
            <a:extLst>
              <a:ext uri="{FF2B5EF4-FFF2-40B4-BE49-F238E27FC236}">
                <a16:creationId xmlns:a16="http://schemas.microsoft.com/office/drawing/2014/main" id="{40973426-99D0-D3A3-C36A-075706348063}"/>
              </a:ext>
            </a:extLst>
          </p:cNvPr>
          <p:cNvSpPr txBox="1"/>
          <p:nvPr/>
        </p:nvSpPr>
        <p:spPr>
          <a:xfrm>
            <a:off x="5357090" y="143225"/>
            <a:ext cx="6559145" cy="6555641"/>
          </a:xfrm>
          <a:prstGeom prst="rect">
            <a:avLst/>
          </a:prstGeom>
          <a:noFill/>
        </p:spPr>
        <p:txBody>
          <a:bodyPr wrap="square">
            <a:spAutoFit/>
          </a:bodyPr>
          <a:lstStyle/>
          <a:p>
            <a:pPr algn="just"/>
            <a:r>
              <a:rPr lang="en-US" sz="1400" b="1" i="0" dirty="0">
                <a:solidFill>
                  <a:srgbClr val="272C37"/>
                </a:solidFill>
                <a:effectLst/>
                <a:ea typeface="Roboto" panose="02000000000000000000" pitchFamily="2" charset="0"/>
              </a:rPr>
              <a:t>Creation and Traversal of DLL:</a:t>
            </a:r>
            <a:r>
              <a:rPr lang="en-US" sz="1400" b="0" i="0" dirty="0">
                <a:solidFill>
                  <a:srgbClr val="272C37"/>
                </a:solidFill>
                <a:effectLst/>
                <a:ea typeface="Roboto" panose="02000000000000000000" pitchFamily="2" charset="0"/>
              </a:rPr>
              <a:t> </a:t>
            </a:r>
            <a:r>
              <a:rPr lang="en-US" sz="1400" b="0" i="0" dirty="0">
                <a:solidFill>
                  <a:srgbClr val="51565E"/>
                </a:solidFill>
                <a:effectLst/>
                <a:ea typeface="Roboto" panose="02000000000000000000" pitchFamily="2" charset="0"/>
              </a:rPr>
              <a:t>A DLL is a type of data structure that allows for the storage of data in a linear fashion, much like a singly linked list. However, unlike a singly linked list, a DLL allows for both forward and backward traversal of the data stored within it. This makes it an ideal data structure for applications that require the ability to move both forward and backward through a list of data.</a:t>
            </a:r>
          </a:p>
          <a:p>
            <a:pPr algn="just"/>
            <a:endParaRPr lang="en-US" sz="1400" b="0" i="0" dirty="0">
              <a:solidFill>
                <a:srgbClr val="51565E"/>
              </a:solidFill>
              <a:effectLst/>
              <a:ea typeface="Roboto" panose="02000000000000000000" pitchFamily="2" charset="0"/>
            </a:endParaRPr>
          </a:p>
          <a:p>
            <a:pPr algn="just"/>
            <a:r>
              <a:rPr lang="en-US" sz="1400" b="0" i="0" dirty="0">
                <a:solidFill>
                  <a:srgbClr val="51565E"/>
                </a:solidFill>
                <a:effectLst/>
                <a:ea typeface="Roboto" panose="02000000000000000000" pitchFamily="2" charset="0"/>
              </a:rPr>
              <a:t>To create a DLL, we first need to create a Node class that will be used to store our data. This Node class will have two attributes: data and next. The data attribute will be used to store the actual data that we want to store in our list, and the next attribute will be used to store a reference to the next node in the list.</a:t>
            </a:r>
          </a:p>
          <a:p>
            <a:pPr algn="just"/>
            <a:endParaRPr lang="en-US" sz="1400" b="0" i="0" dirty="0">
              <a:solidFill>
                <a:srgbClr val="51565E"/>
              </a:solidFill>
              <a:effectLst/>
              <a:ea typeface="Roboto" panose="02000000000000000000" pitchFamily="2" charset="0"/>
            </a:endParaRPr>
          </a:p>
          <a:p>
            <a:pPr algn="just"/>
            <a:r>
              <a:rPr lang="en-US" sz="1400" b="0" i="0" dirty="0">
                <a:solidFill>
                  <a:srgbClr val="51565E"/>
                </a:solidFill>
                <a:effectLst/>
                <a:ea typeface="Roboto" panose="02000000000000000000" pitchFamily="2" charset="0"/>
              </a:rPr>
              <a:t>Once we have our Node class, we can create our DLL. To do this, we need to create a class that will represent our list. This class will have two attributes: head and tail. The head attribute will be used to store a reference to the first node in our list, and the tail attribute will be used to store a reference to the last node in our list.</a:t>
            </a:r>
          </a:p>
          <a:p>
            <a:pPr algn="just"/>
            <a:endParaRPr lang="en-US" sz="1400" b="0" i="0" dirty="0">
              <a:solidFill>
                <a:srgbClr val="51565E"/>
              </a:solidFill>
              <a:effectLst/>
              <a:ea typeface="Roboto" panose="02000000000000000000" pitchFamily="2" charset="0"/>
            </a:endParaRPr>
          </a:p>
          <a:p>
            <a:pPr algn="just"/>
            <a:r>
              <a:rPr lang="en-US" sz="1400" b="0" i="0" dirty="0">
                <a:solidFill>
                  <a:srgbClr val="51565E"/>
                </a:solidFill>
                <a:effectLst/>
                <a:ea typeface="Roboto" panose="02000000000000000000" pitchFamily="2" charset="0"/>
              </a:rPr>
              <a:t>After the list class is created, we can begin adding data to it. To add data to our list, we need to create a new node and set its data attribute to the data that we want to add. Then, we need to set the next attribute of the new node to point to the head node of our list. Finally, we need to set the head node of our list to point to the new node.</a:t>
            </a:r>
          </a:p>
          <a:p>
            <a:pPr algn="just"/>
            <a:endParaRPr lang="en-US" sz="1400" b="0" i="0" dirty="0">
              <a:solidFill>
                <a:srgbClr val="51565E"/>
              </a:solidFill>
              <a:effectLst/>
              <a:ea typeface="Roboto" panose="02000000000000000000" pitchFamily="2" charset="0"/>
            </a:endParaRPr>
          </a:p>
          <a:p>
            <a:pPr algn="just"/>
            <a:r>
              <a:rPr lang="en-US" sz="1400" b="0" i="0" dirty="0">
                <a:solidFill>
                  <a:srgbClr val="51565E"/>
                </a:solidFill>
                <a:effectLst/>
                <a:ea typeface="Roboto" panose="02000000000000000000" pitchFamily="2" charset="0"/>
              </a:rPr>
              <a:t>Now that we know how to add data to our list, we can write a function to traverse our list. To do this, we need to create a variable that will keep track of the current node that we are traversing. We can set this variable to the head node of our list to start. Then, we need to create a while loop that will continue until the current node is None, which indicates that we have reached the end of our list.</a:t>
            </a:r>
          </a:p>
          <a:p>
            <a:pPr algn="just"/>
            <a:endParaRPr lang="en-US" sz="1400" b="0" i="0" dirty="0">
              <a:solidFill>
                <a:srgbClr val="51565E"/>
              </a:solidFill>
              <a:effectLst/>
              <a:ea typeface="Roboto" panose="02000000000000000000" pitchFamily="2" charset="0"/>
            </a:endParaRPr>
          </a:p>
          <a:p>
            <a:pPr algn="just"/>
            <a:r>
              <a:rPr lang="en-US" sz="1400" b="0" i="0" dirty="0">
                <a:solidFill>
                  <a:srgbClr val="51565E"/>
                </a:solidFill>
                <a:effectLst/>
                <a:ea typeface="Roboto" panose="02000000000000000000" pitchFamily="2" charset="0"/>
              </a:rPr>
              <a:t>Within our while loop</a:t>
            </a:r>
            <a:r>
              <a:rPr lang="en-US" sz="1400" b="0" i="0" u="none" strike="noStrike" dirty="0">
                <a:solidFill>
                  <a:srgbClr val="1179EF"/>
                </a:solidFill>
                <a:effectLst/>
                <a:ea typeface="Roboto" panose="02000000000000000000" pitchFamily="2" charset="0"/>
                <a:hlinkClick r:id="rId3" tooltip="while loop,"/>
              </a:rPr>
              <a:t>,</a:t>
            </a:r>
            <a:r>
              <a:rPr lang="en-US" sz="1400" b="0" i="0" dirty="0">
                <a:solidFill>
                  <a:srgbClr val="51565E"/>
                </a:solidFill>
                <a:effectLst/>
                <a:ea typeface="Roboto" panose="02000000000000000000" pitchFamily="2" charset="0"/>
              </a:rPr>
              <a:t> we need to print out the data that is stored in the current node. Then, we need to set the current node to the next node in our list before continuing to the next iteration of the loop.</a:t>
            </a:r>
          </a:p>
        </p:txBody>
      </p:sp>
    </p:spTree>
    <p:extLst>
      <p:ext uri="{BB962C8B-B14F-4D97-AF65-F5344CB8AC3E}">
        <p14:creationId xmlns:p14="http://schemas.microsoft.com/office/powerpoint/2010/main" val="401060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 calcmode="lin" valueType="num">
                                      <p:cBhvr additive="base">
                                        <p:cTn id="26"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 calcmode="lin" valueType="num">
                                      <p:cBhvr additive="base">
                                        <p:cTn id="32"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10">
                                            <p:txEl>
                                              <p:pRg st="0" end="0"/>
                                            </p:txEl>
                                          </p:spTgt>
                                        </p:tgtEl>
                                        <p:attrNameLst>
                                          <p:attrName>style.visibility</p:attrName>
                                        </p:attrNameLst>
                                      </p:cBhvr>
                                      <p:to>
                                        <p:strVal val="visible"/>
                                      </p:to>
                                    </p:set>
                                    <p:animEffect transition="in" filter="wheel(1)">
                                      <p:cBhvr>
                                        <p:cTn id="38" dur="2000"/>
                                        <p:tgtEl>
                                          <p:spTgt spid="1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circle(in)">
                                      <p:cBhvr>
                                        <p:cTn id="43" dur="2000"/>
                                        <p:tgtEl>
                                          <p:spTgt spid="10">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10">
                                            <p:txEl>
                                              <p:pRg st="4" end="4"/>
                                            </p:txEl>
                                          </p:spTgt>
                                        </p:tgtEl>
                                        <p:attrNameLst>
                                          <p:attrName>style.visibility</p:attrName>
                                        </p:attrNameLst>
                                      </p:cBhvr>
                                      <p:to>
                                        <p:strVal val="visible"/>
                                      </p:to>
                                    </p:set>
                                    <p:animEffect transition="in" filter="circle(in)">
                                      <p:cBhvr>
                                        <p:cTn id="48" dur="2000"/>
                                        <p:tgtEl>
                                          <p:spTgt spid="10">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0">
                                            <p:txEl>
                                              <p:pRg st="6" end="6"/>
                                            </p:txEl>
                                          </p:spTgt>
                                        </p:tgtEl>
                                        <p:attrNameLst>
                                          <p:attrName>style.visibility</p:attrName>
                                        </p:attrNameLst>
                                      </p:cBhvr>
                                      <p:to>
                                        <p:strVal val="visible"/>
                                      </p:to>
                                    </p:set>
                                    <p:animEffect transition="in" filter="fade">
                                      <p:cBhvr>
                                        <p:cTn id="53" dur="1000"/>
                                        <p:tgtEl>
                                          <p:spTgt spid="10">
                                            <p:txEl>
                                              <p:pRg st="6" end="6"/>
                                            </p:txEl>
                                          </p:spTgt>
                                        </p:tgtEl>
                                      </p:cBhvr>
                                    </p:animEffect>
                                    <p:anim calcmode="lin" valueType="num">
                                      <p:cBhvr>
                                        <p:cTn id="54"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0">
                                            <p:txEl>
                                              <p:pRg st="8" end="8"/>
                                            </p:txEl>
                                          </p:spTgt>
                                        </p:tgtEl>
                                        <p:attrNameLst>
                                          <p:attrName>style.visibility</p:attrName>
                                        </p:attrNameLst>
                                      </p:cBhvr>
                                      <p:to>
                                        <p:strVal val="visible"/>
                                      </p:to>
                                    </p:set>
                                    <p:anim calcmode="lin" valueType="num">
                                      <p:cBhvr additive="base">
                                        <p:cTn id="60"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0">
                                            <p:txEl>
                                              <p:pRg st="10" end="10"/>
                                            </p:txEl>
                                          </p:spTgt>
                                        </p:tgtEl>
                                        <p:attrNameLst>
                                          <p:attrName>style.visibility</p:attrName>
                                        </p:attrNameLst>
                                      </p:cBhvr>
                                      <p:to>
                                        <p:strVal val="visible"/>
                                      </p:to>
                                    </p:set>
                                    <p:anim calcmode="lin" valueType="num">
                                      <p:cBhvr additive="base">
                                        <p:cTn id="66"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35B561-8F6D-C3C9-1FDC-9C7B87413083}"/>
              </a:ext>
            </a:extLst>
          </p:cNvPr>
          <p:cNvSpPr txBox="1"/>
          <p:nvPr/>
        </p:nvSpPr>
        <p:spPr>
          <a:xfrm>
            <a:off x="166255" y="5169"/>
            <a:ext cx="3749963" cy="338554"/>
          </a:xfrm>
          <a:prstGeom prst="rect">
            <a:avLst/>
          </a:prstGeom>
          <a:noFill/>
        </p:spPr>
        <p:txBody>
          <a:bodyPr wrap="square">
            <a:spAutoFit/>
          </a:bodyPr>
          <a:lstStyle/>
          <a:p>
            <a:pPr algn="l"/>
            <a:r>
              <a:rPr lang="en-US" sz="1600" b="1" i="0" dirty="0">
                <a:solidFill>
                  <a:srgbClr val="272C37"/>
                </a:solidFill>
                <a:effectLst/>
              </a:rPr>
              <a:t>What is a CLL(CLL</a:t>
            </a:r>
            <a:r>
              <a:rPr lang="en-US" sz="1600" b="1" i="0" dirty="0">
                <a:solidFill>
                  <a:srgbClr val="272C37"/>
                </a:solidFill>
                <a:effectLst/>
                <a:ea typeface="Roboto" panose="02000000000000000000" pitchFamily="2" charset="0"/>
              </a:rPr>
              <a:t>)?</a:t>
            </a:r>
          </a:p>
        </p:txBody>
      </p:sp>
      <p:pic>
        <p:nvPicPr>
          <p:cNvPr id="5" name="Picture 4">
            <a:extLst>
              <a:ext uri="{FF2B5EF4-FFF2-40B4-BE49-F238E27FC236}">
                <a16:creationId xmlns:a16="http://schemas.microsoft.com/office/drawing/2014/main" id="{9E87A79E-869E-8A80-D261-CD25DAEE471A}"/>
              </a:ext>
            </a:extLst>
          </p:cNvPr>
          <p:cNvPicPr>
            <a:picLocks noChangeAspect="1"/>
          </p:cNvPicPr>
          <p:nvPr/>
        </p:nvPicPr>
        <p:blipFill>
          <a:blip r:embed="rId2"/>
          <a:stretch>
            <a:fillRect/>
          </a:stretch>
        </p:blipFill>
        <p:spPr>
          <a:xfrm>
            <a:off x="349653" y="343724"/>
            <a:ext cx="4689781" cy="1540495"/>
          </a:xfrm>
          <a:prstGeom prst="rect">
            <a:avLst/>
          </a:prstGeom>
        </p:spPr>
      </p:pic>
      <p:sp>
        <p:nvSpPr>
          <p:cNvPr id="7" name="TextBox 6">
            <a:extLst>
              <a:ext uri="{FF2B5EF4-FFF2-40B4-BE49-F238E27FC236}">
                <a16:creationId xmlns:a16="http://schemas.microsoft.com/office/drawing/2014/main" id="{EA69BA62-285B-629B-59EE-238BBEB73C4C}"/>
              </a:ext>
            </a:extLst>
          </p:cNvPr>
          <p:cNvSpPr txBox="1"/>
          <p:nvPr/>
        </p:nvSpPr>
        <p:spPr>
          <a:xfrm>
            <a:off x="166255" y="1884219"/>
            <a:ext cx="4873179" cy="4770537"/>
          </a:xfrm>
          <a:prstGeom prst="rect">
            <a:avLst/>
          </a:prstGeom>
          <a:noFill/>
        </p:spPr>
        <p:txBody>
          <a:bodyPr wrap="square">
            <a:spAutoFit/>
          </a:bodyPr>
          <a:lstStyle/>
          <a:p>
            <a:pPr algn="just"/>
            <a:r>
              <a:rPr lang="en-US" sz="1600" dirty="0">
                <a:solidFill>
                  <a:srgbClr val="51565E"/>
                </a:solidFill>
              </a:rPr>
              <a:t>A CLL </a:t>
            </a:r>
            <a:r>
              <a:rPr lang="en-US" sz="1600" b="0" i="0" dirty="0">
                <a:solidFill>
                  <a:srgbClr val="51565E"/>
                </a:solidFill>
                <a:effectLst/>
              </a:rPr>
              <a:t>is a unidirectional linked list. So, you can traverse it in only one direction. But this type of linked list has its last node pointing to the head node. So while traversing, you need to be careful and stop traversing when you revisit the head node.</a:t>
            </a:r>
          </a:p>
          <a:p>
            <a:pPr algn="just"/>
            <a:endParaRPr lang="en-US" sz="1600" b="0" i="0" dirty="0">
              <a:solidFill>
                <a:srgbClr val="51565E"/>
              </a:solidFill>
              <a:effectLst/>
            </a:endParaRPr>
          </a:p>
          <a:p>
            <a:pPr algn="just"/>
            <a:r>
              <a:rPr lang="en-US" sz="1600" b="1" i="0" dirty="0">
                <a:solidFill>
                  <a:srgbClr val="272C37"/>
                </a:solidFill>
                <a:effectLst/>
              </a:rPr>
              <a:t>Structure of CLL: </a:t>
            </a:r>
            <a:r>
              <a:rPr lang="en-US" sz="1600" b="0" i="0" dirty="0">
                <a:solidFill>
                  <a:srgbClr val="51565E"/>
                </a:solidFill>
                <a:effectLst/>
              </a:rPr>
              <a:t>A CLL is a type of data structure that uses linked list technology to store data in a linear, sequential fashion. However, unlike a traditional linked list, a CLL has no beginning or end – it is essentially a ring of nodes. This makes CLLs ideal for applications where data needs to be processed in a continuous loop, such as in real-time applications or simulations.</a:t>
            </a:r>
          </a:p>
          <a:p>
            <a:pPr algn="just"/>
            <a:endParaRPr lang="en-US" sz="1600" b="0" i="0" dirty="0">
              <a:solidFill>
                <a:srgbClr val="51565E"/>
              </a:solidFill>
              <a:effectLst/>
            </a:endParaRPr>
          </a:p>
          <a:p>
            <a:pPr algn="just"/>
            <a:r>
              <a:rPr lang="en-US" sz="1600" b="0" i="0" dirty="0">
                <a:solidFill>
                  <a:srgbClr val="51565E"/>
                </a:solidFill>
                <a:effectLst/>
              </a:rPr>
              <a:t>CLLs are typically implemented using a singly linked list data structure. This means that each node in the list is connected to the next node via a pointer. The last node in the list is then connected back to the first node, creating the ring-like structure.</a:t>
            </a:r>
          </a:p>
        </p:txBody>
      </p:sp>
      <p:sp>
        <p:nvSpPr>
          <p:cNvPr id="4" name="TextBox 3">
            <a:extLst>
              <a:ext uri="{FF2B5EF4-FFF2-40B4-BE49-F238E27FC236}">
                <a16:creationId xmlns:a16="http://schemas.microsoft.com/office/drawing/2014/main" id="{811ADB9A-DC78-1625-8E57-3358F48ECE14}"/>
              </a:ext>
            </a:extLst>
          </p:cNvPr>
          <p:cNvSpPr txBox="1"/>
          <p:nvPr/>
        </p:nvSpPr>
        <p:spPr>
          <a:xfrm>
            <a:off x="5236352" y="138143"/>
            <a:ext cx="6748827" cy="6740307"/>
          </a:xfrm>
          <a:prstGeom prst="rect">
            <a:avLst/>
          </a:prstGeom>
          <a:noFill/>
        </p:spPr>
        <p:txBody>
          <a:bodyPr wrap="square">
            <a:spAutoFit/>
          </a:bodyPr>
          <a:lstStyle/>
          <a:p>
            <a:pPr algn="just"/>
            <a:r>
              <a:rPr lang="en-US" sz="1600" b="0" i="0" dirty="0">
                <a:solidFill>
                  <a:srgbClr val="51565E"/>
                </a:solidFill>
                <a:effectLst/>
              </a:rPr>
              <a:t>Accessing data in a CLL is similar to accessing data in a traditional linked list. However, because there is no defined beginning or end to the list, it can be difficult to know where to start traversing the list. As a result, many implementations of CLLs use a "head" pointer that points to the first node in the list.</a:t>
            </a:r>
          </a:p>
          <a:p>
            <a:pPr algn="just"/>
            <a:endParaRPr lang="en-US" sz="1600" b="0" i="0" dirty="0">
              <a:solidFill>
                <a:srgbClr val="51565E"/>
              </a:solidFill>
              <a:effectLst/>
            </a:endParaRPr>
          </a:p>
          <a:p>
            <a:pPr algn="just"/>
            <a:r>
              <a:rPr lang="en-US" sz="1600" b="0" i="0" dirty="0">
                <a:solidFill>
                  <a:srgbClr val="51565E"/>
                </a:solidFill>
                <a:effectLst/>
              </a:rPr>
              <a:t>CLLs have a number of advantages over traditionally linked lists. First, because there is no defined beginning or end to the list, data can be added and removed from the list at any time. This makes CLLs ideal for applications where data needs to be constantly added or removed, such as in a real-time application.</a:t>
            </a:r>
          </a:p>
          <a:p>
            <a:pPr algn="just"/>
            <a:endParaRPr lang="en-US" sz="1600" b="0" i="0" dirty="0">
              <a:solidFill>
                <a:srgbClr val="51565E"/>
              </a:solidFill>
              <a:effectLst/>
            </a:endParaRPr>
          </a:p>
          <a:p>
            <a:pPr algn="just"/>
            <a:r>
              <a:rPr lang="en-US" sz="1600" b="0" i="0" dirty="0">
                <a:solidFill>
                  <a:srgbClr val="51565E"/>
                </a:solidFill>
                <a:effectLst/>
              </a:rPr>
              <a:t>Second, because data is stored in a ring-like structure, it can be accessed in a continuous loop. This makes CLLs ideal for applications where data needs to be processed in a continuous loop, such as in a real-time application or simulation.</a:t>
            </a:r>
          </a:p>
          <a:p>
            <a:pPr algn="just"/>
            <a:endParaRPr lang="en-US" sz="1600" b="0" i="0" dirty="0">
              <a:solidFill>
                <a:srgbClr val="51565E"/>
              </a:solidFill>
              <a:effectLst/>
            </a:endParaRPr>
          </a:p>
          <a:p>
            <a:pPr algn="just"/>
            <a:r>
              <a:rPr lang="en-US" sz="1600" b="0" i="0" dirty="0">
                <a:solidFill>
                  <a:srgbClr val="51565E"/>
                </a:solidFill>
                <a:effectLst/>
              </a:rPr>
              <a:t>Third, because there is no defined beginning or end to the list, CLLs are typically more efficient than traditional linked lists when it comes to memory usage. This is because traditionally linked lists often require additional memory for pointers that point to the beginning and end of the list. CLLs, on the other hand, only require a single pointer to be stored in memory – the head pointer.</a:t>
            </a:r>
          </a:p>
          <a:p>
            <a:pPr algn="just"/>
            <a:endParaRPr lang="en-US" sz="1600" dirty="0">
              <a:solidFill>
                <a:srgbClr val="51565E"/>
              </a:solidFill>
            </a:endParaRPr>
          </a:p>
          <a:p>
            <a:pPr algn="just"/>
            <a:r>
              <a:rPr lang="en-US" sz="1600" dirty="0">
                <a:solidFill>
                  <a:srgbClr val="51565E"/>
                </a:solidFill>
              </a:rPr>
              <a:t>F</a:t>
            </a:r>
            <a:r>
              <a:rPr lang="en-US" sz="1600" b="0" i="0" dirty="0">
                <a:solidFill>
                  <a:srgbClr val="51565E"/>
                </a:solidFill>
                <a:effectLst/>
              </a:rPr>
              <a:t>inally, CLLs are often easier to implement than traditional linked lists. This is because traditional linked lists often require the use of additional data structures, such as stacks and queues, to keep track of the list's beginning and end. CLLs, on the other hand, only require a singly linked list data structure.</a:t>
            </a:r>
          </a:p>
        </p:txBody>
      </p:sp>
    </p:spTree>
    <p:extLst>
      <p:ext uri="{BB962C8B-B14F-4D97-AF65-F5344CB8AC3E}">
        <p14:creationId xmlns:p14="http://schemas.microsoft.com/office/powerpoint/2010/main" val="93042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1000"/>
                                        <p:tgtEl>
                                          <p:spTgt spid="7">
                                            <p:txEl>
                                              <p:pRg st="2" end="2"/>
                                            </p:txEl>
                                          </p:spTgt>
                                        </p:tgtEl>
                                      </p:cBhvr>
                                    </p:animEffect>
                                    <p:anim calcmode="lin" valueType="num">
                                      <p:cBhvr>
                                        <p:cTn id="21"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1000"/>
                                        <p:tgtEl>
                                          <p:spTgt spid="7">
                                            <p:txEl>
                                              <p:pRg st="4" end="4"/>
                                            </p:txEl>
                                          </p:spTgt>
                                        </p:tgtEl>
                                      </p:cBhvr>
                                    </p:animEffect>
                                    <p:anim calcmode="lin" valueType="num">
                                      <p:cBhvr>
                                        <p:cTn id="2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animEffect transition="in" filter="wheel(1)">
                                      <p:cBhvr>
                                        <p:cTn id="34" dur="2000"/>
                                        <p:tgtEl>
                                          <p:spTgt spid="4">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circle(in)">
                                      <p:cBhvr>
                                        <p:cTn id="39" dur="2000"/>
                                        <p:tgtEl>
                                          <p:spTgt spid="4">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4">
                                            <p:txEl>
                                              <p:pRg st="4" end="4"/>
                                            </p:txEl>
                                          </p:spTgt>
                                        </p:tgtEl>
                                        <p:attrNameLst>
                                          <p:attrName>style.visibility</p:attrName>
                                        </p:attrNameLst>
                                      </p:cBhvr>
                                      <p:to>
                                        <p:strVal val="visible"/>
                                      </p:to>
                                    </p:set>
                                    <p:animEffect transition="in" filter="circle(in)">
                                      <p:cBhvr>
                                        <p:cTn id="44" dur="2000"/>
                                        <p:tgtEl>
                                          <p:spTgt spid="4">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circle(in)">
                                      <p:cBhvr>
                                        <p:cTn id="49" dur="2000"/>
                                        <p:tgtEl>
                                          <p:spTgt spid="4">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
                                            <p:txEl>
                                              <p:pRg st="8" end="8"/>
                                            </p:txEl>
                                          </p:spTgt>
                                        </p:tgtEl>
                                        <p:attrNameLst>
                                          <p:attrName>style.visibility</p:attrName>
                                        </p:attrNameLst>
                                      </p:cBhvr>
                                      <p:to>
                                        <p:strVal val="visible"/>
                                      </p:to>
                                    </p:set>
                                    <p:animEffect transition="in" filter="wipe(down)">
                                      <p:cBhvr>
                                        <p:cTn id="54"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35B561-8F6D-C3C9-1FDC-9C7B87413083}"/>
              </a:ext>
            </a:extLst>
          </p:cNvPr>
          <p:cNvSpPr txBox="1"/>
          <p:nvPr/>
        </p:nvSpPr>
        <p:spPr>
          <a:xfrm>
            <a:off x="166255" y="5169"/>
            <a:ext cx="3749963" cy="338554"/>
          </a:xfrm>
          <a:prstGeom prst="rect">
            <a:avLst/>
          </a:prstGeom>
          <a:noFill/>
        </p:spPr>
        <p:txBody>
          <a:bodyPr wrap="square">
            <a:spAutoFit/>
          </a:bodyPr>
          <a:lstStyle/>
          <a:p>
            <a:pPr algn="l"/>
            <a:r>
              <a:rPr lang="en-US" sz="1600" b="1" i="0" dirty="0">
                <a:solidFill>
                  <a:srgbClr val="272C37"/>
                </a:solidFill>
                <a:effectLst/>
              </a:rPr>
              <a:t>What is a CLL(CLL</a:t>
            </a:r>
            <a:r>
              <a:rPr lang="en-US" sz="1600" b="1" i="0" dirty="0">
                <a:solidFill>
                  <a:srgbClr val="272C37"/>
                </a:solidFill>
                <a:effectLst/>
                <a:ea typeface="Roboto" panose="02000000000000000000" pitchFamily="2" charset="0"/>
              </a:rPr>
              <a:t>)? (Cont.)</a:t>
            </a:r>
          </a:p>
        </p:txBody>
      </p:sp>
      <p:sp>
        <p:nvSpPr>
          <p:cNvPr id="9" name="TextBox 8">
            <a:extLst>
              <a:ext uri="{FF2B5EF4-FFF2-40B4-BE49-F238E27FC236}">
                <a16:creationId xmlns:a16="http://schemas.microsoft.com/office/drawing/2014/main" id="{35B0934E-F8BC-71FA-4AFF-D67E85A663E7}"/>
              </a:ext>
            </a:extLst>
          </p:cNvPr>
          <p:cNvSpPr txBox="1"/>
          <p:nvPr/>
        </p:nvSpPr>
        <p:spPr>
          <a:xfrm>
            <a:off x="166255" y="466833"/>
            <a:ext cx="5791199" cy="6247864"/>
          </a:xfrm>
          <a:prstGeom prst="rect">
            <a:avLst/>
          </a:prstGeom>
          <a:noFill/>
        </p:spPr>
        <p:txBody>
          <a:bodyPr wrap="square">
            <a:spAutoFit/>
          </a:bodyPr>
          <a:lstStyle/>
          <a:p>
            <a:pPr algn="just"/>
            <a:r>
              <a:rPr lang="en-US" sz="1600" b="1" i="0" dirty="0">
                <a:solidFill>
                  <a:srgbClr val="272C37"/>
                </a:solidFill>
                <a:effectLst/>
              </a:rPr>
              <a:t>Creation and Traversal of CLL: </a:t>
            </a:r>
          </a:p>
          <a:p>
            <a:pPr algn="just"/>
            <a:endParaRPr lang="en-US" sz="1600" b="1" dirty="0">
              <a:solidFill>
                <a:srgbClr val="272C37"/>
              </a:solidFill>
            </a:endParaRPr>
          </a:p>
          <a:p>
            <a:pPr algn="just"/>
            <a:r>
              <a:rPr lang="en-US" sz="1600" b="0" i="0" dirty="0">
                <a:solidFill>
                  <a:srgbClr val="51565E"/>
                </a:solidFill>
                <a:effectLst/>
              </a:rPr>
              <a:t>A CLL is a type of data structure that can store a collection of items. It is related to both the singly linked list and the doubly linked list. Unlike a singly linked list, which has a NULL pointer at the end of the list, a CLL has a pointer that points back to the first node in the list. This makes it possible to traverse the entire list without having to keep track of the end of the list.</a:t>
            </a:r>
          </a:p>
          <a:p>
            <a:pPr algn="just"/>
            <a:endParaRPr lang="en-US" sz="1600" b="0" i="0" dirty="0">
              <a:solidFill>
                <a:srgbClr val="51565E"/>
              </a:solidFill>
              <a:effectLst/>
            </a:endParaRPr>
          </a:p>
          <a:p>
            <a:pPr algn="just"/>
            <a:r>
              <a:rPr lang="en-US" sz="1600" b="1" i="0" dirty="0">
                <a:solidFill>
                  <a:srgbClr val="51565E"/>
                </a:solidFill>
                <a:effectLst/>
              </a:rPr>
              <a:t>There are two types of CLLs: </a:t>
            </a:r>
            <a:r>
              <a:rPr lang="en-US" sz="1600" b="0" i="0" dirty="0">
                <a:solidFill>
                  <a:srgbClr val="51565E"/>
                </a:solidFill>
                <a:effectLst/>
              </a:rPr>
              <a:t>singly linked and doubly linked. In a singly linked circular linked list, each node has a pointer that points to the next node in the list. The last node in the list points back to the first node. In a doubly linked circular linked list, each node has pointers that point to both the next node and the previous node.</a:t>
            </a:r>
          </a:p>
          <a:p>
            <a:pPr algn="just"/>
            <a:endParaRPr lang="en-US" sz="1600" b="0" i="0" dirty="0">
              <a:solidFill>
                <a:srgbClr val="51565E"/>
              </a:solidFill>
              <a:effectLst/>
            </a:endParaRPr>
          </a:p>
          <a:p>
            <a:pPr algn="just"/>
            <a:r>
              <a:rPr lang="en-US" sz="1600" b="0" i="0" dirty="0">
                <a:solidFill>
                  <a:srgbClr val="51565E"/>
                </a:solidFill>
                <a:effectLst/>
              </a:rPr>
              <a:t>CLLs have many applications. They can be used to implement queues, stacks, or deques. They can also be used for applications that require circular buffers or circular arrays.</a:t>
            </a:r>
          </a:p>
          <a:p>
            <a:pPr algn="just"/>
            <a:endParaRPr lang="en-US" sz="1600" b="0" i="0" dirty="0">
              <a:solidFill>
                <a:srgbClr val="51565E"/>
              </a:solidFill>
              <a:effectLst/>
            </a:endParaRPr>
          </a:p>
          <a:p>
            <a:pPr algn="just"/>
            <a:r>
              <a:rPr lang="en-US" sz="1600" b="0" i="0" dirty="0">
                <a:solidFill>
                  <a:srgbClr val="51565E"/>
                </a:solidFill>
                <a:effectLst/>
              </a:rPr>
              <a:t>There are two ways to create a circular linked list:</a:t>
            </a:r>
          </a:p>
          <a:p>
            <a:pPr algn="just"/>
            <a:endParaRPr lang="en-US" sz="1600" b="0" i="0" dirty="0">
              <a:solidFill>
                <a:srgbClr val="51565E"/>
              </a:solidFill>
              <a:effectLst/>
            </a:endParaRPr>
          </a:p>
          <a:p>
            <a:pPr algn="just">
              <a:buFont typeface="+mj-lt"/>
              <a:buAutoNum type="arabicPeriod"/>
            </a:pPr>
            <a:r>
              <a:rPr lang="en-US" sz="1600" b="0" i="0" dirty="0">
                <a:solidFill>
                  <a:srgbClr val="51565E"/>
                </a:solidFill>
                <a:effectLst/>
              </a:rPr>
              <a:t>Create a singly linked list and make the last node point to the first node.</a:t>
            </a:r>
          </a:p>
          <a:p>
            <a:pPr algn="just">
              <a:buFont typeface="+mj-lt"/>
              <a:buAutoNum type="arabicPeriod"/>
            </a:pPr>
            <a:r>
              <a:rPr lang="en-US" sz="1600" b="0" i="0" dirty="0">
                <a:solidFill>
                  <a:srgbClr val="51565E"/>
                </a:solidFill>
                <a:effectLst/>
              </a:rPr>
              <a:t>Create a doubly linked list and make the last node point to the first node and the first node point to the last node.</a:t>
            </a:r>
          </a:p>
        </p:txBody>
      </p:sp>
      <p:sp>
        <p:nvSpPr>
          <p:cNvPr id="10" name="TextBox 9">
            <a:extLst>
              <a:ext uri="{FF2B5EF4-FFF2-40B4-BE49-F238E27FC236}">
                <a16:creationId xmlns:a16="http://schemas.microsoft.com/office/drawing/2014/main" id="{61BADD2A-A6ED-58BC-869D-A45ACBD34827}"/>
              </a:ext>
            </a:extLst>
          </p:cNvPr>
          <p:cNvSpPr txBox="1"/>
          <p:nvPr/>
        </p:nvSpPr>
        <p:spPr>
          <a:xfrm>
            <a:off x="6234546" y="428178"/>
            <a:ext cx="5791199" cy="6001643"/>
          </a:xfrm>
          <a:prstGeom prst="rect">
            <a:avLst/>
          </a:prstGeom>
          <a:noFill/>
        </p:spPr>
        <p:txBody>
          <a:bodyPr wrap="square">
            <a:spAutoFit/>
          </a:bodyPr>
          <a:lstStyle/>
          <a:p>
            <a:pPr algn="just"/>
            <a:r>
              <a:rPr lang="en-US" sz="1600" b="0" i="0" dirty="0">
                <a:solidFill>
                  <a:srgbClr val="51565E"/>
                </a:solidFill>
                <a:effectLst/>
              </a:rPr>
              <a:t>To create a singly linked circular linked list, we first need to create a singly linked list. We can do this by creating a Node class and a LinkedList class. The Node class will represent each node in the list, and the LinkedList class will represent the list itself.</a:t>
            </a:r>
          </a:p>
          <a:p>
            <a:pPr algn="just"/>
            <a:endParaRPr lang="en-US" sz="1600" b="0" i="0" dirty="0">
              <a:solidFill>
                <a:srgbClr val="51565E"/>
              </a:solidFill>
              <a:effectLst/>
            </a:endParaRPr>
          </a:p>
          <a:p>
            <a:pPr algn="just"/>
            <a:r>
              <a:rPr lang="en-US" sz="1600" b="0" i="0" dirty="0">
                <a:solidFill>
                  <a:srgbClr val="51565E"/>
                </a:solidFill>
                <a:effectLst/>
              </a:rPr>
              <a:t>To create a doubly linked circular linked list, we first need to create a doubly linked list. We can do this by creating a Node class and a LinkedList class. The Node class will represent each node in the list, and the LinkedList class will represent the list itself.</a:t>
            </a:r>
          </a:p>
          <a:p>
            <a:pPr algn="just"/>
            <a:endParaRPr lang="en-US" sz="1600" b="0" i="0" dirty="0">
              <a:solidFill>
                <a:srgbClr val="51565E"/>
              </a:solidFill>
              <a:effectLst/>
            </a:endParaRPr>
          </a:p>
          <a:p>
            <a:pPr algn="just"/>
            <a:r>
              <a:rPr lang="en-US" sz="1600" b="0" i="0" dirty="0">
                <a:solidFill>
                  <a:srgbClr val="51565E"/>
                </a:solidFill>
                <a:effectLst/>
              </a:rPr>
              <a:t>Once we have created our Node and LinkedList classes, we can create a CLL by creating a few nodes and linking them together. To do this, we first need to create a few nodes. Then, we need to link the nodes together to form a circular linked list. We can also link the nodes together in a doubly linked list.</a:t>
            </a:r>
          </a:p>
          <a:p>
            <a:pPr algn="just"/>
            <a:endParaRPr lang="en-US" sz="1600" b="0" i="0" dirty="0">
              <a:solidFill>
                <a:srgbClr val="51565E"/>
              </a:solidFill>
              <a:effectLst/>
            </a:endParaRPr>
          </a:p>
          <a:p>
            <a:pPr algn="just"/>
            <a:r>
              <a:rPr lang="en-US" sz="1600" b="0" i="0" dirty="0">
                <a:solidFill>
                  <a:srgbClr val="51565E"/>
                </a:solidFill>
                <a:effectLst/>
              </a:rPr>
              <a:t>There are two ways to traverse a circular linked list:</a:t>
            </a:r>
          </a:p>
          <a:p>
            <a:pPr algn="just"/>
            <a:endParaRPr lang="en-US" sz="1600" b="0" i="0" dirty="0">
              <a:solidFill>
                <a:srgbClr val="51565E"/>
              </a:solidFill>
              <a:effectLst/>
            </a:endParaRPr>
          </a:p>
          <a:p>
            <a:pPr algn="just">
              <a:buFont typeface="+mj-lt"/>
              <a:buAutoNum type="arabicPeriod"/>
            </a:pPr>
            <a:r>
              <a:rPr lang="en-US" sz="1600" b="0" i="0" dirty="0">
                <a:solidFill>
                  <a:srgbClr val="51565E"/>
                </a:solidFill>
                <a:effectLst/>
              </a:rPr>
              <a:t>Traverse the list until you reach the head node again.</a:t>
            </a:r>
          </a:p>
          <a:p>
            <a:pPr algn="just">
              <a:buFont typeface="+mj-lt"/>
              <a:buAutoNum type="arabicPeriod"/>
            </a:pPr>
            <a:r>
              <a:rPr lang="en-US" sz="1600" b="0" i="0" dirty="0">
                <a:solidFill>
                  <a:srgbClr val="51565E"/>
                </a:solidFill>
                <a:effectLst/>
              </a:rPr>
              <a:t>Keep track of the nodes you have visited.</a:t>
            </a:r>
          </a:p>
          <a:p>
            <a:pPr algn="just">
              <a:buFont typeface="+mj-lt"/>
              <a:buAutoNum type="arabicPeriod"/>
            </a:pPr>
            <a:endParaRPr lang="en-US" sz="1600" b="0" i="0" dirty="0">
              <a:solidFill>
                <a:srgbClr val="51565E"/>
              </a:solidFill>
              <a:effectLst/>
            </a:endParaRPr>
          </a:p>
          <a:p>
            <a:pPr algn="just"/>
            <a:r>
              <a:rPr lang="en-US" sz="1600" b="0" i="0" dirty="0">
                <a:solidFill>
                  <a:srgbClr val="51565E"/>
                </a:solidFill>
                <a:effectLst/>
              </a:rPr>
              <a:t>To traverse the list until you reach the head node again, you can use a while loop. If you want to keep track of the nodes you have visited, you can use a list or set.</a:t>
            </a:r>
            <a:endParaRPr lang="en-US" sz="1600" dirty="0"/>
          </a:p>
        </p:txBody>
      </p:sp>
    </p:spTree>
    <p:extLst>
      <p:ext uri="{BB962C8B-B14F-4D97-AF65-F5344CB8AC3E}">
        <p14:creationId xmlns:p14="http://schemas.microsoft.com/office/powerpoint/2010/main" val="270507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anim calcmode="lin" valueType="num">
                                      <p:cBhvr additive="base">
                                        <p:cTn id="1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1000"/>
                                        <p:tgtEl>
                                          <p:spTgt spid="9">
                                            <p:txEl>
                                              <p:pRg st="4" end="4"/>
                                            </p:txEl>
                                          </p:spTgt>
                                        </p:tgtEl>
                                      </p:cBhvr>
                                    </p:animEffect>
                                    <p:anim calcmode="lin" valueType="num">
                                      <p:cBhvr>
                                        <p:cTn id="18"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1000"/>
                                        <p:tgtEl>
                                          <p:spTgt spid="9">
                                            <p:txEl>
                                              <p:pRg st="6" end="6"/>
                                            </p:txEl>
                                          </p:spTgt>
                                        </p:tgtEl>
                                      </p:cBhvr>
                                    </p:animEffect>
                                    <p:anim calcmode="lin" valueType="num">
                                      <p:cBhvr>
                                        <p:cTn id="25"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 calcmode="lin" valueType="num">
                                      <p:cBhvr additive="base">
                                        <p:cTn id="3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anim calcmode="lin" valueType="num">
                                      <p:cBhvr additive="base">
                                        <p:cTn id="35"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anim calcmode="lin" valueType="num">
                                      <p:cBhvr additive="base">
                                        <p:cTn id="39"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animEffect transition="in" filter="barn(inVertical)">
                                      <p:cBhvr>
                                        <p:cTn id="45" dur="500"/>
                                        <p:tgtEl>
                                          <p:spTgt spid="10">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10">
                                            <p:txEl>
                                              <p:pRg st="2" end="2"/>
                                            </p:txEl>
                                          </p:spTgt>
                                        </p:tgtEl>
                                        <p:attrNameLst>
                                          <p:attrName>style.visibility</p:attrName>
                                        </p:attrNameLst>
                                      </p:cBhvr>
                                      <p:to>
                                        <p:strVal val="visible"/>
                                      </p:to>
                                    </p:set>
                                    <p:animEffect transition="in" filter="barn(inVertical)">
                                      <p:cBhvr>
                                        <p:cTn id="50" dur="500"/>
                                        <p:tgtEl>
                                          <p:spTgt spid="10">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xEl>
                                              <p:pRg st="4" end="4"/>
                                            </p:txEl>
                                          </p:spTgt>
                                        </p:tgtEl>
                                        <p:attrNameLst>
                                          <p:attrName>style.visibility</p:attrName>
                                        </p:attrNameLst>
                                      </p:cBhvr>
                                      <p:to>
                                        <p:strVal val="visible"/>
                                      </p:to>
                                    </p:set>
                                    <p:anim calcmode="lin" valueType="num">
                                      <p:cBhvr additive="base">
                                        <p:cTn id="55"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nodeType="clickEffect">
                                  <p:stCondLst>
                                    <p:cond delay="0"/>
                                  </p:stCondLst>
                                  <p:childTnLst>
                                    <p:set>
                                      <p:cBhvr>
                                        <p:cTn id="60" dur="1" fill="hold">
                                          <p:stCondLst>
                                            <p:cond delay="0"/>
                                          </p:stCondLst>
                                        </p:cTn>
                                        <p:tgtEl>
                                          <p:spTgt spid="10">
                                            <p:txEl>
                                              <p:pRg st="6" end="6"/>
                                            </p:txEl>
                                          </p:spTgt>
                                        </p:tgtEl>
                                        <p:attrNameLst>
                                          <p:attrName>style.visibility</p:attrName>
                                        </p:attrNameLst>
                                      </p:cBhvr>
                                      <p:to>
                                        <p:strVal val="visible"/>
                                      </p:to>
                                    </p:set>
                                    <p:animEffect transition="in" filter="circle(in)">
                                      <p:cBhvr>
                                        <p:cTn id="61" dur="2000"/>
                                        <p:tgtEl>
                                          <p:spTgt spid="10">
                                            <p:txEl>
                                              <p:pRg st="6" end="6"/>
                                            </p:txEl>
                                          </p:spTgt>
                                        </p:tgtEl>
                                      </p:cBhvr>
                                    </p:animEffect>
                                  </p:childTnLst>
                                </p:cTn>
                              </p:par>
                              <p:par>
                                <p:cTn id="62" presetID="6" presetClass="entr" presetSubtype="16" fill="hold" nodeType="withEffect">
                                  <p:stCondLst>
                                    <p:cond delay="0"/>
                                  </p:stCondLst>
                                  <p:childTnLst>
                                    <p:set>
                                      <p:cBhvr>
                                        <p:cTn id="63" dur="1" fill="hold">
                                          <p:stCondLst>
                                            <p:cond delay="0"/>
                                          </p:stCondLst>
                                        </p:cTn>
                                        <p:tgtEl>
                                          <p:spTgt spid="10">
                                            <p:txEl>
                                              <p:pRg st="8" end="8"/>
                                            </p:txEl>
                                          </p:spTgt>
                                        </p:tgtEl>
                                        <p:attrNameLst>
                                          <p:attrName>style.visibility</p:attrName>
                                        </p:attrNameLst>
                                      </p:cBhvr>
                                      <p:to>
                                        <p:strVal val="visible"/>
                                      </p:to>
                                    </p:set>
                                    <p:animEffect transition="in" filter="circle(in)">
                                      <p:cBhvr>
                                        <p:cTn id="64" dur="2000"/>
                                        <p:tgtEl>
                                          <p:spTgt spid="10">
                                            <p:txEl>
                                              <p:pRg st="8" end="8"/>
                                            </p:txEl>
                                          </p:spTgt>
                                        </p:tgtEl>
                                      </p:cBhvr>
                                    </p:animEffect>
                                  </p:childTnLst>
                                </p:cTn>
                              </p:par>
                              <p:par>
                                <p:cTn id="65" presetID="6" presetClass="entr" presetSubtype="16" fill="hold" nodeType="withEffect">
                                  <p:stCondLst>
                                    <p:cond delay="0"/>
                                  </p:stCondLst>
                                  <p:childTnLst>
                                    <p:set>
                                      <p:cBhvr>
                                        <p:cTn id="66" dur="1" fill="hold">
                                          <p:stCondLst>
                                            <p:cond delay="0"/>
                                          </p:stCondLst>
                                        </p:cTn>
                                        <p:tgtEl>
                                          <p:spTgt spid="10">
                                            <p:txEl>
                                              <p:pRg st="9" end="9"/>
                                            </p:txEl>
                                          </p:spTgt>
                                        </p:tgtEl>
                                        <p:attrNameLst>
                                          <p:attrName>style.visibility</p:attrName>
                                        </p:attrNameLst>
                                      </p:cBhvr>
                                      <p:to>
                                        <p:strVal val="visible"/>
                                      </p:to>
                                    </p:set>
                                    <p:animEffect transition="in" filter="circle(in)">
                                      <p:cBhvr>
                                        <p:cTn id="67" dur="2000"/>
                                        <p:tgtEl>
                                          <p:spTgt spid="10">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10">
                                            <p:txEl>
                                              <p:pRg st="11" end="11"/>
                                            </p:txEl>
                                          </p:spTgt>
                                        </p:tgtEl>
                                        <p:attrNameLst>
                                          <p:attrName>style.visibility</p:attrName>
                                        </p:attrNameLst>
                                      </p:cBhvr>
                                      <p:to>
                                        <p:strVal val="visible"/>
                                      </p:to>
                                    </p:set>
                                    <p:animEffect transition="in" filter="barn(inVertical)">
                                      <p:cBhvr>
                                        <p:cTn id="72" dur="5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8B9140-386B-FBD8-F49B-FCC22D4A4801}"/>
              </a:ext>
            </a:extLst>
          </p:cNvPr>
          <p:cNvSpPr txBox="1"/>
          <p:nvPr/>
        </p:nvSpPr>
        <p:spPr>
          <a:xfrm>
            <a:off x="193963" y="162158"/>
            <a:ext cx="6022110" cy="6247864"/>
          </a:xfrm>
          <a:prstGeom prst="rect">
            <a:avLst/>
          </a:prstGeom>
          <a:noFill/>
        </p:spPr>
        <p:txBody>
          <a:bodyPr wrap="square">
            <a:spAutoFit/>
          </a:bodyPr>
          <a:lstStyle/>
          <a:p>
            <a:pPr algn="just"/>
            <a:r>
              <a:rPr lang="en-US" sz="1600" b="1" i="0" dirty="0">
                <a:solidFill>
                  <a:srgbClr val="333333"/>
                </a:solidFill>
                <a:effectLst/>
              </a:rPr>
              <a:t>Basic Operations on Linked List: </a:t>
            </a:r>
            <a:r>
              <a:rPr lang="en-US" sz="1600" b="0" i="0" dirty="0">
                <a:effectLst/>
              </a:rPr>
              <a:t>There are various linked list operations that allow us to perform different actions on linked lists. Here's a list of basic linked list operations that we will cover in this session.</a:t>
            </a:r>
          </a:p>
          <a:p>
            <a:pPr algn="l" fontAlgn="base">
              <a:buFont typeface="Arial" panose="020B0604020202020204" pitchFamily="34" charset="0"/>
              <a:buChar char="•"/>
            </a:pPr>
            <a:r>
              <a:rPr lang="en-US" sz="1600" b="1" i="0" dirty="0" err="1">
                <a:solidFill>
                  <a:srgbClr val="273239"/>
                </a:solidFill>
                <a:effectLst/>
                <a:latin typeface="urw-din"/>
              </a:rPr>
              <a:t>createList</a:t>
            </a:r>
            <a:r>
              <a:rPr lang="en-US" sz="1600" b="1" i="0" dirty="0">
                <a:solidFill>
                  <a:srgbClr val="273239"/>
                </a:solidFill>
                <a:effectLst/>
                <a:latin typeface="urw-din"/>
              </a:rPr>
              <a:t>():</a:t>
            </a:r>
            <a:r>
              <a:rPr lang="en-US" sz="1600" b="0" i="0" dirty="0">
                <a:solidFill>
                  <a:srgbClr val="273239"/>
                </a:solidFill>
                <a:effectLst/>
                <a:latin typeface="urw-din"/>
              </a:rPr>
              <a:t> To create the list with ‘n’ number of nodes initially as defined by the user.</a:t>
            </a:r>
          </a:p>
          <a:p>
            <a:pPr algn="l" fontAlgn="base">
              <a:buFont typeface="Arial" panose="020B0604020202020204" pitchFamily="34" charset="0"/>
              <a:buChar char="•"/>
            </a:pPr>
            <a:r>
              <a:rPr lang="en-US" sz="1600" b="1" i="0" dirty="0">
                <a:solidFill>
                  <a:srgbClr val="273239"/>
                </a:solidFill>
                <a:effectLst/>
                <a:latin typeface="urw-din"/>
              </a:rPr>
              <a:t>traverse():</a:t>
            </a:r>
            <a:r>
              <a:rPr lang="en-US" sz="1600" b="0" i="0" dirty="0">
                <a:solidFill>
                  <a:srgbClr val="273239"/>
                </a:solidFill>
                <a:effectLst/>
                <a:latin typeface="urw-din"/>
              </a:rPr>
              <a:t> To see the contents of the linked list, it is necessary to traverse the given linked list. The given traverse() function traverses and prints the content of the linked list.</a:t>
            </a:r>
          </a:p>
          <a:p>
            <a:pPr algn="l" fontAlgn="base">
              <a:buFont typeface="Arial" panose="020B0604020202020204" pitchFamily="34" charset="0"/>
              <a:buChar char="•"/>
            </a:pPr>
            <a:r>
              <a:rPr lang="en-US" sz="1600" b="1" i="0" dirty="0" err="1">
                <a:solidFill>
                  <a:srgbClr val="273239"/>
                </a:solidFill>
                <a:effectLst/>
                <a:latin typeface="urw-din"/>
              </a:rPr>
              <a:t>insertAtFront</a:t>
            </a:r>
            <a:r>
              <a:rPr lang="en-US" sz="1600" b="1" i="0" dirty="0">
                <a:solidFill>
                  <a:srgbClr val="273239"/>
                </a:solidFill>
                <a:effectLst/>
                <a:latin typeface="urw-din"/>
              </a:rPr>
              <a:t>():</a:t>
            </a:r>
            <a:r>
              <a:rPr lang="en-US" sz="1600" b="0" i="0" dirty="0">
                <a:solidFill>
                  <a:srgbClr val="273239"/>
                </a:solidFill>
                <a:effectLst/>
                <a:latin typeface="urw-din"/>
              </a:rPr>
              <a:t> This function simply inserts an element at the front/beginning of the linked list.</a:t>
            </a:r>
          </a:p>
          <a:p>
            <a:pPr algn="l" fontAlgn="base">
              <a:buFont typeface="Arial" panose="020B0604020202020204" pitchFamily="34" charset="0"/>
              <a:buChar char="•"/>
            </a:pPr>
            <a:r>
              <a:rPr lang="en-US" sz="1600" b="1" i="0" dirty="0" err="1">
                <a:solidFill>
                  <a:srgbClr val="273239"/>
                </a:solidFill>
                <a:effectLst/>
                <a:latin typeface="urw-din"/>
              </a:rPr>
              <a:t>insertAtEnd</a:t>
            </a:r>
            <a:r>
              <a:rPr lang="en-US" sz="1600" b="1" i="0" dirty="0">
                <a:solidFill>
                  <a:srgbClr val="273239"/>
                </a:solidFill>
                <a:effectLst/>
                <a:latin typeface="urw-din"/>
              </a:rPr>
              <a:t>():</a:t>
            </a:r>
            <a:r>
              <a:rPr lang="en-US" sz="1600" b="0" i="0" dirty="0">
                <a:solidFill>
                  <a:srgbClr val="273239"/>
                </a:solidFill>
                <a:effectLst/>
                <a:latin typeface="urw-din"/>
              </a:rPr>
              <a:t> This function inserts an element at the end of the linked list.</a:t>
            </a:r>
          </a:p>
          <a:p>
            <a:pPr algn="l" fontAlgn="base">
              <a:buFont typeface="Arial" panose="020B0604020202020204" pitchFamily="34" charset="0"/>
              <a:buChar char="•"/>
            </a:pPr>
            <a:r>
              <a:rPr lang="en-US" sz="1600" b="1" i="0" dirty="0" err="1">
                <a:solidFill>
                  <a:srgbClr val="273239"/>
                </a:solidFill>
                <a:effectLst/>
                <a:latin typeface="urw-din"/>
              </a:rPr>
              <a:t>insertAtPosition</a:t>
            </a:r>
            <a:r>
              <a:rPr lang="en-US" sz="1600" b="1" i="0" dirty="0">
                <a:solidFill>
                  <a:srgbClr val="273239"/>
                </a:solidFill>
                <a:effectLst/>
                <a:latin typeface="urw-din"/>
              </a:rPr>
              <a:t>():</a:t>
            </a:r>
            <a:r>
              <a:rPr lang="en-US" sz="1600" b="0" i="0" dirty="0">
                <a:solidFill>
                  <a:srgbClr val="273239"/>
                </a:solidFill>
                <a:effectLst/>
                <a:latin typeface="urw-din"/>
              </a:rPr>
              <a:t> This function inserts an element at a specified position in the linked list.</a:t>
            </a:r>
          </a:p>
          <a:p>
            <a:pPr algn="l" fontAlgn="base">
              <a:buFont typeface="Arial" panose="020B0604020202020204" pitchFamily="34" charset="0"/>
              <a:buChar char="•"/>
            </a:pPr>
            <a:r>
              <a:rPr lang="en-US" sz="1600" b="1" i="0" dirty="0" err="1">
                <a:solidFill>
                  <a:srgbClr val="273239"/>
                </a:solidFill>
                <a:effectLst/>
                <a:latin typeface="urw-din"/>
              </a:rPr>
              <a:t>deleteFirst</a:t>
            </a:r>
            <a:r>
              <a:rPr lang="en-US" sz="1600" b="1" i="0" dirty="0">
                <a:solidFill>
                  <a:srgbClr val="273239"/>
                </a:solidFill>
                <a:effectLst/>
                <a:latin typeface="urw-din"/>
              </a:rPr>
              <a:t>():</a:t>
            </a:r>
            <a:r>
              <a:rPr lang="en-US" sz="1600" b="0" i="0" dirty="0">
                <a:solidFill>
                  <a:srgbClr val="273239"/>
                </a:solidFill>
                <a:effectLst/>
                <a:latin typeface="urw-din"/>
              </a:rPr>
              <a:t> This function simply deletes an element from the front/beginning of the linked list.</a:t>
            </a:r>
          </a:p>
          <a:p>
            <a:pPr algn="l" fontAlgn="base">
              <a:buFont typeface="Arial" panose="020B0604020202020204" pitchFamily="34" charset="0"/>
              <a:buChar char="•"/>
            </a:pPr>
            <a:r>
              <a:rPr lang="en-US" sz="1600" b="1" i="0" dirty="0" err="1">
                <a:solidFill>
                  <a:srgbClr val="273239"/>
                </a:solidFill>
                <a:effectLst/>
                <a:latin typeface="urw-din"/>
              </a:rPr>
              <a:t>deleteEnd</a:t>
            </a:r>
            <a:r>
              <a:rPr lang="en-US" sz="1600" b="1" i="0" dirty="0">
                <a:solidFill>
                  <a:srgbClr val="273239"/>
                </a:solidFill>
                <a:effectLst/>
                <a:latin typeface="urw-din"/>
              </a:rPr>
              <a:t>():</a:t>
            </a:r>
            <a:r>
              <a:rPr lang="en-US" sz="1600" b="0" i="0" dirty="0">
                <a:solidFill>
                  <a:srgbClr val="273239"/>
                </a:solidFill>
                <a:effectLst/>
                <a:latin typeface="urw-din"/>
              </a:rPr>
              <a:t> This function simply deletes an element from the end of the linked list.</a:t>
            </a:r>
          </a:p>
          <a:p>
            <a:pPr algn="l" fontAlgn="base">
              <a:buFont typeface="Arial" panose="020B0604020202020204" pitchFamily="34" charset="0"/>
              <a:buChar char="•"/>
            </a:pPr>
            <a:r>
              <a:rPr lang="en-US" sz="1600" b="1" i="0" dirty="0" err="1">
                <a:solidFill>
                  <a:srgbClr val="273239"/>
                </a:solidFill>
                <a:effectLst/>
                <a:latin typeface="urw-din"/>
              </a:rPr>
              <a:t>deletePosition</a:t>
            </a:r>
            <a:r>
              <a:rPr lang="en-US" sz="1600" b="1" i="0" dirty="0">
                <a:solidFill>
                  <a:srgbClr val="273239"/>
                </a:solidFill>
                <a:effectLst/>
                <a:latin typeface="urw-din"/>
              </a:rPr>
              <a:t>():</a:t>
            </a:r>
            <a:r>
              <a:rPr lang="en-US" sz="1600" b="0" i="0" dirty="0">
                <a:solidFill>
                  <a:srgbClr val="273239"/>
                </a:solidFill>
                <a:effectLst/>
                <a:latin typeface="urw-din"/>
              </a:rPr>
              <a:t> This function deletes an element from a specified position in the linked list.</a:t>
            </a:r>
          </a:p>
          <a:p>
            <a:pPr algn="l" fontAlgn="base">
              <a:buFont typeface="Arial" panose="020B0604020202020204" pitchFamily="34" charset="0"/>
              <a:buChar char="•"/>
            </a:pPr>
            <a:r>
              <a:rPr lang="en-US" sz="1600" b="1" i="0" dirty="0">
                <a:solidFill>
                  <a:srgbClr val="273239"/>
                </a:solidFill>
                <a:effectLst/>
                <a:latin typeface="urw-din"/>
              </a:rPr>
              <a:t>maximum():</a:t>
            </a:r>
            <a:r>
              <a:rPr lang="en-US" sz="1600" b="0" i="0" dirty="0">
                <a:solidFill>
                  <a:srgbClr val="273239"/>
                </a:solidFill>
                <a:effectLst/>
                <a:latin typeface="urw-din"/>
              </a:rPr>
              <a:t> This function finds the maximum element in a linked list.</a:t>
            </a:r>
          </a:p>
          <a:p>
            <a:pPr algn="l" fontAlgn="base">
              <a:buFont typeface="Arial" panose="020B0604020202020204" pitchFamily="34" charset="0"/>
              <a:buChar char="•"/>
            </a:pPr>
            <a:r>
              <a:rPr lang="en-US" sz="1600" b="1" i="0" dirty="0">
                <a:solidFill>
                  <a:srgbClr val="273239"/>
                </a:solidFill>
                <a:effectLst/>
                <a:latin typeface="urw-din"/>
              </a:rPr>
              <a:t>mean():</a:t>
            </a:r>
            <a:r>
              <a:rPr lang="en-US" sz="1600" b="0" i="0" dirty="0">
                <a:solidFill>
                  <a:srgbClr val="273239"/>
                </a:solidFill>
                <a:effectLst/>
                <a:latin typeface="urw-din"/>
              </a:rPr>
              <a:t> This function finds the mean of the elements in a linked list.</a:t>
            </a:r>
          </a:p>
          <a:p>
            <a:pPr algn="l" fontAlgn="base">
              <a:buFont typeface="Arial" panose="020B0604020202020204" pitchFamily="34" charset="0"/>
              <a:buChar char="•"/>
            </a:pPr>
            <a:r>
              <a:rPr lang="en-US" sz="1600" b="1" i="0" dirty="0">
                <a:solidFill>
                  <a:srgbClr val="273239"/>
                </a:solidFill>
                <a:effectLst/>
                <a:latin typeface="urw-din"/>
              </a:rPr>
              <a:t>sort():</a:t>
            </a:r>
            <a:r>
              <a:rPr lang="en-US" sz="1600" b="0" i="0" dirty="0">
                <a:solidFill>
                  <a:srgbClr val="273239"/>
                </a:solidFill>
                <a:effectLst/>
                <a:latin typeface="urw-din"/>
              </a:rPr>
              <a:t> This function sort the given linked list in ascending order.</a:t>
            </a:r>
          </a:p>
          <a:p>
            <a:pPr algn="l" fontAlgn="base">
              <a:buFont typeface="Arial" panose="020B0604020202020204" pitchFamily="34" charset="0"/>
              <a:buChar char="•"/>
            </a:pPr>
            <a:r>
              <a:rPr lang="en-US" sz="1600" b="1" i="0" dirty="0" err="1">
                <a:solidFill>
                  <a:srgbClr val="273239"/>
                </a:solidFill>
                <a:effectLst/>
                <a:latin typeface="urw-din"/>
              </a:rPr>
              <a:t>reverseLL</a:t>
            </a:r>
            <a:r>
              <a:rPr lang="en-US" sz="1600" b="1" i="0" dirty="0">
                <a:solidFill>
                  <a:srgbClr val="273239"/>
                </a:solidFill>
                <a:effectLst/>
                <a:latin typeface="urw-din"/>
              </a:rPr>
              <a:t>():</a:t>
            </a:r>
            <a:r>
              <a:rPr lang="en-US" sz="1600" b="0" i="0" dirty="0">
                <a:solidFill>
                  <a:srgbClr val="273239"/>
                </a:solidFill>
                <a:effectLst/>
                <a:latin typeface="urw-din"/>
              </a:rPr>
              <a:t> This function reverses the given linked list.</a:t>
            </a:r>
            <a:endParaRPr lang="en-US" sz="1600" b="0" i="0" dirty="0">
              <a:solidFill>
                <a:srgbClr val="333333"/>
              </a:solidFill>
              <a:effectLst/>
            </a:endParaRPr>
          </a:p>
        </p:txBody>
      </p:sp>
      <p:pic>
        <p:nvPicPr>
          <p:cNvPr id="5" name="Picture 4">
            <a:extLst>
              <a:ext uri="{FF2B5EF4-FFF2-40B4-BE49-F238E27FC236}">
                <a16:creationId xmlns:a16="http://schemas.microsoft.com/office/drawing/2014/main" id="{65AFC032-FBD3-E47D-2716-B30F5FCDBB63}"/>
              </a:ext>
            </a:extLst>
          </p:cNvPr>
          <p:cNvPicPr>
            <a:picLocks noChangeAspect="1"/>
          </p:cNvPicPr>
          <p:nvPr/>
        </p:nvPicPr>
        <p:blipFill>
          <a:blip r:embed="rId2"/>
          <a:stretch>
            <a:fillRect/>
          </a:stretch>
        </p:blipFill>
        <p:spPr>
          <a:xfrm>
            <a:off x="6682508" y="1978040"/>
            <a:ext cx="4895273" cy="1181733"/>
          </a:xfrm>
          <a:prstGeom prst="rect">
            <a:avLst/>
          </a:prstGeom>
        </p:spPr>
      </p:pic>
      <p:sp>
        <p:nvSpPr>
          <p:cNvPr id="4" name="TextBox 3">
            <a:extLst>
              <a:ext uri="{FF2B5EF4-FFF2-40B4-BE49-F238E27FC236}">
                <a16:creationId xmlns:a16="http://schemas.microsoft.com/office/drawing/2014/main" id="{48E83767-B935-D46F-1FA9-805ADD6D4827}"/>
              </a:ext>
            </a:extLst>
          </p:cNvPr>
          <p:cNvSpPr txBox="1"/>
          <p:nvPr/>
        </p:nvSpPr>
        <p:spPr>
          <a:xfrm>
            <a:off x="6345382" y="162158"/>
            <a:ext cx="5569527" cy="1815882"/>
          </a:xfrm>
          <a:prstGeom prst="rect">
            <a:avLst/>
          </a:prstGeom>
          <a:noFill/>
        </p:spPr>
        <p:txBody>
          <a:bodyPr wrap="square">
            <a:spAutoFit/>
          </a:bodyPr>
          <a:lstStyle/>
          <a:p>
            <a:pPr algn="just"/>
            <a:r>
              <a:rPr lang="en-US" sz="1600" b="0" i="0" dirty="0">
                <a:effectLst/>
              </a:rPr>
              <a:t>Before you learn about linked list operations in detail, make sure to know about linked list first.</a:t>
            </a:r>
          </a:p>
          <a:p>
            <a:pPr algn="just"/>
            <a:endParaRPr lang="en-US" sz="1600" b="0" i="0" dirty="0">
              <a:effectLst/>
            </a:endParaRPr>
          </a:p>
          <a:p>
            <a:pPr algn="just"/>
            <a:r>
              <a:rPr lang="en-US" sz="1600" b="1" i="0" dirty="0">
                <a:solidFill>
                  <a:srgbClr val="25265E"/>
                </a:solidFill>
                <a:effectLst/>
              </a:rPr>
              <a:t>Things to Remember about Linked List: </a:t>
            </a:r>
          </a:p>
          <a:p>
            <a:pPr algn="just"/>
            <a:r>
              <a:rPr lang="en-US" sz="1600" dirty="0">
                <a:solidFill>
                  <a:srgbClr val="25265E"/>
                </a:solidFill>
              </a:rPr>
              <a:t>The</a:t>
            </a:r>
            <a:r>
              <a:rPr lang="en-US" sz="1600" i="1" dirty="0">
                <a:solidFill>
                  <a:srgbClr val="25265E"/>
                </a:solidFill>
              </a:rPr>
              <a:t> </a:t>
            </a:r>
            <a:r>
              <a:rPr lang="en-US" sz="1600" b="1" i="1" dirty="0">
                <a:solidFill>
                  <a:srgbClr val="25265E"/>
                </a:solidFill>
              </a:rPr>
              <a:t>h</a:t>
            </a:r>
            <a:r>
              <a:rPr lang="en-US" sz="1600" b="1" i="1" dirty="0">
                <a:solidFill>
                  <a:srgbClr val="25265E"/>
                </a:solidFill>
                <a:effectLst/>
              </a:rPr>
              <a:t>ead </a:t>
            </a:r>
            <a:r>
              <a:rPr lang="en-US" sz="1600" b="0" i="0" dirty="0">
                <a:effectLst/>
                <a:latin typeface="euclid_circular_a"/>
              </a:rPr>
              <a:t>points to the first node of the linked list</a:t>
            </a:r>
          </a:p>
          <a:p>
            <a:pPr algn="just"/>
            <a:r>
              <a:rPr lang="en-US" sz="1600" dirty="0">
                <a:solidFill>
                  <a:srgbClr val="25265E"/>
                </a:solidFill>
                <a:latin typeface="euclid_circular_a"/>
              </a:rPr>
              <a:t>The </a:t>
            </a:r>
            <a:r>
              <a:rPr lang="en-US" sz="1600" b="1" i="1" dirty="0">
                <a:solidFill>
                  <a:srgbClr val="25265E"/>
                </a:solidFill>
                <a:latin typeface="euclid_circular_a"/>
              </a:rPr>
              <a:t>next</a:t>
            </a:r>
            <a:r>
              <a:rPr lang="en-US" sz="1600" b="1" dirty="0">
                <a:solidFill>
                  <a:srgbClr val="25265E"/>
                </a:solidFill>
                <a:latin typeface="euclid_circular_a"/>
              </a:rPr>
              <a:t> </a:t>
            </a:r>
            <a:r>
              <a:rPr lang="en-US" sz="1600" b="0" i="0" dirty="0">
                <a:effectLst/>
                <a:latin typeface="euclid_circular_a"/>
              </a:rPr>
              <a:t>pointer of the last node is </a:t>
            </a:r>
            <a:r>
              <a:rPr lang="en-US" sz="1600" b="1" i="1" dirty="0">
                <a:effectLst/>
                <a:latin typeface="euclid_circular_a"/>
              </a:rPr>
              <a:t>NULL</a:t>
            </a:r>
            <a:r>
              <a:rPr lang="en-US" sz="1600" b="1" i="0" dirty="0">
                <a:effectLst/>
                <a:latin typeface="euclid_circular_a"/>
              </a:rPr>
              <a:t>, </a:t>
            </a:r>
            <a:r>
              <a:rPr lang="en-US" sz="1600" b="0" i="0" dirty="0">
                <a:effectLst/>
                <a:latin typeface="euclid_circular_a"/>
              </a:rPr>
              <a:t>so if the next current node is </a:t>
            </a:r>
            <a:r>
              <a:rPr lang="en-US" sz="1600" b="1" i="1" dirty="0">
                <a:effectLst/>
                <a:latin typeface="euclid_circular_a"/>
              </a:rPr>
              <a:t>NULL</a:t>
            </a:r>
            <a:r>
              <a:rPr lang="en-US" sz="1600" b="1" dirty="0">
                <a:latin typeface="euclid_circular_a"/>
              </a:rPr>
              <a:t>,</a:t>
            </a:r>
            <a:r>
              <a:rPr lang="en-US" sz="1600" b="1" i="0" dirty="0">
                <a:effectLst/>
                <a:latin typeface="euclid_circular_a"/>
              </a:rPr>
              <a:t> </a:t>
            </a:r>
            <a:r>
              <a:rPr lang="en-US" sz="1600" b="0" i="0" dirty="0">
                <a:effectLst/>
                <a:latin typeface="euclid_circular_a"/>
              </a:rPr>
              <a:t> we have reached the end of the linked list.</a:t>
            </a:r>
          </a:p>
        </p:txBody>
      </p:sp>
      <p:sp>
        <p:nvSpPr>
          <p:cNvPr id="6" name="TextBox 5">
            <a:extLst>
              <a:ext uri="{FF2B5EF4-FFF2-40B4-BE49-F238E27FC236}">
                <a16:creationId xmlns:a16="http://schemas.microsoft.com/office/drawing/2014/main" id="{EA82C09C-4930-BE79-0984-2301E574F131}"/>
              </a:ext>
            </a:extLst>
          </p:cNvPr>
          <p:cNvSpPr txBox="1"/>
          <p:nvPr/>
        </p:nvSpPr>
        <p:spPr>
          <a:xfrm>
            <a:off x="6345382" y="3159773"/>
            <a:ext cx="5652655" cy="830997"/>
          </a:xfrm>
          <a:prstGeom prst="rect">
            <a:avLst/>
          </a:prstGeom>
          <a:noFill/>
        </p:spPr>
        <p:txBody>
          <a:bodyPr wrap="square">
            <a:spAutoFit/>
          </a:bodyPr>
          <a:lstStyle/>
          <a:p>
            <a:pPr algn="l" fontAlgn="base"/>
            <a:r>
              <a:rPr lang="en-US" sz="1600" b="0" i="0" dirty="0">
                <a:solidFill>
                  <a:srgbClr val="273239"/>
                </a:solidFill>
                <a:effectLst/>
                <a:latin typeface="urw-din"/>
              </a:rPr>
              <a:t>Self Referential structures are those structures that have one or more pointers that point to the same type of structure, as their member.</a:t>
            </a:r>
            <a:endParaRPr lang="en-US" sz="1600" dirty="0"/>
          </a:p>
        </p:txBody>
      </p:sp>
      <p:pic>
        <p:nvPicPr>
          <p:cNvPr id="8" name="Picture 7">
            <a:extLst>
              <a:ext uri="{FF2B5EF4-FFF2-40B4-BE49-F238E27FC236}">
                <a16:creationId xmlns:a16="http://schemas.microsoft.com/office/drawing/2014/main" id="{24F0D793-EBAA-5B25-96E6-33D1C30EF9DC}"/>
              </a:ext>
            </a:extLst>
          </p:cNvPr>
          <p:cNvPicPr>
            <a:picLocks noChangeAspect="1"/>
          </p:cNvPicPr>
          <p:nvPr/>
        </p:nvPicPr>
        <p:blipFill>
          <a:blip r:embed="rId3"/>
          <a:stretch>
            <a:fillRect/>
          </a:stretch>
        </p:blipFill>
        <p:spPr>
          <a:xfrm>
            <a:off x="7719137" y="3990769"/>
            <a:ext cx="2514753" cy="1677817"/>
          </a:xfrm>
          <a:prstGeom prst="rect">
            <a:avLst/>
          </a:prstGeom>
        </p:spPr>
      </p:pic>
      <p:sp>
        <p:nvSpPr>
          <p:cNvPr id="10" name="TextBox 9">
            <a:extLst>
              <a:ext uri="{FF2B5EF4-FFF2-40B4-BE49-F238E27FC236}">
                <a16:creationId xmlns:a16="http://schemas.microsoft.com/office/drawing/2014/main" id="{83F7CC62-1C2F-02B7-335E-263F85DC8AB3}"/>
              </a:ext>
            </a:extLst>
          </p:cNvPr>
          <p:cNvSpPr txBox="1"/>
          <p:nvPr/>
        </p:nvSpPr>
        <p:spPr>
          <a:xfrm>
            <a:off x="6426198" y="5664945"/>
            <a:ext cx="5407892" cy="584775"/>
          </a:xfrm>
          <a:prstGeom prst="rect">
            <a:avLst/>
          </a:prstGeom>
          <a:noFill/>
        </p:spPr>
        <p:txBody>
          <a:bodyPr wrap="square">
            <a:spAutoFit/>
          </a:bodyPr>
          <a:lstStyle/>
          <a:p>
            <a:r>
              <a:rPr lang="en-US" sz="1600" b="0" i="0" dirty="0">
                <a:solidFill>
                  <a:srgbClr val="273239"/>
                </a:solidFill>
                <a:effectLst/>
                <a:latin typeface="urw-din"/>
              </a:rPr>
              <a:t>In other words, structures pointing to the same type of structures are self-referential in nature</a:t>
            </a:r>
            <a:endParaRPr lang="en-US" sz="1600" dirty="0"/>
          </a:p>
        </p:txBody>
      </p:sp>
    </p:spTree>
    <p:extLst>
      <p:ext uri="{BB962C8B-B14F-4D97-AF65-F5344CB8AC3E}">
        <p14:creationId xmlns:p14="http://schemas.microsoft.com/office/powerpoint/2010/main" val="106834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wipe(down)">
                                      <p:cBhvr>
                                        <p:cTn id="56" dur="500"/>
                                        <p:tgtEl>
                                          <p:spTgt spid="3">
                                            <p:txEl>
                                              <p:pRg st="9" end="9"/>
                                            </p:txEl>
                                          </p:spTgt>
                                        </p:tgtEl>
                                      </p:cBhvr>
                                    </p:animEffect>
                                  </p:childTnLst>
                                </p:cTn>
                              </p:par>
                              <p:par>
                                <p:cTn id="57" presetID="22" presetClass="entr" presetSubtype="4"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wipe(down)">
                                      <p:cBhvr>
                                        <p:cTn id="59" dur="500"/>
                                        <p:tgtEl>
                                          <p:spTgt spid="3">
                                            <p:txEl>
                                              <p:pRg st="10" end="10"/>
                                            </p:txEl>
                                          </p:spTgt>
                                        </p:tgtEl>
                                      </p:cBhvr>
                                    </p:animEffect>
                                  </p:childTnLst>
                                </p:cTn>
                              </p:par>
                              <p:par>
                                <p:cTn id="60" presetID="22" presetClass="entr" presetSubtype="4" fill="hold"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down)">
                                      <p:cBhvr>
                                        <p:cTn id="62" dur="500"/>
                                        <p:tgtEl>
                                          <p:spTgt spid="3">
                                            <p:txEl>
                                              <p:pRg st="11" end="11"/>
                                            </p:txEl>
                                          </p:spTgt>
                                        </p:tgtEl>
                                      </p:cBhvr>
                                    </p:animEffect>
                                  </p:childTnLst>
                                </p:cTn>
                              </p:par>
                              <p:par>
                                <p:cTn id="63" presetID="22" presetClass="entr" presetSubtype="4" fill="hold" nodeType="with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Effect transition="in" filter="wipe(down)">
                                      <p:cBhvr>
                                        <p:cTn id="65" dur="500"/>
                                        <p:tgtEl>
                                          <p:spTgt spid="3">
                                            <p:txEl>
                                              <p:pRg st="12" end="1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1" presetClass="entr" presetSubtype="1"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wheel(1)">
                                      <p:cBhvr>
                                        <p:cTn id="70" dur="2000"/>
                                        <p:tgtEl>
                                          <p:spTgt spid="4"/>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1" fill="hold" nodeType="click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wheel(1)">
                                      <p:cBhvr>
                                        <p:cTn id="75" dur="2000"/>
                                        <p:tgtEl>
                                          <p:spTgt spid="5"/>
                                        </p:tgtEl>
                                      </p:cBhvr>
                                    </p:animEffect>
                                  </p:childTnLst>
                                </p:cTn>
                              </p:par>
                            </p:childTnLst>
                          </p:cTn>
                        </p:par>
                      </p:childTnLst>
                    </p:cTn>
                  </p:par>
                  <p:par>
                    <p:cTn id="76" fill="hold">
                      <p:stCondLst>
                        <p:cond delay="indefinite"/>
                      </p:stCondLst>
                      <p:childTnLst>
                        <p:par>
                          <p:cTn id="77" fill="hold">
                            <p:stCondLst>
                              <p:cond delay="0"/>
                            </p:stCondLst>
                            <p:childTnLst>
                              <p:par>
                                <p:cTn id="78" presetID="21" presetClass="entr" presetSubtype="1" fill="hold" grpId="0"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heel(1)">
                                      <p:cBhvr>
                                        <p:cTn id="80" dur="2000"/>
                                        <p:tgtEl>
                                          <p:spTgt spid="6"/>
                                        </p:tgtEl>
                                      </p:cBhvr>
                                    </p:animEffect>
                                  </p:childTnLst>
                                </p:cTn>
                              </p:par>
                            </p:childTnLst>
                          </p:cTn>
                        </p:par>
                      </p:childTnLst>
                    </p:cTn>
                  </p:par>
                  <p:par>
                    <p:cTn id="81" fill="hold">
                      <p:stCondLst>
                        <p:cond delay="indefinite"/>
                      </p:stCondLst>
                      <p:childTnLst>
                        <p:par>
                          <p:cTn id="82" fill="hold">
                            <p:stCondLst>
                              <p:cond delay="0"/>
                            </p:stCondLst>
                            <p:childTnLst>
                              <p:par>
                                <p:cTn id="83" presetID="21" presetClass="entr" presetSubtype="1" fill="hold" nodeType="click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wheel(1)">
                                      <p:cBhvr>
                                        <p:cTn id="85" dur="2000"/>
                                        <p:tgtEl>
                                          <p:spTgt spid="8"/>
                                        </p:tgtEl>
                                      </p:cBhvr>
                                    </p:animEffect>
                                  </p:childTnLst>
                                </p:cTn>
                              </p:par>
                            </p:childTnLst>
                          </p:cTn>
                        </p:par>
                      </p:childTnLst>
                    </p:cTn>
                  </p:par>
                  <p:par>
                    <p:cTn id="86" fill="hold">
                      <p:stCondLst>
                        <p:cond delay="indefinite"/>
                      </p:stCondLst>
                      <p:childTnLst>
                        <p:par>
                          <p:cTn id="87" fill="hold">
                            <p:stCondLst>
                              <p:cond delay="0"/>
                            </p:stCondLst>
                            <p:childTnLst>
                              <p:par>
                                <p:cTn id="88" presetID="6" presetClass="entr" presetSubtype="16" fill="hold" grpId="0" nodeType="click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circle(in)">
                                      <p:cBhvr>
                                        <p:cTn id="9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A95785-0D79-6512-6A0F-BA1380393AA6}"/>
              </a:ext>
            </a:extLst>
          </p:cNvPr>
          <p:cNvSpPr txBox="1"/>
          <p:nvPr/>
        </p:nvSpPr>
        <p:spPr>
          <a:xfrm>
            <a:off x="203200" y="97043"/>
            <a:ext cx="6096000" cy="369332"/>
          </a:xfrm>
          <a:prstGeom prst="rect">
            <a:avLst/>
          </a:prstGeom>
          <a:noFill/>
        </p:spPr>
        <p:txBody>
          <a:bodyPr wrap="square">
            <a:spAutoFit/>
          </a:bodyPr>
          <a:lstStyle/>
          <a:p>
            <a:pPr algn="just"/>
            <a:r>
              <a:rPr lang="en-US" b="1" i="0" dirty="0">
                <a:solidFill>
                  <a:srgbClr val="121213"/>
                </a:solidFill>
                <a:effectLst/>
                <a:latin typeface="Bitter"/>
              </a:rPr>
              <a:t>How to create a linked list?</a:t>
            </a:r>
          </a:p>
        </p:txBody>
      </p:sp>
      <p:pic>
        <p:nvPicPr>
          <p:cNvPr id="22" name="Picture 21">
            <a:extLst>
              <a:ext uri="{FF2B5EF4-FFF2-40B4-BE49-F238E27FC236}">
                <a16:creationId xmlns:a16="http://schemas.microsoft.com/office/drawing/2014/main" id="{1021C2AB-C0E6-5E86-071A-BF1284D73C3F}"/>
              </a:ext>
            </a:extLst>
          </p:cNvPr>
          <p:cNvPicPr>
            <a:picLocks noChangeAspect="1"/>
          </p:cNvPicPr>
          <p:nvPr/>
        </p:nvPicPr>
        <p:blipFill>
          <a:blip r:embed="rId2"/>
          <a:stretch>
            <a:fillRect/>
          </a:stretch>
        </p:blipFill>
        <p:spPr>
          <a:xfrm>
            <a:off x="317476" y="466374"/>
            <a:ext cx="11458888" cy="946789"/>
          </a:xfrm>
          <a:prstGeom prst="rect">
            <a:avLst/>
          </a:prstGeom>
        </p:spPr>
      </p:pic>
      <p:pic>
        <p:nvPicPr>
          <p:cNvPr id="24" name="Picture 23">
            <a:extLst>
              <a:ext uri="{FF2B5EF4-FFF2-40B4-BE49-F238E27FC236}">
                <a16:creationId xmlns:a16="http://schemas.microsoft.com/office/drawing/2014/main" id="{ED6698CA-016F-A2BC-0065-F175F56BAB3D}"/>
              </a:ext>
            </a:extLst>
          </p:cNvPr>
          <p:cNvPicPr>
            <a:picLocks noChangeAspect="1"/>
          </p:cNvPicPr>
          <p:nvPr/>
        </p:nvPicPr>
        <p:blipFill>
          <a:blip r:embed="rId3"/>
          <a:stretch>
            <a:fillRect/>
          </a:stretch>
        </p:blipFill>
        <p:spPr>
          <a:xfrm>
            <a:off x="1111635" y="1413163"/>
            <a:ext cx="2333527" cy="1089665"/>
          </a:xfrm>
          <a:prstGeom prst="rect">
            <a:avLst/>
          </a:prstGeom>
        </p:spPr>
      </p:pic>
      <p:pic>
        <p:nvPicPr>
          <p:cNvPr id="26" name="Picture 25">
            <a:extLst>
              <a:ext uri="{FF2B5EF4-FFF2-40B4-BE49-F238E27FC236}">
                <a16:creationId xmlns:a16="http://schemas.microsoft.com/office/drawing/2014/main" id="{5DEF9129-8F67-40B5-C859-2D4B062E6C51}"/>
              </a:ext>
            </a:extLst>
          </p:cNvPr>
          <p:cNvPicPr>
            <a:picLocks noChangeAspect="1"/>
          </p:cNvPicPr>
          <p:nvPr/>
        </p:nvPicPr>
        <p:blipFill>
          <a:blip r:embed="rId4"/>
          <a:stretch>
            <a:fillRect/>
          </a:stretch>
        </p:blipFill>
        <p:spPr>
          <a:xfrm>
            <a:off x="3553672" y="1413163"/>
            <a:ext cx="8158038" cy="1089665"/>
          </a:xfrm>
          <a:prstGeom prst="rect">
            <a:avLst/>
          </a:prstGeom>
        </p:spPr>
      </p:pic>
      <p:pic>
        <p:nvPicPr>
          <p:cNvPr id="28" name="Picture 27">
            <a:extLst>
              <a:ext uri="{FF2B5EF4-FFF2-40B4-BE49-F238E27FC236}">
                <a16:creationId xmlns:a16="http://schemas.microsoft.com/office/drawing/2014/main" id="{20EDC23F-A9BF-FD40-4E48-9E140D9729CE}"/>
              </a:ext>
            </a:extLst>
          </p:cNvPr>
          <p:cNvPicPr>
            <a:picLocks noChangeAspect="1"/>
          </p:cNvPicPr>
          <p:nvPr/>
        </p:nvPicPr>
        <p:blipFill>
          <a:blip r:embed="rId5"/>
          <a:stretch>
            <a:fillRect/>
          </a:stretch>
        </p:blipFill>
        <p:spPr>
          <a:xfrm>
            <a:off x="649365" y="2766003"/>
            <a:ext cx="11062345" cy="662997"/>
          </a:xfrm>
          <a:prstGeom prst="rect">
            <a:avLst/>
          </a:prstGeom>
        </p:spPr>
      </p:pic>
      <p:pic>
        <p:nvPicPr>
          <p:cNvPr id="30" name="Picture 29">
            <a:extLst>
              <a:ext uri="{FF2B5EF4-FFF2-40B4-BE49-F238E27FC236}">
                <a16:creationId xmlns:a16="http://schemas.microsoft.com/office/drawing/2014/main" id="{19E851FF-32AE-A136-B298-79DCC12362A6}"/>
              </a:ext>
            </a:extLst>
          </p:cNvPr>
          <p:cNvPicPr>
            <a:picLocks noChangeAspect="1"/>
          </p:cNvPicPr>
          <p:nvPr/>
        </p:nvPicPr>
        <p:blipFill>
          <a:blip r:embed="rId6"/>
          <a:stretch>
            <a:fillRect/>
          </a:stretch>
        </p:blipFill>
        <p:spPr>
          <a:xfrm>
            <a:off x="649365" y="3488476"/>
            <a:ext cx="7774199" cy="407397"/>
          </a:xfrm>
          <a:prstGeom prst="rect">
            <a:avLst/>
          </a:prstGeom>
        </p:spPr>
      </p:pic>
      <p:pic>
        <p:nvPicPr>
          <p:cNvPr id="32" name="Picture 31">
            <a:extLst>
              <a:ext uri="{FF2B5EF4-FFF2-40B4-BE49-F238E27FC236}">
                <a16:creationId xmlns:a16="http://schemas.microsoft.com/office/drawing/2014/main" id="{CA509479-1A98-99D7-7327-2D888F1D0BD7}"/>
              </a:ext>
            </a:extLst>
          </p:cNvPr>
          <p:cNvPicPr>
            <a:picLocks noChangeAspect="1"/>
          </p:cNvPicPr>
          <p:nvPr/>
        </p:nvPicPr>
        <p:blipFill>
          <a:blip r:embed="rId7"/>
          <a:stretch>
            <a:fillRect/>
          </a:stretch>
        </p:blipFill>
        <p:spPr>
          <a:xfrm>
            <a:off x="649365" y="3855668"/>
            <a:ext cx="8962728" cy="407396"/>
          </a:xfrm>
          <a:prstGeom prst="rect">
            <a:avLst/>
          </a:prstGeom>
        </p:spPr>
      </p:pic>
      <p:pic>
        <p:nvPicPr>
          <p:cNvPr id="34" name="Picture 33">
            <a:extLst>
              <a:ext uri="{FF2B5EF4-FFF2-40B4-BE49-F238E27FC236}">
                <a16:creationId xmlns:a16="http://schemas.microsoft.com/office/drawing/2014/main" id="{3A98AE53-BF59-355D-A9E8-E114E3AD4876}"/>
              </a:ext>
            </a:extLst>
          </p:cNvPr>
          <p:cNvPicPr>
            <a:picLocks noChangeAspect="1"/>
          </p:cNvPicPr>
          <p:nvPr/>
        </p:nvPicPr>
        <p:blipFill>
          <a:blip r:embed="rId8"/>
          <a:stretch>
            <a:fillRect/>
          </a:stretch>
        </p:blipFill>
        <p:spPr>
          <a:xfrm>
            <a:off x="649365" y="4401636"/>
            <a:ext cx="11126999" cy="662996"/>
          </a:xfrm>
          <a:prstGeom prst="rect">
            <a:avLst/>
          </a:prstGeom>
        </p:spPr>
      </p:pic>
      <p:pic>
        <p:nvPicPr>
          <p:cNvPr id="36" name="Picture 35">
            <a:extLst>
              <a:ext uri="{FF2B5EF4-FFF2-40B4-BE49-F238E27FC236}">
                <a16:creationId xmlns:a16="http://schemas.microsoft.com/office/drawing/2014/main" id="{A37E09DE-9A8D-B418-C7D8-D6BDB10F86B4}"/>
              </a:ext>
            </a:extLst>
          </p:cNvPr>
          <p:cNvPicPr>
            <a:picLocks noChangeAspect="1"/>
          </p:cNvPicPr>
          <p:nvPr/>
        </p:nvPicPr>
        <p:blipFill>
          <a:blip r:embed="rId9"/>
          <a:stretch>
            <a:fillRect/>
          </a:stretch>
        </p:blipFill>
        <p:spPr>
          <a:xfrm>
            <a:off x="649365" y="5142671"/>
            <a:ext cx="11062345" cy="604332"/>
          </a:xfrm>
          <a:prstGeom prst="rect">
            <a:avLst/>
          </a:prstGeom>
        </p:spPr>
      </p:pic>
      <p:pic>
        <p:nvPicPr>
          <p:cNvPr id="38" name="Picture 37">
            <a:extLst>
              <a:ext uri="{FF2B5EF4-FFF2-40B4-BE49-F238E27FC236}">
                <a16:creationId xmlns:a16="http://schemas.microsoft.com/office/drawing/2014/main" id="{216DB4D9-5E1D-7BB9-4629-1597FBA568B7}"/>
              </a:ext>
            </a:extLst>
          </p:cNvPr>
          <p:cNvPicPr>
            <a:picLocks noChangeAspect="1"/>
          </p:cNvPicPr>
          <p:nvPr/>
        </p:nvPicPr>
        <p:blipFill>
          <a:blip r:embed="rId10"/>
          <a:stretch>
            <a:fillRect/>
          </a:stretch>
        </p:blipFill>
        <p:spPr>
          <a:xfrm>
            <a:off x="575475" y="5794681"/>
            <a:ext cx="7100451" cy="364710"/>
          </a:xfrm>
          <a:prstGeom prst="rect">
            <a:avLst/>
          </a:prstGeom>
        </p:spPr>
      </p:pic>
      <p:pic>
        <p:nvPicPr>
          <p:cNvPr id="40" name="Picture 39">
            <a:extLst>
              <a:ext uri="{FF2B5EF4-FFF2-40B4-BE49-F238E27FC236}">
                <a16:creationId xmlns:a16="http://schemas.microsoft.com/office/drawing/2014/main" id="{F15848AC-03AA-6CD4-50AE-BEEEE711F91A}"/>
              </a:ext>
            </a:extLst>
          </p:cNvPr>
          <p:cNvPicPr>
            <a:picLocks noChangeAspect="1"/>
          </p:cNvPicPr>
          <p:nvPr/>
        </p:nvPicPr>
        <p:blipFill>
          <a:blip r:embed="rId11"/>
          <a:stretch>
            <a:fillRect/>
          </a:stretch>
        </p:blipFill>
        <p:spPr>
          <a:xfrm>
            <a:off x="649365" y="6273505"/>
            <a:ext cx="7505961" cy="364709"/>
          </a:xfrm>
          <a:prstGeom prst="rect">
            <a:avLst/>
          </a:prstGeom>
        </p:spPr>
      </p:pic>
    </p:spTree>
    <p:extLst>
      <p:ext uri="{BB962C8B-B14F-4D97-AF65-F5344CB8AC3E}">
        <p14:creationId xmlns:p14="http://schemas.microsoft.com/office/powerpoint/2010/main" val="244416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down)">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barn(inVertical)">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1000"/>
                                        <p:tgtEl>
                                          <p:spTgt spid="30"/>
                                        </p:tgtEl>
                                      </p:cBhvr>
                                    </p:animEffect>
                                    <p:anim calcmode="lin" valueType="num">
                                      <p:cBhvr>
                                        <p:cTn id="30" dur="1000" fill="hold"/>
                                        <p:tgtEl>
                                          <p:spTgt spid="30"/>
                                        </p:tgtEl>
                                        <p:attrNameLst>
                                          <p:attrName>ppt_x</p:attrName>
                                        </p:attrNameLst>
                                      </p:cBhvr>
                                      <p:tavLst>
                                        <p:tav tm="0">
                                          <p:val>
                                            <p:strVal val="#ppt_x"/>
                                          </p:val>
                                        </p:tav>
                                        <p:tav tm="100000">
                                          <p:val>
                                            <p:strVal val="#ppt_x"/>
                                          </p:val>
                                        </p:tav>
                                      </p:tavLst>
                                    </p:anim>
                                    <p:anim calcmode="lin" valueType="num">
                                      <p:cBhvr>
                                        <p:cTn id="3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barn(inVertical)">
                                      <p:cBhvr>
                                        <p:cTn id="36" dur="500"/>
                                        <p:tgtEl>
                                          <p:spTgt spid="32"/>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ppt_x"/>
                                          </p:val>
                                        </p:tav>
                                        <p:tav tm="100000">
                                          <p:val>
                                            <p:strVal val="#ppt_x"/>
                                          </p:val>
                                        </p:tav>
                                      </p:tavLst>
                                    </p:anim>
                                    <p:anim calcmode="lin" valueType="num">
                                      <p:cBhvr additive="base">
                                        <p:cTn id="4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barn(inVertical)">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circle(in)">
                                      <p:cBhvr>
                                        <p:cTn id="57"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F148F1-A9B0-64A3-1EFF-EC9288D1AEC3}"/>
              </a:ext>
            </a:extLst>
          </p:cNvPr>
          <p:cNvSpPr txBox="1"/>
          <p:nvPr/>
        </p:nvSpPr>
        <p:spPr>
          <a:xfrm>
            <a:off x="203200" y="97043"/>
            <a:ext cx="6096000" cy="369332"/>
          </a:xfrm>
          <a:prstGeom prst="rect">
            <a:avLst/>
          </a:prstGeom>
          <a:noFill/>
        </p:spPr>
        <p:txBody>
          <a:bodyPr wrap="square">
            <a:spAutoFit/>
          </a:bodyPr>
          <a:lstStyle/>
          <a:p>
            <a:pPr algn="just"/>
            <a:r>
              <a:rPr lang="en-US" b="1" i="0" dirty="0">
                <a:solidFill>
                  <a:srgbClr val="121213"/>
                </a:solidFill>
                <a:effectLst/>
                <a:latin typeface="Bitter"/>
              </a:rPr>
              <a:t>How to create a linked list?</a:t>
            </a:r>
          </a:p>
        </p:txBody>
      </p:sp>
      <p:pic>
        <p:nvPicPr>
          <p:cNvPr id="5" name="Picture 4">
            <a:extLst>
              <a:ext uri="{FF2B5EF4-FFF2-40B4-BE49-F238E27FC236}">
                <a16:creationId xmlns:a16="http://schemas.microsoft.com/office/drawing/2014/main" id="{C3B70492-93C4-913E-FEF8-E64471F9B445}"/>
              </a:ext>
            </a:extLst>
          </p:cNvPr>
          <p:cNvPicPr>
            <a:picLocks noChangeAspect="1"/>
          </p:cNvPicPr>
          <p:nvPr/>
        </p:nvPicPr>
        <p:blipFill>
          <a:blip r:embed="rId2"/>
          <a:stretch>
            <a:fillRect/>
          </a:stretch>
        </p:blipFill>
        <p:spPr>
          <a:xfrm>
            <a:off x="280193" y="466375"/>
            <a:ext cx="11440751" cy="640262"/>
          </a:xfrm>
          <a:prstGeom prst="rect">
            <a:avLst/>
          </a:prstGeom>
        </p:spPr>
      </p:pic>
      <p:pic>
        <p:nvPicPr>
          <p:cNvPr id="7" name="Picture 6">
            <a:extLst>
              <a:ext uri="{FF2B5EF4-FFF2-40B4-BE49-F238E27FC236}">
                <a16:creationId xmlns:a16="http://schemas.microsoft.com/office/drawing/2014/main" id="{0FB9C150-2CBF-20EC-88B7-6E2542AE7113}"/>
              </a:ext>
            </a:extLst>
          </p:cNvPr>
          <p:cNvPicPr>
            <a:picLocks noChangeAspect="1"/>
          </p:cNvPicPr>
          <p:nvPr/>
        </p:nvPicPr>
        <p:blipFill>
          <a:blip r:embed="rId3"/>
          <a:stretch>
            <a:fillRect/>
          </a:stretch>
        </p:blipFill>
        <p:spPr>
          <a:xfrm>
            <a:off x="203200" y="1104910"/>
            <a:ext cx="11314545" cy="435836"/>
          </a:xfrm>
          <a:prstGeom prst="rect">
            <a:avLst/>
          </a:prstGeom>
        </p:spPr>
      </p:pic>
      <p:pic>
        <p:nvPicPr>
          <p:cNvPr id="9" name="Picture 8">
            <a:extLst>
              <a:ext uri="{FF2B5EF4-FFF2-40B4-BE49-F238E27FC236}">
                <a16:creationId xmlns:a16="http://schemas.microsoft.com/office/drawing/2014/main" id="{790E0092-B78C-75EE-37E6-344B37E1F011}"/>
              </a:ext>
            </a:extLst>
          </p:cNvPr>
          <p:cNvPicPr>
            <a:picLocks noChangeAspect="1"/>
          </p:cNvPicPr>
          <p:nvPr/>
        </p:nvPicPr>
        <p:blipFill>
          <a:blip r:embed="rId4"/>
          <a:stretch>
            <a:fillRect/>
          </a:stretch>
        </p:blipFill>
        <p:spPr>
          <a:xfrm>
            <a:off x="280192" y="1540746"/>
            <a:ext cx="11440751" cy="594475"/>
          </a:xfrm>
          <a:prstGeom prst="rect">
            <a:avLst/>
          </a:prstGeom>
        </p:spPr>
      </p:pic>
      <p:pic>
        <p:nvPicPr>
          <p:cNvPr id="11" name="Picture 10">
            <a:extLst>
              <a:ext uri="{FF2B5EF4-FFF2-40B4-BE49-F238E27FC236}">
                <a16:creationId xmlns:a16="http://schemas.microsoft.com/office/drawing/2014/main" id="{50F6960F-526E-1C75-E663-8FCE6062D4D8}"/>
              </a:ext>
            </a:extLst>
          </p:cNvPr>
          <p:cNvPicPr>
            <a:picLocks noChangeAspect="1"/>
          </p:cNvPicPr>
          <p:nvPr/>
        </p:nvPicPr>
        <p:blipFill>
          <a:blip r:embed="rId5"/>
          <a:stretch>
            <a:fillRect/>
          </a:stretch>
        </p:blipFill>
        <p:spPr>
          <a:xfrm>
            <a:off x="280192" y="2179281"/>
            <a:ext cx="3701814" cy="323774"/>
          </a:xfrm>
          <a:prstGeom prst="rect">
            <a:avLst/>
          </a:prstGeom>
        </p:spPr>
      </p:pic>
      <p:pic>
        <p:nvPicPr>
          <p:cNvPr id="13" name="Picture 12">
            <a:extLst>
              <a:ext uri="{FF2B5EF4-FFF2-40B4-BE49-F238E27FC236}">
                <a16:creationId xmlns:a16="http://schemas.microsoft.com/office/drawing/2014/main" id="{398ACEB2-02FC-44E0-07B5-044285BA1603}"/>
              </a:ext>
            </a:extLst>
          </p:cNvPr>
          <p:cNvPicPr>
            <a:picLocks noChangeAspect="1"/>
          </p:cNvPicPr>
          <p:nvPr/>
        </p:nvPicPr>
        <p:blipFill>
          <a:blip r:embed="rId6"/>
          <a:stretch>
            <a:fillRect/>
          </a:stretch>
        </p:blipFill>
        <p:spPr>
          <a:xfrm>
            <a:off x="280192" y="2503055"/>
            <a:ext cx="7647770" cy="323774"/>
          </a:xfrm>
          <a:prstGeom prst="rect">
            <a:avLst/>
          </a:prstGeom>
        </p:spPr>
      </p:pic>
      <p:pic>
        <p:nvPicPr>
          <p:cNvPr id="15" name="Picture 14">
            <a:extLst>
              <a:ext uri="{FF2B5EF4-FFF2-40B4-BE49-F238E27FC236}">
                <a16:creationId xmlns:a16="http://schemas.microsoft.com/office/drawing/2014/main" id="{F6910A08-9BA2-ED0C-B74D-46AE2630D0A1}"/>
              </a:ext>
            </a:extLst>
          </p:cNvPr>
          <p:cNvPicPr>
            <a:picLocks noChangeAspect="1"/>
          </p:cNvPicPr>
          <p:nvPr/>
        </p:nvPicPr>
        <p:blipFill>
          <a:blip r:embed="rId7"/>
          <a:stretch>
            <a:fillRect/>
          </a:stretch>
        </p:blipFill>
        <p:spPr>
          <a:xfrm>
            <a:off x="280192" y="2826829"/>
            <a:ext cx="6998064" cy="315885"/>
          </a:xfrm>
          <a:prstGeom prst="rect">
            <a:avLst/>
          </a:prstGeom>
        </p:spPr>
      </p:pic>
      <p:pic>
        <p:nvPicPr>
          <p:cNvPr id="17" name="Picture 16">
            <a:extLst>
              <a:ext uri="{FF2B5EF4-FFF2-40B4-BE49-F238E27FC236}">
                <a16:creationId xmlns:a16="http://schemas.microsoft.com/office/drawing/2014/main" id="{D420887A-1F43-48B3-27F4-4C75602F5337}"/>
              </a:ext>
            </a:extLst>
          </p:cNvPr>
          <p:cNvPicPr>
            <a:picLocks noChangeAspect="1"/>
          </p:cNvPicPr>
          <p:nvPr/>
        </p:nvPicPr>
        <p:blipFill>
          <a:blip r:embed="rId8"/>
          <a:stretch>
            <a:fillRect/>
          </a:stretch>
        </p:blipFill>
        <p:spPr>
          <a:xfrm>
            <a:off x="280191" y="3183702"/>
            <a:ext cx="5351697" cy="237602"/>
          </a:xfrm>
          <a:prstGeom prst="rect">
            <a:avLst/>
          </a:prstGeom>
        </p:spPr>
      </p:pic>
      <p:pic>
        <p:nvPicPr>
          <p:cNvPr id="19" name="Picture 18">
            <a:extLst>
              <a:ext uri="{FF2B5EF4-FFF2-40B4-BE49-F238E27FC236}">
                <a16:creationId xmlns:a16="http://schemas.microsoft.com/office/drawing/2014/main" id="{F6D857C1-80C9-AAC7-9F66-8A13DB94D51E}"/>
              </a:ext>
            </a:extLst>
          </p:cNvPr>
          <p:cNvPicPr>
            <a:picLocks noChangeAspect="1"/>
          </p:cNvPicPr>
          <p:nvPr/>
        </p:nvPicPr>
        <p:blipFill>
          <a:blip r:embed="rId9"/>
          <a:stretch>
            <a:fillRect/>
          </a:stretch>
        </p:blipFill>
        <p:spPr>
          <a:xfrm>
            <a:off x="232589" y="3631139"/>
            <a:ext cx="11211266" cy="2922775"/>
          </a:xfrm>
          <a:prstGeom prst="rect">
            <a:avLst/>
          </a:prstGeom>
        </p:spPr>
      </p:pic>
    </p:spTree>
    <p:extLst>
      <p:ext uri="{BB962C8B-B14F-4D97-AF65-F5344CB8AC3E}">
        <p14:creationId xmlns:p14="http://schemas.microsoft.com/office/powerpoint/2010/main" val="42546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barn(inVertical)">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16CBFDD-4955-E532-F8D1-A4F9901E8C55}"/>
              </a:ext>
            </a:extLst>
          </p:cNvPr>
          <p:cNvPicPr>
            <a:picLocks noChangeAspect="1"/>
          </p:cNvPicPr>
          <p:nvPr/>
        </p:nvPicPr>
        <p:blipFill>
          <a:blip r:embed="rId2"/>
          <a:stretch>
            <a:fillRect/>
          </a:stretch>
        </p:blipFill>
        <p:spPr>
          <a:xfrm>
            <a:off x="316209" y="224637"/>
            <a:ext cx="5689600" cy="3589981"/>
          </a:xfrm>
          <a:prstGeom prst="rect">
            <a:avLst/>
          </a:prstGeom>
        </p:spPr>
      </p:pic>
      <p:sp>
        <p:nvSpPr>
          <p:cNvPr id="11" name="TextBox 10">
            <a:extLst>
              <a:ext uri="{FF2B5EF4-FFF2-40B4-BE49-F238E27FC236}">
                <a16:creationId xmlns:a16="http://schemas.microsoft.com/office/drawing/2014/main" id="{5E7FF021-F97E-A232-02BF-BF67B1D46693}"/>
              </a:ext>
            </a:extLst>
          </p:cNvPr>
          <p:cNvSpPr txBox="1"/>
          <p:nvPr/>
        </p:nvSpPr>
        <p:spPr>
          <a:xfrm>
            <a:off x="316209" y="3957337"/>
            <a:ext cx="5569527" cy="1200329"/>
          </a:xfrm>
          <a:prstGeom prst="rect">
            <a:avLst/>
          </a:prstGeom>
          <a:noFill/>
        </p:spPr>
        <p:txBody>
          <a:bodyPr wrap="square">
            <a:spAutoFit/>
          </a:bodyPr>
          <a:lstStyle/>
          <a:p>
            <a:pPr algn="just"/>
            <a:r>
              <a:rPr lang="en-US" b="0" i="0" dirty="0">
                <a:solidFill>
                  <a:srgbClr val="273239"/>
                </a:solidFill>
                <a:effectLst/>
                <a:latin typeface="urw-din"/>
              </a:rPr>
              <a:t>A linked list is a linear data structure, in which the elements are not stored at contiguous memory locations. The elements in a linked list are linked using pointers as shown in the above image:</a:t>
            </a:r>
            <a:endParaRPr lang="en-US" dirty="0"/>
          </a:p>
        </p:txBody>
      </p:sp>
      <p:sp>
        <p:nvSpPr>
          <p:cNvPr id="13" name="TextBox 12">
            <a:extLst>
              <a:ext uri="{FF2B5EF4-FFF2-40B4-BE49-F238E27FC236}">
                <a16:creationId xmlns:a16="http://schemas.microsoft.com/office/drawing/2014/main" id="{BC0A00CB-3DF3-964E-C0F2-4DC3A1029890}"/>
              </a:ext>
            </a:extLst>
          </p:cNvPr>
          <p:cNvSpPr txBox="1"/>
          <p:nvPr/>
        </p:nvSpPr>
        <p:spPr>
          <a:xfrm>
            <a:off x="406400" y="5394403"/>
            <a:ext cx="5689600" cy="923330"/>
          </a:xfrm>
          <a:prstGeom prst="rect">
            <a:avLst/>
          </a:prstGeom>
          <a:noFill/>
        </p:spPr>
        <p:txBody>
          <a:bodyPr wrap="square">
            <a:spAutoFit/>
          </a:bodyPr>
          <a:lstStyle/>
          <a:p>
            <a:r>
              <a:rPr lang="en-US" b="0" i="0" dirty="0">
                <a:solidFill>
                  <a:srgbClr val="273239"/>
                </a:solidFill>
                <a:effectLst/>
                <a:latin typeface="urw-din"/>
              </a:rPr>
              <a:t>In simple words, a linked list consists of nodes where each node contains a data field and a reference(link) to the next node in the list.</a:t>
            </a:r>
            <a:endParaRPr lang="en-US" dirty="0"/>
          </a:p>
        </p:txBody>
      </p:sp>
      <p:pic>
        <p:nvPicPr>
          <p:cNvPr id="6" name="Picture 2">
            <a:extLst>
              <a:ext uri="{FF2B5EF4-FFF2-40B4-BE49-F238E27FC236}">
                <a16:creationId xmlns:a16="http://schemas.microsoft.com/office/drawing/2014/main" id="{241B3D90-36E8-A825-F86D-2569BAA73C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6627" y="314037"/>
            <a:ext cx="5372100" cy="38792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Best Memes on Linked List Data Structure | ProgrammerCave">
            <a:extLst>
              <a:ext uri="{FF2B5EF4-FFF2-40B4-BE49-F238E27FC236}">
                <a16:creationId xmlns:a16="http://schemas.microsoft.com/office/drawing/2014/main" id="{E9B37552-50B3-7A77-28F4-C4777A9D964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503692" y="4257964"/>
            <a:ext cx="5372100" cy="236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3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circle(in)">
                                      <p:cBhvr>
                                        <p:cTn id="2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C3B86D-A772-C466-49A7-7706C0830A3F}"/>
              </a:ext>
            </a:extLst>
          </p:cNvPr>
          <p:cNvSpPr txBox="1"/>
          <p:nvPr/>
        </p:nvSpPr>
        <p:spPr>
          <a:xfrm>
            <a:off x="73891" y="0"/>
            <a:ext cx="6096000" cy="369332"/>
          </a:xfrm>
          <a:prstGeom prst="rect">
            <a:avLst/>
          </a:prstGeom>
          <a:noFill/>
        </p:spPr>
        <p:txBody>
          <a:bodyPr wrap="square">
            <a:spAutoFit/>
          </a:bodyPr>
          <a:lstStyle/>
          <a:p>
            <a:pPr algn="just"/>
            <a:r>
              <a:rPr lang="en-US" b="1" i="0" dirty="0">
                <a:solidFill>
                  <a:srgbClr val="121213"/>
                </a:solidFill>
                <a:effectLst/>
                <a:latin typeface="Bitter"/>
              </a:rPr>
              <a:t>Example Program to create and traverse a linked list?</a:t>
            </a:r>
          </a:p>
        </p:txBody>
      </p:sp>
      <p:sp>
        <p:nvSpPr>
          <p:cNvPr id="6" name="TextBox 5">
            <a:extLst>
              <a:ext uri="{FF2B5EF4-FFF2-40B4-BE49-F238E27FC236}">
                <a16:creationId xmlns:a16="http://schemas.microsoft.com/office/drawing/2014/main" id="{8F7C7B7B-B98E-1452-AE45-6F875C1FDD4F}"/>
              </a:ext>
            </a:extLst>
          </p:cNvPr>
          <p:cNvSpPr txBox="1"/>
          <p:nvPr/>
        </p:nvSpPr>
        <p:spPr>
          <a:xfrm>
            <a:off x="226293" y="369332"/>
            <a:ext cx="5232398" cy="5693866"/>
          </a:xfrm>
          <a:prstGeom prst="rect">
            <a:avLst/>
          </a:prstGeom>
          <a:noFill/>
        </p:spPr>
        <p:txBody>
          <a:bodyPr wrap="square">
            <a:spAutoFit/>
          </a:bodyPr>
          <a:lstStyle/>
          <a:p>
            <a:r>
              <a:rPr lang="en-US" sz="1400" b="0" i="0" dirty="0">
                <a:solidFill>
                  <a:srgbClr val="0000FF"/>
                </a:solidFill>
                <a:effectLst/>
                <a:latin typeface="Consolas" panose="020B0609020204030204" pitchFamily="49" charset="0"/>
              </a:rPr>
              <a:t>struct</a:t>
            </a:r>
            <a:r>
              <a:rPr lang="en-US" sz="1400" b="0" i="0" dirty="0">
                <a:solidFill>
                  <a:srgbClr val="000000"/>
                </a:solidFill>
                <a:effectLst/>
                <a:latin typeface="Consolas" panose="020B0609020204030204" pitchFamily="49" charset="0"/>
              </a:rPr>
              <a:t> node</a:t>
            </a:r>
            <a:r>
              <a:rPr lang="en-US" sz="1400" b="0" i="0" dirty="0">
                <a:solidFill>
                  <a:srgbClr val="9BA0A5"/>
                </a:solidFill>
                <a:effectLst/>
                <a:latin typeface="Consolas" panose="020B0609020204030204" pitchFamily="49" charset="0"/>
              </a:rPr>
              <a:t>//Structure of a node</a:t>
            </a:r>
            <a:r>
              <a:rPr lang="en-US" sz="1400" b="0" i="0" dirty="0">
                <a:solidFill>
                  <a:srgbClr val="000000"/>
                </a:solidFill>
                <a:effectLst/>
                <a:latin typeface="Consolas" panose="020B0609020204030204" pitchFamily="49" charset="0"/>
              </a:rPr>
              <a:t> </a:t>
            </a:r>
          </a:p>
          <a:p>
            <a:r>
              <a:rPr lang="en-US" sz="1400" b="0" i="0" dirty="0">
                <a:solidFill>
                  <a:srgbClr val="000000"/>
                </a:solidFill>
                <a:effectLst/>
                <a:latin typeface="Consolas" panose="020B0609020204030204" pitchFamily="49" charset="0"/>
              </a:rPr>
              <a:t>{ </a:t>
            </a:r>
          </a:p>
          <a:p>
            <a:r>
              <a:rPr lang="en-US" sz="1400" b="0" i="0" dirty="0">
                <a:solidFill>
                  <a:srgbClr val="0000FF"/>
                </a:solidFill>
                <a:effectLst/>
                <a:latin typeface="Consolas" panose="020B0609020204030204" pitchFamily="49" charset="0"/>
              </a:rPr>
              <a:t>int</a:t>
            </a:r>
            <a:r>
              <a:rPr lang="en-US" sz="1400" b="0" i="0" dirty="0">
                <a:solidFill>
                  <a:srgbClr val="000000"/>
                </a:solidFill>
                <a:effectLst/>
                <a:latin typeface="Consolas" panose="020B0609020204030204" pitchFamily="49" charset="0"/>
              </a:rPr>
              <a:t> data;</a:t>
            </a:r>
            <a:r>
              <a:rPr lang="en-US" sz="1400" b="0" i="0" dirty="0">
                <a:solidFill>
                  <a:srgbClr val="9BA0A5"/>
                </a:solidFill>
                <a:effectLst/>
                <a:latin typeface="Consolas" panose="020B0609020204030204" pitchFamily="49" charset="0"/>
              </a:rPr>
              <a:t>//Data </a:t>
            </a:r>
          </a:p>
          <a:p>
            <a:r>
              <a:rPr lang="en-US" sz="1400" b="0" i="0" dirty="0">
                <a:solidFill>
                  <a:srgbClr val="0000FF"/>
                </a:solidFill>
                <a:effectLst/>
                <a:latin typeface="Consolas" panose="020B0609020204030204" pitchFamily="49" charset="0"/>
              </a:rPr>
              <a:t>struct</a:t>
            </a:r>
            <a:r>
              <a:rPr lang="en-US" sz="1400" b="0" i="0" dirty="0">
                <a:solidFill>
                  <a:srgbClr val="000000"/>
                </a:solidFill>
                <a:effectLst/>
                <a:latin typeface="Consolas" panose="020B0609020204030204" pitchFamily="49" charset="0"/>
              </a:rPr>
              <a:t> node *next;</a:t>
            </a:r>
            <a:r>
              <a:rPr lang="en-US" sz="1400" b="0" i="0" dirty="0">
                <a:solidFill>
                  <a:srgbClr val="9BA0A5"/>
                </a:solidFill>
                <a:effectLst/>
                <a:latin typeface="Consolas" panose="020B0609020204030204" pitchFamily="49" charset="0"/>
              </a:rPr>
              <a:t>//Address </a:t>
            </a:r>
          </a:p>
          <a:p>
            <a:r>
              <a:rPr lang="en-US" sz="1400" b="0" i="0" dirty="0">
                <a:solidFill>
                  <a:srgbClr val="000000"/>
                </a:solidFill>
                <a:effectLst/>
                <a:latin typeface="Consolas" panose="020B0609020204030204" pitchFamily="49" charset="0"/>
              </a:rPr>
              <a:t>}*head; </a:t>
            </a:r>
          </a:p>
          <a:p>
            <a:endParaRPr lang="en-US" sz="1400" dirty="0">
              <a:solidFill>
                <a:srgbClr val="000000"/>
              </a:solidFill>
              <a:latin typeface="Consolas" panose="020B0609020204030204" pitchFamily="49" charset="0"/>
            </a:endParaRPr>
          </a:p>
          <a:p>
            <a:r>
              <a:rPr lang="en-US" sz="1400" b="0" i="0">
                <a:solidFill>
                  <a:srgbClr val="0000FF"/>
                </a:solidFill>
                <a:effectLst/>
                <a:latin typeface="Consolas" panose="020B0609020204030204" pitchFamily="49" charset="0"/>
              </a:rPr>
              <a:t>int</a:t>
            </a:r>
            <a:r>
              <a:rPr lang="en-US" sz="1400" b="0" i="0">
                <a:solidFill>
                  <a:srgbClr val="000000"/>
                </a:solidFill>
                <a:effectLst/>
                <a:latin typeface="Consolas" panose="020B0609020204030204" pitchFamily="49" charset="0"/>
              </a:rPr>
              <a:t> </a:t>
            </a:r>
            <a:r>
              <a:rPr lang="en-US" sz="1400" b="0" i="0" dirty="0">
                <a:solidFill>
                  <a:srgbClr val="DD4A68"/>
                </a:solidFill>
                <a:effectLst/>
                <a:latin typeface="Consolas" panose="020B0609020204030204" pitchFamily="49" charset="0"/>
              </a:rPr>
              <a:t>main</a:t>
            </a:r>
            <a:r>
              <a:rPr lang="en-US" sz="1400" b="0" i="0" dirty="0">
                <a:solidFill>
                  <a:srgbClr val="000000"/>
                </a:solidFill>
                <a:effectLst/>
                <a:latin typeface="Consolas" panose="020B0609020204030204" pitchFamily="49" charset="0"/>
              </a:rPr>
              <a:t>() </a:t>
            </a:r>
          </a:p>
          <a:p>
            <a:r>
              <a:rPr lang="en-US" sz="1400" b="0" i="0" dirty="0">
                <a:solidFill>
                  <a:srgbClr val="000000"/>
                </a:solidFill>
                <a:effectLst/>
                <a:latin typeface="Consolas" panose="020B0609020204030204" pitchFamily="49" charset="0"/>
              </a:rPr>
              <a:t>{ </a:t>
            </a:r>
          </a:p>
          <a:p>
            <a:r>
              <a:rPr lang="en-US" sz="1400" b="0" i="0" dirty="0">
                <a:solidFill>
                  <a:srgbClr val="0000FF"/>
                </a:solidFill>
                <a:effectLst/>
                <a:latin typeface="Consolas" panose="020B0609020204030204" pitchFamily="49" charset="0"/>
              </a:rPr>
              <a:t>int</a:t>
            </a:r>
            <a:r>
              <a:rPr lang="en-US" sz="1400" b="0" i="0" dirty="0">
                <a:solidFill>
                  <a:srgbClr val="000000"/>
                </a:solidFill>
                <a:effectLst/>
                <a:latin typeface="Consolas" panose="020B0609020204030204" pitchFamily="49" charset="0"/>
              </a:rPr>
              <a:t> n; </a:t>
            </a:r>
          </a:p>
          <a:p>
            <a:r>
              <a:rPr lang="en-US" sz="1400" b="0" i="0" dirty="0" err="1">
                <a:solidFill>
                  <a:srgbClr val="DD4A68"/>
                </a:solidFill>
                <a:effectLst/>
                <a:latin typeface="Consolas" panose="020B0609020204030204" pitchFamily="49" charset="0"/>
              </a:rPr>
              <a:t>printf</a:t>
            </a:r>
            <a:r>
              <a:rPr lang="en-US" sz="1400" b="0" i="0" dirty="0">
                <a:solidFill>
                  <a:srgbClr val="000000"/>
                </a:solidFill>
                <a:effectLst/>
                <a:latin typeface="Consolas" panose="020B0609020204030204" pitchFamily="49" charset="0"/>
              </a:rPr>
              <a:t>(</a:t>
            </a:r>
            <a:r>
              <a:rPr lang="en-US" sz="1400" b="0" i="0" dirty="0">
                <a:solidFill>
                  <a:srgbClr val="800000"/>
                </a:solidFill>
                <a:effectLst/>
                <a:latin typeface="Consolas" panose="020B0609020204030204" pitchFamily="49" charset="0"/>
              </a:rPr>
              <a:t>"Enter the total number of nodes: "</a:t>
            </a:r>
            <a:r>
              <a:rPr lang="en-US" sz="1400" b="0" i="0" dirty="0">
                <a:solidFill>
                  <a:srgbClr val="000000"/>
                </a:solidFill>
                <a:effectLst/>
                <a:latin typeface="Consolas" panose="020B0609020204030204" pitchFamily="49" charset="0"/>
              </a:rPr>
              <a:t>); </a:t>
            </a:r>
          </a:p>
          <a:p>
            <a:r>
              <a:rPr lang="en-US" sz="1400" b="0" i="0" dirty="0" err="1">
                <a:solidFill>
                  <a:srgbClr val="DD4A68"/>
                </a:solidFill>
                <a:effectLst/>
                <a:latin typeface="Consolas" panose="020B0609020204030204" pitchFamily="49" charset="0"/>
              </a:rPr>
              <a:t>scanf</a:t>
            </a:r>
            <a:r>
              <a:rPr lang="en-US" sz="1400" b="0" i="0" dirty="0">
                <a:solidFill>
                  <a:srgbClr val="000000"/>
                </a:solidFill>
                <a:effectLst/>
                <a:latin typeface="Consolas" panose="020B0609020204030204" pitchFamily="49" charset="0"/>
              </a:rPr>
              <a:t>(</a:t>
            </a:r>
            <a:r>
              <a:rPr lang="en-US" sz="1400" b="0" i="0" dirty="0">
                <a:solidFill>
                  <a:srgbClr val="800000"/>
                </a:solidFill>
                <a:effectLst/>
                <a:latin typeface="Consolas" panose="020B0609020204030204" pitchFamily="49" charset="0"/>
              </a:rPr>
              <a:t>"%d"</a:t>
            </a:r>
            <a:r>
              <a:rPr lang="en-US" sz="1400" b="0" i="0" dirty="0">
                <a:solidFill>
                  <a:srgbClr val="000000"/>
                </a:solidFill>
                <a:effectLst/>
                <a:latin typeface="Consolas" panose="020B0609020204030204" pitchFamily="49" charset="0"/>
              </a:rPr>
              <a:t>, &amp;n); </a:t>
            </a:r>
          </a:p>
          <a:p>
            <a:r>
              <a:rPr lang="en-US" sz="1400" b="0" i="0" dirty="0" err="1">
                <a:solidFill>
                  <a:srgbClr val="DD4A68"/>
                </a:solidFill>
                <a:effectLst/>
                <a:latin typeface="Consolas" panose="020B0609020204030204" pitchFamily="49" charset="0"/>
              </a:rPr>
              <a:t>createList</a:t>
            </a:r>
            <a:r>
              <a:rPr lang="en-US" sz="1400" b="0" i="0" dirty="0">
                <a:solidFill>
                  <a:srgbClr val="000000"/>
                </a:solidFill>
                <a:effectLst/>
                <a:latin typeface="Consolas" panose="020B0609020204030204" pitchFamily="49" charset="0"/>
              </a:rPr>
              <a:t>(n); </a:t>
            </a:r>
          </a:p>
          <a:p>
            <a:r>
              <a:rPr lang="en-US" sz="1400" b="0" i="0" dirty="0" err="1">
                <a:solidFill>
                  <a:srgbClr val="DD4A68"/>
                </a:solidFill>
                <a:effectLst/>
                <a:latin typeface="Consolas" panose="020B0609020204030204" pitchFamily="49" charset="0"/>
              </a:rPr>
              <a:t>printf</a:t>
            </a:r>
            <a:r>
              <a:rPr lang="en-US" sz="1400" b="0" i="0" dirty="0">
                <a:solidFill>
                  <a:srgbClr val="000000"/>
                </a:solidFill>
                <a:effectLst/>
                <a:latin typeface="Consolas" panose="020B0609020204030204" pitchFamily="49" charset="0"/>
              </a:rPr>
              <a:t>(</a:t>
            </a:r>
            <a:r>
              <a:rPr lang="en-US" sz="1400" b="0" i="0" dirty="0">
                <a:solidFill>
                  <a:srgbClr val="800000"/>
                </a:solidFill>
                <a:effectLst/>
                <a:latin typeface="Consolas" panose="020B0609020204030204" pitchFamily="49" charset="0"/>
              </a:rPr>
              <a:t>"\</a:t>
            </a:r>
            <a:r>
              <a:rPr lang="en-US" sz="1400" b="0" i="0" dirty="0" err="1">
                <a:solidFill>
                  <a:srgbClr val="800000"/>
                </a:solidFill>
                <a:effectLst/>
                <a:latin typeface="Consolas" panose="020B0609020204030204" pitchFamily="49" charset="0"/>
              </a:rPr>
              <a:t>nData</a:t>
            </a:r>
            <a:r>
              <a:rPr lang="en-US" sz="1400" b="0" i="0" dirty="0">
                <a:solidFill>
                  <a:srgbClr val="800000"/>
                </a:solidFill>
                <a:effectLst/>
                <a:latin typeface="Consolas" panose="020B0609020204030204" pitchFamily="49" charset="0"/>
              </a:rPr>
              <a:t> in the list \n"</a:t>
            </a:r>
            <a:r>
              <a:rPr lang="en-US" sz="1400" b="0" i="0" dirty="0">
                <a:solidFill>
                  <a:srgbClr val="000000"/>
                </a:solidFill>
                <a:effectLst/>
                <a:latin typeface="Consolas" panose="020B0609020204030204" pitchFamily="49" charset="0"/>
              </a:rPr>
              <a:t>); </a:t>
            </a:r>
          </a:p>
          <a:p>
            <a:r>
              <a:rPr lang="en-US" sz="1400" b="0" i="0" dirty="0" err="1">
                <a:solidFill>
                  <a:srgbClr val="DD4A68"/>
                </a:solidFill>
                <a:effectLst/>
                <a:latin typeface="Consolas" panose="020B0609020204030204" pitchFamily="49" charset="0"/>
              </a:rPr>
              <a:t>traverseList</a:t>
            </a:r>
            <a:r>
              <a:rPr lang="en-US" sz="1400" b="0" i="0" dirty="0">
                <a:solidFill>
                  <a:srgbClr val="000000"/>
                </a:solidFill>
                <a:effectLst/>
                <a:latin typeface="Consolas" panose="020B0609020204030204" pitchFamily="49" charset="0"/>
              </a:rPr>
              <a:t>(); </a:t>
            </a:r>
          </a:p>
          <a:p>
            <a:r>
              <a:rPr lang="en-US" sz="1400" b="0" i="0" dirty="0">
                <a:solidFill>
                  <a:srgbClr val="0000FF"/>
                </a:solidFill>
                <a:effectLst/>
                <a:latin typeface="Consolas" panose="020B0609020204030204" pitchFamily="49" charset="0"/>
              </a:rPr>
              <a:t>return</a:t>
            </a:r>
            <a:r>
              <a:rPr lang="en-US" sz="1400" b="0" i="0" dirty="0">
                <a:solidFill>
                  <a:srgbClr val="000000"/>
                </a:solidFill>
                <a:effectLst/>
                <a:latin typeface="Consolas" panose="020B0609020204030204" pitchFamily="49" charset="0"/>
              </a:rPr>
              <a:t> </a:t>
            </a:r>
            <a:r>
              <a:rPr lang="en-US" sz="1400" b="0" i="0" dirty="0">
                <a:solidFill>
                  <a:srgbClr val="990055"/>
                </a:solidFill>
                <a:effectLst/>
                <a:latin typeface="Consolas" panose="020B0609020204030204" pitchFamily="49" charset="0"/>
              </a:rPr>
              <a:t>0</a:t>
            </a:r>
            <a:r>
              <a:rPr lang="en-US" sz="1400" b="0" i="0" dirty="0">
                <a:solidFill>
                  <a:srgbClr val="000000"/>
                </a:solidFill>
                <a:effectLst/>
                <a:latin typeface="Consolas" panose="020B0609020204030204" pitchFamily="49" charset="0"/>
              </a:rPr>
              <a:t>; </a:t>
            </a:r>
          </a:p>
          <a:p>
            <a:r>
              <a:rPr lang="en-US" sz="1400" b="0" i="0" dirty="0">
                <a:solidFill>
                  <a:srgbClr val="000000"/>
                </a:solidFill>
                <a:effectLst/>
                <a:latin typeface="Consolas" panose="020B0609020204030204" pitchFamily="49" charset="0"/>
              </a:rPr>
              <a:t>} </a:t>
            </a:r>
          </a:p>
          <a:p>
            <a:r>
              <a:rPr lang="en-US" sz="1400" b="0" i="0" dirty="0">
                <a:solidFill>
                  <a:srgbClr val="000000"/>
                </a:solidFill>
                <a:effectLst/>
                <a:latin typeface="Consolas" panose="020B0609020204030204" pitchFamily="49" charset="0"/>
              </a:rPr>
              <a:t> </a:t>
            </a:r>
          </a:p>
          <a:p>
            <a:r>
              <a:rPr lang="en-US" sz="1400" b="0" i="0" dirty="0">
                <a:solidFill>
                  <a:srgbClr val="0000FF"/>
                </a:solidFill>
                <a:effectLst/>
                <a:latin typeface="Consolas" panose="020B0609020204030204" pitchFamily="49" charset="0"/>
              </a:rPr>
              <a:t>void</a:t>
            </a:r>
            <a:r>
              <a:rPr lang="en-US" sz="1400" b="0" i="0" dirty="0">
                <a:solidFill>
                  <a:srgbClr val="000000"/>
                </a:solidFill>
                <a:effectLst/>
                <a:latin typeface="Consolas" panose="020B0609020204030204" pitchFamily="49" charset="0"/>
              </a:rPr>
              <a:t> </a:t>
            </a:r>
            <a:r>
              <a:rPr lang="en-US" sz="1400" b="0" i="0" dirty="0" err="1">
                <a:solidFill>
                  <a:srgbClr val="DD4A68"/>
                </a:solidFill>
                <a:effectLst/>
                <a:latin typeface="Consolas" panose="020B0609020204030204" pitchFamily="49" charset="0"/>
              </a:rPr>
              <a:t>createList</a:t>
            </a:r>
            <a:r>
              <a:rPr lang="en-US" sz="1400" b="0" i="0" dirty="0">
                <a:solidFill>
                  <a:srgbClr val="000000"/>
                </a:solidFill>
                <a:effectLst/>
                <a:latin typeface="Consolas" panose="020B0609020204030204" pitchFamily="49" charset="0"/>
              </a:rPr>
              <a:t>(</a:t>
            </a:r>
            <a:r>
              <a:rPr lang="en-US" sz="1400" b="0" i="0" dirty="0">
                <a:solidFill>
                  <a:srgbClr val="0000FF"/>
                </a:solidFill>
                <a:effectLst/>
                <a:latin typeface="Consolas" panose="020B0609020204030204" pitchFamily="49" charset="0"/>
              </a:rPr>
              <a:t>int</a:t>
            </a:r>
            <a:r>
              <a:rPr lang="en-US" sz="1400" b="0" i="0" dirty="0">
                <a:solidFill>
                  <a:srgbClr val="000000"/>
                </a:solidFill>
                <a:effectLst/>
                <a:latin typeface="Consolas" panose="020B0609020204030204" pitchFamily="49" charset="0"/>
              </a:rPr>
              <a:t> n)</a:t>
            </a:r>
            <a:r>
              <a:rPr lang="en-US" sz="1400" b="0" i="0" dirty="0">
                <a:solidFill>
                  <a:srgbClr val="9BA0A5"/>
                </a:solidFill>
                <a:effectLst/>
                <a:latin typeface="Consolas" panose="020B0609020204030204" pitchFamily="49" charset="0"/>
              </a:rPr>
              <a:t>//Create a list of n nodes</a:t>
            </a:r>
            <a:r>
              <a:rPr lang="en-US" sz="1400" b="0" i="0" dirty="0">
                <a:solidFill>
                  <a:srgbClr val="000000"/>
                </a:solidFill>
                <a:effectLst/>
                <a:latin typeface="Consolas" panose="020B0609020204030204" pitchFamily="49" charset="0"/>
              </a:rPr>
              <a:t> </a:t>
            </a:r>
          </a:p>
          <a:p>
            <a:r>
              <a:rPr lang="en-US" sz="1400" b="0" i="0" dirty="0">
                <a:solidFill>
                  <a:srgbClr val="000000"/>
                </a:solidFill>
                <a:effectLst/>
                <a:latin typeface="Consolas" panose="020B0609020204030204" pitchFamily="49" charset="0"/>
              </a:rPr>
              <a:t>{ </a:t>
            </a:r>
          </a:p>
          <a:p>
            <a:r>
              <a:rPr lang="en-US" sz="1400" b="0" i="0" dirty="0">
                <a:solidFill>
                  <a:srgbClr val="0000FF"/>
                </a:solidFill>
                <a:effectLst/>
                <a:latin typeface="Consolas" panose="020B0609020204030204" pitchFamily="49" charset="0"/>
              </a:rPr>
              <a:t>struct</a:t>
            </a:r>
            <a:r>
              <a:rPr lang="en-US" sz="1400" b="0" i="0" dirty="0">
                <a:solidFill>
                  <a:srgbClr val="000000"/>
                </a:solidFill>
                <a:effectLst/>
                <a:latin typeface="Consolas" panose="020B0609020204030204" pitchFamily="49" charset="0"/>
              </a:rPr>
              <a:t> node *</a:t>
            </a:r>
            <a:r>
              <a:rPr lang="en-US" sz="1400" b="0" i="0" dirty="0" err="1">
                <a:solidFill>
                  <a:srgbClr val="000000"/>
                </a:solidFill>
                <a:effectLst/>
                <a:latin typeface="Consolas" panose="020B0609020204030204" pitchFamily="49" charset="0"/>
              </a:rPr>
              <a:t>newNode</a:t>
            </a:r>
            <a:r>
              <a:rPr lang="en-US" sz="1400" b="0" i="0" dirty="0">
                <a:solidFill>
                  <a:srgbClr val="000000"/>
                </a:solidFill>
                <a:effectLst/>
                <a:latin typeface="Consolas" panose="020B0609020204030204" pitchFamily="49" charset="0"/>
              </a:rPr>
              <a:t>, *temp; </a:t>
            </a:r>
            <a:r>
              <a:rPr lang="en-US" sz="1400" b="0" i="0" dirty="0">
                <a:solidFill>
                  <a:srgbClr val="0000FF"/>
                </a:solidFill>
                <a:effectLst/>
                <a:latin typeface="Consolas" panose="020B0609020204030204" pitchFamily="49" charset="0"/>
              </a:rPr>
              <a:t>int</a:t>
            </a:r>
            <a:r>
              <a:rPr lang="en-US" sz="1400" b="0" i="0" dirty="0">
                <a:solidFill>
                  <a:srgbClr val="000000"/>
                </a:solidFill>
                <a:effectLst/>
                <a:latin typeface="Consolas" panose="020B0609020204030204" pitchFamily="49" charset="0"/>
              </a:rPr>
              <a:t> data, </a:t>
            </a:r>
            <a:r>
              <a:rPr lang="en-US" sz="1400" b="0" i="0" dirty="0" err="1">
                <a:solidFill>
                  <a:srgbClr val="000000"/>
                </a:solidFill>
                <a:effectLst/>
                <a:latin typeface="Consolas" panose="020B0609020204030204" pitchFamily="49" charset="0"/>
              </a:rPr>
              <a:t>i</a:t>
            </a:r>
            <a:r>
              <a:rPr lang="en-US" sz="1400" b="0" i="0" dirty="0">
                <a:solidFill>
                  <a:srgbClr val="000000"/>
                </a:solidFill>
                <a:effectLst/>
                <a:latin typeface="Consolas" panose="020B0609020204030204" pitchFamily="49" charset="0"/>
              </a:rPr>
              <a:t>; </a:t>
            </a:r>
          </a:p>
          <a:p>
            <a:r>
              <a:rPr lang="en-US" sz="1400" b="0" i="0" dirty="0">
                <a:solidFill>
                  <a:srgbClr val="000000"/>
                </a:solidFill>
                <a:effectLst/>
                <a:latin typeface="Consolas" panose="020B0609020204030204" pitchFamily="49" charset="0"/>
              </a:rPr>
              <a:t>head = (</a:t>
            </a:r>
            <a:r>
              <a:rPr lang="en-US" sz="1400" b="0" i="0" dirty="0">
                <a:solidFill>
                  <a:srgbClr val="0000FF"/>
                </a:solidFill>
                <a:effectLst/>
                <a:latin typeface="Consolas" panose="020B0609020204030204" pitchFamily="49" charset="0"/>
              </a:rPr>
              <a:t>struct</a:t>
            </a:r>
            <a:r>
              <a:rPr lang="en-US" sz="1400" b="0" i="0" dirty="0">
                <a:solidFill>
                  <a:srgbClr val="000000"/>
                </a:solidFill>
                <a:effectLst/>
                <a:latin typeface="Consolas" panose="020B0609020204030204" pitchFamily="49" charset="0"/>
              </a:rPr>
              <a:t> node *)</a:t>
            </a:r>
            <a:r>
              <a:rPr lang="en-US" sz="1400" b="0" i="0" dirty="0">
                <a:solidFill>
                  <a:srgbClr val="DD4A68"/>
                </a:solidFill>
                <a:effectLst/>
                <a:latin typeface="Consolas" panose="020B0609020204030204" pitchFamily="49" charset="0"/>
              </a:rPr>
              <a:t>malloc</a:t>
            </a:r>
            <a:r>
              <a:rPr lang="en-US" sz="1400" b="0" i="0" dirty="0">
                <a:solidFill>
                  <a:srgbClr val="000000"/>
                </a:solidFill>
                <a:effectLst/>
                <a:latin typeface="Consolas" panose="020B0609020204030204" pitchFamily="49" charset="0"/>
              </a:rPr>
              <a:t>(</a:t>
            </a:r>
            <a:r>
              <a:rPr lang="en-US" sz="1400" b="0" i="0" dirty="0" err="1">
                <a:solidFill>
                  <a:srgbClr val="0000FF"/>
                </a:solidFill>
                <a:effectLst/>
                <a:latin typeface="Consolas" panose="020B0609020204030204" pitchFamily="49" charset="0"/>
              </a:rPr>
              <a:t>sizeof</a:t>
            </a:r>
            <a:r>
              <a:rPr lang="en-US" sz="1400" b="0" i="0" dirty="0">
                <a:solidFill>
                  <a:srgbClr val="000000"/>
                </a:solidFill>
                <a:effectLst/>
                <a:latin typeface="Consolas" panose="020B0609020204030204" pitchFamily="49" charset="0"/>
              </a:rPr>
              <a:t>(</a:t>
            </a:r>
            <a:r>
              <a:rPr lang="en-US" sz="1400" b="0" i="0" dirty="0">
                <a:solidFill>
                  <a:srgbClr val="0000FF"/>
                </a:solidFill>
                <a:effectLst/>
                <a:latin typeface="Consolas" panose="020B0609020204030204" pitchFamily="49" charset="0"/>
              </a:rPr>
              <a:t>struct</a:t>
            </a:r>
            <a:r>
              <a:rPr lang="en-US" sz="1400" b="0" i="0" dirty="0">
                <a:solidFill>
                  <a:srgbClr val="000000"/>
                </a:solidFill>
                <a:effectLst/>
                <a:latin typeface="Consolas" panose="020B0609020204030204" pitchFamily="49" charset="0"/>
              </a:rPr>
              <a:t> node));</a:t>
            </a:r>
          </a:p>
          <a:p>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(head == </a:t>
            </a:r>
            <a:r>
              <a:rPr lang="en-US" sz="1400" dirty="0">
                <a:solidFill>
                  <a:srgbClr val="990055"/>
                </a:solidFill>
                <a:latin typeface="Consolas" panose="020B0609020204030204" pitchFamily="49" charset="0"/>
              </a:rPr>
              <a:t>NULL</a:t>
            </a:r>
            <a:r>
              <a:rPr lang="en-US" sz="1400" dirty="0">
                <a:solidFill>
                  <a:srgbClr val="000000"/>
                </a:solidFill>
                <a:latin typeface="Consolas" panose="020B0609020204030204" pitchFamily="49" charset="0"/>
              </a:rPr>
              <a:t>)</a:t>
            </a:r>
            <a:r>
              <a:rPr lang="en-US" sz="1400" dirty="0">
                <a:solidFill>
                  <a:srgbClr val="9BA0A5"/>
                </a:solidFill>
                <a:latin typeface="Consolas" panose="020B0609020204030204" pitchFamily="49" charset="0"/>
              </a:rPr>
              <a:t>//Terminate if memory not allocated</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err="1">
                <a:solidFill>
                  <a:srgbClr val="DD4A68"/>
                </a:solidFill>
                <a:latin typeface="Consolas" panose="020B0609020204030204" pitchFamily="49" charset="0"/>
              </a:rPr>
              <a:t>printf</a:t>
            </a:r>
            <a:r>
              <a:rPr lang="en-US" sz="1400" dirty="0">
                <a:solidFill>
                  <a:srgbClr val="000000"/>
                </a:solidFill>
                <a:latin typeface="Consolas" panose="020B0609020204030204" pitchFamily="49" charset="0"/>
              </a:rPr>
              <a:t>(</a:t>
            </a:r>
            <a:r>
              <a:rPr lang="en-US" sz="1400" dirty="0">
                <a:solidFill>
                  <a:srgbClr val="800000"/>
                </a:solidFill>
                <a:latin typeface="Consolas" panose="020B0609020204030204" pitchFamily="49" charset="0"/>
              </a:rPr>
              <a:t>"Unable to allocate memory."</a:t>
            </a:r>
            <a:r>
              <a:rPr lang="en-US" sz="1400" dirty="0">
                <a:solidFill>
                  <a:srgbClr val="000000"/>
                </a:solidFill>
                <a:latin typeface="Consolas" panose="020B0609020204030204" pitchFamily="49" charset="0"/>
              </a:rPr>
              <a:t>); </a:t>
            </a:r>
          </a:p>
          <a:p>
            <a:r>
              <a:rPr lang="en-US" sz="1400" dirty="0">
                <a:solidFill>
                  <a:srgbClr val="DD4A68"/>
                </a:solidFill>
                <a:latin typeface="Consolas" panose="020B0609020204030204" pitchFamily="49" charset="0"/>
              </a:rPr>
              <a:t>exit</a:t>
            </a:r>
            <a:r>
              <a:rPr lang="en-US" sz="1400" dirty="0">
                <a:solidFill>
                  <a:srgbClr val="000000"/>
                </a:solidFill>
                <a:latin typeface="Consolas" panose="020B0609020204030204" pitchFamily="49" charset="0"/>
              </a:rPr>
              <a:t>(</a:t>
            </a:r>
            <a:r>
              <a:rPr lang="en-US" sz="1400" dirty="0">
                <a:solidFill>
                  <a:srgbClr val="990055"/>
                </a:solidFill>
                <a:latin typeface="Consolas" panose="020B0609020204030204" pitchFamily="49" charset="0"/>
              </a:rPr>
              <a:t>0</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r>
              <a:rPr lang="en-US" sz="1400" b="0" i="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F72438DA-2AC5-89A8-24A6-E2BC36FBE0FD}"/>
              </a:ext>
            </a:extLst>
          </p:cNvPr>
          <p:cNvSpPr txBox="1"/>
          <p:nvPr/>
        </p:nvSpPr>
        <p:spPr>
          <a:xfrm>
            <a:off x="5869708" y="369332"/>
            <a:ext cx="6095999" cy="4832092"/>
          </a:xfrm>
          <a:prstGeom prst="rect">
            <a:avLst/>
          </a:prstGeom>
          <a:noFill/>
        </p:spPr>
        <p:txBody>
          <a:bodyPr wrap="square">
            <a:spAutoFit/>
          </a:bodyPr>
          <a:lstStyle/>
          <a:p>
            <a:r>
              <a:rPr lang="en-US" sz="1400" dirty="0" err="1">
                <a:solidFill>
                  <a:srgbClr val="DD4A68"/>
                </a:solidFill>
                <a:latin typeface="Consolas" panose="020B0609020204030204" pitchFamily="49" charset="0"/>
              </a:rPr>
              <a:t>printf</a:t>
            </a:r>
            <a:r>
              <a:rPr lang="en-US" sz="1400" dirty="0">
                <a:solidFill>
                  <a:srgbClr val="000000"/>
                </a:solidFill>
                <a:latin typeface="Consolas" panose="020B0609020204030204" pitchFamily="49" charset="0"/>
              </a:rPr>
              <a:t>(</a:t>
            </a:r>
            <a:r>
              <a:rPr lang="en-US" sz="1400" dirty="0">
                <a:solidFill>
                  <a:srgbClr val="800000"/>
                </a:solidFill>
                <a:latin typeface="Consolas" panose="020B0609020204030204" pitchFamily="49" charset="0"/>
              </a:rPr>
              <a:t>"Enter the data of node 1: "</a:t>
            </a:r>
            <a:r>
              <a:rPr lang="en-US" sz="1400" dirty="0">
                <a:solidFill>
                  <a:srgbClr val="000000"/>
                </a:solidFill>
                <a:latin typeface="Consolas" panose="020B0609020204030204" pitchFamily="49" charset="0"/>
              </a:rPr>
              <a:t>); </a:t>
            </a:r>
          </a:p>
          <a:p>
            <a:r>
              <a:rPr lang="en-US" sz="1400" dirty="0" err="1">
                <a:solidFill>
                  <a:srgbClr val="DD4A68"/>
                </a:solidFill>
                <a:latin typeface="Consolas" panose="020B0609020204030204" pitchFamily="49" charset="0"/>
              </a:rPr>
              <a:t>scanf</a:t>
            </a:r>
            <a:r>
              <a:rPr lang="en-US" sz="1400" dirty="0">
                <a:solidFill>
                  <a:srgbClr val="000000"/>
                </a:solidFill>
                <a:latin typeface="Consolas" panose="020B0609020204030204" pitchFamily="49" charset="0"/>
              </a:rPr>
              <a:t>(</a:t>
            </a:r>
            <a:r>
              <a:rPr lang="en-US" sz="1400" dirty="0">
                <a:solidFill>
                  <a:srgbClr val="800000"/>
                </a:solidFill>
                <a:latin typeface="Consolas" panose="020B0609020204030204" pitchFamily="49" charset="0"/>
              </a:rPr>
              <a:t>"%d"</a:t>
            </a:r>
            <a:r>
              <a:rPr lang="en-US" sz="1400" dirty="0">
                <a:solidFill>
                  <a:srgbClr val="000000"/>
                </a:solidFill>
                <a:latin typeface="Consolas" panose="020B0609020204030204" pitchFamily="49" charset="0"/>
              </a:rPr>
              <a:t>, &amp;data); </a:t>
            </a:r>
          </a:p>
          <a:p>
            <a:r>
              <a:rPr lang="en-US" sz="1400" dirty="0">
                <a:solidFill>
                  <a:srgbClr val="000000"/>
                </a:solidFill>
                <a:latin typeface="Consolas" panose="020B0609020204030204" pitchFamily="49" charset="0"/>
              </a:rPr>
              <a:t>head-&gt;data = data;</a:t>
            </a:r>
            <a:r>
              <a:rPr lang="en-US" sz="1400" dirty="0">
                <a:solidFill>
                  <a:srgbClr val="9BA0A5"/>
                </a:solidFill>
                <a:latin typeface="Consolas" panose="020B0609020204030204" pitchFamily="49" charset="0"/>
              </a:rPr>
              <a:t>//Link data field with data</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head-&gt;next = </a:t>
            </a:r>
            <a:r>
              <a:rPr lang="en-US" sz="1400" dirty="0">
                <a:solidFill>
                  <a:srgbClr val="990055"/>
                </a:solidFill>
                <a:latin typeface="Consolas" panose="020B0609020204030204" pitchFamily="49" charset="0"/>
              </a:rPr>
              <a:t>NULL</a:t>
            </a:r>
            <a:r>
              <a:rPr lang="en-US" sz="1400" dirty="0">
                <a:solidFill>
                  <a:srgbClr val="000000"/>
                </a:solidFill>
                <a:latin typeface="Consolas" panose="020B0609020204030204" pitchFamily="49" charset="0"/>
              </a:rPr>
              <a:t>;</a:t>
            </a:r>
            <a:r>
              <a:rPr lang="en-US" sz="1400" dirty="0">
                <a:solidFill>
                  <a:srgbClr val="9BA0A5"/>
                </a:solidFill>
                <a:latin typeface="Consolas" panose="020B0609020204030204" pitchFamily="49" charset="0"/>
              </a:rPr>
              <a:t>// Link address field to NULL</a:t>
            </a:r>
            <a:r>
              <a:rPr lang="en-US" sz="1400" dirty="0">
                <a:solidFill>
                  <a:srgbClr val="000000"/>
                </a:solidFill>
                <a:latin typeface="Consolas" panose="020B0609020204030204" pitchFamily="49" charset="0"/>
              </a:rPr>
              <a:t> </a:t>
            </a:r>
          </a:p>
          <a:p>
            <a:r>
              <a:rPr lang="en-US" sz="1400" dirty="0">
                <a:solidFill>
                  <a:srgbClr val="9BA0A5"/>
                </a:solidFill>
                <a:latin typeface="Consolas" panose="020B0609020204030204" pitchFamily="49" charset="0"/>
              </a:rPr>
              <a:t>// Create n - 1 nodes and add to list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temp = head; </a:t>
            </a:r>
          </a:p>
          <a:p>
            <a:r>
              <a:rPr lang="en-US" sz="1400" b="0" i="0" dirty="0">
                <a:solidFill>
                  <a:srgbClr val="0000FF"/>
                </a:solidFill>
                <a:effectLst/>
                <a:latin typeface="Consolas" panose="020B0609020204030204" pitchFamily="49" charset="0"/>
              </a:rPr>
              <a:t>for</a:t>
            </a:r>
            <a:r>
              <a:rPr lang="en-US" sz="1400" b="0" i="0" dirty="0">
                <a:solidFill>
                  <a:srgbClr val="000000"/>
                </a:solidFill>
                <a:effectLst/>
                <a:latin typeface="Consolas" panose="020B0609020204030204" pitchFamily="49" charset="0"/>
              </a:rPr>
              <a:t>(</a:t>
            </a:r>
            <a:r>
              <a:rPr lang="en-US" sz="1400" b="0" i="0" dirty="0" err="1">
                <a:solidFill>
                  <a:srgbClr val="000000"/>
                </a:solidFill>
                <a:effectLst/>
                <a:latin typeface="Consolas" panose="020B0609020204030204" pitchFamily="49" charset="0"/>
              </a:rPr>
              <a:t>i</a:t>
            </a:r>
            <a:r>
              <a:rPr lang="en-US" sz="1400" b="0" i="0" dirty="0">
                <a:solidFill>
                  <a:srgbClr val="000000"/>
                </a:solidFill>
                <a:effectLst/>
                <a:latin typeface="Consolas" panose="020B0609020204030204" pitchFamily="49" charset="0"/>
              </a:rPr>
              <a:t>=</a:t>
            </a:r>
            <a:r>
              <a:rPr lang="en-US" sz="1400" b="0" i="0" dirty="0">
                <a:solidFill>
                  <a:srgbClr val="990055"/>
                </a:solidFill>
                <a:effectLst/>
                <a:latin typeface="Consolas" panose="020B0609020204030204" pitchFamily="49" charset="0"/>
              </a:rPr>
              <a:t>2</a:t>
            </a: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i</a:t>
            </a:r>
            <a:r>
              <a:rPr lang="en-US" sz="1400" b="0" i="0" dirty="0">
                <a:solidFill>
                  <a:srgbClr val="000000"/>
                </a:solidFill>
                <a:effectLst/>
                <a:latin typeface="Consolas" panose="020B0609020204030204" pitchFamily="49" charset="0"/>
              </a:rPr>
              <a:t>&lt;=n; </a:t>
            </a:r>
            <a:r>
              <a:rPr lang="en-US" sz="1400" b="0" i="0" dirty="0" err="1">
                <a:solidFill>
                  <a:srgbClr val="000000"/>
                </a:solidFill>
                <a:effectLst/>
                <a:latin typeface="Consolas" panose="020B0609020204030204" pitchFamily="49" charset="0"/>
              </a:rPr>
              <a:t>i</a:t>
            </a:r>
            <a:r>
              <a:rPr lang="en-US" sz="1400" b="0" i="0" dirty="0">
                <a:solidFill>
                  <a:srgbClr val="000000"/>
                </a:solidFill>
                <a:effectLst/>
                <a:latin typeface="Consolas" panose="020B0609020204030204" pitchFamily="49" charset="0"/>
              </a:rPr>
              <a:t>++) </a:t>
            </a:r>
          </a:p>
          <a:p>
            <a:r>
              <a:rPr lang="en-US" sz="1400" b="0" i="0" dirty="0">
                <a:solidFill>
                  <a:srgbClr val="000000"/>
                </a:solidFill>
                <a:effectLst/>
                <a:latin typeface="Consolas" panose="020B0609020204030204" pitchFamily="49" charset="0"/>
              </a:rPr>
              <a:t>{ </a:t>
            </a:r>
          </a:p>
          <a:p>
            <a:r>
              <a:rPr lang="en-US" sz="1400" b="0" i="0" dirty="0" err="1">
                <a:solidFill>
                  <a:srgbClr val="000000"/>
                </a:solidFill>
                <a:effectLst/>
                <a:latin typeface="Consolas" panose="020B0609020204030204" pitchFamily="49" charset="0"/>
              </a:rPr>
              <a:t>newNode</a:t>
            </a:r>
            <a:r>
              <a:rPr lang="en-US" sz="1400" b="0" i="0" dirty="0">
                <a:solidFill>
                  <a:srgbClr val="000000"/>
                </a:solidFill>
                <a:effectLst/>
                <a:latin typeface="Consolas" panose="020B0609020204030204" pitchFamily="49" charset="0"/>
              </a:rPr>
              <a:t> = (</a:t>
            </a:r>
            <a:r>
              <a:rPr lang="en-US" sz="1400" b="0" i="0" dirty="0">
                <a:solidFill>
                  <a:srgbClr val="0000FF"/>
                </a:solidFill>
                <a:effectLst/>
                <a:latin typeface="Consolas" panose="020B0609020204030204" pitchFamily="49" charset="0"/>
              </a:rPr>
              <a:t>struct</a:t>
            </a:r>
            <a:r>
              <a:rPr lang="en-US" sz="1400" b="0" i="0" dirty="0">
                <a:solidFill>
                  <a:srgbClr val="000000"/>
                </a:solidFill>
                <a:effectLst/>
                <a:latin typeface="Consolas" panose="020B0609020204030204" pitchFamily="49" charset="0"/>
              </a:rPr>
              <a:t> node *)</a:t>
            </a:r>
            <a:r>
              <a:rPr lang="en-US" sz="1400" b="0" i="0" dirty="0">
                <a:solidFill>
                  <a:srgbClr val="DD4A68"/>
                </a:solidFill>
                <a:effectLst/>
                <a:latin typeface="Consolas" panose="020B0609020204030204" pitchFamily="49" charset="0"/>
              </a:rPr>
              <a:t>malloc</a:t>
            </a:r>
            <a:r>
              <a:rPr lang="en-US" sz="1400" b="0" i="0" dirty="0">
                <a:solidFill>
                  <a:srgbClr val="000000"/>
                </a:solidFill>
                <a:effectLst/>
                <a:latin typeface="Consolas" panose="020B0609020204030204" pitchFamily="49" charset="0"/>
              </a:rPr>
              <a:t>(</a:t>
            </a:r>
            <a:r>
              <a:rPr lang="en-US" sz="1400" b="0" i="0" dirty="0" err="1">
                <a:solidFill>
                  <a:srgbClr val="0000FF"/>
                </a:solidFill>
                <a:effectLst/>
                <a:latin typeface="Consolas" panose="020B0609020204030204" pitchFamily="49" charset="0"/>
              </a:rPr>
              <a:t>sizeof</a:t>
            </a:r>
            <a:r>
              <a:rPr lang="en-US" sz="1400" b="0" i="0" dirty="0">
                <a:solidFill>
                  <a:srgbClr val="000000"/>
                </a:solidFill>
                <a:effectLst/>
                <a:latin typeface="Consolas" panose="020B0609020204030204" pitchFamily="49" charset="0"/>
              </a:rPr>
              <a:t>(</a:t>
            </a:r>
            <a:r>
              <a:rPr lang="en-US" sz="1400" b="0" i="0" dirty="0">
                <a:solidFill>
                  <a:srgbClr val="0000FF"/>
                </a:solidFill>
                <a:effectLst/>
                <a:latin typeface="Consolas" panose="020B0609020204030204" pitchFamily="49" charset="0"/>
              </a:rPr>
              <a:t>struct</a:t>
            </a:r>
            <a:r>
              <a:rPr lang="en-US" sz="1400" b="0" i="0" dirty="0">
                <a:solidFill>
                  <a:srgbClr val="000000"/>
                </a:solidFill>
                <a:effectLst/>
                <a:latin typeface="Consolas" panose="020B0609020204030204" pitchFamily="49" charset="0"/>
              </a:rPr>
              <a:t> node)); </a:t>
            </a:r>
          </a:p>
          <a:p>
            <a:r>
              <a:rPr lang="en-US" sz="1400" b="0" i="0" dirty="0">
                <a:solidFill>
                  <a:srgbClr val="0000FF"/>
                </a:solidFill>
                <a:effectLst/>
                <a:latin typeface="Consolas" panose="020B0609020204030204" pitchFamily="49" charset="0"/>
              </a:rPr>
              <a:t>if</a:t>
            </a:r>
            <a:r>
              <a:rPr lang="en-US" sz="1400" b="0" i="0" dirty="0">
                <a:solidFill>
                  <a:srgbClr val="000000"/>
                </a:solidFill>
                <a:effectLst/>
                <a:latin typeface="Consolas" panose="020B0609020204030204" pitchFamily="49" charset="0"/>
              </a:rPr>
              <a:t>(</a:t>
            </a:r>
            <a:r>
              <a:rPr lang="en-US" sz="1400" b="0" i="0" dirty="0" err="1">
                <a:solidFill>
                  <a:srgbClr val="000000"/>
                </a:solidFill>
                <a:effectLst/>
                <a:latin typeface="Consolas" panose="020B0609020204030204" pitchFamily="49" charset="0"/>
              </a:rPr>
              <a:t>newNode</a:t>
            </a:r>
            <a:r>
              <a:rPr lang="en-US" sz="1400" b="0" i="0" dirty="0">
                <a:solidFill>
                  <a:srgbClr val="000000"/>
                </a:solidFill>
                <a:effectLst/>
                <a:latin typeface="Consolas" panose="020B0609020204030204" pitchFamily="49" charset="0"/>
              </a:rPr>
              <a:t> == </a:t>
            </a:r>
            <a:r>
              <a:rPr lang="en-US" sz="1400" b="0" i="0" dirty="0">
                <a:solidFill>
                  <a:srgbClr val="990055"/>
                </a:solidFill>
                <a:effectLst/>
                <a:latin typeface="Consolas" panose="020B0609020204030204" pitchFamily="49" charset="0"/>
              </a:rPr>
              <a:t>NULL</a:t>
            </a:r>
            <a:r>
              <a:rPr lang="en-US" sz="1400" b="0" i="0" dirty="0">
                <a:solidFill>
                  <a:srgbClr val="000000"/>
                </a:solidFill>
                <a:effectLst/>
                <a:latin typeface="Consolas" panose="020B0609020204030204" pitchFamily="49" charset="0"/>
              </a:rPr>
              <a:t>)</a:t>
            </a:r>
            <a:r>
              <a:rPr lang="en-US" sz="1400" b="0" i="0" dirty="0">
                <a:solidFill>
                  <a:srgbClr val="9BA0A5"/>
                </a:solidFill>
                <a:effectLst/>
                <a:latin typeface="Consolas" panose="020B0609020204030204" pitchFamily="49" charset="0"/>
              </a:rPr>
              <a:t>//If memory is not allocated for </a:t>
            </a:r>
            <a:r>
              <a:rPr lang="en-US" sz="1400" b="0" i="0" dirty="0" err="1">
                <a:solidFill>
                  <a:srgbClr val="9BA0A5"/>
                </a:solidFill>
                <a:effectLst/>
                <a:latin typeface="Consolas" panose="020B0609020204030204" pitchFamily="49" charset="0"/>
              </a:rPr>
              <a:t>newNode</a:t>
            </a:r>
            <a:r>
              <a:rPr lang="en-US" sz="1400" b="0" i="0" dirty="0">
                <a:solidFill>
                  <a:srgbClr val="000000"/>
                </a:solidFill>
                <a:effectLst/>
                <a:latin typeface="Consolas" panose="020B0609020204030204" pitchFamily="49" charset="0"/>
              </a:rPr>
              <a:t> </a:t>
            </a:r>
          </a:p>
          <a:p>
            <a:r>
              <a:rPr lang="en-US" sz="1400" b="0" i="0" dirty="0">
                <a:solidFill>
                  <a:srgbClr val="000000"/>
                </a:solidFill>
                <a:effectLst/>
                <a:latin typeface="Consolas" panose="020B0609020204030204" pitchFamily="49" charset="0"/>
              </a:rPr>
              <a:t>{ </a:t>
            </a:r>
          </a:p>
          <a:p>
            <a:r>
              <a:rPr lang="en-US" sz="1400" b="0" i="0" dirty="0" err="1">
                <a:solidFill>
                  <a:srgbClr val="DD4A68"/>
                </a:solidFill>
                <a:effectLst/>
                <a:latin typeface="Consolas" panose="020B0609020204030204" pitchFamily="49" charset="0"/>
              </a:rPr>
              <a:t>printf</a:t>
            </a:r>
            <a:r>
              <a:rPr lang="en-US" sz="1400" b="0" i="0" dirty="0">
                <a:solidFill>
                  <a:srgbClr val="000000"/>
                </a:solidFill>
                <a:effectLst/>
                <a:latin typeface="Consolas" panose="020B0609020204030204" pitchFamily="49" charset="0"/>
              </a:rPr>
              <a:t>(</a:t>
            </a:r>
            <a:r>
              <a:rPr lang="en-US" sz="1400" b="0" i="0" dirty="0">
                <a:solidFill>
                  <a:srgbClr val="800000"/>
                </a:solidFill>
                <a:effectLst/>
                <a:latin typeface="Consolas" panose="020B0609020204030204" pitchFamily="49" charset="0"/>
              </a:rPr>
              <a:t>"Unable to allocate memory."</a:t>
            </a:r>
            <a:r>
              <a:rPr lang="en-US" sz="1400" b="0" i="0" dirty="0">
                <a:solidFill>
                  <a:srgbClr val="000000"/>
                </a:solidFill>
                <a:effectLst/>
                <a:latin typeface="Consolas" panose="020B0609020204030204" pitchFamily="49" charset="0"/>
              </a:rPr>
              <a:t>); </a:t>
            </a:r>
          </a:p>
          <a:p>
            <a:r>
              <a:rPr lang="en-US" sz="1400" b="0" i="0" dirty="0">
                <a:solidFill>
                  <a:srgbClr val="0000FF"/>
                </a:solidFill>
                <a:effectLst/>
                <a:latin typeface="Consolas" panose="020B0609020204030204" pitchFamily="49" charset="0"/>
              </a:rPr>
              <a:t>break</a:t>
            </a:r>
            <a:r>
              <a:rPr lang="en-US" sz="1400" b="0" i="0" dirty="0">
                <a:solidFill>
                  <a:srgbClr val="000000"/>
                </a:solidFill>
                <a:effectLst/>
                <a:latin typeface="Consolas" panose="020B0609020204030204" pitchFamily="49" charset="0"/>
              </a:rPr>
              <a:t>; </a:t>
            </a:r>
          </a:p>
          <a:p>
            <a:r>
              <a:rPr lang="en-US" sz="1400" b="0" i="0" dirty="0">
                <a:solidFill>
                  <a:srgbClr val="000000"/>
                </a:solidFill>
                <a:effectLst/>
                <a:latin typeface="Consolas" panose="020B0609020204030204" pitchFamily="49" charset="0"/>
              </a:rPr>
              <a:t>} </a:t>
            </a:r>
          </a:p>
          <a:p>
            <a:r>
              <a:rPr lang="en-US" sz="1400" b="0" i="0" dirty="0" err="1">
                <a:solidFill>
                  <a:srgbClr val="DD4A68"/>
                </a:solidFill>
                <a:effectLst/>
                <a:latin typeface="Consolas" panose="020B0609020204030204" pitchFamily="49" charset="0"/>
              </a:rPr>
              <a:t>printf</a:t>
            </a:r>
            <a:r>
              <a:rPr lang="en-US" sz="1400" b="0" i="0" dirty="0">
                <a:solidFill>
                  <a:srgbClr val="000000"/>
                </a:solidFill>
                <a:effectLst/>
                <a:latin typeface="Consolas" panose="020B0609020204030204" pitchFamily="49" charset="0"/>
              </a:rPr>
              <a:t>(</a:t>
            </a:r>
            <a:r>
              <a:rPr lang="en-US" sz="1400" b="0" i="0" dirty="0">
                <a:solidFill>
                  <a:srgbClr val="800000"/>
                </a:solidFill>
                <a:effectLst/>
                <a:latin typeface="Consolas" panose="020B0609020204030204" pitchFamily="49" charset="0"/>
              </a:rPr>
              <a:t>"Enter the data of node %d: "</a:t>
            </a: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i</a:t>
            </a:r>
            <a:r>
              <a:rPr lang="en-US" sz="1400" b="0" i="0" dirty="0">
                <a:solidFill>
                  <a:srgbClr val="000000"/>
                </a:solidFill>
                <a:effectLst/>
                <a:latin typeface="Consolas" panose="020B0609020204030204" pitchFamily="49" charset="0"/>
              </a:rPr>
              <a:t>); </a:t>
            </a:r>
          </a:p>
          <a:p>
            <a:r>
              <a:rPr lang="en-US" sz="1400" b="0" i="0" dirty="0" err="1">
                <a:solidFill>
                  <a:srgbClr val="DD4A68"/>
                </a:solidFill>
                <a:effectLst/>
                <a:latin typeface="Consolas" panose="020B0609020204030204" pitchFamily="49" charset="0"/>
              </a:rPr>
              <a:t>scanf</a:t>
            </a:r>
            <a:r>
              <a:rPr lang="en-US" sz="1400" b="0" i="0" dirty="0">
                <a:solidFill>
                  <a:srgbClr val="000000"/>
                </a:solidFill>
                <a:effectLst/>
                <a:latin typeface="Consolas" panose="020B0609020204030204" pitchFamily="49" charset="0"/>
              </a:rPr>
              <a:t>(</a:t>
            </a:r>
            <a:r>
              <a:rPr lang="en-US" sz="1400" b="0" i="0" dirty="0">
                <a:solidFill>
                  <a:srgbClr val="800000"/>
                </a:solidFill>
                <a:effectLst/>
                <a:latin typeface="Consolas" panose="020B0609020204030204" pitchFamily="49" charset="0"/>
              </a:rPr>
              <a:t>"%d"</a:t>
            </a:r>
            <a:r>
              <a:rPr lang="en-US" sz="1400" b="0" i="0" dirty="0">
                <a:solidFill>
                  <a:srgbClr val="000000"/>
                </a:solidFill>
                <a:effectLst/>
                <a:latin typeface="Consolas" panose="020B0609020204030204" pitchFamily="49" charset="0"/>
              </a:rPr>
              <a:t>, &amp;data); </a:t>
            </a:r>
          </a:p>
          <a:p>
            <a:r>
              <a:rPr lang="en-US" sz="1400" b="0" i="0" dirty="0" err="1">
                <a:solidFill>
                  <a:srgbClr val="000000"/>
                </a:solidFill>
                <a:effectLst/>
                <a:latin typeface="Consolas" panose="020B0609020204030204" pitchFamily="49" charset="0"/>
              </a:rPr>
              <a:t>newNode</a:t>
            </a:r>
            <a:r>
              <a:rPr lang="en-US" sz="1400" b="0" i="0" dirty="0">
                <a:solidFill>
                  <a:srgbClr val="000000"/>
                </a:solidFill>
                <a:effectLst/>
                <a:latin typeface="Consolas" panose="020B0609020204030204" pitchFamily="49" charset="0"/>
              </a:rPr>
              <a:t>-&gt;data = data; </a:t>
            </a:r>
            <a:r>
              <a:rPr lang="en-US" sz="1400" b="0" i="0" dirty="0">
                <a:solidFill>
                  <a:srgbClr val="9BA0A5"/>
                </a:solidFill>
                <a:effectLst/>
                <a:latin typeface="Consolas" panose="020B0609020204030204" pitchFamily="49" charset="0"/>
              </a:rPr>
              <a:t>// Link data field of </a:t>
            </a:r>
            <a:r>
              <a:rPr lang="en-US" sz="1400" b="0" i="0" dirty="0" err="1">
                <a:solidFill>
                  <a:srgbClr val="9BA0A5"/>
                </a:solidFill>
                <a:effectLst/>
                <a:latin typeface="Consolas" panose="020B0609020204030204" pitchFamily="49" charset="0"/>
              </a:rPr>
              <a:t>newNode</a:t>
            </a:r>
            <a:r>
              <a:rPr lang="en-US" sz="1400" b="0" i="0" dirty="0">
                <a:solidFill>
                  <a:srgbClr val="000000"/>
                </a:solidFill>
                <a:effectLst/>
                <a:latin typeface="Consolas" panose="020B0609020204030204" pitchFamily="49" charset="0"/>
              </a:rPr>
              <a:t> </a:t>
            </a:r>
          </a:p>
          <a:p>
            <a:r>
              <a:rPr lang="en-US" sz="1400" b="0" i="0" dirty="0" err="1">
                <a:solidFill>
                  <a:srgbClr val="000000"/>
                </a:solidFill>
                <a:effectLst/>
                <a:latin typeface="Consolas" panose="020B0609020204030204" pitchFamily="49" charset="0"/>
              </a:rPr>
              <a:t>newNode</a:t>
            </a:r>
            <a:r>
              <a:rPr lang="en-US" sz="1400" b="0" i="0" dirty="0">
                <a:solidFill>
                  <a:srgbClr val="000000"/>
                </a:solidFill>
                <a:effectLst/>
                <a:latin typeface="Consolas" panose="020B0609020204030204" pitchFamily="49" charset="0"/>
              </a:rPr>
              <a:t>-&gt;next = </a:t>
            </a:r>
            <a:r>
              <a:rPr lang="en-US" sz="1400" b="0" i="0" dirty="0">
                <a:solidFill>
                  <a:srgbClr val="990055"/>
                </a:solidFill>
                <a:effectLst/>
                <a:latin typeface="Consolas" panose="020B0609020204030204" pitchFamily="49" charset="0"/>
              </a:rPr>
              <a:t>NULL</a:t>
            </a:r>
            <a:r>
              <a:rPr lang="en-US" sz="1400" b="0" i="0" dirty="0">
                <a:solidFill>
                  <a:srgbClr val="000000"/>
                </a:solidFill>
                <a:effectLst/>
                <a:latin typeface="Consolas" panose="020B0609020204030204" pitchFamily="49" charset="0"/>
              </a:rPr>
              <a:t>; </a:t>
            </a:r>
            <a:r>
              <a:rPr lang="en-US" sz="1400" b="0" i="0" dirty="0">
                <a:solidFill>
                  <a:srgbClr val="9BA0A5"/>
                </a:solidFill>
                <a:effectLst/>
                <a:latin typeface="Consolas" panose="020B0609020204030204" pitchFamily="49" charset="0"/>
              </a:rPr>
              <a:t>// Make sure new node points to NULL </a:t>
            </a:r>
          </a:p>
          <a:p>
            <a:r>
              <a:rPr lang="en-US" sz="1400" b="0" i="0" dirty="0">
                <a:solidFill>
                  <a:srgbClr val="000000"/>
                </a:solidFill>
                <a:effectLst/>
                <a:latin typeface="Consolas" panose="020B0609020204030204" pitchFamily="49" charset="0"/>
              </a:rPr>
              <a:t>temp-&gt;next = </a:t>
            </a:r>
            <a:r>
              <a:rPr lang="en-US" sz="1400" b="0" i="0" dirty="0" err="1">
                <a:solidFill>
                  <a:srgbClr val="000000"/>
                </a:solidFill>
                <a:effectLst/>
                <a:latin typeface="Consolas" panose="020B0609020204030204" pitchFamily="49" charset="0"/>
              </a:rPr>
              <a:t>newNode</a:t>
            </a:r>
            <a:r>
              <a:rPr lang="en-US" sz="1400" b="0" i="0" dirty="0">
                <a:solidFill>
                  <a:srgbClr val="000000"/>
                </a:solidFill>
                <a:effectLst/>
                <a:latin typeface="Consolas" panose="020B0609020204030204" pitchFamily="49" charset="0"/>
              </a:rPr>
              <a:t>; </a:t>
            </a:r>
            <a:r>
              <a:rPr lang="en-US" sz="1400" b="0" i="0" dirty="0">
                <a:solidFill>
                  <a:srgbClr val="9BA0A5"/>
                </a:solidFill>
                <a:effectLst/>
                <a:latin typeface="Consolas" panose="020B0609020204030204" pitchFamily="49" charset="0"/>
              </a:rPr>
              <a:t>// Link previous node with </a:t>
            </a:r>
            <a:r>
              <a:rPr lang="en-US" sz="1400" b="0" i="0" dirty="0" err="1">
                <a:solidFill>
                  <a:srgbClr val="9BA0A5"/>
                </a:solidFill>
                <a:effectLst/>
                <a:latin typeface="Consolas" panose="020B0609020204030204" pitchFamily="49" charset="0"/>
              </a:rPr>
              <a:t>newNode</a:t>
            </a:r>
            <a:r>
              <a:rPr lang="en-US" sz="1400" b="0" i="0" dirty="0">
                <a:solidFill>
                  <a:srgbClr val="000000"/>
                </a:solidFill>
                <a:effectLst/>
                <a:latin typeface="Consolas" panose="020B0609020204030204" pitchFamily="49" charset="0"/>
              </a:rPr>
              <a:t> </a:t>
            </a:r>
          </a:p>
          <a:p>
            <a:r>
              <a:rPr lang="en-US" sz="1400" b="0" i="0" dirty="0">
                <a:solidFill>
                  <a:srgbClr val="000000"/>
                </a:solidFill>
                <a:effectLst/>
                <a:latin typeface="Consolas" panose="020B0609020204030204" pitchFamily="49" charset="0"/>
              </a:rPr>
              <a:t>temp = temp-&gt;next; </a:t>
            </a:r>
            <a:r>
              <a:rPr lang="en-US" sz="1400" b="0" i="0" dirty="0">
                <a:solidFill>
                  <a:srgbClr val="9BA0A5"/>
                </a:solidFill>
                <a:effectLst/>
                <a:latin typeface="Consolas" panose="020B0609020204030204" pitchFamily="49" charset="0"/>
              </a:rPr>
              <a:t>// Make current node as previous node</a:t>
            </a:r>
            <a:r>
              <a:rPr lang="en-US" sz="1400" b="0" i="0" dirty="0">
                <a:solidFill>
                  <a:srgbClr val="000000"/>
                </a:solidFill>
                <a:effectLst/>
                <a:latin typeface="Consolas" panose="020B0609020204030204" pitchFamily="49" charset="0"/>
              </a:rPr>
              <a:t> </a:t>
            </a:r>
          </a:p>
          <a:p>
            <a:r>
              <a:rPr lang="en-US" sz="1400" b="0" i="0" dirty="0">
                <a:solidFill>
                  <a:srgbClr val="000000"/>
                </a:solidFill>
                <a:effectLst/>
                <a:latin typeface="Consolas" panose="020B0609020204030204" pitchFamily="49" charset="0"/>
              </a:rPr>
              <a:t>} </a:t>
            </a:r>
          </a:p>
          <a:p>
            <a:r>
              <a:rPr lang="en-US" sz="1400" b="0" i="0" dirty="0">
                <a:solidFill>
                  <a:srgbClr val="000000"/>
                </a:solidFill>
                <a:effectLst/>
                <a:latin typeface="Consolas" panose="020B0609020204030204" pitchFamily="49" charset="0"/>
              </a:rPr>
              <a:t>} </a:t>
            </a:r>
            <a:endParaRPr lang="en-US" sz="1400" dirty="0"/>
          </a:p>
        </p:txBody>
      </p:sp>
    </p:spTree>
    <p:extLst>
      <p:ext uri="{BB962C8B-B14F-4D97-AF65-F5344CB8AC3E}">
        <p14:creationId xmlns:p14="http://schemas.microsoft.com/office/powerpoint/2010/main" val="401962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anim calcmode="lin" valueType="num">
                                      <p:cBhvr>
                                        <p:cTn id="2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 calcmode="lin" valueType="num">
                                      <p:cBhvr additive="base">
                                        <p:cTn id="3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6">
                                            <p:txEl>
                                              <p:pRg st="7" end="7"/>
                                            </p:txEl>
                                          </p:spTgt>
                                        </p:tgtEl>
                                        <p:attrNameLst>
                                          <p:attrName>style.visibility</p:attrName>
                                        </p:attrNameLst>
                                      </p:cBhvr>
                                      <p:to>
                                        <p:strVal val="visible"/>
                                      </p:to>
                                    </p:set>
                                    <p:anim calcmode="lin" valueType="num">
                                      <p:cBhvr additive="base">
                                        <p:cTn id="38"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 calcmode="lin" valueType="num">
                                      <p:cBhvr additive="base">
                                        <p:cTn id="42"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
                                            <p:txEl>
                                              <p:pRg st="8" end="8"/>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6">
                                            <p:txEl>
                                              <p:pRg st="9" end="9"/>
                                            </p:txEl>
                                          </p:spTgt>
                                        </p:tgtEl>
                                        <p:attrNameLst>
                                          <p:attrName>style.visibility</p:attrName>
                                        </p:attrNameLst>
                                      </p:cBhvr>
                                      <p:to>
                                        <p:strVal val="visible"/>
                                      </p:to>
                                    </p:set>
                                    <p:anim calcmode="lin" valueType="num">
                                      <p:cBhvr additive="base">
                                        <p:cTn id="46"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9" end="9"/>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6">
                                            <p:txEl>
                                              <p:pRg st="10" end="10"/>
                                            </p:txEl>
                                          </p:spTgt>
                                        </p:tgtEl>
                                        <p:attrNameLst>
                                          <p:attrName>style.visibility</p:attrName>
                                        </p:attrNameLst>
                                      </p:cBhvr>
                                      <p:to>
                                        <p:strVal val="visible"/>
                                      </p:to>
                                    </p:set>
                                    <p:anim calcmode="lin" valueType="num">
                                      <p:cBhvr additive="base">
                                        <p:cTn id="50"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6">
                                            <p:txEl>
                                              <p:pRg st="11" end="11"/>
                                            </p:txEl>
                                          </p:spTgt>
                                        </p:tgtEl>
                                        <p:attrNameLst>
                                          <p:attrName>style.visibility</p:attrName>
                                        </p:attrNameLst>
                                      </p:cBhvr>
                                      <p:to>
                                        <p:strVal val="visible"/>
                                      </p:to>
                                    </p:set>
                                    <p:anim calcmode="lin" valueType="num">
                                      <p:cBhvr additive="base">
                                        <p:cTn id="54"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6">
                                            <p:txEl>
                                              <p:pRg st="11" end="11"/>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6">
                                            <p:txEl>
                                              <p:pRg st="12" end="12"/>
                                            </p:txEl>
                                          </p:spTgt>
                                        </p:tgtEl>
                                        <p:attrNameLst>
                                          <p:attrName>style.visibility</p:attrName>
                                        </p:attrNameLst>
                                      </p:cBhvr>
                                      <p:to>
                                        <p:strVal val="visible"/>
                                      </p:to>
                                    </p:set>
                                    <p:anim calcmode="lin" valueType="num">
                                      <p:cBhvr additive="base">
                                        <p:cTn id="58"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12" end="12"/>
                                            </p:txEl>
                                          </p:spTgt>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6">
                                            <p:txEl>
                                              <p:pRg st="13" end="13"/>
                                            </p:txEl>
                                          </p:spTgt>
                                        </p:tgtEl>
                                        <p:attrNameLst>
                                          <p:attrName>style.visibility</p:attrName>
                                        </p:attrNameLst>
                                      </p:cBhvr>
                                      <p:to>
                                        <p:strVal val="visible"/>
                                      </p:to>
                                    </p:set>
                                    <p:anim calcmode="lin" valueType="num">
                                      <p:cBhvr additive="base">
                                        <p:cTn id="62"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6">
                                            <p:txEl>
                                              <p:pRg st="13" end="13"/>
                                            </p:txEl>
                                          </p:spTgt>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6">
                                            <p:txEl>
                                              <p:pRg st="14" end="14"/>
                                            </p:txEl>
                                          </p:spTgt>
                                        </p:tgtEl>
                                        <p:attrNameLst>
                                          <p:attrName>style.visibility</p:attrName>
                                        </p:attrNameLst>
                                      </p:cBhvr>
                                      <p:to>
                                        <p:strVal val="visible"/>
                                      </p:to>
                                    </p:set>
                                    <p:anim calcmode="lin" valueType="num">
                                      <p:cBhvr additive="base">
                                        <p:cTn id="66"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6">
                                            <p:txEl>
                                              <p:pRg st="14" end="14"/>
                                            </p:txEl>
                                          </p:spTgt>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6">
                                            <p:txEl>
                                              <p:pRg st="15" end="15"/>
                                            </p:txEl>
                                          </p:spTgt>
                                        </p:tgtEl>
                                        <p:attrNameLst>
                                          <p:attrName>style.visibility</p:attrName>
                                        </p:attrNameLst>
                                      </p:cBhvr>
                                      <p:to>
                                        <p:strVal val="visible"/>
                                      </p:to>
                                    </p:set>
                                    <p:anim calcmode="lin" valueType="num">
                                      <p:cBhvr additive="base">
                                        <p:cTn id="70" dur="500" fill="hold"/>
                                        <p:tgtEl>
                                          <p:spTgt spid="6">
                                            <p:txEl>
                                              <p:pRg st="15" end="15"/>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15" end="15"/>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6">
                                            <p:txEl>
                                              <p:pRg st="16" end="16"/>
                                            </p:txEl>
                                          </p:spTgt>
                                        </p:tgtEl>
                                        <p:attrNameLst>
                                          <p:attrName>style.visibility</p:attrName>
                                        </p:attrNameLst>
                                      </p:cBhvr>
                                      <p:to>
                                        <p:strVal val="visible"/>
                                      </p:to>
                                    </p:set>
                                    <p:anim calcmode="lin" valueType="num">
                                      <p:cBhvr additive="base">
                                        <p:cTn id="74" dur="500" fill="hold"/>
                                        <p:tgtEl>
                                          <p:spTgt spid="6">
                                            <p:txEl>
                                              <p:pRg st="16" end="16"/>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6">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6">
                                            <p:txEl>
                                              <p:pRg st="17" end="17"/>
                                            </p:txEl>
                                          </p:spTgt>
                                        </p:tgtEl>
                                        <p:attrNameLst>
                                          <p:attrName>style.visibility</p:attrName>
                                        </p:attrNameLst>
                                      </p:cBhvr>
                                      <p:to>
                                        <p:strVal val="visible"/>
                                      </p:to>
                                    </p:set>
                                    <p:anim calcmode="lin" valueType="num">
                                      <p:cBhvr additive="base">
                                        <p:cTn id="80" dur="500" fill="hold"/>
                                        <p:tgtEl>
                                          <p:spTgt spid="6">
                                            <p:txEl>
                                              <p:pRg st="17" end="17"/>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6">
                                            <p:txEl>
                                              <p:pRg st="17" end="17"/>
                                            </p:txEl>
                                          </p:spTgt>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6">
                                            <p:txEl>
                                              <p:pRg st="18" end="18"/>
                                            </p:txEl>
                                          </p:spTgt>
                                        </p:tgtEl>
                                        <p:attrNameLst>
                                          <p:attrName>style.visibility</p:attrName>
                                        </p:attrNameLst>
                                      </p:cBhvr>
                                      <p:to>
                                        <p:strVal val="visible"/>
                                      </p:to>
                                    </p:set>
                                    <p:anim calcmode="lin" valueType="num">
                                      <p:cBhvr additive="base">
                                        <p:cTn id="84" dur="500" fill="hold"/>
                                        <p:tgtEl>
                                          <p:spTgt spid="6">
                                            <p:txEl>
                                              <p:pRg st="18" end="18"/>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6">
                                            <p:txEl>
                                              <p:pRg st="18" end="18"/>
                                            </p:txEl>
                                          </p:spTgt>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6">
                                            <p:txEl>
                                              <p:pRg st="19" end="19"/>
                                            </p:txEl>
                                          </p:spTgt>
                                        </p:tgtEl>
                                        <p:attrNameLst>
                                          <p:attrName>style.visibility</p:attrName>
                                        </p:attrNameLst>
                                      </p:cBhvr>
                                      <p:to>
                                        <p:strVal val="visible"/>
                                      </p:to>
                                    </p:set>
                                    <p:anim calcmode="lin" valueType="num">
                                      <p:cBhvr additive="base">
                                        <p:cTn id="88" dur="500" fill="hold"/>
                                        <p:tgtEl>
                                          <p:spTgt spid="6">
                                            <p:txEl>
                                              <p:pRg st="19" end="19"/>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6">
                                            <p:txEl>
                                              <p:pRg st="19" end="19"/>
                                            </p:txEl>
                                          </p:spTgt>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6">
                                            <p:txEl>
                                              <p:pRg st="20" end="20"/>
                                            </p:txEl>
                                          </p:spTgt>
                                        </p:tgtEl>
                                        <p:attrNameLst>
                                          <p:attrName>style.visibility</p:attrName>
                                        </p:attrNameLst>
                                      </p:cBhvr>
                                      <p:to>
                                        <p:strVal val="visible"/>
                                      </p:to>
                                    </p:set>
                                    <p:anim calcmode="lin" valueType="num">
                                      <p:cBhvr additive="base">
                                        <p:cTn id="92" dur="500" fill="hold"/>
                                        <p:tgtEl>
                                          <p:spTgt spid="6">
                                            <p:txEl>
                                              <p:pRg st="20" end="2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6">
                                            <p:txEl>
                                              <p:pRg st="20" end="20"/>
                                            </p:txEl>
                                          </p:spTgt>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6">
                                            <p:txEl>
                                              <p:pRg st="21" end="21"/>
                                            </p:txEl>
                                          </p:spTgt>
                                        </p:tgtEl>
                                        <p:attrNameLst>
                                          <p:attrName>style.visibility</p:attrName>
                                        </p:attrNameLst>
                                      </p:cBhvr>
                                      <p:to>
                                        <p:strVal val="visible"/>
                                      </p:to>
                                    </p:set>
                                    <p:anim calcmode="lin" valueType="num">
                                      <p:cBhvr additive="base">
                                        <p:cTn id="96" dur="500" fill="hold"/>
                                        <p:tgtEl>
                                          <p:spTgt spid="6">
                                            <p:txEl>
                                              <p:pRg st="21" end="21"/>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6">
                                            <p:txEl>
                                              <p:pRg st="21" end="21"/>
                                            </p:txEl>
                                          </p:spTgt>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6">
                                            <p:txEl>
                                              <p:pRg st="22" end="22"/>
                                            </p:txEl>
                                          </p:spTgt>
                                        </p:tgtEl>
                                        <p:attrNameLst>
                                          <p:attrName>style.visibility</p:attrName>
                                        </p:attrNameLst>
                                      </p:cBhvr>
                                      <p:to>
                                        <p:strVal val="visible"/>
                                      </p:to>
                                    </p:set>
                                    <p:anim calcmode="lin" valueType="num">
                                      <p:cBhvr additive="base">
                                        <p:cTn id="100" dur="500" fill="hold"/>
                                        <p:tgtEl>
                                          <p:spTgt spid="6">
                                            <p:txEl>
                                              <p:pRg st="22" end="22"/>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6">
                                            <p:txEl>
                                              <p:pRg st="22" end="22"/>
                                            </p:txEl>
                                          </p:spTgt>
                                        </p:tgtEl>
                                        <p:attrNameLst>
                                          <p:attrName>ppt_y</p:attrName>
                                        </p:attrNameLst>
                                      </p:cBhvr>
                                      <p:tavLst>
                                        <p:tav tm="0">
                                          <p:val>
                                            <p:strVal val="1+#ppt_h/2"/>
                                          </p:val>
                                        </p:tav>
                                        <p:tav tm="100000">
                                          <p:val>
                                            <p:strVal val="#ppt_y"/>
                                          </p:val>
                                        </p:tav>
                                      </p:tavLst>
                                    </p:anim>
                                  </p:childTnLst>
                                </p:cTn>
                              </p:par>
                              <p:par>
                                <p:cTn id="102" presetID="2" presetClass="entr" presetSubtype="4" fill="hold" nodeType="withEffect">
                                  <p:stCondLst>
                                    <p:cond delay="0"/>
                                  </p:stCondLst>
                                  <p:childTnLst>
                                    <p:set>
                                      <p:cBhvr>
                                        <p:cTn id="103" dur="1" fill="hold">
                                          <p:stCondLst>
                                            <p:cond delay="0"/>
                                          </p:stCondLst>
                                        </p:cTn>
                                        <p:tgtEl>
                                          <p:spTgt spid="6">
                                            <p:txEl>
                                              <p:pRg st="23" end="23"/>
                                            </p:txEl>
                                          </p:spTgt>
                                        </p:tgtEl>
                                        <p:attrNameLst>
                                          <p:attrName>style.visibility</p:attrName>
                                        </p:attrNameLst>
                                      </p:cBhvr>
                                      <p:to>
                                        <p:strVal val="visible"/>
                                      </p:to>
                                    </p:set>
                                    <p:anim calcmode="lin" valueType="num">
                                      <p:cBhvr additive="base">
                                        <p:cTn id="104" dur="500" fill="hold"/>
                                        <p:tgtEl>
                                          <p:spTgt spid="6">
                                            <p:txEl>
                                              <p:pRg st="23" end="23"/>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6">
                                            <p:txEl>
                                              <p:pRg st="23" end="23"/>
                                            </p:txEl>
                                          </p:spTgt>
                                        </p:tgtEl>
                                        <p:attrNameLst>
                                          <p:attrName>ppt_y</p:attrName>
                                        </p:attrNameLst>
                                      </p:cBhvr>
                                      <p:tavLst>
                                        <p:tav tm="0">
                                          <p:val>
                                            <p:strVal val="1+#ppt_h/2"/>
                                          </p:val>
                                        </p:tav>
                                        <p:tav tm="100000">
                                          <p:val>
                                            <p:strVal val="#ppt_y"/>
                                          </p:val>
                                        </p:tav>
                                      </p:tavLst>
                                    </p:anim>
                                  </p:childTnLst>
                                </p:cTn>
                              </p:par>
                              <p:par>
                                <p:cTn id="106" presetID="2" presetClass="entr" presetSubtype="4" fill="hold" nodeType="withEffect">
                                  <p:stCondLst>
                                    <p:cond delay="0"/>
                                  </p:stCondLst>
                                  <p:childTnLst>
                                    <p:set>
                                      <p:cBhvr>
                                        <p:cTn id="107" dur="1" fill="hold">
                                          <p:stCondLst>
                                            <p:cond delay="0"/>
                                          </p:stCondLst>
                                        </p:cTn>
                                        <p:tgtEl>
                                          <p:spTgt spid="6">
                                            <p:txEl>
                                              <p:pRg st="24" end="24"/>
                                            </p:txEl>
                                          </p:spTgt>
                                        </p:tgtEl>
                                        <p:attrNameLst>
                                          <p:attrName>style.visibility</p:attrName>
                                        </p:attrNameLst>
                                      </p:cBhvr>
                                      <p:to>
                                        <p:strVal val="visible"/>
                                      </p:to>
                                    </p:set>
                                    <p:anim calcmode="lin" valueType="num">
                                      <p:cBhvr additive="base">
                                        <p:cTn id="108" dur="500" fill="hold"/>
                                        <p:tgtEl>
                                          <p:spTgt spid="6">
                                            <p:txEl>
                                              <p:pRg st="24" end="24"/>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6">
                                            <p:txEl>
                                              <p:pRg st="24" end="24"/>
                                            </p:txEl>
                                          </p:spTgt>
                                        </p:tgtEl>
                                        <p:attrNameLst>
                                          <p:attrName>ppt_y</p:attrName>
                                        </p:attrNameLst>
                                      </p:cBhvr>
                                      <p:tavLst>
                                        <p:tav tm="0">
                                          <p:val>
                                            <p:strVal val="1+#ppt_h/2"/>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6">
                                            <p:txEl>
                                              <p:pRg st="25" end="25"/>
                                            </p:txEl>
                                          </p:spTgt>
                                        </p:tgtEl>
                                        <p:attrNameLst>
                                          <p:attrName>style.visibility</p:attrName>
                                        </p:attrNameLst>
                                      </p:cBhvr>
                                      <p:to>
                                        <p:strVal val="visible"/>
                                      </p:to>
                                    </p:set>
                                    <p:anim calcmode="lin" valueType="num">
                                      <p:cBhvr additive="base">
                                        <p:cTn id="112" dur="500" fill="hold"/>
                                        <p:tgtEl>
                                          <p:spTgt spid="6">
                                            <p:txEl>
                                              <p:pRg st="25" end="25"/>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6">
                                            <p:txEl>
                                              <p:pRg st="25" end="25"/>
                                            </p:txEl>
                                          </p:spTgt>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6" presetClass="entr" presetSubtype="16" fill="hold" nodeType="clickEffect">
                                  <p:stCondLst>
                                    <p:cond delay="0"/>
                                  </p:stCondLst>
                                  <p:childTnLst>
                                    <p:set>
                                      <p:cBhvr>
                                        <p:cTn id="117" dur="1" fill="hold">
                                          <p:stCondLst>
                                            <p:cond delay="0"/>
                                          </p:stCondLst>
                                        </p:cTn>
                                        <p:tgtEl>
                                          <p:spTgt spid="8">
                                            <p:txEl>
                                              <p:pRg st="0" end="0"/>
                                            </p:txEl>
                                          </p:spTgt>
                                        </p:tgtEl>
                                        <p:attrNameLst>
                                          <p:attrName>style.visibility</p:attrName>
                                        </p:attrNameLst>
                                      </p:cBhvr>
                                      <p:to>
                                        <p:strVal val="visible"/>
                                      </p:to>
                                    </p:set>
                                    <p:animEffect transition="in" filter="circle(in)">
                                      <p:cBhvr>
                                        <p:cTn id="118" dur="2000"/>
                                        <p:tgtEl>
                                          <p:spTgt spid="8">
                                            <p:txEl>
                                              <p:pRg st="0" end="0"/>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6" presetClass="entr" presetSubtype="16" fill="hold" nodeType="clickEffect">
                                  <p:stCondLst>
                                    <p:cond delay="0"/>
                                  </p:stCondLst>
                                  <p:childTnLst>
                                    <p:set>
                                      <p:cBhvr>
                                        <p:cTn id="122" dur="1" fill="hold">
                                          <p:stCondLst>
                                            <p:cond delay="0"/>
                                          </p:stCondLst>
                                        </p:cTn>
                                        <p:tgtEl>
                                          <p:spTgt spid="8">
                                            <p:txEl>
                                              <p:pRg st="1" end="1"/>
                                            </p:txEl>
                                          </p:spTgt>
                                        </p:tgtEl>
                                        <p:attrNameLst>
                                          <p:attrName>style.visibility</p:attrName>
                                        </p:attrNameLst>
                                      </p:cBhvr>
                                      <p:to>
                                        <p:strVal val="visible"/>
                                      </p:to>
                                    </p:set>
                                    <p:animEffect transition="in" filter="circle(in)">
                                      <p:cBhvr>
                                        <p:cTn id="123" dur="2000"/>
                                        <p:tgtEl>
                                          <p:spTgt spid="8">
                                            <p:txEl>
                                              <p:pRg st="1" end="1"/>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6" presetClass="entr" presetSubtype="16" fill="hold" nodeType="clickEffect">
                                  <p:stCondLst>
                                    <p:cond delay="0"/>
                                  </p:stCondLst>
                                  <p:childTnLst>
                                    <p:set>
                                      <p:cBhvr>
                                        <p:cTn id="127" dur="1" fill="hold">
                                          <p:stCondLst>
                                            <p:cond delay="0"/>
                                          </p:stCondLst>
                                        </p:cTn>
                                        <p:tgtEl>
                                          <p:spTgt spid="8">
                                            <p:txEl>
                                              <p:pRg st="2" end="2"/>
                                            </p:txEl>
                                          </p:spTgt>
                                        </p:tgtEl>
                                        <p:attrNameLst>
                                          <p:attrName>style.visibility</p:attrName>
                                        </p:attrNameLst>
                                      </p:cBhvr>
                                      <p:to>
                                        <p:strVal val="visible"/>
                                      </p:to>
                                    </p:set>
                                    <p:animEffect transition="in" filter="circle(in)">
                                      <p:cBhvr>
                                        <p:cTn id="128" dur="2000"/>
                                        <p:tgtEl>
                                          <p:spTgt spid="8">
                                            <p:txEl>
                                              <p:pRg st="2" end="2"/>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6" presetClass="entr" presetSubtype="16" fill="hold" nodeType="clickEffect">
                                  <p:stCondLst>
                                    <p:cond delay="0"/>
                                  </p:stCondLst>
                                  <p:childTnLst>
                                    <p:set>
                                      <p:cBhvr>
                                        <p:cTn id="132" dur="1" fill="hold">
                                          <p:stCondLst>
                                            <p:cond delay="0"/>
                                          </p:stCondLst>
                                        </p:cTn>
                                        <p:tgtEl>
                                          <p:spTgt spid="8">
                                            <p:txEl>
                                              <p:pRg st="3" end="3"/>
                                            </p:txEl>
                                          </p:spTgt>
                                        </p:tgtEl>
                                        <p:attrNameLst>
                                          <p:attrName>style.visibility</p:attrName>
                                        </p:attrNameLst>
                                      </p:cBhvr>
                                      <p:to>
                                        <p:strVal val="visible"/>
                                      </p:to>
                                    </p:set>
                                    <p:animEffect transition="in" filter="circle(in)">
                                      <p:cBhvr>
                                        <p:cTn id="133" dur="2000"/>
                                        <p:tgtEl>
                                          <p:spTgt spid="8">
                                            <p:txEl>
                                              <p:pRg st="3" end="3"/>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6" presetClass="entr" presetSubtype="16" fill="hold" nodeType="clickEffect">
                                  <p:stCondLst>
                                    <p:cond delay="0"/>
                                  </p:stCondLst>
                                  <p:childTnLst>
                                    <p:set>
                                      <p:cBhvr>
                                        <p:cTn id="137" dur="1" fill="hold">
                                          <p:stCondLst>
                                            <p:cond delay="0"/>
                                          </p:stCondLst>
                                        </p:cTn>
                                        <p:tgtEl>
                                          <p:spTgt spid="8">
                                            <p:txEl>
                                              <p:pRg st="4" end="4"/>
                                            </p:txEl>
                                          </p:spTgt>
                                        </p:tgtEl>
                                        <p:attrNameLst>
                                          <p:attrName>style.visibility</p:attrName>
                                        </p:attrNameLst>
                                      </p:cBhvr>
                                      <p:to>
                                        <p:strVal val="visible"/>
                                      </p:to>
                                    </p:set>
                                    <p:animEffect transition="in" filter="circle(in)">
                                      <p:cBhvr>
                                        <p:cTn id="138" dur="2000"/>
                                        <p:tgtEl>
                                          <p:spTgt spid="8">
                                            <p:txEl>
                                              <p:pRg st="4" end="4"/>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6" presetClass="entr" presetSubtype="16" fill="hold" nodeType="clickEffect">
                                  <p:stCondLst>
                                    <p:cond delay="0"/>
                                  </p:stCondLst>
                                  <p:childTnLst>
                                    <p:set>
                                      <p:cBhvr>
                                        <p:cTn id="142" dur="1" fill="hold">
                                          <p:stCondLst>
                                            <p:cond delay="0"/>
                                          </p:stCondLst>
                                        </p:cTn>
                                        <p:tgtEl>
                                          <p:spTgt spid="8">
                                            <p:txEl>
                                              <p:pRg st="5" end="5"/>
                                            </p:txEl>
                                          </p:spTgt>
                                        </p:tgtEl>
                                        <p:attrNameLst>
                                          <p:attrName>style.visibility</p:attrName>
                                        </p:attrNameLst>
                                      </p:cBhvr>
                                      <p:to>
                                        <p:strVal val="visible"/>
                                      </p:to>
                                    </p:set>
                                    <p:animEffect transition="in" filter="circle(in)">
                                      <p:cBhvr>
                                        <p:cTn id="143" dur="2000"/>
                                        <p:tgtEl>
                                          <p:spTgt spid="8">
                                            <p:txEl>
                                              <p:pRg st="5" end="5"/>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6" presetClass="entr" presetSubtype="16" fill="hold" nodeType="clickEffect">
                                  <p:stCondLst>
                                    <p:cond delay="0"/>
                                  </p:stCondLst>
                                  <p:childTnLst>
                                    <p:set>
                                      <p:cBhvr>
                                        <p:cTn id="147" dur="1" fill="hold">
                                          <p:stCondLst>
                                            <p:cond delay="0"/>
                                          </p:stCondLst>
                                        </p:cTn>
                                        <p:tgtEl>
                                          <p:spTgt spid="8">
                                            <p:txEl>
                                              <p:pRg st="6" end="6"/>
                                            </p:txEl>
                                          </p:spTgt>
                                        </p:tgtEl>
                                        <p:attrNameLst>
                                          <p:attrName>style.visibility</p:attrName>
                                        </p:attrNameLst>
                                      </p:cBhvr>
                                      <p:to>
                                        <p:strVal val="visible"/>
                                      </p:to>
                                    </p:set>
                                    <p:animEffect transition="in" filter="circle(in)">
                                      <p:cBhvr>
                                        <p:cTn id="148" dur="2000"/>
                                        <p:tgtEl>
                                          <p:spTgt spid="8">
                                            <p:txEl>
                                              <p:pRg st="6" end="6"/>
                                            </p:txEl>
                                          </p:spTgt>
                                        </p:tgtEl>
                                      </p:cBhvr>
                                    </p:animEffect>
                                  </p:childTnLst>
                                </p:cTn>
                              </p:par>
                              <p:par>
                                <p:cTn id="149" presetID="6" presetClass="entr" presetSubtype="16" fill="hold" nodeType="withEffect">
                                  <p:stCondLst>
                                    <p:cond delay="0"/>
                                  </p:stCondLst>
                                  <p:childTnLst>
                                    <p:set>
                                      <p:cBhvr>
                                        <p:cTn id="150" dur="1" fill="hold">
                                          <p:stCondLst>
                                            <p:cond delay="0"/>
                                          </p:stCondLst>
                                        </p:cTn>
                                        <p:tgtEl>
                                          <p:spTgt spid="8">
                                            <p:txEl>
                                              <p:pRg st="7" end="7"/>
                                            </p:txEl>
                                          </p:spTgt>
                                        </p:tgtEl>
                                        <p:attrNameLst>
                                          <p:attrName>style.visibility</p:attrName>
                                        </p:attrNameLst>
                                      </p:cBhvr>
                                      <p:to>
                                        <p:strVal val="visible"/>
                                      </p:to>
                                    </p:set>
                                    <p:animEffect transition="in" filter="circle(in)">
                                      <p:cBhvr>
                                        <p:cTn id="151" dur="2000"/>
                                        <p:tgtEl>
                                          <p:spTgt spid="8">
                                            <p:txEl>
                                              <p:pRg st="7" end="7"/>
                                            </p:txEl>
                                          </p:spTgt>
                                        </p:tgtEl>
                                      </p:cBhvr>
                                    </p:animEffect>
                                  </p:childTnLst>
                                </p:cTn>
                              </p:par>
                              <p:par>
                                <p:cTn id="152" presetID="6" presetClass="entr" presetSubtype="16" fill="hold" nodeType="withEffect">
                                  <p:stCondLst>
                                    <p:cond delay="0"/>
                                  </p:stCondLst>
                                  <p:childTnLst>
                                    <p:set>
                                      <p:cBhvr>
                                        <p:cTn id="153" dur="1" fill="hold">
                                          <p:stCondLst>
                                            <p:cond delay="0"/>
                                          </p:stCondLst>
                                        </p:cTn>
                                        <p:tgtEl>
                                          <p:spTgt spid="8">
                                            <p:txEl>
                                              <p:pRg st="8" end="8"/>
                                            </p:txEl>
                                          </p:spTgt>
                                        </p:tgtEl>
                                        <p:attrNameLst>
                                          <p:attrName>style.visibility</p:attrName>
                                        </p:attrNameLst>
                                      </p:cBhvr>
                                      <p:to>
                                        <p:strVal val="visible"/>
                                      </p:to>
                                    </p:set>
                                    <p:animEffect transition="in" filter="circle(in)">
                                      <p:cBhvr>
                                        <p:cTn id="154" dur="2000"/>
                                        <p:tgtEl>
                                          <p:spTgt spid="8">
                                            <p:txEl>
                                              <p:pRg st="8" end="8"/>
                                            </p:txEl>
                                          </p:spTgt>
                                        </p:tgtEl>
                                      </p:cBhvr>
                                    </p:animEffect>
                                  </p:childTnLst>
                                </p:cTn>
                              </p:par>
                              <p:par>
                                <p:cTn id="155" presetID="6" presetClass="entr" presetSubtype="16" fill="hold" nodeType="withEffect">
                                  <p:stCondLst>
                                    <p:cond delay="0"/>
                                  </p:stCondLst>
                                  <p:childTnLst>
                                    <p:set>
                                      <p:cBhvr>
                                        <p:cTn id="156" dur="1" fill="hold">
                                          <p:stCondLst>
                                            <p:cond delay="0"/>
                                          </p:stCondLst>
                                        </p:cTn>
                                        <p:tgtEl>
                                          <p:spTgt spid="8">
                                            <p:txEl>
                                              <p:pRg st="9" end="9"/>
                                            </p:txEl>
                                          </p:spTgt>
                                        </p:tgtEl>
                                        <p:attrNameLst>
                                          <p:attrName>style.visibility</p:attrName>
                                        </p:attrNameLst>
                                      </p:cBhvr>
                                      <p:to>
                                        <p:strVal val="visible"/>
                                      </p:to>
                                    </p:set>
                                    <p:animEffect transition="in" filter="circle(in)">
                                      <p:cBhvr>
                                        <p:cTn id="157" dur="2000"/>
                                        <p:tgtEl>
                                          <p:spTgt spid="8">
                                            <p:txEl>
                                              <p:pRg st="9" end="9"/>
                                            </p:txEl>
                                          </p:spTgt>
                                        </p:tgtEl>
                                      </p:cBhvr>
                                    </p:animEffect>
                                  </p:childTnLst>
                                </p:cTn>
                              </p:par>
                              <p:par>
                                <p:cTn id="158" presetID="6" presetClass="entr" presetSubtype="16" fill="hold" nodeType="withEffect">
                                  <p:stCondLst>
                                    <p:cond delay="0"/>
                                  </p:stCondLst>
                                  <p:childTnLst>
                                    <p:set>
                                      <p:cBhvr>
                                        <p:cTn id="159" dur="1" fill="hold">
                                          <p:stCondLst>
                                            <p:cond delay="0"/>
                                          </p:stCondLst>
                                        </p:cTn>
                                        <p:tgtEl>
                                          <p:spTgt spid="8">
                                            <p:txEl>
                                              <p:pRg st="10" end="10"/>
                                            </p:txEl>
                                          </p:spTgt>
                                        </p:tgtEl>
                                        <p:attrNameLst>
                                          <p:attrName>style.visibility</p:attrName>
                                        </p:attrNameLst>
                                      </p:cBhvr>
                                      <p:to>
                                        <p:strVal val="visible"/>
                                      </p:to>
                                    </p:set>
                                    <p:animEffect transition="in" filter="circle(in)">
                                      <p:cBhvr>
                                        <p:cTn id="160" dur="2000"/>
                                        <p:tgtEl>
                                          <p:spTgt spid="8">
                                            <p:txEl>
                                              <p:pRg st="10" end="10"/>
                                            </p:txEl>
                                          </p:spTgt>
                                        </p:tgtEl>
                                      </p:cBhvr>
                                    </p:animEffect>
                                  </p:childTnLst>
                                </p:cTn>
                              </p:par>
                              <p:par>
                                <p:cTn id="161" presetID="6" presetClass="entr" presetSubtype="16" fill="hold" nodeType="withEffect">
                                  <p:stCondLst>
                                    <p:cond delay="0"/>
                                  </p:stCondLst>
                                  <p:childTnLst>
                                    <p:set>
                                      <p:cBhvr>
                                        <p:cTn id="162" dur="1" fill="hold">
                                          <p:stCondLst>
                                            <p:cond delay="0"/>
                                          </p:stCondLst>
                                        </p:cTn>
                                        <p:tgtEl>
                                          <p:spTgt spid="8">
                                            <p:txEl>
                                              <p:pRg st="11" end="11"/>
                                            </p:txEl>
                                          </p:spTgt>
                                        </p:tgtEl>
                                        <p:attrNameLst>
                                          <p:attrName>style.visibility</p:attrName>
                                        </p:attrNameLst>
                                      </p:cBhvr>
                                      <p:to>
                                        <p:strVal val="visible"/>
                                      </p:to>
                                    </p:set>
                                    <p:animEffect transition="in" filter="circle(in)">
                                      <p:cBhvr>
                                        <p:cTn id="163" dur="2000"/>
                                        <p:tgtEl>
                                          <p:spTgt spid="8">
                                            <p:txEl>
                                              <p:pRg st="11" end="11"/>
                                            </p:txEl>
                                          </p:spTgt>
                                        </p:tgtEl>
                                      </p:cBhvr>
                                    </p:animEffect>
                                  </p:childTnLst>
                                </p:cTn>
                              </p:par>
                              <p:par>
                                <p:cTn id="164" presetID="6" presetClass="entr" presetSubtype="16" fill="hold" nodeType="withEffect">
                                  <p:stCondLst>
                                    <p:cond delay="0"/>
                                  </p:stCondLst>
                                  <p:childTnLst>
                                    <p:set>
                                      <p:cBhvr>
                                        <p:cTn id="165" dur="1" fill="hold">
                                          <p:stCondLst>
                                            <p:cond delay="0"/>
                                          </p:stCondLst>
                                        </p:cTn>
                                        <p:tgtEl>
                                          <p:spTgt spid="8">
                                            <p:txEl>
                                              <p:pRg st="12" end="12"/>
                                            </p:txEl>
                                          </p:spTgt>
                                        </p:tgtEl>
                                        <p:attrNameLst>
                                          <p:attrName>style.visibility</p:attrName>
                                        </p:attrNameLst>
                                      </p:cBhvr>
                                      <p:to>
                                        <p:strVal val="visible"/>
                                      </p:to>
                                    </p:set>
                                    <p:animEffect transition="in" filter="circle(in)">
                                      <p:cBhvr>
                                        <p:cTn id="166" dur="2000"/>
                                        <p:tgtEl>
                                          <p:spTgt spid="8">
                                            <p:txEl>
                                              <p:pRg st="12" end="12"/>
                                            </p:txEl>
                                          </p:spTgt>
                                        </p:tgtEl>
                                      </p:cBhvr>
                                    </p:animEffect>
                                  </p:childTnLst>
                                </p:cTn>
                              </p:par>
                              <p:par>
                                <p:cTn id="167" presetID="6" presetClass="entr" presetSubtype="16" fill="hold" nodeType="withEffect">
                                  <p:stCondLst>
                                    <p:cond delay="0"/>
                                  </p:stCondLst>
                                  <p:childTnLst>
                                    <p:set>
                                      <p:cBhvr>
                                        <p:cTn id="168" dur="1" fill="hold">
                                          <p:stCondLst>
                                            <p:cond delay="0"/>
                                          </p:stCondLst>
                                        </p:cTn>
                                        <p:tgtEl>
                                          <p:spTgt spid="8">
                                            <p:txEl>
                                              <p:pRg st="13" end="13"/>
                                            </p:txEl>
                                          </p:spTgt>
                                        </p:tgtEl>
                                        <p:attrNameLst>
                                          <p:attrName>style.visibility</p:attrName>
                                        </p:attrNameLst>
                                      </p:cBhvr>
                                      <p:to>
                                        <p:strVal val="visible"/>
                                      </p:to>
                                    </p:set>
                                    <p:animEffect transition="in" filter="circle(in)">
                                      <p:cBhvr>
                                        <p:cTn id="169" dur="2000"/>
                                        <p:tgtEl>
                                          <p:spTgt spid="8">
                                            <p:txEl>
                                              <p:pRg st="13" end="13"/>
                                            </p:txEl>
                                          </p:spTgt>
                                        </p:tgtEl>
                                      </p:cBhvr>
                                    </p:animEffect>
                                  </p:childTnLst>
                                </p:cTn>
                              </p:par>
                              <p:par>
                                <p:cTn id="170" presetID="6" presetClass="entr" presetSubtype="16" fill="hold" nodeType="withEffect">
                                  <p:stCondLst>
                                    <p:cond delay="0"/>
                                  </p:stCondLst>
                                  <p:childTnLst>
                                    <p:set>
                                      <p:cBhvr>
                                        <p:cTn id="171" dur="1" fill="hold">
                                          <p:stCondLst>
                                            <p:cond delay="0"/>
                                          </p:stCondLst>
                                        </p:cTn>
                                        <p:tgtEl>
                                          <p:spTgt spid="8">
                                            <p:txEl>
                                              <p:pRg st="14" end="14"/>
                                            </p:txEl>
                                          </p:spTgt>
                                        </p:tgtEl>
                                        <p:attrNameLst>
                                          <p:attrName>style.visibility</p:attrName>
                                        </p:attrNameLst>
                                      </p:cBhvr>
                                      <p:to>
                                        <p:strVal val="visible"/>
                                      </p:to>
                                    </p:set>
                                    <p:animEffect transition="in" filter="circle(in)">
                                      <p:cBhvr>
                                        <p:cTn id="172" dur="2000"/>
                                        <p:tgtEl>
                                          <p:spTgt spid="8">
                                            <p:txEl>
                                              <p:pRg st="14" end="14"/>
                                            </p:txEl>
                                          </p:spTgt>
                                        </p:tgtEl>
                                      </p:cBhvr>
                                    </p:animEffect>
                                  </p:childTnLst>
                                </p:cTn>
                              </p:par>
                              <p:par>
                                <p:cTn id="173" presetID="6" presetClass="entr" presetSubtype="16" fill="hold" nodeType="withEffect">
                                  <p:stCondLst>
                                    <p:cond delay="0"/>
                                  </p:stCondLst>
                                  <p:childTnLst>
                                    <p:set>
                                      <p:cBhvr>
                                        <p:cTn id="174" dur="1" fill="hold">
                                          <p:stCondLst>
                                            <p:cond delay="0"/>
                                          </p:stCondLst>
                                        </p:cTn>
                                        <p:tgtEl>
                                          <p:spTgt spid="8">
                                            <p:txEl>
                                              <p:pRg st="15" end="15"/>
                                            </p:txEl>
                                          </p:spTgt>
                                        </p:tgtEl>
                                        <p:attrNameLst>
                                          <p:attrName>style.visibility</p:attrName>
                                        </p:attrNameLst>
                                      </p:cBhvr>
                                      <p:to>
                                        <p:strVal val="visible"/>
                                      </p:to>
                                    </p:set>
                                    <p:animEffect transition="in" filter="circle(in)">
                                      <p:cBhvr>
                                        <p:cTn id="175" dur="2000"/>
                                        <p:tgtEl>
                                          <p:spTgt spid="8">
                                            <p:txEl>
                                              <p:pRg st="15" end="15"/>
                                            </p:txEl>
                                          </p:spTgt>
                                        </p:tgtEl>
                                      </p:cBhvr>
                                    </p:animEffect>
                                  </p:childTnLst>
                                </p:cTn>
                              </p:par>
                              <p:par>
                                <p:cTn id="176" presetID="6" presetClass="entr" presetSubtype="16" fill="hold" nodeType="withEffect">
                                  <p:stCondLst>
                                    <p:cond delay="0"/>
                                  </p:stCondLst>
                                  <p:childTnLst>
                                    <p:set>
                                      <p:cBhvr>
                                        <p:cTn id="177" dur="1" fill="hold">
                                          <p:stCondLst>
                                            <p:cond delay="0"/>
                                          </p:stCondLst>
                                        </p:cTn>
                                        <p:tgtEl>
                                          <p:spTgt spid="8">
                                            <p:txEl>
                                              <p:pRg st="16" end="16"/>
                                            </p:txEl>
                                          </p:spTgt>
                                        </p:tgtEl>
                                        <p:attrNameLst>
                                          <p:attrName>style.visibility</p:attrName>
                                        </p:attrNameLst>
                                      </p:cBhvr>
                                      <p:to>
                                        <p:strVal val="visible"/>
                                      </p:to>
                                    </p:set>
                                    <p:animEffect transition="in" filter="circle(in)">
                                      <p:cBhvr>
                                        <p:cTn id="178" dur="2000"/>
                                        <p:tgtEl>
                                          <p:spTgt spid="8">
                                            <p:txEl>
                                              <p:pRg st="16" end="16"/>
                                            </p:txEl>
                                          </p:spTgt>
                                        </p:tgtEl>
                                      </p:cBhvr>
                                    </p:animEffect>
                                  </p:childTnLst>
                                </p:cTn>
                              </p:par>
                              <p:par>
                                <p:cTn id="179" presetID="6" presetClass="entr" presetSubtype="16" fill="hold" nodeType="withEffect">
                                  <p:stCondLst>
                                    <p:cond delay="0"/>
                                  </p:stCondLst>
                                  <p:childTnLst>
                                    <p:set>
                                      <p:cBhvr>
                                        <p:cTn id="180" dur="1" fill="hold">
                                          <p:stCondLst>
                                            <p:cond delay="0"/>
                                          </p:stCondLst>
                                        </p:cTn>
                                        <p:tgtEl>
                                          <p:spTgt spid="8">
                                            <p:txEl>
                                              <p:pRg st="17" end="17"/>
                                            </p:txEl>
                                          </p:spTgt>
                                        </p:tgtEl>
                                        <p:attrNameLst>
                                          <p:attrName>style.visibility</p:attrName>
                                        </p:attrNameLst>
                                      </p:cBhvr>
                                      <p:to>
                                        <p:strVal val="visible"/>
                                      </p:to>
                                    </p:set>
                                    <p:animEffect transition="in" filter="circle(in)">
                                      <p:cBhvr>
                                        <p:cTn id="181" dur="2000"/>
                                        <p:tgtEl>
                                          <p:spTgt spid="8">
                                            <p:txEl>
                                              <p:pRg st="17" end="17"/>
                                            </p:txEl>
                                          </p:spTgt>
                                        </p:tgtEl>
                                      </p:cBhvr>
                                    </p:animEffect>
                                  </p:childTnLst>
                                </p:cTn>
                              </p:par>
                              <p:par>
                                <p:cTn id="182" presetID="6" presetClass="entr" presetSubtype="16" fill="hold" nodeType="withEffect">
                                  <p:stCondLst>
                                    <p:cond delay="0"/>
                                  </p:stCondLst>
                                  <p:childTnLst>
                                    <p:set>
                                      <p:cBhvr>
                                        <p:cTn id="183" dur="1" fill="hold">
                                          <p:stCondLst>
                                            <p:cond delay="0"/>
                                          </p:stCondLst>
                                        </p:cTn>
                                        <p:tgtEl>
                                          <p:spTgt spid="8">
                                            <p:txEl>
                                              <p:pRg st="18" end="18"/>
                                            </p:txEl>
                                          </p:spTgt>
                                        </p:tgtEl>
                                        <p:attrNameLst>
                                          <p:attrName>style.visibility</p:attrName>
                                        </p:attrNameLst>
                                      </p:cBhvr>
                                      <p:to>
                                        <p:strVal val="visible"/>
                                      </p:to>
                                    </p:set>
                                    <p:animEffect transition="in" filter="circle(in)">
                                      <p:cBhvr>
                                        <p:cTn id="184" dur="2000"/>
                                        <p:tgtEl>
                                          <p:spTgt spid="8">
                                            <p:txEl>
                                              <p:pRg st="18" end="18"/>
                                            </p:txEl>
                                          </p:spTgt>
                                        </p:tgtEl>
                                      </p:cBhvr>
                                    </p:animEffect>
                                  </p:childTnLst>
                                </p:cTn>
                              </p:par>
                              <p:par>
                                <p:cTn id="185" presetID="6" presetClass="entr" presetSubtype="16" fill="hold" nodeType="withEffect">
                                  <p:stCondLst>
                                    <p:cond delay="0"/>
                                  </p:stCondLst>
                                  <p:childTnLst>
                                    <p:set>
                                      <p:cBhvr>
                                        <p:cTn id="186" dur="1" fill="hold">
                                          <p:stCondLst>
                                            <p:cond delay="0"/>
                                          </p:stCondLst>
                                        </p:cTn>
                                        <p:tgtEl>
                                          <p:spTgt spid="8">
                                            <p:txEl>
                                              <p:pRg st="19" end="19"/>
                                            </p:txEl>
                                          </p:spTgt>
                                        </p:tgtEl>
                                        <p:attrNameLst>
                                          <p:attrName>style.visibility</p:attrName>
                                        </p:attrNameLst>
                                      </p:cBhvr>
                                      <p:to>
                                        <p:strVal val="visible"/>
                                      </p:to>
                                    </p:set>
                                    <p:animEffect transition="in" filter="circle(in)">
                                      <p:cBhvr>
                                        <p:cTn id="187" dur="2000"/>
                                        <p:tgtEl>
                                          <p:spTgt spid="8">
                                            <p:txEl>
                                              <p:pRg st="19" end="19"/>
                                            </p:txEl>
                                          </p:spTgt>
                                        </p:tgtEl>
                                      </p:cBhvr>
                                    </p:animEffect>
                                  </p:childTnLst>
                                </p:cTn>
                              </p:par>
                              <p:par>
                                <p:cTn id="188" presetID="6" presetClass="entr" presetSubtype="16" fill="hold" nodeType="withEffect">
                                  <p:stCondLst>
                                    <p:cond delay="0"/>
                                  </p:stCondLst>
                                  <p:childTnLst>
                                    <p:set>
                                      <p:cBhvr>
                                        <p:cTn id="189" dur="1" fill="hold">
                                          <p:stCondLst>
                                            <p:cond delay="0"/>
                                          </p:stCondLst>
                                        </p:cTn>
                                        <p:tgtEl>
                                          <p:spTgt spid="8">
                                            <p:txEl>
                                              <p:pRg st="20" end="20"/>
                                            </p:txEl>
                                          </p:spTgt>
                                        </p:tgtEl>
                                        <p:attrNameLst>
                                          <p:attrName>style.visibility</p:attrName>
                                        </p:attrNameLst>
                                      </p:cBhvr>
                                      <p:to>
                                        <p:strVal val="visible"/>
                                      </p:to>
                                    </p:set>
                                    <p:animEffect transition="in" filter="circle(in)">
                                      <p:cBhvr>
                                        <p:cTn id="190" dur="2000"/>
                                        <p:tgtEl>
                                          <p:spTgt spid="8">
                                            <p:txEl>
                                              <p:pRg st="20" end="20"/>
                                            </p:txEl>
                                          </p:spTgt>
                                        </p:tgtEl>
                                      </p:cBhvr>
                                    </p:animEffect>
                                  </p:childTnLst>
                                </p:cTn>
                              </p:par>
                              <p:par>
                                <p:cTn id="191" presetID="6" presetClass="entr" presetSubtype="16" fill="hold" nodeType="withEffect">
                                  <p:stCondLst>
                                    <p:cond delay="0"/>
                                  </p:stCondLst>
                                  <p:childTnLst>
                                    <p:set>
                                      <p:cBhvr>
                                        <p:cTn id="192" dur="1" fill="hold">
                                          <p:stCondLst>
                                            <p:cond delay="0"/>
                                          </p:stCondLst>
                                        </p:cTn>
                                        <p:tgtEl>
                                          <p:spTgt spid="8">
                                            <p:txEl>
                                              <p:pRg st="21" end="21"/>
                                            </p:txEl>
                                          </p:spTgt>
                                        </p:tgtEl>
                                        <p:attrNameLst>
                                          <p:attrName>style.visibility</p:attrName>
                                        </p:attrNameLst>
                                      </p:cBhvr>
                                      <p:to>
                                        <p:strVal val="visible"/>
                                      </p:to>
                                    </p:set>
                                    <p:animEffect transition="in" filter="circle(in)">
                                      <p:cBhvr>
                                        <p:cTn id="193" dur="2000"/>
                                        <p:tgtEl>
                                          <p:spTgt spid="8">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C3B86D-A772-C466-49A7-7706C0830A3F}"/>
              </a:ext>
            </a:extLst>
          </p:cNvPr>
          <p:cNvSpPr txBox="1"/>
          <p:nvPr/>
        </p:nvSpPr>
        <p:spPr>
          <a:xfrm>
            <a:off x="0" y="120073"/>
            <a:ext cx="6096000" cy="369332"/>
          </a:xfrm>
          <a:prstGeom prst="rect">
            <a:avLst/>
          </a:prstGeom>
          <a:noFill/>
        </p:spPr>
        <p:txBody>
          <a:bodyPr wrap="square">
            <a:spAutoFit/>
          </a:bodyPr>
          <a:lstStyle/>
          <a:p>
            <a:pPr algn="just"/>
            <a:r>
              <a:rPr lang="en-US" b="1" i="0" dirty="0">
                <a:solidFill>
                  <a:srgbClr val="121213"/>
                </a:solidFill>
                <a:effectLst/>
                <a:latin typeface="Bitter"/>
              </a:rPr>
              <a:t>Example Program to create and traverse a linked list?</a:t>
            </a:r>
          </a:p>
        </p:txBody>
      </p:sp>
      <p:sp>
        <p:nvSpPr>
          <p:cNvPr id="8" name="TextBox 7">
            <a:extLst>
              <a:ext uri="{FF2B5EF4-FFF2-40B4-BE49-F238E27FC236}">
                <a16:creationId xmlns:a16="http://schemas.microsoft.com/office/drawing/2014/main" id="{F72438DA-2AC5-89A8-24A6-E2BC36FBE0FD}"/>
              </a:ext>
            </a:extLst>
          </p:cNvPr>
          <p:cNvSpPr txBox="1"/>
          <p:nvPr/>
        </p:nvSpPr>
        <p:spPr>
          <a:xfrm>
            <a:off x="427182" y="779190"/>
            <a:ext cx="5241636" cy="4278094"/>
          </a:xfrm>
          <a:prstGeom prst="rect">
            <a:avLst/>
          </a:prstGeom>
          <a:noFill/>
        </p:spPr>
        <p:txBody>
          <a:bodyPr wrap="square">
            <a:spAutoFit/>
          </a:bodyPr>
          <a:lstStyle/>
          <a:p>
            <a:r>
              <a:rPr lang="en-US" sz="1600" b="0" i="0" dirty="0">
                <a:solidFill>
                  <a:srgbClr val="0000FF"/>
                </a:solidFill>
                <a:effectLst/>
                <a:latin typeface="Consolas" panose="020B0609020204030204" pitchFamily="49" charset="0"/>
              </a:rPr>
              <a:t>void</a:t>
            </a:r>
            <a:r>
              <a:rPr lang="en-US" sz="1600" b="0" i="0" dirty="0">
                <a:solidFill>
                  <a:srgbClr val="000000"/>
                </a:solidFill>
                <a:effectLst/>
                <a:latin typeface="Consolas" panose="020B0609020204030204" pitchFamily="49" charset="0"/>
              </a:rPr>
              <a:t> </a:t>
            </a:r>
            <a:r>
              <a:rPr lang="en-US" sz="1600" b="0" i="0" dirty="0" err="1">
                <a:solidFill>
                  <a:srgbClr val="DD4A68"/>
                </a:solidFill>
                <a:effectLst/>
                <a:latin typeface="Consolas" panose="020B0609020204030204" pitchFamily="49" charset="0"/>
              </a:rPr>
              <a:t>traverseList</a:t>
            </a:r>
            <a:r>
              <a:rPr lang="en-US" sz="1600" b="0" i="0" dirty="0">
                <a:solidFill>
                  <a:srgbClr val="000000"/>
                </a:solidFill>
                <a:effectLst/>
                <a:latin typeface="Consolas" panose="020B0609020204030204" pitchFamily="49" charset="0"/>
              </a:rPr>
              <a:t>() </a:t>
            </a:r>
          </a:p>
          <a:p>
            <a:r>
              <a:rPr lang="en-US" sz="1600" b="0" i="0" dirty="0">
                <a:solidFill>
                  <a:srgbClr val="000000"/>
                </a:solidFill>
                <a:effectLst/>
                <a:latin typeface="Consolas" panose="020B0609020204030204" pitchFamily="49" charset="0"/>
              </a:rPr>
              <a:t>{ </a:t>
            </a:r>
          </a:p>
          <a:p>
            <a:r>
              <a:rPr lang="en-US" sz="1600" b="0" i="0" dirty="0">
                <a:solidFill>
                  <a:srgbClr val="0000FF"/>
                </a:solidFill>
                <a:effectLst/>
                <a:latin typeface="Consolas" panose="020B0609020204030204" pitchFamily="49" charset="0"/>
              </a:rPr>
              <a:t>struct</a:t>
            </a:r>
            <a:r>
              <a:rPr lang="en-US" sz="1600" b="0" i="0" dirty="0">
                <a:solidFill>
                  <a:srgbClr val="000000"/>
                </a:solidFill>
                <a:effectLst/>
                <a:latin typeface="Consolas" panose="020B0609020204030204" pitchFamily="49" charset="0"/>
              </a:rPr>
              <a:t> node *temp; </a:t>
            </a:r>
          </a:p>
          <a:p>
            <a:r>
              <a:rPr lang="en-US" sz="1600" b="0" i="0" dirty="0">
                <a:solidFill>
                  <a:srgbClr val="0000FF"/>
                </a:solidFill>
                <a:effectLst/>
                <a:latin typeface="Consolas" panose="020B0609020204030204" pitchFamily="49" charset="0"/>
              </a:rPr>
              <a:t>if</a:t>
            </a:r>
            <a:r>
              <a:rPr lang="en-US" sz="1600" b="0" i="0" dirty="0">
                <a:solidFill>
                  <a:srgbClr val="000000"/>
                </a:solidFill>
                <a:effectLst/>
                <a:latin typeface="Consolas" panose="020B0609020204030204" pitchFamily="49" charset="0"/>
              </a:rPr>
              <a:t>(head == </a:t>
            </a:r>
            <a:r>
              <a:rPr lang="en-US" sz="1600" b="0" i="0" dirty="0">
                <a:solidFill>
                  <a:srgbClr val="990055"/>
                </a:solidFill>
                <a:effectLst/>
                <a:latin typeface="Consolas" panose="020B0609020204030204" pitchFamily="49" charset="0"/>
              </a:rPr>
              <a:t>NULL</a:t>
            </a:r>
            <a:r>
              <a:rPr lang="en-US" sz="1600" b="0" i="0" dirty="0">
                <a:solidFill>
                  <a:srgbClr val="000000"/>
                </a:solidFill>
                <a:effectLst/>
                <a:latin typeface="Consolas" panose="020B0609020204030204" pitchFamily="49" charset="0"/>
              </a:rPr>
              <a:t>) </a:t>
            </a:r>
            <a:r>
              <a:rPr lang="en-US" sz="1600" b="0" i="0" dirty="0">
                <a:solidFill>
                  <a:srgbClr val="9BA0A5"/>
                </a:solidFill>
                <a:effectLst/>
                <a:latin typeface="Consolas" panose="020B0609020204030204" pitchFamily="49" charset="0"/>
              </a:rPr>
              <a:t>// Return if list is empty </a:t>
            </a:r>
          </a:p>
          <a:p>
            <a:r>
              <a:rPr lang="en-US" sz="1600" b="0" i="0" dirty="0">
                <a:solidFill>
                  <a:srgbClr val="000000"/>
                </a:solidFill>
                <a:effectLst/>
                <a:latin typeface="Consolas" panose="020B0609020204030204" pitchFamily="49" charset="0"/>
              </a:rPr>
              <a:t>{ </a:t>
            </a:r>
          </a:p>
          <a:p>
            <a:r>
              <a:rPr lang="en-US" sz="1600" b="0" i="0" dirty="0" err="1">
                <a:solidFill>
                  <a:srgbClr val="DD4A68"/>
                </a:solidFill>
                <a:effectLst/>
                <a:latin typeface="Consolas" panose="020B0609020204030204" pitchFamily="49" charset="0"/>
              </a:rPr>
              <a:t>printf</a:t>
            </a:r>
            <a:r>
              <a:rPr lang="en-US" sz="1600" b="0" i="0" dirty="0">
                <a:solidFill>
                  <a:srgbClr val="000000"/>
                </a:solidFill>
                <a:effectLst/>
                <a:latin typeface="Consolas" panose="020B0609020204030204" pitchFamily="49" charset="0"/>
              </a:rPr>
              <a:t>(</a:t>
            </a:r>
            <a:r>
              <a:rPr lang="en-US" sz="1600" b="0" i="0" dirty="0">
                <a:solidFill>
                  <a:srgbClr val="800000"/>
                </a:solidFill>
                <a:effectLst/>
                <a:latin typeface="Consolas" panose="020B0609020204030204" pitchFamily="49" charset="0"/>
              </a:rPr>
              <a:t>"List is empty."</a:t>
            </a:r>
            <a:r>
              <a:rPr lang="en-US" sz="1600" b="0" i="0" dirty="0">
                <a:solidFill>
                  <a:srgbClr val="000000"/>
                </a:solidFill>
                <a:effectLst/>
                <a:latin typeface="Consolas" panose="020B0609020204030204" pitchFamily="49" charset="0"/>
              </a:rPr>
              <a:t>); </a:t>
            </a:r>
          </a:p>
          <a:p>
            <a:r>
              <a:rPr lang="en-US" sz="1600" b="0" i="0" dirty="0">
                <a:solidFill>
                  <a:srgbClr val="0000FF"/>
                </a:solidFill>
                <a:effectLst/>
                <a:latin typeface="Consolas" panose="020B0609020204030204" pitchFamily="49" charset="0"/>
              </a:rPr>
              <a:t>return</a:t>
            </a:r>
            <a:r>
              <a:rPr lang="en-US" sz="1600" b="0" i="0" dirty="0">
                <a:solidFill>
                  <a:srgbClr val="000000"/>
                </a:solidFill>
                <a:effectLst/>
                <a:latin typeface="Consolas" panose="020B0609020204030204" pitchFamily="49" charset="0"/>
              </a:rPr>
              <a:t>; </a:t>
            </a:r>
          </a:p>
          <a:p>
            <a:r>
              <a:rPr lang="en-US" sz="1600" b="0" i="0" dirty="0">
                <a:solidFill>
                  <a:srgbClr val="000000"/>
                </a:solidFill>
                <a:effectLst/>
                <a:latin typeface="Consolas" panose="020B0609020204030204" pitchFamily="49" charset="0"/>
              </a:rPr>
              <a:t>} </a:t>
            </a:r>
          </a:p>
          <a:p>
            <a:r>
              <a:rPr lang="en-US" sz="1600" b="0" i="0" dirty="0">
                <a:solidFill>
                  <a:srgbClr val="000000"/>
                </a:solidFill>
                <a:effectLst/>
                <a:latin typeface="Consolas" panose="020B0609020204030204" pitchFamily="49" charset="0"/>
              </a:rPr>
              <a:t>temp = head; </a:t>
            </a:r>
          </a:p>
          <a:p>
            <a:r>
              <a:rPr lang="en-US" sz="1600" b="0" i="0" dirty="0">
                <a:solidFill>
                  <a:srgbClr val="0000FF"/>
                </a:solidFill>
                <a:effectLst/>
                <a:latin typeface="Consolas" panose="020B0609020204030204" pitchFamily="49" charset="0"/>
              </a:rPr>
              <a:t>while</a:t>
            </a:r>
            <a:r>
              <a:rPr lang="en-US" sz="1600" b="0" i="0" dirty="0">
                <a:solidFill>
                  <a:srgbClr val="000000"/>
                </a:solidFill>
                <a:effectLst/>
                <a:latin typeface="Consolas" panose="020B0609020204030204" pitchFamily="49" charset="0"/>
              </a:rPr>
              <a:t>(temp != </a:t>
            </a:r>
            <a:r>
              <a:rPr lang="en-US" sz="1600" b="0" i="0" dirty="0">
                <a:solidFill>
                  <a:srgbClr val="990055"/>
                </a:solidFill>
                <a:effectLst/>
                <a:latin typeface="Consolas" panose="020B0609020204030204" pitchFamily="49" charset="0"/>
              </a:rPr>
              <a:t>NULL</a:t>
            </a:r>
            <a:r>
              <a:rPr lang="en-US" sz="1600" b="0" i="0" dirty="0">
                <a:solidFill>
                  <a:srgbClr val="000000"/>
                </a:solidFill>
                <a:effectLst/>
                <a:latin typeface="Consolas" panose="020B0609020204030204" pitchFamily="49" charset="0"/>
              </a:rPr>
              <a:t>) </a:t>
            </a:r>
          </a:p>
          <a:p>
            <a:r>
              <a:rPr lang="en-US" sz="1600" b="0" i="0" dirty="0">
                <a:solidFill>
                  <a:srgbClr val="000000"/>
                </a:solidFill>
                <a:effectLst/>
                <a:latin typeface="Consolas" panose="020B0609020204030204" pitchFamily="49" charset="0"/>
              </a:rPr>
              <a:t>{ </a:t>
            </a:r>
          </a:p>
          <a:p>
            <a:r>
              <a:rPr lang="en-US" sz="1600" b="0" i="0" dirty="0" err="1">
                <a:solidFill>
                  <a:srgbClr val="DD4A68"/>
                </a:solidFill>
                <a:effectLst/>
                <a:latin typeface="Consolas" panose="020B0609020204030204" pitchFamily="49" charset="0"/>
              </a:rPr>
              <a:t>printf</a:t>
            </a:r>
            <a:r>
              <a:rPr lang="en-US" sz="1600" b="0" i="0" dirty="0">
                <a:solidFill>
                  <a:srgbClr val="000000"/>
                </a:solidFill>
                <a:effectLst/>
                <a:latin typeface="Consolas" panose="020B0609020204030204" pitchFamily="49" charset="0"/>
              </a:rPr>
              <a:t>(</a:t>
            </a:r>
            <a:r>
              <a:rPr lang="en-US" sz="1600" b="0" i="0" dirty="0">
                <a:solidFill>
                  <a:srgbClr val="800000"/>
                </a:solidFill>
                <a:effectLst/>
                <a:latin typeface="Consolas" panose="020B0609020204030204" pitchFamily="49" charset="0"/>
              </a:rPr>
              <a:t>"Data = %d\n"</a:t>
            </a:r>
            <a:r>
              <a:rPr lang="en-US" sz="1600" b="0" i="0" dirty="0">
                <a:solidFill>
                  <a:srgbClr val="000000"/>
                </a:solidFill>
                <a:effectLst/>
                <a:latin typeface="Consolas" panose="020B0609020204030204" pitchFamily="49" charset="0"/>
              </a:rPr>
              <a:t>, temp-&gt;data); </a:t>
            </a:r>
          </a:p>
          <a:p>
            <a:r>
              <a:rPr lang="en-US" sz="1600" b="0" i="0" dirty="0">
                <a:solidFill>
                  <a:srgbClr val="9BA0A5"/>
                </a:solidFill>
                <a:effectLst/>
                <a:latin typeface="Consolas" panose="020B0609020204030204" pitchFamily="49" charset="0"/>
              </a:rPr>
              <a:t>// Print data of current node</a:t>
            </a:r>
            <a:r>
              <a:rPr lang="en-US" sz="1600" b="0" i="0" dirty="0">
                <a:solidFill>
                  <a:srgbClr val="000000"/>
                </a:solidFill>
                <a:effectLst/>
                <a:latin typeface="Consolas" panose="020B0609020204030204" pitchFamily="49" charset="0"/>
              </a:rPr>
              <a:t> </a:t>
            </a:r>
          </a:p>
          <a:p>
            <a:r>
              <a:rPr lang="en-US" sz="1600" b="0" i="0" dirty="0">
                <a:solidFill>
                  <a:srgbClr val="000000"/>
                </a:solidFill>
                <a:effectLst/>
                <a:latin typeface="Consolas" panose="020B0609020204030204" pitchFamily="49" charset="0"/>
              </a:rPr>
              <a:t>temp = temp-&gt;next; </a:t>
            </a:r>
          </a:p>
          <a:p>
            <a:r>
              <a:rPr lang="en-US" sz="1600" b="0" i="0" dirty="0">
                <a:solidFill>
                  <a:srgbClr val="9BA0A5"/>
                </a:solidFill>
                <a:effectLst/>
                <a:latin typeface="Consolas" panose="020B0609020204030204" pitchFamily="49" charset="0"/>
              </a:rPr>
              <a:t>// Move to next node</a:t>
            </a:r>
            <a:r>
              <a:rPr lang="en-US" sz="1600" b="0" i="0" dirty="0">
                <a:solidFill>
                  <a:srgbClr val="000000"/>
                </a:solidFill>
                <a:effectLst/>
                <a:latin typeface="Consolas" panose="020B0609020204030204" pitchFamily="49" charset="0"/>
              </a:rPr>
              <a:t> </a:t>
            </a:r>
          </a:p>
          <a:p>
            <a:r>
              <a:rPr lang="en-US" sz="1600" b="0" i="0" dirty="0">
                <a:solidFill>
                  <a:srgbClr val="000000"/>
                </a:solidFill>
                <a:effectLst/>
                <a:latin typeface="Consolas" panose="020B0609020204030204" pitchFamily="49" charset="0"/>
              </a:rPr>
              <a:t>} </a:t>
            </a:r>
          </a:p>
          <a:p>
            <a:r>
              <a:rPr lang="en-US" sz="1600" b="0" i="0" dirty="0">
                <a:solidFill>
                  <a:srgbClr val="000000"/>
                </a:solidFill>
                <a:effectLst/>
                <a:latin typeface="Consolas" panose="020B0609020204030204" pitchFamily="49" charset="0"/>
              </a:rPr>
              <a:t>}</a:t>
            </a:r>
            <a:endParaRPr lang="en-US" sz="1600" dirty="0"/>
          </a:p>
        </p:txBody>
      </p:sp>
    </p:spTree>
    <p:extLst>
      <p:ext uri="{BB962C8B-B14F-4D97-AF65-F5344CB8AC3E}">
        <p14:creationId xmlns:p14="http://schemas.microsoft.com/office/powerpoint/2010/main" val="145887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wipe(down)">
                                      <p:cBhvr>
                                        <p:cTn id="13" dur="500"/>
                                        <p:tgtEl>
                                          <p:spTgt spid="8">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wipe(down)">
                                      <p:cBhvr>
                                        <p:cTn id="16" dur="500"/>
                                        <p:tgtEl>
                                          <p:spTgt spid="8">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wipe(down)">
                                      <p:cBhvr>
                                        <p:cTn id="19" dur="500"/>
                                        <p:tgtEl>
                                          <p:spTgt spid="8">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wipe(down)">
                                      <p:cBhvr>
                                        <p:cTn id="22" dur="500"/>
                                        <p:tgtEl>
                                          <p:spTgt spid="8">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wipe(down)">
                                      <p:cBhvr>
                                        <p:cTn id="25" dur="500"/>
                                        <p:tgtEl>
                                          <p:spTgt spid="8">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wipe(down)">
                                      <p:cBhvr>
                                        <p:cTn id="28" dur="500"/>
                                        <p:tgtEl>
                                          <p:spTgt spid="8">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Effect transition="in" filter="wipe(down)">
                                      <p:cBhvr>
                                        <p:cTn id="31" dur="500"/>
                                        <p:tgtEl>
                                          <p:spTgt spid="8">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8">
                                            <p:txEl>
                                              <p:pRg st="9" end="9"/>
                                            </p:txEl>
                                          </p:spTgt>
                                        </p:tgtEl>
                                        <p:attrNameLst>
                                          <p:attrName>style.visibility</p:attrName>
                                        </p:attrNameLst>
                                      </p:cBhvr>
                                      <p:to>
                                        <p:strVal val="visible"/>
                                      </p:to>
                                    </p:set>
                                    <p:animEffect transition="in" filter="wipe(down)">
                                      <p:cBhvr>
                                        <p:cTn id="34" dur="500"/>
                                        <p:tgtEl>
                                          <p:spTgt spid="8">
                                            <p:txEl>
                                              <p:pRg st="9" end="9"/>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Effect transition="in" filter="wipe(down)">
                                      <p:cBhvr>
                                        <p:cTn id="37" dur="500"/>
                                        <p:tgtEl>
                                          <p:spTgt spid="8">
                                            <p:txEl>
                                              <p:pRg st="10" end="10"/>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8">
                                            <p:txEl>
                                              <p:pRg st="11" end="11"/>
                                            </p:txEl>
                                          </p:spTgt>
                                        </p:tgtEl>
                                        <p:attrNameLst>
                                          <p:attrName>style.visibility</p:attrName>
                                        </p:attrNameLst>
                                      </p:cBhvr>
                                      <p:to>
                                        <p:strVal val="visible"/>
                                      </p:to>
                                    </p:set>
                                    <p:animEffect transition="in" filter="wipe(down)">
                                      <p:cBhvr>
                                        <p:cTn id="40" dur="500"/>
                                        <p:tgtEl>
                                          <p:spTgt spid="8">
                                            <p:txEl>
                                              <p:pRg st="11" end="11"/>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wipe(down)">
                                      <p:cBhvr>
                                        <p:cTn id="43" dur="500"/>
                                        <p:tgtEl>
                                          <p:spTgt spid="8">
                                            <p:txEl>
                                              <p:pRg st="12" end="12"/>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8">
                                            <p:txEl>
                                              <p:pRg st="13" end="13"/>
                                            </p:txEl>
                                          </p:spTgt>
                                        </p:tgtEl>
                                        <p:attrNameLst>
                                          <p:attrName>style.visibility</p:attrName>
                                        </p:attrNameLst>
                                      </p:cBhvr>
                                      <p:to>
                                        <p:strVal val="visible"/>
                                      </p:to>
                                    </p:set>
                                    <p:animEffect transition="in" filter="wipe(down)">
                                      <p:cBhvr>
                                        <p:cTn id="46" dur="500"/>
                                        <p:tgtEl>
                                          <p:spTgt spid="8">
                                            <p:txEl>
                                              <p:pRg st="13" end="13"/>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8">
                                            <p:txEl>
                                              <p:pRg st="14" end="14"/>
                                            </p:txEl>
                                          </p:spTgt>
                                        </p:tgtEl>
                                        <p:attrNameLst>
                                          <p:attrName>style.visibility</p:attrName>
                                        </p:attrNameLst>
                                      </p:cBhvr>
                                      <p:to>
                                        <p:strVal val="visible"/>
                                      </p:to>
                                    </p:set>
                                    <p:animEffect transition="in" filter="wipe(down)">
                                      <p:cBhvr>
                                        <p:cTn id="49" dur="500"/>
                                        <p:tgtEl>
                                          <p:spTgt spid="8">
                                            <p:txEl>
                                              <p:pRg st="14" end="14"/>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8">
                                            <p:txEl>
                                              <p:pRg st="15" end="15"/>
                                            </p:txEl>
                                          </p:spTgt>
                                        </p:tgtEl>
                                        <p:attrNameLst>
                                          <p:attrName>style.visibility</p:attrName>
                                        </p:attrNameLst>
                                      </p:cBhvr>
                                      <p:to>
                                        <p:strVal val="visible"/>
                                      </p:to>
                                    </p:set>
                                    <p:animEffect transition="in" filter="wipe(down)">
                                      <p:cBhvr>
                                        <p:cTn id="52" dur="500"/>
                                        <p:tgtEl>
                                          <p:spTgt spid="8">
                                            <p:txEl>
                                              <p:pRg st="15" end="15"/>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8">
                                            <p:txEl>
                                              <p:pRg st="16" end="16"/>
                                            </p:txEl>
                                          </p:spTgt>
                                        </p:tgtEl>
                                        <p:attrNameLst>
                                          <p:attrName>style.visibility</p:attrName>
                                        </p:attrNameLst>
                                      </p:cBhvr>
                                      <p:to>
                                        <p:strVal val="visible"/>
                                      </p:to>
                                    </p:set>
                                    <p:animEffect transition="in" filter="wipe(down)">
                                      <p:cBhvr>
                                        <p:cTn id="55" dur="500"/>
                                        <p:tgtEl>
                                          <p:spTgt spid="8">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7BE1C9-3EA1-DF64-A91E-63844C1C18F0}"/>
              </a:ext>
            </a:extLst>
          </p:cNvPr>
          <p:cNvSpPr txBox="1"/>
          <p:nvPr/>
        </p:nvSpPr>
        <p:spPr>
          <a:xfrm>
            <a:off x="184730" y="209143"/>
            <a:ext cx="3805379" cy="6340197"/>
          </a:xfrm>
          <a:prstGeom prst="rect">
            <a:avLst/>
          </a:prstGeom>
          <a:noFill/>
        </p:spPr>
        <p:txBody>
          <a:bodyPr wrap="square">
            <a:spAutoFit/>
          </a:bodyPr>
          <a:lstStyle/>
          <a:p>
            <a:r>
              <a:rPr lang="en-US" sz="1400" dirty="0"/>
              <a:t>// C program for the all operations in the SLL</a:t>
            </a:r>
          </a:p>
          <a:p>
            <a:r>
              <a:rPr lang="en-US" sz="1400" dirty="0"/>
              <a:t>#include &lt;</a:t>
            </a:r>
            <a:r>
              <a:rPr lang="en-US" sz="1400" dirty="0" err="1"/>
              <a:t>stdio.h</a:t>
            </a:r>
            <a:r>
              <a:rPr lang="en-US" sz="1400" dirty="0"/>
              <a:t>&gt;	</a:t>
            </a:r>
          </a:p>
          <a:p>
            <a:r>
              <a:rPr lang="en-US" sz="1400" dirty="0"/>
              <a:t>#include &lt;</a:t>
            </a:r>
            <a:r>
              <a:rPr lang="en-US" sz="1400" dirty="0" err="1"/>
              <a:t>stdlib.h</a:t>
            </a:r>
            <a:r>
              <a:rPr lang="en-US" sz="1400" dirty="0"/>
              <a:t>&gt;</a:t>
            </a:r>
          </a:p>
          <a:p>
            <a:endParaRPr lang="en-US" sz="1400" dirty="0"/>
          </a:p>
          <a:p>
            <a:r>
              <a:rPr lang="en-US" sz="1400" dirty="0"/>
              <a:t>struct node // Linked List Node</a:t>
            </a:r>
          </a:p>
          <a:p>
            <a:r>
              <a:rPr lang="en-US" sz="1400" dirty="0"/>
              <a:t>{</a:t>
            </a:r>
          </a:p>
          <a:p>
            <a:r>
              <a:rPr lang="en-US" sz="1400" dirty="0"/>
              <a:t>int info;</a:t>
            </a:r>
          </a:p>
          <a:p>
            <a:r>
              <a:rPr lang="en-US" sz="1400" dirty="0"/>
              <a:t>struct node* link;</a:t>
            </a:r>
          </a:p>
          <a:p>
            <a:r>
              <a:rPr lang="en-US" sz="1400" dirty="0"/>
              <a:t>};</a:t>
            </a:r>
          </a:p>
          <a:p>
            <a:r>
              <a:rPr lang="en-US" sz="1400" dirty="0"/>
              <a:t>struct node* start = NULL;</a:t>
            </a:r>
          </a:p>
          <a:p>
            <a:endParaRPr lang="en-US" sz="1400" dirty="0"/>
          </a:p>
          <a:p>
            <a:r>
              <a:rPr lang="en-US" sz="1400" dirty="0"/>
              <a:t>void </a:t>
            </a:r>
            <a:r>
              <a:rPr lang="en-US" sz="1400" dirty="0" err="1"/>
              <a:t>createList</a:t>
            </a:r>
            <a:r>
              <a:rPr lang="en-US" sz="1400" dirty="0"/>
              <a:t>() //create list with n nodes initially</a:t>
            </a:r>
          </a:p>
          <a:p>
            <a:r>
              <a:rPr lang="en-US" sz="1400" dirty="0"/>
              <a:t>{</a:t>
            </a:r>
          </a:p>
          <a:p>
            <a:r>
              <a:rPr lang="en-US" sz="1400" dirty="0"/>
              <a:t>if (start == NULL) </a:t>
            </a:r>
          </a:p>
          <a:p>
            <a:r>
              <a:rPr lang="en-US" sz="1400" dirty="0"/>
              <a:t>{</a:t>
            </a:r>
          </a:p>
          <a:p>
            <a:r>
              <a:rPr lang="en-US" sz="1400" dirty="0"/>
              <a:t>int n;</a:t>
            </a:r>
          </a:p>
          <a:p>
            <a:r>
              <a:rPr lang="en-US" sz="1400" dirty="0" err="1"/>
              <a:t>printf</a:t>
            </a:r>
            <a:r>
              <a:rPr lang="en-US" sz="1400" dirty="0"/>
              <a:t>("\</a:t>
            </a:r>
            <a:r>
              <a:rPr lang="en-US" sz="1400" dirty="0" err="1"/>
              <a:t>nEnter</a:t>
            </a:r>
            <a:r>
              <a:rPr lang="en-US" sz="1400" dirty="0"/>
              <a:t> the number of nodes: ");</a:t>
            </a:r>
          </a:p>
          <a:p>
            <a:r>
              <a:rPr lang="en-US" sz="1400" dirty="0" err="1"/>
              <a:t>scanf</a:t>
            </a:r>
            <a:r>
              <a:rPr lang="en-US" sz="1400" dirty="0"/>
              <a:t>("%d", &amp;n);</a:t>
            </a:r>
          </a:p>
          <a:p>
            <a:r>
              <a:rPr lang="en-US" sz="1400" dirty="0"/>
              <a:t>if (n != 0) </a:t>
            </a:r>
          </a:p>
          <a:p>
            <a:r>
              <a:rPr lang="en-US" sz="1400" dirty="0"/>
              <a:t>{</a:t>
            </a:r>
          </a:p>
          <a:p>
            <a:r>
              <a:rPr lang="en-US" sz="1400" dirty="0"/>
              <a:t>int data;</a:t>
            </a:r>
          </a:p>
          <a:p>
            <a:r>
              <a:rPr lang="en-US" sz="1400" dirty="0"/>
              <a:t>struct node* </a:t>
            </a:r>
            <a:r>
              <a:rPr lang="en-US" sz="1400" dirty="0" err="1"/>
              <a:t>newnode</a:t>
            </a:r>
            <a:r>
              <a:rPr lang="en-US" sz="1400" dirty="0"/>
              <a:t>;</a:t>
            </a:r>
          </a:p>
          <a:p>
            <a:r>
              <a:rPr lang="en-US" sz="1400" dirty="0"/>
              <a:t>struct node* temp;</a:t>
            </a:r>
          </a:p>
          <a:p>
            <a:r>
              <a:rPr lang="en-US" sz="1400" dirty="0" err="1"/>
              <a:t>newnode</a:t>
            </a:r>
            <a:r>
              <a:rPr lang="en-US" sz="1400" dirty="0"/>
              <a:t> = malloc(</a:t>
            </a:r>
            <a:r>
              <a:rPr lang="en-US" sz="1400" dirty="0" err="1"/>
              <a:t>sizeof</a:t>
            </a:r>
            <a:r>
              <a:rPr lang="en-US" sz="1400" dirty="0"/>
              <a:t>(struct node));</a:t>
            </a:r>
          </a:p>
          <a:p>
            <a:r>
              <a:rPr lang="en-US" sz="1400" dirty="0"/>
              <a:t>start = </a:t>
            </a:r>
            <a:r>
              <a:rPr lang="en-US" sz="1400" dirty="0" err="1"/>
              <a:t>newnode</a:t>
            </a:r>
            <a:r>
              <a:rPr lang="en-US" sz="1400" dirty="0"/>
              <a:t>;</a:t>
            </a:r>
          </a:p>
          <a:p>
            <a:r>
              <a:rPr lang="en-US" sz="1400" dirty="0"/>
              <a:t>temp = start;</a:t>
            </a:r>
          </a:p>
          <a:p>
            <a:r>
              <a:rPr lang="en-US" sz="1400" dirty="0" err="1"/>
              <a:t>printf</a:t>
            </a:r>
            <a:r>
              <a:rPr lang="en-US" sz="1400" dirty="0"/>
              <a:t>("\</a:t>
            </a:r>
            <a:r>
              <a:rPr lang="en-US" sz="1400" dirty="0" err="1"/>
              <a:t>nEnter</a:t>
            </a:r>
            <a:r>
              <a:rPr lang="en-US" sz="1400" dirty="0"/>
              <a:t> number to be inserted : ");</a:t>
            </a:r>
          </a:p>
          <a:p>
            <a:r>
              <a:rPr lang="en-US" sz="1400" dirty="0" err="1"/>
              <a:t>scanf</a:t>
            </a:r>
            <a:r>
              <a:rPr lang="en-US" sz="1400" dirty="0"/>
              <a:t>("%d", &amp;data);</a:t>
            </a:r>
          </a:p>
          <a:p>
            <a:r>
              <a:rPr lang="en-US" sz="1400" dirty="0"/>
              <a:t>start-&gt;info = data;</a:t>
            </a:r>
          </a:p>
        </p:txBody>
      </p:sp>
      <p:sp>
        <p:nvSpPr>
          <p:cNvPr id="3" name="TextBox 2">
            <a:extLst>
              <a:ext uri="{FF2B5EF4-FFF2-40B4-BE49-F238E27FC236}">
                <a16:creationId xmlns:a16="http://schemas.microsoft.com/office/drawing/2014/main" id="{6BC3F9BE-89B9-96C6-8CBE-70992B670D4A}"/>
              </a:ext>
            </a:extLst>
          </p:cNvPr>
          <p:cNvSpPr txBox="1"/>
          <p:nvPr/>
        </p:nvSpPr>
        <p:spPr>
          <a:xfrm>
            <a:off x="4216402" y="187375"/>
            <a:ext cx="3237342" cy="6340197"/>
          </a:xfrm>
          <a:prstGeom prst="rect">
            <a:avLst/>
          </a:prstGeom>
          <a:noFill/>
        </p:spPr>
        <p:txBody>
          <a:bodyPr wrap="square">
            <a:spAutoFit/>
          </a:bodyPr>
          <a:lstStyle/>
          <a:p>
            <a:r>
              <a:rPr lang="en-US" sz="1400" dirty="0"/>
              <a:t>for (int </a:t>
            </a:r>
            <a:r>
              <a:rPr lang="en-US" sz="1400" dirty="0" err="1"/>
              <a:t>i</a:t>
            </a:r>
            <a:r>
              <a:rPr lang="en-US" sz="1400" dirty="0"/>
              <a:t> = 2; </a:t>
            </a:r>
            <a:r>
              <a:rPr lang="en-US" sz="1400" dirty="0" err="1"/>
              <a:t>i</a:t>
            </a:r>
            <a:r>
              <a:rPr lang="en-US" sz="1400" dirty="0"/>
              <a:t> &lt;= n; </a:t>
            </a:r>
            <a:r>
              <a:rPr lang="en-US" sz="1400" dirty="0" err="1"/>
              <a:t>i</a:t>
            </a:r>
            <a:r>
              <a:rPr lang="en-US" sz="1400" dirty="0"/>
              <a:t>++) </a:t>
            </a:r>
          </a:p>
          <a:p>
            <a:r>
              <a:rPr lang="en-US" sz="1400" dirty="0"/>
              <a:t>{</a:t>
            </a:r>
          </a:p>
          <a:p>
            <a:r>
              <a:rPr lang="en-US" sz="1400" dirty="0" err="1"/>
              <a:t>newnode</a:t>
            </a:r>
            <a:r>
              <a:rPr lang="en-US" sz="1400" dirty="0"/>
              <a:t> = malloc(</a:t>
            </a:r>
            <a:r>
              <a:rPr lang="en-US" sz="1400" dirty="0" err="1"/>
              <a:t>sizeof</a:t>
            </a:r>
            <a:r>
              <a:rPr lang="en-US" sz="1400" dirty="0"/>
              <a:t>(struct node));</a:t>
            </a:r>
          </a:p>
          <a:p>
            <a:r>
              <a:rPr lang="en-US" sz="1400" dirty="0"/>
              <a:t>temp-&gt;link = </a:t>
            </a:r>
            <a:r>
              <a:rPr lang="en-US" sz="1400" dirty="0" err="1"/>
              <a:t>newnode</a:t>
            </a:r>
            <a:r>
              <a:rPr lang="en-US" sz="1400" dirty="0"/>
              <a:t>;</a:t>
            </a:r>
          </a:p>
          <a:p>
            <a:r>
              <a:rPr lang="en-US" sz="1400" dirty="0" err="1"/>
              <a:t>printf</a:t>
            </a:r>
            <a:r>
              <a:rPr lang="en-US" sz="1400" dirty="0"/>
              <a:t>("\</a:t>
            </a:r>
            <a:r>
              <a:rPr lang="en-US" sz="1400" dirty="0" err="1"/>
              <a:t>nEnter</a:t>
            </a:r>
            <a:r>
              <a:rPr lang="en-US" sz="1400" dirty="0"/>
              <a:t> number to be inserted : ");</a:t>
            </a:r>
          </a:p>
          <a:p>
            <a:r>
              <a:rPr lang="en-US" sz="1400" dirty="0" err="1"/>
              <a:t>scanf</a:t>
            </a:r>
            <a:r>
              <a:rPr lang="en-US" sz="1400" dirty="0"/>
              <a:t>("%d", &amp;data);</a:t>
            </a:r>
          </a:p>
          <a:p>
            <a:r>
              <a:rPr lang="en-US" sz="1400" dirty="0" err="1"/>
              <a:t>newnode</a:t>
            </a:r>
            <a:r>
              <a:rPr lang="en-US" sz="1400" dirty="0"/>
              <a:t>-&gt;info = data;</a:t>
            </a:r>
          </a:p>
          <a:p>
            <a:r>
              <a:rPr lang="en-US" sz="1400" dirty="0"/>
              <a:t>temp = temp-&gt;link;</a:t>
            </a:r>
          </a:p>
          <a:p>
            <a:r>
              <a:rPr lang="en-US" sz="1400" dirty="0"/>
              <a:t>}</a:t>
            </a:r>
          </a:p>
          <a:p>
            <a:r>
              <a:rPr lang="en-US" sz="1400" dirty="0"/>
              <a:t>}</a:t>
            </a:r>
          </a:p>
          <a:p>
            <a:r>
              <a:rPr lang="en-US" sz="1400" dirty="0" err="1"/>
              <a:t>printf</a:t>
            </a:r>
            <a:r>
              <a:rPr lang="en-US" sz="1400" dirty="0"/>
              <a:t>("\</a:t>
            </a:r>
            <a:r>
              <a:rPr lang="en-US" sz="1400" dirty="0" err="1"/>
              <a:t>nThe</a:t>
            </a:r>
            <a:r>
              <a:rPr lang="en-US" sz="1400" dirty="0"/>
              <a:t> list is created\n");</a:t>
            </a:r>
          </a:p>
          <a:p>
            <a:r>
              <a:rPr lang="en-US" sz="1400" dirty="0"/>
              <a:t>}</a:t>
            </a:r>
          </a:p>
          <a:p>
            <a:r>
              <a:rPr lang="en-US" sz="1400" dirty="0"/>
              <a:t>else</a:t>
            </a:r>
          </a:p>
          <a:p>
            <a:r>
              <a:rPr lang="en-US" sz="1400" dirty="0" err="1"/>
              <a:t>printf</a:t>
            </a:r>
            <a:r>
              <a:rPr lang="en-US" sz="1400" dirty="0"/>
              <a:t>("\</a:t>
            </a:r>
            <a:r>
              <a:rPr lang="en-US" sz="1400" dirty="0" err="1"/>
              <a:t>nThe</a:t>
            </a:r>
            <a:r>
              <a:rPr lang="en-US" sz="1400" dirty="0"/>
              <a:t> list is already created\n");</a:t>
            </a:r>
          </a:p>
          <a:p>
            <a:r>
              <a:rPr lang="en-US" sz="1400" dirty="0"/>
              <a:t>}</a:t>
            </a:r>
          </a:p>
          <a:p>
            <a:r>
              <a:rPr lang="en-US" sz="1400" dirty="0"/>
              <a:t>void traverse() //Traverse the linked list</a:t>
            </a:r>
          </a:p>
          <a:p>
            <a:r>
              <a:rPr lang="en-US" sz="1400" dirty="0"/>
              <a:t>{</a:t>
            </a:r>
          </a:p>
          <a:p>
            <a:r>
              <a:rPr lang="en-US" sz="1400" dirty="0"/>
              <a:t>struct node* temp;</a:t>
            </a:r>
          </a:p>
          <a:p>
            <a:r>
              <a:rPr lang="en-US" sz="1400" dirty="0"/>
              <a:t>if (start == NULL) // List is empty</a:t>
            </a:r>
          </a:p>
          <a:p>
            <a:r>
              <a:rPr lang="en-US" sz="1400" dirty="0" err="1"/>
              <a:t>printf</a:t>
            </a:r>
            <a:r>
              <a:rPr lang="en-US" sz="1400" dirty="0"/>
              <a:t>("\</a:t>
            </a:r>
            <a:r>
              <a:rPr lang="en-US" sz="1400" dirty="0" err="1"/>
              <a:t>nList</a:t>
            </a:r>
            <a:r>
              <a:rPr lang="en-US" sz="1400" dirty="0"/>
              <a:t> is empty\n");</a:t>
            </a:r>
          </a:p>
          <a:p>
            <a:r>
              <a:rPr lang="en-US" sz="1400" dirty="0"/>
              <a:t>else// Else print the LL</a:t>
            </a:r>
          </a:p>
          <a:p>
            <a:r>
              <a:rPr lang="en-US" sz="1400" dirty="0"/>
              <a:t>{</a:t>
            </a:r>
          </a:p>
          <a:p>
            <a:r>
              <a:rPr lang="en-US" sz="1400" dirty="0"/>
              <a:t>temp = start;</a:t>
            </a:r>
          </a:p>
          <a:p>
            <a:r>
              <a:rPr lang="en-US" sz="1400" dirty="0"/>
              <a:t>while (temp != NULL) {</a:t>
            </a:r>
          </a:p>
          <a:p>
            <a:r>
              <a:rPr lang="en-US" sz="1400" dirty="0" err="1"/>
              <a:t>printf</a:t>
            </a:r>
            <a:r>
              <a:rPr lang="en-US" sz="1400" dirty="0"/>
              <a:t>("Data = %d\n", temp-&gt;info);</a:t>
            </a:r>
          </a:p>
          <a:p>
            <a:r>
              <a:rPr lang="en-US" sz="1400" dirty="0"/>
              <a:t>temp = temp-&gt;link;</a:t>
            </a:r>
          </a:p>
          <a:p>
            <a:r>
              <a:rPr lang="en-US" sz="1400" dirty="0"/>
              <a:t>}</a:t>
            </a:r>
          </a:p>
          <a:p>
            <a:r>
              <a:rPr lang="en-US" sz="1400" dirty="0"/>
              <a:t>}</a:t>
            </a:r>
          </a:p>
          <a:p>
            <a:r>
              <a:rPr lang="en-US" sz="1400" dirty="0"/>
              <a:t>}</a:t>
            </a:r>
          </a:p>
        </p:txBody>
      </p:sp>
      <p:sp>
        <p:nvSpPr>
          <p:cNvPr id="4" name="TextBox 3">
            <a:extLst>
              <a:ext uri="{FF2B5EF4-FFF2-40B4-BE49-F238E27FC236}">
                <a16:creationId xmlns:a16="http://schemas.microsoft.com/office/drawing/2014/main" id="{6C402A3E-0985-F444-0986-5E539FC83D26}"/>
              </a:ext>
            </a:extLst>
          </p:cNvPr>
          <p:cNvSpPr txBox="1"/>
          <p:nvPr/>
        </p:nvSpPr>
        <p:spPr>
          <a:xfrm>
            <a:off x="7680037" y="209142"/>
            <a:ext cx="4327233" cy="5632311"/>
          </a:xfrm>
          <a:prstGeom prst="rect">
            <a:avLst/>
          </a:prstGeom>
          <a:noFill/>
        </p:spPr>
        <p:txBody>
          <a:bodyPr wrap="square">
            <a:spAutoFit/>
          </a:bodyPr>
          <a:lstStyle/>
          <a:p>
            <a:r>
              <a:rPr lang="en-US" sz="1200" dirty="0"/>
              <a:t>void </a:t>
            </a:r>
            <a:r>
              <a:rPr lang="en-US" sz="1200" dirty="0" err="1"/>
              <a:t>insertAtFront</a:t>
            </a:r>
            <a:r>
              <a:rPr lang="en-US" sz="1200" dirty="0"/>
              <a:t>() // Insert at the front of the linked list</a:t>
            </a:r>
          </a:p>
          <a:p>
            <a:r>
              <a:rPr lang="en-US" sz="1200" dirty="0"/>
              <a:t>{</a:t>
            </a:r>
          </a:p>
          <a:p>
            <a:r>
              <a:rPr lang="en-US" sz="1200" dirty="0"/>
              <a:t>int data;</a:t>
            </a:r>
          </a:p>
          <a:p>
            <a:r>
              <a:rPr lang="en-US" sz="1200" dirty="0"/>
              <a:t>struct node* temp;</a:t>
            </a:r>
          </a:p>
          <a:p>
            <a:r>
              <a:rPr lang="en-US" sz="1200" dirty="0"/>
              <a:t>temp = malloc(</a:t>
            </a:r>
            <a:r>
              <a:rPr lang="en-US" sz="1200" dirty="0" err="1"/>
              <a:t>sizeof</a:t>
            </a:r>
            <a:r>
              <a:rPr lang="en-US" sz="1200" dirty="0"/>
              <a:t>(struct node));</a:t>
            </a:r>
          </a:p>
          <a:p>
            <a:r>
              <a:rPr lang="en-US" sz="1200" dirty="0" err="1"/>
              <a:t>printf</a:t>
            </a:r>
            <a:r>
              <a:rPr lang="en-US" sz="1200" dirty="0"/>
              <a:t>("\</a:t>
            </a:r>
            <a:r>
              <a:rPr lang="en-US" sz="1200" dirty="0" err="1"/>
              <a:t>nEnter</a:t>
            </a:r>
            <a:r>
              <a:rPr lang="en-US" sz="1200" dirty="0"/>
              <a:t> number to be inserted : ");</a:t>
            </a:r>
          </a:p>
          <a:p>
            <a:r>
              <a:rPr lang="en-US" sz="1200" dirty="0" err="1"/>
              <a:t>scanf</a:t>
            </a:r>
            <a:r>
              <a:rPr lang="en-US" sz="1200" dirty="0"/>
              <a:t>("%d", &amp;data);</a:t>
            </a:r>
          </a:p>
          <a:p>
            <a:r>
              <a:rPr lang="en-US" sz="1200" dirty="0"/>
              <a:t>temp-&gt;info = data;</a:t>
            </a:r>
          </a:p>
          <a:p>
            <a:r>
              <a:rPr lang="en-US" sz="1200" dirty="0"/>
              <a:t>temp-&gt;link = start; // Pointer of temp will be assigned to start</a:t>
            </a:r>
          </a:p>
          <a:p>
            <a:r>
              <a:rPr lang="en-US" sz="1200" dirty="0"/>
              <a:t>start = temp;</a:t>
            </a:r>
          </a:p>
          <a:p>
            <a:r>
              <a:rPr lang="en-US" sz="1200" dirty="0"/>
              <a:t>}</a:t>
            </a:r>
          </a:p>
          <a:p>
            <a:endParaRPr lang="en-US" sz="1200" dirty="0"/>
          </a:p>
          <a:p>
            <a:r>
              <a:rPr lang="en-US" sz="1200" dirty="0"/>
              <a:t>void </a:t>
            </a:r>
            <a:r>
              <a:rPr lang="en-US" sz="1200" dirty="0" err="1"/>
              <a:t>insertAtEnd</a:t>
            </a:r>
            <a:r>
              <a:rPr lang="en-US" sz="1200" dirty="0"/>
              <a:t>() // Function to insert at the end of the linked list</a:t>
            </a:r>
          </a:p>
          <a:p>
            <a:r>
              <a:rPr lang="en-US" sz="1200" dirty="0"/>
              <a:t>{</a:t>
            </a:r>
          </a:p>
          <a:p>
            <a:r>
              <a:rPr lang="en-US" sz="1200" dirty="0"/>
              <a:t>int data;</a:t>
            </a:r>
          </a:p>
          <a:p>
            <a:r>
              <a:rPr lang="en-US" sz="1200" dirty="0"/>
              <a:t>struct node *temp, *head;</a:t>
            </a:r>
          </a:p>
          <a:p>
            <a:r>
              <a:rPr lang="en-US" sz="1200" dirty="0"/>
              <a:t>temp = malloc(</a:t>
            </a:r>
            <a:r>
              <a:rPr lang="en-US" sz="1200" dirty="0" err="1"/>
              <a:t>sizeof</a:t>
            </a:r>
            <a:r>
              <a:rPr lang="en-US" sz="1200" dirty="0"/>
              <a:t>(struct node));</a:t>
            </a:r>
          </a:p>
          <a:p>
            <a:r>
              <a:rPr lang="en-US" sz="1200" dirty="0" err="1"/>
              <a:t>printf</a:t>
            </a:r>
            <a:r>
              <a:rPr lang="en-US" sz="1200" dirty="0"/>
              <a:t>("\</a:t>
            </a:r>
            <a:r>
              <a:rPr lang="en-US" sz="1200" dirty="0" err="1"/>
              <a:t>nEnter</a:t>
            </a:r>
            <a:r>
              <a:rPr lang="en-US" sz="1200" dirty="0"/>
              <a:t> number to be inserted : "); // Enter the number</a:t>
            </a:r>
          </a:p>
          <a:p>
            <a:r>
              <a:rPr lang="en-US" sz="1200" dirty="0" err="1"/>
              <a:t>scanf</a:t>
            </a:r>
            <a:r>
              <a:rPr lang="en-US" sz="1200" dirty="0"/>
              <a:t>("%d", &amp;data);</a:t>
            </a:r>
          </a:p>
          <a:p>
            <a:r>
              <a:rPr lang="en-US" sz="1200" dirty="0"/>
              <a:t>// Changes links</a:t>
            </a:r>
          </a:p>
          <a:p>
            <a:r>
              <a:rPr lang="en-US" sz="1200" dirty="0"/>
              <a:t>temp-&gt;link = 0;</a:t>
            </a:r>
          </a:p>
          <a:p>
            <a:r>
              <a:rPr lang="en-US" sz="1200" dirty="0"/>
              <a:t>temp-&gt;info = data;</a:t>
            </a:r>
          </a:p>
          <a:p>
            <a:r>
              <a:rPr lang="en-US" sz="1200" dirty="0"/>
              <a:t>head = start;</a:t>
            </a:r>
          </a:p>
          <a:p>
            <a:r>
              <a:rPr lang="en-US" sz="1200" dirty="0"/>
              <a:t>while (head-&gt;link != NULL) </a:t>
            </a:r>
          </a:p>
          <a:p>
            <a:r>
              <a:rPr lang="en-US" sz="1200" dirty="0"/>
              <a:t>{</a:t>
            </a:r>
          </a:p>
          <a:p>
            <a:r>
              <a:rPr lang="en-US" sz="1200" dirty="0"/>
              <a:t>head = head-&gt;link;</a:t>
            </a:r>
          </a:p>
          <a:p>
            <a:r>
              <a:rPr lang="en-US" sz="1200" dirty="0"/>
              <a:t>}</a:t>
            </a:r>
          </a:p>
          <a:p>
            <a:r>
              <a:rPr lang="en-US" sz="1200" dirty="0"/>
              <a:t>head-&gt;link = temp;</a:t>
            </a:r>
          </a:p>
          <a:p>
            <a:r>
              <a:rPr lang="en-US" sz="1200" dirty="0"/>
              <a:t>}</a:t>
            </a:r>
          </a:p>
          <a:p>
            <a:endParaRPr lang="en-US" sz="1200" dirty="0"/>
          </a:p>
        </p:txBody>
      </p:sp>
    </p:spTree>
    <p:extLst>
      <p:ext uri="{BB962C8B-B14F-4D97-AF65-F5344CB8AC3E}">
        <p14:creationId xmlns:p14="http://schemas.microsoft.com/office/powerpoint/2010/main" val="21201966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C7F319-DAE9-E1A9-F435-A687D708E2BB}"/>
              </a:ext>
            </a:extLst>
          </p:cNvPr>
          <p:cNvSpPr txBox="1"/>
          <p:nvPr/>
        </p:nvSpPr>
        <p:spPr>
          <a:xfrm>
            <a:off x="230911" y="119096"/>
            <a:ext cx="2974107" cy="6370975"/>
          </a:xfrm>
          <a:prstGeom prst="rect">
            <a:avLst/>
          </a:prstGeom>
          <a:noFill/>
        </p:spPr>
        <p:txBody>
          <a:bodyPr wrap="square">
            <a:spAutoFit/>
          </a:bodyPr>
          <a:lstStyle/>
          <a:p>
            <a:r>
              <a:rPr lang="en-US" sz="1200" dirty="0"/>
              <a:t>void </a:t>
            </a:r>
            <a:r>
              <a:rPr lang="en-US" sz="1200" dirty="0" err="1"/>
              <a:t>insertAtPosition</a:t>
            </a:r>
            <a:r>
              <a:rPr lang="en-US" sz="1200" dirty="0"/>
              <a:t>()</a:t>
            </a:r>
          </a:p>
          <a:p>
            <a:r>
              <a:rPr lang="en-US" sz="1200" dirty="0"/>
              <a:t>{</a:t>
            </a:r>
          </a:p>
          <a:p>
            <a:r>
              <a:rPr lang="en-US" sz="1200" dirty="0"/>
              <a:t>struct node *temp, *</a:t>
            </a:r>
            <a:r>
              <a:rPr lang="en-US" sz="1200" dirty="0" err="1"/>
              <a:t>newnode</a:t>
            </a:r>
            <a:r>
              <a:rPr lang="en-US" sz="1200" dirty="0"/>
              <a:t>;</a:t>
            </a:r>
          </a:p>
          <a:p>
            <a:r>
              <a:rPr lang="en-US" sz="1200" dirty="0"/>
              <a:t>int pos, data, </a:t>
            </a:r>
            <a:r>
              <a:rPr lang="en-US" sz="1200" dirty="0" err="1"/>
              <a:t>i</a:t>
            </a:r>
            <a:r>
              <a:rPr lang="en-US" sz="1200" dirty="0"/>
              <a:t> = 1;</a:t>
            </a:r>
          </a:p>
          <a:p>
            <a:r>
              <a:rPr lang="en-US" sz="1200" dirty="0" err="1"/>
              <a:t>newnode</a:t>
            </a:r>
            <a:r>
              <a:rPr lang="en-US" sz="1200" dirty="0"/>
              <a:t> = malloc(</a:t>
            </a:r>
            <a:r>
              <a:rPr lang="en-US" sz="1200" dirty="0" err="1"/>
              <a:t>sizeof</a:t>
            </a:r>
            <a:r>
              <a:rPr lang="en-US" sz="1200" dirty="0"/>
              <a:t>(struct node));</a:t>
            </a:r>
          </a:p>
          <a:p>
            <a:r>
              <a:rPr lang="en-US" sz="1200" dirty="0" err="1"/>
              <a:t>printf</a:t>
            </a:r>
            <a:r>
              <a:rPr lang="en-US" sz="1200" dirty="0"/>
              <a:t>("\</a:t>
            </a:r>
            <a:r>
              <a:rPr lang="en-US" sz="1200" dirty="0" err="1"/>
              <a:t>nEnter</a:t>
            </a:r>
            <a:r>
              <a:rPr lang="en-US" sz="1200" dirty="0"/>
              <a:t> position and data :"); </a:t>
            </a:r>
          </a:p>
          <a:p>
            <a:r>
              <a:rPr lang="en-US" sz="1200" dirty="0" err="1"/>
              <a:t>scanf</a:t>
            </a:r>
            <a:r>
              <a:rPr lang="en-US" sz="1200" dirty="0"/>
              <a:t>("%d %d", &amp;pos, &amp;data);</a:t>
            </a:r>
          </a:p>
          <a:p>
            <a:r>
              <a:rPr lang="en-US" sz="1200" dirty="0"/>
              <a:t>// Change Links</a:t>
            </a:r>
          </a:p>
          <a:p>
            <a:r>
              <a:rPr lang="en-US" sz="1200" dirty="0"/>
              <a:t>temp = start;</a:t>
            </a:r>
          </a:p>
          <a:p>
            <a:r>
              <a:rPr lang="en-US" sz="1200" dirty="0" err="1"/>
              <a:t>newnode</a:t>
            </a:r>
            <a:r>
              <a:rPr lang="en-US" sz="1200" dirty="0"/>
              <a:t>-&gt;info = data;</a:t>
            </a:r>
          </a:p>
          <a:p>
            <a:r>
              <a:rPr lang="en-US" sz="1200" dirty="0" err="1"/>
              <a:t>newnode</a:t>
            </a:r>
            <a:r>
              <a:rPr lang="en-US" sz="1200" dirty="0"/>
              <a:t>-&gt;link = 0;</a:t>
            </a:r>
          </a:p>
          <a:p>
            <a:endParaRPr lang="en-US" sz="1200" dirty="0"/>
          </a:p>
          <a:p>
            <a:r>
              <a:rPr lang="en-US" sz="1200" dirty="0"/>
              <a:t>while (</a:t>
            </a:r>
            <a:r>
              <a:rPr lang="en-US" sz="1200" dirty="0" err="1"/>
              <a:t>i</a:t>
            </a:r>
            <a:r>
              <a:rPr lang="en-US" sz="1200" dirty="0"/>
              <a:t> &lt; pos - 1) </a:t>
            </a:r>
          </a:p>
          <a:p>
            <a:r>
              <a:rPr lang="en-US" sz="1200" dirty="0"/>
              <a:t>{</a:t>
            </a:r>
          </a:p>
          <a:p>
            <a:r>
              <a:rPr lang="en-US" sz="1200" dirty="0"/>
              <a:t>temp = temp-&gt;link;</a:t>
            </a:r>
          </a:p>
          <a:p>
            <a:r>
              <a:rPr lang="en-US" sz="1200" dirty="0" err="1"/>
              <a:t>i</a:t>
            </a:r>
            <a:r>
              <a:rPr lang="en-US" sz="1200" dirty="0"/>
              <a:t>++;</a:t>
            </a:r>
          </a:p>
          <a:p>
            <a:r>
              <a:rPr lang="en-US" sz="1200" dirty="0"/>
              <a:t>}</a:t>
            </a:r>
          </a:p>
          <a:p>
            <a:r>
              <a:rPr lang="en-US" sz="1200" dirty="0" err="1"/>
              <a:t>newnode</a:t>
            </a:r>
            <a:r>
              <a:rPr lang="en-US" sz="1200" dirty="0"/>
              <a:t>-&gt;link = temp-&gt;link;</a:t>
            </a:r>
          </a:p>
          <a:p>
            <a:r>
              <a:rPr lang="en-US" sz="1200" dirty="0"/>
              <a:t>temp-&gt;link = </a:t>
            </a:r>
            <a:r>
              <a:rPr lang="en-US" sz="1200" dirty="0" err="1"/>
              <a:t>newnode</a:t>
            </a:r>
            <a:r>
              <a:rPr lang="en-US" sz="1200" dirty="0"/>
              <a:t>;</a:t>
            </a:r>
          </a:p>
          <a:p>
            <a:r>
              <a:rPr lang="en-US" sz="1200" dirty="0"/>
              <a:t>}</a:t>
            </a:r>
          </a:p>
          <a:p>
            <a:endParaRPr lang="en-US" sz="1200" dirty="0"/>
          </a:p>
          <a:p>
            <a:r>
              <a:rPr lang="en-US" sz="1200" dirty="0"/>
              <a:t>void </a:t>
            </a:r>
            <a:r>
              <a:rPr lang="en-US" sz="1200" dirty="0" err="1"/>
              <a:t>deleteFirst</a:t>
            </a:r>
            <a:r>
              <a:rPr lang="en-US" sz="1200" dirty="0"/>
              <a:t>()</a:t>
            </a:r>
          </a:p>
          <a:p>
            <a:r>
              <a:rPr lang="en-US" sz="1200" dirty="0"/>
              <a:t>{</a:t>
            </a:r>
          </a:p>
          <a:p>
            <a:r>
              <a:rPr lang="en-US" sz="1200" dirty="0"/>
              <a:t>struct node* temp;</a:t>
            </a:r>
          </a:p>
          <a:p>
            <a:r>
              <a:rPr lang="en-US" sz="1200" dirty="0"/>
              <a:t>if (start == NULL)</a:t>
            </a:r>
          </a:p>
          <a:p>
            <a:r>
              <a:rPr lang="en-US" sz="1200" dirty="0" err="1"/>
              <a:t>printf</a:t>
            </a:r>
            <a:r>
              <a:rPr lang="en-US" sz="1200" dirty="0"/>
              <a:t>("\</a:t>
            </a:r>
            <a:r>
              <a:rPr lang="en-US" sz="1200" dirty="0" err="1"/>
              <a:t>nList</a:t>
            </a:r>
            <a:r>
              <a:rPr lang="en-US" sz="1200" dirty="0"/>
              <a:t> is empty\n");</a:t>
            </a:r>
          </a:p>
          <a:p>
            <a:r>
              <a:rPr lang="en-US" sz="1200" dirty="0"/>
              <a:t>else </a:t>
            </a:r>
          </a:p>
          <a:p>
            <a:r>
              <a:rPr lang="en-US" sz="1200" dirty="0"/>
              <a:t>{</a:t>
            </a:r>
          </a:p>
          <a:p>
            <a:r>
              <a:rPr lang="en-US" sz="1200" dirty="0"/>
              <a:t>temp = start;</a:t>
            </a:r>
          </a:p>
          <a:p>
            <a:r>
              <a:rPr lang="en-US" sz="1200" dirty="0"/>
              <a:t>start = start-&gt;link;</a:t>
            </a:r>
          </a:p>
          <a:p>
            <a:r>
              <a:rPr lang="en-US" sz="1200" dirty="0"/>
              <a:t>free(temp);</a:t>
            </a:r>
          </a:p>
          <a:p>
            <a:r>
              <a:rPr lang="en-US" sz="1200" dirty="0"/>
              <a:t>}</a:t>
            </a:r>
          </a:p>
          <a:p>
            <a:r>
              <a:rPr lang="en-US" sz="1200" dirty="0"/>
              <a:t>}</a:t>
            </a:r>
          </a:p>
          <a:p>
            <a:endParaRPr lang="en-US" sz="1200" dirty="0"/>
          </a:p>
        </p:txBody>
      </p:sp>
      <p:sp>
        <p:nvSpPr>
          <p:cNvPr id="6" name="TextBox 5">
            <a:extLst>
              <a:ext uri="{FF2B5EF4-FFF2-40B4-BE49-F238E27FC236}">
                <a16:creationId xmlns:a16="http://schemas.microsoft.com/office/drawing/2014/main" id="{7F54E5F0-6ABC-5FF6-F9EA-D96EB9DF2991}"/>
              </a:ext>
            </a:extLst>
          </p:cNvPr>
          <p:cNvSpPr txBox="1"/>
          <p:nvPr/>
        </p:nvSpPr>
        <p:spPr>
          <a:xfrm>
            <a:off x="3061856" y="58846"/>
            <a:ext cx="3385126" cy="6740307"/>
          </a:xfrm>
          <a:prstGeom prst="rect">
            <a:avLst/>
          </a:prstGeom>
          <a:noFill/>
        </p:spPr>
        <p:txBody>
          <a:bodyPr wrap="square">
            <a:spAutoFit/>
          </a:bodyPr>
          <a:lstStyle/>
          <a:p>
            <a:r>
              <a:rPr lang="en-US" sz="1200" dirty="0"/>
              <a:t>void </a:t>
            </a:r>
            <a:r>
              <a:rPr lang="en-US" sz="1200" dirty="0" err="1"/>
              <a:t>deleteEnd</a:t>
            </a:r>
            <a:r>
              <a:rPr lang="en-US" sz="1200" dirty="0"/>
              <a:t>()</a:t>
            </a:r>
          </a:p>
          <a:p>
            <a:r>
              <a:rPr lang="en-US" sz="1200" dirty="0"/>
              <a:t>{</a:t>
            </a:r>
          </a:p>
          <a:p>
            <a:r>
              <a:rPr lang="en-US" sz="1200" dirty="0"/>
              <a:t>struct node *temp, *</a:t>
            </a:r>
            <a:r>
              <a:rPr lang="en-US" sz="1200" dirty="0" err="1"/>
              <a:t>prevnode</a:t>
            </a:r>
            <a:r>
              <a:rPr lang="en-US" sz="1200" dirty="0"/>
              <a:t>;</a:t>
            </a:r>
          </a:p>
          <a:p>
            <a:r>
              <a:rPr lang="en-US" sz="1200" dirty="0"/>
              <a:t>if (start == NULL) </a:t>
            </a:r>
            <a:r>
              <a:rPr lang="en-US" sz="1200" dirty="0" err="1"/>
              <a:t>printf</a:t>
            </a:r>
            <a:r>
              <a:rPr lang="en-US" sz="1200" dirty="0"/>
              <a:t>("\</a:t>
            </a:r>
            <a:r>
              <a:rPr lang="en-US" sz="1200" dirty="0" err="1"/>
              <a:t>nList</a:t>
            </a:r>
            <a:r>
              <a:rPr lang="en-US" sz="1200" dirty="0"/>
              <a:t> is Empty\n");</a:t>
            </a:r>
          </a:p>
          <a:p>
            <a:r>
              <a:rPr lang="en-US" sz="1200" dirty="0"/>
              <a:t>else </a:t>
            </a:r>
          </a:p>
          <a:p>
            <a:r>
              <a:rPr lang="en-US" sz="1200" dirty="0"/>
              <a:t>{</a:t>
            </a:r>
          </a:p>
          <a:p>
            <a:r>
              <a:rPr lang="en-US" sz="1200" dirty="0"/>
              <a:t>temp = start;</a:t>
            </a:r>
          </a:p>
          <a:p>
            <a:r>
              <a:rPr lang="en-US" sz="1200" dirty="0"/>
              <a:t>while (temp-&gt;link != 0) </a:t>
            </a:r>
          </a:p>
          <a:p>
            <a:r>
              <a:rPr lang="en-US" sz="1200" dirty="0"/>
              <a:t>{</a:t>
            </a:r>
          </a:p>
          <a:p>
            <a:r>
              <a:rPr lang="en-US" sz="1200" dirty="0" err="1"/>
              <a:t>prevnode</a:t>
            </a:r>
            <a:r>
              <a:rPr lang="en-US" sz="1200" dirty="0"/>
              <a:t> = temp; temp = temp-&gt;link;</a:t>
            </a:r>
          </a:p>
          <a:p>
            <a:r>
              <a:rPr lang="en-US" sz="1200" dirty="0"/>
              <a:t>}</a:t>
            </a:r>
          </a:p>
          <a:p>
            <a:r>
              <a:rPr lang="en-US" sz="1200" dirty="0"/>
              <a:t>free(temp);</a:t>
            </a:r>
          </a:p>
          <a:p>
            <a:r>
              <a:rPr lang="en-US" sz="1200" dirty="0" err="1"/>
              <a:t>prevnode</a:t>
            </a:r>
            <a:r>
              <a:rPr lang="en-US" sz="1200" dirty="0"/>
              <a:t>-&gt;link = 0;</a:t>
            </a:r>
          </a:p>
          <a:p>
            <a:r>
              <a:rPr lang="en-US" sz="1200" dirty="0"/>
              <a:t>}</a:t>
            </a:r>
          </a:p>
          <a:p>
            <a:r>
              <a:rPr lang="en-US" sz="1200" dirty="0"/>
              <a:t>}</a:t>
            </a:r>
          </a:p>
          <a:p>
            <a:r>
              <a:rPr lang="en-US" sz="1200" dirty="0"/>
              <a:t>void </a:t>
            </a:r>
            <a:r>
              <a:rPr lang="en-US" sz="1200" dirty="0" err="1"/>
              <a:t>deletePosition</a:t>
            </a:r>
            <a:r>
              <a:rPr lang="en-US" sz="1200" dirty="0"/>
              <a:t>()</a:t>
            </a:r>
          </a:p>
          <a:p>
            <a:r>
              <a:rPr lang="en-US" sz="1200" dirty="0"/>
              <a:t>{</a:t>
            </a:r>
          </a:p>
          <a:p>
            <a:r>
              <a:rPr lang="en-US" sz="1200" dirty="0"/>
              <a:t>struct node *temp, *position; int </a:t>
            </a:r>
            <a:r>
              <a:rPr lang="en-US" sz="1200" dirty="0" err="1"/>
              <a:t>i</a:t>
            </a:r>
            <a:r>
              <a:rPr lang="en-US" sz="1200" dirty="0"/>
              <a:t> = 1, pos;</a:t>
            </a:r>
          </a:p>
          <a:p>
            <a:r>
              <a:rPr lang="en-US" sz="1200" dirty="0"/>
              <a:t>if (start == NULL) // If LL is empty</a:t>
            </a:r>
          </a:p>
          <a:p>
            <a:r>
              <a:rPr lang="en-US" sz="1200" dirty="0" err="1"/>
              <a:t>printf</a:t>
            </a:r>
            <a:r>
              <a:rPr lang="en-US" sz="1200" dirty="0"/>
              <a:t>("\</a:t>
            </a:r>
            <a:r>
              <a:rPr lang="en-US" sz="1200" dirty="0" err="1"/>
              <a:t>nList</a:t>
            </a:r>
            <a:r>
              <a:rPr lang="en-US" sz="1200" dirty="0"/>
              <a:t> is empty\n");</a:t>
            </a:r>
          </a:p>
          <a:p>
            <a:r>
              <a:rPr lang="en-US" sz="1200" dirty="0"/>
              <a:t>else // Otherwise</a:t>
            </a:r>
          </a:p>
          <a:p>
            <a:r>
              <a:rPr lang="en-US" sz="1200" dirty="0"/>
              <a:t>{</a:t>
            </a:r>
          </a:p>
          <a:p>
            <a:r>
              <a:rPr lang="en-US" sz="1200" dirty="0" err="1"/>
              <a:t>printf</a:t>
            </a:r>
            <a:r>
              <a:rPr lang="en-US" sz="1200" dirty="0"/>
              <a:t>("\</a:t>
            </a:r>
            <a:r>
              <a:rPr lang="en-US" sz="1200" dirty="0" err="1"/>
              <a:t>nEnter</a:t>
            </a:r>
            <a:r>
              <a:rPr lang="en-US" sz="1200" dirty="0"/>
              <a:t> index : ");</a:t>
            </a:r>
          </a:p>
          <a:p>
            <a:r>
              <a:rPr lang="en-US" sz="1200" dirty="0" err="1"/>
              <a:t>scanf</a:t>
            </a:r>
            <a:r>
              <a:rPr lang="en-US" sz="1200" dirty="0"/>
              <a:t>("%d", &amp;pos); // Position to be deleted</a:t>
            </a:r>
          </a:p>
          <a:p>
            <a:r>
              <a:rPr lang="en-US" sz="1200" dirty="0"/>
              <a:t>position = malloc(</a:t>
            </a:r>
            <a:r>
              <a:rPr lang="en-US" sz="1200" dirty="0" err="1"/>
              <a:t>sizeof</a:t>
            </a:r>
            <a:r>
              <a:rPr lang="en-US" sz="1200" dirty="0"/>
              <a:t>(struct node)); temp = start;</a:t>
            </a:r>
          </a:p>
          <a:p>
            <a:r>
              <a:rPr lang="en-US" sz="1200" dirty="0"/>
              <a:t>while (</a:t>
            </a:r>
            <a:r>
              <a:rPr lang="en-US" sz="1200" dirty="0" err="1"/>
              <a:t>i</a:t>
            </a:r>
            <a:r>
              <a:rPr lang="en-US" sz="1200" dirty="0"/>
              <a:t> &lt; pos - 1) // Traverse till position</a:t>
            </a:r>
          </a:p>
          <a:p>
            <a:r>
              <a:rPr lang="en-US" sz="1200" dirty="0"/>
              <a:t>{</a:t>
            </a:r>
          </a:p>
          <a:p>
            <a:r>
              <a:rPr lang="en-US" sz="1200" dirty="0"/>
              <a:t>temp = temp-&gt;link; </a:t>
            </a:r>
            <a:r>
              <a:rPr lang="en-US" sz="1200" dirty="0" err="1"/>
              <a:t>i</a:t>
            </a:r>
            <a:r>
              <a:rPr lang="en-US" sz="1200" dirty="0"/>
              <a:t>++;</a:t>
            </a:r>
          </a:p>
          <a:p>
            <a:r>
              <a:rPr lang="en-US" sz="1200" dirty="0"/>
              <a:t>}</a:t>
            </a:r>
          </a:p>
          <a:p>
            <a:r>
              <a:rPr lang="en-US" sz="1200" dirty="0"/>
              <a:t>// Change Links</a:t>
            </a:r>
          </a:p>
          <a:p>
            <a:r>
              <a:rPr lang="en-US" sz="1200" dirty="0"/>
              <a:t>position = temp-&gt;link;</a:t>
            </a:r>
          </a:p>
          <a:p>
            <a:r>
              <a:rPr lang="en-US" sz="1200" dirty="0"/>
              <a:t>temp-&gt;link = position-&gt;link;</a:t>
            </a:r>
          </a:p>
          <a:p>
            <a:r>
              <a:rPr lang="en-US" sz="1200" dirty="0"/>
              <a:t>free(position); // Free memory</a:t>
            </a:r>
          </a:p>
          <a:p>
            <a:r>
              <a:rPr lang="en-US" sz="1200" dirty="0"/>
              <a:t>}</a:t>
            </a:r>
          </a:p>
          <a:p>
            <a:r>
              <a:rPr lang="en-US" sz="1200" dirty="0"/>
              <a:t>}</a:t>
            </a:r>
          </a:p>
        </p:txBody>
      </p:sp>
      <p:sp>
        <p:nvSpPr>
          <p:cNvPr id="7" name="TextBox 6">
            <a:extLst>
              <a:ext uri="{FF2B5EF4-FFF2-40B4-BE49-F238E27FC236}">
                <a16:creationId xmlns:a16="http://schemas.microsoft.com/office/drawing/2014/main" id="{B95A24F3-DF6E-FC3C-F0F3-3625EDF8D73E}"/>
              </a:ext>
            </a:extLst>
          </p:cNvPr>
          <p:cNvSpPr txBox="1"/>
          <p:nvPr/>
        </p:nvSpPr>
        <p:spPr>
          <a:xfrm>
            <a:off x="6567056" y="58845"/>
            <a:ext cx="4913744" cy="6555641"/>
          </a:xfrm>
          <a:prstGeom prst="rect">
            <a:avLst/>
          </a:prstGeom>
          <a:noFill/>
        </p:spPr>
        <p:txBody>
          <a:bodyPr wrap="square">
            <a:spAutoFit/>
          </a:bodyPr>
          <a:lstStyle/>
          <a:p>
            <a:r>
              <a:rPr lang="en-US" sz="1200" dirty="0"/>
              <a:t>void maximum() </a:t>
            </a:r>
          </a:p>
          <a:p>
            <a:r>
              <a:rPr lang="en-US" sz="1200" dirty="0"/>
              <a:t>{</a:t>
            </a:r>
          </a:p>
          <a:p>
            <a:r>
              <a:rPr lang="en-US" sz="1200" dirty="0"/>
              <a:t>int a[10]; int </a:t>
            </a:r>
            <a:r>
              <a:rPr lang="en-US" sz="1200" dirty="0" err="1"/>
              <a:t>i</a:t>
            </a:r>
            <a:r>
              <a:rPr lang="en-US" sz="1200" dirty="0"/>
              <a:t>; struct node* temp;</a:t>
            </a:r>
          </a:p>
          <a:p>
            <a:r>
              <a:rPr lang="en-US" sz="1200" dirty="0"/>
              <a:t>if (start == NULL) // If LL is empty</a:t>
            </a:r>
          </a:p>
          <a:p>
            <a:r>
              <a:rPr lang="en-US" sz="1200" dirty="0" err="1"/>
              <a:t>printf</a:t>
            </a:r>
            <a:r>
              <a:rPr lang="en-US" sz="1200" dirty="0"/>
              <a:t>("\</a:t>
            </a:r>
            <a:r>
              <a:rPr lang="en-US" sz="1200" dirty="0" err="1"/>
              <a:t>nList</a:t>
            </a:r>
            <a:r>
              <a:rPr lang="en-US" sz="1200" dirty="0"/>
              <a:t> is empty\n");</a:t>
            </a:r>
          </a:p>
          <a:p>
            <a:r>
              <a:rPr lang="en-US" sz="1200" dirty="0"/>
              <a:t>else // Otherwise</a:t>
            </a:r>
          </a:p>
          <a:p>
            <a:r>
              <a:rPr lang="en-US" sz="1200" dirty="0"/>
              <a:t>{</a:t>
            </a:r>
          </a:p>
          <a:p>
            <a:r>
              <a:rPr lang="en-US" sz="1200" dirty="0"/>
              <a:t>temp = start; int max = temp-&gt;info;</a:t>
            </a:r>
          </a:p>
          <a:p>
            <a:r>
              <a:rPr lang="en-US" sz="1200" dirty="0"/>
              <a:t>while (temp != NULL) // Traverse LL and update the maximum element</a:t>
            </a:r>
          </a:p>
          <a:p>
            <a:r>
              <a:rPr lang="en-US" sz="1200" dirty="0"/>
              <a:t>{</a:t>
            </a:r>
          </a:p>
          <a:p>
            <a:r>
              <a:rPr lang="en-US" sz="1200" dirty="0"/>
              <a:t>if (max &lt; temp-&gt;info) // Update the maximum element</a:t>
            </a:r>
          </a:p>
          <a:p>
            <a:r>
              <a:rPr lang="en-US" sz="1200" dirty="0"/>
              <a:t>max = temp-&gt;info; temp = temp-&gt;link;</a:t>
            </a:r>
          </a:p>
          <a:p>
            <a:r>
              <a:rPr lang="en-US" sz="1200" dirty="0"/>
              <a:t>}</a:t>
            </a:r>
          </a:p>
          <a:p>
            <a:r>
              <a:rPr lang="en-US" sz="1200" dirty="0" err="1"/>
              <a:t>printf</a:t>
            </a:r>
            <a:r>
              <a:rPr lang="en-US" sz="1200" dirty="0"/>
              <a:t>("\</a:t>
            </a:r>
            <a:r>
              <a:rPr lang="en-US" sz="1200" dirty="0" err="1"/>
              <a:t>nMaximum</a:t>
            </a:r>
            <a:r>
              <a:rPr lang="en-US" sz="1200" dirty="0"/>
              <a:t> number is : %d ",max);</a:t>
            </a:r>
          </a:p>
          <a:p>
            <a:r>
              <a:rPr lang="en-US" sz="1200" dirty="0"/>
              <a:t>}</a:t>
            </a:r>
          </a:p>
          <a:p>
            <a:r>
              <a:rPr lang="en-US" sz="1200" dirty="0"/>
              <a:t>}</a:t>
            </a:r>
          </a:p>
          <a:p>
            <a:r>
              <a:rPr lang="en-US" sz="1200" dirty="0"/>
              <a:t>void mean() // Function to find the mean of the elements in the linked list</a:t>
            </a:r>
          </a:p>
          <a:p>
            <a:r>
              <a:rPr lang="en-US" sz="1200" dirty="0"/>
              <a:t>{</a:t>
            </a:r>
          </a:p>
          <a:p>
            <a:r>
              <a:rPr lang="en-US" sz="1200" dirty="0"/>
              <a:t>int a[10]; int </a:t>
            </a:r>
            <a:r>
              <a:rPr lang="en-US" sz="1200" dirty="0" err="1"/>
              <a:t>i</a:t>
            </a:r>
            <a:r>
              <a:rPr lang="en-US" sz="1200" dirty="0"/>
              <a:t>; struct node* temp;</a:t>
            </a:r>
          </a:p>
          <a:p>
            <a:r>
              <a:rPr lang="en-US" sz="1200" dirty="0"/>
              <a:t>if (start == NULL) // If LL is empty</a:t>
            </a:r>
          </a:p>
          <a:p>
            <a:r>
              <a:rPr lang="en-US" sz="1200" dirty="0" err="1"/>
              <a:t>printf</a:t>
            </a:r>
            <a:r>
              <a:rPr lang="en-US" sz="1200" dirty="0"/>
              <a:t>("\</a:t>
            </a:r>
            <a:r>
              <a:rPr lang="en-US" sz="1200" dirty="0" err="1"/>
              <a:t>nList</a:t>
            </a:r>
            <a:r>
              <a:rPr lang="en-US" sz="1200" dirty="0"/>
              <a:t> is empty\n");</a:t>
            </a:r>
          </a:p>
          <a:p>
            <a:r>
              <a:rPr lang="en-US" sz="1200" dirty="0"/>
              <a:t>else // Otherwise</a:t>
            </a:r>
          </a:p>
          <a:p>
            <a:r>
              <a:rPr lang="en-US" sz="1200" dirty="0"/>
              <a:t>{</a:t>
            </a:r>
          </a:p>
          <a:p>
            <a:r>
              <a:rPr lang="en-US" sz="1200" dirty="0"/>
              <a:t>temp = start;</a:t>
            </a:r>
          </a:p>
          <a:p>
            <a:r>
              <a:rPr lang="en-US" sz="1200" dirty="0"/>
              <a:t>// Stores the sum and count of element in the LL</a:t>
            </a:r>
          </a:p>
          <a:p>
            <a:r>
              <a:rPr lang="en-US" sz="1200" dirty="0"/>
              <a:t>int sum = 0, count = 0; </a:t>
            </a:r>
            <a:r>
              <a:rPr lang="en-US" sz="1200" dirty="0" err="1"/>
              <a:t>loat</a:t>
            </a:r>
            <a:r>
              <a:rPr lang="en-US" sz="1200" dirty="0"/>
              <a:t> m;</a:t>
            </a:r>
          </a:p>
          <a:p>
            <a:r>
              <a:rPr lang="en-US" sz="1200" dirty="0"/>
              <a:t>while (temp != NULL) // Traverse the LL</a:t>
            </a:r>
          </a:p>
          <a:p>
            <a:r>
              <a:rPr lang="en-US" sz="1200" dirty="0"/>
              <a:t>{</a:t>
            </a:r>
          </a:p>
          <a:p>
            <a:r>
              <a:rPr lang="en-US" sz="1200" dirty="0"/>
              <a:t>sum = sum + temp-&gt;info; // Update the sum</a:t>
            </a:r>
          </a:p>
          <a:p>
            <a:r>
              <a:rPr lang="en-US" sz="1200" dirty="0"/>
              <a:t>temp = temp-&gt;link; count++;</a:t>
            </a:r>
          </a:p>
          <a:p>
            <a:r>
              <a:rPr lang="en-US" sz="1200" dirty="0"/>
              <a:t>}</a:t>
            </a:r>
          </a:p>
          <a:p>
            <a:r>
              <a:rPr lang="en-US" sz="1200" dirty="0"/>
              <a:t>m = sum / count; // Find the mean</a:t>
            </a:r>
          </a:p>
          <a:p>
            <a:r>
              <a:rPr lang="en-US" sz="1200" dirty="0" err="1"/>
              <a:t>printf</a:t>
            </a:r>
            <a:r>
              <a:rPr lang="en-US" sz="1200" dirty="0"/>
              <a:t>("\</a:t>
            </a:r>
            <a:r>
              <a:rPr lang="en-US" sz="1200" dirty="0" err="1"/>
              <a:t>nMean</a:t>
            </a:r>
            <a:r>
              <a:rPr lang="en-US" sz="1200" dirty="0"/>
              <a:t> is %f ", m); // Print the mean value</a:t>
            </a:r>
          </a:p>
          <a:p>
            <a:r>
              <a:rPr lang="en-US" sz="1200" dirty="0"/>
              <a:t>}</a:t>
            </a:r>
          </a:p>
          <a:p>
            <a:r>
              <a:rPr lang="en-US" sz="1200" dirty="0"/>
              <a:t>}</a:t>
            </a:r>
          </a:p>
        </p:txBody>
      </p:sp>
    </p:spTree>
    <p:extLst>
      <p:ext uri="{BB962C8B-B14F-4D97-AF65-F5344CB8AC3E}">
        <p14:creationId xmlns:p14="http://schemas.microsoft.com/office/powerpoint/2010/main" val="22973661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2D4A64-113A-DA73-7800-B81CA169BFF7}"/>
              </a:ext>
            </a:extLst>
          </p:cNvPr>
          <p:cNvSpPr txBox="1"/>
          <p:nvPr/>
        </p:nvSpPr>
        <p:spPr>
          <a:xfrm>
            <a:off x="350983" y="0"/>
            <a:ext cx="4812144" cy="6355586"/>
          </a:xfrm>
          <a:prstGeom prst="rect">
            <a:avLst/>
          </a:prstGeom>
          <a:noFill/>
        </p:spPr>
        <p:txBody>
          <a:bodyPr wrap="square">
            <a:spAutoFit/>
          </a:bodyPr>
          <a:lstStyle/>
          <a:p>
            <a:r>
              <a:rPr lang="en-US" sz="1100" dirty="0"/>
              <a:t>void sort() </a:t>
            </a:r>
          </a:p>
          <a:p>
            <a:r>
              <a:rPr lang="en-US" sz="1100" dirty="0"/>
              <a:t>{</a:t>
            </a:r>
          </a:p>
          <a:p>
            <a:r>
              <a:rPr lang="en-US" sz="1100" dirty="0"/>
              <a:t>struct node* current = start; struct node* index = NULL; int temp;</a:t>
            </a:r>
          </a:p>
          <a:p>
            <a:r>
              <a:rPr lang="en-US" sz="1100" dirty="0"/>
              <a:t>if (start == NULL) // If LL is empty</a:t>
            </a:r>
          </a:p>
          <a:p>
            <a:r>
              <a:rPr lang="en-US" sz="1100" dirty="0"/>
              <a:t>{ return; }</a:t>
            </a:r>
          </a:p>
          <a:p>
            <a:r>
              <a:rPr lang="en-US" sz="1100" dirty="0"/>
              <a:t>else //Else</a:t>
            </a:r>
          </a:p>
          <a:p>
            <a:r>
              <a:rPr lang="en-US" sz="1100" dirty="0"/>
              <a:t> {</a:t>
            </a:r>
          </a:p>
          <a:p>
            <a:r>
              <a:rPr lang="en-US" sz="1100" dirty="0"/>
              <a:t>while (current != NULL) // Traverse the LL</a:t>
            </a:r>
          </a:p>
          <a:p>
            <a:r>
              <a:rPr lang="en-US" sz="1100" dirty="0"/>
              <a:t>{</a:t>
            </a:r>
          </a:p>
          <a:p>
            <a:r>
              <a:rPr lang="en-US" sz="1100" dirty="0"/>
              <a:t>index = current-&gt;link;</a:t>
            </a:r>
          </a:p>
          <a:p>
            <a:r>
              <a:rPr lang="en-US" sz="1100" dirty="0"/>
              <a:t>while (index != NULL) // Traverse the LL nested Ly and find the minimum element</a:t>
            </a:r>
          </a:p>
          <a:p>
            <a:r>
              <a:rPr lang="en-US" sz="1100" dirty="0"/>
              <a:t>{</a:t>
            </a:r>
          </a:p>
          <a:p>
            <a:r>
              <a:rPr lang="en-US" sz="1100" dirty="0"/>
              <a:t>if (current-&gt;info &gt; index-&gt;info) // Swap with it the value at current</a:t>
            </a:r>
          </a:p>
          <a:p>
            <a:r>
              <a:rPr lang="en-US" sz="1100" dirty="0"/>
              <a:t>{</a:t>
            </a:r>
          </a:p>
          <a:p>
            <a:r>
              <a:rPr lang="en-US" sz="1100" dirty="0"/>
              <a:t>temp = current-&gt;info; current-&gt;info = index-&gt;info; index-&gt;info = temp;</a:t>
            </a:r>
          </a:p>
          <a:p>
            <a:r>
              <a:rPr lang="en-US" sz="1100" dirty="0"/>
              <a:t>}</a:t>
            </a:r>
          </a:p>
          <a:p>
            <a:r>
              <a:rPr lang="en-US" sz="1100" dirty="0"/>
              <a:t>index = index-&gt;link;</a:t>
            </a:r>
          </a:p>
          <a:p>
            <a:r>
              <a:rPr lang="en-US" sz="1100" dirty="0"/>
              <a:t>}</a:t>
            </a:r>
          </a:p>
          <a:p>
            <a:r>
              <a:rPr lang="en-US" sz="1100" dirty="0"/>
              <a:t>current = current-&gt;link; // Update the current</a:t>
            </a:r>
          </a:p>
          <a:p>
            <a:r>
              <a:rPr lang="en-US" sz="1100" dirty="0"/>
              <a:t>}}}</a:t>
            </a:r>
          </a:p>
          <a:p>
            <a:r>
              <a:rPr lang="en-US" sz="1100" dirty="0"/>
              <a:t>void </a:t>
            </a:r>
            <a:r>
              <a:rPr lang="en-US" sz="1100" dirty="0" err="1"/>
              <a:t>reverseLL</a:t>
            </a:r>
            <a:r>
              <a:rPr lang="en-US" sz="1100" dirty="0"/>
              <a:t>() // Function to reverse the linked list</a:t>
            </a:r>
          </a:p>
          <a:p>
            <a:r>
              <a:rPr lang="en-US" sz="1100" dirty="0"/>
              <a:t>{</a:t>
            </a:r>
          </a:p>
          <a:p>
            <a:r>
              <a:rPr lang="en-US" sz="1100" dirty="0"/>
              <a:t>struct node *t1, *t2, *temp; t1 = t2 = NULL; </a:t>
            </a:r>
          </a:p>
          <a:p>
            <a:r>
              <a:rPr lang="en-US" sz="1100" dirty="0"/>
              <a:t>if (start == NULL) // If LL is empty</a:t>
            </a:r>
          </a:p>
          <a:p>
            <a:r>
              <a:rPr lang="en-US" sz="1100" dirty="0" err="1"/>
              <a:t>printf</a:t>
            </a:r>
            <a:r>
              <a:rPr lang="en-US" sz="1100" dirty="0"/>
              <a:t>("List is empty\n");</a:t>
            </a:r>
          </a:p>
          <a:p>
            <a:r>
              <a:rPr lang="en-US" sz="1100" dirty="0"/>
              <a:t>else // Else</a:t>
            </a:r>
          </a:p>
          <a:p>
            <a:r>
              <a:rPr lang="en-US" sz="1100" dirty="0"/>
              <a:t>{</a:t>
            </a:r>
          </a:p>
          <a:p>
            <a:r>
              <a:rPr lang="en-US" sz="1100" dirty="0"/>
              <a:t>while (start != NULL) // Traverse the LL</a:t>
            </a:r>
          </a:p>
          <a:p>
            <a:r>
              <a:rPr lang="en-US" sz="1100" dirty="0"/>
              <a:t>{</a:t>
            </a:r>
          </a:p>
          <a:p>
            <a:r>
              <a:rPr lang="en-US" sz="1100" dirty="0"/>
              <a:t>t2 = start-&gt;link; // reversing of points start-&gt;link = t1; t1 = start; start = t2;</a:t>
            </a:r>
          </a:p>
          <a:p>
            <a:r>
              <a:rPr lang="en-US" sz="1100" dirty="0"/>
              <a:t>}</a:t>
            </a:r>
          </a:p>
          <a:p>
            <a:r>
              <a:rPr lang="en-US" sz="1100" dirty="0"/>
              <a:t>start = t1; temp = start; // New head Node</a:t>
            </a:r>
          </a:p>
          <a:p>
            <a:r>
              <a:rPr lang="en-US" sz="1100" dirty="0" err="1"/>
              <a:t>printf</a:t>
            </a:r>
            <a:r>
              <a:rPr lang="en-US" sz="1100" dirty="0"/>
              <a:t>("Reversed linked list is : ");</a:t>
            </a:r>
          </a:p>
          <a:p>
            <a:r>
              <a:rPr lang="en-US" sz="1100" dirty="0"/>
              <a:t>while (temp != NULL) // Print the LL</a:t>
            </a:r>
          </a:p>
          <a:p>
            <a:r>
              <a:rPr lang="en-US" sz="1100" dirty="0"/>
              <a:t>{</a:t>
            </a:r>
          </a:p>
          <a:p>
            <a:r>
              <a:rPr lang="en-US" sz="1100" dirty="0" err="1"/>
              <a:t>printf</a:t>
            </a:r>
            <a:r>
              <a:rPr lang="en-US" sz="1100" dirty="0"/>
              <a:t>("%d ", temp-&gt;info); temp = temp-&gt;link;</a:t>
            </a:r>
          </a:p>
          <a:p>
            <a:r>
              <a:rPr lang="en-US" sz="1100" dirty="0"/>
              <a:t>}}}</a:t>
            </a:r>
          </a:p>
        </p:txBody>
      </p:sp>
      <p:sp>
        <p:nvSpPr>
          <p:cNvPr id="3" name="TextBox 2">
            <a:extLst>
              <a:ext uri="{FF2B5EF4-FFF2-40B4-BE49-F238E27FC236}">
                <a16:creationId xmlns:a16="http://schemas.microsoft.com/office/drawing/2014/main" id="{523E1632-3CD7-7007-2C97-2C7AB173C0AE}"/>
              </a:ext>
            </a:extLst>
          </p:cNvPr>
          <p:cNvSpPr txBox="1"/>
          <p:nvPr/>
        </p:nvSpPr>
        <p:spPr>
          <a:xfrm>
            <a:off x="5426365" y="101600"/>
            <a:ext cx="5213926" cy="6186309"/>
          </a:xfrm>
          <a:prstGeom prst="rect">
            <a:avLst/>
          </a:prstGeom>
          <a:noFill/>
        </p:spPr>
        <p:txBody>
          <a:bodyPr wrap="square">
            <a:spAutoFit/>
          </a:bodyPr>
          <a:lstStyle/>
          <a:p>
            <a:r>
              <a:rPr lang="en-US" sz="1200" dirty="0"/>
              <a:t>int main() // Driver Code</a:t>
            </a:r>
          </a:p>
          <a:p>
            <a:r>
              <a:rPr lang="en-US" sz="1200" dirty="0"/>
              <a:t>{ int choice;</a:t>
            </a:r>
          </a:p>
          <a:p>
            <a:r>
              <a:rPr lang="en-US" sz="1200" dirty="0"/>
              <a:t>while (1) </a:t>
            </a:r>
          </a:p>
          <a:p>
            <a:r>
              <a:rPr lang="en-US" sz="1200" dirty="0"/>
              <a:t>{</a:t>
            </a:r>
          </a:p>
          <a:p>
            <a:r>
              <a:rPr lang="en-US" sz="1200" dirty="0" err="1"/>
              <a:t>printf</a:t>
            </a:r>
            <a:r>
              <a:rPr lang="en-US" sz="1200" dirty="0"/>
              <a:t>("\n\t1 To see list\n");</a:t>
            </a:r>
          </a:p>
          <a:p>
            <a:r>
              <a:rPr lang="en-US" sz="1200" dirty="0" err="1"/>
              <a:t>printf</a:t>
            </a:r>
            <a:r>
              <a:rPr lang="en-US" sz="1200" dirty="0"/>
              <a:t>("\t2 For insertion at starting\n");</a:t>
            </a:r>
          </a:p>
          <a:p>
            <a:r>
              <a:rPr lang="en-US" sz="1200" dirty="0" err="1"/>
              <a:t>printf</a:t>
            </a:r>
            <a:r>
              <a:rPr lang="en-US" sz="1200" dirty="0"/>
              <a:t>("\t3 For insertion at end\n");</a:t>
            </a:r>
          </a:p>
          <a:p>
            <a:r>
              <a:rPr lang="en-US" sz="1200" dirty="0" err="1"/>
              <a:t>printf</a:t>
            </a:r>
            <a:r>
              <a:rPr lang="en-US" sz="1200" dirty="0"/>
              <a:t>("\t4 For insertion at any position\n");</a:t>
            </a:r>
          </a:p>
          <a:p>
            <a:r>
              <a:rPr lang="en-US" sz="1200" dirty="0" err="1"/>
              <a:t>printf</a:t>
            </a:r>
            <a:r>
              <a:rPr lang="en-US" sz="1200" dirty="0"/>
              <a:t>("\t5 For deletion of first element\n");</a:t>
            </a:r>
          </a:p>
          <a:p>
            <a:r>
              <a:rPr lang="en-US" sz="1200" dirty="0" err="1"/>
              <a:t>printf</a:t>
            </a:r>
            <a:r>
              <a:rPr lang="en-US" sz="1200" dirty="0"/>
              <a:t>("\t6 For deletion of last element\n");</a:t>
            </a:r>
          </a:p>
          <a:p>
            <a:r>
              <a:rPr lang="en-US" sz="1200" dirty="0" err="1"/>
              <a:t>printf</a:t>
            </a:r>
            <a:r>
              <a:rPr lang="en-US" sz="1200" dirty="0"/>
              <a:t>("\t7 For deletion of element at any position\n");</a:t>
            </a:r>
          </a:p>
          <a:p>
            <a:r>
              <a:rPr lang="en-US" sz="1200" dirty="0" err="1"/>
              <a:t>printf</a:t>
            </a:r>
            <a:r>
              <a:rPr lang="en-US" sz="1200" dirty="0"/>
              <a:t>("\t8 To find maximum among the elements\n");</a:t>
            </a:r>
          </a:p>
          <a:p>
            <a:r>
              <a:rPr lang="en-US" sz="1200" dirty="0" err="1"/>
              <a:t>printf</a:t>
            </a:r>
            <a:r>
              <a:rPr lang="en-US" sz="1200" dirty="0"/>
              <a:t>("\t9 To find mean of the elements\n");</a:t>
            </a:r>
          </a:p>
          <a:p>
            <a:r>
              <a:rPr lang="en-US" sz="1200" dirty="0" err="1"/>
              <a:t>printf</a:t>
            </a:r>
            <a:r>
              <a:rPr lang="en-US" sz="1200" dirty="0"/>
              <a:t>("\t10 To sort element\n");</a:t>
            </a:r>
          </a:p>
          <a:p>
            <a:r>
              <a:rPr lang="en-US" sz="1200" dirty="0" err="1"/>
              <a:t>printf</a:t>
            </a:r>
            <a:r>
              <a:rPr lang="en-US" sz="1200" dirty="0"/>
              <a:t>("\t11 To reverse the linked list\n");</a:t>
            </a:r>
          </a:p>
          <a:p>
            <a:r>
              <a:rPr lang="en-US" sz="1200" dirty="0" err="1"/>
              <a:t>printf</a:t>
            </a:r>
            <a:r>
              <a:rPr lang="en-US" sz="1200" dirty="0"/>
              <a:t>("\t12 To exit\n");</a:t>
            </a:r>
          </a:p>
          <a:p>
            <a:r>
              <a:rPr lang="en-US" sz="1200" dirty="0" err="1"/>
              <a:t>printf</a:t>
            </a:r>
            <a:r>
              <a:rPr lang="en-US" sz="1200" dirty="0"/>
              <a:t>("\</a:t>
            </a:r>
            <a:r>
              <a:rPr lang="en-US" sz="1200" dirty="0" err="1"/>
              <a:t>nEnter</a:t>
            </a:r>
            <a:r>
              <a:rPr lang="en-US" sz="1200" dirty="0"/>
              <a:t> Choice :\n");</a:t>
            </a:r>
          </a:p>
          <a:p>
            <a:r>
              <a:rPr lang="en-US" sz="1200" dirty="0" err="1"/>
              <a:t>scanf</a:t>
            </a:r>
            <a:r>
              <a:rPr lang="en-US" sz="1200" dirty="0"/>
              <a:t>("%d", &amp;choice);</a:t>
            </a:r>
          </a:p>
          <a:p>
            <a:r>
              <a:rPr lang="en-US" sz="1200" dirty="0"/>
              <a:t>switch (choice) </a:t>
            </a:r>
          </a:p>
          <a:p>
            <a:r>
              <a:rPr lang="en-US" sz="1200" dirty="0"/>
              <a:t>{</a:t>
            </a:r>
          </a:p>
          <a:p>
            <a:r>
              <a:rPr lang="en-US" sz="1200" dirty="0"/>
              <a:t>case 1: traverse(); break;	case 2: </a:t>
            </a:r>
            <a:r>
              <a:rPr lang="en-US" sz="1200" dirty="0" err="1"/>
              <a:t>insertAtFront</a:t>
            </a:r>
            <a:r>
              <a:rPr lang="en-US" sz="1200" dirty="0"/>
              <a:t>(); break;</a:t>
            </a:r>
          </a:p>
          <a:p>
            <a:r>
              <a:rPr lang="en-US" sz="1200" dirty="0"/>
              <a:t>case 3: </a:t>
            </a:r>
            <a:r>
              <a:rPr lang="en-US" sz="1200" dirty="0" err="1"/>
              <a:t>insertAtEnd</a:t>
            </a:r>
            <a:r>
              <a:rPr lang="en-US" sz="1200" dirty="0"/>
              <a:t>(); break;	case 4: </a:t>
            </a:r>
            <a:r>
              <a:rPr lang="en-US" sz="1200" dirty="0" err="1"/>
              <a:t>insertAtPosition</a:t>
            </a:r>
            <a:r>
              <a:rPr lang="en-US" sz="1200" dirty="0"/>
              <a:t>(); break;</a:t>
            </a:r>
          </a:p>
          <a:p>
            <a:r>
              <a:rPr lang="en-US" sz="1200" dirty="0"/>
              <a:t>case 5: </a:t>
            </a:r>
            <a:r>
              <a:rPr lang="en-US" sz="1200" dirty="0" err="1"/>
              <a:t>deleteFirst</a:t>
            </a:r>
            <a:r>
              <a:rPr lang="en-US" sz="1200" dirty="0"/>
              <a:t>(); break;	case 6: </a:t>
            </a:r>
            <a:r>
              <a:rPr lang="en-US" sz="1200" dirty="0" err="1"/>
              <a:t>deleteEnd</a:t>
            </a:r>
            <a:r>
              <a:rPr lang="en-US" sz="1200" dirty="0"/>
              <a:t>(); break;</a:t>
            </a:r>
          </a:p>
          <a:p>
            <a:r>
              <a:rPr lang="en-US" sz="1200" dirty="0"/>
              <a:t>case 7: </a:t>
            </a:r>
            <a:r>
              <a:rPr lang="en-US" sz="1200" dirty="0" err="1"/>
              <a:t>deletePosition</a:t>
            </a:r>
            <a:r>
              <a:rPr lang="en-US" sz="1200" dirty="0"/>
              <a:t>(); break;</a:t>
            </a:r>
          </a:p>
          <a:p>
            <a:r>
              <a:rPr lang="en-US" sz="1200" dirty="0"/>
              <a:t>case 8: maximum(); break;</a:t>
            </a:r>
          </a:p>
          <a:p>
            <a:r>
              <a:rPr lang="en-US" sz="1200" dirty="0"/>
              <a:t>case 9: mean(); break;</a:t>
            </a:r>
          </a:p>
          <a:p>
            <a:r>
              <a:rPr lang="en-US" sz="1200" dirty="0"/>
              <a:t>case 10: sort(); break;</a:t>
            </a:r>
          </a:p>
          <a:p>
            <a:r>
              <a:rPr lang="en-US" sz="1200" dirty="0"/>
              <a:t>case 11: </a:t>
            </a:r>
            <a:r>
              <a:rPr lang="en-US" sz="1200" dirty="0" err="1"/>
              <a:t>reverseLL</a:t>
            </a:r>
            <a:r>
              <a:rPr lang="en-US" sz="1200" dirty="0"/>
              <a:t>(); break;</a:t>
            </a:r>
          </a:p>
          <a:p>
            <a:r>
              <a:rPr lang="en-US" sz="1200" dirty="0"/>
              <a:t>case 12: exit(1); break;</a:t>
            </a:r>
          </a:p>
          <a:p>
            <a:r>
              <a:rPr lang="en-US" sz="1200" dirty="0"/>
              <a:t>default: </a:t>
            </a:r>
            <a:r>
              <a:rPr lang="en-US" sz="1200" dirty="0" err="1"/>
              <a:t>printf</a:t>
            </a:r>
            <a:r>
              <a:rPr lang="en-US" sz="1200" dirty="0"/>
              <a:t>("Incorrect Choice\n");</a:t>
            </a:r>
          </a:p>
          <a:p>
            <a:r>
              <a:rPr lang="en-US" sz="1200" dirty="0"/>
              <a:t>}}</a:t>
            </a:r>
          </a:p>
          <a:p>
            <a:r>
              <a:rPr lang="en-US" sz="1200" dirty="0"/>
              <a:t>return 0;</a:t>
            </a:r>
          </a:p>
          <a:p>
            <a:r>
              <a:rPr lang="en-US" sz="1200" dirty="0"/>
              <a:t>}</a:t>
            </a:r>
          </a:p>
        </p:txBody>
      </p:sp>
    </p:spTree>
    <p:extLst>
      <p:ext uri="{BB962C8B-B14F-4D97-AF65-F5344CB8AC3E}">
        <p14:creationId xmlns:p14="http://schemas.microsoft.com/office/powerpoint/2010/main" val="1800138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A1B80C-FD27-E17E-ED1E-2EC30424A339}"/>
              </a:ext>
            </a:extLst>
          </p:cNvPr>
          <p:cNvSpPr txBox="1"/>
          <p:nvPr/>
        </p:nvSpPr>
        <p:spPr>
          <a:xfrm>
            <a:off x="267855" y="294383"/>
            <a:ext cx="5273963" cy="6186309"/>
          </a:xfrm>
          <a:prstGeom prst="rect">
            <a:avLst/>
          </a:prstGeom>
          <a:noFill/>
        </p:spPr>
        <p:txBody>
          <a:bodyPr wrap="square">
            <a:spAutoFit/>
          </a:bodyPr>
          <a:lstStyle/>
          <a:p>
            <a:r>
              <a:rPr lang="en-US" dirty="0"/>
              <a:t>int main()</a:t>
            </a:r>
          </a:p>
          <a:p>
            <a:r>
              <a:rPr lang="en-US" dirty="0"/>
              <a:t>{</a:t>
            </a:r>
          </a:p>
          <a:p>
            <a:r>
              <a:rPr lang="en-US" dirty="0"/>
              <a:t>int choice; </a:t>
            </a:r>
          </a:p>
          <a:p>
            <a:r>
              <a:rPr lang="en-US" dirty="0" err="1"/>
              <a:t>clrscr</a:t>
            </a:r>
            <a:r>
              <a:rPr lang="en-US" dirty="0"/>
              <a:t>();</a:t>
            </a:r>
          </a:p>
          <a:p>
            <a:endParaRPr lang="en-US" dirty="0"/>
          </a:p>
          <a:p>
            <a:r>
              <a:rPr lang="en-US" dirty="0"/>
              <a:t>while (1)</a:t>
            </a:r>
          </a:p>
          <a:p>
            <a:r>
              <a:rPr lang="en-US" dirty="0"/>
              <a:t>{</a:t>
            </a:r>
          </a:p>
          <a:p>
            <a:endParaRPr lang="en-US" dirty="0"/>
          </a:p>
          <a:p>
            <a:r>
              <a:rPr lang="en-US" dirty="0" err="1"/>
              <a:t>printf</a:t>
            </a:r>
            <a:r>
              <a:rPr lang="en-US" dirty="0"/>
              <a:t>("\n\t1 To see list\n");</a:t>
            </a:r>
          </a:p>
          <a:p>
            <a:r>
              <a:rPr lang="en-US" dirty="0" err="1"/>
              <a:t>printf</a:t>
            </a:r>
            <a:r>
              <a:rPr lang="en-US" dirty="0"/>
              <a:t>("\t2 For insertion at starting\n");</a:t>
            </a:r>
          </a:p>
          <a:p>
            <a:r>
              <a:rPr lang="en-US" dirty="0" err="1"/>
              <a:t>printf</a:t>
            </a:r>
            <a:r>
              <a:rPr lang="en-US" dirty="0"/>
              <a:t>("\t3 For insertion at end\n");</a:t>
            </a:r>
          </a:p>
          <a:p>
            <a:r>
              <a:rPr lang="en-US" dirty="0" err="1"/>
              <a:t>printf</a:t>
            </a:r>
            <a:r>
              <a:rPr lang="en-US" dirty="0"/>
              <a:t>("\t4 For insertion at any position\n");</a:t>
            </a:r>
          </a:p>
          <a:p>
            <a:r>
              <a:rPr lang="en-US" dirty="0" err="1"/>
              <a:t>printf</a:t>
            </a:r>
            <a:r>
              <a:rPr lang="en-US" dirty="0"/>
              <a:t>("\t5 For deletion of first element\n");</a:t>
            </a:r>
          </a:p>
          <a:p>
            <a:r>
              <a:rPr lang="en-US" dirty="0" err="1"/>
              <a:t>printf</a:t>
            </a:r>
            <a:r>
              <a:rPr lang="en-US" dirty="0"/>
              <a:t>("\t6 For deletion of last element\n");</a:t>
            </a:r>
          </a:p>
          <a:p>
            <a:r>
              <a:rPr lang="en-US" dirty="0" err="1"/>
              <a:t>printf</a:t>
            </a:r>
            <a:r>
              <a:rPr lang="en-US" dirty="0"/>
              <a:t>("\t7 For deletion of element at any position\n");</a:t>
            </a:r>
          </a:p>
          <a:p>
            <a:r>
              <a:rPr lang="en-US" dirty="0" err="1"/>
              <a:t>printf</a:t>
            </a:r>
            <a:r>
              <a:rPr lang="en-US" dirty="0"/>
              <a:t>("\t8 To find maximum among the elements\n");</a:t>
            </a:r>
          </a:p>
          <a:p>
            <a:r>
              <a:rPr lang="en-US" dirty="0" err="1"/>
              <a:t>printf</a:t>
            </a:r>
            <a:r>
              <a:rPr lang="en-US" dirty="0"/>
              <a:t>("\t9 To find mean of the elements\n");</a:t>
            </a:r>
          </a:p>
          <a:p>
            <a:r>
              <a:rPr lang="en-US" dirty="0" err="1"/>
              <a:t>printf</a:t>
            </a:r>
            <a:r>
              <a:rPr lang="en-US" dirty="0"/>
              <a:t>("\t10 To sort element\n");</a:t>
            </a:r>
          </a:p>
          <a:p>
            <a:r>
              <a:rPr lang="en-US" dirty="0" err="1"/>
              <a:t>printf</a:t>
            </a:r>
            <a:r>
              <a:rPr lang="en-US" dirty="0"/>
              <a:t>("\t11 To reverse the linked list\n");</a:t>
            </a:r>
          </a:p>
          <a:p>
            <a:r>
              <a:rPr lang="en-US" dirty="0" err="1"/>
              <a:t>printf</a:t>
            </a:r>
            <a:r>
              <a:rPr lang="en-US" dirty="0"/>
              <a:t>("\t12 To exit\n");</a:t>
            </a:r>
          </a:p>
          <a:p>
            <a:r>
              <a:rPr lang="en-US" dirty="0" err="1"/>
              <a:t>printf</a:t>
            </a:r>
            <a:r>
              <a:rPr lang="en-US" dirty="0"/>
              <a:t>("\</a:t>
            </a:r>
            <a:r>
              <a:rPr lang="en-US" dirty="0" err="1"/>
              <a:t>nEnter</a:t>
            </a:r>
            <a:r>
              <a:rPr lang="en-US" dirty="0"/>
              <a:t> Choice :\n");</a:t>
            </a:r>
          </a:p>
          <a:p>
            <a:r>
              <a:rPr lang="en-US" dirty="0" err="1"/>
              <a:t>scanf</a:t>
            </a:r>
            <a:r>
              <a:rPr lang="en-US" dirty="0"/>
              <a:t>("%d", &amp;choice);		</a:t>
            </a:r>
          </a:p>
        </p:txBody>
      </p:sp>
      <p:sp>
        <p:nvSpPr>
          <p:cNvPr id="5" name="TextBox 4">
            <a:extLst>
              <a:ext uri="{FF2B5EF4-FFF2-40B4-BE49-F238E27FC236}">
                <a16:creationId xmlns:a16="http://schemas.microsoft.com/office/drawing/2014/main" id="{17CB5313-09D8-DA48-5CE9-D0E5D02C9730}"/>
              </a:ext>
            </a:extLst>
          </p:cNvPr>
          <p:cNvSpPr txBox="1"/>
          <p:nvPr/>
        </p:nvSpPr>
        <p:spPr>
          <a:xfrm>
            <a:off x="6188363" y="368072"/>
            <a:ext cx="5135418" cy="5909310"/>
          </a:xfrm>
          <a:prstGeom prst="rect">
            <a:avLst/>
          </a:prstGeom>
          <a:noFill/>
        </p:spPr>
        <p:txBody>
          <a:bodyPr wrap="square">
            <a:spAutoFit/>
          </a:bodyPr>
          <a:lstStyle/>
          <a:p>
            <a:pPr lvl="1"/>
            <a:r>
              <a:rPr lang="en-US" dirty="0"/>
              <a:t>switch (choice)</a:t>
            </a:r>
          </a:p>
          <a:p>
            <a:pPr lvl="1"/>
            <a:r>
              <a:rPr lang="en-US" dirty="0"/>
              <a:t>{</a:t>
            </a:r>
          </a:p>
          <a:p>
            <a:pPr lvl="1"/>
            <a:r>
              <a:rPr lang="en-US" dirty="0"/>
              <a:t>case 1:	traverse();	break;</a:t>
            </a:r>
          </a:p>
          <a:p>
            <a:pPr lvl="1"/>
            <a:r>
              <a:rPr lang="en-US" dirty="0"/>
              <a:t>case 2:	</a:t>
            </a:r>
            <a:r>
              <a:rPr lang="en-US" dirty="0" err="1"/>
              <a:t>insertAtFront</a:t>
            </a:r>
            <a:r>
              <a:rPr lang="en-US" dirty="0"/>
              <a:t>();	break;</a:t>
            </a:r>
          </a:p>
          <a:p>
            <a:pPr lvl="1"/>
            <a:r>
              <a:rPr lang="en-US" dirty="0"/>
              <a:t>case 3:	</a:t>
            </a:r>
            <a:r>
              <a:rPr lang="en-US" dirty="0" err="1"/>
              <a:t>insertAtEnd</a:t>
            </a:r>
            <a:r>
              <a:rPr lang="en-US" dirty="0"/>
              <a:t>();	break;</a:t>
            </a:r>
          </a:p>
          <a:p>
            <a:pPr lvl="1"/>
            <a:r>
              <a:rPr lang="en-US" dirty="0"/>
              <a:t>case 4:	</a:t>
            </a:r>
            <a:r>
              <a:rPr lang="en-US" dirty="0" err="1"/>
              <a:t>insertAtPosition</a:t>
            </a:r>
            <a:r>
              <a:rPr lang="en-US" dirty="0"/>
              <a:t>();	break;</a:t>
            </a:r>
          </a:p>
          <a:p>
            <a:pPr lvl="1"/>
            <a:r>
              <a:rPr lang="en-US" dirty="0"/>
              <a:t>case 5:	</a:t>
            </a:r>
            <a:r>
              <a:rPr lang="en-US" dirty="0" err="1"/>
              <a:t>deleteFirst</a:t>
            </a:r>
            <a:r>
              <a:rPr lang="en-US" dirty="0"/>
              <a:t>();	break;</a:t>
            </a:r>
          </a:p>
          <a:p>
            <a:pPr lvl="1"/>
            <a:r>
              <a:rPr lang="en-US" dirty="0"/>
              <a:t>case 6:	</a:t>
            </a:r>
            <a:r>
              <a:rPr lang="en-US" dirty="0" err="1"/>
              <a:t>deleteEnd</a:t>
            </a:r>
            <a:r>
              <a:rPr lang="en-US" dirty="0"/>
              <a:t>();	break;</a:t>
            </a:r>
          </a:p>
          <a:p>
            <a:pPr lvl="1"/>
            <a:r>
              <a:rPr lang="en-US" dirty="0"/>
              <a:t>case 7:	</a:t>
            </a:r>
            <a:r>
              <a:rPr lang="en-US" dirty="0" err="1"/>
              <a:t>deletePosition</a:t>
            </a:r>
            <a:r>
              <a:rPr lang="en-US" dirty="0"/>
              <a:t>();	break;</a:t>
            </a:r>
          </a:p>
          <a:p>
            <a:pPr lvl="1"/>
            <a:r>
              <a:rPr lang="en-US" dirty="0"/>
              <a:t>case 8:	maximum();	break;</a:t>
            </a:r>
          </a:p>
          <a:p>
            <a:pPr lvl="1"/>
            <a:r>
              <a:rPr lang="en-US" dirty="0"/>
              <a:t>case 9:	mean();		break;</a:t>
            </a:r>
          </a:p>
          <a:p>
            <a:pPr lvl="1"/>
            <a:r>
              <a:rPr lang="en-US" dirty="0"/>
              <a:t>case 10:	sort();		break;</a:t>
            </a:r>
          </a:p>
          <a:p>
            <a:pPr lvl="1"/>
            <a:r>
              <a:rPr lang="en-US" dirty="0"/>
              <a:t>case 11:	</a:t>
            </a:r>
            <a:r>
              <a:rPr lang="en-US" dirty="0" err="1"/>
              <a:t>reverseLL</a:t>
            </a:r>
            <a:r>
              <a:rPr lang="en-US" dirty="0"/>
              <a:t>();	break;</a:t>
            </a:r>
          </a:p>
          <a:p>
            <a:pPr lvl="1"/>
            <a:r>
              <a:rPr lang="en-US" dirty="0"/>
              <a:t>case 12:	exit(1);		break;</a:t>
            </a:r>
          </a:p>
          <a:p>
            <a:pPr lvl="1"/>
            <a:r>
              <a:rPr lang="en-US" dirty="0"/>
              <a:t>default:	</a:t>
            </a:r>
            <a:r>
              <a:rPr lang="en-US" dirty="0" err="1"/>
              <a:t>printf</a:t>
            </a:r>
            <a:r>
              <a:rPr lang="en-US" dirty="0"/>
              <a:t>("Incorrect Choice\n");</a:t>
            </a:r>
          </a:p>
          <a:p>
            <a:pPr lvl="1"/>
            <a:r>
              <a:rPr lang="en-US" dirty="0"/>
              <a:t>}</a:t>
            </a:r>
          </a:p>
          <a:p>
            <a:endParaRPr lang="en-US" dirty="0"/>
          </a:p>
          <a:p>
            <a:r>
              <a:rPr lang="en-US" dirty="0"/>
              <a:t>}</a:t>
            </a:r>
          </a:p>
          <a:p>
            <a:r>
              <a:rPr lang="en-US" dirty="0"/>
              <a:t>	</a:t>
            </a:r>
            <a:r>
              <a:rPr lang="en-US" dirty="0" err="1"/>
              <a:t>getch</a:t>
            </a:r>
            <a:r>
              <a:rPr lang="en-US" dirty="0"/>
              <a:t>();</a:t>
            </a:r>
          </a:p>
          <a:p>
            <a:r>
              <a:rPr lang="en-US" dirty="0"/>
              <a:t>	return 0;</a:t>
            </a:r>
          </a:p>
          <a:p>
            <a:r>
              <a:rPr lang="en-US" dirty="0"/>
              <a:t>}</a:t>
            </a:r>
          </a:p>
        </p:txBody>
      </p:sp>
    </p:spTree>
    <p:extLst>
      <p:ext uri="{BB962C8B-B14F-4D97-AF65-F5344CB8AC3E}">
        <p14:creationId xmlns:p14="http://schemas.microsoft.com/office/powerpoint/2010/main" val="1058759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1001BC-4E6B-6FA8-5700-40EF42C34CF5}"/>
              </a:ext>
            </a:extLst>
          </p:cNvPr>
          <p:cNvSpPr txBox="1"/>
          <p:nvPr/>
        </p:nvSpPr>
        <p:spPr>
          <a:xfrm>
            <a:off x="341745" y="197346"/>
            <a:ext cx="5985163" cy="6463308"/>
          </a:xfrm>
          <a:prstGeom prst="rect">
            <a:avLst/>
          </a:prstGeom>
          <a:noFill/>
        </p:spPr>
        <p:txBody>
          <a:bodyPr wrap="square">
            <a:spAutoFit/>
          </a:bodyPr>
          <a:lstStyle/>
          <a:p>
            <a:r>
              <a:rPr lang="en-US" dirty="0"/>
              <a:t>// Linked List Node</a:t>
            </a:r>
          </a:p>
          <a:p>
            <a:r>
              <a:rPr lang="en-US" dirty="0"/>
              <a:t> struct node </a:t>
            </a:r>
          </a:p>
          <a:p>
            <a:r>
              <a:rPr lang="en-US" dirty="0"/>
              <a:t>{</a:t>
            </a:r>
          </a:p>
          <a:p>
            <a:r>
              <a:rPr lang="en-US" dirty="0"/>
              <a:t>int info;</a:t>
            </a:r>
          </a:p>
          <a:p>
            <a:r>
              <a:rPr lang="en-US" dirty="0"/>
              <a:t>struct node* link;</a:t>
            </a:r>
          </a:p>
          <a:p>
            <a:r>
              <a:rPr lang="en-US" dirty="0"/>
              <a:t>};</a:t>
            </a:r>
          </a:p>
          <a:p>
            <a:r>
              <a:rPr lang="en-US" dirty="0"/>
              <a:t>struct node* start = NULL;</a:t>
            </a:r>
          </a:p>
          <a:p>
            <a:endParaRPr lang="en-US" dirty="0"/>
          </a:p>
          <a:p>
            <a:r>
              <a:rPr lang="en-US" dirty="0"/>
              <a:t>void </a:t>
            </a:r>
            <a:r>
              <a:rPr lang="en-US" dirty="0" err="1"/>
              <a:t>createList</a:t>
            </a:r>
            <a:r>
              <a:rPr lang="en-US" dirty="0"/>
              <a:t>() // Function to create list with n nodes initially</a:t>
            </a:r>
          </a:p>
          <a:p>
            <a:r>
              <a:rPr lang="en-US" dirty="0"/>
              <a:t>{</a:t>
            </a:r>
          </a:p>
          <a:p>
            <a:r>
              <a:rPr lang="en-US" dirty="0"/>
              <a:t>if (start == NULL)</a:t>
            </a:r>
          </a:p>
          <a:p>
            <a:r>
              <a:rPr lang="en-US" dirty="0"/>
              <a:t>{</a:t>
            </a:r>
          </a:p>
          <a:p>
            <a:r>
              <a:rPr lang="en-US" dirty="0"/>
              <a:t>int </a:t>
            </a:r>
            <a:r>
              <a:rPr lang="en-US" dirty="0" err="1"/>
              <a:t>n,i</a:t>
            </a:r>
            <a:r>
              <a:rPr lang="en-US" dirty="0"/>
              <a:t>;</a:t>
            </a:r>
          </a:p>
          <a:p>
            <a:r>
              <a:rPr lang="en-US" dirty="0" err="1"/>
              <a:t>printf</a:t>
            </a:r>
            <a:r>
              <a:rPr lang="en-US" dirty="0"/>
              <a:t>("\</a:t>
            </a:r>
            <a:r>
              <a:rPr lang="en-US" dirty="0" err="1"/>
              <a:t>nEnter</a:t>
            </a:r>
            <a:r>
              <a:rPr lang="en-US" dirty="0"/>
              <a:t> the number of nodes: ");</a:t>
            </a:r>
          </a:p>
          <a:p>
            <a:r>
              <a:rPr lang="en-US" dirty="0" err="1"/>
              <a:t>scanf</a:t>
            </a:r>
            <a:r>
              <a:rPr lang="en-US" dirty="0"/>
              <a:t>("%d", &amp;n);</a:t>
            </a:r>
          </a:p>
          <a:p>
            <a:r>
              <a:rPr lang="en-US" dirty="0"/>
              <a:t>if (n != 0)</a:t>
            </a:r>
          </a:p>
          <a:p>
            <a:r>
              <a:rPr lang="en-US" dirty="0"/>
              <a:t>{</a:t>
            </a:r>
          </a:p>
          <a:p>
            <a:r>
              <a:rPr lang="en-US" dirty="0"/>
              <a:t>int data;</a:t>
            </a:r>
          </a:p>
          <a:p>
            <a:r>
              <a:rPr lang="en-US" dirty="0"/>
              <a:t>struct node* </a:t>
            </a:r>
            <a:r>
              <a:rPr lang="en-US" dirty="0" err="1"/>
              <a:t>newnode</a:t>
            </a:r>
            <a:r>
              <a:rPr lang="en-US" dirty="0"/>
              <a:t>;</a:t>
            </a:r>
          </a:p>
          <a:p>
            <a:r>
              <a:rPr lang="en-US" dirty="0"/>
              <a:t>struct node* temp;</a:t>
            </a:r>
          </a:p>
          <a:p>
            <a:r>
              <a:rPr lang="en-US" dirty="0" err="1"/>
              <a:t>newnode</a:t>
            </a:r>
            <a:r>
              <a:rPr lang="en-US" dirty="0"/>
              <a:t> = malloc(</a:t>
            </a:r>
            <a:r>
              <a:rPr lang="en-US" dirty="0" err="1"/>
              <a:t>sizeof</a:t>
            </a:r>
            <a:r>
              <a:rPr lang="en-US" dirty="0"/>
              <a:t>(struct node));</a:t>
            </a:r>
          </a:p>
          <a:p>
            <a:r>
              <a:rPr lang="en-US" dirty="0"/>
              <a:t>start = </a:t>
            </a:r>
            <a:r>
              <a:rPr lang="en-US" dirty="0" err="1"/>
              <a:t>newnode</a:t>
            </a:r>
            <a:r>
              <a:rPr lang="en-US" dirty="0"/>
              <a:t>;</a:t>
            </a:r>
          </a:p>
          <a:p>
            <a:r>
              <a:rPr lang="en-US" dirty="0"/>
              <a:t>temp = start;</a:t>
            </a:r>
          </a:p>
        </p:txBody>
      </p:sp>
      <p:sp>
        <p:nvSpPr>
          <p:cNvPr id="5" name="TextBox 4">
            <a:extLst>
              <a:ext uri="{FF2B5EF4-FFF2-40B4-BE49-F238E27FC236}">
                <a16:creationId xmlns:a16="http://schemas.microsoft.com/office/drawing/2014/main" id="{42B5FFCF-D27E-173F-6767-FA7281FC26D3}"/>
              </a:ext>
            </a:extLst>
          </p:cNvPr>
          <p:cNvSpPr txBox="1"/>
          <p:nvPr/>
        </p:nvSpPr>
        <p:spPr>
          <a:xfrm>
            <a:off x="6391563" y="197346"/>
            <a:ext cx="4590473" cy="5632311"/>
          </a:xfrm>
          <a:prstGeom prst="rect">
            <a:avLst/>
          </a:prstGeom>
          <a:noFill/>
        </p:spPr>
        <p:txBody>
          <a:bodyPr wrap="square">
            <a:spAutoFit/>
          </a:bodyPr>
          <a:lstStyle/>
          <a:p>
            <a:r>
              <a:rPr lang="en-US" dirty="0" err="1"/>
              <a:t>printf</a:t>
            </a:r>
            <a:r>
              <a:rPr lang="en-US" dirty="0"/>
              <a:t>("\</a:t>
            </a:r>
            <a:r>
              <a:rPr lang="en-US" dirty="0" err="1"/>
              <a:t>nEnter</a:t>
            </a:r>
            <a:r>
              <a:rPr lang="en-US" dirty="0"/>
              <a:t> number to be inserted : ");</a:t>
            </a:r>
          </a:p>
          <a:p>
            <a:r>
              <a:rPr lang="en-US" dirty="0" err="1"/>
              <a:t>scanf</a:t>
            </a:r>
            <a:r>
              <a:rPr lang="en-US" dirty="0"/>
              <a:t>("%d", &amp;data);</a:t>
            </a:r>
          </a:p>
          <a:p>
            <a:endParaRPr lang="en-US" dirty="0"/>
          </a:p>
          <a:p>
            <a:r>
              <a:rPr lang="en-US" dirty="0"/>
              <a:t>start-&gt;info = data;</a:t>
            </a:r>
          </a:p>
          <a:p>
            <a:endParaRPr lang="en-US" dirty="0"/>
          </a:p>
          <a:p>
            <a:pPr lvl="1"/>
            <a:r>
              <a:rPr lang="en-US" dirty="0"/>
              <a:t>for (</a:t>
            </a:r>
            <a:r>
              <a:rPr lang="en-US" dirty="0" err="1"/>
              <a:t>i</a:t>
            </a:r>
            <a:r>
              <a:rPr lang="en-US" dirty="0"/>
              <a:t> = 2; </a:t>
            </a:r>
            <a:r>
              <a:rPr lang="en-US" dirty="0" err="1"/>
              <a:t>i</a:t>
            </a:r>
            <a:r>
              <a:rPr lang="en-US" dirty="0"/>
              <a:t> &lt;= n; </a:t>
            </a:r>
            <a:r>
              <a:rPr lang="en-US" dirty="0" err="1"/>
              <a:t>i</a:t>
            </a:r>
            <a:r>
              <a:rPr lang="en-US" dirty="0"/>
              <a:t>++)</a:t>
            </a:r>
          </a:p>
          <a:p>
            <a:pPr lvl="1"/>
            <a:r>
              <a:rPr lang="en-US" dirty="0"/>
              <a:t>{</a:t>
            </a:r>
          </a:p>
          <a:p>
            <a:pPr lvl="1"/>
            <a:r>
              <a:rPr lang="en-US" dirty="0" err="1"/>
              <a:t>newnode</a:t>
            </a:r>
            <a:r>
              <a:rPr lang="en-US" dirty="0"/>
              <a:t> = malloc(</a:t>
            </a:r>
            <a:r>
              <a:rPr lang="en-US" dirty="0" err="1"/>
              <a:t>sizeof</a:t>
            </a:r>
            <a:r>
              <a:rPr lang="en-US" dirty="0"/>
              <a:t>(struct node));</a:t>
            </a:r>
          </a:p>
          <a:p>
            <a:pPr lvl="1"/>
            <a:r>
              <a:rPr lang="en-US" dirty="0"/>
              <a:t>temp-&gt;link = </a:t>
            </a:r>
            <a:r>
              <a:rPr lang="en-US" dirty="0" err="1"/>
              <a:t>newnode</a:t>
            </a:r>
            <a:r>
              <a:rPr lang="en-US" dirty="0"/>
              <a:t>;</a:t>
            </a:r>
          </a:p>
          <a:p>
            <a:pPr lvl="1"/>
            <a:r>
              <a:rPr lang="en-US" dirty="0" err="1"/>
              <a:t>printf</a:t>
            </a:r>
            <a:r>
              <a:rPr lang="en-US" dirty="0"/>
              <a:t>("\</a:t>
            </a:r>
            <a:r>
              <a:rPr lang="en-US" dirty="0" err="1"/>
              <a:t>nEnter</a:t>
            </a:r>
            <a:r>
              <a:rPr lang="en-US" dirty="0"/>
              <a:t> number to be inserted : ");</a:t>
            </a:r>
          </a:p>
          <a:p>
            <a:pPr lvl="1"/>
            <a:r>
              <a:rPr lang="en-US" dirty="0" err="1"/>
              <a:t>scanf</a:t>
            </a:r>
            <a:r>
              <a:rPr lang="en-US" dirty="0"/>
              <a:t>("%d", &amp;data);</a:t>
            </a:r>
          </a:p>
          <a:p>
            <a:pPr lvl="1"/>
            <a:r>
              <a:rPr lang="en-US" dirty="0" err="1"/>
              <a:t>newnode</a:t>
            </a:r>
            <a:r>
              <a:rPr lang="en-US" dirty="0"/>
              <a:t>-&gt;info = data;</a:t>
            </a:r>
          </a:p>
          <a:p>
            <a:pPr lvl="1"/>
            <a:r>
              <a:rPr lang="en-US" dirty="0"/>
              <a:t>temp = temp-&gt;link;</a:t>
            </a:r>
          </a:p>
          <a:p>
            <a:pPr lvl="1"/>
            <a:r>
              <a:rPr lang="en-US" dirty="0"/>
              <a:t>}</a:t>
            </a:r>
          </a:p>
          <a:p>
            <a:r>
              <a:rPr lang="en-US" dirty="0"/>
              <a:t>}</a:t>
            </a:r>
          </a:p>
          <a:p>
            <a:r>
              <a:rPr lang="en-US" dirty="0" err="1"/>
              <a:t>printf</a:t>
            </a:r>
            <a:r>
              <a:rPr lang="en-US" dirty="0"/>
              <a:t>("\</a:t>
            </a:r>
            <a:r>
              <a:rPr lang="en-US" dirty="0" err="1"/>
              <a:t>nThe</a:t>
            </a:r>
            <a:r>
              <a:rPr lang="en-US" dirty="0"/>
              <a:t> list is created\n");</a:t>
            </a:r>
          </a:p>
          <a:p>
            <a:r>
              <a:rPr lang="en-US" dirty="0"/>
              <a:t>}</a:t>
            </a:r>
          </a:p>
          <a:p>
            <a:r>
              <a:rPr lang="en-US" dirty="0"/>
              <a:t>else</a:t>
            </a:r>
          </a:p>
          <a:p>
            <a:r>
              <a:rPr lang="en-US" dirty="0" err="1"/>
              <a:t>printf</a:t>
            </a:r>
            <a:r>
              <a:rPr lang="en-US" dirty="0"/>
              <a:t>("\</a:t>
            </a:r>
            <a:r>
              <a:rPr lang="en-US" dirty="0" err="1"/>
              <a:t>nThe</a:t>
            </a:r>
            <a:r>
              <a:rPr lang="en-US" dirty="0"/>
              <a:t> list is already created\n");</a:t>
            </a:r>
          </a:p>
          <a:p>
            <a:r>
              <a:rPr lang="en-US" dirty="0"/>
              <a:t>}</a:t>
            </a:r>
          </a:p>
        </p:txBody>
      </p:sp>
    </p:spTree>
    <p:extLst>
      <p:ext uri="{BB962C8B-B14F-4D97-AF65-F5344CB8AC3E}">
        <p14:creationId xmlns:p14="http://schemas.microsoft.com/office/powerpoint/2010/main" val="27788421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ADAEEE-453A-3945-85E5-1CF7F52309E4}"/>
              </a:ext>
            </a:extLst>
          </p:cNvPr>
          <p:cNvSpPr txBox="1"/>
          <p:nvPr/>
        </p:nvSpPr>
        <p:spPr>
          <a:xfrm>
            <a:off x="101600" y="144100"/>
            <a:ext cx="5015345" cy="4524315"/>
          </a:xfrm>
          <a:prstGeom prst="rect">
            <a:avLst/>
          </a:prstGeom>
          <a:noFill/>
        </p:spPr>
        <p:txBody>
          <a:bodyPr wrap="square">
            <a:spAutoFit/>
          </a:bodyPr>
          <a:lstStyle/>
          <a:p>
            <a:r>
              <a:rPr lang="en-US" dirty="0"/>
              <a:t>void traverse() // Function to traverse the linked list</a:t>
            </a:r>
          </a:p>
          <a:p>
            <a:r>
              <a:rPr lang="en-US" dirty="0"/>
              <a:t>{</a:t>
            </a:r>
          </a:p>
          <a:p>
            <a:r>
              <a:rPr lang="en-US" dirty="0"/>
              <a:t>struct node* temp;</a:t>
            </a:r>
          </a:p>
          <a:p>
            <a:endParaRPr lang="en-US" dirty="0"/>
          </a:p>
          <a:p>
            <a:r>
              <a:rPr lang="en-US" dirty="0"/>
              <a:t>        if (start == NULL) // List is empty</a:t>
            </a:r>
          </a:p>
          <a:p>
            <a:r>
              <a:rPr lang="en-US" dirty="0"/>
              <a:t>          </a:t>
            </a:r>
            <a:r>
              <a:rPr lang="en-US" dirty="0" err="1"/>
              <a:t>printf</a:t>
            </a:r>
            <a:r>
              <a:rPr lang="en-US" dirty="0"/>
              <a:t>("\n List is empty\n");</a:t>
            </a:r>
          </a:p>
          <a:p>
            <a:r>
              <a:rPr lang="en-US" dirty="0"/>
              <a:t>        else // Else print the LL</a:t>
            </a:r>
          </a:p>
          <a:p>
            <a:pPr lvl="1"/>
            <a:r>
              <a:rPr lang="en-US" dirty="0"/>
              <a:t> {</a:t>
            </a:r>
          </a:p>
          <a:p>
            <a:pPr lvl="1"/>
            <a:r>
              <a:rPr lang="en-US" dirty="0"/>
              <a:t>temp = start;</a:t>
            </a:r>
          </a:p>
          <a:p>
            <a:pPr lvl="2"/>
            <a:r>
              <a:rPr lang="en-US" dirty="0"/>
              <a:t>while (temp != NULL)</a:t>
            </a:r>
          </a:p>
          <a:p>
            <a:pPr lvl="2"/>
            <a:r>
              <a:rPr lang="en-US" dirty="0"/>
              <a:t>{</a:t>
            </a:r>
          </a:p>
          <a:p>
            <a:pPr lvl="2"/>
            <a:r>
              <a:rPr lang="en-US" dirty="0" err="1"/>
              <a:t>printf</a:t>
            </a:r>
            <a:r>
              <a:rPr lang="en-US" dirty="0"/>
              <a:t>("Data = %d\n", temp-&gt;info);</a:t>
            </a:r>
          </a:p>
          <a:p>
            <a:pPr lvl="2"/>
            <a:r>
              <a:rPr lang="en-US" dirty="0"/>
              <a:t>temp = temp-&gt;link;</a:t>
            </a:r>
          </a:p>
          <a:p>
            <a:pPr lvl="2"/>
            <a:r>
              <a:rPr lang="en-US" dirty="0"/>
              <a:t>}</a:t>
            </a:r>
          </a:p>
          <a:p>
            <a:pPr lvl="1"/>
            <a:r>
              <a:rPr lang="en-US" dirty="0"/>
              <a:t>}</a:t>
            </a:r>
          </a:p>
          <a:p>
            <a:r>
              <a:rPr lang="en-US" dirty="0"/>
              <a:t>}</a:t>
            </a:r>
          </a:p>
        </p:txBody>
      </p:sp>
      <p:sp>
        <p:nvSpPr>
          <p:cNvPr id="5" name="TextBox 4">
            <a:extLst>
              <a:ext uri="{FF2B5EF4-FFF2-40B4-BE49-F238E27FC236}">
                <a16:creationId xmlns:a16="http://schemas.microsoft.com/office/drawing/2014/main" id="{8B2B47D7-5C45-BD30-C5C4-3DC149EB44DE}"/>
              </a:ext>
            </a:extLst>
          </p:cNvPr>
          <p:cNvSpPr txBox="1"/>
          <p:nvPr/>
        </p:nvSpPr>
        <p:spPr>
          <a:xfrm>
            <a:off x="5514109" y="140418"/>
            <a:ext cx="6576291" cy="3970318"/>
          </a:xfrm>
          <a:prstGeom prst="rect">
            <a:avLst/>
          </a:prstGeom>
          <a:noFill/>
        </p:spPr>
        <p:txBody>
          <a:bodyPr wrap="square">
            <a:spAutoFit/>
          </a:bodyPr>
          <a:lstStyle/>
          <a:p>
            <a:r>
              <a:rPr lang="en-US" dirty="0"/>
              <a:t>void </a:t>
            </a:r>
            <a:r>
              <a:rPr lang="en-US" dirty="0" err="1"/>
              <a:t>insertAtFront</a:t>
            </a:r>
            <a:r>
              <a:rPr lang="en-US" dirty="0"/>
              <a:t>() // Function to insert at the front of the linked list</a:t>
            </a:r>
          </a:p>
          <a:p>
            <a:endParaRPr lang="en-US" dirty="0"/>
          </a:p>
          <a:p>
            <a:r>
              <a:rPr lang="en-US" dirty="0"/>
              <a:t>{</a:t>
            </a:r>
          </a:p>
          <a:p>
            <a:r>
              <a:rPr lang="en-US" dirty="0"/>
              <a:t>	int data;</a:t>
            </a:r>
          </a:p>
          <a:p>
            <a:r>
              <a:rPr lang="en-US" dirty="0"/>
              <a:t>	struct node* temp;</a:t>
            </a:r>
          </a:p>
          <a:p>
            <a:r>
              <a:rPr lang="en-US" dirty="0"/>
              <a:t>	temp = malloc(</a:t>
            </a:r>
            <a:r>
              <a:rPr lang="en-US" dirty="0" err="1"/>
              <a:t>sizeof</a:t>
            </a:r>
            <a:r>
              <a:rPr lang="en-US" dirty="0"/>
              <a:t>(struct node));</a:t>
            </a:r>
          </a:p>
          <a:p>
            <a:r>
              <a:rPr lang="en-US" dirty="0"/>
              <a:t>	</a:t>
            </a:r>
            <a:r>
              <a:rPr lang="en-US" dirty="0" err="1"/>
              <a:t>printf</a:t>
            </a:r>
            <a:r>
              <a:rPr lang="en-US" dirty="0"/>
              <a:t>("\</a:t>
            </a:r>
            <a:r>
              <a:rPr lang="en-US" dirty="0" err="1"/>
              <a:t>nEnter</a:t>
            </a:r>
            <a:r>
              <a:rPr lang="en-US" dirty="0"/>
              <a:t> number to be inserted:");</a:t>
            </a:r>
          </a:p>
          <a:p>
            <a:r>
              <a:rPr lang="en-US" dirty="0"/>
              <a:t>	</a:t>
            </a:r>
            <a:r>
              <a:rPr lang="en-US" dirty="0" err="1"/>
              <a:t>scanf</a:t>
            </a:r>
            <a:r>
              <a:rPr lang="en-US" dirty="0"/>
              <a:t>("%d", &amp;data);</a:t>
            </a:r>
          </a:p>
          <a:p>
            <a:r>
              <a:rPr lang="en-US" dirty="0"/>
              <a:t>	temp-&gt;info = data;</a:t>
            </a:r>
          </a:p>
          <a:p>
            <a:endParaRPr lang="en-US" dirty="0"/>
          </a:p>
          <a:p>
            <a:r>
              <a:rPr lang="en-US" dirty="0"/>
              <a:t>	// Pointer of temp will be assigned to start</a:t>
            </a:r>
          </a:p>
          <a:p>
            <a:r>
              <a:rPr lang="en-US" dirty="0"/>
              <a:t>	temp-&gt;link = start;</a:t>
            </a:r>
          </a:p>
          <a:p>
            <a:r>
              <a:rPr lang="en-US" dirty="0"/>
              <a:t>	start = temp;</a:t>
            </a:r>
          </a:p>
          <a:p>
            <a:r>
              <a:rPr lang="en-US" dirty="0"/>
              <a:t>}</a:t>
            </a:r>
          </a:p>
        </p:txBody>
      </p:sp>
    </p:spTree>
    <p:extLst>
      <p:ext uri="{BB962C8B-B14F-4D97-AF65-F5344CB8AC3E}">
        <p14:creationId xmlns:p14="http://schemas.microsoft.com/office/powerpoint/2010/main" val="427947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09FF95-4AD6-1284-797A-345A34C6D1DC}"/>
              </a:ext>
            </a:extLst>
          </p:cNvPr>
          <p:cNvSpPr txBox="1"/>
          <p:nvPr/>
        </p:nvSpPr>
        <p:spPr>
          <a:xfrm>
            <a:off x="203200" y="190234"/>
            <a:ext cx="4608945" cy="5355312"/>
          </a:xfrm>
          <a:prstGeom prst="rect">
            <a:avLst/>
          </a:prstGeom>
          <a:noFill/>
        </p:spPr>
        <p:txBody>
          <a:bodyPr wrap="square">
            <a:spAutoFit/>
          </a:bodyPr>
          <a:lstStyle/>
          <a:p>
            <a:r>
              <a:rPr lang="en-US" dirty="0"/>
              <a:t>// Function to insert at the end of the linked list</a:t>
            </a:r>
          </a:p>
          <a:p>
            <a:r>
              <a:rPr lang="en-US" dirty="0"/>
              <a:t>void </a:t>
            </a:r>
            <a:r>
              <a:rPr lang="en-US" dirty="0" err="1"/>
              <a:t>insertAtEnd</a:t>
            </a:r>
            <a:r>
              <a:rPr lang="en-US" dirty="0"/>
              <a:t>()</a:t>
            </a:r>
          </a:p>
          <a:p>
            <a:r>
              <a:rPr lang="en-US" dirty="0"/>
              <a:t>{</a:t>
            </a:r>
          </a:p>
          <a:p>
            <a:r>
              <a:rPr lang="en-US" dirty="0"/>
              <a:t>int data;</a:t>
            </a:r>
          </a:p>
          <a:p>
            <a:r>
              <a:rPr lang="en-US" dirty="0"/>
              <a:t>struct node *temp, *head;</a:t>
            </a:r>
          </a:p>
          <a:p>
            <a:r>
              <a:rPr lang="en-US" dirty="0"/>
              <a:t>temp = malloc(</a:t>
            </a:r>
            <a:r>
              <a:rPr lang="en-US" dirty="0" err="1"/>
              <a:t>sizeof</a:t>
            </a:r>
            <a:r>
              <a:rPr lang="en-US" dirty="0"/>
              <a:t>(struct node));</a:t>
            </a:r>
          </a:p>
          <a:p>
            <a:r>
              <a:rPr lang="en-US" dirty="0" err="1"/>
              <a:t>printf</a:t>
            </a:r>
            <a:r>
              <a:rPr lang="en-US" dirty="0"/>
              <a:t>("\</a:t>
            </a:r>
            <a:r>
              <a:rPr lang="en-US" dirty="0" err="1"/>
              <a:t>nEnter</a:t>
            </a:r>
            <a:r>
              <a:rPr lang="en-US" dirty="0"/>
              <a:t> number to be inserted : ");</a:t>
            </a:r>
          </a:p>
          <a:p>
            <a:r>
              <a:rPr lang="en-US" dirty="0" err="1"/>
              <a:t>scanf</a:t>
            </a:r>
            <a:r>
              <a:rPr lang="en-US" dirty="0"/>
              <a:t>("%d", &amp;data);</a:t>
            </a:r>
          </a:p>
          <a:p>
            <a:endParaRPr lang="en-US" dirty="0"/>
          </a:p>
          <a:p>
            <a:r>
              <a:rPr lang="en-US" dirty="0"/>
              <a:t>	// Changes links</a:t>
            </a:r>
          </a:p>
          <a:p>
            <a:r>
              <a:rPr lang="en-US" dirty="0"/>
              <a:t>	temp-&gt;link = 0;</a:t>
            </a:r>
          </a:p>
          <a:p>
            <a:r>
              <a:rPr lang="en-US" dirty="0"/>
              <a:t>	temp-&gt;info = data;</a:t>
            </a:r>
          </a:p>
          <a:p>
            <a:r>
              <a:rPr lang="en-US" dirty="0"/>
              <a:t>	head = start;</a:t>
            </a:r>
          </a:p>
          <a:p>
            <a:r>
              <a:rPr lang="en-US" dirty="0"/>
              <a:t>	while (head-&gt;link != NULL)</a:t>
            </a:r>
          </a:p>
          <a:p>
            <a:r>
              <a:rPr lang="en-US" dirty="0"/>
              <a:t>	{</a:t>
            </a:r>
          </a:p>
          <a:p>
            <a:r>
              <a:rPr lang="en-US" dirty="0"/>
              <a:t>		head = head-&gt;link;</a:t>
            </a:r>
          </a:p>
          <a:p>
            <a:r>
              <a:rPr lang="en-US" dirty="0"/>
              <a:t>	}</a:t>
            </a:r>
          </a:p>
          <a:p>
            <a:r>
              <a:rPr lang="en-US" dirty="0"/>
              <a:t>	head-&gt;link = temp;</a:t>
            </a:r>
          </a:p>
          <a:p>
            <a:r>
              <a:rPr lang="en-US" dirty="0"/>
              <a:t>}</a:t>
            </a:r>
          </a:p>
        </p:txBody>
      </p:sp>
      <p:sp>
        <p:nvSpPr>
          <p:cNvPr id="5" name="TextBox 4">
            <a:extLst>
              <a:ext uri="{FF2B5EF4-FFF2-40B4-BE49-F238E27FC236}">
                <a16:creationId xmlns:a16="http://schemas.microsoft.com/office/drawing/2014/main" id="{F72BD542-548B-B465-6368-D3D514FFF274}"/>
              </a:ext>
            </a:extLst>
          </p:cNvPr>
          <p:cNvSpPr txBox="1"/>
          <p:nvPr/>
        </p:nvSpPr>
        <p:spPr>
          <a:xfrm>
            <a:off x="5541818" y="103377"/>
            <a:ext cx="6096000" cy="6463308"/>
          </a:xfrm>
          <a:prstGeom prst="rect">
            <a:avLst/>
          </a:prstGeom>
          <a:noFill/>
        </p:spPr>
        <p:txBody>
          <a:bodyPr wrap="square">
            <a:spAutoFit/>
          </a:bodyPr>
          <a:lstStyle/>
          <a:p>
            <a:r>
              <a:rPr lang="en-US" dirty="0"/>
              <a:t>// Function to insert at any specified position in the linked list</a:t>
            </a:r>
          </a:p>
          <a:p>
            <a:r>
              <a:rPr lang="en-US" dirty="0"/>
              <a:t>void </a:t>
            </a:r>
            <a:r>
              <a:rPr lang="en-US" dirty="0" err="1"/>
              <a:t>insertAtPosition</a:t>
            </a:r>
            <a:r>
              <a:rPr lang="en-US" dirty="0"/>
              <a:t>()</a:t>
            </a:r>
          </a:p>
          <a:p>
            <a:r>
              <a:rPr lang="en-US" dirty="0"/>
              <a:t>{</a:t>
            </a:r>
          </a:p>
          <a:p>
            <a:r>
              <a:rPr lang="en-US" dirty="0"/>
              <a:t>	struct node *temp, *</a:t>
            </a:r>
            <a:r>
              <a:rPr lang="en-US" dirty="0" err="1"/>
              <a:t>newnode</a:t>
            </a:r>
            <a:r>
              <a:rPr lang="en-US" dirty="0"/>
              <a:t>;</a:t>
            </a:r>
          </a:p>
          <a:p>
            <a:r>
              <a:rPr lang="en-US" dirty="0"/>
              <a:t>	int pos, data, </a:t>
            </a:r>
            <a:r>
              <a:rPr lang="en-US" dirty="0" err="1"/>
              <a:t>i</a:t>
            </a:r>
            <a:r>
              <a:rPr lang="en-US" dirty="0"/>
              <a:t> = 1;</a:t>
            </a:r>
          </a:p>
          <a:p>
            <a:r>
              <a:rPr lang="en-US" dirty="0"/>
              <a:t>	</a:t>
            </a:r>
            <a:r>
              <a:rPr lang="en-US" dirty="0" err="1"/>
              <a:t>newnode</a:t>
            </a:r>
            <a:r>
              <a:rPr lang="en-US" dirty="0"/>
              <a:t> = malloc(</a:t>
            </a:r>
            <a:r>
              <a:rPr lang="en-US" dirty="0" err="1"/>
              <a:t>sizeof</a:t>
            </a:r>
            <a:r>
              <a:rPr lang="en-US" dirty="0"/>
              <a:t>(struct node));</a:t>
            </a:r>
          </a:p>
          <a:p>
            <a:endParaRPr lang="en-US" dirty="0"/>
          </a:p>
          <a:p>
            <a:r>
              <a:rPr lang="en-US" dirty="0"/>
              <a:t>	// Enter the position and data</a:t>
            </a:r>
          </a:p>
          <a:p>
            <a:r>
              <a:rPr lang="en-US" dirty="0"/>
              <a:t>	</a:t>
            </a:r>
            <a:r>
              <a:rPr lang="en-US" dirty="0" err="1"/>
              <a:t>printf</a:t>
            </a:r>
            <a:r>
              <a:rPr lang="en-US" dirty="0"/>
              <a:t>("\</a:t>
            </a:r>
            <a:r>
              <a:rPr lang="en-US" dirty="0" err="1"/>
              <a:t>nEnter</a:t>
            </a:r>
            <a:r>
              <a:rPr lang="en-US" dirty="0"/>
              <a:t> position and data :");</a:t>
            </a:r>
          </a:p>
          <a:p>
            <a:r>
              <a:rPr lang="en-US" dirty="0"/>
              <a:t>	</a:t>
            </a:r>
            <a:r>
              <a:rPr lang="en-US" dirty="0" err="1"/>
              <a:t>scanf</a:t>
            </a:r>
            <a:r>
              <a:rPr lang="en-US" dirty="0"/>
              <a:t>("%d %d", &amp;pos, &amp;data);</a:t>
            </a:r>
          </a:p>
          <a:p>
            <a:endParaRPr lang="en-US" dirty="0"/>
          </a:p>
          <a:p>
            <a:r>
              <a:rPr lang="en-US" dirty="0"/>
              <a:t>	// Change Links</a:t>
            </a:r>
          </a:p>
          <a:p>
            <a:r>
              <a:rPr lang="en-US" dirty="0"/>
              <a:t>	temp = start;</a:t>
            </a:r>
          </a:p>
          <a:p>
            <a:r>
              <a:rPr lang="en-US" dirty="0"/>
              <a:t>	</a:t>
            </a:r>
            <a:r>
              <a:rPr lang="en-US" dirty="0" err="1"/>
              <a:t>newnode</a:t>
            </a:r>
            <a:r>
              <a:rPr lang="en-US" dirty="0"/>
              <a:t>-&gt;info = data;</a:t>
            </a:r>
          </a:p>
          <a:p>
            <a:r>
              <a:rPr lang="en-US" dirty="0"/>
              <a:t>	</a:t>
            </a:r>
            <a:r>
              <a:rPr lang="en-US" dirty="0" err="1"/>
              <a:t>newnode</a:t>
            </a:r>
            <a:r>
              <a:rPr lang="en-US" dirty="0"/>
              <a:t>-&gt;link = 0;</a:t>
            </a:r>
          </a:p>
          <a:p>
            <a:r>
              <a:rPr lang="en-US" dirty="0"/>
              <a:t>	while (</a:t>
            </a:r>
            <a:r>
              <a:rPr lang="en-US" dirty="0" err="1"/>
              <a:t>i</a:t>
            </a:r>
            <a:r>
              <a:rPr lang="en-US" dirty="0"/>
              <a:t> &lt; pos - 1)</a:t>
            </a:r>
          </a:p>
          <a:p>
            <a:r>
              <a:rPr lang="en-US" dirty="0"/>
              <a:t>	{</a:t>
            </a:r>
          </a:p>
          <a:p>
            <a:r>
              <a:rPr lang="en-US" dirty="0"/>
              <a:t>		temp = temp-&gt;link;</a:t>
            </a:r>
          </a:p>
          <a:p>
            <a:r>
              <a:rPr lang="en-US" dirty="0"/>
              <a:t>		</a:t>
            </a:r>
            <a:r>
              <a:rPr lang="en-US" dirty="0" err="1"/>
              <a:t>i</a:t>
            </a:r>
            <a:r>
              <a:rPr lang="en-US" dirty="0"/>
              <a:t>++;</a:t>
            </a:r>
          </a:p>
          <a:p>
            <a:r>
              <a:rPr lang="en-US" dirty="0"/>
              <a:t>	}</a:t>
            </a:r>
          </a:p>
          <a:p>
            <a:r>
              <a:rPr lang="en-US" dirty="0"/>
              <a:t>	</a:t>
            </a:r>
            <a:r>
              <a:rPr lang="en-US" dirty="0" err="1"/>
              <a:t>newnode</a:t>
            </a:r>
            <a:r>
              <a:rPr lang="en-US" dirty="0"/>
              <a:t>-&gt;link = temp-&gt;link;</a:t>
            </a:r>
          </a:p>
          <a:p>
            <a:r>
              <a:rPr lang="en-US" dirty="0"/>
              <a:t>	temp-&gt;link = </a:t>
            </a:r>
            <a:r>
              <a:rPr lang="en-US" dirty="0" err="1"/>
              <a:t>newnode</a:t>
            </a:r>
            <a:r>
              <a:rPr lang="en-US" dirty="0"/>
              <a:t>;</a:t>
            </a:r>
          </a:p>
          <a:p>
            <a:r>
              <a:rPr lang="en-US" dirty="0"/>
              <a:t>}</a:t>
            </a:r>
          </a:p>
        </p:txBody>
      </p:sp>
    </p:spTree>
    <p:extLst>
      <p:ext uri="{BB962C8B-B14F-4D97-AF65-F5344CB8AC3E}">
        <p14:creationId xmlns:p14="http://schemas.microsoft.com/office/powerpoint/2010/main" val="3611904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B44D3A-8151-76DE-59B7-98E4968DCFDB}"/>
              </a:ext>
            </a:extLst>
          </p:cNvPr>
          <p:cNvSpPr txBox="1"/>
          <p:nvPr/>
        </p:nvSpPr>
        <p:spPr>
          <a:xfrm>
            <a:off x="304800" y="226858"/>
            <a:ext cx="5089236" cy="3416320"/>
          </a:xfrm>
          <a:prstGeom prst="rect">
            <a:avLst/>
          </a:prstGeom>
          <a:noFill/>
        </p:spPr>
        <p:txBody>
          <a:bodyPr wrap="square">
            <a:spAutoFit/>
          </a:bodyPr>
          <a:lstStyle/>
          <a:p>
            <a:r>
              <a:rPr lang="en-US" dirty="0"/>
              <a:t>// Function to delete from the front of the linked list</a:t>
            </a:r>
          </a:p>
          <a:p>
            <a:r>
              <a:rPr lang="en-US" dirty="0"/>
              <a:t>void </a:t>
            </a:r>
            <a:r>
              <a:rPr lang="en-US" dirty="0" err="1"/>
              <a:t>deleteFirst</a:t>
            </a:r>
            <a:r>
              <a:rPr lang="en-US" dirty="0"/>
              <a:t>()</a:t>
            </a:r>
          </a:p>
          <a:p>
            <a:r>
              <a:rPr lang="en-US" dirty="0"/>
              <a:t>{</a:t>
            </a:r>
          </a:p>
          <a:p>
            <a:r>
              <a:rPr lang="en-US" dirty="0"/>
              <a:t>	struct node* temp;</a:t>
            </a:r>
          </a:p>
          <a:p>
            <a:r>
              <a:rPr lang="en-US" dirty="0"/>
              <a:t>	if (start == NULL)</a:t>
            </a:r>
          </a:p>
          <a:p>
            <a:r>
              <a:rPr lang="en-US" dirty="0"/>
              <a:t>		</a:t>
            </a:r>
            <a:r>
              <a:rPr lang="en-US" dirty="0" err="1"/>
              <a:t>printf</a:t>
            </a:r>
            <a:r>
              <a:rPr lang="en-US" dirty="0"/>
              <a:t>("\</a:t>
            </a:r>
            <a:r>
              <a:rPr lang="en-US" dirty="0" err="1"/>
              <a:t>nList</a:t>
            </a:r>
            <a:r>
              <a:rPr lang="en-US" dirty="0"/>
              <a:t> is empty\n");</a:t>
            </a:r>
          </a:p>
          <a:p>
            <a:r>
              <a:rPr lang="en-US" dirty="0"/>
              <a:t>	else {</a:t>
            </a:r>
          </a:p>
          <a:p>
            <a:r>
              <a:rPr lang="en-US" dirty="0"/>
              <a:t>		temp = start;</a:t>
            </a:r>
          </a:p>
          <a:p>
            <a:r>
              <a:rPr lang="en-US" dirty="0"/>
              <a:t>		start = start-&gt;link;</a:t>
            </a:r>
          </a:p>
          <a:p>
            <a:r>
              <a:rPr lang="en-US" dirty="0"/>
              <a:t>		free(temp);</a:t>
            </a:r>
          </a:p>
          <a:p>
            <a:r>
              <a:rPr lang="en-US" dirty="0"/>
              <a:t>	}</a:t>
            </a:r>
          </a:p>
          <a:p>
            <a:r>
              <a:rPr lang="en-US" dirty="0"/>
              <a:t>}</a:t>
            </a:r>
          </a:p>
        </p:txBody>
      </p:sp>
      <p:sp>
        <p:nvSpPr>
          <p:cNvPr id="5" name="TextBox 4">
            <a:extLst>
              <a:ext uri="{FF2B5EF4-FFF2-40B4-BE49-F238E27FC236}">
                <a16:creationId xmlns:a16="http://schemas.microsoft.com/office/drawing/2014/main" id="{305FD103-6DB4-161E-9D26-F4885B9CEF24}"/>
              </a:ext>
            </a:extLst>
          </p:cNvPr>
          <p:cNvSpPr txBox="1"/>
          <p:nvPr/>
        </p:nvSpPr>
        <p:spPr>
          <a:xfrm>
            <a:off x="5634182" y="143730"/>
            <a:ext cx="6096000" cy="4801314"/>
          </a:xfrm>
          <a:prstGeom prst="rect">
            <a:avLst/>
          </a:prstGeom>
          <a:noFill/>
        </p:spPr>
        <p:txBody>
          <a:bodyPr wrap="square">
            <a:spAutoFit/>
          </a:bodyPr>
          <a:lstStyle/>
          <a:p>
            <a:r>
              <a:rPr lang="en-US" dirty="0"/>
              <a:t>// Function to delete from the end of the linked list</a:t>
            </a:r>
          </a:p>
          <a:p>
            <a:r>
              <a:rPr lang="en-US" dirty="0"/>
              <a:t>void </a:t>
            </a:r>
            <a:r>
              <a:rPr lang="en-US" dirty="0" err="1"/>
              <a:t>deleteEnd</a:t>
            </a:r>
            <a:r>
              <a:rPr lang="en-US" dirty="0"/>
              <a:t>()</a:t>
            </a:r>
          </a:p>
          <a:p>
            <a:r>
              <a:rPr lang="en-US" dirty="0"/>
              <a:t>{</a:t>
            </a:r>
          </a:p>
          <a:p>
            <a:r>
              <a:rPr lang="en-US" dirty="0"/>
              <a:t>	struct node *temp, *</a:t>
            </a:r>
            <a:r>
              <a:rPr lang="en-US" dirty="0" err="1"/>
              <a:t>prevnode</a:t>
            </a:r>
            <a:r>
              <a:rPr lang="en-US" dirty="0"/>
              <a:t>;</a:t>
            </a:r>
          </a:p>
          <a:p>
            <a:r>
              <a:rPr lang="en-US" dirty="0"/>
              <a:t>	if (start == NULL)</a:t>
            </a:r>
          </a:p>
          <a:p>
            <a:r>
              <a:rPr lang="en-US" dirty="0"/>
              <a:t>		</a:t>
            </a:r>
            <a:r>
              <a:rPr lang="en-US" dirty="0" err="1"/>
              <a:t>printf</a:t>
            </a:r>
            <a:r>
              <a:rPr lang="en-US" dirty="0"/>
              <a:t>("\</a:t>
            </a:r>
            <a:r>
              <a:rPr lang="en-US" dirty="0" err="1"/>
              <a:t>nList</a:t>
            </a:r>
            <a:r>
              <a:rPr lang="en-US" dirty="0"/>
              <a:t> is Empty\n");</a:t>
            </a:r>
          </a:p>
          <a:p>
            <a:r>
              <a:rPr lang="en-US" dirty="0"/>
              <a:t>	else {</a:t>
            </a:r>
          </a:p>
          <a:p>
            <a:r>
              <a:rPr lang="en-US" dirty="0"/>
              <a:t>		temp = start;</a:t>
            </a:r>
          </a:p>
          <a:p>
            <a:r>
              <a:rPr lang="en-US" dirty="0"/>
              <a:t>		while (temp-&gt;link != 0)</a:t>
            </a:r>
          </a:p>
          <a:p>
            <a:r>
              <a:rPr lang="en-US" dirty="0"/>
              <a:t>		{</a:t>
            </a:r>
          </a:p>
          <a:p>
            <a:r>
              <a:rPr lang="en-US" dirty="0"/>
              <a:t>			</a:t>
            </a:r>
            <a:r>
              <a:rPr lang="en-US" dirty="0" err="1"/>
              <a:t>prevnode</a:t>
            </a:r>
            <a:r>
              <a:rPr lang="en-US" dirty="0"/>
              <a:t> = temp;</a:t>
            </a:r>
          </a:p>
          <a:p>
            <a:r>
              <a:rPr lang="en-US" dirty="0"/>
              <a:t>			temp = temp-&gt;link;</a:t>
            </a:r>
          </a:p>
          <a:p>
            <a:r>
              <a:rPr lang="en-US" dirty="0"/>
              <a:t>		}</a:t>
            </a:r>
          </a:p>
          <a:p>
            <a:r>
              <a:rPr lang="en-US" dirty="0"/>
              <a:t>		free(temp);</a:t>
            </a:r>
          </a:p>
          <a:p>
            <a:r>
              <a:rPr lang="en-US" dirty="0"/>
              <a:t>		</a:t>
            </a:r>
            <a:r>
              <a:rPr lang="en-US" dirty="0" err="1"/>
              <a:t>prevnode</a:t>
            </a:r>
            <a:r>
              <a:rPr lang="en-US" dirty="0"/>
              <a:t>-&gt;link = 0;</a:t>
            </a:r>
          </a:p>
          <a:p>
            <a:r>
              <a:rPr lang="en-US" dirty="0"/>
              <a:t>	}</a:t>
            </a:r>
          </a:p>
          <a:p>
            <a:r>
              <a:rPr lang="en-US" dirty="0"/>
              <a:t>}</a:t>
            </a:r>
          </a:p>
        </p:txBody>
      </p:sp>
    </p:spTree>
    <p:extLst>
      <p:ext uri="{BB962C8B-B14F-4D97-AF65-F5344CB8AC3E}">
        <p14:creationId xmlns:p14="http://schemas.microsoft.com/office/powerpoint/2010/main" val="2708673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lgorithms and data structures joke | Programming humor, Programing jokes,  Algorithm">
            <a:extLst>
              <a:ext uri="{FF2B5EF4-FFF2-40B4-BE49-F238E27FC236}">
                <a16:creationId xmlns:a16="http://schemas.microsoft.com/office/drawing/2014/main" id="{0162DD66-3A43-3D08-0F7E-CA52E1059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8654" y="282863"/>
            <a:ext cx="5033818" cy="629227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Pying memes. Best Collection of funny Pying pictures on iFunny">
            <a:extLst>
              <a:ext uri="{FF2B5EF4-FFF2-40B4-BE49-F238E27FC236}">
                <a16:creationId xmlns:a16="http://schemas.microsoft.com/office/drawing/2014/main" id="{F6909423-42F3-2773-448D-BAAA611B23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076" y="282862"/>
            <a:ext cx="5142924" cy="6292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28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wheel(1)">
                                      <p:cBhvr>
                                        <p:cTn id="14"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4A1FD7-9459-7C2A-8A17-52050768593C}"/>
              </a:ext>
            </a:extLst>
          </p:cNvPr>
          <p:cNvSpPr txBox="1"/>
          <p:nvPr/>
        </p:nvSpPr>
        <p:spPr>
          <a:xfrm>
            <a:off x="249382" y="144790"/>
            <a:ext cx="4525818" cy="6186309"/>
          </a:xfrm>
          <a:prstGeom prst="rect">
            <a:avLst/>
          </a:prstGeom>
          <a:noFill/>
        </p:spPr>
        <p:txBody>
          <a:bodyPr wrap="square">
            <a:spAutoFit/>
          </a:bodyPr>
          <a:lstStyle/>
          <a:p>
            <a:r>
              <a:rPr lang="en-US" dirty="0"/>
              <a:t>void </a:t>
            </a:r>
            <a:r>
              <a:rPr lang="en-US" dirty="0" err="1"/>
              <a:t>deletePosition</a:t>
            </a:r>
            <a:r>
              <a:rPr lang="en-US" dirty="0"/>
              <a:t>()</a:t>
            </a:r>
          </a:p>
          <a:p>
            <a:r>
              <a:rPr lang="en-US" dirty="0"/>
              <a:t>{</a:t>
            </a:r>
          </a:p>
          <a:p>
            <a:r>
              <a:rPr lang="en-US" dirty="0"/>
              <a:t>struct node *temp, *position; int </a:t>
            </a:r>
            <a:r>
              <a:rPr lang="en-US" dirty="0" err="1"/>
              <a:t>i</a:t>
            </a:r>
            <a:r>
              <a:rPr lang="en-US" dirty="0"/>
              <a:t> = 1, pos;</a:t>
            </a:r>
          </a:p>
          <a:p>
            <a:r>
              <a:rPr lang="en-US" dirty="0"/>
              <a:t>if (start == NULL)</a:t>
            </a:r>
          </a:p>
          <a:p>
            <a:r>
              <a:rPr lang="en-US" dirty="0" err="1"/>
              <a:t>printf</a:t>
            </a:r>
            <a:r>
              <a:rPr lang="en-US" dirty="0"/>
              <a:t>("\</a:t>
            </a:r>
            <a:r>
              <a:rPr lang="en-US" dirty="0" err="1"/>
              <a:t>nList</a:t>
            </a:r>
            <a:r>
              <a:rPr lang="en-US" dirty="0"/>
              <a:t> is empty\n");</a:t>
            </a:r>
          </a:p>
          <a:p>
            <a:r>
              <a:rPr lang="en-US" dirty="0"/>
              <a:t>else </a:t>
            </a:r>
          </a:p>
          <a:p>
            <a:r>
              <a:rPr lang="en-US" dirty="0"/>
              <a:t>{</a:t>
            </a:r>
          </a:p>
          <a:p>
            <a:r>
              <a:rPr lang="en-US" dirty="0" err="1"/>
              <a:t>printf</a:t>
            </a:r>
            <a:r>
              <a:rPr lang="en-US" dirty="0"/>
              <a:t>("\</a:t>
            </a:r>
            <a:r>
              <a:rPr lang="en-US" dirty="0" err="1"/>
              <a:t>nEnter</a:t>
            </a:r>
            <a:r>
              <a:rPr lang="en-US" dirty="0"/>
              <a:t> index : ");</a:t>
            </a:r>
          </a:p>
          <a:p>
            <a:r>
              <a:rPr lang="en-US" dirty="0" err="1"/>
              <a:t>scanf</a:t>
            </a:r>
            <a:r>
              <a:rPr lang="en-US" dirty="0"/>
              <a:t>("%d", &amp;pos); // Position to be deleted</a:t>
            </a:r>
          </a:p>
          <a:p>
            <a:r>
              <a:rPr lang="en-US" dirty="0"/>
              <a:t>position = malloc(</a:t>
            </a:r>
            <a:r>
              <a:rPr lang="en-US" dirty="0" err="1"/>
              <a:t>sizeof</a:t>
            </a:r>
            <a:r>
              <a:rPr lang="en-US" dirty="0"/>
              <a:t>(struct node));</a:t>
            </a:r>
          </a:p>
          <a:p>
            <a:r>
              <a:rPr lang="en-US" dirty="0"/>
              <a:t>temp = start;</a:t>
            </a:r>
          </a:p>
          <a:p>
            <a:r>
              <a:rPr lang="en-US" dirty="0"/>
              <a:t>// Traverse till position</a:t>
            </a:r>
          </a:p>
          <a:p>
            <a:r>
              <a:rPr lang="en-US" dirty="0"/>
              <a:t>while (</a:t>
            </a:r>
            <a:r>
              <a:rPr lang="en-US" dirty="0" err="1"/>
              <a:t>i</a:t>
            </a:r>
            <a:r>
              <a:rPr lang="en-US" dirty="0"/>
              <a:t> &lt; pos - 1)</a:t>
            </a:r>
          </a:p>
          <a:p>
            <a:r>
              <a:rPr lang="en-US" dirty="0"/>
              <a:t>{</a:t>
            </a:r>
          </a:p>
          <a:p>
            <a:r>
              <a:rPr lang="en-US" dirty="0"/>
              <a:t>temp = temp-&gt;link;</a:t>
            </a:r>
          </a:p>
          <a:p>
            <a:r>
              <a:rPr lang="en-US" dirty="0" err="1"/>
              <a:t>i</a:t>
            </a:r>
            <a:r>
              <a:rPr lang="en-US" dirty="0"/>
              <a:t>++;</a:t>
            </a:r>
          </a:p>
          <a:p>
            <a:r>
              <a:rPr lang="en-US" dirty="0"/>
              <a:t>}</a:t>
            </a:r>
          </a:p>
          <a:p>
            <a:r>
              <a:rPr lang="en-US" dirty="0"/>
              <a:t>position = temp-&gt;link; // Change Links</a:t>
            </a:r>
          </a:p>
          <a:p>
            <a:r>
              <a:rPr lang="en-US" dirty="0"/>
              <a:t>temp-&gt;link = position-&gt;link;</a:t>
            </a:r>
          </a:p>
          <a:p>
            <a:r>
              <a:rPr lang="en-US" dirty="0"/>
              <a:t>free(position); // Free memory</a:t>
            </a:r>
          </a:p>
          <a:p>
            <a:r>
              <a:rPr lang="en-US" dirty="0"/>
              <a:t>	}</a:t>
            </a:r>
          </a:p>
          <a:p>
            <a:r>
              <a:rPr lang="en-US" dirty="0"/>
              <a:t>}</a:t>
            </a:r>
          </a:p>
        </p:txBody>
      </p:sp>
      <p:sp>
        <p:nvSpPr>
          <p:cNvPr id="5" name="TextBox 4">
            <a:extLst>
              <a:ext uri="{FF2B5EF4-FFF2-40B4-BE49-F238E27FC236}">
                <a16:creationId xmlns:a16="http://schemas.microsoft.com/office/drawing/2014/main" id="{CCCC3A0B-413B-D2F0-7198-FB382039AEE5}"/>
              </a:ext>
            </a:extLst>
          </p:cNvPr>
          <p:cNvSpPr txBox="1"/>
          <p:nvPr/>
        </p:nvSpPr>
        <p:spPr>
          <a:xfrm>
            <a:off x="6022109" y="264863"/>
            <a:ext cx="4793673" cy="5632311"/>
          </a:xfrm>
          <a:prstGeom prst="rect">
            <a:avLst/>
          </a:prstGeom>
          <a:noFill/>
        </p:spPr>
        <p:txBody>
          <a:bodyPr wrap="square">
            <a:spAutoFit/>
          </a:bodyPr>
          <a:lstStyle/>
          <a:p>
            <a:r>
              <a:rPr lang="en-US" dirty="0"/>
              <a:t>void maximum()</a:t>
            </a:r>
          </a:p>
          <a:p>
            <a:r>
              <a:rPr lang="en-US" dirty="0"/>
              <a:t>{</a:t>
            </a:r>
          </a:p>
          <a:p>
            <a:r>
              <a:rPr lang="en-US" dirty="0"/>
              <a:t>int a[10],max, </a:t>
            </a:r>
            <a:r>
              <a:rPr lang="en-US" dirty="0" err="1"/>
              <a:t>i</a:t>
            </a:r>
            <a:r>
              <a:rPr lang="en-US" dirty="0"/>
              <a:t>;	struct node* temp;</a:t>
            </a:r>
          </a:p>
          <a:p>
            <a:r>
              <a:rPr lang="en-US" dirty="0"/>
              <a:t>if (start == NULL)</a:t>
            </a:r>
          </a:p>
          <a:p>
            <a:r>
              <a:rPr lang="en-US" dirty="0" err="1"/>
              <a:t>printf</a:t>
            </a:r>
            <a:r>
              <a:rPr lang="en-US" dirty="0"/>
              <a:t>("\</a:t>
            </a:r>
            <a:r>
              <a:rPr lang="en-US" dirty="0" err="1"/>
              <a:t>nList</a:t>
            </a:r>
            <a:r>
              <a:rPr lang="en-US" dirty="0"/>
              <a:t> is empty\n");</a:t>
            </a:r>
          </a:p>
          <a:p>
            <a:r>
              <a:rPr lang="en-US" dirty="0"/>
              <a:t>else </a:t>
            </a:r>
          </a:p>
          <a:p>
            <a:r>
              <a:rPr lang="en-US" dirty="0"/>
              <a:t>{</a:t>
            </a:r>
          </a:p>
          <a:p>
            <a:r>
              <a:rPr lang="en-US" dirty="0"/>
              <a:t>temp = start;</a:t>
            </a:r>
          </a:p>
          <a:p>
            <a:r>
              <a:rPr lang="en-US" dirty="0"/>
              <a:t>max = temp-&gt;info;</a:t>
            </a:r>
          </a:p>
          <a:p>
            <a:r>
              <a:rPr lang="en-US" dirty="0"/>
              <a:t>// Traverse LL and update the maximum element</a:t>
            </a:r>
          </a:p>
          <a:p>
            <a:r>
              <a:rPr lang="en-US" dirty="0"/>
              <a:t>while (temp != NULL)</a:t>
            </a:r>
          </a:p>
          <a:p>
            <a:r>
              <a:rPr lang="en-US" dirty="0"/>
              <a:t>{</a:t>
            </a:r>
          </a:p>
          <a:p>
            <a:r>
              <a:rPr lang="en-US" dirty="0"/>
              <a:t>// Update the maximum element</a:t>
            </a:r>
          </a:p>
          <a:p>
            <a:r>
              <a:rPr lang="en-US" dirty="0"/>
              <a:t>if (max &lt; temp-&gt;info)</a:t>
            </a:r>
          </a:p>
          <a:p>
            <a:r>
              <a:rPr lang="en-US" dirty="0"/>
              <a:t>max = temp-&gt;info;</a:t>
            </a:r>
          </a:p>
          <a:p>
            <a:r>
              <a:rPr lang="en-US" dirty="0"/>
              <a:t>temp = temp-&gt;link;</a:t>
            </a:r>
          </a:p>
          <a:p>
            <a:r>
              <a:rPr lang="en-US" dirty="0"/>
              <a:t>}</a:t>
            </a:r>
          </a:p>
          <a:p>
            <a:r>
              <a:rPr lang="en-US" dirty="0" err="1"/>
              <a:t>printf</a:t>
            </a:r>
            <a:r>
              <a:rPr lang="en-US" dirty="0"/>
              <a:t>("\</a:t>
            </a:r>
            <a:r>
              <a:rPr lang="en-US" dirty="0" err="1"/>
              <a:t>nMaximum</a:t>
            </a:r>
            <a:r>
              <a:rPr lang="en-US" dirty="0"/>
              <a:t> number is : %d ",max);</a:t>
            </a:r>
          </a:p>
          <a:p>
            <a:r>
              <a:rPr lang="en-US" dirty="0"/>
              <a:t>}</a:t>
            </a:r>
          </a:p>
          <a:p>
            <a:r>
              <a:rPr lang="en-US" dirty="0"/>
              <a:t>}</a:t>
            </a:r>
          </a:p>
        </p:txBody>
      </p:sp>
    </p:spTree>
    <p:extLst>
      <p:ext uri="{BB962C8B-B14F-4D97-AF65-F5344CB8AC3E}">
        <p14:creationId xmlns:p14="http://schemas.microsoft.com/office/powerpoint/2010/main" val="32494223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F28A70-A0F4-7423-0EE7-C53A26B95F2A}"/>
              </a:ext>
            </a:extLst>
          </p:cNvPr>
          <p:cNvSpPr txBox="1"/>
          <p:nvPr/>
        </p:nvSpPr>
        <p:spPr>
          <a:xfrm>
            <a:off x="332509" y="89417"/>
            <a:ext cx="3519055" cy="5355312"/>
          </a:xfrm>
          <a:prstGeom prst="rect">
            <a:avLst/>
          </a:prstGeom>
          <a:noFill/>
        </p:spPr>
        <p:txBody>
          <a:bodyPr wrap="square">
            <a:spAutoFit/>
          </a:bodyPr>
          <a:lstStyle/>
          <a:p>
            <a:r>
              <a:rPr lang="en-US" dirty="0"/>
              <a:t>void mean()</a:t>
            </a:r>
          </a:p>
          <a:p>
            <a:r>
              <a:rPr lang="en-US" dirty="0"/>
              <a:t>{</a:t>
            </a:r>
          </a:p>
          <a:p>
            <a:r>
              <a:rPr lang="en-US" dirty="0"/>
              <a:t>int a[10], </a:t>
            </a:r>
            <a:r>
              <a:rPr lang="en-US" dirty="0" err="1"/>
              <a:t>i</a:t>
            </a:r>
            <a:r>
              <a:rPr lang="en-US" dirty="0"/>
              <a:t>, sum, count; float m;</a:t>
            </a:r>
          </a:p>
          <a:p>
            <a:r>
              <a:rPr lang="en-US" dirty="0"/>
              <a:t>struct node* temp;</a:t>
            </a:r>
          </a:p>
          <a:p>
            <a:r>
              <a:rPr lang="en-US" dirty="0"/>
              <a:t>if (start == NULL)</a:t>
            </a:r>
          </a:p>
          <a:p>
            <a:r>
              <a:rPr lang="en-US" dirty="0" err="1"/>
              <a:t>printf</a:t>
            </a:r>
            <a:r>
              <a:rPr lang="en-US" dirty="0"/>
              <a:t>("\</a:t>
            </a:r>
            <a:r>
              <a:rPr lang="en-US" dirty="0" err="1"/>
              <a:t>nList</a:t>
            </a:r>
            <a:r>
              <a:rPr lang="en-US" dirty="0"/>
              <a:t> is empty\n");</a:t>
            </a:r>
          </a:p>
          <a:p>
            <a:r>
              <a:rPr lang="en-US" dirty="0"/>
              <a:t>else </a:t>
            </a:r>
          </a:p>
          <a:p>
            <a:r>
              <a:rPr lang="en-US" dirty="0"/>
              <a:t>{</a:t>
            </a:r>
          </a:p>
          <a:p>
            <a:r>
              <a:rPr lang="en-US" dirty="0"/>
              <a:t>temp = start; sum = 0, count = 0;</a:t>
            </a:r>
          </a:p>
          <a:p>
            <a:r>
              <a:rPr lang="en-US" dirty="0"/>
              <a:t>while (temp != NULL)</a:t>
            </a:r>
          </a:p>
          <a:p>
            <a:r>
              <a:rPr lang="en-US" dirty="0"/>
              <a:t>{</a:t>
            </a:r>
          </a:p>
          <a:p>
            <a:r>
              <a:rPr lang="en-US" dirty="0"/>
              <a:t>sum = sum + temp-&gt;info;</a:t>
            </a:r>
          </a:p>
          <a:p>
            <a:r>
              <a:rPr lang="en-US" dirty="0"/>
              <a:t>temp = temp-&gt;link;</a:t>
            </a:r>
          </a:p>
          <a:p>
            <a:r>
              <a:rPr lang="en-US" dirty="0"/>
              <a:t>count++;</a:t>
            </a:r>
          </a:p>
          <a:p>
            <a:r>
              <a:rPr lang="en-US" dirty="0"/>
              <a:t>}</a:t>
            </a:r>
          </a:p>
          <a:p>
            <a:r>
              <a:rPr lang="en-US" dirty="0"/>
              <a:t>m = sum / count;</a:t>
            </a:r>
          </a:p>
          <a:p>
            <a:r>
              <a:rPr lang="en-US" dirty="0" err="1"/>
              <a:t>printf</a:t>
            </a:r>
            <a:r>
              <a:rPr lang="en-US" dirty="0"/>
              <a:t>("\</a:t>
            </a:r>
            <a:r>
              <a:rPr lang="en-US" dirty="0" err="1"/>
              <a:t>nMean</a:t>
            </a:r>
            <a:r>
              <a:rPr lang="en-US" dirty="0"/>
              <a:t> is %f ", m);</a:t>
            </a:r>
          </a:p>
          <a:p>
            <a:r>
              <a:rPr lang="en-US" dirty="0"/>
              <a:t>}</a:t>
            </a:r>
          </a:p>
          <a:p>
            <a:r>
              <a:rPr lang="en-US" dirty="0"/>
              <a:t>}</a:t>
            </a:r>
          </a:p>
        </p:txBody>
      </p:sp>
      <p:sp>
        <p:nvSpPr>
          <p:cNvPr id="5" name="TextBox 4">
            <a:extLst>
              <a:ext uri="{FF2B5EF4-FFF2-40B4-BE49-F238E27FC236}">
                <a16:creationId xmlns:a16="http://schemas.microsoft.com/office/drawing/2014/main" id="{9E9F5FB6-6441-3386-669E-696A5207490D}"/>
              </a:ext>
            </a:extLst>
          </p:cNvPr>
          <p:cNvSpPr txBox="1"/>
          <p:nvPr/>
        </p:nvSpPr>
        <p:spPr>
          <a:xfrm>
            <a:off x="4890656" y="77234"/>
            <a:ext cx="6899564" cy="6740307"/>
          </a:xfrm>
          <a:prstGeom prst="rect">
            <a:avLst/>
          </a:prstGeom>
          <a:noFill/>
        </p:spPr>
        <p:txBody>
          <a:bodyPr wrap="square">
            <a:spAutoFit/>
          </a:bodyPr>
          <a:lstStyle/>
          <a:p>
            <a:r>
              <a:rPr lang="en-US" dirty="0"/>
              <a:t>void sort()</a:t>
            </a:r>
          </a:p>
          <a:p>
            <a:r>
              <a:rPr lang="en-US" dirty="0"/>
              <a:t>{</a:t>
            </a:r>
          </a:p>
          <a:p>
            <a:r>
              <a:rPr lang="en-US" dirty="0"/>
              <a:t>struct node* current = start; struct node* index = NULL; int temp;</a:t>
            </a:r>
          </a:p>
          <a:p>
            <a:r>
              <a:rPr lang="en-US" dirty="0"/>
              <a:t>if (start == NULL)</a:t>
            </a:r>
          </a:p>
          <a:p>
            <a:r>
              <a:rPr lang="en-US" dirty="0"/>
              <a:t>{</a:t>
            </a:r>
          </a:p>
          <a:p>
            <a:r>
              <a:rPr lang="en-US" dirty="0"/>
              <a:t>return;</a:t>
            </a:r>
          </a:p>
          <a:p>
            <a:r>
              <a:rPr lang="en-US" dirty="0"/>
              <a:t>}</a:t>
            </a:r>
          </a:p>
          <a:p>
            <a:r>
              <a:rPr lang="en-US" dirty="0"/>
              <a:t>else</a:t>
            </a:r>
          </a:p>
          <a:p>
            <a:r>
              <a:rPr lang="en-US" dirty="0"/>
              <a:t>{</a:t>
            </a:r>
          </a:p>
          <a:p>
            <a:r>
              <a:rPr lang="en-US" dirty="0"/>
              <a:t>while (current != NULL)</a:t>
            </a:r>
          </a:p>
          <a:p>
            <a:r>
              <a:rPr lang="en-US" dirty="0"/>
              <a:t>{</a:t>
            </a:r>
          </a:p>
          <a:p>
            <a:r>
              <a:rPr lang="en-US" dirty="0"/>
              <a:t>index = current-&gt;link;</a:t>
            </a:r>
          </a:p>
          <a:p>
            <a:r>
              <a:rPr lang="en-US" dirty="0"/>
              <a:t>while (index != NULL)</a:t>
            </a:r>
          </a:p>
          <a:p>
            <a:r>
              <a:rPr lang="en-US" dirty="0"/>
              <a:t>{</a:t>
            </a:r>
          </a:p>
          <a:p>
            <a:r>
              <a:rPr lang="en-US" dirty="0"/>
              <a:t>if (current-&gt;info &gt; index-&gt;info)</a:t>
            </a:r>
          </a:p>
          <a:p>
            <a:r>
              <a:rPr lang="en-US" dirty="0"/>
              <a:t>{</a:t>
            </a:r>
          </a:p>
          <a:p>
            <a:r>
              <a:rPr lang="en-US" dirty="0"/>
              <a:t>temp = current-&gt;info; current-&gt;info = index-&gt;info; index-&gt;info = temp;</a:t>
            </a:r>
          </a:p>
          <a:p>
            <a:r>
              <a:rPr lang="en-US" dirty="0"/>
              <a:t>}</a:t>
            </a:r>
          </a:p>
          <a:p>
            <a:r>
              <a:rPr lang="en-US" dirty="0"/>
              <a:t>index = index-&gt;link;</a:t>
            </a:r>
          </a:p>
          <a:p>
            <a:r>
              <a:rPr lang="en-US" dirty="0"/>
              <a:t>}</a:t>
            </a:r>
          </a:p>
          <a:p>
            <a:r>
              <a:rPr lang="en-US" dirty="0"/>
              <a:t>current = current-&gt;link;</a:t>
            </a:r>
          </a:p>
          <a:p>
            <a:r>
              <a:rPr lang="en-US" dirty="0"/>
              <a:t>}</a:t>
            </a:r>
          </a:p>
          <a:p>
            <a:r>
              <a:rPr lang="en-US" dirty="0"/>
              <a:t>}</a:t>
            </a:r>
          </a:p>
          <a:p>
            <a:r>
              <a:rPr lang="en-US" dirty="0"/>
              <a:t>}</a:t>
            </a:r>
          </a:p>
        </p:txBody>
      </p:sp>
    </p:spTree>
    <p:extLst>
      <p:ext uri="{BB962C8B-B14F-4D97-AF65-F5344CB8AC3E}">
        <p14:creationId xmlns:p14="http://schemas.microsoft.com/office/powerpoint/2010/main" val="8825528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B8EF27-8787-7450-68AB-893735D16B73}"/>
              </a:ext>
            </a:extLst>
          </p:cNvPr>
          <p:cNvSpPr txBox="1"/>
          <p:nvPr/>
        </p:nvSpPr>
        <p:spPr>
          <a:xfrm>
            <a:off x="886691" y="338937"/>
            <a:ext cx="6096000" cy="6186309"/>
          </a:xfrm>
          <a:prstGeom prst="rect">
            <a:avLst/>
          </a:prstGeom>
          <a:noFill/>
        </p:spPr>
        <p:txBody>
          <a:bodyPr wrap="square">
            <a:spAutoFit/>
          </a:bodyPr>
          <a:lstStyle/>
          <a:p>
            <a:r>
              <a:rPr lang="en-US" dirty="0"/>
              <a:t>void </a:t>
            </a:r>
            <a:r>
              <a:rPr lang="en-US" dirty="0" err="1"/>
              <a:t>reverseLL</a:t>
            </a:r>
            <a:r>
              <a:rPr lang="en-US" dirty="0"/>
              <a:t>()</a:t>
            </a:r>
          </a:p>
          <a:p>
            <a:r>
              <a:rPr lang="en-US" dirty="0"/>
              <a:t>{</a:t>
            </a:r>
          </a:p>
          <a:p>
            <a:r>
              <a:rPr lang="en-US" dirty="0"/>
              <a:t>struct node *t1, *t2, *temp;</a:t>
            </a:r>
          </a:p>
          <a:p>
            <a:r>
              <a:rPr lang="en-US" dirty="0"/>
              <a:t>t1 = t2 = NULL;</a:t>
            </a:r>
          </a:p>
          <a:p>
            <a:r>
              <a:rPr lang="en-US" dirty="0"/>
              <a:t>if (start == NULL)</a:t>
            </a:r>
          </a:p>
          <a:p>
            <a:r>
              <a:rPr lang="en-US" dirty="0" err="1"/>
              <a:t>printf</a:t>
            </a:r>
            <a:r>
              <a:rPr lang="en-US" dirty="0"/>
              <a:t>("List is empty\n");</a:t>
            </a:r>
          </a:p>
          <a:p>
            <a:r>
              <a:rPr lang="en-US" dirty="0"/>
              <a:t>else </a:t>
            </a:r>
          </a:p>
          <a:p>
            <a:r>
              <a:rPr lang="en-US" dirty="0"/>
              <a:t>{</a:t>
            </a:r>
          </a:p>
          <a:p>
            <a:r>
              <a:rPr lang="en-US" dirty="0"/>
              <a:t>while (start != NULL)</a:t>
            </a:r>
          </a:p>
          <a:p>
            <a:r>
              <a:rPr lang="en-US" dirty="0"/>
              <a:t>{</a:t>
            </a:r>
          </a:p>
          <a:p>
            <a:r>
              <a:rPr lang="en-US" dirty="0"/>
              <a:t>t2 = start-&gt;link; start-&gt;link = t1; t1 = start; start = t2;</a:t>
            </a:r>
          </a:p>
          <a:p>
            <a:r>
              <a:rPr lang="en-US" dirty="0"/>
              <a:t>}</a:t>
            </a:r>
          </a:p>
          <a:p>
            <a:r>
              <a:rPr lang="en-US" dirty="0"/>
              <a:t>start = t1; // New head Node</a:t>
            </a:r>
          </a:p>
          <a:p>
            <a:r>
              <a:rPr lang="en-US" dirty="0"/>
              <a:t>temp = start;</a:t>
            </a:r>
          </a:p>
          <a:p>
            <a:r>
              <a:rPr lang="en-US" dirty="0" err="1"/>
              <a:t>printf</a:t>
            </a:r>
            <a:r>
              <a:rPr lang="en-US" dirty="0"/>
              <a:t>("Reversed linked list is : "); // Print the LL</a:t>
            </a:r>
          </a:p>
          <a:p>
            <a:r>
              <a:rPr lang="en-US" dirty="0"/>
              <a:t>while (temp != NULL)</a:t>
            </a:r>
          </a:p>
          <a:p>
            <a:r>
              <a:rPr lang="en-US" dirty="0"/>
              <a:t>{</a:t>
            </a:r>
          </a:p>
          <a:p>
            <a:r>
              <a:rPr lang="en-US" dirty="0" err="1"/>
              <a:t>printf</a:t>
            </a:r>
            <a:r>
              <a:rPr lang="en-US" dirty="0"/>
              <a:t>("%d ", temp-&gt;info);</a:t>
            </a:r>
          </a:p>
          <a:p>
            <a:r>
              <a:rPr lang="en-US" dirty="0"/>
              <a:t>temp = temp-&gt;link;</a:t>
            </a:r>
          </a:p>
          <a:p>
            <a:r>
              <a:rPr lang="en-US" dirty="0"/>
              <a:t>}</a:t>
            </a:r>
          </a:p>
          <a:p>
            <a:r>
              <a:rPr lang="en-US" dirty="0"/>
              <a:t>}</a:t>
            </a:r>
          </a:p>
          <a:p>
            <a:r>
              <a:rPr lang="en-US" dirty="0"/>
              <a:t>}</a:t>
            </a:r>
          </a:p>
        </p:txBody>
      </p:sp>
    </p:spTree>
    <p:extLst>
      <p:ext uri="{BB962C8B-B14F-4D97-AF65-F5344CB8AC3E}">
        <p14:creationId xmlns:p14="http://schemas.microsoft.com/office/powerpoint/2010/main" val="31959102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710E6D-5CCC-BB84-F034-C56A1144DF29}"/>
              </a:ext>
            </a:extLst>
          </p:cNvPr>
          <p:cNvSpPr txBox="1"/>
          <p:nvPr/>
        </p:nvSpPr>
        <p:spPr>
          <a:xfrm>
            <a:off x="230909" y="124752"/>
            <a:ext cx="2244436" cy="369332"/>
          </a:xfrm>
          <a:prstGeom prst="rect">
            <a:avLst/>
          </a:prstGeom>
          <a:noFill/>
        </p:spPr>
        <p:txBody>
          <a:bodyPr wrap="square">
            <a:spAutoFit/>
          </a:bodyPr>
          <a:lstStyle/>
          <a:p>
            <a:pPr algn="l" fontAlgn="base"/>
            <a:r>
              <a:rPr lang="en-US" b="1" i="0" dirty="0">
                <a:solidFill>
                  <a:srgbClr val="273239"/>
                </a:solidFill>
                <a:effectLst/>
                <a:latin typeface="sofia-pro"/>
              </a:rPr>
              <a:t>Doubly Linked List</a:t>
            </a:r>
          </a:p>
        </p:txBody>
      </p:sp>
      <p:sp>
        <p:nvSpPr>
          <p:cNvPr id="5" name="TextBox 4">
            <a:extLst>
              <a:ext uri="{FF2B5EF4-FFF2-40B4-BE49-F238E27FC236}">
                <a16:creationId xmlns:a16="http://schemas.microsoft.com/office/drawing/2014/main" id="{6E59A7DC-C0E4-15D9-2A43-81777AA872E2}"/>
              </a:ext>
            </a:extLst>
          </p:cNvPr>
          <p:cNvSpPr txBox="1"/>
          <p:nvPr/>
        </p:nvSpPr>
        <p:spPr>
          <a:xfrm>
            <a:off x="230909" y="494084"/>
            <a:ext cx="6096000" cy="923330"/>
          </a:xfrm>
          <a:prstGeom prst="rect">
            <a:avLst/>
          </a:prstGeom>
          <a:noFill/>
        </p:spPr>
        <p:txBody>
          <a:bodyPr wrap="square">
            <a:spAutoFit/>
          </a:bodyPr>
          <a:lstStyle/>
          <a:p>
            <a:pPr algn="just"/>
            <a:r>
              <a:rPr lang="en-US" b="0" i="0" dirty="0">
                <a:solidFill>
                  <a:srgbClr val="273239"/>
                </a:solidFill>
                <a:effectLst/>
                <a:latin typeface="urw-din"/>
              </a:rPr>
              <a:t>A Doubly Linked List (DLL) contains an extra pointer, typically called the previous pointer, together with the next pointer and data which are there in the singly linked list.</a:t>
            </a:r>
            <a:endParaRPr lang="en-US" dirty="0"/>
          </a:p>
        </p:txBody>
      </p:sp>
      <p:sp>
        <p:nvSpPr>
          <p:cNvPr id="9" name="TextBox 8">
            <a:extLst>
              <a:ext uri="{FF2B5EF4-FFF2-40B4-BE49-F238E27FC236}">
                <a16:creationId xmlns:a16="http://schemas.microsoft.com/office/drawing/2014/main" id="{27BC3711-4087-02F9-BA94-BD36D3065D3D}"/>
              </a:ext>
            </a:extLst>
          </p:cNvPr>
          <p:cNvSpPr txBox="1"/>
          <p:nvPr/>
        </p:nvSpPr>
        <p:spPr>
          <a:xfrm>
            <a:off x="484908" y="3633405"/>
            <a:ext cx="5772728" cy="2308324"/>
          </a:xfrm>
          <a:prstGeom prst="rect">
            <a:avLst/>
          </a:prstGeom>
          <a:noFill/>
        </p:spPr>
        <p:txBody>
          <a:bodyPr wrap="square">
            <a:spAutoFit/>
          </a:bodyPr>
          <a:lstStyle/>
          <a:p>
            <a:r>
              <a:rPr lang="en-US" b="1" dirty="0"/>
              <a:t>struct Node  // Node of a doubly linked list</a:t>
            </a:r>
          </a:p>
          <a:p>
            <a:r>
              <a:rPr lang="en-US" b="1" dirty="0"/>
              <a:t>{</a:t>
            </a:r>
          </a:p>
          <a:p>
            <a:endParaRPr lang="en-US" b="1" dirty="0"/>
          </a:p>
          <a:p>
            <a:r>
              <a:rPr lang="en-US" b="1" dirty="0"/>
              <a:t>int data;</a:t>
            </a:r>
          </a:p>
          <a:p>
            <a:r>
              <a:rPr lang="en-US" b="1" dirty="0"/>
              <a:t>struct Node* next; // Pointer to next node in DLL</a:t>
            </a:r>
          </a:p>
          <a:p>
            <a:r>
              <a:rPr lang="en-US" b="1" dirty="0"/>
              <a:t>struct Node* </a:t>
            </a:r>
            <a:r>
              <a:rPr lang="en-US" b="1" dirty="0" err="1"/>
              <a:t>prev</a:t>
            </a:r>
            <a:r>
              <a:rPr lang="en-US" b="1" dirty="0"/>
              <a:t>; // Pointer to the previous node in DLL</a:t>
            </a:r>
          </a:p>
          <a:p>
            <a:endParaRPr lang="en-US" b="1" dirty="0"/>
          </a:p>
          <a:p>
            <a:r>
              <a:rPr lang="en-US" b="1" dirty="0"/>
              <a:t>};</a:t>
            </a:r>
          </a:p>
        </p:txBody>
      </p:sp>
      <p:pic>
        <p:nvPicPr>
          <p:cNvPr id="11" name="Picture 10">
            <a:extLst>
              <a:ext uri="{FF2B5EF4-FFF2-40B4-BE49-F238E27FC236}">
                <a16:creationId xmlns:a16="http://schemas.microsoft.com/office/drawing/2014/main" id="{0D38D7F1-755C-6333-529F-08E88FF77FA5}"/>
              </a:ext>
            </a:extLst>
          </p:cNvPr>
          <p:cNvPicPr>
            <a:picLocks noChangeAspect="1"/>
          </p:cNvPicPr>
          <p:nvPr/>
        </p:nvPicPr>
        <p:blipFill>
          <a:blip r:embed="rId2"/>
          <a:stretch>
            <a:fillRect/>
          </a:stretch>
        </p:blipFill>
        <p:spPr>
          <a:xfrm>
            <a:off x="281621" y="1845589"/>
            <a:ext cx="5814379" cy="1279984"/>
          </a:xfrm>
          <a:prstGeom prst="rect">
            <a:avLst/>
          </a:prstGeom>
        </p:spPr>
      </p:pic>
      <p:sp>
        <p:nvSpPr>
          <p:cNvPr id="13" name="TextBox 12">
            <a:extLst>
              <a:ext uri="{FF2B5EF4-FFF2-40B4-BE49-F238E27FC236}">
                <a16:creationId xmlns:a16="http://schemas.microsoft.com/office/drawing/2014/main" id="{E0AC9DC0-F2A5-3920-CC7D-C014E3FE541E}"/>
              </a:ext>
            </a:extLst>
          </p:cNvPr>
          <p:cNvSpPr txBox="1"/>
          <p:nvPr/>
        </p:nvSpPr>
        <p:spPr>
          <a:xfrm>
            <a:off x="6326909" y="309418"/>
            <a:ext cx="5412509" cy="6186309"/>
          </a:xfrm>
          <a:prstGeom prst="rect">
            <a:avLst/>
          </a:prstGeom>
          <a:noFill/>
        </p:spPr>
        <p:txBody>
          <a:bodyPr wrap="square">
            <a:spAutoFit/>
          </a:bodyPr>
          <a:lstStyle/>
          <a:p>
            <a:pPr algn="just" fontAlgn="base"/>
            <a:r>
              <a:rPr lang="en-US" b="1" i="0" dirty="0">
                <a:solidFill>
                  <a:srgbClr val="273239"/>
                </a:solidFill>
                <a:effectLst/>
                <a:latin typeface="urw-din"/>
              </a:rPr>
              <a:t>Advantages of DLL over the singly linked list:</a:t>
            </a:r>
          </a:p>
          <a:p>
            <a:pPr algn="just" fontAlgn="base"/>
            <a:endParaRPr lang="en-US" b="1" i="0" dirty="0">
              <a:solidFill>
                <a:srgbClr val="273239"/>
              </a:solidFill>
              <a:effectLst/>
              <a:latin typeface="urw-din"/>
            </a:endParaRPr>
          </a:p>
          <a:p>
            <a:pPr algn="just" fontAlgn="base">
              <a:buFont typeface="Arial" panose="020B0604020202020204" pitchFamily="34" charset="0"/>
              <a:buChar char="•"/>
            </a:pPr>
            <a:r>
              <a:rPr lang="en-US" b="0" i="0" dirty="0">
                <a:solidFill>
                  <a:srgbClr val="273239"/>
                </a:solidFill>
                <a:effectLst/>
                <a:latin typeface="urw-din"/>
              </a:rPr>
              <a:t>A DLL can be traversed in both forward and backward directions. </a:t>
            </a:r>
          </a:p>
          <a:p>
            <a:pPr algn="just" fontAlgn="base">
              <a:buFont typeface="Arial" panose="020B0604020202020204" pitchFamily="34" charset="0"/>
              <a:buChar char="•"/>
            </a:pPr>
            <a:r>
              <a:rPr lang="en-US" b="0" i="0" dirty="0">
                <a:solidFill>
                  <a:srgbClr val="273239"/>
                </a:solidFill>
                <a:effectLst/>
                <a:latin typeface="urw-din"/>
              </a:rPr>
              <a:t>The delete operation in DLL is more efficient if a pointer to the node to be deleted is given. </a:t>
            </a:r>
          </a:p>
          <a:p>
            <a:pPr algn="just" fontAlgn="base">
              <a:buFont typeface="Arial" panose="020B0604020202020204" pitchFamily="34" charset="0"/>
              <a:buChar char="•"/>
            </a:pPr>
            <a:r>
              <a:rPr lang="en-US" b="0" i="0" dirty="0">
                <a:solidFill>
                  <a:srgbClr val="273239"/>
                </a:solidFill>
                <a:effectLst/>
                <a:latin typeface="urw-din"/>
              </a:rPr>
              <a:t>We can quickly insert a new node before a given node. </a:t>
            </a:r>
          </a:p>
          <a:p>
            <a:pPr algn="just" fontAlgn="base">
              <a:buFont typeface="Arial" panose="020B0604020202020204" pitchFamily="34" charset="0"/>
              <a:buChar char="•"/>
            </a:pPr>
            <a:r>
              <a:rPr lang="en-US" b="0" i="0" dirty="0">
                <a:solidFill>
                  <a:srgbClr val="273239"/>
                </a:solidFill>
                <a:effectLst/>
                <a:latin typeface="urw-din"/>
              </a:rPr>
              <a:t>In a singly linked list, to delete a node, a pointer to the previous node is needed. To get this previous node, sometimes the list is traversed. In DLL, we can get the previous node using the previous pointer. </a:t>
            </a:r>
          </a:p>
          <a:p>
            <a:pPr algn="just" fontAlgn="base">
              <a:buFont typeface="Arial" panose="020B0604020202020204" pitchFamily="34" charset="0"/>
              <a:buChar char="•"/>
            </a:pPr>
            <a:endParaRPr lang="en-US" b="0" i="0" dirty="0">
              <a:solidFill>
                <a:srgbClr val="273239"/>
              </a:solidFill>
              <a:effectLst/>
              <a:latin typeface="urw-din"/>
            </a:endParaRPr>
          </a:p>
          <a:p>
            <a:pPr algn="just" fontAlgn="base"/>
            <a:r>
              <a:rPr lang="en-US" b="1" i="0" dirty="0">
                <a:solidFill>
                  <a:srgbClr val="273239"/>
                </a:solidFill>
                <a:effectLst/>
                <a:latin typeface="urw-din"/>
              </a:rPr>
              <a:t>Disadvantages of DLL over the singly linked list:</a:t>
            </a:r>
          </a:p>
          <a:p>
            <a:pPr algn="just" fontAlgn="base"/>
            <a:endParaRPr lang="en-US" b="1" i="0" dirty="0">
              <a:solidFill>
                <a:srgbClr val="273239"/>
              </a:solidFill>
              <a:effectLst/>
              <a:latin typeface="urw-din"/>
            </a:endParaRPr>
          </a:p>
          <a:p>
            <a:pPr algn="just" fontAlgn="base">
              <a:buFont typeface="Arial" panose="020B0604020202020204" pitchFamily="34" charset="0"/>
              <a:buChar char="•"/>
            </a:pPr>
            <a:r>
              <a:rPr lang="en-US" b="0" i="0" dirty="0">
                <a:solidFill>
                  <a:srgbClr val="273239"/>
                </a:solidFill>
                <a:effectLst/>
                <a:latin typeface="urw-din"/>
              </a:rPr>
              <a:t>Every node of DLL Requires extra space for a previous pointer. It is possible to implement DLL with a single pointer though All operations require an extra pointer previous to be maintained. For example, in insertion, we need to modify previous pointers together with the next pointers. For example in the following functions for insertions at different positions, we need 1 or 2 extra steps to set the previous pointer.</a:t>
            </a:r>
          </a:p>
        </p:txBody>
      </p:sp>
    </p:spTree>
    <p:extLst>
      <p:ext uri="{BB962C8B-B14F-4D97-AF65-F5344CB8AC3E}">
        <p14:creationId xmlns:p14="http://schemas.microsoft.com/office/powerpoint/2010/main" val="468543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0601E6-0F78-1CD9-E48B-8A0C378A6186}"/>
              </a:ext>
            </a:extLst>
          </p:cNvPr>
          <p:cNvSpPr txBox="1"/>
          <p:nvPr/>
        </p:nvSpPr>
        <p:spPr>
          <a:xfrm>
            <a:off x="286325" y="206049"/>
            <a:ext cx="6096000" cy="23175575"/>
          </a:xfrm>
          <a:prstGeom prst="rect">
            <a:avLst/>
          </a:prstGeom>
          <a:noFill/>
        </p:spPr>
        <p:txBody>
          <a:bodyPr wrap="square">
            <a:spAutoFit/>
          </a:bodyPr>
          <a:lstStyle/>
          <a:p>
            <a:r>
              <a:rPr lang="en-US" sz="1000" dirty="0"/>
              <a:t>struct Node </a:t>
            </a:r>
          </a:p>
          <a:p>
            <a:r>
              <a:rPr lang="en-US" sz="1000" dirty="0"/>
              <a:t>{</a:t>
            </a:r>
          </a:p>
          <a:p>
            <a:r>
              <a:rPr lang="en-US" sz="1000" dirty="0"/>
              <a:t>int data;</a:t>
            </a:r>
          </a:p>
          <a:p>
            <a:r>
              <a:rPr lang="en-US" sz="1000" dirty="0"/>
              <a:t>struct Node* next;</a:t>
            </a:r>
          </a:p>
          <a:p>
            <a:r>
              <a:rPr lang="en-US" sz="1000" dirty="0"/>
              <a:t>struct Node* </a:t>
            </a:r>
            <a:r>
              <a:rPr lang="en-US" sz="1000" dirty="0" err="1"/>
              <a:t>prev</a:t>
            </a:r>
            <a:r>
              <a:rPr lang="en-US" sz="1000" dirty="0"/>
              <a:t>;</a:t>
            </a:r>
          </a:p>
          <a:p>
            <a:r>
              <a:rPr lang="en-US" sz="1000" dirty="0"/>
              <a:t>};</a:t>
            </a:r>
          </a:p>
          <a:p>
            <a:endParaRPr lang="en-US" sz="1000" dirty="0"/>
          </a:p>
          <a:p>
            <a:r>
              <a:rPr lang="en-US" sz="1000" dirty="0"/>
              <a:t>/* Given a reference (pointer to pointer) to the head of a</a:t>
            </a:r>
          </a:p>
          <a:p>
            <a:r>
              <a:rPr lang="en-US" sz="1000" dirty="0"/>
              <a:t>list and an int, inserts a new node on the front of the</a:t>
            </a:r>
          </a:p>
          <a:p>
            <a:r>
              <a:rPr lang="en-US" sz="1000" dirty="0"/>
              <a:t>list. */</a:t>
            </a:r>
          </a:p>
          <a:p>
            <a:r>
              <a:rPr lang="en-US" sz="1000" dirty="0"/>
              <a:t>void push(struct Node** </a:t>
            </a:r>
            <a:r>
              <a:rPr lang="en-US" sz="1000" dirty="0" err="1"/>
              <a:t>head_ref</a:t>
            </a:r>
            <a:r>
              <a:rPr lang="en-US" sz="1000" dirty="0"/>
              <a:t>, int </a:t>
            </a:r>
            <a:r>
              <a:rPr lang="en-US" sz="1000" dirty="0" err="1"/>
              <a:t>new_data</a:t>
            </a:r>
            <a:r>
              <a:rPr lang="en-US" sz="1000" dirty="0"/>
              <a:t>)</a:t>
            </a:r>
          </a:p>
          <a:p>
            <a:r>
              <a:rPr lang="en-US" sz="1000" dirty="0"/>
              <a:t>{</a:t>
            </a:r>
          </a:p>
          <a:p>
            <a:r>
              <a:rPr lang="en-US" sz="1000" dirty="0"/>
              <a:t>	/* 1. allocate node */</a:t>
            </a:r>
          </a:p>
          <a:p>
            <a:r>
              <a:rPr lang="en-US" sz="1000" dirty="0"/>
              <a:t>	struct Node* </a:t>
            </a:r>
            <a:r>
              <a:rPr lang="en-US" sz="1000" dirty="0" err="1"/>
              <a:t>new_node</a:t>
            </a:r>
            <a:endParaRPr lang="en-US" sz="1000" dirty="0"/>
          </a:p>
          <a:p>
            <a:r>
              <a:rPr lang="en-US" sz="1000" dirty="0"/>
              <a:t>		= (struct Node*)malloc(</a:t>
            </a:r>
            <a:r>
              <a:rPr lang="en-US" sz="1000" dirty="0" err="1"/>
              <a:t>sizeof</a:t>
            </a:r>
            <a:r>
              <a:rPr lang="en-US" sz="1000" dirty="0"/>
              <a:t>(struct Node));</a:t>
            </a:r>
          </a:p>
          <a:p>
            <a:endParaRPr lang="en-US" sz="1000" dirty="0"/>
          </a:p>
          <a:p>
            <a:r>
              <a:rPr lang="en-US" sz="1000" dirty="0"/>
              <a:t>	/* 2. put in the data */</a:t>
            </a:r>
          </a:p>
          <a:p>
            <a:r>
              <a:rPr lang="en-US" sz="1000" dirty="0"/>
              <a:t>	</a:t>
            </a:r>
            <a:r>
              <a:rPr lang="en-US" sz="1000" dirty="0" err="1"/>
              <a:t>new_node</a:t>
            </a:r>
            <a:r>
              <a:rPr lang="en-US" sz="1000" dirty="0"/>
              <a:t>-&gt;data = </a:t>
            </a:r>
            <a:r>
              <a:rPr lang="en-US" sz="1000" dirty="0" err="1"/>
              <a:t>new_data</a:t>
            </a:r>
            <a:r>
              <a:rPr lang="en-US" sz="1000" dirty="0"/>
              <a:t>;</a:t>
            </a:r>
          </a:p>
          <a:p>
            <a:endParaRPr lang="en-US" sz="1000" dirty="0"/>
          </a:p>
          <a:p>
            <a:r>
              <a:rPr lang="en-US" sz="1000" dirty="0"/>
              <a:t>	/* 3. Make next of new node as head and previous as NULL</a:t>
            </a:r>
          </a:p>
          <a:p>
            <a:r>
              <a:rPr lang="en-US" sz="1000" dirty="0"/>
              <a:t>	*/</a:t>
            </a:r>
          </a:p>
          <a:p>
            <a:r>
              <a:rPr lang="en-US" sz="1000" dirty="0"/>
              <a:t>	</a:t>
            </a:r>
            <a:r>
              <a:rPr lang="en-US" sz="1000" dirty="0" err="1"/>
              <a:t>new_node</a:t>
            </a:r>
            <a:r>
              <a:rPr lang="en-US" sz="1000" dirty="0"/>
              <a:t>-&gt;next = (*</a:t>
            </a:r>
            <a:r>
              <a:rPr lang="en-US" sz="1000" dirty="0" err="1"/>
              <a:t>head_ref</a:t>
            </a:r>
            <a:r>
              <a:rPr lang="en-US" sz="1000" dirty="0"/>
              <a:t>);</a:t>
            </a:r>
          </a:p>
          <a:p>
            <a:r>
              <a:rPr lang="en-US" sz="1000" dirty="0"/>
              <a:t>	</a:t>
            </a:r>
            <a:r>
              <a:rPr lang="en-US" sz="1000" dirty="0" err="1"/>
              <a:t>new_node</a:t>
            </a:r>
            <a:r>
              <a:rPr lang="en-US" sz="1000" dirty="0"/>
              <a:t>-&gt;</a:t>
            </a:r>
            <a:r>
              <a:rPr lang="en-US" sz="1000" dirty="0" err="1"/>
              <a:t>prev</a:t>
            </a:r>
            <a:r>
              <a:rPr lang="en-US" sz="1000" dirty="0"/>
              <a:t> = NULL;</a:t>
            </a:r>
          </a:p>
          <a:p>
            <a:endParaRPr lang="en-US" sz="1000" dirty="0"/>
          </a:p>
          <a:p>
            <a:r>
              <a:rPr lang="en-US" sz="1000" dirty="0"/>
              <a:t>	/* 4. change </a:t>
            </a:r>
            <a:r>
              <a:rPr lang="en-US" sz="1000" dirty="0" err="1"/>
              <a:t>prev</a:t>
            </a:r>
            <a:r>
              <a:rPr lang="en-US" sz="1000" dirty="0"/>
              <a:t> of head node to new node */</a:t>
            </a:r>
          </a:p>
          <a:p>
            <a:r>
              <a:rPr lang="en-US" sz="1000" dirty="0"/>
              <a:t>	if ((*</a:t>
            </a:r>
            <a:r>
              <a:rPr lang="en-US" sz="1000" dirty="0" err="1"/>
              <a:t>head_ref</a:t>
            </a:r>
            <a:r>
              <a:rPr lang="en-US" sz="1000" dirty="0"/>
              <a:t>) != NULL)</a:t>
            </a:r>
          </a:p>
          <a:p>
            <a:r>
              <a:rPr lang="en-US" sz="1000" dirty="0"/>
              <a:t>		(*</a:t>
            </a:r>
            <a:r>
              <a:rPr lang="en-US" sz="1000" dirty="0" err="1"/>
              <a:t>head_ref</a:t>
            </a:r>
            <a:r>
              <a:rPr lang="en-US" sz="1000" dirty="0"/>
              <a:t>)-&gt;</a:t>
            </a:r>
            <a:r>
              <a:rPr lang="en-US" sz="1000" dirty="0" err="1"/>
              <a:t>prev</a:t>
            </a:r>
            <a:r>
              <a:rPr lang="en-US" sz="1000" dirty="0"/>
              <a:t> = </a:t>
            </a:r>
            <a:r>
              <a:rPr lang="en-US" sz="1000" dirty="0" err="1"/>
              <a:t>new_node</a:t>
            </a:r>
            <a:r>
              <a:rPr lang="en-US" sz="1000" dirty="0"/>
              <a:t>;</a:t>
            </a:r>
          </a:p>
          <a:p>
            <a:endParaRPr lang="en-US" sz="1000" dirty="0"/>
          </a:p>
          <a:p>
            <a:r>
              <a:rPr lang="en-US" sz="1000" dirty="0"/>
              <a:t>	/* 5. move the head to point to the new node */</a:t>
            </a:r>
          </a:p>
          <a:p>
            <a:r>
              <a:rPr lang="en-US" sz="1000" dirty="0"/>
              <a:t>	(*</a:t>
            </a:r>
            <a:r>
              <a:rPr lang="en-US" sz="1000" dirty="0" err="1"/>
              <a:t>head_ref</a:t>
            </a:r>
            <a:r>
              <a:rPr lang="en-US" sz="1000" dirty="0"/>
              <a:t>) = </a:t>
            </a:r>
            <a:r>
              <a:rPr lang="en-US" sz="1000" dirty="0" err="1"/>
              <a:t>new_node</a:t>
            </a:r>
            <a:r>
              <a:rPr lang="en-US" sz="1000" dirty="0"/>
              <a:t>;</a:t>
            </a:r>
          </a:p>
          <a:p>
            <a:r>
              <a:rPr lang="en-US" sz="1000" dirty="0"/>
              <a:t>}</a:t>
            </a:r>
          </a:p>
          <a:p>
            <a:endParaRPr lang="en-US" sz="1000" dirty="0"/>
          </a:p>
          <a:p>
            <a:r>
              <a:rPr lang="en-US" sz="1000" dirty="0"/>
              <a:t>/* Given a node as </a:t>
            </a:r>
            <a:r>
              <a:rPr lang="en-US" sz="1000" dirty="0" err="1"/>
              <a:t>prev_node</a:t>
            </a:r>
            <a:r>
              <a:rPr lang="en-US" sz="1000" dirty="0"/>
              <a:t>, insert a new node after the</a:t>
            </a:r>
          </a:p>
          <a:p>
            <a:r>
              <a:rPr lang="en-US" sz="1000" dirty="0"/>
              <a:t>* given node */</a:t>
            </a:r>
          </a:p>
          <a:p>
            <a:r>
              <a:rPr lang="en-US" sz="1000" dirty="0"/>
              <a:t>void </a:t>
            </a:r>
            <a:r>
              <a:rPr lang="en-US" sz="1000" dirty="0" err="1"/>
              <a:t>insertAfter</a:t>
            </a:r>
            <a:r>
              <a:rPr lang="en-US" sz="1000" dirty="0"/>
              <a:t>(struct Node* </a:t>
            </a:r>
            <a:r>
              <a:rPr lang="en-US" sz="1000" dirty="0" err="1"/>
              <a:t>prev_node</a:t>
            </a:r>
            <a:r>
              <a:rPr lang="en-US" sz="1000" dirty="0"/>
              <a:t>, int </a:t>
            </a:r>
            <a:r>
              <a:rPr lang="en-US" sz="1000" dirty="0" err="1"/>
              <a:t>new_data</a:t>
            </a:r>
            <a:r>
              <a:rPr lang="en-US" sz="1000" dirty="0"/>
              <a:t>)</a:t>
            </a:r>
          </a:p>
          <a:p>
            <a:r>
              <a:rPr lang="en-US" sz="1000" dirty="0"/>
              <a:t>{</a:t>
            </a:r>
          </a:p>
          <a:p>
            <a:r>
              <a:rPr lang="en-US" sz="1000" dirty="0"/>
              <a:t>	/*1. check if the given </a:t>
            </a:r>
            <a:r>
              <a:rPr lang="en-US" sz="1000" dirty="0" err="1"/>
              <a:t>prev_node</a:t>
            </a:r>
            <a:r>
              <a:rPr lang="en-US" sz="1000" dirty="0"/>
              <a:t> is NULL */</a:t>
            </a:r>
          </a:p>
          <a:p>
            <a:r>
              <a:rPr lang="en-US" sz="1000" dirty="0"/>
              <a:t>	if (</a:t>
            </a:r>
            <a:r>
              <a:rPr lang="en-US" sz="1000" dirty="0" err="1"/>
              <a:t>prev_node</a:t>
            </a:r>
            <a:r>
              <a:rPr lang="en-US" sz="1000" dirty="0"/>
              <a:t> == NULL) {</a:t>
            </a:r>
          </a:p>
          <a:p>
            <a:r>
              <a:rPr lang="en-US" sz="1000" dirty="0"/>
              <a:t>		</a:t>
            </a:r>
            <a:r>
              <a:rPr lang="en-US" sz="1000" dirty="0" err="1"/>
              <a:t>printf</a:t>
            </a:r>
            <a:r>
              <a:rPr lang="en-US" sz="1000" dirty="0"/>
              <a:t>("the given previous node cannot be NULL");</a:t>
            </a:r>
          </a:p>
          <a:p>
            <a:r>
              <a:rPr lang="en-US" sz="1000" dirty="0"/>
              <a:t>		return;</a:t>
            </a:r>
          </a:p>
          <a:p>
            <a:r>
              <a:rPr lang="en-US" sz="1000" dirty="0"/>
              <a:t>	}</a:t>
            </a:r>
          </a:p>
          <a:p>
            <a:endParaRPr lang="en-US" sz="1000" dirty="0"/>
          </a:p>
          <a:p>
            <a:r>
              <a:rPr lang="en-US" sz="1000" dirty="0"/>
              <a:t>	/* 2. allocate new node */</a:t>
            </a:r>
          </a:p>
          <a:p>
            <a:r>
              <a:rPr lang="en-US" sz="1000" dirty="0"/>
              <a:t>	struct Node* </a:t>
            </a:r>
            <a:r>
              <a:rPr lang="en-US" sz="1000" dirty="0" err="1"/>
              <a:t>new_node</a:t>
            </a:r>
            <a:endParaRPr lang="en-US" sz="1000" dirty="0"/>
          </a:p>
          <a:p>
            <a:r>
              <a:rPr lang="en-US" sz="1000" dirty="0"/>
              <a:t>		= (struct Node*)malloc(</a:t>
            </a:r>
            <a:r>
              <a:rPr lang="en-US" sz="1000" dirty="0" err="1"/>
              <a:t>sizeof</a:t>
            </a:r>
            <a:r>
              <a:rPr lang="en-US" sz="1000" dirty="0"/>
              <a:t>(struct Node));</a:t>
            </a:r>
          </a:p>
          <a:p>
            <a:endParaRPr lang="en-US" sz="1000" dirty="0"/>
          </a:p>
          <a:p>
            <a:r>
              <a:rPr lang="en-US" sz="1000" dirty="0"/>
              <a:t>	/* 3. put in the data */</a:t>
            </a:r>
          </a:p>
          <a:p>
            <a:r>
              <a:rPr lang="en-US" sz="1000" dirty="0"/>
              <a:t>	</a:t>
            </a:r>
            <a:r>
              <a:rPr lang="en-US" sz="1000" dirty="0" err="1"/>
              <a:t>new_node</a:t>
            </a:r>
            <a:r>
              <a:rPr lang="en-US" sz="1000" dirty="0"/>
              <a:t>-&gt;data = </a:t>
            </a:r>
            <a:r>
              <a:rPr lang="en-US" sz="1000" dirty="0" err="1"/>
              <a:t>new_data</a:t>
            </a:r>
            <a:r>
              <a:rPr lang="en-US" sz="1000" dirty="0"/>
              <a:t>;</a:t>
            </a:r>
          </a:p>
          <a:p>
            <a:endParaRPr lang="en-US" sz="1000" dirty="0"/>
          </a:p>
          <a:p>
            <a:r>
              <a:rPr lang="en-US" sz="1000" dirty="0"/>
              <a:t>	/* 4. Make next of new node as next of </a:t>
            </a:r>
            <a:r>
              <a:rPr lang="en-US" sz="1000" dirty="0" err="1"/>
              <a:t>prev_node</a:t>
            </a:r>
            <a:r>
              <a:rPr lang="en-US" sz="1000" dirty="0"/>
              <a:t> */</a:t>
            </a:r>
          </a:p>
          <a:p>
            <a:r>
              <a:rPr lang="en-US" sz="1000" dirty="0"/>
              <a:t>	</a:t>
            </a:r>
            <a:r>
              <a:rPr lang="en-US" sz="1000" dirty="0" err="1"/>
              <a:t>new_node</a:t>
            </a:r>
            <a:r>
              <a:rPr lang="en-US" sz="1000" dirty="0"/>
              <a:t>-&gt;next = </a:t>
            </a:r>
            <a:r>
              <a:rPr lang="en-US" sz="1000" dirty="0" err="1"/>
              <a:t>prev_node</a:t>
            </a:r>
            <a:r>
              <a:rPr lang="en-US" sz="1000" dirty="0"/>
              <a:t>-&gt;next;</a:t>
            </a:r>
          </a:p>
          <a:p>
            <a:endParaRPr lang="en-US" sz="1000" dirty="0"/>
          </a:p>
          <a:p>
            <a:r>
              <a:rPr lang="en-US" sz="1000" dirty="0"/>
              <a:t>	/* 5. Make the next of </a:t>
            </a:r>
            <a:r>
              <a:rPr lang="en-US" sz="1000" dirty="0" err="1"/>
              <a:t>prev_node</a:t>
            </a:r>
            <a:r>
              <a:rPr lang="en-US" sz="1000" dirty="0"/>
              <a:t> as </a:t>
            </a:r>
            <a:r>
              <a:rPr lang="en-US" sz="1000" dirty="0" err="1"/>
              <a:t>new_node</a:t>
            </a:r>
            <a:r>
              <a:rPr lang="en-US" sz="1000" dirty="0"/>
              <a:t> */</a:t>
            </a:r>
          </a:p>
          <a:p>
            <a:r>
              <a:rPr lang="en-US" sz="1000" dirty="0"/>
              <a:t>	</a:t>
            </a:r>
            <a:r>
              <a:rPr lang="en-US" sz="1000" dirty="0" err="1"/>
              <a:t>prev_node</a:t>
            </a:r>
            <a:r>
              <a:rPr lang="en-US" sz="1000" dirty="0"/>
              <a:t>-&gt;next = </a:t>
            </a:r>
            <a:r>
              <a:rPr lang="en-US" sz="1000" dirty="0" err="1"/>
              <a:t>new_node</a:t>
            </a:r>
            <a:r>
              <a:rPr lang="en-US" sz="1000" dirty="0"/>
              <a:t>;</a:t>
            </a:r>
          </a:p>
          <a:p>
            <a:endParaRPr lang="en-US" sz="1000" dirty="0"/>
          </a:p>
          <a:p>
            <a:r>
              <a:rPr lang="en-US" sz="1000" dirty="0"/>
              <a:t>	/* 6. Make </a:t>
            </a:r>
            <a:r>
              <a:rPr lang="en-US" sz="1000" dirty="0" err="1"/>
              <a:t>prev_node</a:t>
            </a:r>
            <a:r>
              <a:rPr lang="en-US" sz="1000" dirty="0"/>
              <a:t> as previous of </a:t>
            </a:r>
            <a:r>
              <a:rPr lang="en-US" sz="1000" dirty="0" err="1"/>
              <a:t>new_node</a:t>
            </a:r>
            <a:r>
              <a:rPr lang="en-US" sz="1000" dirty="0"/>
              <a:t> */</a:t>
            </a:r>
          </a:p>
          <a:p>
            <a:r>
              <a:rPr lang="en-US" sz="1000" dirty="0"/>
              <a:t>	</a:t>
            </a:r>
            <a:r>
              <a:rPr lang="en-US" sz="1000" dirty="0" err="1"/>
              <a:t>new_node</a:t>
            </a:r>
            <a:r>
              <a:rPr lang="en-US" sz="1000" dirty="0"/>
              <a:t>-&gt;</a:t>
            </a:r>
            <a:r>
              <a:rPr lang="en-US" sz="1000" dirty="0" err="1"/>
              <a:t>prev</a:t>
            </a:r>
            <a:r>
              <a:rPr lang="en-US" sz="1000" dirty="0"/>
              <a:t> = </a:t>
            </a:r>
            <a:r>
              <a:rPr lang="en-US" sz="1000" dirty="0" err="1"/>
              <a:t>prev_node</a:t>
            </a:r>
            <a:r>
              <a:rPr lang="en-US" sz="1000" dirty="0"/>
              <a:t>;</a:t>
            </a:r>
          </a:p>
          <a:p>
            <a:endParaRPr lang="en-US" sz="1000" dirty="0"/>
          </a:p>
          <a:p>
            <a:r>
              <a:rPr lang="en-US" sz="1000" dirty="0"/>
              <a:t>	/* 7. Change previous of </a:t>
            </a:r>
            <a:r>
              <a:rPr lang="en-US" sz="1000" dirty="0" err="1"/>
              <a:t>new_node's</a:t>
            </a:r>
            <a:r>
              <a:rPr lang="en-US" sz="1000" dirty="0"/>
              <a:t> next node */</a:t>
            </a:r>
          </a:p>
          <a:p>
            <a:r>
              <a:rPr lang="en-US" sz="1000" dirty="0"/>
              <a:t>	if (</a:t>
            </a:r>
            <a:r>
              <a:rPr lang="en-US" sz="1000" dirty="0" err="1"/>
              <a:t>new_node</a:t>
            </a:r>
            <a:r>
              <a:rPr lang="en-US" sz="1000" dirty="0"/>
              <a:t>-&gt;next != NULL)</a:t>
            </a:r>
          </a:p>
          <a:p>
            <a:r>
              <a:rPr lang="en-US" sz="1000" dirty="0"/>
              <a:t>		</a:t>
            </a:r>
            <a:r>
              <a:rPr lang="en-US" sz="1000" dirty="0" err="1"/>
              <a:t>new_node</a:t>
            </a:r>
            <a:r>
              <a:rPr lang="en-US" sz="1000" dirty="0"/>
              <a:t>-&gt;next-&gt;</a:t>
            </a:r>
            <a:r>
              <a:rPr lang="en-US" sz="1000" dirty="0" err="1"/>
              <a:t>prev</a:t>
            </a:r>
            <a:r>
              <a:rPr lang="en-US" sz="1000" dirty="0"/>
              <a:t> = </a:t>
            </a:r>
            <a:r>
              <a:rPr lang="en-US" sz="1000" dirty="0" err="1"/>
              <a:t>new_node</a:t>
            </a:r>
            <a:r>
              <a:rPr lang="en-US" sz="1000" dirty="0"/>
              <a:t>;</a:t>
            </a:r>
          </a:p>
          <a:p>
            <a:r>
              <a:rPr lang="en-US" sz="1000" dirty="0"/>
              <a:t>}</a:t>
            </a:r>
          </a:p>
          <a:p>
            <a:endParaRPr lang="en-US" sz="1000" dirty="0"/>
          </a:p>
          <a:p>
            <a:r>
              <a:rPr lang="en-US" sz="1000" dirty="0"/>
              <a:t>/* Given a reference (pointer to pointer) to the head</a:t>
            </a:r>
          </a:p>
          <a:p>
            <a:r>
              <a:rPr lang="en-US" sz="1000" dirty="0"/>
              <a:t>of a DLL and an int, appends a new node at the end */</a:t>
            </a:r>
          </a:p>
          <a:p>
            <a:r>
              <a:rPr lang="en-US" sz="1000" dirty="0"/>
              <a:t>void append(struct Node** </a:t>
            </a:r>
            <a:r>
              <a:rPr lang="en-US" sz="1000" dirty="0" err="1"/>
              <a:t>head_ref</a:t>
            </a:r>
            <a:r>
              <a:rPr lang="en-US" sz="1000" dirty="0"/>
              <a:t>, int </a:t>
            </a:r>
            <a:r>
              <a:rPr lang="en-US" sz="1000" dirty="0" err="1"/>
              <a:t>new_data</a:t>
            </a:r>
            <a:r>
              <a:rPr lang="en-US" sz="1000" dirty="0"/>
              <a:t>)</a:t>
            </a:r>
          </a:p>
          <a:p>
            <a:r>
              <a:rPr lang="en-US" sz="1000" dirty="0"/>
              <a:t>{</a:t>
            </a:r>
          </a:p>
          <a:p>
            <a:r>
              <a:rPr lang="en-US" sz="1000" dirty="0"/>
              <a:t>	/* 1. allocate node */</a:t>
            </a:r>
          </a:p>
          <a:p>
            <a:r>
              <a:rPr lang="en-US" sz="1000" dirty="0"/>
              <a:t>	struct Node* </a:t>
            </a:r>
            <a:r>
              <a:rPr lang="en-US" sz="1000" dirty="0" err="1"/>
              <a:t>new_node</a:t>
            </a:r>
            <a:endParaRPr lang="en-US" sz="1000" dirty="0"/>
          </a:p>
          <a:p>
            <a:r>
              <a:rPr lang="en-US" sz="1000" dirty="0"/>
              <a:t>		= (struct Node*)malloc(</a:t>
            </a:r>
            <a:r>
              <a:rPr lang="en-US" sz="1000" dirty="0" err="1"/>
              <a:t>sizeof</a:t>
            </a:r>
            <a:r>
              <a:rPr lang="en-US" sz="1000" dirty="0"/>
              <a:t>(struct Node));</a:t>
            </a:r>
          </a:p>
          <a:p>
            <a:endParaRPr lang="en-US" sz="1000" dirty="0"/>
          </a:p>
          <a:p>
            <a:r>
              <a:rPr lang="en-US" sz="1000" dirty="0"/>
              <a:t>	struct Node* last = *</a:t>
            </a:r>
            <a:r>
              <a:rPr lang="en-US" sz="1000" dirty="0" err="1"/>
              <a:t>head_ref</a:t>
            </a:r>
            <a:r>
              <a:rPr lang="en-US" sz="1000" dirty="0"/>
              <a:t>; /* used in step 5*/</a:t>
            </a:r>
          </a:p>
          <a:p>
            <a:endParaRPr lang="en-US" sz="1000" dirty="0"/>
          </a:p>
          <a:p>
            <a:r>
              <a:rPr lang="en-US" sz="1000" dirty="0"/>
              <a:t>	/* 2. put in the data */</a:t>
            </a:r>
          </a:p>
          <a:p>
            <a:r>
              <a:rPr lang="en-US" sz="1000" dirty="0"/>
              <a:t>	</a:t>
            </a:r>
            <a:r>
              <a:rPr lang="en-US" sz="1000" dirty="0" err="1"/>
              <a:t>new_node</a:t>
            </a:r>
            <a:r>
              <a:rPr lang="en-US" sz="1000" dirty="0"/>
              <a:t>-&gt;data = </a:t>
            </a:r>
            <a:r>
              <a:rPr lang="en-US" sz="1000" dirty="0" err="1"/>
              <a:t>new_data</a:t>
            </a:r>
            <a:r>
              <a:rPr lang="en-US" sz="1000" dirty="0"/>
              <a:t>;</a:t>
            </a:r>
          </a:p>
          <a:p>
            <a:endParaRPr lang="en-US" sz="1000" dirty="0"/>
          </a:p>
          <a:p>
            <a:r>
              <a:rPr lang="en-US" sz="1000" dirty="0"/>
              <a:t>	/* 3. This new node is going to be the last node, so</a:t>
            </a:r>
          </a:p>
          <a:p>
            <a:r>
              <a:rPr lang="en-US" sz="1000" dirty="0"/>
              <a:t>		make next of it as NULL*/</a:t>
            </a:r>
          </a:p>
          <a:p>
            <a:r>
              <a:rPr lang="en-US" sz="1000" dirty="0"/>
              <a:t>	</a:t>
            </a:r>
            <a:r>
              <a:rPr lang="en-US" sz="1000" dirty="0" err="1"/>
              <a:t>new_node</a:t>
            </a:r>
            <a:r>
              <a:rPr lang="en-US" sz="1000" dirty="0"/>
              <a:t>-&gt;next = NULL;</a:t>
            </a:r>
          </a:p>
          <a:p>
            <a:endParaRPr lang="en-US" sz="1000" dirty="0"/>
          </a:p>
          <a:p>
            <a:r>
              <a:rPr lang="en-US" sz="1000" dirty="0"/>
              <a:t>	/* 4. If the Linked List is empty, then make the new</a:t>
            </a:r>
          </a:p>
          <a:p>
            <a:r>
              <a:rPr lang="en-US" sz="1000" dirty="0"/>
              <a:t>		node as head */</a:t>
            </a:r>
          </a:p>
          <a:p>
            <a:r>
              <a:rPr lang="en-US" sz="1000" dirty="0"/>
              <a:t>	if (*</a:t>
            </a:r>
            <a:r>
              <a:rPr lang="en-US" sz="1000" dirty="0" err="1"/>
              <a:t>head_ref</a:t>
            </a:r>
            <a:r>
              <a:rPr lang="en-US" sz="1000" dirty="0"/>
              <a:t> == NULL) {</a:t>
            </a:r>
          </a:p>
          <a:p>
            <a:r>
              <a:rPr lang="en-US" sz="1000" dirty="0"/>
              <a:t>		</a:t>
            </a:r>
            <a:r>
              <a:rPr lang="en-US" sz="1000" dirty="0" err="1"/>
              <a:t>new_node</a:t>
            </a:r>
            <a:r>
              <a:rPr lang="en-US" sz="1000" dirty="0"/>
              <a:t>-&gt;</a:t>
            </a:r>
            <a:r>
              <a:rPr lang="en-US" sz="1000" dirty="0" err="1"/>
              <a:t>prev</a:t>
            </a:r>
            <a:r>
              <a:rPr lang="en-US" sz="1000" dirty="0"/>
              <a:t> = NULL;</a:t>
            </a:r>
          </a:p>
          <a:p>
            <a:r>
              <a:rPr lang="en-US" sz="1000" dirty="0"/>
              <a:t>		*</a:t>
            </a:r>
            <a:r>
              <a:rPr lang="en-US" sz="1000" dirty="0" err="1"/>
              <a:t>head_ref</a:t>
            </a:r>
            <a:r>
              <a:rPr lang="en-US" sz="1000" dirty="0"/>
              <a:t> = </a:t>
            </a:r>
            <a:r>
              <a:rPr lang="en-US" sz="1000" dirty="0" err="1"/>
              <a:t>new_node</a:t>
            </a:r>
            <a:r>
              <a:rPr lang="en-US" sz="1000" dirty="0"/>
              <a:t>;</a:t>
            </a:r>
          </a:p>
          <a:p>
            <a:r>
              <a:rPr lang="en-US" sz="1000" dirty="0"/>
              <a:t>		return;</a:t>
            </a:r>
          </a:p>
          <a:p>
            <a:r>
              <a:rPr lang="en-US" sz="1000" dirty="0"/>
              <a:t>	}</a:t>
            </a:r>
          </a:p>
          <a:p>
            <a:endParaRPr lang="en-US" sz="1000" dirty="0"/>
          </a:p>
          <a:p>
            <a:r>
              <a:rPr lang="en-US" sz="1000" dirty="0"/>
              <a:t>	/* 5. Else traverse till the last node */</a:t>
            </a:r>
          </a:p>
          <a:p>
            <a:r>
              <a:rPr lang="en-US" sz="1000" dirty="0"/>
              <a:t>	while (last-&gt;next != NULL)</a:t>
            </a:r>
          </a:p>
          <a:p>
            <a:r>
              <a:rPr lang="en-US" sz="1000" dirty="0"/>
              <a:t>		last = last-&gt;next;</a:t>
            </a:r>
          </a:p>
          <a:p>
            <a:endParaRPr lang="en-US" sz="1000" dirty="0"/>
          </a:p>
          <a:p>
            <a:r>
              <a:rPr lang="en-US" sz="1000" dirty="0"/>
              <a:t>	/* 6. Change the next of last node */</a:t>
            </a:r>
          </a:p>
          <a:p>
            <a:r>
              <a:rPr lang="en-US" sz="1000" dirty="0"/>
              <a:t>	last-&gt;next = </a:t>
            </a:r>
            <a:r>
              <a:rPr lang="en-US" sz="1000" dirty="0" err="1"/>
              <a:t>new_node</a:t>
            </a:r>
            <a:r>
              <a:rPr lang="en-US" sz="1000" dirty="0"/>
              <a:t>;</a:t>
            </a:r>
          </a:p>
          <a:p>
            <a:endParaRPr lang="en-US" sz="1000" dirty="0"/>
          </a:p>
          <a:p>
            <a:r>
              <a:rPr lang="en-US" sz="1000" dirty="0"/>
              <a:t>	/* 7. Make last node as previous of new node */</a:t>
            </a:r>
          </a:p>
          <a:p>
            <a:r>
              <a:rPr lang="en-US" sz="1000" dirty="0"/>
              <a:t>	</a:t>
            </a:r>
            <a:r>
              <a:rPr lang="en-US" sz="1000" dirty="0" err="1"/>
              <a:t>new_node</a:t>
            </a:r>
            <a:r>
              <a:rPr lang="en-US" sz="1000" dirty="0"/>
              <a:t>-&gt;</a:t>
            </a:r>
            <a:r>
              <a:rPr lang="en-US" sz="1000" dirty="0" err="1"/>
              <a:t>prev</a:t>
            </a:r>
            <a:r>
              <a:rPr lang="en-US" sz="1000" dirty="0"/>
              <a:t> = last;</a:t>
            </a:r>
          </a:p>
          <a:p>
            <a:endParaRPr lang="en-US" sz="1000" dirty="0"/>
          </a:p>
          <a:p>
            <a:r>
              <a:rPr lang="en-US" sz="1000" dirty="0"/>
              <a:t>	return;</a:t>
            </a:r>
          </a:p>
          <a:p>
            <a:r>
              <a:rPr lang="en-US" sz="1000" dirty="0"/>
              <a:t>}</a:t>
            </a:r>
          </a:p>
          <a:p>
            <a:endParaRPr lang="en-US" sz="1000" dirty="0"/>
          </a:p>
          <a:p>
            <a:r>
              <a:rPr lang="en-US" sz="1000" dirty="0"/>
              <a:t>// This function prints contents of linked list starting</a:t>
            </a:r>
          </a:p>
          <a:p>
            <a:r>
              <a:rPr lang="en-US" sz="1000" dirty="0"/>
              <a:t>// from the given node</a:t>
            </a:r>
          </a:p>
          <a:p>
            <a:r>
              <a:rPr lang="en-US" sz="1000" dirty="0"/>
              <a:t>void </a:t>
            </a:r>
            <a:r>
              <a:rPr lang="en-US" sz="1000" dirty="0" err="1"/>
              <a:t>printList</a:t>
            </a:r>
            <a:r>
              <a:rPr lang="en-US" sz="1000" dirty="0"/>
              <a:t>(struct Node* node)</a:t>
            </a:r>
          </a:p>
          <a:p>
            <a:r>
              <a:rPr lang="en-US" sz="1000" dirty="0"/>
              <a:t>{</a:t>
            </a:r>
          </a:p>
          <a:p>
            <a:r>
              <a:rPr lang="en-US" sz="1000" dirty="0"/>
              <a:t>	struct Node* last;</a:t>
            </a:r>
          </a:p>
          <a:p>
            <a:r>
              <a:rPr lang="en-US" sz="1000" dirty="0"/>
              <a:t>	</a:t>
            </a:r>
            <a:r>
              <a:rPr lang="en-US" sz="1000" dirty="0" err="1"/>
              <a:t>printf</a:t>
            </a:r>
            <a:r>
              <a:rPr lang="en-US" sz="1000" dirty="0"/>
              <a:t>("\</a:t>
            </a:r>
            <a:r>
              <a:rPr lang="en-US" sz="1000" dirty="0" err="1"/>
              <a:t>nTraversal</a:t>
            </a:r>
            <a:r>
              <a:rPr lang="en-US" sz="1000" dirty="0"/>
              <a:t> in forward direction \n");</a:t>
            </a:r>
          </a:p>
          <a:p>
            <a:r>
              <a:rPr lang="en-US" sz="1000" dirty="0"/>
              <a:t>	while (node != NULL) {</a:t>
            </a:r>
          </a:p>
          <a:p>
            <a:r>
              <a:rPr lang="en-US" sz="1000" dirty="0"/>
              <a:t>		</a:t>
            </a:r>
            <a:r>
              <a:rPr lang="en-US" sz="1000" dirty="0" err="1"/>
              <a:t>printf</a:t>
            </a:r>
            <a:r>
              <a:rPr lang="en-US" sz="1000" dirty="0"/>
              <a:t>(" %d ", node-&gt;data);</a:t>
            </a:r>
          </a:p>
          <a:p>
            <a:r>
              <a:rPr lang="en-US" sz="1000" dirty="0"/>
              <a:t>		last = node;</a:t>
            </a:r>
          </a:p>
          <a:p>
            <a:r>
              <a:rPr lang="en-US" sz="1000" dirty="0"/>
              <a:t>		node = node-&gt;next;</a:t>
            </a:r>
          </a:p>
          <a:p>
            <a:r>
              <a:rPr lang="en-US" sz="1000" dirty="0"/>
              <a:t>	}</a:t>
            </a:r>
          </a:p>
          <a:p>
            <a:endParaRPr lang="en-US" sz="1000" dirty="0"/>
          </a:p>
          <a:p>
            <a:r>
              <a:rPr lang="en-US" sz="1000" dirty="0"/>
              <a:t>	</a:t>
            </a:r>
            <a:r>
              <a:rPr lang="en-US" sz="1000" dirty="0" err="1"/>
              <a:t>printf</a:t>
            </a:r>
            <a:r>
              <a:rPr lang="en-US" sz="1000" dirty="0"/>
              <a:t>("\</a:t>
            </a:r>
            <a:r>
              <a:rPr lang="en-US" sz="1000" dirty="0" err="1"/>
              <a:t>nTraversal</a:t>
            </a:r>
            <a:r>
              <a:rPr lang="en-US" sz="1000" dirty="0"/>
              <a:t> in reverse direction \n");</a:t>
            </a:r>
          </a:p>
          <a:p>
            <a:r>
              <a:rPr lang="en-US" sz="1000" dirty="0"/>
              <a:t>	while (last != NULL) {</a:t>
            </a:r>
          </a:p>
          <a:p>
            <a:r>
              <a:rPr lang="en-US" sz="1000" dirty="0"/>
              <a:t>		</a:t>
            </a:r>
            <a:r>
              <a:rPr lang="en-US" sz="1000" dirty="0" err="1"/>
              <a:t>printf</a:t>
            </a:r>
            <a:r>
              <a:rPr lang="en-US" sz="1000" dirty="0"/>
              <a:t>(" %d ", last-&gt;data);</a:t>
            </a:r>
          </a:p>
          <a:p>
            <a:r>
              <a:rPr lang="en-US" sz="1000" dirty="0"/>
              <a:t>		last = last-&gt;</a:t>
            </a:r>
            <a:r>
              <a:rPr lang="en-US" sz="1000" dirty="0" err="1"/>
              <a:t>prev</a:t>
            </a:r>
            <a:r>
              <a:rPr lang="en-US" sz="1000" dirty="0"/>
              <a:t>;</a:t>
            </a:r>
          </a:p>
          <a:p>
            <a:r>
              <a:rPr lang="en-US" sz="1000" dirty="0"/>
              <a:t>	}</a:t>
            </a:r>
          </a:p>
          <a:p>
            <a:r>
              <a:rPr lang="en-US" sz="1000" dirty="0"/>
              <a:t>}</a:t>
            </a:r>
          </a:p>
          <a:p>
            <a:endParaRPr lang="en-US" sz="1000" dirty="0"/>
          </a:p>
          <a:p>
            <a:r>
              <a:rPr lang="en-US" sz="1000" dirty="0"/>
              <a:t>// Driver code</a:t>
            </a:r>
          </a:p>
          <a:p>
            <a:r>
              <a:rPr lang="en-US" sz="1000" dirty="0"/>
              <a:t>int main()</a:t>
            </a:r>
          </a:p>
          <a:p>
            <a:r>
              <a:rPr lang="en-US" sz="1000" dirty="0"/>
              <a:t>{</a:t>
            </a:r>
          </a:p>
          <a:p>
            <a:r>
              <a:rPr lang="en-US" sz="1000" dirty="0"/>
              <a:t>	/* Start with the empty list */</a:t>
            </a:r>
          </a:p>
          <a:p>
            <a:r>
              <a:rPr lang="en-US" sz="1000" dirty="0"/>
              <a:t>	struct Node* head = NULL;</a:t>
            </a:r>
          </a:p>
          <a:p>
            <a:endParaRPr lang="en-US" sz="1000" dirty="0"/>
          </a:p>
          <a:p>
            <a:r>
              <a:rPr lang="en-US" sz="1000" dirty="0"/>
              <a:t>	// Insert 6. So linked list becomes 6-&gt;NULL</a:t>
            </a:r>
          </a:p>
          <a:p>
            <a:r>
              <a:rPr lang="en-US" sz="1000" dirty="0"/>
              <a:t>	append(&amp;head, 6);</a:t>
            </a:r>
          </a:p>
          <a:p>
            <a:endParaRPr lang="en-US" sz="1000" dirty="0"/>
          </a:p>
          <a:p>
            <a:r>
              <a:rPr lang="en-US" sz="1000" dirty="0"/>
              <a:t>	// Insert 7 at the beginning. So linked list becomes</a:t>
            </a:r>
          </a:p>
          <a:p>
            <a:r>
              <a:rPr lang="en-US" sz="1000" dirty="0"/>
              <a:t>	// 7-&gt;6-&gt;NULL</a:t>
            </a:r>
          </a:p>
          <a:p>
            <a:r>
              <a:rPr lang="en-US" sz="1000" dirty="0"/>
              <a:t>	push(&amp;head, 7);</a:t>
            </a:r>
          </a:p>
          <a:p>
            <a:endParaRPr lang="en-US" sz="1000" dirty="0"/>
          </a:p>
          <a:p>
            <a:r>
              <a:rPr lang="en-US" sz="1000" dirty="0"/>
              <a:t>	// Insert 1 at the beginning. So linked list becomes</a:t>
            </a:r>
          </a:p>
          <a:p>
            <a:r>
              <a:rPr lang="en-US" sz="1000" dirty="0"/>
              <a:t>	// 1-&gt;7-&gt;6-&gt;NULL</a:t>
            </a:r>
          </a:p>
          <a:p>
            <a:r>
              <a:rPr lang="en-US" sz="1000" dirty="0"/>
              <a:t>	push(&amp;head, 1);</a:t>
            </a:r>
          </a:p>
          <a:p>
            <a:endParaRPr lang="en-US" sz="1000" dirty="0"/>
          </a:p>
          <a:p>
            <a:r>
              <a:rPr lang="en-US" sz="1000" dirty="0"/>
              <a:t>	// Insert 4 at the end. So linked list becomes</a:t>
            </a:r>
          </a:p>
          <a:p>
            <a:r>
              <a:rPr lang="en-US" sz="1000" dirty="0"/>
              <a:t>	// 1-&gt;7-&gt;6-&gt;4-&gt;NULL</a:t>
            </a:r>
          </a:p>
          <a:p>
            <a:r>
              <a:rPr lang="en-US" sz="1000" dirty="0"/>
              <a:t>	append(&amp;head, 4);</a:t>
            </a:r>
          </a:p>
          <a:p>
            <a:endParaRPr lang="en-US" sz="1000" dirty="0"/>
          </a:p>
          <a:p>
            <a:r>
              <a:rPr lang="en-US" sz="1000" dirty="0"/>
              <a:t>	// Insert 8, after 7. So linked list becomes</a:t>
            </a:r>
          </a:p>
          <a:p>
            <a:r>
              <a:rPr lang="en-US" sz="1000" dirty="0"/>
              <a:t>	// 1-&gt;7-&gt;8-&gt;6-&gt;4-&gt;NULL</a:t>
            </a:r>
          </a:p>
          <a:p>
            <a:r>
              <a:rPr lang="en-US" sz="1000" dirty="0"/>
              <a:t>	</a:t>
            </a:r>
            <a:r>
              <a:rPr lang="en-US" sz="1000" dirty="0" err="1"/>
              <a:t>insertAfter</a:t>
            </a:r>
            <a:r>
              <a:rPr lang="en-US" sz="1000" dirty="0"/>
              <a:t>(head-&gt;next, 8);</a:t>
            </a:r>
          </a:p>
          <a:p>
            <a:endParaRPr lang="en-US" sz="1000" dirty="0"/>
          </a:p>
          <a:p>
            <a:r>
              <a:rPr lang="en-US" sz="1000" dirty="0"/>
              <a:t>	</a:t>
            </a:r>
            <a:r>
              <a:rPr lang="en-US" sz="1000" dirty="0" err="1"/>
              <a:t>printf</a:t>
            </a:r>
            <a:r>
              <a:rPr lang="en-US" sz="1000" dirty="0"/>
              <a:t>("Created DLL is: ");</a:t>
            </a:r>
          </a:p>
          <a:p>
            <a:r>
              <a:rPr lang="en-US" sz="1000" dirty="0"/>
              <a:t>	</a:t>
            </a:r>
            <a:r>
              <a:rPr lang="en-US" sz="1000" dirty="0" err="1"/>
              <a:t>printList</a:t>
            </a:r>
            <a:r>
              <a:rPr lang="en-US" sz="1000" dirty="0"/>
              <a:t>(head);</a:t>
            </a:r>
          </a:p>
          <a:p>
            <a:endParaRPr lang="en-US" sz="1000" dirty="0"/>
          </a:p>
          <a:p>
            <a:r>
              <a:rPr lang="en-US" sz="1000" dirty="0"/>
              <a:t>	</a:t>
            </a:r>
            <a:r>
              <a:rPr lang="en-US" sz="1000" dirty="0" err="1"/>
              <a:t>getchar</a:t>
            </a:r>
            <a:r>
              <a:rPr lang="en-US" sz="1000" dirty="0"/>
              <a:t>();</a:t>
            </a:r>
          </a:p>
          <a:p>
            <a:r>
              <a:rPr lang="en-US" sz="1000" dirty="0"/>
              <a:t>	return 0;</a:t>
            </a:r>
          </a:p>
          <a:p>
            <a:r>
              <a:rPr lang="en-US" sz="1000" dirty="0"/>
              <a:t>}</a:t>
            </a:r>
          </a:p>
        </p:txBody>
      </p:sp>
    </p:spTree>
    <p:extLst>
      <p:ext uri="{BB962C8B-B14F-4D97-AF65-F5344CB8AC3E}">
        <p14:creationId xmlns:p14="http://schemas.microsoft.com/office/powerpoint/2010/main" val="3971281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8188DDB1-391E-73EA-AD5C-DBDD9EF67C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98062" y="440267"/>
            <a:ext cx="4898963" cy="56802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 am Programmer,I have... - I am Programmer,I have no life.">
            <a:extLst>
              <a:ext uri="{FF2B5EF4-FFF2-40B4-BE49-F238E27FC236}">
                <a16:creationId xmlns:a16="http://schemas.microsoft.com/office/drawing/2014/main" id="{55942B2E-9AA1-8367-720A-96272CFD3C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52" y="165697"/>
            <a:ext cx="5494048" cy="6526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63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Effect transition="in" filter="fade">
                                      <p:cBhvr>
                                        <p:cTn id="7" dur="1000"/>
                                        <p:tgtEl>
                                          <p:spTgt spid="2056"/>
                                        </p:tgtEl>
                                      </p:cBhvr>
                                    </p:animEffect>
                                    <p:anim calcmode="lin" valueType="num">
                                      <p:cBhvr>
                                        <p:cTn id="8" dur="1000" fill="hold"/>
                                        <p:tgtEl>
                                          <p:spTgt spid="2056"/>
                                        </p:tgtEl>
                                        <p:attrNameLst>
                                          <p:attrName>ppt_x</p:attrName>
                                        </p:attrNameLst>
                                      </p:cBhvr>
                                      <p:tavLst>
                                        <p:tav tm="0">
                                          <p:val>
                                            <p:strVal val="#ppt_x"/>
                                          </p:val>
                                        </p:tav>
                                        <p:tav tm="100000">
                                          <p:val>
                                            <p:strVal val="#ppt_x"/>
                                          </p:val>
                                        </p:tav>
                                      </p:tavLst>
                                    </p:anim>
                                    <p:anim calcmode="lin" valueType="num">
                                      <p:cBhvr>
                                        <p:cTn id="9" dur="1000" fill="hold"/>
                                        <p:tgtEl>
                                          <p:spTgt spid="205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054"/>
                                        </p:tgtEl>
                                        <p:attrNameLst>
                                          <p:attrName>style.visibility</p:attrName>
                                        </p:attrNameLst>
                                      </p:cBhvr>
                                      <p:to>
                                        <p:strVal val="visible"/>
                                      </p:to>
                                    </p:set>
                                    <p:animEffect transition="in" filter="wipe(down)">
                                      <p:cBhvr>
                                        <p:cTn id="14"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7B9BB8-9914-CB17-1DE0-BA8A05A3E681}"/>
              </a:ext>
            </a:extLst>
          </p:cNvPr>
          <p:cNvSpPr txBox="1"/>
          <p:nvPr/>
        </p:nvSpPr>
        <p:spPr>
          <a:xfrm>
            <a:off x="138546" y="69334"/>
            <a:ext cx="3962399" cy="369332"/>
          </a:xfrm>
          <a:prstGeom prst="rect">
            <a:avLst/>
          </a:prstGeom>
          <a:noFill/>
        </p:spPr>
        <p:txBody>
          <a:bodyPr wrap="square">
            <a:spAutoFit/>
          </a:bodyPr>
          <a:lstStyle/>
          <a:p>
            <a:r>
              <a:rPr lang="en-US" b="1" dirty="0">
                <a:solidFill>
                  <a:srgbClr val="272C37"/>
                </a:solidFill>
                <a:ea typeface="Roboto" panose="02000000000000000000" pitchFamily="2" charset="0"/>
              </a:rPr>
              <a:t>What Are the Types of Linked Lists?</a:t>
            </a:r>
          </a:p>
        </p:txBody>
      </p:sp>
      <p:pic>
        <p:nvPicPr>
          <p:cNvPr id="1026" name="Picture 2" descr="types_of_linked_list-what-img2">
            <a:extLst>
              <a:ext uri="{FF2B5EF4-FFF2-40B4-BE49-F238E27FC236}">
                <a16:creationId xmlns:a16="http://schemas.microsoft.com/office/drawing/2014/main" id="{CF693DF2-8E37-30C1-D1F5-77853853F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131" y="438666"/>
            <a:ext cx="5048614" cy="12054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EDC8347-08C4-85C1-B240-FB26C28664F4}"/>
              </a:ext>
            </a:extLst>
          </p:cNvPr>
          <p:cNvSpPr txBox="1"/>
          <p:nvPr/>
        </p:nvSpPr>
        <p:spPr>
          <a:xfrm>
            <a:off x="138546" y="1709218"/>
            <a:ext cx="4378036" cy="369332"/>
          </a:xfrm>
          <a:prstGeom prst="rect">
            <a:avLst/>
          </a:prstGeom>
          <a:noFill/>
        </p:spPr>
        <p:txBody>
          <a:bodyPr wrap="square">
            <a:spAutoFit/>
          </a:bodyPr>
          <a:lstStyle/>
          <a:p>
            <a:pPr algn="l"/>
            <a:r>
              <a:rPr lang="en-US" b="1" i="0" dirty="0">
                <a:solidFill>
                  <a:srgbClr val="272C37"/>
                </a:solidFill>
                <a:effectLst/>
                <a:ea typeface="Roboto" panose="02000000000000000000" pitchFamily="2" charset="0"/>
              </a:rPr>
              <a:t>What is a Singly Linked List (SLL)?</a:t>
            </a:r>
          </a:p>
        </p:txBody>
      </p:sp>
      <p:sp>
        <p:nvSpPr>
          <p:cNvPr id="9" name="TextBox 8">
            <a:extLst>
              <a:ext uri="{FF2B5EF4-FFF2-40B4-BE49-F238E27FC236}">
                <a16:creationId xmlns:a16="http://schemas.microsoft.com/office/drawing/2014/main" id="{68BFE348-F9EA-70B7-D5E2-FFFA9B9CF282}"/>
              </a:ext>
            </a:extLst>
          </p:cNvPr>
          <p:cNvSpPr txBox="1"/>
          <p:nvPr/>
        </p:nvSpPr>
        <p:spPr>
          <a:xfrm>
            <a:off x="373131" y="2816041"/>
            <a:ext cx="5349737" cy="2554545"/>
          </a:xfrm>
          <a:prstGeom prst="rect">
            <a:avLst/>
          </a:prstGeom>
          <a:noFill/>
        </p:spPr>
        <p:txBody>
          <a:bodyPr wrap="square">
            <a:spAutoFit/>
          </a:bodyPr>
          <a:lstStyle/>
          <a:p>
            <a:pPr algn="just"/>
            <a:r>
              <a:rPr lang="en-US" sz="1600" dirty="0"/>
              <a:t>A SLL is a unidirectional linked list. So, you can only traverse it in one direction, i.e., from the head node to the tail node.</a:t>
            </a:r>
          </a:p>
          <a:p>
            <a:pPr algn="just"/>
            <a:endParaRPr lang="en-US" sz="1600" dirty="0"/>
          </a:p>
          <a:p>
            <a:pPr algn="just"/>
            <a:r>
              <a:rPr lang="en-US" sz="1600" b="1" dirty="0"/>
              <a:t>Structure of Singly Linked List: </a:t>
            </a:r>
            <a:r>
              <a:rPr lang="en-US" sz="1600" dirty="0"/>
              <a:t>There are many applications for singly-linked lists. One common application is to store a list of items that need to be processed in the order. </a:t>
            </a:r>
          </a:p>
          <a:p>
            <a:pPr algn="just"/>
            <a:r>
              <a:rPr lang="en-US" sz="1600" dirty="0"/>
              <a:t>For example, a singly linked list can be used to store a list of tasks that need to be completed, with the head node representing the first task to be completed and the tail node representing the last task to be completed.</a:t>
            </a:r>
          </a:p>
        </p:txBody>
      </p:sp>
      <p:pic>
        <p:nvPicPr>
          <p:cNvPr id="11" name="Picture 10">
            <a:extLst>
              <a:ext uri="{FF2B5EF4-FFF2-40B4-BE49-F238E27FC236}">
                <a16:creationId xmlns:a16="http://schemas.microsoft.com/office/drawing/2014/main" id="{0AFE8038-95CC-A54A-54A0-2EAADAFCF1CB}"/>
              </a:ext>
            </a:extLst>
          </p:cNvPr>
          <p:cNvPicPr>
            <a:picLocks noChangeAspect="1"/>
          </p:cNvPicPr>
          <p:nvPr/>
        </p:nvPicPr>
        <p:blipFill>
          <a:blip r:embed="rId3"/>
          <a:stretch>
            <a:fillRect/>
          </a:stretch>
        </p:blipFill>
        <p:spPr>
          <a:xfrm>
            <a:off x="373131" y="2071778"/>
            <a:ext cx="5131743" cy="744263"/>
          </a:xfrm>
          <a:prstGeom prst="rect">
            <a:avLst/>
          </a:prstGeom>
        </p:spPr>
      </p:pic>
      <p:sp>
        <p:nvSpPr>
          <p:cNvPr id="15" name="TextBox 14">
            <a:extLst>
              <a:ext uri="{FF2B5EF4-FFF2-40B4-BE49-F238E27FC236}">
                <a16:creationId xmlns:a16="http://schemas.microsoft.com/office/drawing/2014/main" id="{C5FEB3BE-9058-7FFA-90A6-F602D8B4638D}"/>
              </a:ext>
            </a:extLst>
          </p:cNvPr>
          <p:cNvSpPr txBox="1"/>
          <p:nvPr/>
        </p:nvSpPr>
        <p:spPr>
          <a:xfrm>
            <a:off x="373130" y="5316250"/>
            <a:ext cx="5515991" cy="1323439"/>
          </a:xfrm>
          <a:prstGeom prst="rect">
            <a:avLst/>
          </a:prstGeom>
          <a:noFill/>
        </p:spPr>
        <p:txBody>
          <a:bodyPr wrap="square">
            <a:spAutoFit/>
          </a:bodyPr>
          <a:lstStyle/>
          <a:p>
            <a:pPr algn="just"/>
            <a:r>
              <a:rPr lang="en-US" sz="1600" dirty="0"/>
              <a:t>Singly-linked lists are also often used in algorithms that need to process a list of items in reverse order. For example, the popular sorting algorithm quicksort uses a singly linked list to store the list of items that need to be sorted. By processing the list in reverse order, quicksort can sort the list more efficiently.</a:t>
            </a:r>
          </a:p>
        </p:txBody>
      </p:sp>
      <p:sp>
        <p:nvSpPr>
          <p:cNvPr id="17" name="TextBox 16">
            <a:extLst>
              <a:ext uri="{FF2B5EF4-FFF2-40B4-BE49-F238E27FC236}">
                <a16:creationId xmlns:a16="http://schemas.microsoft.com/office/drawing/2014/main" id="{48403A0E-4575-347D-D37C-E3C6FA78C511}"/>
              </a:ext>
            </a:extLst>
          </p:cNvPr>
          <p:cNvSpPr txBox="1"/>
          <p:nvPr/>
        </p:nvSpPr>
        <p:spPr>
          <a:xfrm>
            <a:off x="5935307" y="74013"/>
            <a:ext cx="4806587" cy="369332"/>
          </a:xfrm>
          <a:prstGeom prst="rect">
            <a:avLst/>
          </a:prstGeom>
          <a:noFill/>
        </p:spPr>
        <p:txBody>
          <a:bodyPr wrap="square">
            <a:spAutoFit/>
          </a:bodyPr>
          <a:lstStyle/>
          <a:p>
            <a:pPr algn="l"/>
            <a:r>
              <a:rPr lang="en-US" b="1" dirty="0">
                <a:solidFill>
                  <a:srgbClr val="272C37"/>
                </a:solidFill>
                <a:ea typeface="Roboto" panose="02000000000000000000" pitchFamily="2" charset="0"/>
              </a:rPr>
              <a:t>Creation and Traversal of Singly Linked List </a:t>
            </a:r>
          </a:p>
        </p:txBody>
      </p:sp>
      <p:sp>
        <p:nvSpPr>
          <p:cNvPr id="21" name="TextBox 20">
            <a:extLst>
              <a:ext uri="{FF2B5EF4-FFF2-40B4-BE49-F238E27FC236}">
                <a16:creationId xmlns:a16="http://schemas.microsoft.com/office/drawing/2014/main" id="{662AFC3B-6F1D-5733-61CF-32D9ED5941C8}"/>
              </a:ext>
            </a:extLst>
          </p:cNvPr>
          <p:cNvSpPr txBox="1"/>
          <p:nvPr/>
        </p:nvSpPr>
        <p:spPr>
          <a:xfrm>
            <a:off x="5981486" y="526577"/>
            <a:ext cx="5837382" cy="6001643"/>
          </a:xfrm>
          <a:prstGeom prst="rect">
            <a:avLst/>
          </a:prstGeom>
          <a:noFill/>
        </p:spPr>
        <p:txBody>
          <a:bodyPr wrap="square">
            <a:spAutoFit/>
          </a:bodyPr>
          <a:lstStyle/>
          <a:p>
            <a:pPr algn="just"/>
            <a:r>
              <a:rPr lang="en-US" sz="1600" dirty="0"/>
              <a:t>A linked list is a data structure that stores a sequence of elements. Each element in the list is called a node, and each node has a reference to the next node in the list. The first node in the list is called the head, and the last node in the list is called the tail.</a:t>
            </a:r>
          </a:p>
          <a:p>
            <a:pPr algn="just"/>
            <a:endParaRPr lang="en-US" sz="1600" dirty="0"/>
          </a:p>
          <a:p>
            <a:pPr algn="just"/>
            <a:r>
              <a:rPr lang="en-US" sz="1600" dirty="0"/>
              <a:t>To create a singly linked list, we first need to create a node class. Each node will have two data members: an integer value and a reference to the next node in the list. Next, we need to create a LinkedList class. This class will have two data members: a head node and a tail node. The head node will store the first element in the list, and the tail node will store the last element in the list.</a:t>
            </a:r>
          </a:p>
          <a:p>
            <a:pPr algn="just"/>
            <a:endParaRPr lang="en-US" sz="1600" dirty="0"/>
          </a:p>
          <a:p>
            <a:pPr algn="just"/>
            <a:r>
              <a:rPr lang="en-US" sz="1600" dirty="0"/>
              <a:t>To add an element to the list, we need to create a new node and set the next reference of the previous tail node to point to the new node. Then, we can set the new node as the new tail of the list.</a:t>
            </a:r>
          </a:p>
          <a:p>
            <a:pPr algn="just"/>
            <a:endParaRPr lang="en-US" sz="1600" dirty="0"/>
          </a:p>
          <a:p>
            <a:pPr algn="just"/>
            <a:r>
              <a:rPr lang="en-US" sz="1600" dirty="0"/>
              <a:t>To remove an element from the list, we need to find the node that contains the value that we want to remove. We can do this by traversing the list until we find the node with the matching value. Once we find the node, we need to set the next reference of the previous node to point to the next node. To search for an element in the list, we need to traverse the list until we find the node with the matching value. To traverse the list, we can start at the head node and follow the next references until we reach the tail node.</a:t>
            </a:r>
          </a:p>
        </p:txBody>
      </p:sp>
    </p:spTree>
    <p:extLst>
      <p:ext uri="{BB962C8B-B14F-4D97-AF65-F5344CB8AC3E}">
        <p14:creationId xmlns:p14="http://schemas.microsoft.com/office/powerpoint/2010/main" val="292890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1000"/>
                                        <p:tgtEl>
                                          <p:spTgt spid="9">
                                            <p:txEl>
                                              <p:pRg st="0" end="0"/>
                                            </p:txEl>
                                          </p:spTgt>
                                        </p:tgtEl>
                                      </p:cBhvr>
                                    </p:animEffect>
                                    <p:anim calcmode="lin" valueType="num">
                                      <p:cBhvr>
                                        <p:cTn id="2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9">
                                            <p:txEl>
                                              <p:pRg st="2" end="2"/>
                                            </p:txEl>
                                          </p:spTgt>
                                        </p:tgtEl>
                                        <p:attrNameLst>
                                          <p:attrName>style.visibility</p:attrName>
                                        </p:attrNameLst>
                                      </p:cBhvr>
                                      <p:to>
                                        <p:strVal val="visible"/>
                                      </p:to>
                                    </p:set>
                                    <p:animEffect transition="in" filter="barn(inVertical)">
                                      <p:cBhvr>
                                        <p:cTn id="34" dur="500"/>
                                        <p:tgtEl>
                                          <p:spTgt spid="9">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animEffect transition="in" filter="barn(inVertical)">
                                      <p:cBhvr>
                                        <p:cTn id="39" dur="500"/>
                                        <p:tgtEl>
                                          <p:spTgt spid="9">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circle(in)">
                                      <p:cBhvr>
                                        <p:cTn id="44" dur="20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heel(1)">
                                      <p:cBhvr>
                                        <p:cTn id="49" dur="20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21">
                                            <p:txEl>
                                              <p:pRg st="0" end="0"/>
                                            </p:txEl>
                                          </p:spTgt>
                                        </p:tgtEl>
                                        <p:attrNameLst>
                                          <p:attrName>style.visibility</p:attrName>
                                        </p:attrNameLst>
                                      </p:cBhvr>
                                      <p:to>
                                        <p:strVal val="visible"/>
                                      </p:to>
                                    </p:set>
                                    <p:animEffect transition="in" filter="circle(in)">
                                      <p:cBhvr>
                                        <p:cTn id="54" dur="2000"/>
                                        <p:tgtEl>
                                          <p:spTgt spid="21">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21">
                                            <p:txEl>
                                              <p:pRg st="2" end="2"/>
                                            </p:txEl>
                                          </p:spTgt>
                                        </p:tgtEl>
                                        <p:attrNameLst>
                                          <p:attrName>style.visibility</p:attrName>
                                        </p:attrNameLst>
                                      </p:cBhvr>
                                      <p:to>
                                        <p:strVal val="visible"/>
                                      </p:to>
                                    </p:set>
                                    <p:animEffect transition="in" filter="circle(in)">
                                      <p:cBhvr>
                                        <p:cTn id="59" dur="2000"/>
                                        <p:tgtEl>
                                          <p:spTgt spid="21">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21">
                                            <p:txEl>
                                              <p:pRg st="4" end="4"/>
                                            </p:txEl>
                                          </p:spTgt>
                                        </p:tgtEl>
                                        <p:attrNameLst>
                                          <p:attrName>style.visibility</p:attrName>
                                        </p:attrNameLst>
                                      </p:cBhvr>
                                      <p:to>
                                        <p:strVal val="visible"/>
                                      </p:to>
                                    </p:set>
                                    <p:animEffect transition="in" filter="barn(inVertical)">
                                      <p:cBhvr>
                                        <p:cTn id="64" dur="500"/>
                                        <p:tgtEl>
                                          <p:spTgt spid="21">
                                            <p:txEl>
                                              <p:pRg st="4" end="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21">
                                            <p:txEl>
                                              <p:pRg st="6" end="6"/>
                                            </p:txEl>
                                          </p:spTgt>
                                        </p:tgtEl>
                                        <p:attrNameLst>
                                          <p:attrName>style.visibility</p:attrName>
                                        </p:attrNameLst>
                                      </p:cBhvr>
                                      <p:to>
                                        <p:strVal val="visible"/>
                                      </p:to>
                                    </p:set>
                                    <p:animEffect transition="in" filter="fade">
                                      <p:cBhvr>
                                        <p:cTn id="69" dur="1000"/>
                                        <p:tgtEl>
                                          <p:spTgt spid="21">
                                            <p:txEl>
                                              <p:pRg st="6" end="6"/>
                                            </p:txEl>
                                          </p:spTgt>
                                        </p:tgtEl>
                                      </p:cBhvr>
                                    </p:animEffect>
                                    <p:anim calcmode="lin" valueType="num">
                                      <p:cBhvr>
                                        <p:cTn id="70" dur="1000" fill="hold"/>
                                        <p:tgtEl>
                                          <p:spTgt spid="21">
                                            <p:txEl>
                                              <p:pRg st="6" end="6"/>
                                            </p:txEl>
                                          </p:spTgt>
                                        </p:tgtEl>
                                        <p:attrNameLst>
                                          <p:attrName>ppt_x</p:attrName>
                                        </p:attrNameLst>
                                      </p:cBhvr>
                                      <p:tavLst>
                                        <p:tav tm="0">
                                          <p:val>
                                            <p:strVal val="#ppt_x"/>
                                          </p:val>
                                        </p:tav>
                                        <p:tav tm="100000">
                                          <p:val>
                                            <p:strVal val="#ppt_x"/>
                                          </p:val>
                                        </p:tav>
                                      </p:tavLst>
                                    </p:anim>
                                    <p:anim calcmode="lin" valueType="num">
                                      <p:cBhvr>
                                        <p:cTn id="71" dur="1000" fill="hold"/>
                                        <p:tgtEl>
                                          <p:spTgt spid="2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FD8753-A694-89FD-EDDA-605ABCC98498}"/>
              </a:ext>
            </a:extLst>
          </p:cNvPr>
          <p:cNvSpPr txBox="1"/>
          <p:nvPr/>
        </p:nvSpPr>
        <p:spPr>
          <a:xfrm>
            <a:off x="193963" y="143225"/>
            <a:ext cx="4257964" cy="369332"/>
          </a:xfrm>
          <a:prstGeom prst="rect">
            <a:avLst/>
          </a:prstGeom>
          <a:noFill/>
        </p:spPr>
        <p:txBody>
          <a:bodyPr wrap="square">
            <a:spAutoFit/>
          </a:bodyPr>
          <a:lstStyle/>
          <a:p>
            <a:pPr algn="l"/>
            <a:r>
              <a:rPr lang="en-US" b="1" i="0" dirty="0">
                <a:solidFill>
                  <a:srgbClr val="272C37"/>
                </a:solidFill>
                <a:effectLst/>
                <a:ea typeface="Roboto" panose="02000000000000000000" pitchFamily="2" charset="0"/>
              </a:rPr>
              <a:t>What is a Double Linked List (DLL)?</a:t>
            </a:r>
          </a:p>
        </p:txBody>
      </p:sp>
      <p:pic>
        <p:nvPicPr>
          <p:cNvPr id="6" name="Picture 5">
            <a:extLst>
              <a:ext uri="{FF2B5EF4-FFF2-40B4-BE49-F238E27FC236}">
                <a16:creationId xmlns:a16="http://schemas.microsoft.com/office/drawing/2014/main" id="{9132FEF6-C7DB-569A-2D97-79EB65A94A4A}"/>
              </a:ext>
            </a:extLst>
          </p:cNvPr>
          <p:cNvPicPr>
            <a:picLocks noChangeAspect="1"/>
          </p:cNvPicPr>
          <p:nvPr/>
        </p:nvPicPr>
        <p:blipFill>
          <a:blip r:embed="rId2"/>
          <a:stretch>
            <a:fillRect/>
          </a:stretch>
        </p:blipFill>
        <p:spPr>
          <a:xfrm>
            <a:off x="275764" y="604921"/>
            <a:ext cx="4776528" cy="854424"/>
          </a:xfrm>
          <a:prstGeom prst="rect">
            <a:avLst/>
          </a:prstGeom>
        </p:spPr>
      </p:pic>
      <p:sp>
        <p:nvSpPr>
          <p:cNvPr id="8" name="TextBox 7">
            <a:extLst>
              <a:ext uri="{FF2B5EF4-FFF2-40B4-BE49-F238E27FC236}">
                <a16:creationId xmlns:a16="http://schemas.microsoft.com/office/drawing/2014/main" id="{7A1EB81D-1833-638C-9A4E-C10374F6860A}"/>
              </a:ext>
            </a:extLst>
          </p:cNvPr>
          <p:cNvSpPr txBox="1"/>
          <p:nvPr/>
        </p:nvSpPr>
        <p:spPr>
          <a:xfrm>
            <a:off x="275764" y="1563999"/>
            <a:ext cx="4858329" cy="5016758"/>
          </a:xfrm>
          <a:prstGeom prst="rect">
            <a:avLst/>
          </a:prstGeom>
          <a:noFill/>
        </p:spPr>
        <p:txBody>
          <a:bodyPr wrap="square">
            <a:spAutoFit/>
          </a:bodyPr>
          <a:lstStyle/>
          <a:p>
            <a:pPr algn="just"/>
            <a:r>
              <a:rPr lang="en-US" sz="1600" b="0" i="0" dirty="0">
                <a:solidFill>
                  <a:srgbClr val="51565E"/>
                </a:solidFill>
                <a:effectLst/>
                <a:ea typeface="Roboto" panose="02000000000000000000" pitchFamily="2" charset="0"/>
              </a:rPr>
              <a:t>A is a bi-directional linked list. So, you can traverse it in both directions. Unlike singly linked lists, its nodes contain one extra pointer called the previous pointer This pointer points to the previous node.</a:t>
            </a:r>
          </a:p>
          <a:p>
            <a:pPr algn="just"/>
            <a:endParaRPr lang="en-US" sz="1600" b="0" i="0" dirty="0">
              <a:solidFill>
                <a:srgbClr val="51565E"/>
              </a:solidFill>
              <a:effectLst/>
              <a:ea typeface="Roboto" panose="02000000000000000000" pitchFamily="2" charset="0"/>
            </a:endParaRPr>
          </a:p>
          <a:p>
            <a:pPr algn="just"/>
            <a:r>
              <a:rPr lang="en-US" sz="1600" b="1" i="0" dirty="0">
                <a:solidFill>
                  <a:srgbClr val="272C37"/>
                </a:solidFill>
                <a:effectLst/>
                <a:ea typeface="Roboto" panose="02000000000000000000" pitchFamily="2" charset="0"/>
              </a:rPr>
              <a:t>Structure of DLL:</a:t>
            </a:r>
            <a:r>
              <a:rPr lang="en-US" sz="1600" b="0" i="0" dirty="0">
                <a:solidFill>
                  <a:srgbClr val="272C37"/>
                </a:solidFill>
                <a:effectLst/>
                <a:ea typeface="Roboto" panose="02000000000000000000" pitchFamily="2" charset="0"/>
              </a:rPr>
              <a:t> </a:t>
            </a:r>
            <a:r>
              <a:rPr lang="en-US" sz="1600" b="0" i="0" dirty="0">
                <a:solidFill>
                  <a:srgbClr val="51565E"/>
                </a:solidFill>
                <a:effectLst/>
                <a:ea typeface="Roboto" panose="02000000000000000000" pitchFamily="2" charset="0"/>
              </a:rPr>
              <a:t>A DLL of singly linked lists is a data structure that consists of a set of singly linked lists (SLLs), each of which is doubly linked. It is used to store data in a way that allows for fast insertion and deletion of elements.</a:t>
            </a:r>
          </a:p>
          <a:p>
            <a:pPr algn="just"/>
            <a:endParaRPr lang="en-US" sz="1600" b="0" i="0" dirty="0">
              <a:solidFill>
                <a:srgbClr val="51565E"/>
              </a:solidFill>
              <a:effectLst/>
              <a:ea typeface="Roboto" panose="02000000000000000000" pitchFamily="2" charset="0"/>
            </a:endParaRPr>
          </a:p>
          <a:p>
            <a:pPr algn="just"/>
            <a:r>
              <a:rPr lang="en-US" sz="1600" b="0" i="0" dirty="0">
                <a:solidFill>
                  <a:srgbClr val="51565E"/>
                </a:solidFill>
                <a:effectLst/>
                <a:ea typeface="Roboto" panose="02000000000000000000" pitchFamily="2" charset="0"/>
              </a:rPr>
              <a:t>Each SLL is made up of two parts: a head and a tail. The head of each SLL contains a pointer to the first element in the list, and the tail contains a pointer to the last element.</a:t>
            </a:r>
          </a:p>
          <a:p>
            <a:pPr algn="just"/>
            <a:endParaRPr lang="en-US" sz="1600" b="0" i="0" dirty="0">
              <a:solidFill>
                <a:srgbClr val="51565E"/>
              </a:solidFill>
              <a:effectLst/>
              <a:ea typeface="Roboto" panose="02000000000000000000" pitchFamily="2" charset="0"/>
            </a:endParaRPr>
          </a:p>
          <a:p>
            <a:pPr algn="just"/>
            <a:r>
              <a:rPr lang="en-US" sz="1600" b="0" i="0" dirty="0">
                <a:solidFill>
                  <a:srgbClr val="51565E"/>
                </a:solidFill>
                <a:effectLst/>
                <a:ea typeface="Roboto" panose="02000000000000000000" pitchFamily="2" charset="0"/>
              </a:rPr>
              <a:t>It is advantageous over other data structures because it allows for quick insertion and deletion of elements. Additionally, it is easy to implement and can be used in a variety of applications.</a:t>
            </a:r>
          </a:p>
        </p:txBody>
      </p:sp>
      <p:sp>
        <p:nvSpPr>
          <p:cNvPr id="10" name="TextBox 9">
            <a:extLst>
              <a:ext uri="{FF2B5EF4-FFF2-40B4-BE49-F238E27FC236}">
                <a16:creationId xmlns:a16="http://schemas.microsoft.com/office/drawing/2014/main" id="{40973426-99D0-D3A3-C36A-075706348063}"/>
              </a:ext>
            </a:extLst>
          </p:cNvPr>
          <p:cNvSpPr txBox="1"/>
          <p:nvPr/>
        </p:nvSpPr>
        <p:spPr>
          <a:xfrm>
            <a:off x="5357090" y="143225"/>
            <a:ext cx="6559145" cy="6555641"/>
          </a:xfrm>
          <a:prstGeom prst="rect">
            <a:avLst/>
          </a:prstGeom>
          <a:noFill/>
        </p:spPr>
        <p:txBody>
          <a:bodyPr wrap="square">
            <a:spAutoFit/>
          </a:bodyPr>
          <a:lstStyle/>
          <a:p>
            <a:pPr algn="just"/>
            <a:r>
              <a:rPr lang="en-US" sz="1400" b="1" i="0" dirty="0">
                <a:solidFill>
                  <a:srgbClr val="272C37"/>
                </a:solidFill>
                <a:effectLst/>
                <a:ea typeface="Roboto" panose="02000000000000000000" pitchFamily="2" charset="0"/>
              </a:rPr>
              <a:t>Creation and Traversal of DLL:</a:t>
            </a:r>
            <a:r>
              <a:rPr lang="en-US" sz="1400" b="0" i="0" dirty="0">
                <a:solidFill>
                  <a:srgbClr val="272C37"/>
                </a:solidFill>
                <a:effectLst/>
                <a:ea typeface="Roboto" panose="02000000000000000000" pitchFamily="2" charset="0"/>
              </a:rPr>
              <a:t> </a:t>
            </a:r>
            <a:r>
              <a:rPr lang="en-US" sz="1400" b="0" i="0" dirty="0">
                <a:solidFill>
                  <a:srgbClr val="51565E"/>
                </a:solidFill>
                <a:effectLst/>
                <a:ea typeface="Roboto" panose="02000000000000000000" pitchFamily="2" charset="0"/>
              </a:rPr>
              <a:t>A DLL is a type of data structure that allows for the storage of data in a linear fashion, much like a singly linked list. However, unlike a singly linked list, a DLL allows for both forward and backward traversal of the data stored within it. This makes it an ideal data structure for applications that require the ability to move both forward and backward through a list of data.</a:t>
            </a:r>
          </a:p>
          <a:p>
            <a:pPr algn="just"/>
            <a:endParaRPr lang="en-US" sz="1400" b="0" i="0" dirty="0">
              <a:solidFill>
                <a:srgbClr val="51565E"/>
              </a:solidFill>
              <a:effectLst/>
              <a:ea typeface="Roboto" panose="02000000000000000000" pitchFamily="2" charset="0"/>
            </a:endParaRPr>
          </a:p>
          <a:p>
            <a:pPr algn="just"/>
            <a:r>
              <a:rPr lang="en-US" sz="1400" b="0" i="0" dirty="0">
                <a:solidFill>
                  <a:srgbClr val="51565E"/>
                </a:solidFill>
                <a:effectLst/>
                <a:ea typeface="Roboto" panose="02000000000000000000" pitchFamily="2" charset="0"/>
              </a:rPr>
              <a:t>To create a DLL, we first need to create a Node class that will be used to store our data. This Node class will have two attributes: data and next. The data attribute will be used to store the actual data that we want to store in our list, and the next attribute will be used to store a reference to the next node in the list.</a:t>
            </a:r>
          </a:p>
          <a:p>
            <a:pPr algn="just"/>
            <a:endParaRPr lang="en-US" sz="1400" b="0" i="0" dirty="0">
              <a:solidFill>
                <a:srgbClr val="51565E"/>
              </a:solidFill>
              <a:effectLst/>
              <a:ea typeface="Roboto" panose="02000000000000000000" pitchFamily="2" charset="0"/>
            </a:endParaRPr>
          </a:p>
          <a:p>
            <a:pPr algn="just"/>
            <a:r>
              <a:rPr lang="en-US" sz="1400" b="0" i="0" dirty="0">
                <a:solidFill>
                  <a:srgbClr val="51565E"/>
                </a:solidFill>
                <a:effectLst/>
                <a:ea typeface="Roboto" panose="02000000000000000000" pitchFamily="2" charset="0"/>
              </a:rPr>
              <a:t>Once we have our Node class, we can create our DLL. To do this, we need to create a class that will represent our list. This class will have two attributes: head and tail. The head attribute will be used to store a reference to the first node in our list, and the tail attribute will be used to store a reference to the last node in our list.</a:t>
            </a:r>
          </a:p>
          <a:p>
            <a:pPr algn="just"/>
            <a:endParaRPr lang="en-US" sz="1400" b="0" i="0" dirty="0">
              <a:solidFill>
                <a:srgbClr val="51565E"/>
              </a:solidFill>
              <a:effectLst/>
              <a:ea typeface="Roboto" panose="02000000000000000000" pitchFamily="2" charset="0"/>
            </a:endParaRPr>
          </a:p>
          <a:p>
            <a:pPr algn="just"/>
            <a:r>
              <a:rPr lang="en-US" sz="1400" b="0" i="0" dirty="0">
                <a:solidFill>
                  <a:srgbClr val="51565E"/>
                </a:solidFill>
                <a:effectLst/>
                <a:ea typeface="Roboto" panose="02000000000000000000" pitchFamily="2" charset="0"/>
              </a:rPr>
              <a:t>After the list class is created, we can begin adding data to it. To add data to our list, we need to create a new node and set its data attribute to the data that we want to add. Then, we need to set the next attribute of the new node to point to the head node of our list. Finally, we need to set the head node of our list to point to the new node.</a:t>
            </a:r>
          </a:p>
          <a:p>
            <a:pPr algn="just"/>
            <a:endParaRPr lang="en-US" sz="1400" b="0" i="0" dirty="0">
              <a:solidFill>
                <a:srgbClr val="51565E"/>
              </a:solidFill>
              <a:effectLst/>
              <a:ea typeface="Roboto" panose="02000000000000000000" pitchFamily="2" charset="0"/>
            </a:endParaRPr>
          </a:p>
          <a:p>
            <a:pPr algn="just"/>
            <a:r>
              <a:rPr lang="en-US" sz="1400" b="0" i="0" dirty="0">
                <a:solidFill>
                  <a:srgbClr val="51565E"/>
                </a:solidFill>
                <a:effectLst/>
                <a:ea typeface="Roboto" panose="02000000000000000000" pitchFamily="2" charset="0"/>
              </a:rPr>
              <a:t>Now that we know how to add data to our list, we can write a function to traverse our list. To do this, we need to create a variable that will keep track of the current node that we are traversing. We can set this variable to the head node of our list to start. Then, we need to create a while loop that will continue until the current node is None, which indicates that we have reached the end of our list.</a:t>
            </a:r>
          </a:p>
          <a:p>
            <a:pPr algn="just"/>
            <a:endParaRPr lang="en-US" sz="1400" b="0" i="0" dirty="0">
              <a:solidFill>
                <a:srgbClr val="51565E"/>
              </a:solidFill>
              <a:effectLst/>
              <a:ea typeface="Roboto" panose="02000000000000000000" pitchFamily="2" charset="0"/>
            </a:endParaRPr>
          </a:p>
          <a:p>
            <a:pPr algn="just"/>
            <a:r>
              <a:rPr lang="en-US" sz="1400" b="0" i="0" dirty="0">
                <a:solidFill>
                  <a:srgbClr val="51565E"/>
                </a:solidFill>
                <a:effectLst/>
                <a:ea typeface="Roboto" panose="02000000000000000000" pitchFamily="2" charset="0"/>
              </a:rPr>
              <a:t>Within our while loop</a:t>
            </a:r>
            <a:r>
              <a:rPr lang="en-US" sz="1400" b="0" i="0" u="none" strike="noStrike" dirty="0">
                <a:solidFill>
                  <a:srgbClr val="1179EF"/>
                </a:solidFill>
                <a:effectLst/>
                <a:ea typeface="Roboto" panose="02000000000000000000" pitchFamily="2" charset="0"/>
                <a:hlinkClick r:id="rId3" tooltip="while loop,"/>
              </a:rPr>
              <a:t>,</a:t>
            </a:r>
            <a:r>
              <a:rPr lang="en-US" sz="1400" b="0" i="0" dirty="0">
                <a:solidFill>
                  <a:srgbClr val="51565E"/>
                </a:solidFill>
                <a:effectLst/>
                <a:ea typeface="Roboto" panose="02000000000000000000" pitchFamily="2" charset="0"/>
              </a:rPr>
              <a:t> we need to print out the data that is stored in the current node. Then, we need to set the current node to the next node in our list before continuing to the next iteration of the loop.</a:t>
            </a:r>
          </a:p>
        </p:txBody>
      </p:sp>
    </p:spTree>
    <p:extLst>
      <p:ext uri="{BB962C8B-B14F-4D97-AF65-F5344CB8AC3E}">
        <p14:creationId xmlns:p14="http://schemas.microsoft.com/office/powerpoint/2010/main" val="119613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 calcmode="lin" valueType="num">
                                      <p:cBhvr additive="base">
                                        <p:cTn id="26"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 calcmode="lin" valueType="num">
                                      <p:cBhvr additive="base">
                                        <p:cTn id="32"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10">
                                            <p:txEl>
                                              <p:pRg st="0" end="0"/>
                                            </p:txEl>
                                          </p:spTgt>
                                        </p:tgtEl>
                                        <p:attrNameLst>
                                          <p:attrName>style.visibility</p:attrName>
                                        </p:attrNameLst>
                                      </p:cBhvr>
                                      <p:to>
                                        <p:strVal val="visible"/>
                                      </p:to>
                                    </p:set>
                                    <p:animEffect transition="in" filter="wheel(1)">
                                      <p:cBhvr>
                                        <p:cTn id="38" dur="2000"/>
                                        <p:tgtEl>
                                          <p:spTgt spid="1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circle(in)">
                                      <p:cBhvr>
                                        <p:cTn id="43" dur="2000"/>
                                        <p:tgtEl>
                                          <p:spTgt spid="10">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10">
                                            <p:txEl>
                                              <p:pRg st="4" end="4"/>
                                            </p:txEl>
                                          </p:spTgt>
                                        </p:tgtEl>
                                        <p:attrNameLst>
                                          <p:attrName>style.visibility</p:attrName>
                                        </p:attrNameLst>
                                      </p:cBhvr>
                                      <p:to>
                                        <p:strVal val="visible"/>
                                      </p:to>
                                    </p:set>
                                    <p:animEffect transition="in" filter="circle(in)">
                                      <p:cBhvr>
                                        <p:cTn id="48" dur="2000"/>
                                        <p:tgtEl>
                                          <p:spTgt spid="10">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0">
                                            <p:txEl>
                                              <p:pRg st="6" end="6"/>
                                            </p:txEl>
                                          </p:spTgt>
                                        </p:tgtEl>
                                        <p:attrNameLst>
                                          <p:attrName>style.visibility</p:attrName>
                                        </p:attrNameLst>
                                      </p:cBhvr>
                                      <p:to>
                                        <p:strVal val="visible"/>
                                      </p:to>
                                    </p:set>
                                    <p:animEffect transition="in" filter="fade">
                                      <p:cBhvr>
                                        <p:cTn id="53" dur="1000"/>
                                        <p:tgtEl>
                                          <p:spTgt spid="10">
                                            <p:txEl>
                                              <p:pRg st="6" end="6"/>
                                            </p:txEl>
                                          </p:spTgt>
                                        </p:tgtEl>
                                      </p:cBhvr>
                                    </p:animEffect>
                                    <p:anim calcmode="lin" valueType="num">
                                      <p:cBhvr>
                                        <p:cTn id="54"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0">
                                            <p:txEl>
                                              <p:pRg st="8" end="8"/>
                                            </p:txEl>
                                          </p:spTgt>
                                        </p:tgtEl>
                                        <p:attrNameLst>
                                          <p:attrName>style.visibility</p:attrName>
                                        </p:attrNameLst>
                                      </p:cBhvr>
                                      <p:to>
                                        <p:strVal val="visible"/>
                                      </p:to>
                                    </p:set>
                                    <p:anim calcmode="lin" valueType="num">
                                      <p:cBhvr additive="base">
                                        <p:cTn id="60"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0">
                                            <p:txEl>
                                              <p:pRg st="10" end="10"/>
                                            </p:txEl>
                                          </p:spTgt>
                                        </p:tgtEl>
                                        <p:attrNameLst>
                                          <p:attrName>style.visibility</p:attrName>
                                        </p:attrNameLst>
                                      </p:cBhvr>
                                      <p:to>
                                        <p:strVal val="visible"/>
                                      </p:to>
                                    </p:set>
                                    <p:anim calcmode="lin" valueType="num">
                                      <p:cBhvr additive="base">
                                        <p:cTn id="66"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35B561-8F6D-C3C9-1FDC-9C7B87413083}"/>
              </a:ext>
            </a:extLst>
          </p:cNvPr>
          <p:cNvSpPr txBox="1"/>
          <p:nvPr/>
        </p:nvSpPr>
        <p:spPr>
          <a:xfrm>
            <a:off x="166255" y="5169"/>
            <a:ext cx="3749963" cy="338554"/>
          </a:xfrm>
          <a:prstGeom prst="rect">
            <a:avLst/>
          </a:prstGeom>
          <a:noFill/>
        </p:spPr>
        <p:txBody>
          <a:bodyPr wrap="square">
            <a:spAutoFit/>
          </a:bodyPr>
          <a:lstStyle/>
          <a:p>
            <a:pPr algn="l"/>
            <a:r>
              <a:rPr lang="en-US" sz="1600" b="1" i="0" dirty="0">
                <a:solidFill>
                  <a:srgbClr val="272C37"/>
                </a:solidFill>
                <a:effectLst/>
              </a:rPr>
              <a:t>What is a CLL(CLL</a:t>
            </a:r>
            <a:r>
              <a:rPr lang="en-US" sz="1600" b="1" i="0" dirty="0">
                <a:solidFill>
                  <a:srgbClr val="272C37"/>
                </a:solidFill>
                <a:effectLst/>
                <a:ea typeface="Roboto" panose="02000000000000000000" pitchFamily="2" charset="0"/>
              </a:rPr>
              <a:t>)?</a:t>
            </a:r>
          </a:p>
        </p:txBody>
      </p:sp>
      <p:pic>
        <p:nvPicPr>
          <p:cNvPr id="5" name="Picture 4">
            <a:extLst>
              <a:ext uri="{FF2B5EF4-FFF2-40B4-BE49-F238E27FC236}">
                <a16:creationId xmlns:a16="http://schemas.microsoft.com/office/drawing/2014/main" id="{9E87A79E-869E-8A80-D261-CD25DAEE471A}"/>
              </a:ext>
            </a:extLst>
          </p:cNvPr>
          <p:cNvPicPr>
            <a:picLocks noChangeAspect="1"/>
          </p:cNvPicPr>
          <p:nvPr/>
        </p:nvPicPr>
        <p:blipFill>
          <a:blip r:embed="rId2"/>
          <a:stretch>
            <a:fillRect/>
          </a:stretch>
        </p:blipFill>
        <p:spPr>
          <a:xfrm>
            <a:off x="349653" y="343724"/>
            <a:ext cx="4689781" cy="1540495"/>
          </a:xfrm>
          <a:prstGeom prst="rect">
            <a:avLst/>
          </a:prstGeom>
        </p:spPr>
      </p:pic>
      <p:sp>
        <p:nvSpPr>
          <p:cNvPr id="7" name="TextBox 6">
            <a:extLst>
              <a:ext uri="{FF2B5EF4-FFF2-40B4-BE49-F238E27FC236}">
                <a16:creationId xmlns:a16="http://schemas.microsoft.com/office/drawing/2014/main" id="{EA69BA62-285B-629B-59EE-238BBEB73C4C}"/>
              </a:ext>
            </a:extLst>
          </p:cNvPr>
          <p:cNvSpPr txBox="1"/>
          <p:nvPr/>
        </p:nvSpPr>
        <p:spPr>
          <a:xfrm>
            <a:off x="166255" y="1884219"/>
            <a:ext cx="4873179" cy="4770537"/>
          </a:xfrm>
          <a:prstGeom prst="rect">
            <a:avLst/>
          </a:prstGeom>
          <a:noFill/>
        </p:spPr>
        <p:txBody>
          <a:bodyPr wrap="square">
            <a:spAutoFit/>
          </a:bodyPr>
          <a:lstStyle/>
          <a:p>
            <a:pPr algn="just"/>
            <a:r>
              <a:rPr lang="en-US" sz="1600" dirty="0">
                <a:solidFill>
                  <a:srgbClr val="51565E"/>
                </a:solidFill>
              </a:rPr>
              <a:t>A CLL </a:t>
            </a:r>
            <a:r>
              <a:rPr lang="en-US" sz="1600" b="0" i="0" dirty="0">
                <a:solidFill>
                  <a:srgbClr val="51565E"/>
                </a:solidFill>
                <a:effectLst/>
              </a:rPr>
              <a:t>is a unidirectional linked list. So, you can traverse it in only one direction. But this type of linked list has its last node pointing to the head node. So while traversing, you need to be careful and stop traversing when you revisit the head node.</a:t>
            </a:r>
          </a:p>
          <a:p>
            <a:pPr algn="just"/>
            <a:endParaRPr lang="en-US" sz="1600" b="0" i="0" dirty="0">
              <a:solidFill>
                <a:srgbClr val="51565E"/>
              </a:solidFill>
              <a:effectLst/>
            </a:endParaRPr>
          </a:p>
          <a:p>
            <a:pPr algn="just"/>
            <a:r>
              <a:rPr lang="en-US" sz="1600" b="1" i="0" dirty="0">
                <a:solidFill>
                  <a:srgbClr val="272C37"/>
                </a:solidFill>
                <a:effectLst/>
              </a:rPr>
              <a:t>Structure of CLL: </a:t>
            </a:r>
            <a:r>
              <a:rPr lang="en-US" sz="1600" b="0" i="0" dirty="0">
                <a:solidFill>
                  <a:srgbClr val="51565E"/>
                </a:solidFill>
                <a:effectLst/>
              </a:rPr>
              <a:t>A CLL is a type of data structure that uses linked list technology to store data in a linear, sequential fashion. However, unlike a traditional linked list, a CLL has no beginning or end – it is essentially a ring of nodes. This makes CLLs ideal for applications where data needs to be processed in a continuous loop, such as in real-time applications or simulations.</a:t>
            </a:r>
          </a:p>
          <a:p>
            <a:pPr algn="just"/>
            <a:endParaRPr lang="en-US" sz="1600" b="0" i="0" dirty="0">
              <a:solidFill>
                <a:srgbClr val="51565E"/>
              </a:solidFill>
              <a:effectLst/>
            </a:endParaRPr>
          </a:p>
          <a:p>
            <a:pPr algn="just"/>
            <a:r>
              <a:rPr lang="en-US" sz="1600" b="0" i="0" dirty="0">
                <a:solidFill>
                  <a:srgbClr val="51565E"/>
                </a:solidFill>
                <a:effectLst/>
              </a:rPr>
              <a:t>CLLs are typically implemented using a singly linked list data structure. This means that each node in the list is connected to the next node via a pointer. The last node in the list is then connected back to the first node, creating the ring-like structure.</a:t>
            </a:r>
          </a:p>
        </p:txBody>
      </p:sp>
      <p:sp>
        <p:nvSpPr>
          <p:cNvPr id="4" name="TextBox 3">
            <a:extLst>
              <a:ext uri="{FF2B5EF4-FFF2-40B4-BE49-F238E27FC236}">
                <a16:creationId xmlns:a16="http://schemas.microsoft.com/office/drawing/2014/main" id="{811ADB9A-DC78-1625-8E57-3358F48ECE14}"/>
              </a:ext>
            </a:extLst>
          </p:cNvPr>
          <p:cNvSpPr txBox="1"/>
          <p:nvPr/>
        </p:nvSpPr>
        <p:spPr>
          <a:xfrm>
            <a:off x="5236352" y="138143"/>
            <a:ext cx="6748827" cy="6740307"/>
          </a:xfrm>
          <a:prstGeom prst="rect">
            <a:avLst/>
          </a:prstGeom>
          <a:noFill/>
        </p:spPr>
        <p:txBody>
          <a:bodyPr wrap="square">
            <a:spAutoFit/>
          </a:bodyPr>
          <a:lstStyle/>
          <a:p>
            <a:pPr algn="just"/>
            <a:r>
              <a:rPr lang="en-US" sz="1600" b="0" i="0" dirty="0">
                <a:solidFill>
                  <a:srgbClr val="51565E"/>
                </a:solidFill>
                <a:effectLst/>
              </a:rPr>
              <a:t>Accessing data in a CLL is similar to accessing data in a traditional linked list. However, because there is no defined beginning or end to the list, it can be difficult to know where to start traversing the list. As a result, many implementations of CLLs use a "head" pointer that points to the first node in the list.</a:t>
            </a:r>
          </a:p>
          <a:p>
            <a:pPr algn="just"/>
            <a:endParaRPr lang="en-US" sz="1600" b="0" i="0" dirty="0">
              <a:solidFill>
                <a:srgbClr val="51565E"/>
              </a:solidFill>
              <a:effectLst/>
            </a:endParaRPr>
          </a:p>
          <a:p>
            <a:pPr algn="just"/>
            <a:r>
              <a:rPr lang="en-US" sz="1600" b="0" i="0" dirty="0">
                <a:solidFill>
                  <a:srgbClr val="51565E"/>
                </a:solidFill>
                <a:effectLst/>
              </a:rPr>
              <a:t>CLLs have a number of advantages over traditionally linked lists. First, because there is no defined beginning or end to the list, data can be added and removed from the list at any time. This makes CLLs ideal for applications where data needs to be constantly added or removed, such as in a real-time application.</a:t>
            </a:r>
          </a:p>
          <a:p>
            <a:pPr algn="just"/>
            <a:endParaRPr lang="en-US" sz="1600" b="0" i="0" dirty="0">
              <a:solidFill>
                <a:srgbClr val="51565E"/>
              </a:solidFill>
              <a:effectLst/>
            </a:endParaRPr>
          </a:p>
          <a:p>
            <a:pPr algn="just"/>
            <a:r>
              <a:rPr lang="en-US" sz="1600" b="0" i="0" dirty="0">
                <a:solidFill>
                  <a:srgbClr val="51565E"/>
                </a:solidFill>
                <a:effectLst/>
              </a:rPr>
              <a:t>Second, because data is stored in a ring-like structure, it can be accessed in a continuous loop. This makes CLLs ideal for applications where data needs to be processed in a continuous loop, such as in a real-time application or simulation.</a:t>
            </a:r>
          </a:p>
          <a:p>
            <a:pPr algn="just"/>
            <a:endParaRPr lang="en-US" sz="1600" b="0" i="0" dirty="0">
              <a:solidFill>
                <a:srgbClr val="51565E"/>
              </a:solidFill>
              <a:effectLst/>
            </a:endParaRPr>
          </a:p>
          <a:p>
            <a:pPr algn="just"/>
            <a:r>
              <a:rPr lang="en-US" sz="1600" b="0" i="0" dirty="0">
                <a:solidFill>
                  <a:srgbClr val="51565E"/>
                </a:solidFill>
                <a:effectLst/>
              </a:rPr>
              <a:t>Third, because there is no defined beginning or end to the list, CLLs are typically more efficient than traditional linked lists when it comes to memory usage. This is because traditionally linked lists often require additional memory for pointers that point to the beginning and end of the list. CLLs, on the other hand, only require a single pointer to be stored in memory – the head pointer.</a:t>
            </a:r>
          </a:p>
          <a:p>
            <a:pPr algn="just"/>
            <a:endParaRPr lang="en-US" sz="1600" dirty="0">
              <a:solidFill>
                <a:srgbClr val="51565E"/>
              </a:solidFill>
            </a:endParaRPr>
          </a:p>
          <a:p>
            <a:pPr algn="just"/>
            <a:r>
              <a:rPr lang="en-US" sz="1600" dirty="0">
                <a:solidFill>
                  <a:srgbClr val="51565E"/>
                </a:solidFill>
              </a:rPr>
              <a:t>F</a:t>
            </a:r>
            <a:r>
              <a:rPr lang="en-US" sz="1600" b="0" i="0" dirty="0">
                <a:solidFill>
                  <a:srgbClr val="51565E"/>
                </a:solidFill>
                <a:effectLst/>
              </a:rPr>
              <a:t>inally, CLLs are often easier to implement than traditional linked lists. This is because traditional linked lists often require the use of additional data structures, such as stacks and queues, to keep track of the list's beginning and end. CLLs, on the other hand, only require a singly linked list data structure.</a:t>
            </a:r>
          </a:p>
        </p:txBody>
      </p:sp>
    </p:spTree>
    <p:extLst>
      <p:ext uri="{BB962C8B-B14F-4D97-AF65-F5344CB8AC3E}">
        <p14:creationId xmlns:p14="http://schemas.microsoft.com/office/powerpoint/2010/main" val="109312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1000"/>
                                        <p:tgtEl>
                                          <p:spTgt spid="7">
                                            <p:txEl>
                                              <p:pRg st="2" end="2"/>
                                            </p:txEl>
                                          </p:spTgt>
                                        </p:tgtEl>
                                      </p:cBhvr>
                                    </p:animEffect>
                                    <p:anim calcmode="lin" valueType="num">
                                      <p:cBhvr>
                                        <p:cTn id="21"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1000"/>
                                        <p:tgtEl>
                                          <p:spTgt spid="7">
                                            <p:txEl>
                                              <p:pRg st="4" end="4"/>
                                            </p:txEl>
                                          </p:spTgt>
                                        </p:tgtEl>
                                      </p:cBhvr>
                                    </p:animEffect>
                                    <p:anim calcmode="lin" valueType="num">
                                      <p:cBhvr>
                                        <p:cTn id="2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animEffect transition="in" filter="wheel(1)">
                                      <p:cBhvr>
                                        <p:cTn id="34" dur="2000"/>
                                        <p:tgtEl>
                                          <p:spTgt spid="4">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circle(in)">
                                      <p:cBhvr>
                                        <p:cTn id="39" dur="2000"/>
                                        <p:tgtEl>
                                          <p:spTgt spid="4">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4">
                                            <p:txEl>
                                              <p:pRg st="4" end="4"/>
                                            </p:txEl>
                                          </p:spTgt>
                                        </p:tgtEl>
                                        <p:attrNameLst>
                                          <p:attrName>style.visibility</p:attrName>
                                        </p:attrNameLst>
                                      </p:cBhvr>
                                      <p:to>
                                        <p:strVal val="visible"/>
                                      </p:to>
                                    </p:set>
                                    <p:animEffect transition="in" filter="circle(in)">
                                      <p:cBhvr>
                                        <p:cTn id="44" dur="2000"/>
                                        <p:tgtEl>
                                          <p:spTgt spid="4">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circle(in)">
                                      <p:cBhvr>
                                        <p:cTn id="49" dur="2000"/>
                                        <p:tgtEl>
                                          <p:spTgt spid="4">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
                                            <p:txEl>
                                              <p:pRg st="8" end="8"/>
                                            </p:txEl>
                                          </p:spTgt>
                                        </p:tgtEl>
                                        <p:attrNameLst>
                                          <p:attrName>style.visibility</p:attrName>
                                        </p:attrNameLst>
                                      </p:cBhvr>
                                      <p:to>
                                        <p:strVal val="visible"/>
                                      </p:to>
                                    </p:set>
                                    <p:animEffect transition="in" filter="wipe(down)">
                                      <p:cBhvr>
                                        <p:cTn id="54"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8867</TotalTime>
  <Words>13969</Words>
  <Application>Microsoft Office PowerPoint</Application>
  <PresentationFormat>Widescreen</PresentationFormat>
  <Paragraphs>1659</Paragraphs>
  <Slides>54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Bitter</vt:lpstr>
      <vt:lpstr>Calibri</vt:lpstr>
      <vt:lpstr>Calibri Light</vt:lpstr>
      <vt:lpstr>Cambria</vt:lpstr>
      <vt:lpstr>Consolas</vt:lpstr>
      <vt:lpstr>euclid_circular_a</vt:lpstr>
      <vt:lpstr>sofia-pro</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METHOD</dc:title>
  <dc:creator>Chaitanya Singamaneni</dc:creator>
  <cp:lastModifiedBy>Sudheer Varma</cp:lastModifiedBy>
  <cp:revision>1554</cp:revision>
  <dcterms:created xsi:type="dcterms:W3CDTF">2021-04-09T14:45:39Z</dcterms:created>
  <dcterms:modified xsi:type="dcterms:W3CDTF">2023-02-12T07:16:01Z</dcterms:modified>
</cp:coreProperties>
</file>