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74" r:id="rId2"/>
    <p:sldId id="302" r:id="rId3"/>
    <p:sldId id="303" r:id="rId4"/>
    <p:sldId id="304" r:id="rId5"/>
    <p:sldId id="305" r:id="rId6"/>
    <p:sldId id="306" r:id="rId7"/>
    <p:sldId id="307" r:id="rId8"/>
    <p:sldId id="314" r:id="rId9"/>
    <p:sldId id="308" r:id="rId10"/>
    <p:sldId id="309" r:id="rId11"/>
    <p:sldId id="310" r:id="rId12"/>
    <p:sldId id="311" r:id="rId13"/>
    <p:sldId id="312" r:id="rId14"/>
    <p:sldId id="313" r:id="rId15"/>
    <p:sldId id="315" r:id="rId16"/>
    <p:sldId id="316" r:id="rId17"/>
    <p:sldId id="323" r:id="rId18"/>
    <p:sldId id="324" r:id="rId19"/>
    <p:sldId id="325" r:id="rId20"/>
    <p:sldId id="326" r:id="rId21"/>
    <p:sldId id="327" r:id="rId22"/>
    <p:sldId id="328" r:id="rId23"/>
    <p:sldId id="317" r:id="rId24"/>
    <p:sldId id="319" r:id="rId25"/>
    <p:sldId id="318" r:id="rId26"/>
    <p:sldId id="320" r:id="rId27"/>
    <p:sldId id="321" r:id="rId28"/>
    <p:sldId id="32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3" autoAdjust="0"/>
    <p:restoredTop sz="94660"/>
  </p:normalViewPr>
  <p:slideViewPr>
    <p:cSldViewPr snapToGrid="0">
      <p:cViewPr varScale="1">
        <p:scale>
          <a:sx n="83" d="100"/>
          <a:sy n="83" d="100"/>
        </p:scale>
        <p:origin x="105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1AEE5C-F356-47D6-ADCC-FBC2AF8BAE8D}"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9698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59907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29480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1AEE5C-F356-47D6-ADCC-FBC2AF8BAE8D}"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4364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AEE5C-F356-47D6-ADCC-FBC2AF8BAE8D}"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31024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1AEE5C-F356-47D6-ADCC-FBC2AF8BAE8D}"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53332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1AEE5C-F356-47D6-ADCC-FBC2AF8BAE8D}"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46593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1AEE5C-F356-47D6-ADCC-FBC2AF8BAE8D}"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41300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AEE5C-F356-47D6-ADCC-FBC2AF8BAE8D}"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49655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AEE5C-F356-47D6-ADCC-FBC2AF8BAE8D}"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213508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AEE5C-F356-47D6-ADCC-FBC2AF8BAE8D}"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C927F-266A-4420-B671-30CFDFAABD3A}" type="slidenum">
              <a:rPr lang="en-US" smtClean="0"/>
              <a:t>‹#›</a:t>
            </a:fld>
            <a:endParaRPr lang="en-US"/>
          </a:p>
        </p:txBody>
      </p:sp>
    </p:spTree>
    <p:extLst>
      <p:ext uri="{BB962C8B-B14F-4D97-AF65-F5344CB8AC3E}">
        <p14:creationId xmlns:p14="http://schemas.microsoft.com/office/powerpoint/2010/main" val="101955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AEE5C-F356-47D6-ADCC-FBC2AF8BAE8D}" type="datetimeFigureOut">
              <a:rPr lang="en-US" smtClean="0"/>
              <a:t>11/21/2022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927F-266A-4420-B671-30CFDFAABD3A}" type="slidenum">
              <a:rPr lang="en-US" smtClean="0"/>
              <a:t>‹#›</a:t>
            </a:fld>
            <a:endParaRPr lang="en-US"/>
          </a:p>
        </p:txBody>
      </p:sp>
    </p:spTree>
    <p:extLst>
      <p:ext uri="{BB962C8B-B14F-4D97-AF65-F5344CB8AC3E}">
        <p14:creationId xmlns:p14="http://schemas.microsoft.com/office/powerpoint/2010/main" val="16962231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0E0C5-B8E5-4258-920D-A234A53053D8}"/>
              </a:ext>
            </a:extLst>
          </p:cNvPr>
          <p:cNvSpPr>
            <a:spLocks noGrp="1"/>
          </p:cNvSpPr>
          <p:nvPr>
            <p:ph idx="1"/>
          </p:nvPr>
        </p:nvSpPr>
        <p:spPr>
          <a:xfrm>
            <a:off x="1281869" y="2597921"/>
            <a:ext cx="9605473" cy="3828516"/>
          </a:xfrm>
        </p:spPr>
        <p:txBody>
          <a:bodyPr anchor="t">
            <a:noAutofit/>
          </a:bodyPr>
          <a:lstStyle/>
          <a:p>
            <a:pPr marL="0" indent="0">
              <a:lnSpc>
                <a:spcPct val="100000"/>
              </a:lnSpc>
              <a:spcBef>
                <a:spcPts val="0"/>
              </a:spcBef>
              <a:buNone/>
            </a:pPr>
            <a:r>
              <a:rPr lang="en-IN" sz="2000" b="1" dirty="0">
                <a:latin typeface="Cambria" pitchFamily="18" charset="0"/>
              </a:rPr>
              <a:t>		Course			: 	</a:t>
            </a:r>
            <a:r>
              <a:rPr lang="en-IN" sz="2000" b="1" dirty="0">
                <a:solidFill>
                  <a:srgbClr val="FF0000"/>
                </a:solidFill>
                <a:latin typeface="Cambria" pitchFamily="18" charset="0"/>
              </a:rPr>
              <a:t>Data Structures</a:t>
            </a:r>
          </a:p>
          <a:p>
            <a:pPr marL="0" indent="0">
              <a:lnSpc>
                <a:spcPct val="100000"/>
              </a:lnSpc>
              <a:spcBef>
                <a:spcPts val="0"/>
              </a:spcBef>
              <a:buNone/>
            </a:pPr>
            <a:r>
              <a:rPr lang="en-IN" sz="2000" b="1" dirty="0">
                <a:solidFill>
                  <a:srgbClr val="FF0000"/>
                </a:solidFill>
                <a:latin typeface="Cambria" pitchFamily="18" charset="0"/>
              </a:rPr>
              <a:t>	</a:t>
            </a:r>
            <a:r>
              <a:rPr lang="en-IN" sz="2000" b="1" dirty="0">
                <a:latin typeface="Cambria" pitchFamily="18" charset="0"/>
              </a:rPr>
              <a:t>	Subject Code		: 	</a:t>
            </a:r>
            <a:r>
              <a:rPr lang="en-IN" sz="2000" b="1" dirty="0">
                <a:solidFill>
                  <a:srgbClr val="FF0000"/>
                </a:solidFill>
                <a:latin typeface="Cambria" pitchFamily="18" charset="0"/>
              </a:rPr>
              <a:t>CSEN2001</a:t>
            </a:r>
            <a:br>
              <a:rPr lang="en-IN" sz="2000" b="1" dirty="0">
                <a:latin typeface="Cambria" pitchFamily="18" charset="0"/>
              </a:rPr>
            </a:br>
            <a:r>
              <a:rPr lang="en-IN" sz="2000" b="1" dirty="0">
                <a:latin typeface="Cambria" pitchFamily="18" charset="0"/>
              </a:rPr>
              <a:t>		Program		: 	</a:t>
            </a:r>
            <a:r>
              <a:rPr lang="en-IN" sz="2000" b="1" dirty="0">
                <a:solidFill>
                  <a:srgbClr val="FF0000"/>
                </a:solidFill>
                <a:latin typeface="Cambria" pitchFamily="18" charset="0"/>
              </a:rPr>
              <a:t>B. Tech </a:t>
            </a:r>
          </a:p>
          <a:p>
            <a:pPr marL="0" indent="0">
              <a:lnSpc>
                <a:spcPct val="100000"/>
              </a:lnSpc>
              <a:spcBef>
                <a:spcPts val="0"/>
              </a:spcBef>
              <a:buNone/>
            </a:pPr>
            <a:r>
              <a:rPr lang="en-IN" sz="2000" b="1" dirty="0">
                <a:latin typeface="Cambria" pitchFamily="18" charset="0"/>
              </a:rPr>
              <a:t>		Year 			: 	</a:t>
            </a:r>
            <a:r>
              <a:rPr lang="en-IN" sz="2000" b="1" dirty="0">
                <a:solidFill>
                  <a:srgbClr val="FF0000"/>
                </a:solidFill>
                <a:latin typeface="Cambria" pitchFamily="18" charset="0"/>
              </a:rPr>
              <a:t>II</a:t>
            </a:r>
          </a:p>
          <a:p>
            <a:pPr marL="0" indent="0">
              <a:lnSpc>
                <a:spcPct val="100000"/>
              </a:lnSpc>
              <a:spcBef>
                <a:spcPts val="0"/>
              </a:spcBef>
              <a:buNone/>
            </a:pPr>
            <a:r>
              <a:rPr lang="en-IN" sz="2000" b="1" dirty="0">
                <a:latin typeface="Cambria" pitchFamily="18" charset="0"/>
              </a:rPr>
              <a:t>		Dept. and Sec		:</a:t>
            </a:r>
            <a:r>
              <a:rPr lang="en-IN" sz="2000" b="1" dirty="0">
                <a:solidFill>
                  <a:srgbClr val="FF0000"/>
                </a:solidFill>
                <a:latin typeface="Cambria" pitchFamily="18" charset="0"/>
              </a:rPr>
              <a:t>	CSE ( )</a:t>
            </a:r>
          </a:p>
          <a:p>
            <a:pPr marL="0" indent="0">
              <a:lnSpc>
                <a:spcPct val="100000"/>
              </a:lnSpc>
              <a:spcBef>
                <a:spcPts val="0"/>
              </a:spcBef>
              <a:buNone/>
            </a:pPr>
            <a:r>
              <a:rPr lang="en-US" sz="2000" b="1" dirty="0">
                <a:latin typeface="Cambria" pitchFamily="18" charset="0"/>
              </a:rPr>
              <a:t>		UNIT			: 	 </a:t>
            </a:r>
            <a:r>
              <a:rPr lang="en-US" sz="2000" b="1" dirty="0">
                <a:solidFill>
                  <a:srgbClr val="FF0000"/>
                </a:solidFill>
                <a:latin typeface="Cambria" pitchFamily="18" charset="0"/>
              </a:rPr>
              <a:t>III</a:t>
            </a:r>
            <a:r>
              <a:rPr lang="en-IN" sz="2000" b="1" dirty="0">
                <a:latin typeface="Cambria" pitchFamily="18" charset="0"/>
              </a:rPr>
              <a:t>	</a:t>
            </a:r>
          </a:p>
          <a:p>
            <a:pPr marL="0" indent="0">
              <a:buNone/>
            </a:pPr>
            <a:r>
              <a:rPr lang="en-IN" sz="2000" b="1" dirty="0">
                <a:latin typeface="Cambria" pitchFamily="18" charset="0"/>
              </a:rPr>
              <a:t>		</a:t>
            </a:r>
          </a:p>
          <a:p>
            <a:pPr marL="0" indent="0" algn="ctr">
              <a:buNone/>
            </a:pPr>
            <a:r>
              <a:rPr lang="en-IN" sz="2000" b="1" dirty="0">
                <a:latin typeface="Cambria" pitchFamily="18" charset="0"/>
              </a:rPr>
              <a:t>Dr </a:t>
            </a:r>
            <a:r>
              <a:rPr lang="en-IN" sz="2000" b="1" dirty="0" err="1">
                <a:latin typeface="Cambria" pitchFamily="18" charset="0"/>
              </a:rPr>
              <a:t>Kranthi</a:t>
            </a:r>
            <a:r>
              <a:rPr lang="en-IN" sz="2000" b="1" dirty="0">
                <a:latin typeface="Cambria" pitchFamily="18" charset="0"/>
              </a:rPr>
              <a:t> Kumar Singamaneni</a:t>
            </a:r>
          </a:p>
          <a:p>
            <a:pPr marL="0" indent="0" algn="ctr">
              <a:lnSpc>
                <a:spcPct val="90000"/>
              </a:lnSpc>
              <a:buNone/>
            </a:pPr>
            <a:r>
              <a:rPr lang="en-IN" sz="2000" b="1" dirty="0">
                <a:latin typeface="Cambria" pitchFamily="18" charset="0"/>
              </a:rPr>
              <a:t>Dept. of C.S.E</a:t>
            </a:r>
          </a:p>
          <a:p>
            <a:pPr marL="0" indent="0" algn="ctr">
              <a:lnSpc>
                <a:spcPct val="90000"/>
              </a:lnSpc>
              <a:buNone/>
            </a:pPr>
            <a:r>
              <a:rPr lang="en-IN" sz="2000" b="1" dirty="0">
                <a:latin typeface="Cambria" pitchFamily="18" charset="0"/>
              </a:rPr>
              <a:t>G.S.T, GITAM Deemed to be University</a:t>
            </a:r>
            <a:br>
              <a:rPr lang="en-IN" sz="2000" b="1" dirty="0">
                <a:latin typeface="Cambria" pitchFamily="18" charset="0"/>
              </a:rPr>
            </a:br>
            <a:endParaRPr lang="en-IN" sz="2000" dirty="0"/>
          </a:p>
        </p:txBody>
      </p:sp>
      <p:pic>
        <p:nvPicPr>
          <p:cNvPr id="2" name="Picture 1"/>
          <p:cNvPicPr>
            <a:picLocks noChangeAspect="1"/>
          </p:cNvPicPr>
          <p:nvPr/>
        </p:nvPicPr>
        <p:blipFill>
          <a:blip r:embed="rId2"/>
          <a:stretch>
            <a:fillRect/>
          </a:stretch>
        </p:blipFill>
        <p:spPr>
          <a:xfrm>
            <a:off x="1281869" y="248536"/>
            <a:ext cx="9605473" cy="1999007"/>
          </a:xfrm>
          <a:prstGeom prst="rect">
            <a:avLst/>
          </a:prstGeom>
        </p:spPr>
      </p:pic>
    </p:spTree>
    <p:extLst>
      <p:ext uri="{BB962C8B-B14F-4D97-AF65-F5344CB8AC3E}">
        <p14:creationId xmlns:p14="http://schemas.microsoft.com/office/powerpoint/2010/main" val="324314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873C6-0863-7F56-45A2-4775F54E6AC7}"/>
              </a:ext>
            </a:extLst>
          </p:cNvPr>
          <p:cNvSpPr txBox="1"/>
          <p:nvPr/>
        </p:nvSpPr>
        <p:spPr>
          <a:xfrm>
            <a:off x="221673" y="106418"/>
            <a:ext cx="5874327" cy="4170372"/>
          </a:xfrm>
          <a:prstGeom prst="rect">
            <a:avLst/>
          </a:prstGeom>
          <a:noFill/>
        </p:spPr>
        <p:txBody>
          <a:bodyPr wrap="square">
            <a:spAutoFit/>
          </a:bodyPr>
          <a:lstStyle/>
          <a:p>
            <a:pPr algn="just"/>
            <a:r>
              <a:rPr lang="en-US" sz="1600" b="0" i="0" dirty="0">
                <a:solidFill>
                  <a:srgbClr val="610B38"/>
                </a:solidFill>
                <a:effectLst/>
                <a:latin typeface="erdana"/>
              </a:rPr>
              <a:t>Applications of Queue: </a:t>
            </a:r>
            <a:r>
              <a:rPr lang="en-US" sz="1600" b="0" i="0" dirty="0">
                <a:solidFill>
                  <a:srgbClr val="333333"/>
                </a:solidFill>
                <a:effectLst/>
                <a:latin typeface="inter-regular"/>
              </a:rPr>
              <a:t>Due to the fact that queue performs actions on a first in first out basis which is quite fair for the ordering of actions. There are various applications of queues discussed below.</a:t>
            </a:r>
          </a:p>
          <a:p>
            <a:pPr algn="just"/>
            <a:endParaRPr lang="en-US" sz="1600" dirty="0">
              <a:solidFill>
                <a:srgbClr val="333333"/>
              </a:solidFill>
              <a:latin typeface="inter-regular"/>
            </a:endParaRPr>
          </a:p>
          <a:p>
            <a:pPr marL="285750" indent="-285750" algn="just">
              <a:spcBef>
                <a:spcPts val="600"/>
              </a:spcBef>
              <a:buFont typeface="Wingdings" panose="05000000000000000000" pitchFamily="2" charset="2"/>
              <a:buChar char="Ø"/>
            </a:pPr>
            <a:r>
              <a:rPr lang="en-US" sz="1600" b="0" i="0" dirty="0">
                <a:solidFill>
                  <a:srgbClr val="000000"/>
                </a:solidFill>
                <a:effectLst/>
                <a:latin typeface="inter-regular"/>
              </a:rPr>
              <a:t>Queues are widely used as waiting lists for a single shared resource like a printer, disk, or CPU.</a:t>
            </a:r>
          </a:p>
          <a:p>
            <a:pPr marL="285750" indent="-285750" algn="just">
              <a:spcBef>
                <a:spcPts val="600"/>
              </a:spcBef>
              <a:buFont typeface="Wingdings" panose="05000000000000000000" pitchFamily="2" charset="2"/>
              <a:buChar char="Ø"/>
            </a:pPr>
            <a:r>
              <a:rPr lang="en-US" sz="1600" b="0" i="0" dirty="0">
                <a:solidFill>
                  <a:srgbClr val="000000"/>
                </a:solidFill>
                <a:effectLst/>
                <a:latin typeface="inter-regular"/>
              </a:rPr>
              <a:t>Queues are used in the asynchronous transfer of data (where data is not being transferred at the same rate between two processes) </a:t>
            </a:r>
            <a:r>
              <a:rPr lang="en-US" sz="1600" b="0" i="0" dirty="0" err="1">
                <a:solidFill>
                  <a:srgbClr val="000000"/>
                </a:solidFill>
                <a:effectLst/>
                <a:latin typeface="inter-regular"/>
              </a:rPr>
              <a:t>eg.</a:t>
            </a:r>
            <a:r>
              <a:rPr lang="en-US" sz="1600" b="0" i="0" dirty="0">
                <a:solidFill>
                  <a:srgbClr val="000000"/>
                </a:solidFill>
                <a:effectLst/>
                <a:latin typeface="inter-regular"/>
              </a:rPr>
              <a:t> pipes, file IO, and sockets.</a:t>
            </a:r>
          </a:p>
          <a:p>
            <a:pPr marL="285750" indent="-285750" algn="just">
              <a:spcBef>
                <a:spcPts val="600"/>
              </a:spcBef>
              <a:buFont typeface="Wingdings" panose="05000000000000000000" pitchFamily="2" charset="2"/>
              <a:buChar char="Ø"/>
            </a:pPr>
            <a:r>
              <a:rPr lang="en-US" sz="1600" b="0" i="0" dirty="0">
                <a:solidFill>
                  <a:srgbClr val="000000"/>
                </a:solidFill>
                <a:effectLst/>
                <a:latin typeface="inter-regular"/>
              </a:rPr>
              <a:t>Queues are used as buffers in most of the applications like MP3 media players, CD players, etc.</a:t>
            </a:r>
          </a:p>
          <a:p>
            <a:pPr marL="285750" indent="-285750" algn="just">
              <a:spcBef>
                <a:spcPts val="600"/>
              </a:spcBef>
              <a:buFont typeface="Wingdings" panose="05000000000000000000" pitchFamily="2" charset="2"/>
              <a:buChar char="Ø"/>
            </a:pPr>
            <a:r>
              <a:rPr lang="en-US" sz="1600" b="0" i="0" dirty="0">
                <a:solidFill>
                  <a:srgbClr val="000000"/>
                </a:solidFill>
                <a:effectLst/>
                <a:latin typeface="inter-regular"/>
              </a:rPr>
              <a:t> Queues are used to maintain the playlist in media players in order to add and remove the songs from the playlist.</a:t>
            </a:r>
          </a:p>
          <a:p>
            <a:pPr marL="285750" indent="-285750" algn="just">
              <a:spcBef>
                <a:spcPts val="600"/>
              </a:spcBef>
              <a:buFont typeface="Wingdings" panose="05000000000000000000" pitchFamily="2" charset="2"/>
              <a:buChar char="Ø"/>
            </a:pPr>
            <a:r>
              <a:rPr lang="en-US" sz="1600" b="0" i="0" dirty="0">
                <a:solidFill>
                  <a:srgbClr val="000000"/>
                </a:solidFill>
                <a:effectLst/>
                <a:latin typeface="inter-regular"/>
              </a:rPr>
              <a:t>Queues are used in operating systems for handling interrupts.</a:t>
            </a:r>
          </a:p>
          <a:p>
            <a:pPr algn="just"/>
            <a:endParaRPr lang="en-US" sz="1600" b="0" i="0" dirty="0">
              <a:solidFill>
                <a:srgbClr val="333333"/>
              </a:solidFill>
              <a:effectLst/>
              <a:latin typeface="inter-regular"/>
            </a:endParaRPr>
          </a:p>
        </p:txBody>
      </p:sp>
      <p:pic>
        <p:nvPicPr>
          <p:cNvPr id="7" name="Picture 6">
            <a:extLst>
              <a:ext uri="{FF2B5EF4-FFF2-40B4-BE49-F238E27FC236}">
                <a16:creationId xmlns:a16="http://schemas.microsoft.com/office/drawing/2014/main" id="{E8834964-BA28-79E6-9EC2-85ACBA3FBE00}"/>
              </a:ext>
            </a:extLst>
          </p:cNvPr>
          <p:cNvPicPr>
            <a:picLocks noChangeAspect="1"/>
          </p:cNvPicPr>
          <p:nvPr/>
        </p:nvPicPr>
        <p:blipFill>
          <a:blip r:embed="rId2"/>
          <a:stretch>
            <a:fillRect/>
          </a:stretch>
        </p:blipFill>
        <p:spPr>
          <a:xfrm>
            <a:off x="317961" y="4165600"/>
            <a:ext cx="5778039" cy="2382782"/>
          </a:xfrm>
          <a:prstGeom prst="rect">
            <a:avLst/>
          </a:prstGeom>
        </p:spPr>
      </p:pic>
      <p:sp>
        <p:nvSpPr>
          <p:cNvPr id="9" name="TextBox 8">
            <a:extLst>
              <a:ext uri="{FF2B5EF4-FFF2-40B4-BE49-F238E27FC236}">
                <a16:creationId xmlns:a16="http://schemas.microsoft.com/office/drawing/2014/main" id="{08B40D2D-5F48-B909-3BD6-0EF12738F7F8}"/>
              </a:ext>
            </a:extLst>
          </p:cNvPr>
          <p:cNvSpPr txBox="1"/>
          <p:nvPr/>
        </p:nvSpPr>
        <p:spPr>
          <a:xfrm>
            <a:off x="6428509" y="198735"/>
            <a:ext cx="5541818" cy="6447919"/>
          </a:xfrm>
          <a:prstGeom prst="rect">
            <a:avLst/>
          </a:prstGeom>
          <a:noFill/>
        </p:spPr>
        <p:txBody>
          <a:bodyPr wrap="square">
            <a:spAutoFit/>
          </a:bodyPr>
          <a:lstStyle/>
          <a:p>
            <a:pPr algn="just"/>
            <a:r>
              <a:rPr lang="en-US" sz="1600" b="0" i="0" dirty="0">
                <a:solidFill>
                  <a:srgbClr val="610B4B"/>
                </a:solidFill>
                <a:effectLst/>
                <a:latin typeface="erdana"/>
              </a:rPr>
              <a:t>Types of Queue: </a:t>
            </a:r>
            <a:r>
              <a:rPr lang="en-US" sz="1600" b="0" i="0" dirty="0">
                <a:solidFill>
                  <a:srgbClr val="333333"/>
                </a:solidFill>
                <a:effectLst/>
                <a:latin typeface="inter-regular"/>
              </a:rPr>
              <a:t>There are four different types of queues that are listed as follows –</a:t>
            </a: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marL="285750" indent="-285750" algn="just">
              <a:spcBef>
                <a:spcPts val="600"/>
              </a:spcBef>
              <a:buFont typeface="Wingdings" panose="05000000000000000000" pitchFamily="2" charset="2"/>
              <a:buChar char="Ø"/>
            </a:pPr>
            <a:endParaRPr lang="fr-FR" sz="1600" b="0" i="0" dirty="0">
              <a:solidFill>
                <a:srgbClr val="000000"/>
              </a:solidFill>
              <a:effectLst/>
              <a:latin typeface="inter-regular"/>
            </a:endParaRPr>
          </a:p>
          <a:p>
            <a:pPr marL="285750" indent="-285750" algn="just">
              <a:spcBef>
                <a:spcPts val="600"/>
              </a:spcBef>
              <a:buFont typeface="Wingdings" panose="05000000000000000000" pitchFamily="2" charset="2"/>
              <a:buChar char="Ø"/>
            </a:pPr>
            <a:endParaRPr lang="fr-FR" sz="1600" dirty="0">
              <a:solidFill>
                <a:srgbClr val="000000"/>
              </a:solidFill>
              <a:latin typeface="inter-regular"/>
            </a:endParaRPr>
          </a:p>
          <a:p>
            <a:pPr marL="285750" indent="-285750" algn="just">
              <a:spcBef>
                <a:spcPts val="600"/>
              </a:spcBef>
              <a:buFont typeface="Wingdings" panose="05000000000000000000" pitchFamily="2" charset="2"/>
              <a:buChar char="Ø"/>
            </a:pPr>
            <a:endParaRPr lang="fr-FR" sz="1600" b="0" i="0" dirty="0">
              <a:solidFill>
                <a:srgbClr val="000000"/>
              </a:solidFill>
              <a:effectLst/>
              <a:latin typeface="inter-regular"/>
            </a:endParaRPr>
          </a:p>
          <a:p>
            <a:pPr marL="285750" indent="-285750" algn="just">
              <a:spcBef>
                <a:spcPts val="600"/>
              </a:spcBef>
              <a:buFont typeface="Wingdings" panose="05000000000000000000" pitchFamily="2" charset="2"/>
              <a:buChar char="Ø"/>
            </a:pPr>
            <a:endParaRPr lang="fr-FR" sz="1600" dirty="0">
              <a:solidFill>
                <a:srgbClr val="000000"/>
              </a:solidFill>
              <a:latin typeface="inter-regular"/>
            </a:endParaRPr>
          </a:p>
          <a:p>
            <a:pPr marL="285750" indent="-285750" algn="just">
              <a:spcBef>
                <a:spcPts val="600"/>
              </a:spcBef>
              <a:buFont typeface="Wingdings" panose="05000000000000000000" pitchFamily="2" charset="2"/>
              <a:buChar char="Ø"/>
            </a:pPr>
            <a:endParaRPr lang="fr-FR" sz="1600" b="0" i="0" dirty="0">
              <a:solidFill>
                <a:srgbClr val="000000"/>
              </a:solidFill>
              <a:effectLst/>
              <a:latin typeface="inter-regular"/>
            </a:endParaRPr>
          </a:p>
          <a:p>
            <a:pPr marL="285750" indent="-285750" algn="just">
              <a:spcBef>
                <a:spcPts val="600"/>
              </a:spcBef>
              <a:buFont typeface="Wingdings" panose="05000000000000000000" pitchFamily="2" charset="2"/>
              <a:buChar char="Ø"/>
            </a:pPr>
            <a:r>
              <a:rPr lang="fr-FR" sz="1600" b="0" i="0" dirty="0">
                <a:solidFill>
                  <a:srgbClr val="000000"/>
                </a:solidFill>
                <a:effectLst/>
                <a:latin typeface="inter-regular"/>
              </a:rPr>
              <a:t>Simple Queue or </a:t>
            </a:r>
            <a:r>
              <a:rPr lang="fr-FR" sz="1600" b="0" i="0" dirty="0" err="1">
                <a:solidFill>
                  <a:srgbClr val="000000"/>
                </a:solidFill>
                <a:effectLst/>
                <a:latin typeface="inter-regular"/>
              </a:rPr>
              <a:t>Linear</a:t>
            </a:r>
            <a:r>
              <a:rPr lang="fr-FR" sz="1600" b="0" i="0" dirty="0">
                <a:solidFill>
                  <a:srgbClr val="000000"/>
                </a:solidFill>
                <a:effectLst/>
                <a:latin typeface="inter-regular"/>
              </a:rPr>
              <a:t> Queue (</a:t>
            </a:r>
            <a:r>
              <a:rPr lang="fr-FR" sz="1600" b="0" i="0" dirty="0" err="1">
                <a:solidFill>
                  <a:srgbClr val="000000"/>
                </a:solidFill>
                <a:effectLst/>
                <a:latin typeface="inter-regular"/>
              </a:rPr>
              <a:t>discussed</a:t>
            </a:r>
            <a:r>
              <a:rPr lang="fr-FR" sz="1600" b="0" i="0" dirty="0">
                <a:solidFill>
                  <a:srgbClr val="000000"/>
                </a:solidFill>
                <a:effectLst/>
                <a:latin typeface="inter-regular"/>
              </a:rPr>
              <a:t> </a:t>
            </a:r>
            <a:r>
              <a:rPr lang="fr-FR" sz="1600" b="0" i="0" dirty="0" err="1">
                <a:solidFill>
                  <a:srgbClr val="000000"/>
                </a:solidFill>
                <a:effectLst/>
                <a:latin typeface="inter-regular"/>
              </a:rPr>
              <a:t>already</a:t>
            </a:r>
            <a:r>
              <a:rPr lang="fr-FR" sz="1600" b="0" i="0" dirty="0">
                <a:solidFill>
                  <a:srgbClr val="000000"/>
                </a:solidFill>
                <a:effectLst/>
                <a:latin typeface="inter-regular"/>
              </a:rPr>
              <a:t>)</a:t>
            </a:r>
          </a:p>
          <a:p>
            <a:pPr marL="285750" indent="-285750" algn="just">
              <a:spcBef>
                <a:spcPts val="600"/>
              </a:spcBef>
              <a:buFont typeface="Wingdings" panose="05000000000000000000" pitchFamily="2" charset="2"/>
              <a:buChar char="Ø"/>
            </a:pPr>
            <a:r>
              <a:rPr lang="fr-FR" sz="1600" b="0" i="0" dirty="0" err="1">
                <a:solidFill>
                  <a:srgbClr val="000000"/>
                </a:solidFill>
                <a:effectLst/>
                <a:latin typeface="inter-regular"/>
              </a:rPr>
              <a:t>Circular</a:t>
            </a:r>
            <a:r>
              <a:rPr lang="fr-FR" sz="1600" b="0" i="0" dirty="0">
                <a:solidFill>
                  <a:srgbClr val="000000"/>
                </a:solidFill>
                <a:effectLst/>
                <a:latin typeface="inter-regular"/>
              </a:rPr>
              <a:t> Queue</a:t>
            </a:r>
          </a:p>
          <a:p>
            <a:pPr marL="285750" indent="-285750" algn="just">
              <a:spcBef>
                <a:spcPts val="600"/>
              </a:spcBef>
              <a:buFont typeface="Wingdings" panose="05000000000000000000" pitchFamily="2" charset="2"/>
              <a:buChar char="Ø"/>
            </a:pPr>
            <a:r>
              <a:rPr lang="fr-FR" sz="1600" b="0" i="0" dirty="0" err="1">
                <a:solidFill>
                  <a:srgbClr val="000000"/>
                </a:solidFill>
                <a:effectLst/>
                <a:latin typeface="inter-regular"/>
              </a:rPr>
              <a:t>Priority</a:t>
            </a:r>
            <a:r>
              <a:rPr lang="fr-FR" sz="1600" b="0" i="0" dirty="0">
                <a:solidFill>
                  <a:srgbClr val="000000"/>
                </a:solidFill>
                <a:effectLst/>
                <a:latin typeface="inter-regular"/>
              </a:rPr>
              <a:t> Queue</a:t>
            </a:r>
          </a:p>
          <a:p>
            <a:pPr marL="285750" indent="-285750" algn="just">
              <a:spcBef>
                <a:spcPts val="600"/>
              </a:spcBef>
              <a:buFont typeface="Wingdings" panose="05000000000000000000" pitchFamily="2" charset="2"/>
              <a:buChar char="Ø"/>
            </a:pPr>
            <a:r>
              <a:rPr lang="fr-FR" sz="1600" b="0" i="0" dirty="0">
                <a:solidFill>
                  <a:srgbClr val="000000"/>
                </a:solidFill>
                <a:effectLst/>
                <a:latin typeface="inter-regular"/>
              </a:rPr>
              <a:t>Double </a:t>
            </a:r>
            <a:r>
              <a:rPr lang="fr-FR" sz="1600" b="0" i="0" dirty="0" err="1">
                <a:solidFill>
                  <a:srgbClr val="000000"/>
                </a:solidFill>
                <a:effectLst/>
                <a:latin typeface="inter-regular"/>
              </a:rPr>
              <a:t>Ended</a:t>
            </a:r>
            <a:r>
              <a:rPr lang="fr-FR" sz="1600" b="0" i="0" dirty="0">
                <a:solidFill>
                  <a:srgbClr val="000000"/>
                </a:solidFill>
                <a:effectLst/>
                <a:latin typeface="inter-regular"/>
              </a:rPr>
              <a:t> Queue (or </a:t>
            </a:r>
            <a:r>
              <a:rPr lang="fr-FR" sz="1600" b="0" i="0" dirty="0" err="1">
                <a:solidFill>
                  <a:srgbClr val="000000"/>
                </a:solidFill>
                <a:effectLst/>
                <a:latin typeface="inter-regular"/>
              </a:rPr>
              <a:t>Deque</a:t>
            </a:r>
            <a:r>
              <a:rPr lang="fr-FR" sz="1600" b="0" i="0" dirty="0">
                <a:solidFill>
                  <a:srgbClr val="000000"/>
                </a:solidFill>
                <a:effectLst/>
                <a:latin typeface="inter-regular"/>
              </a:rPr>
              <a:t>)</a:t>
            </a:r>
          </a:p>
          <a:p>
            <a:pPr algn="just"/>
            <a:endParaRPr lang="fr-FR" sz="1600" dirty="0">
              <a:solidFill>
                <a:srgbClr val="000000"/>
              </a:solidFill>
              <a:latin typeface="inter-regular"/>
            </a:endParaRPr>
          </a:p>
          <a:p>
            <a:pPr algn="just"/>
            <a:r>
              <a:rPr lang="en-US" sz="1600" b="0" i="0" dirty="0">
                <a:solidFill>
                  <a:srgbClr val="333333"/>
                </a:solidFill>
                <a:effectLst/>
                <a:latin typeface="inter-regular"/>
              </a:rPr>
              <a:t>The major drawback of using a linear Queue is that insertion is done only from the rear end. If the first three elements are deleted from the Queue, we cannot insert more elements even though the space is available in a Linear Queue. </a:t>
            </a:r>
          </a:p>
          <a:p>
            <a:pPr algn="just"/>
            <a:endParaRPr lang="en-US" sz="1600" dirty="0">
              <a:solidFill>
                <a:srgbClr val="333333"/>
              </a:solidFill>
              <a:latin typeface="inter-regular"/>
            </a:endParaRPr>
          </a:p>
          <a:p>
            <a:pPr algn="just"/>
            <a:r>
              <a:rPr lang="en-US" sz="1600" b="0" i="0" dirty="0">
                <a:solidFill>
                  <a:srgbClr val="333333"/>
                </a:solidFill>
                <a:effectLst/>
                <a:latin typeface="inter-regular"/>
              </a:rPr>
              <a:t>In this case, the linear Queue shows the overflow condition as the rear is pointing to the last element of the Queue.</a:t>
            </a:r>
          </a:p>
        </p:txBody>
      </p:sp>
      <p:pic>
        <p:nvPicPr>
          <p:cNvPr id="2051" name="Picture 3" descr="Types of Queue">
            <a:extLst>
              <a:ext uri="{FF2B5EF4-FFF2-40B4-BE49-F238E27FC236}">
                <a16:creationId xmlns:a16="http://schemas.microsoft.com/office/drawing/2014/main" id="{2DDA3043-3C7E-77C2-0A0F-050113771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510" y="725632"/>
            <a:ext cx="4634344" cy="249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49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heel(1)">
                                      <p:cBhvr>
                                        <p:cTn id="42" dur="20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animEffect transition="in" filter="wheel(1)">
                                      <p:cBhvr>
                                        <p:cTn id="47" dur="2000"/>
                                        <p:tgtEl>
                                          <p:spTgt spid="2051"/>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9">
                                            <p:txEl>
                                              <p:pRg st="10" end="10"/>
                                            </p:txEl>
                                          </p:spTgt>
                                        </p:tgtEl>
                                        <p:attrNameLst>
                                          <p:attrName>style.visibility</p:attrName>
                                        </p:attrNameLst>
                                      </p:cBhvr>
                                      <p:to>
                                        <p:strVal val="visible"/>
                                      </p:to>
                                    </p:set>
                                    <p:animEffect transition="in" filter="circle(in)">
                                      <p:cBhvr>
                                        <p:cTn id="52" dur="2000"/>
                                        <p:tgtEl>
                                          <p:spTgt spid="9">
                                            <p:txEl>
                                              <p:pRg st="10" end="10"/>
                                            </p:txEl>
                                          </p:spTgt>
                                        </p:tgtEl>
                                      </p:cBhvr>
                                    </p:animEffect>
                                  </p:childTnLst>
                                </p:cTn>
                              </p:par>
                              <p:par>
                                <p:cTn id="53" presetID="6" presetClass="entr" presetSubtype="16" fill="hold" nodeType="withEffect">
                                  <p:stCondLst>
                                    <p:cond delay="0"/>
                                  </p:stCondLst>
                                  <p:childTnLst>
                                    <p:set>
                                      <p:cBhvr>
                                        <p:cTn id="54" dur="1" fill="hold">
                                          <p:stCondLst>
                                            <p:cond delay="0"/>
                                          </p:stCondLst>
                                        </p:cTn>
                                        <p:tgtEl>
                                          <p:spTgt spid="9">
                                            <p:txEl>
                                              <p:pRg st="11" end="11"/>
                                            </p:txEl>
                                          </p:spTgt>
                                        </p:tgtEl>
                                        <p:attrNameLst>
                                          <p:attrName>style.visibility</p:attrName>
                                        </p:attrNameLst>
                                      </p:cBhvr>
                                      <p:to>
                                        <p:strVal val="visible"/>
                                      </p:to>
                                    </p:set>
                                    <p:animEffect transition="in" filter="circle(in)">
                                      <p:cBhvr>
                                        <p:cTn id="55" dur="2000"/>
                                        <p:tgtEl>
                                          <p:spTgt spid="9">
                                            <p:txEl>
                                              <p:pRg st="11" end="11"/>
                                            </p:txEl>
                                          </p:spTgt>
                                        </p:tgtEl>
                                      </p:cBhvr>
                                    </p:animEffect>
                                  </p:childTnLst>
                                </p:cTn>
                              </p:par>
                              <p:par>
                                <p:cTn id="56" presetID="6" presetClass="entr" presetSubtype="16" fill="hold" nodeType="withEffect">
                                  <p:stCondLst>
                                    <p:cond delay="0"/>
                                  </p:stCondLst>
                                  <p:childTnLst>
                                    <p:set>
                                      <p:cBhvr>
                                        <p:cTn id="57" dur="1" fill="hold">
                                          <p:stCondLst>
                                            <p:cond delay="0"/>
                                          </p:stCondLst>
                                        </p:cTn>
                                        <p:tgtEl>
                                          <p:spTgt spid="9">
                                            <p:txEl>
                                              <p:pRg st="12" end="12"/>
                                            </p:txEl>
                                          </p:spTgt>
                                        </p:tgtEl>
                                        <p:attrNameLst>
                                          <p:attrName>style.visibility</p:attrName>
                                        </p:attrNameLst>
                                      </p:cBhvr>
                                      <p:to>
                                        <p:strVal val="visible"/>
                                      </p:to>
                                    </p:set>
                                    <p:animEffect transition="in" filter="circle(in)">
                                      <p:cBhvr>
                                        <p:cTn id="58" dur="2000"/>
                                        <p:tgtEl>
                                          <p:spTgt spid="9">
                                            <p:txEl>
                                              <p:pRg st="12" end="12"/>
                                            </p:txEl>
                                          </p:spTgt>
                                        </p:tgtEl>
                                      </p:cBhvr>
                                    </p:animEffect>
                                  </p:childTnLst>
                                </p:cTn>
                              </p:par>
                              <p:par>
                                <p:cTn id="59" presetID="6" presetClass="entr" presetSubtype="16" fill="hold" nodeType="withEffect">
                                  <p:stCondLst>
                                    <p:cond delay="0"/>
                                  </p:stCondLst>
                                  <p:childTnLst>
                                    <p:set>
                                      <p:cBhvr>
                                        <p:cTn id="60" dur="1" fill="hold">
                                          <p:stCondLst>
                                            <p:cond delay="0"/>
                                          </p:stCondLst>
                                        </p:cTn>
                                        <p:tgtEl>
                                          <p:spTgt spid="9">
                                            <p:txEl>
                                              <p:pRg st="13" end="13"/>
                                            </p:txEl>
                                          </p:spTgt>
                                        </p:tgtEl>
                                        <p:attrNameLst>
                                          <p:attrName>style.visibility</p:attrName>
                                        </p:attrNameLst>
                                      </p:cBhvr>
                                      <p:to>
                                        <p:strVal val="visible"/>
                                      </p:to>
                                    </p:set>
                                    <p:animEffect transition="in" filter="circle(in)">
                                      <p:cBhvr>
                                        <p:cTn id="61" dur="2000"/>
                                        <p:tgtEl>
                                          <p:spTgt spid="9">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9">
                                            <p:txEl>
                                              <p:pRg st="15" end="15"/>
                                            </p:txEl>
                                          </p:spTgt>
                                        </p:tgtEl>
                                        <p:attrNameLst>
                                          <p:attrName>style.visibility</p:attrName>
                                        </p:attrNameLst>
                                      </p:cBhvr>
                                      <p:to>
                                        <p:strVal val="visible"/>
                                      </p:to>
                                    </p:set>
                                    <p:animEffect transition="in" filter="circle(in)">
                                      <p:cBhvr>
                                        <p:cTn id="66" dur="2000"/>
                                        <p:tgtEl>
                                          <p:spTgt spid="9">
                                            <p:txEl>
                                              <p:pRg st="15" end="1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nodeType="clickEffect">
                                  <p:stCondLst>
                                    <p:cond delay="0"/>
                                  </p:stCondLst>
                                  <p:childTnLst>
                                    <p:set>
                                      <p:cBhvr>
                                        <p:cTn id="70" dur="1" fill="hold">
                                          <p:stCondLst>
                                            <p:cond delay="0"/>
                                          </p:stCondLst>
                                        </p:cTn>
                                        <p:tgtEl>
                                          <p:spTgt spid="9">
                                            <p:txEl>
                                              <p:pRg st="17" end="17"/>
                                            </p:txEl>
                                          </p:spTgt>
                                        </p:tgtEl>
                                        <p:attrNameLst>
                                          <p:attrName>style.visibility</p:attrName>
                                        </p:attrNameLst>
                                      </p:cBhvr>
                                      <p:to>
                                        <p:strVal val="visible"/>
                                      </p:to>
                                    </p:set>
                                    <p:animEffect transition="in" filter="wheel(1)">
                                      <p:cBhvr>
                                        <p:cTn id="71" dur="2000"/>
                                        <p:tgtEl>
                                          <p:spTgt spid="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006A1-355B-93C7-EB26-CE4822F8BED0}"/>
              </a:ext>
            </a:extLst>
          </p:cNvPr>
          <p:cNvSpPr txBox="1"/>
          <p:nvPr/>
        </p:nvSpPr>
        <p:spPr>
          <a:xfrm>
            <a:off x="221673" y="152691"/>
            <a:ext cx="6003636" cy="6494085"/>
          </a:xfrm>
          <a:prstGeom prst="rect">
            <a:avLst/>
          </a:prstGeom>
          <a:noFill/>
        </p:spPr>
        <p:txBody>
          <a:bodyPr wrap="square">
            <a:spAutoFit/>
          </a:bodyPr>
          <a:lstStyle/>
          <a:p>
            <a:pPr algn="just"/>
            <a:r>
              <a:rPr lang="en-US" sz="1600" b="0" i="0" dirty="0">
                <a:solidFill>
                  <a:srgbClr val="610B4B"/>
                </a:solidFill>
                <a:effectLst/>
                <a:latin typeface="erdana"/>
              </a:rPr>
              <a:t>Circular Queue: </a:t>
            </a:r>
            <a:r>
              <a:rPr lang="en-US" sz="1600" b="0" i="0" dirty="0">
                <a:solidFill>
                  <a:srgbClr val="333333"/>
                </a:solidFill>
                <a:effectLst/>
                <a:latin typeface="inter-regular"/>
              </a:rPr>
              <a:t>In Circular Queue, all the nodes are represented as circular. It is similar to the linear Queue except that the last element of the queue is connected to the first element. It is also known as Ring Buffer, as all the ends are connected to another end. The representation of the circular queue is shown in the below image –</a:t>
            </a: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r>
              <a:rPr lang="en-US" sz="1600" b="0" i="0" dirty="0">
                <a:solidFill>
                  <a:srgbClr val="333333"/>
                </a:solidFill>
                <a:effectLst/>
                <a:latin typeface="inter-regular"/>
              </a:rPr>
              <a:t>The drawback that occurs in a linear queue is overcome by using the circular queue. If the empty space is available in a circular queue, the new element can be added in an empty space by simply incrementing the value of rear. The main advantage of using the circular queue is better memory utilization.</a:t>
            </a:r>
          </a:p>
          <a:p>
            <a:pPr algn="just"/>
            <a:endParaRPr lang="en-US" sz="1600" dirty="0">
              <a:solidFill>
                <a:srgbClr val="333333"/>
              </a:solidFill>
              <a:latin typeface="inter-regular"/>
            </a:endParaRPr>
          </a:p>
          <a:p>
            <a:pPr algn="just"/>
            <a:r>
              <a:rPr lang="en-US" sz="1600" b="0" i="0" dirty="0">
                <a:solidFill>
                  <a:srgbClr val="610B4B"/>
                </a:solidFill>
                <a:effectLst/>
                <a:latin typeface="erdana"/>
              </a:rPr>
              <a:t>Priority Queue</a:t>
            </a:r>
          </a:p>
          <a:p>
            <a:pPr algn="just"/>
            <a:endParaRPr lang="en-US" sz="1600" b="0" i="0" dirty="0">
              <a:solidFill>
                <a:srgbClr val="610B4B"/>
              </a:solidFill>
              <a:effectLst/>
              <a:latin typeface="erdana"/>
            </a:endParaRPr>
          </a:p>
          <a:p>
            <a:pPr algn="just"/>
            <a:r>
              <a:rPr lang="en-US" sz="1600" b="0" i="0" dirty="0">
                <a:solidFill>
                  <a:srgbClr val="333333"/>
                </a:solidFill>
                <a:effectLst/>
                <a:latin typeface="inter-regular"/>
              </a:rPr>
              <a:t>It is a special type of queue in which the elements are arranged based on priority. It is a special type of queue data structure in which every element has a priority associated with it. Suppose some elements occur with the same priority, they will be arranged according to the FIFO principle. The representation of the priority queue is shown in the below image –</a:t>
            </a:r>
          </a:p>
          <a:p>
            <a:pPr algn="just"/>
            <a:endParaRPr lang="en-US" sz="1600" b="0" i="0" dirty="0">
              <a:solidFill>
                <a:srgbClr val="333333"/>
              </a:solidFill>
              <a:effectLst/>
              <a:latin typeface="inter-regular"/>
            </a:endParaRPr>
          </a:p>
        </p:txBody>
      </p:sp>
      <p:pic>
        <p:nvPicPr>
          <p:cNvPr id="3074" name="Picture 2" descr="Types of Queue">
            <a:extLst>
              <a:ext uri="{FF2B5EF4-FFF2-40B4-BE49-F238E27FC236}">
                <a16:creationId xmlns:a16="http://schemas.microsoft.com/office/drawing/2014/main" id="{FA8EB93C-E5F4-5500-FFD9-10F42CE9E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84" y="1388204"/>
            <a:ext cx="5472771" cy="1447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666D7A-2BDA-D316-4FEF-7EC66A3F522C}"/>
              </a:ext>
            </a:extLst>
          </p:cNvPr>
          <p:cNvSpPr txBox="1"/>
          <p:nvPr/>
        </p:nvSpPr>
        <p:spPr>
          <a:xfrm>
            <a:off x="6412923" y="152691"/>
            <a:ext cx="5557404" cy="6494085"/>
          </a:xfrm>
          <a:prstGeom prst="rect">
            <a:avLst/>
          </a:prstGeom>
          <a:noFill/>
        </p:spPr>
        <p:txBody>
          <a:bodyPr wrap="square">
            <a:spAutoFit/>
          </a:bodyPr>
          <a:lstStyle/>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Insertion in the priority queue takes place based on the arrival, while deletion in the priority queue occurs based on the priority. A priority queue is mainly used to implement the CPU scheduling algorithms. There are two types of priority queues that are discussed as follows –</a:t>
            </a:r>
          </a:p>
          <a:p>
            <a:pPr algn="just"/>
            <a:endParaRPr lang="en-US" sz="1600" b="0" i="0" dirty="0">
              <a:solidFill>
                <a:srgbClr val="333333"/>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Ascending priority queue -</a:t>
            </a:r>
            <a:r>
              <a:rPr lang="en-US" sz="1600" b="0" i="0" dirty="0">
                <a:solidFill>
                  <a:srgbClr val="000000"/>
                </a:solidFill>
                <a:effectLst/>
                <a:latin typeface="inter-regular"/>
              </a:rPr>
              <a:t> In ascending priority queue, elements can be inserted in arbitrary order, but only the smallest can be deleted first. Suppose an array with elements 7, 5, and 3 in the same order, so, insertion can be done with the same sequence, but the order of deleting the elements is 3, 5, 7.</a:t>
            </a: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Descending priority queue -</a:t>
            </a:r>
            <a:r>
              <a:rPr lang="en-US" sz="1600" b="0" i="0" dirty="0">
                <a:solidFill>
                  <a:srgbClr val="000000"/>
                </a:solidFill>
                <a:effectLst/>
                <a:latin typeface="inter-regular"/>
              </a:rPr>
              <a:t> In descending priority queue, elements can be inserted in arbitrary order, but only the largest element can be deleted first. Suppose an array with elements 7, 3, and 5 in the same order, so, insertion can be done with the same sequence, but the order of deleting the elements is 7, 5, 3.</a:t>
            </a:r>
          </a:p>
        </p:txBody>
      </p:sp>
      <p:pic>
        <p:nvPicPr>
          <p:cNvPr id="3076" name="Picture 4" descr="Types of Queue">
            <a:extLst>
              <a:ext uri="{FF2B5EF4-FFF2-40B4-BE49-F238E27FC236}">
                <a16:creationId xmlns:a16="http://schemas.microsoft.com/office/drawing/2014/main" id="{5B61D3E7-C07B-848F-DBC2-BF14D8082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803" y="216970"/>
            <a:ext cx="5102513" cy="199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0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arn(inVertical)">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arn(inVertical)">
                                      <p:cBhvr>
                                        <p:cTn id="26" dur="500"/>
                                        <p:tgtEl>
                                          <p:spTgt spid="3">
                                            <p:txEl>
                                              <p:pRg st="9" end="9"/>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barn(inVertical)">
                                      <p:cBhvr>
                                        <p:cTn id="29" dur="500"/>
                                        <p:tgtEl>
                                          <p:spTgt spid="3">
                                            <p:txEl>
                                              <p:pRg st="11" end="1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076"/>
                                        </p:tgtEl>
                                        <p:attrNameLst>
                                          <p:attrName>style.visibility</p:attrName>
                                        </p:attrNameLst>
                                      </p:cBhvr>
                                      <p:to>
                                        <p:strVal val="visible"/>
                                      </p:to>
                                    </p:set>
                                    <p:animEffect transition="in" filter="circle(in)">
                                      <p:cBhvr>
                                        <p:cTn id="34" dur="2000"/>
                                        <p:tgtEl>
                                          <p:spTgt spid="3076"/>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wheel(1)">
                                      <p:cBhvr>
                                        <p:cTn id="39" dur="2000"/>
                                        <p:tgtEl>
                                          <p:spTgt spid="5">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circle(in)">
                                      <p:cBhvr>
                                        <p:cTn id="44" dur="2000"/>
                                        <p:tgtEl>
                                          <p:spTgt spid="5">
                                            <p:txEl>
                                              <p:pRg st="11" end="11"/>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animEffect transition="in" filter="circle(in)">
                                      <p:cBhvr>
                                        <p:cTn id="47" dur="20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C05A7-39F9-5E89-73E5-BF3536E885BC}"/>
              </a:ext>
            </a:extLst>
          </p:cNvPr>
          <p:cNvSpPr txBox="1"/>
          <p:nvPr/>
        </p:nvSpPr>
        <p:spPr>
          <a:xfrm>
            <a:off x="240146" y="199288"/>
            <a:ext cx="5929745" cy="4031873"/>
          </a:xfrm>
          <a:prstGeom prst="rect">
            <a:avLst/>
          </a:prstGeom>
          <a:noFill/>
        </p:spPr>
        <p:txBody>
          <a:bodyPr wrap="square">
            <a:spAutoFit/>
          </a:bodyPr>
          <a:lstStyle/>
          <a:p>
            <a:pPr algn="just"/>
            <a:r>
              <a:rPr lang="en-US" sz="1600" b="0" i="0" dirty="0">
                <a:solidFill>
                  <a:srgbClr val="610B4B"/>
                </a:solidFill>
                <a:effectLst/>
                <a:latin typeface="erdana"/>
              </a:rPr>
              <a:t>Deque (or, Double Ended Queue): </a:t>
            </a:r>
          </a:p>
          <a:p>
            <a:pPr algn="just"/>
            <a:endParaRPr lang="en-US" sz="1600" dirty="0">
              <a:solidFill>
                <a:srgbClr val="610B4B"/>
              </a:solidFill>
              <a:latin typeface="erdana"/>
            </a:endParaRPr>
          </a:p>
          <a:p>
            <a:pPr algn="just"/>
            <a:r>
              <a:rPr lang="en-US" sz="1600" b="0" i="0" dirty="0">
                <a:solidFill>
                  <a:srgbClr val="333333"/>
                </a:solidFill>
                <a:effectLst/>
                <a:latin typeface="inter-regular"/>
              </a:rPr>
              <a:t>In Deque or Double Ended Queue, insertion and deletion can be done from both ends of the queue either from the front or rear. It means that we can insert and delete elements from both front and rear ends of the queue. Deque can be used as a palindrome checker means that if we read the string from both ends, then the string would be the same.</a:t>
            </a: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Deque can be used both as stack and queue as it allows the insertion and deletion operations on both ends. Deque can be considered as stack because stack follows the LIFO (Last In First Out) principle in which insertion and deletion both can be performed only from one end. And in deque, it is possible to perform both insertion and deletion from one end, and Deque does not follow the FIFO principle.</a:t>
            </a:r>
          </a:p>
          <a:p>
            <a:pPr algn="just"/>
            <a:r>
              <a:rPr lang="en-US" sz="1600" b="0" i="0" dirty="0">
                <a:solidFill>
                  <a:srgbClr val="333333"/>
                </a:solidFill>
                <a:effectLst/>
                <a:latin typeface="inter-regular"/>
              </a:rPr>
              <a:t>The representation of the deque is shown in the below image -</a:t>
            </a:r>
          </a:p>
        </p:txBody>
      </p:sp>
      <p:pic>
        <p:nvPicPr>
          <p:cNvPr id="4098" name="Picture 2" descr="Types of Queue">
            <a:extLst>
              <a:ext uri="{FF2B5EF4-FFF2-40B4-BE49-F238E27FC236}">
                <a16:creationId xmlns:a16="http://schemas.microsoft.com/office/drawing/2014/main" id="{960CB9C0-8E0A-16CF-187C-B17598AEC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42" y="4366059"/>
            <a:ext cx="5622058" cy="21086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2A77BF-B0F5-32DC-3641-F0C9BD8D5EAD}"/>
              </a:ext>
            </a:extLst>
          </p:cNvPr>
          <p:cNvSpPr txBox="1"/>
          <p:nvPr/>
        </p:nvSpPr>
        <p:spPr>
          <a:xfrm>
            <a:off x="6234546" y="199288"/>
            <a:ext cx="5717308" cy="6494085"/>
          </a:xfrm>
          <a:prstGeom prst="rect">
            <a:avLst/>
          </a:prstGeom>
          <a:noFill/>
        </p:spPr>
        <p:txBody>
          <a:bodyPr wrap="square">
            <a:spAutoFit/>
          </a:bodyPr>
          <a:lstStyle/>
          <a:p>
            <a:pPr algn="just"/>
            <a:r>
              <a:rPr lang="en-US" sz="1600" b="0" i="0" dirty="0">
                <a:solidFill>
                  <a:srgbClr val="333333"/>
                </a:solidFill>
                <a:effectLst/>
                <a:latin typeface="inter-regular"/>
              </a:rPr>
              <a:t>here are two types of deque that are discussed as follows –</a:t>
            </a:r>
          </a:p>
          <a:p>
            <a:pPr algn="just"/>
            <a:endParaRPr lang="en-US" sz="1600" b="0" i="0" dirty="0">
              <a:solidFill>
                <a:srgbClr val="333333"/>
              </a:solidFill>
              <a:effectLst/>
              <a:latin typeface="inter-regular"/>
            </a:endParaRPr>
          </a:p>
          <a:p>
            <a:pPr algn="just">
              <a:buFont typeface="Arial" panose="020B0604020202020204" pitchFamily="34" charset="0"/>
              <a:buChar char="•"/>
            </a:pPr>
            <a:r>
              <a:rPr lang="en-US" sz="1600" b="1" i="0" dirty="0">
                <a:solidFill>
                  <a:srgbClr val="000000"/>
                </a:solidFill>
                <a:effectLst/>
                <a:latin typeface="inter-bold"/>
              </a:rPr>
              <a:t>Input restricted deque -</a:t>
            </a:r>
            <a:r>
              <a:rPr lang="en-US" sz="1600" b="0" i="0" dirty="0">
                <a:solidFill>
                  <a:srgbClr val="000000"/>
                </a:solidFill>
                <a:effectLst/>
                <a:latin typeface="inter-regular"/>
              </a:rPr>
              <a:t> As the name implies, in input restricted queue, insertion operation can be performed at only one end, while deletion can be performed from both ends.</a:t>
            </a: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r>
              <a:rPr lang="en-US" sz="1600" b="1" i="0" dirty="0">
                <a:solidFill>
                  <a:srgbClr val="000000"/>
                </a:solidFill>
                <a:effectLst/>
                <a:latin typeface="inter-bold"/>
              </a:rPr>
              <a:t>Output restricted deque -</a:t>
            </a:r>
            <a:r>
              <a:rPr lang="en-US" sz="1600" b="0" i="0" dirty="0">
                <a:solidFill>
                  <a:srgbClr val="000000"/>
                </a:solidFill>
                <a:effectLst/>
                <a:latin typeface="inter-regular"/>
              </a:rPr>
              <a:t> As the name implies, in output restricted queue, deletion operation can be performed at only one end, while insertion can be performed from both ends.</a:t>
            </a: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endParaRPr lang="en-US" sz="1600" dirty="0">
              <a:solidFill>
                <a:srgbClr val="000000"/>
              </a:solidFill>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endParaRPr lang="en-US" sz="1600" b="0" i="0" dirty="0">
              <a:solidFill>
                <a:srgbClr val="000000"/>
              </a:solidFill>
              <a:effectLst/>
              <a:latin typeface="inter-regular"/>
            </a:endParaRPr>
          </a:p>
        </p:txBody>
      </p:sp>
      <p:pic>
        <p:nvPicPr>
          <p:cNvPr id="4100" name="Picture 4" descr="Types of Queue">
            <a:extLst>
              <a:ext uri="{FF2B5EF4-FFF2-40B4-BE49-F238E27FC236}">
                <a16:creationId xmlns:a16="http://schemas.microsoft.com/office/drawing/2014/main" id="{707B7019-0252-0919-7EB8-1E7A514AE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650" y="1671879"/>
            <a:ext cx="4991100" cy="175712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ypes of Queue">
            <a:extLst>
              <a:ext uri="{FF2B5EF4-FFF2-40B4-BE49-F238E27FC236}">
                <a16:creationId xmlns:a16="http://schemas.microsoft.com/office/drawing/2014/main" id="{08705714-F33D-4C58-9F3C-5EA8ED06AA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268" y="4693950"/>
            <a:ext cx="5160790" cy="165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0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098"/>
                                        </p:tgtEl>
                                        <p:attrNameLst>
                                          <p:attrName>style.visibility</p:attrName>
                                        </p:attrNameLst>
                                      </p:cBhvr>
                                      <p:to>
                                        <p:strVal val="visible"/>
                                      </p:to>
                                    </p:set>
                                    <p:animEffect transition="in" filter="fade">
                                      <p:cBhvr>
                                        <p:cTn id="28" dur="1000"/>
                                        <p:tgtEl>
                                          <p:spTgt spid="4098"/>
                                        </p:tgtEl>
                                      </p:cBhvr>
                                    </p:animEffect>
                                    <p:anim calcmode="lin" valueType="num">
                                      <p:cBhvr>
                                        <p:cTn id="29" dur="1000" fill="hold"/>
                                        <p:tgtEl>
                                          <p:spTgt spid="4098"/>
                                        </p:tgtEl>
                                        <p:attrNameLst>
                                          <p:attrName>ppt_x</p:attrName>
                                        </p:attrNameLst>
                                      </p:cBhvr>
                                      <p:tavLst>
                                        <p:tav tm="0">
                                          <p:val>
                                            <p:strVal val="#ppt_x"/>
                                          </p:val>
                                        </p:tav>
                                        <p:tav tm="100000">
                                          <p:val>
                                            <p:strVal val="#ppt_x"/>
                                          </p:val>
                                        </p:tav>
                                      </p:tavLst>
                                    </p:anim>
                                    <p:anim calcmode="lin" valueType="num">
                                      <p:cBhvr>
                                        <p:cTn id="30"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wheel(1)">
                                      <p:cBhvr>
                                        <p:cTn id="35" dur="2000"/>
                                        <p:tgtEl>
                                          <p:spTgt spid="5">
                                            <p:txEl>
                                              <p:pRg st="0" end="0"/>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wheel(1)">
                                      <p:cBhvr>
                                        <p:cTn id="38" dur="2000"/>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100"/>
                                        </p:tgtEl>
                                        <p:attrNameLst>
                                          <p:attrName>style.visibility</p:attrName>
                                        </p:attrNameLst>
                                      </p:cBhvr>
                                      <p:to>
                                        <p:strVal val="visible"/>
                                      </p:to>
                                    </p:set>
                                    <p:animEffect transition="in" filter="fade">
                                      <p:cBhvr>
                                        <p:cTn id="43" dur="1000"/>
                                        <p:tgtEl>
                                          <p:spTgt spid="4100"/>
                                        </p:tgtEl>
                                      </p:cBhvr>
                                    </p:animEffect>
                                    <p:anim calcmode="lin" valueType="num">
                                      <p:cBhvr>
                                        <p:cTn id="44" dur="1000" fill="hold"/>
                                        <p:tgtEl>
                                          <p:spTgt spid="4100"/>
                                        </p:tgtEl>
                                        <p:attrNameLst>
                                          <p:attrName>ppt_x</p:attrName>
                                        </p:attrNameLst>
                                      </p:cBhvr>
                                      <p:tavLst>
                                        <p:tav tm="0">
                                          <p:val>
                                            <p:strVal val="#ppt_x"/>
                                          </p:val>
                                        </p:tav>
                                        <p:tav tm="100000">
                                          <p:val>
                                            <p:strVal val="#ppt_x"/>
                                          </p:val>
                                        </p:tav>
                                      </p:tavLst>
                                    </p:anim>
                                    <p:anim calcmode="lin" valueType="num">
                                      <p:cBhvr>
                                        <p:cTn id="45"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5">
                                            <p:txEl>
                                              <p:pRg st="12" end="12"/>
                                            </p:txEl>
                                          </p:spTgt>
                                        </p:tgtEl>
                                        <p:attrNameLst>
                                          <p:attrName>style.visibility</p:attrName>
                                        </p:attrNameLst>
                                      </p:cBhvr>
                                      <p:to>
                                        <p:strVal val="visible"/>
                                      </p:to>
                                    </p:set>
                                    <p:animEffect transition="in" filter="barn(inVertical)">
                                      <p:cBhvr>
                                        <p:cTn id="50" dur="500"/>
                                        <p:tgtEl>
                                          <p:spTgt spid="5">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4102"/>
                                        </p:tgtEl>
                                        <p:attrNameLst>
                                          <p:attrName>style.visibility</p:attrName>
                                        </p:attrNameLst>
                                      </p:cBhvr>
                                      <p:to>
                                        <p:strVal val="visible"/>
                                      </p:to>
                                    </p:set>
                                    <p:animEffect transition="in" filter="barn(inVertical)">
                                      <p:cBhvr>
                                        <p:cTn id="55"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622872-69F8-049E-A7C6-0E4785C92419}"/>
              </a:ext>
            </a:extLst>
          </p:cNvPr>
          <p:cNvSpPr txBox="1"/>
          <p:nvPr/>
        </p:nvSpPr>
        <p:spPr>
          <a:xfrm>
            <a:off x="175490" y="174569"/>
            <a:ext cx="3491345" cy="6340197"/>
          </a:xfrm>
          <a:prstGeom prst="rect">
            <a:avLst/>
          </a:prstGeom>
          <a:noFill/>
        </p:spPr>
        <p:txBody>
          <a:bodyPr wrap="square">
            <a:spAutoFit/>
          </a:bodyPr>
          <a:lstStyle/>
          <a:p>
            <a:pPr lvl="0" eaLnBrk="0" fontAlgn="base" hangingPunct="0">
              <a:spcBef>
                <a:spcPct val="0"/>
              </a:spcBef>
              <a:spcAft>
                <a:spcPct val="0"/>
              </a:spcAft>
            </a:pPr>
            <a:r>
              <a:rPr lang="fr-FR" sz="1400" dirty="0">
                <a:solidFill>
                  <a:srgbClr val="000000"/>
                </a:solidFill>
                <a:latin typeface="inter-regular"/>
              </a:rPr>
              <a:t>Simple Queue or </a:t>
            </a:r>
            <a:r>
              <a:rPr lang="fr-FR" sz="1400" dirty="0" err="1">
                <a:solidFill>
                  <a:srgbClr val="000000"/>
                </a:solidFill>
                <a:latin typeface="inter-regular"/>
              </a:rPr>
              <a:t>Linear</a:t>
            </a:r>
            <a:r>
              <a:rPr lang="fr-FR" sz="1400" dirty="0">
                <a:solidFill>
                  <a:srgbClr val="000000"/>
                </a:solidFill>
                <a:latin typeface="inter-regular"/>
              </a:rPr>
              <a:t> Queue  C Code</a:t>
            </a:r>
          </a:p>
          <a:p>
            <a:pPr lvl="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Monaco"/>
              </a:rPr>
              <a:t>#include &lt;</a:t>
            </a:r>
            <a:r>
              <a:rPr kumimoji="0" lang="en-US" altLang="en-US" sz="1400" b="0" i="0" u="none" strike="noStrike" cap="none" normalizeH="0" baseline="0" dirty="0" err="1">
                <a:ln>
                  <a:noFill/>
                </a:ln>
                <a:solidFill>
                  <a:srgbClr val="000000"/>
                </a:solidFill>
                <a:effectLst/>
                <a:latin typeface="Monaco"/>
              </a:rPr>
              <a:t>stdio.h</a:t>
            </a:r>
            <a:r>
              <a:rPr kumimoji="0" lang="en-US" altLang="en-US" sz="1400" b="0" i="0" u="none" strike="noStrike" cap="none" normalizeH="0" baseline="0" dirty="0">
                <a:ln>
                  <a:noFill/>
                </a:ln>
                <a:solidFill>
                  <a:srgbClr val="000000"/>
                </a:solidFill>
                <a:effectLst/>
                <a:latin typeface="Monac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#define MAX 50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void insert();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void delete();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void display();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int </a:t>
            </a:r>
            <a:r>
              <a:rPr kumimoji="0" lang="en-US" altLang="en-US" sz="1400" b="0" i="0" u="none" strike="noStrike" cap="none" normalizeH="0" baseline="0" dirty="0" err="1">
                <a:ln>
                  <a:noFill/>
                </a:ln>
                <a:solidFill>
                  <a:srgbClr val="000000"/>
                </a:solidFill>
                <a:effectLst/>
                <a:latin typeface="Monaco"/>
              </a:rPr>
              <a:t>queue_array</a:t>
            </a:r>
            <a:r>
              <a:rPr kumimoji="0" lang="en-US" altLang="en-US" sz="1400" b="0" i="0" u="none" strike="noStrike" cap="none" normalizeH="0" baseline="0" dirty="0">
                <a:ln>
                  <a:noFill/>
                </a:ln>
                <a:solidFill>
                  <a:srgbClr val="000000"/>
                </a:solidFill>
                <a:effectLst/>
                <a:latin typeface="Monaco"/>
              </a:rPr>
              <a:t>[MAX];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int rear = - 1; int front =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int main()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int choice;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while (1)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("1.Insert element to queue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("2.Delete element from queue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("3.Display all elements of queue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("4.Quit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("Enter your choice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scanf</a:t>
            </a:r>
            <a:r>
              <a:rPr kumimoji="0" lang="en-US" altLang="en-US" sz="1400" b="0" i="0" u="none" strike="noStrike" cap="none" normalizeH="0" baseline="0" dirty="0">
                <a:ln>
                  <a:noFill/>
                </a:ln>
                <a:solidFill>
                  <a:srgbClr val="000000"/>
                </a:solidFill>
                <a:effectLst/>
                <a:latin typeface="Monaco"/>
              </a:rPr>
              <a:t>("%d", &amp;choice);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switch(choice)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case 1:	insert();	break;</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case 2:	delete();	break;</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case 3:	display();	break;</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case 4:	exit(1);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default:	</a:t>
            </a: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("Wrong choice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FC63EBC-A679-44C3-5B13-58E271973A3B}"/>
              </a:ext>
            </a:extLst>
          </p:cNvPr>
          <p:cNvSpPr txBox="1"/>
          <p:nvPr/>
        </p:nvSpPr>
        <p:spPr>
          <a:xfrm>
            <a:off x="4054761" y="151179"/>
            <a:ext cx="4470405" cy="6340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void insert()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int item;</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if(rear == MAX - 1)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("Queue Overflow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else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if(front== - 1)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front = 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("Insert the element in queue :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scanf</a:t>
            </a:r>
            <a:r>
              <a:rPr kumimoji="0" lang="en-US" altLang="en-US" sz="1400" b="0" i="0" u="none" strike="noStrike" cap="none" normalizeH="0" baseline="0" dirty="0">
                <a:ln>
                  <a:noFill/>
                </a:ln>
                <a:solidFill>
                  <a:srgbClr val="000000"/>
                </a:solidFill>
                <a:effectLst/>
                <a:latin typeface="Monaco"/>
              </a:rPr>
              <a:t>("%d", &amp;item);</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rear = rear + 1;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queue_array</a:t>
            </a:r>
            <a:r>
              <a:rPr kumimoji="0" lang="en-US" altLang="en-US" sz="1400" b="0" i="0" u="none" strike="noStrike" cap="none" normalizeH="0" baseline="0" dirty="0">
                <a:ln>
                  <a:noFill/>
                </a:ln>
                <a:solidFill>
                  <a:srgbClr val="000000"/>
                </a:solidFill>
                <a:effectLst/>
                <a:latin typeface="Monaco"/>
              </a:rPr>
              <a:t>[rear] = item;</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void delete()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if(front == - 1 || front &gt; rear)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("Queue Underflow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return;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else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 </a:t>
            </a:r>
            <a:r>
              <a:rPr lang="en-US" altLang="en-US" sz="1400" dirty="0">
                <a:solidFill>
                  <a:srgbClr val="000000"/>
                </a:solidFill>
                <a:latin typeface="Monaco"/>
              </a:rPr>
              <a:t>Deleted Element is</a:t>
            </a:r>
            <a:r>
              <a:rPr kumimoji="0" lang="en-US" altLang="en-US" sz="1400" b="0" i="0" u="none" strike="noStrike" cap="none" normalizeH="0" baseline="0" dirty="0">
                <a:ln>
                  <a:noFill/>
                </a:ln>
                <a:solidFill>
                  <a:srgbClr val="000000"/>
                </a:solidFill>
                <a:effectLst/>
                <a:latin typeface="Monaco"/>
              </a:rPr>
              <a:t> : %d \n", </a:t>
            </a:r>
            <a:r>
              <a:rPr kumimoji="0" lang="en-US" altLang="en-US" sz="1400" b="0" i="0" u="none" strike="noStrike" cap="none" normalizeH="0" baseline="0" dirty="0" err="1">
                <a:ln>
                  <a:noFill/>
                </a:ln>
                <a:solidFill>
                  <a:srgbClr val="000000"/>
                </a:solidFill>
                <a:effectLst/>
                <a:latin typeface="Monaco"/>
              </a:rPr>
              <a:t>queue_array</a:t>
            </a:r>
            <a:r>
              <a:rPr kumimoji="0" lang="en-US" altLang="en-US" sz="1400" b="0" i="0" u="none" strike="noStrike" cap="none" normalizeH="0" baseline="0" dirty="0">
                <a:ln>
                  <a:noFill/>
                </a:ln>
                <a:solidFill>
                  <a:srgbClr val="000000"/>
                </a:solidFill>
                <a:effectLst/>
                <a:latin typeface="Monaco"/>
              </a:rPr>
              <a:t>[front]);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front = front + 1;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lang="en-US" sz="1400" dirty="0"/>
          </a:p>
        </p:txBody>
      </p:sp>
      <p:sp>
        <p:nvSpPr>
          <p:cNvPr id="9" name="TextBox 8">
            <a:extLst>
              <a:ext uri="{FF2B5EF4-FFF2-40B4-BE49-F238E27FC236}">
                <a16:creationId xmlns:a16="http://schemas.microsoft.com/office/drawing/2014/main" id="{D480F5F1-7F2B-BBDF-D4B2-43AD4B215B54}"/>
              </a:ext>
            </a:extLst>
          </p:cNvPr>
          <p:cNvSpPr txBox="1"/>
          <p:nvPr/>
        </p:nvSpPr>
        <p:spPr>
          <a:xfrm>
            <a:off x="9282545" y="174569"/>
            <a:ext cx="2447637" cy="289310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void display()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int </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if(front == - 1)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("Queue is empty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else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("Queue is :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for(</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 = front; </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 &lt;= rear; </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("%d ", </a:t>
            </a:r>
            <a:r>
              <a:rPr kumimoji="0" lang="en-US" altLang="en-US" sz="1400" b="0" i="0" u="none" strike="noStrike" cap="none" normalizeH="0" baseline="0" dirty="0" err="1">
                <a:ln>
                  <a:noFill/>
                </a:ln>
                <a:solidFill>
                  <a:srgbClr val="000000"/>
                </a:solidFill>
                <a:effectLst/>
                <a:latin typeface="Monaco"/>
              </a:rPr>
              <a:t>queue_array</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Monaco"/>
              </a:rPr>
              <a:t>printf</a:t>
            </a:r>
            <a:r>
              <a:rPr kumimoji="0" lang="en-US" altLang="en-US" sz="1400" b="0" i="0" u="none" strike="noStrike" cap="none" normalizeH="0" baseline="0" dirty="0">
                <a:ln>
                  <a:noFill/>
                </a:ln>
                <a:solidFill>
                  <a:srgbClr val="000000"/>
                </a:solidFill>
                <a:effectLst/>
                <a:latin typeface="Monaco"/>
              </a:rPr>
              <a:t>("n");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a:t>
            </a:r>
            <a:endParaRPr lang="en-US" sz="1400" dirty="0"/>
          </a:p>
        </p:txBody>
      </p:sp>
    </p:spTree>
    <p:extLst>
      <p:ext uri="{BB962C8B-B14F-4D97-AF65-F5344CB8AC3E}">
        <p14:creationId xmlns:p14="http://schemas.microsoft.com/office/powerpoint/2010/main" val="92041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952B14-67B9-B7E2-CCFC-76F9DEA1B589}"/>
              </a:ext>
            </a:extLst>
          </p:cNvPr>
          <p:cNvSpPr>
            <a:spLocks noChangeArrowheads="1"/>
          </p:cNvSpPr>
          <p:nvPr/>
        </p:nvSpPr>
        <p:spPr bwMode="auto">
          <a:xfrm>
            <a:off x="0" y="90100"/>
            <a:ext cx="65" cy="27699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25238EE-5886-A805-AA49-2B51B7EB75D3}"/>
              </a:ext>
            </a:extLst>
          </p:cNvPr>
          <p:cNvSpPr txBox="1"/>
          <p:nvPr/>
        </p:nvSpPr>
        <p:spPr>
          <a:xfrm>
            <a:off x="2576945" y="90100"/>
            <a:ext cx="6096000" cy="67403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08080"/>
                </a:solidFill>
                <a:effectLst/>
                <a:latin typeface="Consolas" panose="020B0609020204030204" pitchFamily="49" charset="0"/>
              </a:rPr>
              <a:t>/* * C Program to Implement Queue Data Structure using Linked List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#include &lt;</a:t>
            </a:r>
            <a:r>
              <a:rPr kumimoji="0" lang="en-US" altLang="en-US" sz="1200" b="0" i="0" u="none" strike="noStrike" cap="none" normalizeH="0" baseline="0" dirty="0" err="1">
                <a:ln>
                  <a:noFill/>
                </a:ln>
                <a:solidFill>
                  <a:srgbClr val="339933"/>
                </a:solidFill>
                <a:effectLst/>
                <a:latin typeface="Consolas" panose="020B0609020204030204" pitchFamily="49" charset="0"/>
              </a:rPr>
              <a:t>stdio.h</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#include &lt;</a:t>
            </a:r>
            <a:r>
              <a:rPr kumimoji="0" lang="en-US" altLang="en-US" sz="1200" b="0" i="0" u="none" strike="noStrike" cap="none" normalizeH="0" baseline="0" dirty="0" err="1">
                <a:ln>
                  <a:noFill/>
                </a:ln>
                <a:solidFill>
                  <a:srgbClr val="339933"/>
                </a:solidFill>
                <a:effectLst/>
                <a:latin typeface="Consolas" panose="020B0609020204030204" pitchFamily="49" charset="0"/>
              </a:rPr>
              <a:t>stdlib.h</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info</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rear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temp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frontelement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enq</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data</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deq</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display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create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queuesize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count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0</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main</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no</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ch</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e</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1 - </a:t>
            </a:r>
            <a:r>
              <a:rPr kumimoji="0" lang="en-US" altLang="en-US" sz="1200" b="0" i="0" u="none" strike="noStrike" cap="none" normalizeH="0" baseline="0" dirty="0" err="1">
                <a:ln>
                  <a:noFill/>
                </a:ln>
                <a:solidFill>
                  <a:srgbClr val="FF0000"/>
                </a:solidFill>
                <a:effectLst/>
                <a:latin typeface="Consolas" panose="020B0609020204030204" pitchFamily="49" charset="0"/>
              </a:rPr>
              <a:t>Enque</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2 - Deque"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3 - Front element"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4 -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5 - Exit"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6 - Display"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7 - Queue size"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create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while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DD"/>
                </a:solidFill>
                <a:effectLst/>
                <a:latin typeface="Consolas" panose="020B0609020204030204" pitchFamily="49" charset="0"/>
              </a:rPr>
              <a:t>1</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Enter choice :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scanf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&amp;</a:t>
            </a:r>
            <a:r>
              <a:rPr kumimoji="0" lang="en-US" altLang="en-US" sz="1200" b="0" i="0" u="none" strike="noStrike" cap="none" normalizeH="0" baseline="0" dirty="0" err="1">
                <a:ln>
                  <a:noFill/>
                </a:ln>
                <a:solidFill>
                  <a:srgbClr val="3A3A3A"/>
                </a:solidFill>
                <a:effectLst/>
                <a:latin typeface="Consolas" panose="020B0609020204030204" pitchFamily="49" charset="0"/>
              </a:rPr>
              <a:t>ch</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switch</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err="1">
                <a:ln>
                  <a:noFill/>
                </a:ln>
                <a:solidFill>
                  <a:srgbClr val="3A3A3A"/>
                </a:solidFill>
                <a:effectLst/>
                <a:latin typeface="Consolas" panose="020B0609020204030204" pitchFamily="49" charset="0"/>
              </a:rPr>
              <a:t>ch</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"Enter data :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scanf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&amp;</a:t>
            </a:r>
            <a:r>
              <a:rPr kumimoji="0" lang="en-US" altLang="en-US" sz="1200" b="0" i="0" u="none" strike="noStrike" cap="none" normalizeH="0" baseline="0" dirty="0">
                <a:ln>
                  <a:noFill/>
                </a:ln>
                <a:solidFill>
                  <a:srgbClr val="3A3A3A"/>
                </a:solidFill>
                <a:effectLst/>
                <a:latin typeface="Consolas" panose="020B0609020204030204" pitchFamily="49" charset="0"/>
              </a:rPr>
              <a:t>no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enq</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no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2</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deq</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3</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e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frontelement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e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0</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"Front element : %d"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No front element in Queue as queue is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4</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5</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66"/>
                </a:solidFill>
                <a:effectLst/>
                <a:latin typeface="Consolas" panose="020B0609020204030204" pitchFamily="49" charset="0"/>
              </a:rPr>
              <a:t>exit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DD"/>
                </a:solidFill>
                <a:effectLst/>
                <a:latin typeface="Consolas" panose="020B0609020204030204" pitchFamily="49" charset="0"/>
              </a:rPr>
              <a:t>0</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6</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display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7</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queuesize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default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"Wrong choice, Please enter correct choice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1" u="none" strike="noStrike" cap="none" normalizeH="0" baseline="0" dirty="0">
                <a:ln>
                  <a:noFill/>
                </a:ln>
                <a:solidFill>
                  <a:srgbClr val="808080"/>
                </a:solidFill>
                <a:effectLst/>
                <a:latin typeface="Consolas" panose="020B0609020204030204" pitchFamily="49" charset="0"/>
              </a:rPr>
              <a:t>/* Create an empty queue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create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1" u="none" strike="noStrike" cap="none" normalizeH="0" baseline="0" dirty="0">
                <a:ln>
                  <a:noFill/>
                </a:ln>
                <a:solidFill>
                  <a:srgbClr val="808080"/>
                </a:solidFill>
                <a:effectLst/>
                <a:latin typeface="Consolas" panose="020B0609020204030204" pitchFamily="49" charset="0"/>
              </a:rPr>
              <a:t>/* Returns queue size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queuesize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Queue size : %d"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count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1" u="none" strike="noStrike" cap="none" normalizeH="0" baseline="0" dirty="0">
                <a:ln>
                  <a:noFill/>
                </a:ln>
                <a:solidFill>
                  <a:srgbClr val="808080"/>
                </a:solidFill>
                <a:effectLst/>
                <a:latin typeface="Consolas" panose="020B0609020204030204" pitchFamily="49" charset="0"/>
              </a:rPr>
              <a:t>/* </a:t>
            </a:r>
            <a:r>
              <a:rPr kumimoji="0" lang="en-US" altLang="en-US" sz="1200" b="0" i="1" u="none" strike="noStrike" cap="none" normalizeH="0" baseline="0" dirty="0" err="1">
                <a:ln>
                  <a:noFill/>
                </a:ln>
                <a:solidFill>
                  <a:srgbClr val="808080"/>
                </a:solidFill>
                <a:effectLst/>
                <a:latin typeface="Consolas" panose="020B0609020204030204" pitchFamily="49" charset="0"/>
              </a:rPr>
              <a:t>Enqueing</a:t>
            </a:r>
            <a:r>
              <a:rPr kumimoji="0" lang="en-US" altLang="en-US" sz="1200" b="0" i="1" u="none" strike="noStrike" cap="none" normalizeH="0" baseline="0" dirty="0">
                <a:ln>
                  <a:noFill/>
                </a:ln>
                <a:solidFill>
                  <a:srgbClr val="808080"/>
                </a:solidFill>
                <a:effectLst/>
                <a:latin typeface="Consolas" panose="020B0609020204030204" pitchFamily="49" charset="0"/>
              </a:rPr>
              <a:t> the queue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enq</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data</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rear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66"/>
                </a:solidFill>
                <a:effectLst/>
                <a:latin typeface="Consolas" panose="020B0609020204030204" pitchFamily="49" charset="0"/>
              </a:rPr>
              <a:t>malloc</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DD"/>
                </a:solidFill>
                <a:effectLst/>
                <a:latin typeface="Consolas" panose="020B0609020204030204" pitchFamily="49" charset="0"/>
              </a:rPr>
              <a:t>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err="1">
                <a:ln>
                  <a:noFill/>
                </a:ln>
                <a:solidFill>
                  <a:srgbClr val="993333"/>
                </a:solidFill>
                <a:effectLst/>
                <a:latin typeface="Consolas" panose="020B0609020204030204" pitchFamily="49" charset="0"/>
              </a:rPr>
              <a:t>sizeof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data</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temp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66"/>
                </a:solidFill>
                <a:effectLst/>
                <a:latin typeface="Consolas" panose="020B0609020204030204" pitchFamily="49" charset="0"/>
              </a:rPr>
              <a:t>malloc</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DD"/>
                </a:solidFill>
                <a:effectLst/>
                <a:latin typeface="Consolas" panose="020B0609020204030204" pitchFamily="49" charset="0"/>
              </a:rPr>
              <a:t>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err="1">
                <a:ln>
                  <a:noFill/>
                </a:ln>
                <a:solidFill>
                  <a:srgbClr val="993333"/>
                </a:solidFill>
                <a:effectLst/>
                <a:latin typeface="Consolas" panose="020B0609020204030204" pitchFamily="49" charset="0"/>
              </a:rPr>
              <a:t>sizeof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temp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temp</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data</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temp</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temp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count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1" u="none" strike="noStrike" cap="none" normalizeH="0" baseline="0" dirty="0">
                <a:ln>
                  <a:noFill/>
                </a:ln>
                <a:solidFill>
                  <a:srgbClr val="808080"/>
                </a:solidFill>
                <a:effectLst/>
                <a:latin typeface="Consolas" panose="020B0609020204030204" pitchFamily="49" charset="0"/>
              </a:rPr>
              <a:t>/* Displaying the queue elements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display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&amp;&amp;</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rear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"Queue is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return</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while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"%d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front1</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front1</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front1</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1" u="none" strike="noStrike" cap="none" normalizeH="0" baseline="0" dirty="0">
                <a:ln>
                  <a:noFill/>
                </a:ln>
                <a:solidFill>
                  <a:srgbClr val="808080"/>
                </a:solidFill>
                <a:effectLst/>
                <a:latin typeface="Consolas" panose="020B0609020204030204" pitchFamily="49" charset="0"/>
              </a:rPr>
              <a:t>/* </a:t>
            </a:r>
            <a:r>
              <a:rPr kumimoji="0" lang="en-US" altLang="en-US" sz="1200" b="0" i="1" u="none" strike="noStrike" cap="none" normalizeH="0" baseline="0" dirty="0" err="1">
                <a:ln>
                  <a:noFill/>
                </a:ln>
                <a:solidFill>
                  <a:srgbClr val="808080"/>
                </a:solidFill>
                <a:effectLst/>
                <a:latin typeface="Consolas" panose="020B0609020204030204" pitchFamily="49" charset="0"/>
              </a:rPr>
              <a:t>Dequeing</a:t>
            </a:r>
            <a:r>
              <a:rPr kumimoji="0" lang="en-US" altLang="en-US" sz="1200" b="0" i="1" u="none" strike="noStrike" cap="none" normalizeH="0" baseline="0" dirty="0">
                <a:ln>
                  <a:noFill/>
                </a:ln>
                <a:solidFill>
                  <a:srgbClr val="808080"/>
                </a:solidFill>
                <a:effectLst/>
                <a:latin typeface="Consolas" panose="020B0609020204030204" pitchFamily="49" charset="0"/>
              </a:rPr>
              <a:t> the queue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deq</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Error: Trying to display elements from empty queue"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return</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front1</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front1</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Dequed</a:t>
            </a:r>
            <a:r>
              <a:rPr kumimoji="0" lang="en-US" altLang="en-US" sz="1200" b="0" i="0" u="none" strike="noStrike" cap="none" normalizeH="0" baseline="0" dirty="0">
                <a:ln>
                  <a:noFill/>
                </a:ln>
                <a:solidFill>
                  <a:srgbClr val="FF0000"/>
                </a:solidFill>
                <a:effectLst/>
                <a:latin typeface="Consolas" panose="020B0609020204030204" pitchFamily="49" charset="0"/>
              </a:rPr>
              <a:t> value : %d"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66"/>
                </a:solidFill>
                <a:effectLst/>
                <a:latin typeface="Consolas" panose="020B0609020204030204" pitchFamily="49" charset="0"/>
              </a:rPr>
              <a:t>free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Dequed</a:t>
            </a:r>
            <a:r>
              <a:rPr kumimoji="0" lang="en-US" altLang="en-US" sz="1200" b="0" i="0" u="none" strike="noStrike" cap="none" normalizeH="0" baseline="0" dirty="0">
                <a:ln>
                  <a:noFill/>
                </a:ln>
                <a:solidFill>
                  <a:srgbClr val="FF0000"/>
                </a:solidFill>
                <a:effectLst/>
                <a:latin typeface="Consolas" panose="020B0609020204030204" pitchFamily="49" charset="0"/>
              </a:rPr>
              <a:t> value : %d"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66"/>
                </a:solidFill>
                <a:effectLst/>
                <a:latin typeface="Consolas" panose="020B0609020204030204" pitchFamily="49" charset="0"/>
              </a:rPr>
              <a:t>free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front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rear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count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1" u="none" strike="noStrike" cap="none" normalizeH="0" baseline="0" dirty="0">
                <a:ln>
                  <a:noFill/>
                </a:ln>
                <a:solidFill>
                  <a:srgbClr val="808080"/>
                </a:solidFill>
                <a:effectLst/>
                <a:latin typeface="Consolas" panose="020B0609020204030204" pitchFamily="49" charset="0"/>
              </a:rPr>
              <a:t>/* Returns the front element of queue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frontelement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&amp;&amp;</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rear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return</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return</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0</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1" u="none" strike="noStrike" cap="none" normalizeH="0" baseline="0" dirty="0">
                <a:ln>
                  <a:noFill/>
                </a:ln>
                <a:solidFill>
                  <a:srgbClr val="808080"/>
                </a:solidFill>
                <a:effectLst/>
                <a:latin typeface="Consolas" panose="020B0609020204030204" pitchFamily="49" charset="0"/>
              </a:rPr>
              <a:t>/* Display if queue is empty or not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front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&amp;&amp;</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rear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Queue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"Queue not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183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4A6D8-8EF4-DB2B-0DA0-AFC3B43BC69C}"/>
              </a:ext>
            </a:extLst>
          </p:cNvPr>
          <p:cNvSpPr txBox="1"/>
          <p:nvPr/>
        </p:nvSpPr>
        <p:spPr>
          <a:xfrm>
            <a:off x="203200" y="152462"/>
            <a:ext cx="6096000" cy="369332"/>
          </a:xfrm>
          <a:prstGeom prst="rect">
            <a:avLst/>
          </a:prstGeom>
          <a:noFill/>
        </p:spPr>
        <p:txBody>
          <a:bodyPr wrap="square">
            <a:spAutoFit/>
          </a:bodyPr>
          <a:lstStyle/>
          <a:p>
            <a:r>
              <a:rPr lang="en-US" b="1" dirty="0"/>
              <a:t>Stacks applications: Perform string reversal using stack</a:t>
            </a:r>
          </a:p>
        </p:txBody>
      </p:sp>
      <p:sp>
        <p:nvSpPr>
          <p:cNvPr id="5" name="TextBox 4">
            <a:extLst>
              <a:ext uri="{FF2B5EF4-FFF2-40B4-BE49-F238E27FC236}">
                <a16:creationId xmlns:a16="http://schemas.microsoft.com/office/drawing/2014/main" id="{A9E5790E-8D89-AFA6-08DD-668C6885AE47}"/>
              </a:ext>
            </a:extLst>
          </p:cNvPr>
          <p:cNvSpPr txBox="1"/>
          <p:nvPr/>
        </p:nvSpPr>
        <p:spPr>
          <a:xfrm>
            <a:off x="332509" y="521794"/>
            <a:ext cx="6096000" cy="5909310"/>
          </a:xfrm>
          <a:prstGeom prst="rect">
            <a:avLst/>
          </a:prstGeom>
          <a:noFill/>
        </p:spPr>
        <p:txBody>
          <a:bodyPr wrap="square">
            <a:spAutoFit/>
          </a:bodyPr>
          <a:lstStyle/>
          <a:p>
            <a:r>
              <a:rPr lang="en-US" dirty="0"/>
              <a:t>#include &lt;</a:t>
            </a:r>
            <a:r>
              <a:rPr lang="en-US" dirty="0" err="1"/>
              <a:t>stdio.h</a:t>
            </a:r>
            <a:r>
              <a:rPr lang="en-US" dirty="0"/>
              <a:t>&gt;  </a:t>
            </a:r>
          </a:p>
          <a:p>
            <a:r>
              <a:rPr lang="en-US" dirty="0"/>
              <a:t>#include &lt;</a:t>
            </a:r>
            <a:r>
              <a:rPr lang="en-US" dirty="0" err="1"/>
              <a:t>string.h</a:t>
            </a:r>
            <a:r>
              <a:rPr lang="en-US" dirty="0"/>
              <a:t>&gt;  </a:t>
            </a:r>
          </a:p>
          <a:p>
            <a:r>
              <a:rPr lang="en-US" dirty="0"/>
              <a:t>  </a:t>
            </a:r>
          </a:p>
          <a:p>
            <a:r>
              <a:rPr lang="en-US" dirty="0"/>
              <a:t>#define max 100  </a:t>
            </a:r>
          </a:p>
          <a:p>
            <a:r>
              <a:rPr lang="en-US" dirty="0"/>
              <a:t>int top, stack[max];  </a:t>
            </a:r>
          </a:p>
          <a:p>
            <a:r>
              <a:rPr lang="en-US" dirty="0"/>
              <a:t>  </a:t>
            </a:r>
          </a:p>
          <a:p>
            <a:r>
              <a:rPr lang="en-US" dirty="0"/>
              <a:t>void push(char x)</a:t>
            </a:r>
          </a:p>
          <a:p>
            <a:r>
              <a:rPr lang="en-US" dirty="0"/>
              <a:t>{</a:t>
            </a:r>
          </a:p>
          <a:p>
            <a:endParaRPr lang="en-US" dirty="0"/>
          </a:p>
          <a:p>
            <a:r>
              <a:rPr lang="en-US" dirty="0"/>
              <a:t>      // Push(Inserting Element in stack) operation</a:t>
            </a:r>
          </a:p>
          <a:p>
            <a:r>
              <a:rPr lang="en-US" dirty="0"/>
              <a:t>      if(top == max-1)</a:t>
            </a:r>
          </a:p>
          <a:p>
            <a:r>
              <a:rPr lang="en-US" dirty="0"/>
              <a:t>      {</a:t>
            </a:r>
          </a:p>
          <a:p>
            <a:r>
              <a:rPr lang="en-US" dirty="0"/>
              <a:t>	  </a:t>
            </a:r>
            <a:r>
              <a:rPr lang="en-US" dirty="0" err="1"/>
              <a:t>printf</a:t>
            </a:r>
            <a:r>
              <a:rPr lang="en-US" dirty="0"/>
              <a:t>("stack overflow");</a:t>
            </a:r>
          </a:p>
          <a:p>
            <a:r>
              <a:rPr lang="en-US" dirty="0"/>
              <a:t>      }</a:t>
            </a:r>
          </a:p>
          <a:p>
            <a:r>
              <a:rPr lang="en-US" dirty="0"/>
              <a:t>      else</a:t>
            </a:r>
          </a:p>
          <a:p>
            <a:r>
              <a:rPr lang="en-US" dirty="0"/>
              <a:t>      {</a:t>
            </a:r>
          </a:p>
          <a:p>
            <a:r>
              <a:rPr lang="en-US" dirty="0"/>
              <a:t>	  stack[++top]=x;</a:t>
            </a:r>
          </a:p>
          <a:p>
            <a:r>
              <a:rPr lang="en-US" dirty="0"/>
              <a:t>      }</a:t>
            </a:r>
          </a:p>
          <a:p>
            <a:endParaRPr lang="en-US" dirty="0"/>
          </a:p>
          <a:p>
            <a:r>
              <a:rPr lang="en-US" dirty="0"/>
              <a:t>}</a:t>
            </a:r>
          </a:p>
          <a:p>
            <a:endParaRPr lang="en-US" dirty="0"/>
          </a:p>
        </p:txBody>
      </p:sp>
      <p:sp>
        <p:nvSpPr>
          <p:cNvPr id="7" name="TextBox 6">
            <a:extLst>
              <a:ext uri="{FF2B5EF4-FFF2-40B4-BE49-F238E27FC236}">
                <a16:creationId xmlns:a16="http://schemas.microsoft.com/office/drawing/2014/main" id="{24BD5D72-A8C9-6C88-1174-64D9698FDCC7}"/>
              </a:ext>
            </a:extLst>
          </p:cNvPr>
          <p:cNvSpPr txBox="1"/>
          <p:nvPr/>
        </p:nvSpPr>
        <p:spPr>
          <a:xfrm>
            <a:off x="6557818" y="337128"/>
            <a:ext cx="4387273" cy="6186309"/>
          </a:xfrm>
          <a:prstGeom prst="rect">
            <a:avLst/>
          </a:prstGeom>
          <a:noFill/>
        </p:spPr>
        <p:txBody>
          <a:bodyPr wrap="square">
            <a:spAutoFit/>
          </a:bodyPr>
          <a:lstStyle/>
          <a:p>
            <a:r>
              <a:rPr lang="en-US" dirty="0"/>
              <a:t>void pop()</a:t>
            </a:r>
          </a:p>
          <a:p>
            <a:r>
              <a:rPr lang="en-US" dirty="0"/>
              <a:t>{</a:t>
            </a:r>
          </a:p>
          <a:p>
            <a:r>
              <a:rPr lang="en-US" dirty="0"/>
              <a:t>    // Pop (Removing element from stack)</a:t>
            </a:r>
          </a:p>
          <a:p>
            <a:r>
              <a:rPr lang="en-US" dirty="0"/>
              <a:t>      </a:t>
            </a:r>
            <a:r>
              <a:rPr lang="en-US" dirty="0" err="1"/>
              <a:t>printf</a:t>
            </a:r>
            <a:r>
              <a:rPr lang="en-US" dirty="0"/>
              <a:t>("%</a:t>
            </a:r>
            <a:r>
              <a:rPr lang="en-US" dirty="0" err="1"/>
              <a:t>c",stack</a:t>
            </a:r>
            <a:r>
              <a:rPr lang="en-US" dirty="0"/>
              <a:t>[top--]);</a:t>
            </a:r>
          </a:p>
          <a:p>
            <a:r>
              <a:rPr lang="en-US" dirty="0"/>
              <a:t>}</a:t>
            </a:r>
          </a:p>
          <a:p>
            <a:endParaRPr lang="en-US" dirty="0"/>
          </a:p>
          <a:p>
            <a:r>
              <a:rPr lang="en-US" dirty="0"/>
              <a:t>main()</a:t>
            </a:r>
          </a:p>
          <a:p>
            <a:r>
              <a:rPr lang="en-US" dirty="0"/>
              <a:t>{</a:t>
            </a:r>
          </a:p>
          <a:p>
            <a:r>
              <a:rPr lang="en-US" dirty="0"/>
              <a:t>   char str[100]; int </a:t>
            </a:r>
            <a:r>
              <a:rPr lang="en-US" dirty="0" err="1"/>
              <a:t>len,i</a:t>
            </a:r>
            <a:r>
              <a:rPr lang="en-US" dirty="0"/>
              <a:t>;</a:t>
            </a:r>
          </a:p>
          <a:p>
            <a:r>
              <a:rPr lang="en-US" dirty="0"/>
              <a:t>   </a:t>
            </a:r>
            <a:r>
              <a:rPr lang="en-US" dirty="0" err="1"/>
              <a:t>clrscr</a:t>
            </a:r>
            <a:r>
              <a:rPr lang="en-US" dirty="0"/>
              <a:t>();</a:t>
            </a:r>
          </a:p>
          <a:p>
            <a:r>
              <a:rPr lang="en-US" dirty="0"/>
              <a:t>   </a:t>
            </a:r>
            <a:r>
              <a:rPr lang="en-US" dirty="0" err="1"/>
              <a:t>printf</a:t>
            </a:r>
            <a:r>
              <a:rPr lang="en-US" dirty="0"/>
              <a:t>("Enter a string");</a:t>
            </a:r>
          </a:p>
          <a:p>
            <a:r>
              <a:rPr lang="en-US" dirty="0"/>
              <a:t>   gets(str);</a:t>
            </a:r>
          </a:p>
          <a:p>
            <a:r>
              <a:rPr lang="en-US" dirty="0"/>
              <a:t>   </a:t>
            </a:r>
            <a:r>
              <a:rPr lang="en-US" dirty="0" err="1"/>
              <a:t>len</a:t>
            </a:r>
            <a:r>
              <a:rPr lang="en-US" dirty="0"/>
              <a:t> = </a:t>
            </a:r>
            <a:r>
              <a:rPr lang="en-US" dirty="0" err="1"/>
              <a:t>strlen</a:t>
            </a:r>
            <a:r>
              <a:rPr lang="en-US" dirty="0"/>
              <a:t>(str);</a:t>
            </a:r>
          </a:p>
          <a:p>
            <a:endParaRPr lang="en-US" dirty="0"/>
          </a:p>
          <a:p>
            <a:r>
              <a:rPr lang="en-US" dirty="0"/>
              <a:t>   for(</a:t>
            </a:r>
            <a:r>
              <a:rPr lang="en-US" dirty="0" err="1"/>
              <a:t>i</a:t>
            </a:r>
            <a:r>
              <a:rPr lang="en-US" dirty="0"/>
              <a:t>=0;i&lt;</a:t>
            </a:r>
            <a:r>
              <a:rPr lang="en-US" dirty="0" err="1"/>
              <a:t>len;i</a:t>
            </a:r>
            <a:r>
              <a:rPr lang="en-US" dirty="0"/>
              <a:t>++)</a:t>
            </a:r>
          </a:p>
          <a:p>
            <a:r>
              <a:rPr lang="en-US" dirty="0"/>
              <a:t>	push(str[</a:t>
            </a:r>
            <a:r>
              <a:rPr lang="en-US" dirty="0" err="1"/>
              <a:t>i</a:t>
            </a:r>
            <a:r>
              <a:rPr lang="en-US" dirty="0"/>
              <a:t>]);</a:t>
            </a:r>
          </a:p>
          <a:p>
            <a:endParaRPr lang="en-US" dirty="0"/>
          </a:p>
          <a:p>
            <a:r>
              <a:rPr lang="en-US" dirty="0"/>
              <a:t>   for(</a:t>
            </a:r>
            <a:r>
              <a:rPr lang="en-US" dirty="0" err="1"/>
              <a:t>i</a:t>
            </a:r>
            <a:r>
              <a:rPr lang="en-US" dirty="0"/>
              <a:t>=0;i&lt;</a:t>
            </a:r>
            <a:r>
              <a:rPr lang="en-US" dirty="0" err="1"/>
              <a:t>len;i</a:t>
            </a:r>
            <a:r>
              <a:rPr lang="en-US" dirty="0"/>
              <a:t>++)</a:t>
            </a:r>
          </a:p>
          <a:p>
            <a:r>
              <a:rPr lang="en-US" dirty="0"/>
              <a:t>      pop();</a:t>
            </a:r>
          </a:p>
          <a:p>
            <a:r>
              <a:rPr lang="en-US" dirty="0"/>
              <a:t>      </a:t>
            </a:r>
            <a:r>
              <a:rPr lang="en-US" dirty="0" err="1"/>
              <a:t>getch</a:t>
            </a:r>
            <a:r>
              <a:rPr lang="en-US" dirty="0"/>
              <a:t>();</a:t>
            </a:r>
          </a:p>
          <a:p>
            <a:r>
              <a:rPr lang="en-US" dirty="0"/>
              <a:t>      return 0;</a:t>
            </a:r>
          </a:p>
          <a:p>
            <a:r>
              <a:rPr lang="en-US" dirty="0"/>
              <a:t>}</a:t>
            </a:r>
          </a:p>
        </p:txBody>
      </p:sp>
    </p:spTree>
    <p:extLst>
      <p:ext uri="{BB962C8B-B14F-4D97-AF65-F5344CB8AC3E}">
        <p14:creationId xmlns:p14="http://schemas.microsoft.com/office/powerpoint/2010/main" val="320730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81FDE-3F46-DD0D-5FC2-90FEB26101CA}"/>
              </a:ext>
            </a:extLst>
          </p:cNvPr>
          <p:cNvSpPr txBox="1"/>
          <p:nvPr/>
        </p:nvSpPr>
        <p:spPr>
          <a:xfrm>
            <a:off x="240144" y="133989"/>
            <a:ext cx="7777020" cy="369332"/>
          </a:xfrm>
          <a:prstGeom prst="rect">
            <a:avLst/>
          </a:prstGeom>
          <a:noFill/>
        </p:spPr>
        <p:txBody>
          <a:bodyPr wrap="square">
            <a:spAutoFit/>
          </a:bodyPr>
          <a:lstStyle/>
          <a:p>
            <a:r>
              <a:rPr lang="en-US" b="1" dirty="0"/>
              <a:t>Stacks applications: </a:t>
            </a:r>
            <a:r>
              <a:rPr lang="en-US" b="1" i="0" dirty="0">
                <a:solidFill>
                  <a:srgbClr val="292929"/>
                </a:solidFill>
                <a:effectLst/>
                <a:latin typeface="-apple-system"/>
              </a:rPr>
              <a:t>Conversion of Infix to Postfix Expression using Stack</a:t>
            </a:r>
            <a:endParaRPr lang="en-US" b="1" dirty="0"/>
          </a:p>
        </p:txBody>
      </p:sp>
      <p:sp>
        <p:nvSpPr>
          <p:cNvPr id="5" name="TextBox 4">
            <a:extLst>
              <a:ext uri="{FF2B5EF4-FFF2-40B4-BE49-F238E27FC236}">
                <a16:creationId xmlns:a16="http://schemas.microsoft.com/office/drawing/2014/main" id="{5BE4C02F-C0EF-AE69-F439-C5184C9AC9E5}"/>
              </a:ext>
            </a:extLst>
          </p:cNvPr>
          <p:cNvSpPr txBox="1"/>
          <p:nvPr/>
        </p:nvSpPr>
        <p:spPr>
          <a:xfrm>
            <a:off x="360217" y="551289"/>
            <a:ext cx="5735781" cy="5740033"/>
          </a:xfrm>
          <a:prstGeom prst="rect">
            <a:avLst/>
          </a:prstGeom>
          <a:noFill/>
        </p:spPr>
        <p:txBody>
          <a:bodyPr wrap="square">
            <a:spAutoFit/>
          </a:bodyPr>
          <a:lstStyle/>
          <a:p>
            <a:pPr algn="just" fontAlgn="base"/>
            <a:r>
              <a:rPr lang="en-US" sz="1600" b="0" i="0" dirty="0">
                <a:solidFill>
                  <a:srgbClr val="3C484E"/>
                </a:solidFill>
                <a:effectLst/>
                <a:latin typeface="inherit"/>
              </a:rPr>
              <a:t>To convert the Infix expression to the Postfix expression, we will use the </a:t>
            </a:r>
            <a:r>
              <a:rPr lang="en-US" sz="1600" b="1" i="0" dirty="0">
                <a:solidFill>
                  <a:srgbClr val="090A0B"/>
                </a:solidFill>
                <a:effectLst/>
                <a:latin typeface="inherit"/>
              </a:rPr>
              <a:t>stack</a:t>
            </a:r>
            <a:r>
              <a:rPr lang="en-US" sz="1600" b="0" i="0" dirty="0">
                <a:solidFill>
                  <a:srgbClr val="3C484E"/>
                </a:solidFill>
                <a:effectLst/>
                <a:latin typeface="inherit"/>
              </a:rPr>
              <a:t> data structure. By scanning the infix expression from left to right, if we get any operand, simply add it to the postfix form, and for the operator and parenthesis, add them in the stack maintaining their precedence of them.</a:t>
            </a:r>
          </a:p>
          <a:p>
            <a:pPr algn="just" fontAlgn="base"/>
            <a:endParaRPr lang="en-US" sz="1600" b="0" i="0" dirty="0">
              <a:solidFill>
                <a:srgbClr val="3C484E"/>
              </a:solidFill>
              <a:effectLst/>
              <a:latin typeface="inherit"/>
            </a:endParaRPr>
          </a:p>
          <a:p>
            <a:pPr algn="just" fontAlgn="base"/>
            <a:r>
              <a:rPr lang="en-US" sz="1600" b="1" i="0" dirty="0">
                <a:solidFill>
                  <a:srgbClr val="090A0B"/>
                </a:solidFill>
                <a:effectLst/>
                <a:latin typeface="inherit"/>
              </a:rPr>
              <a:t>Infix Expression</a:t>
            </a:r>
            <a:r>
              <a:rPr lang="en-US" sz="1600" b="0" i="0" dirty="0">
                <a:solidFill>
                  <a:srgbClr val="3C484E"/>
                </a:solidFill>
                <a:effectLst/>
                <a:latin typeface="inherit"/>
              </a:rPr>
              <a:t>: Infix Expression contains an operator in-between every pair of operands, Expression of the form a op b.</a:t>
            </a:r>
          </a:p>
          <a:p>
            <a:pPr algn="just" fontAlgn="base"/>
            <a:endParaRPr lang="en-US" sz="1600" b="0" i="0" dirty="0">
              <a:solidFill>
                <a:srgbClr val="3C484E"/>
              </a:solidFill>
              <a:effectLst/>
              <a:latin typeface="inherit"/>
            </a:endParaRPr>
          </a:p>
          <a:p>
            <a:pPr algn="just" fontAlgn="base"/>
            <a:r>
              <a:rPr lang="en-US" sz="1600" b="1" i="0" dirty="0">
                <a:solidFill>
                  <a:srgbClr val="090A0B"/>
                </a:solidFill>
                <a:effectLst/>
                <a:latin typeface="inherit"/>
              </a:rPr>
              <a:t>Postfix expression</a:t>
            </a:r>
            <a:r>
              <a:rPr lang="en-US" sz="1600" b="0" i="0" dirty="0">
                <a:solidFill>
                  <a:srgbClr val="3C484E"/>
                </a:solidFill>
                <a:effectLst/>
                <a:latin typeface="inherit"/>
              </a:rPr>
              <a:t>: Postfix Expression contains an operator followed for every pair of operands, Expression of the form a b op.</a:t>
            </a:r>
          </a:p>
          <a:p>
            <a:pPr algn="just" fontAlgn="base"/>
            <a:endParaRPr lang="en-US" sz="1600" b="0" i="0" dirty="0">
              <a:solidFill>
                <a:srgbClr val="3C484E"/>
              </a:solidFill>
              <a:effectLst/>
              <a:latin typeface="inherit"/>
            </a:endParaRPr>
          </a:p>
          <a:p>
            <a:pPr algn="just" fontAlgn="base"/>
            <a:r>
              <a:rPr lang="en-US" sz="1600" b="1" i="0" dirty="0">
                <a:solidFill>
                  <a:srgbClr val="090A0B"/>
                </a:solidFill>
                <a:effectLst/>
                <a:latin typeface="inherit"/>
              </a:rPr>
              <a:t>Why postfix representation of the expression?</a:t>
            </a:r>
          </a:p>
          <a:p>
            <a:pPr algn="just" fontAlgn="base"/>
            <a:endParaRPr lang="en-US" sz="1600" b="0" i="0" dirty="0">
              <a:solidFill>
                <a:srgbClr val="3C484E"/>
              </a:solidFill>
              <a:effectLst/>
              <a:latin typeface="inherit"/>
            </a:endParaRPr>
          </a:p>
          <a:p>
            <a:pPr algn="just" fontAlgn="base">
              <a:spcBef>
                <a:spcPts val="600"/>
              </a:spcBef>
              <a:buFont typeface="Arial" panose="020B0604020202020204" pitchFamily="34" charset="0"/>
              <a:buChar char="•"/>
            </a:pPr>
            <a:r>
              <a:rPr lang="en-US" sz="1600" b="0" i="0" dirty="0">
                <a:solidFill>
                  <a:srgbClr val="3C484E"/>
                </a:solidFill>
                <a:effectLst/>
                <a:latin typeface="inherit"/>
              </a:rPr>
              <a:t>Infix expressions are readable and solvable by humans because of the easily distinguishable order of operators, but the compiler doesn’t have an integrated order of operators.</a:t>
            </a:r>
          </a:p>
          <a:p>
            <a:pPr algn="just" fontAlgn="base">
              <a:spcBef>
                <a:spcPts val="600"/>
              </a:spcBef>
              <a:buFont typeface="Arial" panose="020B0604020202020204" pitchFamily="34" charset="0"/>
              <a:buChar char="•"/>
            </a:pPr>
            <a:r>
              <a:rPr lang="en-US" sz="1600" b="0" i="0" dirty="0">
                <a:solidFill>
                  <a:srgbClr val="3C484E"/>
                </a:solidFill>
                <a:effectLst/>
                <a:latin typeface="inherit"/>
              </a:rPr>
              <a:t>Hence to solve the Infix Expression compiler will scan the expression multiple times to solve the sub-expressions in expressions orderly which is very inefficient.</a:t>
            </a:r>
          </a:p>
          <a:p>
            <a:pPr algn="just" fontAlgn="base">
              <a:spcBef>
                <a:spcPts val="600"/>
              </a:spcBef>
              <a:buFont typeface="Arial" panose="020B0604020202020204" pitchFamily="34" charset="0"/>
              <a:buChar char="•"/>
            </a:pPr>
            <a:r>
              <a:rPr lang="en-US" sz="1600" b="0" i="0" dirty="0">
                <a:solidFill>
                  <a:srgbClr val="3C484E"/>
                </a:solidFill>
                <a:effectLst/>
                <a:latin typeface="inherit"/>
              </a:rPr>
              <a:t>To avoid this traversing, Infix expressions are converted to Postfix expressions before evaluation.</a:t>
            </a:r>
          </a:p>
        </p:txBody>
      </p:sp>
      <p:sp>
        <p:nvSpPr>
          <p:cNvPr id="7" name="TextBox 6">
            <a:extLst>
              <a:ext uri="{FF2B5EF4-FFF2-40B4-BE49-F238E27FC236}">
                <a16:creationId xmlns:a16="http://schemas.microsoft.com/office/drawing/2014/main" id="{D875FA10-E582-E113-E616-06CACCAE8F82}"/>
              </a:ext>
            </a:extLst>
          </p:cNvPr>
          <p:cNvSpPr txBox="1"/>
          <p:nvPr/>
        </p:nvSpPr>
        <p:spPr>
          <a:xfrm>
            <a:off x="6326911" y="503321"/>
            <a:ext cx="5735782" cy="6140142"/>
          </a:xfrm>
          <a:prstGeom prst="rect">
            <a:avLst/>
          </a:prstGeom>
          <a:noFill/>
        </p:spPr>
        <p:txBody>
          <a:bodyPr wrap="square">
            <a:spAutoFit/>
          </a:bodyPr>
          <a:lstStyle/>
          <a:p>
            <a:pPr algn="just" fontAlgn="base"/>
            <a:r>
              <a:rPr lang="en-US" sz="1600" b="1" i="0" dirty="0">
                <a:solidFill>
                  <a:srgbClr val="090A0B"/>
                </a:solidFill>
                <a:effectLst/>
                <a:latin typeface="-apple-system"/>
              </a:rPr>
              <a:t>Algorithm</a:t>
            </a:r>
          </a:p>
          <a:p>
            <a:pPr algn="just" fontAlgn="base">
              <a:spcBef>
                <a:spcPts val="300"/>
              </a:spcBef>
            </a:pPr>
            <a:r>
              <a:rPr lang="en-US" sz="1600" b="1" i="0" dirty="0">
                <a:solidFill>
                  <a:srgbClr val="090A0B"/>
                </a:solidFill>
                <a:effectLst/>
                <a:latin typeface="inherit"/>
              </a:rPr>
              <a:t>Step 1</a:t>
            </a:r>
            <a:r>
              <a:rPr lang="en-US" sz="1600" b="0" i="0" dirty="0">
                <a:solidFill>
                  <a:srgbClr val="3C484E"/>
                </a:solidFill>
                <a:effectLst/>
                <a:latin typeface="inherit"/>
              </a:rPr>
              <a:t>: Scan the Infix Expression from left to right.</a:t>
            </a:r>
          </a:p>
          <a:p>
            <a:pPr algn="just" fontAlgn="base">
              <a:spcBef>
                <a:spcPts val="300"/>
              </a:spcBef>
            </a:pPr>
            <a:r>
              <a:rPr lang="en-US" sz="1600" b="1" i="0" dirty="0">
                <a:solidFill>
                  <a:srgbClr val="090A0B"/>
                </a:solidFill>
                <a:effectLst/>
                <a:latin typeface="inherit"/>
              </a:rPr>
              <a:t>Step 2:</a:t>
            </a:r>
            <a:r>
              <a:rPr lang="en-US" sz="1600" b="0" i="0" dirty="0">
                <a:solidFill>
                  <a:srgbClr val="3C484E"/>
                </a:solidFill>
                <a:effectLst/>
                <a:latin typeface="inherit"/>
              </a:rPr>
              <a:t>  </a:t>
            </a:r>
            <a:r>
              <a:rPr lang="en-US" sz="1600" dirty="0">
                <a:solidFill>
                  <a:srgbClr val="3C484E"/>
                </a:solidFill>
                <a:latin typeface="inherit"/>
              </a:rPr>
              <a:t>If the scanned character is an operand, append it with the final Infix to the Postfix string</a:t>
            </a:r>
            <a:r>
              <a:rPr lang="en-US" sz="1600" b="0" i="0" dirty="0">
                <a:solidFill>
                  <a:srgbClr val="3C484E"/>
                </a:solidFill>
                <a:effectLst/>
                <a:latin typeface="Arial" panose="020B0604020202020204" pitchFamily="34" charset="0"/>
              </a:rPr>
              <a:t>. </a:t>
            </a:r>
          </a:p>
          <a:p>
            <a:pPr algn="just" fontAlgn="base">
              <a:spcBef>
                <a:spcPts val="300"/>
              </a:spcBef>
            </a:pPr>
            <a:r>
              <a:rPr lang="en-US" sz="1600" b="1" i="0" dirty="0">
                <a:solidFill>
                  <a:srgbClr val="090A0B"/>
                </a:solidFill>
                <a:effectLst/>
                <a:latin typeface="inherit"/>
              </a:rPr>
              <a:t>Step 3</a:t>
            </a:r>
            <a:r>
              <a:rPr lang="en-US" sz="1600" b="0" i="0" dirty="0">
                <a:solidFill>
                  <a:srgbClr val="3C484E"/>
                </a:solidFill>
                <a:effectLst/>
                <a:latin typeface="inherit"/>
              </a:rPr>
              <a:t>  Else,</a:t>
            </a:r>
          </a:p>
          <a:p>
            <a:pPr lvl="1" algn="just" fontAlgn="base">
              <a:spcBef>
                <a:spcPts val="300"/>
              </a:spcBef>
            </a:pPr>
            <a:r>
              <a:rPr lang="en-US" sz="1600" b="1" i="0" dirty="0">
                <a:solidFill>
                  <a:srgbClr val="090A0B"/>
                </a:solidFill>
                <a:effectLst/>
                <a:latin typeface="inherit"/>
              </a:rPr>
              <a:t>Step 3.1</a:t>
            </a:r>
            <a:r>
              <a:rPr lang="en-US" sz="1600" b="0" i="0" dirty="0">
                <a:solidFill>
                  <a:srgbClr val="3C484E"/>
                </a:solidFill>
                <a:effectLst/>
                <a:latin typeface="inherit"/>
              </a:rPr>
              <a:t>: If the precedence order of the scanned(incoming) operator is greater than the precedence order of the operator in the stack (or the stack is empty or the stack contains a ‘(‘ or ‘[‘ or ‘{‘), push it on the stack.</a:t>
            </a:r>
          </a:p>
          <a:p>
            <a:pPr lvl="1" algn="just" fontAlgn="base">
              <a:spcBef>
                <a:spcPts val="300"/>
              </a:spcBef>
            </a:pPr>
            <a:r>
              <a:rPr lang="en-US" sz="1600" b="1" i="0" dirty="0">
                <a:solidFill>
                  <a:srgbClr val="090A0B"/>
                </a:solidFill>
                <a:effectLst/>
                <a:latin typeface="inherit"/>
              </a:rPr>
              <a:t>Step 3.2</a:t>
            </a:r>
            <a:r>
              <a:rPr lang="en-US" sz="1600" b="0" i="0" dirty="0">
                <a:solidFill>
                  <a:srgbClr val="3C484E"/>
                </a:solidFill>
                <a:effectLst/>
                <a:latin typeface="inherit"/>
              </a:rPr>
              <a:t>: 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a:t>
            </a:r>
          </a:p>
          <a:p>
            <a:pPr algn="just" fontAlgn="base">
              <a:spcBef>
                <a:spcPts val="300"/>
              </a:spcBef>
            </a:pPr>
            <a:r>
              <a:rPr lang="en-US" sz="1600" b="1" i="0" dirty="0">
                <a:solidFill>
                  <a:srgbClr val="090A0B"/>
                </a:solidFill>
                <a:effectLst/>
                <a:latin typeface="inherit"/>
              </a:rPr>
              <a:t>Step 4</a:t>
            </a:r>
            <a:r>
              <a:rPr lang="en-US" sz="1600" b="0" i="0" dirty="0">
                <a:solidFill>
                  <a:srgbClr val="3C484E"/>
                </a:solidFill>
                <a:effectLst/>
                <a:latin typeface="inherit"/>
              </a:rPr>
              <a:t>: If the scanned character is an ‘(‘ or ‘[‘ or ‘{‘, push it to the stack.</a:t>
            </a:r>
          </a:p>
          <a:p>
            <a:pPr algn="just" fontAlgn="base">
              <a:spcBef>
                <a:spcPts val="300"/>
              </a:spcBef>
            </a:pPr>
            <a:r>
              <a:rPr lang="en-US" sz="1600" b="1" i="0" dirty="0">
                <a:solidFill>
                  <a:srgbClr val="090A0B"/>
                </a:solidFill>
                <a:effectLst/>
                <a:latin typeface="inherit"/>
              </a:rPr>
              <a:t>Step 5</a:t>
            </a:r>
            <a:r>
              <a:rPr lang="en-US" sz="1600" b="0" i="0" dirty="0">
                <a:solidFill>
                  <a:srgbClr val="3C484E"/>
                </a:solidFill>
                <a:effectLst/>
                <a:latin typeface="inherit"/>
              </a:rPr>
              <a:t>: If the scanned character is an ‘)’ or ‘]’ or ‘}’, pop the stack and output it until a ‘(‘ or ‘[‘ or ‘{‘ respectively is encountered, and discard both the parenthesis.</a:t>
            </a:r>
          </a:p>
          <a:p>
            <a:pPr algn="just" fontAlgn="base">
              <a:spcBef>
                <a:spcPts val="300"/>
              </a:spcBef>
            </a:pPr>
            <a:r>
              <a:rPr lang="en-US" sz="1600" b="1" i="0" dirty="0">
                <a:solidFill>
                  <a:srgbClr val="090A0B"/>
                </a:solidFill>
                <a:effectLst/>
                <a:latin typeface="inherit"/>
              </a:rPr>
              <a:t>Step 6</a:t>
            </a:r>
            <a:r>
              <a:rPr lang="en-US" sz="1600" b="0" i="0" dirty="0">
                <a:solidFill>
                  <a:srgbClr val="3C484E"/>
                </a:solidFill>
                <a:effectLst/>
                <a:latin typeface="inherit"/>
              </a:rPr>
              <a:t>: Repeat steps 2-6 until the infix expression is scanned.</a:t>
            </a:r>
          </a:p>
          <a:p>
            <a:pPr algn="just" fontAlgn="base">
              <a:spcBef>
                <a:spcPts val="300"/>
              </a:spcBef>
            </a:pPr>
            <a:r>
              <a:rPr lang="en-US" sz="1600" b="1" i="0" dirty="0">
                <a:solidFill>
                  <a:srgbClr val="090A0B"/>
                </a:solidFill>
                <a:effectLst/>
                <a:latin typeface="inherit"/>
              </a:rPr>
              <a:t>Step </a:t>
            </a:r>
            <a:r>
              <a:rPr lang="en-US" sz="1600" b="1" i="0" dirty="0">
                <a:solidFill>
                  <a:srgbClr val="3C484E"/>
                </a:solidFill>
                <a:effectLst/>
                <a:latin typeface="inherit"/>
              </a:rPr>
              <a:t>7</a:t>
            </a:r>
            <a:r>
              <a:rPr lang="en-US" sz="1600" b="0" i="0" dirty="0">
                <a:solidFill>
                  <a:srgbClr val="3C484E"/>
                </a:solidFill>
                <a:effectLst/>
                <a:latin typeface="inherit"/>
              </a:rPr>
              <a:t>: Print the output</a:t>
            </a:r>
          </a:p>
          <a:p>
            <a:pPr algn="just" fontAlgn="base">
              <a:spcBef>
                <a:spcPts val="300"/>
              </a:spcBef>
            </a:pPr>
            <a:r>
              <a:rPr lang="en-US" sz="1600" b="1" i="0" dirty="0">
                <a:solidFill>
                  <a:srgbClr val="090A0B"/>
                </a:solidFill>
                <a:effectLst/>
                <a:latin typeface="inherit"/>
              </a:rPr>
              <a:t>Step 8</a:t>
            </a:r>
            <a:r>
              <a:rPr lang="en-US" sz="1600" b="0" i="0" dirty="0">
                <a:solidFill>
                  <a:srgbClr val="3C484E"/>
                </a:solidFill>
                <a:effectLst/>
                <a:latin typeface="inherit"/>
              </a:rPr>
              <a:t>: Pop and output from the stack until it is not empty.</a:t>
            </a:r>
            <a:endParaRPr lang="en-US" sz="1600" dirty="0"/>
          </a:p>
        </p:txBody>
      </p:sp>
    </p:spTree>
    <p:extLst>
      <p:ext uri="{BB962C8B-B14F-4D97-AF65-F5344CB8AC3E}">
        <p14:creationId xmlns:p14="http://schemas.microsoft.com/office/powerpoint/2010/main" val="80552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 calcmode="lin" valueType="num">
                                      <p:cBhvr additive="base">
                                        <p:cTn id="4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wipe(down)">
                                      <p:cBhvr>
                                        <p:cTn id="49" dur="500"/>
                                        <p:tgtEl>
                                          <p:spTgt spid="7">
                                            <p:txEl>
                                              <p:pRg st="0" end="0"/>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wipe(down)">
                                      <p:cBhvr>
                                        <p:cTn id="52" dur="500"/>
                                        <p:tgtEl>
                                          <p:spTgt spid="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circle(in)">
                                      <p:cBhvr>
                                        <p:cTn id="57" dur="2000"/>
                                        <p:tgtEl>
                                          <p:spTgt spid="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fade">
                                      <p:cBhvr>
                                        <p:cTn id="62" dur="1000"/>
                                        <p:tgtEl>
                                          <p:spTgt spid="7">
                                            <p:txEl>
                                              <p:pRg st="3" end="3"/>
                                            </p:txEl>
                                          </p:spTgt>
                                        </p:tgtEl>
                                      </p:cBhvr>
                                    </p:animEffect>
                                    <p:anim calcmode="lin" valueType="num">
                                      <p:cBhvr>
                                        <p:cTn id="6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6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7">
                                            <p:txEl>
                                              <p:pRg st="4" end="4"/>
                                            </p:txEl>
                                          </p:spTgt>
                                        </p:tgtEl>
                                        <p:attrNameLst>
                                          <p:attrName>style.visibility</p:attrName>
                                        </p:attrNameLst>
                                      </p:cBhvr>
                                      <p:to>
                                        <p:strVal val="visible"/>
                                      </p:to>
                                    </p:set>
                                    <p:animEffect transition="in" filter="barn(inVertical)">
                                      <p:cBhvr>
                                        <p:cTn id="69" dur="500"/>
                                        <p:tgtEl>
                                          <p:spTgt spid="7">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7">
                                            <p:txEl>
                                              <p:pRg st="5" end="5"/>
                                            </p:txEl>
                                          </p:spTgt>
                                        </p:tgtEl>
                                        <p:attrNameLst>
                                          <p:attrName>style.visibility</p:attrName>
                                        </p:attrNameLst>
                                      </p:cBhvr>
                                      <p:to>
                                        <p:strVal val="visible"/>
                                      </p:to>
                                    </p:set>
                                    <p:animEffect transition="in" filter="circle(in)">
                                      <p:cBhvr>
                                        <p:cTn id="74" dur="2000"/>
                                        <p:tgtEl>
                                          <p:spTgt spid="7">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7">
                                            <p:txEl>
                                              <p:pRg st="6" end="6"/>
                                            </p:txEl>
                                          </p:spTgt>
                                        </p:tgtEl>
                                        <p:attrNameLst>
                                          <p:attrName>style.visibility</p:attrName>
                                        </p:attrNameLst>
                                      </p:cBhvr>
                                      <p:to>
                                        <p:strVal val="visible"/>
                                      </p:to>
                                    </p:set>
                                    <p:animEffect transition="in" filter="wipe(down)">
                                      <p:cBhvr>
                                        <p:cTn id="79" dur="500"/>
                                        <p:tgtEl>
                                          <p:spTgt spid="7">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7">
                                            <p:txEl>
                                              <p:pRg st="7" end="7"/>
                                            </p:txEl>
                                          </p:spTgt>
                                        </p:tgtEl>
                                        <p:attrNameLst>
                                          <p:attrName>style.visibility</p:attrName>
                                        </p:attrNameLst>
                                      </p:cBhvr>
                                      <p:to>
                                        <p:strVal val="visible"/>
                                      </p:to>
                                    </p:set>
                                    <p:animEffect transition="in" filter="wipe(down)">
                                      <p:cBhvr>
                                        <p:cTn id="84" dur="500"/>
                                        <p:tgtEl>
                                          <p:spTgt spid="7">
                                            <p:txEl>
                                              <p:pRg st="7" end="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
                                            <p:txEl>
                                              <p:pRg st="8" end="8"/>
                                            </p:txEl>
                                          </p:spTgt>
                                        </p:tgtEl>
                                        <p:attrNameLst>
                                          <p:attrName>style.visibility</p:attrName>
                                        </p:attrNameLst>
                                      </p:cBhvr>
                                      <p:to>
                                        <p:strVal val="visible"/>
                                      </p:to>
                                    </p:set>
                                    <p:animEffect transition="in" filter="wipe(down)">
                                      <p:cBhvr>
                                        <p:cTn id="89" dur="500"/>
                                        <p:tgtEl>
                                          <p:spTgt spid="7">
                                            <p:txEl>
                                              <p:pRg st="8" end="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ntr" presetSubtype="1" fill="hold" nodeType="clickEffect">
                                  <p:stCondLst>
                                    <p:cond delay="0"/>
                                  </p:stCondLst>
                                  <p:childTnLst>
                                    <p:set>
                                      <p:cBhvr>
                                        <p:cTn id="93" dur="1" fill="hold">
                                          <p:stCondLst>
                                            <p:cond delay="0"/>
                                          </p:stCondLst>
                                        </p:cTn>
                                        <p:tgtEl>
                                          <p:spTgt spid="7">
                                            <p:txEl>
                                              <p:pRg st="9" end="9"/>
                                            </p:txEl>
                                          </p:spTgt>
                                        </p:tgtEl>
                                        <p:attrNameLst>
                                          <p:attrName>style.visibility</p:attrName>
                                        </p:attrNameLst>
                                      </p:cBhvr>
                                      <p:to>
                                        <p:strVal val="visible"/>
                                      </p:to>
                                    </p:set>
                                    <p:animEffect transition="in" filter="wheel(1)">
                                      <p:cBhvr>
                                        <p:cTn id="94" dur="2000"/>
                                        <p:tgtEl>
                                          <p:spTgt spid="7">
                                            <p:txEl>
                                              <p:pRg st="9" end="9"/>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6" presetClass="entr" presetSubtype="16" fill="hold" nodeType="clickEffect">
                                  <p:stCondLst>
                                    <p:cond delay="0"/>
                                  </p:stCondLst>
                                  <p:childTnLst>
                                    <p:set>
                                      <p:cBhvr>
                                        <p:cTn id="98" dur="1" fill="hold">
                                          <p:stCondLst>
                                            <p:cond delay="0"/>
                                          </p:stCondLst>
                                        </p:cTn>
                                        <p:tgtEl>
                                          <p:spTgt spid="7">
                                            <p:txEl>
                                              <p:pRg st="10" end="10"/>
                                            </p:txEl>
                                          </p:spTgt>
                                        </p:tgtEl>
                                        <p:attrNameLst>
                                          <p:attrName>style.visibility</p:attrName>
                                        </p:attrNameLst>
                                      </p:cBhvr>
                                      <p:to>
                                        <p:strVal val="visible"/>
                                      </p:to>
                                    </p:set>
                                    <p:animEffect transition="in" filter="circle(in)">
                                      <p:cBhvr>
                                        <p:cTn id="99" dur="20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808C7E-EC7C-2403-600C-93162E9C4DA5}"/>
              </a:ext>
            </a:extLst>
          </p:cNvPr>
          <p:cNvSpPr txBox="1"/>
          <p:nvPr/>
        </p:nvSpPr>
        <p:spPr>
          <a:xfrm>
            <a:off x="184727" y="78571"/>
            <a:ext cx="6096000" cy="369332"/>
          </a:xfrm>
          <a:prstGeom prst="rect">
            <a:avLst/>
          </a:prstGeom>
          <a:noFill/>
        </p:spPr>
        <p:txBody>
          <a:bodyPr wrap="square">
            <a:spAutoFit/>
          </a:bodyPr>
          <a:lstStyle/>
          <a:p>
            <a:pPr algn="l"/>
            <a:r>
              <a:rPr lang="en-US" b="1" i="0" dirty="0">
                <a:effectLst/>
                <a:latin typeface="Source Sans Pro" panose="020B0503030403020204" pitchFamily="34" charset="0"/>
              </a:rPr>
              <a:t>Evaluation of Arithmetic Expression</a:t>
            </a:r>
          </a:p>
        </p:txBody>
      </p:sp>
      <p:sp>
        <p:nvSpPr>
          <p:cNvPr id="7" name="TextBox 6">
            <a:extLst>
              <a:ext uri="{FF2B5EF4-FFF2-40B4-BE49-F238E27FC236}">
                <a16:creationId xmlns:a16="http://schemas.microsoft.com/office/drawing/2014/main" id="{88830F8F-7323-F829-8630-4BD65BD35FDC}"/>
              </a:ext>
            </a:extLst>
          </p:cNvPr>
          <p:cNvSpPr txBox="1"/>
          <p:nvPr/>
        </p:nvSpPr>
        <p:spPr>
          <a:xfrm>
            <a:off x="184727" y="577212"/>
            <a:ext cx="5467928" cy="5909310"/>
          </a:xfrm>
          <a:prstGeom prst="rect">
            <a:avLst/>
          </a:prstGeom>
          <a:noFill/>
        </p:spPr>
        <p:txBody>
          <a:bodyPr wrap="square">
            <a:spAutoFit/>
          </a:bodyPr>
          <a:lstStyle/>
          <a:p>
            <a:pPr algn="just"/>
            <a:r>
              <a:rPr lang="en-US" dirty="0"/>
              <a:t>Arithmetic expressions can be written in 3 different notations - infix, prefix, and postfix. In the Prefix notation, the operator is written before the operand in an expression. On the other hand, in the Postfix notation, the operator is written after the operand. The expressions are evaluated using stack.</a:t>
            </a:r>
          </a:p>
          <a:p>
            <a:pPr algn="just"/>
            <a:endParaRPr lang="en-US" dirty="0"/>
          </a:p>
          <a:p>
            <a:pPr algn="just"/>
            <a:r>
              <a:rPr lang="en-US" dirty="0"/>
              <a:t>An expression that only contains arithmetic operands and operators is called an arithmetic expression. The results of these expressions are always in numeric values. Arithmetic expressions are usually represented in something known as the Infix Notation. In this notation, the operator is between two operands (Example: X + Y where X and Y are arithmetic operands). We can even use parentheses in arithmetic expressions.</a:t>
            </a:r>
          </a:p>
          <a:p>
            <a:pPr algn="just"/>
            <a:endParaRPr lang="en-US" dirty="0"/>
          </a:p>
          <a:p>
            <a:pPr algn="just"/>
            <a:r>
              <a:rPr lang="en-US" dirty="0"/>
              <a:t>Any arithmetic expression is written in the infix notation is evaluated by following operator precedence rules. However, if we want to evaluate an expression without considering operator precedence, we can use Polish (or Prefix) notations or Reverse Polish (or Postfix) notations.</a:t>
            </a:r>
          </a:p>
        </p:txBody>
      </p:sp>
      <p:sp>
        <p:nvSpPr>
          <p:cNvPr id="11" name="TextBox 10">
            <a:extLst>
              <a:ext uri="{FF2B5EF4-FFF2-40B4-BE49-F238E27FC236}">
                <a16:creationId xmlns:a16="http://schemas.microsoft.com/office/drawing/2014/main" id="{515BA2BE-8D89-5ED6-AEB9-C453B465673B}"/>
              </a:ext>
            </a:extLst>
          </p:cNvPr>
          <p:cNvSpPr txBox="1"/>
          <p:nvPr/>
        </p:nvSpPr>
        <p:spPr>
          <a:xfrm>
            <a:off x="5818910" y="263237"/>
            <a:ext cx="6096000" cy="6186309"/>
          </a:xfrm>
          <a:prstGeom prst="rect">
            <a:avLst/>
          </a:prstGeom>
          <a:noFill/>
        </p:spPr>
        <p:txBody>
          <a:bodyPr wrap="square">
            <a:spAutoFit/>
          </a:bodyPr>
          <a:lstStyle/>
          <a:p>
            <a:pPr algn="just"/>
            <a:r>
              <a:rPr lang="en-US" dirty="0"/>
              <a:t>Types of Expression Evaluation in C: There are four types of expression evaluation in the C programming language:</a:t>
            </a:r>
          </a:p>
          <a:p>
            <a:pPr algn="just"/>
            <a:endParaRPr lang="en-US" dirty="0"/>
          </a:p>
          <a:p>
            <a:pPr algn="just"/>
            <a:r>
              <a:rPr lang="en-US" dirty="0"/>
              <a:t>Evaluation of Arithmetic Expressions - Arithmetic expressions return numeric values. For example: 30 / 630/6.</a:t>
            </a:r>
          </a:p>
          <a:p>
            <a:pPr algn="just"/>
            <a:endParaRPr lang="en-US" dirty="0"/>
          </a:p>
          <a:p>
            <a:pPr algn="just"/>
            <a:r>
              <a:rPr lang="en-US" dirty="0"/>
              <a:t>Evaluation of Relational Expressions - Relational expressions is used to compare two operands. For example: (a + b) &gt;= (c * d)(</a:t>
            </a:r>
            <a:r>
              <a:rPr lang="en-US" dirty="0" err="1"/>
              <a:t>a+b</a:t>
            </a:r>
            <a:r>
              <a:rPr lang="en-US" dirty="0"/>
              <a:t>)&gt;=(</a:t>
            </a:r>
            <a:r>
              <a:rPr lang="en-US" dirty="0" err="1"/>
              <a:t>c∗d</a:t>
            </a:r>
            <a:r>
              <a:rPr lang="en-US" dirty="0"/>
              <a:t>).</a:t>
            </a:r>
          </a:p>
          <a:p>
            <a:pPr algn="just"/>
            <a:endParaRPr lang="en-US" dirty="0"/>
          </a:p>
          <a:p>
            <a:pPr algn="just"/>
            <a:r>
              <a:rPr lang="en-US" dirty="0"/>
              <a:t>Evaluation of Logical Expressions - Logical expressions return either true or false values. For example: (a &lt; b) || (c == d)(a&lt;b)∣∣(c==d).</a:t>
            </a:r>
          </a:p>
          <a:p>
            <a:pPr algn="just"/>
            <a:endParaRPr lang="en-US" dirty="0"/>
          </a:p>
          <a:p>
            <a:pPr algn="just"/>
            <a:r>
              <a:rPr lang="en-US" dirty="0"/>
              <a:t>Evaluation of Conditional Expressions - If a conditional expression is true, it returns a particular statement/expression. But if it is false, it returns another statement/expression. </a:t>
            </a:r>
          </a:p>
          <a:p>
            <a:pPr algn="just"/>
            <a:endParaRPr lang="en-US" dirty="0"/>
          </a:p>
          <a:p>
            <a:pPr algn="just"/>
            <a:r>
              <a:rPr lang="en-US" dirty="0"/>
              <a:t>For example: (10 &gt; 3)? "expression is true" : "expression is false". In this example, since 10 &gt; 3 is true, the statement "* expression is true" will be returned. Had it not been true, the statement "expression is false" would have been printed.</a:t>
            </a:r>
          </a:p>
        </p:txBody>
      </p:sp>
    </p:spTree>
    <p:extLst>
      <p:ext uri="{BB962C8B-B14F-4D97-AF65-F5344CB8AC3E}">
        <p14:creationId xmlns:p14="http://schemas.microsoft.com/office/powerpoint/2010/main" val="277191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barn(inVertical)">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arn(inVertical)">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wheel(1)">
                                      <p:cBhvr>
                                        <p:cTn id="24" dur="200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heel(1)">
                                      <p:cBhvr>
                                        <p:cTn id="29" dur="2000"/>
                                        <p:tgtEl>
                                          <p:spTgt spid="1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wheel(1)">
                                      <p:cBhvr>
                                        <p:cTn id="34" dur="2000"/>
                                        <p:tgtEl>
                                          <p:spTgt spid="1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animEffect transition="in" filter="wheel(1)">
                                      <p:cBhvr>
                                        <p:cTn id="39" dur="2000"/>
                                        <p:tgtEl>
                                          <p:spTgt spid="1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11">
                                            <p:txEl>
                                              <p:pRg st="8" end="8"/>
                                            </p:txEl>
                                          </p:spTgt>
                                        </p:tgtEl>
                                        <p:attrNameLst>
                                          <p:attrName>style.visibility</p:attrName>
                                        </p:attrNameLst>
                                      </p:cBhvr>
                                      <p:to>
                                        <p:strVal val="visible"/>
                                      </p:to>
                                    </p:set>
                                    <p:animEffect transition="in" filter="wheel(1)">
                                      <p:cBhvr>
                                        <p:cTn id="44" dur="2000"/>
                                        <p:tgtEl>
                                          <p:spTgt spid="1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11">
                                            <p:txEl>
                                              <p:pRg st="10" end="10"/>
                                            </p:txEl>
                                          </p:spTgt>
                                        </p:tgtEl>
                                        <p:attrNameLst>
                                          <p:attrName>style.visibility</p:attrName>
                                        </p:attrNameLst>
                                      </p:cBhvr>
                                      <p:to>
                                        <p:strVal val="visible"/>
                                      </p:to>
                                    </p:set>
                                    <p:animEffect transition="in" filter="wheel(1)">
                                      <p:cBhvr>
                                        <p:cTn id="49" dur="20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6F0FD3-56EE-E11E-40F1-4259334320B3}"/>
              </a:ext>
            </a:extLst>
          </p:cNvPr>
          <p:cNvSpPr txBox="1"/>
          <p:nvPr/>
        </p:nvSpPr>
        <p:spPr>
          <a:xfrm>
            <a:off x="221673" y="190004"/>
            <a:ext cx="6096000" cy="6463308"/>
          </a:xfrm>
          <a:prstGeom prst="rect">
            <a:avLst/>
          </a:prstGeom>
          <a:noFill/>
        </p:spPr>
        <p:txBody>
          <a:bodyPr wrap="square">
            <a:spAutoFit/>
          </a:bodyPr>
          <a:lstStyle/>
          <a:p>
            <a:pPr algn="just"/>
            <a:r>
              <a:rPr lang="en-US" dirty="0"/>
              <a:t>The Order of Evaluation For Arithmetic Expressions: To evaluate arithmetic expressions, the compiler has a pre-defined order in which it evaluates any expression. The order of evaluation followed by the compiler is:</a:t>
            </a:r>
          </a:p>
          <a:p>
            <a:pPr algn="just"/>
            <a:endParaRPr lang="en-US" dirty="0"/>
          </a:p>
          <a:p>
            <a:pPr algn="just"/>
            <a:r>
              <a:rPr lang="en-US" dirty="0"/>
              <a:t>The expressions with parentheses are evaluated first. If two or more parentheses exist in an expression, the parentheses are evaluated from left to right. In the case of nested parentheses, the innermost parentheses are evaluated first, while the outermost one is evaluated last.</a:t>
            </a:r>
          </a:p>
          <a:p>
            <a:pPr algn="just"/>
            <a:endParaRPr lang="en-US" dirty="0"/>
          </a:p>
          <a:p>
            <a:pPr algn="just"/>
            <a:r>
              <a:rPr lang="en-US" dirty="0"/>
              <a:t>If there are no parentheses, the order of evaluation of an expression is based on the operator precedence and associativity:</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Suppose parentheses do not specify the sequence of execution of an expression, and two or more operators have the same precedence. In that case, the order of evaluation is from left to right.</a:t>
            </a:r>
          </a:p>
        </p:txBody>
      </p:sp>
      <p:sp>
        <p:nvSpPr>
          <p:cNvPr id="8" name="TextBox 7">
            <a:extLst>
              <a:ext uri="{FF2B5EF4-FFF2-40B4-BE49-F238E27FC236}">
                <a16:creationId xmlns:a16="http://schemas.microsoft.com/office/drawing/2014/main" id="{2DAD0A71-E8BF-BECE-65CD-F9CC78A05228}"/>
              </a:ext>
            </a:extLst>
          </p:cNvPr>
          <p:cNvSpPr txBox="1"/>
          <p:nvPr/>
        </p:nvSpPr>
        <p:spPr>
          <a:xfrm>
            <a:off x="498762" y="4160322"/>
            <a:ext cx="5818911" cy="1169551"/>
          </a:xfrm>
          <a:prstGeom prst="rect">
            <a:avLst/>
          </a:prstGeom>
          <a:noFill/>
        </p:spPr>
        <p:txBody>
          <a:bodyPr wrap="square">
            <a:spAutoFit/>
          </a:bodyPr>
          <a:lstStyle/>
          <a:p>
            <a:r>
              <a:rPr lang="en-US" sz="1400" b="1" dirty="0"/>
              <a:t>Precedence		Operator			Associativity</a:t>
            </a:r>
          </a:p>
          <a:p>
            <a:r>
              <a:rPr lang="en-US" sz="1400" b="1" dirty="0"/>
              <a:t>1		Unary plus, Unary minus		Left to Right</a:t>
            </a:r>
          </a:p>
          <a:p>
            <a:r>
              <a:rPr lang="en-US" sz="1400" b="1" dirty="0"/>
              <a:t>1		Built-in functions		Left to Right</a:t>
            </a:r>
          </a:p>
          <a:p>
            <a:r>
              <a:rPr lang="en-US" sz="1400" b="1" dirty="0"/>
              <a:t>2		Multiplication and Division	Left to Right</a:t>
            </a:r>
          </a:p>
          <a:p>
            <a:r>
              <a:rPr lang="en-US" sz="1400" b="1" dirty="0"/>
              <a:t>3		Addition and Subtraction	Left to Right</a:t>
            </a:r>
          </a:p>
        </p:txBody>
      </p:sp>
      <p:sp>
        <p:nvSpPr>
          <p:cNvPr id="13" name="TextBox 12">
            <a:extLst>
              <a:ext uri="{FF2B5EF4-FFF2-40B4-BE49-F238E27FC236}">
                <a16:creationId xmlns:a16="http://schemas.microsoft.com/office/drawing/2014/main" id="{9462F1C3-0626-0547-D9D0-0052E7B1E9EB}"/>
              </a:ext>
            </a:extLst>
          </p:cNvPr>
          <p:cNvSpPr txBox="1"/>
          <p:nvPr/>
        </p:nvSpPr>
        <p:spPr>
          <a:xfrm>
            <a:off x="6400800" y="190004"/>
            <a:ext cx="5569527" cy="2031325"/>
          </a:xfrm>
          <a:prstGeom prst="rect">
            <a:avLst/>
          </a:prstGeom>
          <a:noFill/>
        </p:spPr>
        <p:txBody>
          <a:bodyPr wrap="square">
            <a:spAutoFit/>
          </a:bodyPr>
          <a:lstStyle/>
          <a:p>
            <a:pPr algn="just"/>
            <a:r>
              <a:rPr lang="en-US" dirty="0"/>
              <a:t>Suppose parentheses do not specify the sequence of execution of an expression, and two or more operators have the same precedence. In that case, the order of evaluation is from left to right.</a:t>
            </a:r>
          </a:p>
          <a:p>
            <a:pPr algn="just"/>
            <a:endParaRPr lang="en-US" dirty="0"/>
          </a:p>
          <a:p>
            <a:pPr algn="just"/>
            <a:r>
              <a:rPr lang="en-US" dirty="0"/>
              <a:t>Let us understand this topic with an example of the infix notation: </a:t>
            </a:r>
          </a:p>
        </p:txBody>
      </p:sp>
      <p:sp>
        <p:nvSpPr>
          <p:cNvPr id="14" name="Rectangle 2">
            <a:extLst>
              <a:ext uri="{FF2B5EF4-FFF2-40B4-BE49-F238E27FC236}">
                <a16:creationId xmlns:a16="http://schemas.microsoft.com/office/drawing/2014/main" id="{528E6097-9BF5-C954-57ED-968E88DC2900}"/>
              </a:ext>
            </a:extLst>
          </p:cNvPr>
          <p:cNvSpPr>
            <a:spLocks noChangeArrowheads="1"/>
          </p:cNvSpPr>
          <p:nvPr/>
        </p:nvSpPr>
        <p:spPr bwMode="auto">
          <a:xfrm>
            <a:off x="7444508" y="1871206"/>
            <a:ext cx="2798619" cy="36933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E6C07B"/>
                </a:solidFill>
                <a:effectLst/>
                <a:latin typeface="Courier New" panose="02070309020205020404" pitchFamily="49" charset="0"/>
                <a:cs typeface="Courier New" panose="02070309020205020404" pitchFamily="49" charset="0"/>
              </a:rPr>
              <a:t>sqrt</a:t>
            </a:r>
            <a:r>
              <a:rPr kumimoji="0" lang="en-US" altLang="en-US"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25</a:t>
            </a:r>
            <a:r>
              <a:rPr kumimoji="0" lang="en-US" altLang="en-US"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37FBA438-7C71-403D-61C6-09FFBD6AC0A8}"/>
              </a:ext>
            </a:extLst>
          </p:cNvPr>
          <p:cNvSpPr txBox="1"/>
          <p:nvPr/>
        </p:nvSpPr>
        <p:spPr>
          <a:xfrm>
            <a:off x="6479308" y="2240538"/>
            <a:ext cx="5412509" cy="4247317"/>
          </a:xfrm>
          <a:prstGeom prst="rect">
            <a:avLst/>
          </a:prstGeom>
          <a:noFill/>
        </p:spPr>
        <p:txBody>
          <a:bodyPr wrap="square">
            <a:spAutoFit/>
          </a:bodyPr>
          <a:lstStyle/>
          <a:p>
            <a:r>
              <a:rPr lang="en-US" dirty="0"/>
              <a:t>Steps to evaluate the above expression:</a:t>
            </a:r>
          </a:p>
          <a:p>
            <a:endParaRPr lang="en-US" dirty="0"/>
          </a:p>
          <a:p>
            <a:r>
              <a:rPr lang="en-US" dirty="0"/>
              <a:t>In the above expression, unary minus has the highest precedence. </a:t>
            </a:r>
          </a:p>
          <a:p>
            <a:endParaRPr lang="en-US" dirty="0"/>
          </a:p>
          <a:p>
            <a:r>
              <a:rPr lang="en-US" dirty="0"/>
              <a:t>So, it will be solved first. The expression will simplify to: 8 * sqrt(25) + 3.</a:t>
            </a:r>
          </a:p>
          <a:p>
            <a:r>
              <a:rPr lang="en-US" dirty="0"/>
              <a:t>Since sqrt(25) is a built-in function, it will be evaluated next. The expression will now become: 8 * 5 + 3.</a:t>
            </a:r>
          </a:p>
          <a:p>
            <a:endParaRPr lang="en-US" dirty="0"/>
          </a:p>
          <a:p>
            <a:r>
              <a:rPr lang="en-US" dirty="0"/>
              <a:t>Next, multiplication will be performed. The expression will become 40 + 3.</a:t>
            </a:r>
          </a:p>
          <a:p>
            <a:endParaRPr lang="en-US" dirty="0"/>
          </a:p>
          <a:p>
            <a:r>
              <a:rPr lang="en-US" dirty="0"/>
              <a:t>Finally, the addition will be performed. So, the answer will be 43.</a:t>
            </a:r>
          </a:p>
        </p:txBody>
      </p:sp>
    </p:spTree>
    <p:extLst>
      <p:ext uri="{BB962C8B-B14F-4D97-AF65-F5344CB8AC3E}">
        <p14:creationId xmlns:p14="http://schemas.microsoft.com/office/powerpoint/2010/main" val="154346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fade">
                                      <p:cBhvr>
                                        <p:cTn id="33" dur="1000"/>
                                        <p:tgtEl>
                                          <p:spTgt spid="5">
                                            <p:txEl>
                                              <p:pRg st="10" end="10"/>
                                            </p:txEl>
                                          </p:spTgt>
                                        </p:tgtEl>
                                      </p:cBhvr>
                                    </p:animEffect>
                                    <p:anim calcmode="lin" valueType="num">
                                      <p:cBhvr>
                                        <p:cTn id="34"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Effect transition="in" filter="circle(in)">
                                      <p:cBhvr>
                                        <p:cTn id="40" dur="2000"/>
                                        <p:tgtEl>
                                          <p:spTgt spid="1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animEffect transition="in" filter="wheel(1)">
                                      <p:cBhvr>
                                        <p:cTn id="45" dur="2000"/>
                                        <p:tgtEl>
                                          <p:spTgt spid="1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1)">
                                      <p:cBhvr>
                                        <p:cTn id="50" dur="20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animEffect transition="in" filter="wheel(1)">
                                      <p:cBhvr>
                                        <p:cTn id="55" dur="2000"/>
                                        <p:tgtEl>
                                          <p:spTgt spid="18">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nodeType="clickEffect">
                                  <p:stCondLst>
                                    <p:cond delay="0"/>
                                  </p:stCondLst>
                                  <p:childTnLst>
                                    <p:set>
                                      <p:cBhvr>
                                        <p:cTn id="59" dur="1" fill="hold">
                                          <p:stCondLst>
                                            <p:cond delay="0"/>
                                          </p:stCondLst>
                                        </p:cTn>
                                        <p:tgtEl>
                                          <p:spTgt spid="18">
                                            <p:txEl>
                                              <p:pRg st="2" end="2"/>
                                            </p:txEl>
                                          </p:spTgt>
                                        </p:tgtEl>
                                        <p:attrNameLst>
                                          <p:attrName>style.visibility</p:attrName>
                                        </p:attrNameLst>
                                      </p:cBhvr>
                                      <p:to>
                                        <p:strVal val="visible"/>
                                      </p:to>
                                    </p:set>
                                    <p:animEffect transition="in" filter="wheel(1)">
                                      <p:cBhvr>
                                        <p:cTn id="60" dur="2000"/>
                                        <p:tgtEl>
                                          <p:spTgt spid="18">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nodeType="clickEffect">
                                  <p:stCondLst>
                                    <p:cond delay="0"/>
                                  </p:stCondLst>
                                  <p:childTnLst>
                                    <p:set>
                                      <p:cBhvr>
                                        <p:cTn id="64" dur="1" fill="hold">
                                          <p:stCondLst>
                                            <p:cond delay="0"/>
                                          </p:stCondLst>
                                        </p:cTn>
                                        <p:tgtEl>
                                          <p:spTgt spid="18">
                                            <p:txEl>
                                              <p:pRg st="4" end="4"/>
                                            </p:txEl>
                                          </p:spTgt>
                                        </p:tgtEl>
                                        <p:attrNameLst>
                                          <p:attrName>style.visibility</p:attrName>
                                        </p:attrNameLst>
                                      </p:cBhvr>
                                      <p:to>
                                        <p:strVal val="visible"/>
                                      </p:to>
                                    </p:set>
                                    <p:animEffect transition="in" filter="wheel(1)">
                                      <p:cBhvr>
                                        <p:cTn id="65" dur="2000"/>
                                        <p:tgtEl>
                                          <p:spTgt spid="18">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nodeType="clickEffect">
                                  <p:stCondLst>
                                    <p:cond delay="0"/>
                                  </p:stCondLst>
                                  <p:childTnLst>
                                    <p:set>
                                      <p:cBhvr>
                                        <p:cTn id="69" dur="1" fill="hold">
                                          <p:stCondLst>
                                            <p:cond delay="0"/>
                                          </p:stCondLst>
                                        </p:cTn>
                                        <p:tgtEl>
                                          <p:spTgt spid="18">
                                            <p:txEl>
                                              <p:pRg st="5" end="5"/>
                                            </p:txEl>
                                          </p:spTgt>
                                        </p:tgtEl>
                                        <p:attrNameLst>
                                          <p:attrName>style.visibility</p:attrName>
                                        </p:attrNameLst>
                                      </p:cBhvr>
                                      <p:to>
                                        <p:strVal val="visible"/>
                                      </p:to>
                                    </p:set>
                                    <p:animEffect transition="in" filter="wheel(1)">
                                      <p:cBhvr>
                                        <p:cTn id="70" dur="2000"/>
                                        <p:tgtEl>
                                          <p:spTgt spid="18">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nodeType="clickEffect">
                                  <p:stCondLst>
                                    <p:cond delay="0"/>
                                  </p:stCondLst>
                                  <p:childTnLst>
                                    <p:set>
                                      <p:cBhvr>
                                        <p:cTn id="74" dur="1" fill="hold">
                                          <p:stCondLst>
                                            <p:cond delay="0"/>
                                          </p:stCondLst>
                                        </p:cTn>
                                        <p:tgtEl>
                                          <p:spTgt spid="18">
                                            <p:txEl>
                                              <p:pRg st="7" end="7"/>
                                            </p:txEl>
                                          </p:spTgt>
                                        </p:tgtEl>
                                        <p:attrNameLst>
                                          <p:attrName>style.visibility</p:attrName>
                                        </p:attrNameLst>
                                      </p:cBhvr>
                                      <p:to>
                                        <p:strVal val="visible"/>
                                      </p:to>
                                    </p:set>
                                    <p:animEffect transition="in" filter="wheel(1)">
                                      <p:cBhvr>
                                        <p:cTn id="75" dur="2000"/>
                                        <p:tgtEl>
                                          <p:spTgt spid="18">
                                            <p:txEl>
                                              <p:pRg st="7" end="7"/>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nodeType="clickEffect">
                                  <p:stCondLst>
                                    <p:cond delay="0"/>
                                  </p:stCondLst>
                                  <p:childTnLst>
                                    <p:set>
                                      <p:cBhvr>
                                        <p:cTn id="79" dur="1" fill="hold">
                                          <p:stCondLst>
                                            <p:cond delay="0"/>
                                          </p:stCondLst>
                                        </p:cTn>
                                        <p:tgtEl>
                                          <p:spTgt spid="18">
                                            <p:txEl>
                                              <p:pRg st="9" end="9"/>
                                            </p:txEl>
                                          </p:spTgt>
                                        </p:tgtEl>
                                        <p:attrNameLst>
                                          <p:attrName>style.visibility</p:attrName>
                                        </p:attrNameLst>
                                      </p:cBhvr>
                                      <p:to>
                                        <p:strVal val="visible"/>
                                      </p:to>
                                    </p:set>
                                    <p:animEffect transition="in" filter="wheel(1)">
                                      <p:cBhvr>
                                        <p:cTn id="80" dur="2000"/>
                                        <p:tgtEl>
                                          <p:spTgt spid="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BA7BB1-A31B-25AC-B6BB-630258929807}"/>
              </a:ext>
            </a:extLst>
          </p:cNvPr>
          <p:cNvSpPr txBox="1"/>
          <p:nvPr/>
        </p:nvSpPr>
        <p:spPr>
          <a:xfrm>
            <a:off x="193964" y="133988"/>
            <a:ext cx="6096000" cy="369332"/>
          </a:xfrm>
          <a:prstGeom prst="rect">
            <a:avLst/>
          </a:prstGeom>
          <a:noFill/>
        </p:spPr>
        <p:txBody>
          <a:bodyPr wrap="square">
            <a:spAutoFit/>
          </a:bodyPr>
          <a:lstStyle/>
          <a:p>
            <a:r>
              <a:rPr lang="en-US" dirty="0"/>
              <a:t>Let us take another example: </a:t>
            </a:r>
          </a:p>
        </p:txBody>
      </p:sp>
      <p:sp>
        <p:nvSpPr>
          <p:cNvPr id="6" name="Rectangle 1">
            <a:extLst>
              <a:ext uri="{FF2B5EF4-FFF2-40B4-BE49-F238E27FC236}">
                <a16:creationId xmlns:a16="http://schemas.microsoft.com/office/drawing/2014/main" id="{FD791E66-8042-7D28-5E62-BD3066D4193B}"/>
              </a:ext>
            </a:extLst>
          </p:cNvPr>
          <p:cNvSpPr>
            <a:spLocks noChangeArrowheads="1"/>
          </p:cNvSpPr>
          <p:nvPr/>
        </p:nvSpPr>
        <p:spPr bwMode="auto">
          <a:xfrm>
            <a:off x="3029527" y="133988"/>
            <a:ext cx="3959738" cy="36933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7</a:t>
            </a:r>
            <a:r>
              <a:rPr kumimoji="0" lang="en-US" altLang="en-US"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15</a:t>
            </a:r>
            <a:r>
              <a:rPr kumimoji="0" lang="en-US" altLang="en-US"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7C25CDD-54CC-5AA0-67D3-CB2CA54D4F9E}"/>
              </a:ext>
            </a:extLst>
          </p:cNvPr>
          <p:cNvSpPr txBox="1"/>
          <p:nvPr/>
        </p:nvSpPr>
        <p:spPr>
          <a:xfrm>
            <a:off x="289613" y="614786"/>
            <a:ext cx="10914095" cy="2846933"/>
          </a:xfrm>
          <a:prstGeom prst="rect">
            <a:avLst/>
          </a:prstGeom>
          <a:noFill/>
        </p:spPr>
        <p:txBody>
          <a:bodyPr wrap="square">
            <a:spAutoFit/>
          </a:bodyPr>
          <a:lstStyle/>
          <a:p>
            <a:pPr marL="285750" indent="-285750">
              <a:spcAft>
                <a:spcPts val="600"/>
              </a:spcAft>
              <a:buFont typeface="Wingdings" panose="05000000000000000000" pitchFamily="2" charset="2"/>
              <a:buChar char="Ø"/>
            </a:pPr>
            <a:r>
              <a:rPr lang="en-US" dirty="0"/>
              <a:t>Steps to evaluate the above expression: Parentheses have the highest precedence. </a:t>
            </a:r>
          </a:p>
          <a:p>
            <a:pPr marL="285750" indent="-285750">
              <a:spcAft>
                <a:spcPts val="600"/>
              </a:spcAft>
              <a:buFont typeface="Wingdings" panose="05000000000000000000" pitchFamily="2" charset="2"/>
              <a:buChar char="Ø"/>
            </a:pPr>
            <a:r>
              <a:rPr lang="en-US" dirty="0"/>
              <a:t>So, the expressions inside the parentheses will be evaluated first. </a:t>
            </a:r>
          </a:p>
          <a:p>
            <a:pPr marL="285750" indent="-285750">
              <a:spcAft>
                <a:spcPts val="600"/>
              </a:spcAft>
              <a:buFont typeface="Wingdings" panose="05000000000000000000" pitchFamily="2" charset="2"/>
              <a:buChar char="Ø"/>
            </a:pPr>
            <a:r>
              <a:rPr lang="en-US" dirty="0"/>
              <a:t>After solving, the whole expression simplifies to: 7 * 20 / 10 </a:t>
            </a:r>
            <a:r>
              <a:rPr lang="en-US"/>
              <a:t>– 3.</a:t>
            </a:r>
            <a:endParaRPr lang="en-US" dirty="0"/>
          </a:p>
          <a:p>
            <a:pPr marL="285750" indent="-285750">
              <a:spcAft>
                <a:spcPts val="600"/>
              </a:spcAft>
              <a:buFont typeface="Wingdings" panose="05000000000000000000" pitchFamily="2" charset="2"/>
              <a:buChar char="Ø"/>
            </a:pPr>
            <a:r>
              <a:rPr lang="en-US" dirty="0"/>
              <a:t>Now, multiplication and division have the same precedence. </a:t>
            </a:r>
          </a:p>
          <a:p>
            <a:pPr marL="285750" indent="-285750">
              <a:spcAft>
                <a:spcPts val="600"/>
              </a:spcAft>
              <a:buFont typeface="Wingdings" panose="05000000000000000000" pitchFamily="2" charset="2"/>
              <a:buChar char="Ø"/>
            </a:pPr>
            <a:r>
              <a:rPr lang="en-US" dirty="0"/>
              <a:t>Since multiplication and division have associativity from left to right, multiplication will be performed first. </a:t>
            </a:r>
          </a:p>
          <a:p>
            <a:pPr marL="285750" indent="-285750">
              <a:spcAft>
                <a:spcPts val="600"/>
              </a:spcAft>
              <a:buFont typeface="Wingdings" panose="05000000000000000000" pitchFamily="2" charset="2"/>
              <a:buChar char="Ø"/>
            </a:pPr>
            <a:r>
              <a:rPr lang="en-US" dirty="0"/>
              <a:t>The expression now becomes 140 / 10 - 3140/10−3.</a:t>
            </a:r>
          </a:p>
          <a:p>
            <a:pPr marL="285750" indent="-285750">
              <a:spcAft>
                <a:spcPts val="600"/>
              </a:spcAft>
              <a:buFont typeface="Wingdings" panose="05000000000000000000" pitchFamily="2" charset="2"/>
              <a:buChar char="Ø"/>
            </a:pPr>
            <a:r>
              <a:rPr lang="en-US" dirty="0"/>
              <a:t>Next, the division has higher precedence. So, the expression will become 14 - 314−3.</a:t>
            </a:r>
          </a:p>
          <a:p>
            <a:pPr marL="285750" indent="-285750">
              <a:spcAft>
                <a:spcPts val="600"/>
              </a:spcAft>
              <a:buFont typeface="Wingdings" panose="05000000000000000000" pitchFamily="2" charset="2"/>
              <a:buChar char="Ø"/>
            </a:pPr>
            <a:r>
              <a:rPr lang="en-US" dirty="0"/>
              <a:t>Finally, we will subtract 3 from 14 to get 11 as the output.</a:t>
            </a:r>
          </a:p>
        </p:txBody>
      </p:sp>
    </p:spTree>
    <p:extLst>
      <p:ext uri="{BB962C8B-B14F-4D97-AF65-F5344CB8AC3E}">
        <p14:creationId xmlns:p14="http://schemas.microsoft.com/office/powerpoint/2010/main" val="217362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C4F8B-6CF9-4CA0-8F9B-1C47EC62382C}"/>
              </a:ext>
            </a:extLst>
          </p:cNvPr>
          <p:cNvSpPr txBox="1"/>
          <p:nvPr/>
        </p:nvSpPr>
        <p:spPr>
          <a:xfrm>
            <a:off x="1440871" y="151179"/>
            <a:ext cx="8146473" cy="6555641"/>
          </a:xfrm>
          <a:prstGeom prst="rect">
            <a:avLst/>
          </a:prstGeom>
          <a:noFill/>
        </p:spPr>
        <p:txBody>
          <a:bodyPr wrap="square">
            <a:spAutoFit/>
          </a:bodyPr>
          <a:lstStyle/>
          <a:p>
            <a:r>
              <a:rPr lang="en-US" sz="2800" dirty="0"/>
              <a:t>Stacks: </a:t>
            </a:r>
          </a:p>
          <a:p>
            <a:endParaRPr lang="en-US" sz="2800" dirty="0"/>
          </a:p>
          <a:p>
            <a:pPr marL="914400" lvl="1" indent="-457200">
              <a:buFont typeface="Wingdings" panose="05000000000000000000" pitchFamily="2" charset="2"/>
              <a:buChar char="Ø"/>
            </a:pPr>
            <a:r>
              <a:rPr lang="en-US" sz="2800" dirty="0"/>
              <a:t>Definitions </a:t>
            </a:r>
          </a:p>
          <a:p>
            <a:pPr marL="914400" lvl="1" indent="-457200">
              <a:buFont typeface="Wingdings" panose="05000000000000000000" pitchFamily="2" charset="2"/>
              <a:buChar char="Ø"/>
            </a:pPr>
            <a:r>
              <a:rPr lang="en-US" sz="2800" dirty="0"/>
              <a:t>Operations </a:t>
            </a:r>
          </a:p>
          <a:p>
            <a:pPr marL="914400" lvl="1" indent="-457200">
              <a:buFont typeface="Wingdings" panose="05000000000000000000" pitchFamily="2" charset="2"/>
              <a:buChar char="Ø"/>
            </a:pPr>
            <a:r>
              <a:rPr lang="en-US" sz="2800" dirty="0"/>
              <a:t>Applications </a:t>
            </a:r>
          </a:p>
          <a:p>
            <a:pPr marL="914400" lvl="1" indent="-457200">
              <a:buFont typeface="Wingdings" panose="05000000000000000000" pitchFamily="2" charset="2"/>
              <a:buChar char="Ø"/>
            </a:pPr>
            <a:r>
              <a:rPr lang="en-US" sz="2800" dirty="0"/>
              <a:t>Array  representation of stacks</a:t>
            </a:r>
          </a:p>
          <a:p>
            <a:pPr marL="914400" lvl="1" indent="-457200">
              <a:buFont typeface="Wingdings" panose="05000000000000000000" pitchFamily="2" charset="2"/>
              <a:buChar char="Ø"/>
            </a:pPr>
            <a:r>
              <a:rPr lang="en-US" sz="2800" dirty="0"/>
              <a:t>Linked list representation of stacks</a:t>
            </a:r>
          </a:p>
          <a:p>
            <a:endParaRPr lang="en-US" sz="2800" dirty="0"/>
          </a:p>
          <a:p>
            <a:r>
              <a:rPr lang="en-US" sz="2800" dirty="0"/>
              <a:t>Queues:</a:t>
            </a:r>
          </a:p>
          <a:p>
            <a:endParaRPr lang="en-US" sz="2800" dirty="0"/>
          </a:p>
          <a:p>
            <a:pPr marL="914400" lvl="1" indent="-457200">
              <a:buFont typeface="Wingdings" panose="05000000000000000000" pitchFamily="2" charset="2"/>
              <a:buChar char="Ø"/>
            </a:pPr>
            <a:r>
              <a:rPr lang="en-US" sz="2800" dirty="0"/>
              <a:t>Definitions </a:t>
            </a:r>
          </a:p>
          <a:p>
            <a:pPr marL="914400" lvl="1" indent="-457200">
              <a:buFont typeface="Wingdings" panose="05000000000000000000" pitchFamily="2" charset="2"/>
              <a:buChar char="Ø"/>
            </a:pPr>
            <a:r>
              <a:rPr lang="en-US" sz="2800" dirty="0"/>
              <a:t>Operations</a:t>
            </a:r>
          </a:p>
          <a:p>
            <a:pPr marL="914400" lvl="1" indent="-457200">
              <a:buFont typeface="Wingdings" panose="05000000000000000000" pitchFamily="2" charset="2"/>
              <a:buChar char="Ø"/>
            </a:pPr>
            <a:r>
              <a:rPr lang="en-US" sz="2800" dirty="0"/>
              <a:t>array and representation of queues</a:t>
            </a:r>
          </a:p>
          <a:p>
            <a:pPr marL="914400" lvl="1" indent="-457200">
              <a:buFont typeface="Wingdings" panose="05000000000000000000" pitchFamily="2" charset="2"/>
              <a:buChar char="Ø"/>
            </a:pPr>
            <a:r>
              <a:rPr lang="en-US" sz="2800" dirty="0"/>
              <a:t>Linked list representation of queues</a:t>
            </a:r>
          </a:p>
          <a:p>
            <a:pPr marL="914400" lvl="1" indent="-457200">
              <a:buFont typeface="Wingdings" panose="05000000000000000000" pitchFamily="2" charset="2"/>
              <a:buChar char="Ø"/>
            </a:pPr>
            <a:r>
              <a:rPr lang="en-US" sz="2800" dirty="0"/>
              <a:t>Types of Queues</a:t>
            </a:r>
          </a:p>
        </p:txBody>
      </p:sp>
    </p:spTree>
    <p:extLst>
      <p:ext uri="{BB962C8B-B14F-4D97-AF65-F5344CB8AC3E}">
        <p14:creationId xmlns:p14="http://schemas.microsoft.com/office/powerpoint/2010/main" val="191873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anim calcmode="lin" valueType="num">
                                      <p:cBhvr>
                                        <p:cTn id="4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0"/>
                                        <p:tgtEl>
                                          <p:spTgt spid="3">
                                            <p:txEl>
                                              <p:pRg st="11" end="11"/>
                                            </p:txEl>
                                          </p:spTgt>
                                        </p:tgtEl>
                                      </p:cBhvr>
                                    </p:animEffect>
                                    <p:anim calcmode="lin" valueType="num">
                                      <p:cBhvr>
                                        <p:cTn id="5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1000"/>
                                        <p:tgtEl>
                                          <p:spTgt spid="3">
                                            <p:txEl>
                                              <p:pRg st="12" end="12"/>
                                            </p:txEl>
                                          </p:spTgt>
                                        </p:tgtEl>
                                      </p:cBhvr>
                                    </p:animEffect>
                                    <p:anim calcmode="lin" valueType="num">
                                      <p:cBhvr>
                                        <p:cTn id="5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1000"/>
                                        <p:tgtEl>
                                          <p:spTgt spid="3">
                                            <p:txEl>
                                              <p:pRg st="13" end="13"/>
                                            </p:txEl>
                                          </p:spTgt>
                                        </p:tgtEl>
                                      </p:cBhvr>
                                    </p:animEffect>
                                    <p:anim calcmode="lin" valueType="num">
                                      <p:cBhvr>
                                        <p:cTn id="6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1000"/>
                                        <p:tgtEl>
                                          <p:spTgt spid="3">
                                            <p:txEl>
                                              <p:pRg st="14" end="14"/>
                                            </p:txEl>
                                          </p:spTgt>
                                        </p:tgtEl>
                                      </p:cBhvr>
                                    </p:animEffect>
                                    <p:anim calcmode="lin" valueType="num">
                                      <p:cBhvr>
                                        <p:cTn id="6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F3AF7A-B970-420C-1127-73F1705C6107}"/>
              </a:ext>
            </a:extLst>
          </p:cNvPr>
          <p:cNvSpPr txBox="1"/>
          <p:nvPr/>
        </p:nvSpPr>
        <p:spPr>
          <a:xfrm>
            <a:off x="212437" y="180539"/>
            <a:ext cx="6096000" cy="2062103"/>
          </a:xfrm>
          <a:prstGeom prst="rect">
            <a:avLst/>
          </a:prstGeom>
          <a:noFill/>
        </p:spPr>
        <p:txBody>
          <a:bodyPr wrap="square">
            <a:spAutoFit/>
          </a:bodyPr>
          <a:lstStyle/>
          <a:p>
            <a:pPr algn="just"/>
            <a:r>
              <a:rPr lang="en-US" sz="1600" dirty="0"/>
              <a:t>Polish (or Prefix) Notation: In the Polish or Prefix notation, the operator is written before the operand in an expression. This notation does not need parenthesis because the expression's evaluation is done in a stack. So, we do not need to specify the execution order to evaluate arithmetic expressions. The compiler can process the prefix notation faster than the infix notation because it does not need to process any parentheses or follow precedence rules. An expression in the Polish notation looks like this:</a:t>
            </a:r>
          </a:p>
        </p:txBody>
      </p:sp>
      <p:sp>
        <p:nvSpPr>
          <p:cNvPr id="6" name="Rectangle 1">
            <a:extLst>
              <a:ext uri="{FF2B5EF4-FFF2-40B4-BE49-F238E27FC236}">
                <a16:creationId xmlns:a16="http://schemas.microsoft.com/office/drawing/2014/main" id="{B65AD079-492C-5507-2D17-1AD3D6AAAFC7}"/>
              </a:ext>
            </a:extLst>
          </p:cNvPr>
          <p:cNvSpPr>
            <a:spLocks noChangeArrowheads="1"/>
          </p:cNvSpPr>
          <p:nvPr/>
        </p:nvSpPr>
        <p:spPr bwMode="auto">
          <a:xfrm>
            <a:off x="2333580" y="1910586"/>
            <a:ext cx="848309" cy="33855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X Y</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1DE1ABA-F447-D5D1-F9A2-E1F38915797D}"/>
              </a:ext>
            </a:extLst>
          </p:cNvPr>
          <p:cNvSpPr txBox="1"/>
          <p:nvPr/>
        </p:nvSpPr>
        <p:spPr>
          <a:xfrm>
            <a:off x="212437" y="2242642"/>
            <a:ext cx="6096000" cy="4278094"/>
          </a:xfrm>
          <a:prstGeom prst="rect">
            <a:avLst/>
          </a:prstGeom>
          <a:noFill/>
        </p:spPr>
        <p:txBody>
          <a:bodyPr wrap="square">
            <a:spAutoFit/>
          </a:bodyPr>
          <a:lstStyle/>
          <a:p>
            <a:pPr algn="just"/>
            <a:r>
              <a:rPr lang="en-US" sz="1600" dirty="0"/>
              <a:t>The above expression is equivalent to X * Y in the infix notation where X and Y are two arithmetic operands and * is the operator.</a:t>
            </a:r>
          </a:p>
          <a:p>
            <a:pPr algn="just"/>
            <a:endParaRPr lang="en-US" sz="1600" dirty="0"/>
          </a:p>
          <a:p>
            <a:pPr algn="just"/>
            <a:r>
              <a:rPr lang="en-US" sz="1600" dirty="0"/>
              <a:t>The steps for evaluating a prefix expression differ from the steps we commonly perform to evaluate the infix expression. We can calculate the value of the arithmetic operations by using a stack. Here are the steps to evaluate the value of a prefix expression:</a:t>
            </a:r>
          </a:p>
          <a:p>
            <a:pPr algn="just"/>
            <a:endParaRPr lang="en-US" sz="1600" dirty="0"/>
          </a:p>
          <a:p>
            <a:pPr algn="just"/>
            <a:r>
              <a:rPr lang="en-US" sz="1600" dirty="0"/>
              <a:t>Place a variable var at the last element of the expression.</a:t>
            </a:r>
          </a:p>
          <a:p>
            <a:pPr algn="just"/>
            <a:r>
              <a:rPr lang="en-US" sz="1600" dirty="0"/>
              <a:t>If the variable var points to:</a:t>
            </a:r>
          </a:p>
          <a:p>
            <a:pPr algn="just"/>
            <a:r>
              <a:rPr lang="en-US" sz="1600" dirty="0"/>
              <a:t>An operand, push that element to the stack.</a:t>
            </a:r>
          </a:p>
          <a:p>
            <a:pPr algn="just"/>
            <a:r>
              <a:rPr lang="en-US" sz="1600" dirty="0"/>
              <a:t>An operator X, pop two elements (operands) from the stack and operate on the popped operands using the operator X. Once the operation is performed, push the calculated value back to the stack.</a:t>
            </a:r>
          </a:p>
          <a:p>
            <a:pPr algn="just"/>
            <a:r>
              <a:rPr lang="en-US" sz="1600" dirty="0"/>
              <a:t>Decrement the variable's value by 1.</a:t>
            </a:r>
          </a:p>
          <a:p>
            <a:pPr algn="just"/>
            <a:r>
              <a:rPr lang="en-US" sz="1600" dirty="0"/>
              <a:t>Repeat steps 2 and 3 until all the elements have been traversed.</a:t>
            </a:r>
          </a:p>
          <a:p>
            <a:pPr algn="just"/>
            <a:r>
              <a:rPr lang="en-US" sz="1600" dirty="0"/>
              <a:t>Return the only value present in the stack at the end.</a:t>
            </a:r>
          </a:p>
        </p:txBody>
      </p:sp>
      <p:sp>
        <p:nvSpPr>
          <p:cNvPr id="14" name="TextBox 13">
            <a:extLst>
              <a:ext uri="{FF2B5EF4-FFF2-40B4-BE49-F238E27FC236}">
                <a16:creationId xmlns:a16="http://schemas.microsoft.com/office/drawing/2014/main" id="{2870F735-C272-77DC-C37F-AD09B513F7A7}"/>
              </a:ext>
            </a:extLst>
          </p:cNvPr>
          <p:cNvSpPr txBox="1"/>
          <p:nvPr/>
        </p:nvSpPr>
        <p:spPr>
          <a:xfrm>
            <a:off x="6213796" y="194823"/>
            <a:ext cx="6003636" cy="584775"/>
          </a:xfrm>
          <a:prstGeom prst="rect">
            <a:avLst/>
          </a:prstGeom>
          <a:noFill/>
        </p:spPr>
        <p:txBody>
          <a:bodyPr wrap="square">
            <a:spAutoFit/>
          </a:bodyPr>
          <a:lstStyle/>
          <a:p>
            <a:r>
              <a:rPr lang="en-US" sz="1600" dirty="0"/>
              <a:t>Let us now take an example to understand how arithmetic expressions are evaluated using the prefix notation.</a:t>
            </a:r>
          </a:p>
        </p:txBody>
      </p:sp>
      <p:sp>
        <p:nvSpPr>
          <p:cNvPr id="15" name="Rectangle 2">
            <a:extLst>
              <a:ext uri="{FF2B5EF4-FFF2-40B4-BE49-F238E27FC236}">
                <a16:creationId xmlns:a16="http://schemas.microsoft.com/office/drawing/2014/main" id="{8630AB7C-28D7-2733-39AF-23C714125B90}"/>
              </a:ext>
            </a:extLst>
          </p:cNvPr>
          <p:cNvSpPr>
            <a:spLocks noChangeArrowheads="1"/>
          </p:cNvSpPr>
          <p:nvPr/>
        </p:nvSpPr>
        <p:spPr bwMode="auto">
          <a:xfrm>
            <a:off x="9651999" y="487210"/>
            <a:ext cx="1835759" cy="33855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 + </a:t>
            </a:r>
            <a:r>
              <a:rPr kumimoji="0" lang="en-US" altLang="en-US" sz="1600"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7</a:t>
            </a: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8</a:t>
            </a: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6BDB1A2D-2DC4-F751-37D0-FBF8599A36BB}"/>
              </a:ext>
            </a:extLst>
          </p:cNvPr>
          <p:cNvSpPr txBox="1"/>
          <p:nvPr/>
        </p:nvSpPr>
        <p:spPr>
          <a:xfrm>
            <a:off x="6308437" y="825764"/>
            <a:ext cx="5671126" cy="1323439"/>
          </a:xfrm>
          <a:prstGeom prst="rect">
            <a:avLst/>
          </a:prstGeom>
          <a:noFill/>
        </p:spPr>
        <p:txBody>
          <a:bodyPr wrap="square">
            <a:spAutoFit/>
          </a:bodyPr>
          <a:lstStyle/>
          <a:p>
            <a:r>
              <a:rPr lang="en-US" sz="1600" dirty="0"/>
              <a:t>Using the steps discussed above, we will calculate the value of this expression.</a:t>
            </a:r>
          </a:p>
          <a:p>
            <a:r>
              <a:rPr lang="en-US" sz="1600" dirty="0"/>
              <a:t>Step 1: Place a pointer at the last element, i.e., 2 in this example.</a:t>
            </a:r>
          </a:p>
          <a:p>
            <a:r>
              <a:rPr lang="en-US" sz="1600" dirty="0"/>
              <a:t>Step 2: Since 2 is an operand, we will push it to the stack. The stack will look like this:</a:t>
            </a:r>
          </a:p>
        </p:txBody>
      </p:sp>
      <p:pic>
        <p:nvPicPr>
          <p:cNvPr id="21" name="Picture 20">
            <a:extLst>
              <a:ext uri="{FF2B5EF4-FFF2-40B4-BE49-F238E27FC236}">
                <a16:creationId xmlns:a16="http://schemas.microsoft.com/office/drawing/2014/main" id="{AC9B4A67-9092-3C30-2822-924DEBD46410}"/>
              </a:ext>
            </a:extLst>
          </p:cNvPr>
          <p:cNvPicPr>
            <a:picLocks noChangeAspect="1"/>
          </p:cNvPicPr>
          <p:nvPr/>
        </p:nvPicPr>
        <p:blipFill>
          <a:blip r:embed="rId2"/>
          <a:stretch>
            <a:fillRect/>
          </a:stretch>
        </p:blipFill>
        <p:spPr>
          <a:xfrm>
            <a:off x="6419909" y="2167722"/>
            <a:ext cx="556308" cy="954169"/>
          </a:xfrm>
          <a:prstGeom prst="rect">
            <a:avLst/>
          </a:prstGeom>
        </p:spPr>
      </p:pic>
      <p:sp>
        <p:nvSpPr>
          <p:cNvPr id="25" name="TextBox 24">
            <a:extLst>
              <a:ext uri="{FF2B5EF4-FFF2-40B4-BE49-F238E27FC236}">
                <a16:creationId xmlns:a16="http://schemas.microsoft.com/office/drawing/2014/main" id="{18DB1F2D-AB85-F174-176C-821B2182E759}"/>
              </a:ext>
            </a:extLst>
          </p:cNvPr>
          <p:cNvSpPr txBox="1"/>
          <p:nvPr/>
        </p:nvSpPr>
        <p:spPr>
          <a:xfrm>
            <a:off x="7087689" y="2160707"/>
            <a:ext cx="4891874" cy="1077218"/>
          </a:xfrm>
          <a:prstGeom prst="rect">
            <a:avLst/>
          </a:prstGeom>
          <a:noFill/>
        </p:spPr>
        <p:txBody>
          <a:bodyPr wrap="square">
            <a:spAutoFit/>
          </a:bodyPr>
          <a:lstStyle/>
          <a:p>
            <a:pPr algn="just"/>
            <a:r>
              <a:rPr lang="en-US" sz="1600" dirty="0"/>
              <a:t>Step 3: We now decrease the pointer's value by 1 so that it points to the last number, which is 8. Once again, 8 is an operand, so we push it to the stack. Similarly, these steps will be repeated until the stack looks like this:</a:t>
            </a:r>
          </a:p>
        </p:txBody>
      </p:sp>
      <p:pic>
        <p:nvPicPr>
          <p:cNvPr id="27" name="Picture 26">
            <a:extLst>
              <a:ext uri="{FF2B5EF4-FFF2-40B4-BE49-F238E27FC236}">
                <a16:creationId xmlns:a16="http://schemas.microsoft.com/office/drawing/2014/main" id="{E3142094-3260-302C-FF0D-0B70FEA43CF0}"/>
              </a:ext>
            </a:extLst>
          </p:cNvPr>
          <p:cNvPicPr>
            <a:picLocks noChangeAspect="1"/>
          </p:cNvPicPr>
          <p:nvPr/>
        </p:nvPicPr>
        <p:blipFill>
          <a:blip r:embed="rId3"/>
          <a:stretch>
            <a:fillRect/>
          </a:stretch>
        </p:blipFill>
        <p:spPr>
          <a:xfrm>
            <a:off x="6431340" y="3281390"/>
            <a:ext cx="533446" cy="1078174"/>
          </a:xfrm>
          <a:prstGeom prst="rect">
            <a:avLst/>
          </a:prstGeom>
        </p:spPr>
      </p:pic>
      <p:sp>
        <p:nvSpPr>
          <p:cNvPr id="31" name="TextBox 30">
            <a:extLst>
              <a:ext uri="{FF2B5EF4-FFF2-40B4-BE49-F238E27FC236}">
                <a16:creationId xmlns:a16="http://schemas.microsoft.com/office/drawing/2014/main" id="{0D7EEC9D-065C-7C6C-5AA9-74BCCE218EB5}"/>
              </a:ext>
            </a:extLst>
          </p:cNvPr>
          <p:cNvSpPr txBox="1"/>
          <p:nvPr/>
        </p:nvSpPr>
        <p:spPr>
          <a:xfrm>
            <a:off x="7087689" y="3249510"/>
            <a:ext cx="4827220" cy="1323439"/>
          </a:xfrm>
          <a:prstGeom prst="rect">
            <a:avLst/>
          </a:prstGeom>
          <a:noFill/>
        </p:spPr>
        <p:txBody>
          <a:bodyPr wrap="square">
            <a:spAutoFit/>
          </a:bodyPr>
          <a:lstStyle/>
          <a:p>
            <a:pPr algn="just"/>
            <a:r>
              <a:rPr lang="en-US" sz="1600" dirty="0"/>
              <a:t>Step 4: Reducing the value of the pointer by 1 yet again, we will encounter an operator i.e., +. So, we will remove the top two elements from the stack (9 and 7) and add them. 16 (9 + 7) will be added to the stack. The stack now looks like this:</a:t>
            </a:r>
          </a:p>
        </p:txBody>
      </p:sp>
      <p:pic>
        <p:nvPicPr>
          <p:cNvPr id="33" name="Picture 32">
            <a:extLst>
              <a:ext uri="{FF2B5EF4-FFF2-40B4-BE49-F238E27FC236}">
                <a16:creationId xmlns:a16="http://schemas.microsoft.com/office/drawing/2014/main" id="{AE22C97F-6BC7-EBA0-6E6C-43F00F7AFB0A}"/>
              </a:ext>
            </a:extLst>
          </p:cNvPr>
          <p:cNvPicPr>
            <a:picLocks noChangeAspect="1"/>
          </p:cNvPicPr>
          <p:nvPr/>
        </p:nvPicPr>
        <p:blipFill>
          <a:blip r:embed="rId4"/>
          <a:stretch>
            <a:fillRect/>
          </a:stretch>
        </p:blipFill>
        <p:spPr>
          <a:xfrm>
            <a:off x="6431340" y="4496839"/>
            <a:ext cx="548688" cy="954169"/>
          </a:xfrm>
          <a:prstGeom prst="rect">
            <a:avLst/>
          </a:prstGeom>
        </p:spPr>
      </p:pic>
      <p:sp>
        <p:nvSpPr>
          <p:cNvPr id="41" name="TextBox 40">
            <a:extLst>
              <a:ext uri="{FF2B5EF4-FFF2-40B4-BE49-F238E27FC236}">
                <a16:creationId xmlns:a16="http://schemas.microsoft.com/office/drawing/2014/main" id="{D2E0BD1F-FAF1-6852-B017-EA6B133B1B52}"/>
              </a:ext>
            </a:extLst>
          </p:cNvPr>
          <p:cNvSpPr txBox="1"/>
          <p:nvPr/>
        </p:nvSpPr>
        <p:spPr>
          <a:xfrm>
            <a:off x="7087688" y="5786015"/>
            <a:ext cx="4827219" cy="584775"/>
          </a:xfrm>
          <a:prstGeom prst="rect">
            <a:avLst/>
          </a:prstGeom>
          <a:noFill/>
        </p:spPr>
        <p:txBody>
          <a:bodyPr wrap="square">
            <a:spAutoFit/>
          </a:bodyPr>
          <a:lstStyle/>
          <a:p>
            <a:pPr algn="just"/>
            <a:r>
              <a:rPr lang="en-US" sz="1600" dirty="0"/>
              <a:t>Step 6: Return the value present in the stack to get the final answer. Hence, the answer is 4.</a:t>
            </a:r>
          </a:p>
        </p:txBody>
      </p:sp>
      <p:pic>
        <p:nvPicPr>
          <p:cNvPr id="43" name="Picture 42">
            <a:extLst>
              <a:ext uri="{FF2B5EF4-FFF2-40B4-BE49-F238E27FC236}">
                <a16:creationId xmlns:a16="http://schemas.microsoft.com/office/drawing/2014/main" id="{60D28AEF-D2D4-4926-6A1F-D7961FAB88E5}"/>
              </a:ext>
            </a:extLst>
          </p:cNvPr>
          <p:cNvPicPr>
            <a:picLocks noChangeAspect="1"/>
          </p:cNvPicPr>
          <p:nvPr/>
        </p:nvPicPr>
        <p:blipFill>
          <a:blip r:embed="rId5"/>
          <a:stretch>
            <a:fillRect/>
          </a:stretch>
        </p:blipFill>
        <p:spPr>
          <a:xfrm>
            <a:off x="6410673" y="5601317"/>
            <a:ext cx="571550" cy="954170"/>
          </a:xfrm>
          <a:prstGeom prst="rect">
            <a:avLst/>
          </a:prstGeom>
        </p:spPr>
      </p:pic>
      <p:sp>
        <p:nvSpPr>
          <p:cNvPr id="49" name="TextBox 48">
            <a:extLst>
              <a:ext uri="{FF2B5EF4-FFF2-40B4-BE49-F238E27FC236}">
                <a16:creationId xmlns:a16="http://schemas.microsoft.com/office/drawing/2014/main" id="{D05E5D78-7BE4-36B2-E2EE-B61D16E01D5A}"/>
              </a:ext>
            </a:extLst>
          </p:cNvPr>
          <p:cNvSpPr txBox="1"/>
          <p:nvPr/>
        </p:nvSpPr>
        <p:spPr>
          <a:xfrm>
            <a:off x="7087688" y="4568643"/>
            <a:ext cx="4827219" cy="830997"/>
          </a:xfrm>
          <a:prstGeom prst="rect">
            <a:avLst/>
          </a:prstGeom>
          <a:noFill/>
        </p:spPr>
        <p:txBody>
          <a:bodyPr wrap="square">
            <a:spAutoFit/>
          </a:bodyPr>
          <a:lstStyle/>
          <a:p>
            <a:pPr algn="just"/>
            <a:r>
              <a:rPr lang="en-US" sz="1600" dirty="0"/>
              <a:t>Step 5: Once again, decrease the value of the pointer and repeat the steps. Finally, after completing all calculations, we will get:</a:t>
            </a:r>
          </a:p>
        </p:txBody>
      </p:sp>
    </p:spTree>
    <p:extLst>
      <p:ext uri="{BB962C8B-B14F-4D97-AF65-F5344CB8AC3E}">
        <p14:creationId xmlns:p14="http://schemas.microsoft.com/office/powerpoint/2010/main" val="87517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2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heel(1)">
                                      <p:cBhvr>
                                        <p:cTn id="31" dur="2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heel(1)">
                                      <p:cBhvr>
                                        <p:cTn id="36" dur="20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heel(1)">
                                      <p:cBhvr>
                                        <p:cTn id="41" dur="20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heel(1)">
                                      <p:cBhvr>
                                        <p:cTn id="46" dur="20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heel(1)">
                                      <p:cBhvr>
                                        <p:cTn id="51" dur="20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heel(1)">
                                      <p:cBhvr>
                                        <p:cTn id="56" dur="20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randombar(horizontal)">
                                      <p:cBhvr>
                                        <p:cTn id="61" dur="5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arn(inVertical)">
                                      <p:cBhvr>
                                        <p:cTn id="66" dur="500"/>
                                        <p:tgtEl>
                                          <p:spTgt spid="43"/>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heel(1)">
                                      <p:cBhvr>
                                        <p:cTn id="71"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p:bldP spid="14" grpId="0"/>
      <p:bldP spid="19" grpId="0"/>
      <p:bldP spid="25" grpId="0"/>
      <p:bldP spid="31" grpId="0"/>
      <p:bldP spid="41"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A09484-C320-1AEA-F06C-32E982D4AE88}"/>
              </a:ext>
            </a:extLst>
          </p:cNvPr>
          <p:cNvSpPr txBox="1"/>
          <p:nvPr/>
        </p:nvSpPr>
        <p:spPr>
          <a:xfrm>
            <a:off x="92364" y="47962"/>
            <a:ext cx="6096000" cy="1323439"/>
          </a:xfrm>
          <a:prstGeom prst="rect">
            <a:avLst/>
          </a:prstGeom>
          <a:noFill/>
        </p:spPr>
        <p:txBody>
          <a:bodyPr wrap="square">
            <a:spAutoFit/>
          </a:bodyPr>
          <a:lstStyle/>
          <a:p>
            <a:pPr algn="just"/>
            <a:r>
              <a:rPr lang="en-US" sz="1600" dirty="0"/>
              <a:t>Reverse Polish (or Postfix) Notation: In the Reverse Polish or Postfix notation, the operator is written after the operand in the expression. There is no need for parenthesis in this notation because the expression's order of execution is already defined in the stack. An expression in postfix notation looks like this:</a:t>
            </a:r>
          </a:p>
        </p:txBody>
      </p:sp>
      <p:sp>
        <p:nvSpPr>
          <p:cNvPr id="6" name="Rectangle 1">
            <a:extLst>
              <a:ext uri="{FF2B5EF4-FFF2-40B4-BE49-F238E27FC236}">
                <a16:creationId xmlns:a16="http://schemas.microsoft.com/office/drawing/2014/main" id="{661EF1E3-4D06-FD45-B0D1-92FD72CF7BC7}"/>
              </a:ext>
            </a:extLst>
          </p:cNvPr>
          <p:cNvSpPr>
            <a:spLocks noChangeArrowheads="1"/>
          </p:cNvSpPr>
          <p:nvPr/>
        </p:nvSpPr>
        <p:spPr bwMode="auto">
          <a:xfrm>
            <a:off x="3916218" y="1045232"/>
            <a:ext cx="848309" cy="33855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X Y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AF723E-8631-8524-53E3-4FC94BC917ED}"/>
              </a:ext>
            </a:extLst>
          </p:cNvPr>
          <p:cNvSpPr txBox="1"/>
          <p:nvPr/>
        </p:nvSpPr>
        <p:spPr>
          <a:xfrm>
            <a:off x="79883" y="1337624"/>
            <a:ext cx="6096000" cy="3539430"/>
          </a:xfrm>
          <a:prstGeom prst="rect">
            <a:avLst/>
          </a:prstGeom>
          <a:noFill/>
        </p:spPr>
        <p:txBody>
          <a:bodyPr wrap="square">
            <a:spAutoFit/>
          </a:bodyPr>
          <a:lstStyle/>
          <a:p>
            <a:pPr algn="just"/>
            <a:r>
              <a:rPr lang="en-US" sz="1600" dirty="0"/>
              <a:t>The above expression is equivalent to X + Y, where X and Y are two arithmetic operands, and + is the operator. The evaluation of arithmetic expressions in postfix notation is similar to the evaluation of arithmetic expressions in prefix notation. We can also calculate the value of the arithmetic operations by using a stack. Here are the steps to evaluate the value of a postfix expression: </a:t>
            </a:r>
          </a:p>
          <a:p>
            <a:pPr algn="just"/>
            <a:r>
              <a:rPr lang="en-US" sz="1600" dirty="0"/>
              <a:t>Place a pointer at the first element of the string.</a:t>
            </a:r>
          </a:p>
          <a:p>
            <a:pPr algn="just"/>
            <a:r>
              <a:rPr lang="en-US" sz="1600" dirty="0"/>
              <a:t>If the pointer points to:</a:t>
            </a:r>
          </a:p>
          <a:p>
            <a:pPr algn="just"/>
            <a:r>
              <a:rPr lang="en-US" sz="1600" dirty="0"/>
              <a:t>An operator X, pop the top two elements (operands) from the stack and operate using the operator X.</a:t>
            </a:r>
          </a:p>
          <a:p>
            <a:pPr algn="just"/>
            <a:r>
              <a:rPr lang="en-US" sz="1600" dirty="0"/>
              <a:t>An operand, push that element to the stack.</a:t>
            </a:r>
          </a:p>
          <a:p>
            <a:pPr algn="just"/>
            <a:r>
              <a:rPr lang="en-US" sz="1600" dirty="0"/>
              <a:t>Increase the value of the pointer by 1.</a:t>
            </a:r>
          </a:p>
          <a:p>
            <a:pPr algn="just"/>
            <a:r>
              <a:rPr lang="en-US" sz="1600" dirty="0"/>
              <a:t>Go to step 2 if elements are left to be scanned in the expression.</a:t>
            </a:r>
          </a:p>
          <a:p>
            <a:pPr algn="just"/>
            <a:r>
              <a:rPr lang="en-US" sz="1600" dirty="0"/>
              <a:t>Return the result stored in the stack.</a:t>
            </a:r>
          </a:p>
        </p:txBody>
      </p:sp>
      <p:sp>
        <p:nvSpPr>
          <p:cNvPr id="14" name="TextBox 13">
            <a:extLst>
              <a:ext uri="{FF2B5EF4-FFF2-40B4-BE49-F238E27FC236}">
                <a16:creationId xmlns:a16="http://schemas.microsoft.com/office/drawing/2014/main" id="{A315D97A-9025-CDC5-6D09-B9ED8E8F5E3C}"/>
              </a:ext>
            </a:extLst>
          </p:cNvPr>
          <p:cNvSpPr txBox="1"/>
          <p:nvPr/>
        </p:nvSpPr>
        <p:spPr>
          <a:xfrm>
            <a:off x="69273" y="4778713"/>
            <a:ext cx="6096000" cy="584775"/>
          </a:xfrm>
          <a:prstGeom prst="rect">
            <a:avLst/>
          </a:prstGeom>
          <a:noFill/>
        </p:spPr>
        <p:txBody>
          <a:bodyPr wrap="square">
            <a:spAutoFit/>
          </a:bodyPr>
          <a:lstStyle/>
          <a:p>
            <a:pPr algn="just"/>
            <a:r>
              <a:rPr lang="en-US" sz="1600" dirty="0"/>
              <a:t>Let us take an example to understand how to evaluate arithmetic expressions:</a:t>
            </a:r>
          </a:p>
        </p:txBody>
      </p:sp>
      <p:sp>
        <p:nvSpPr>
          <p:cNvPr id="15" name="Rectangle 2">
            <a:extLst>
              <a:ext uri="{FF2B5EF4-FFF2-40B4-BE49-F238E27FC236}">
                <a16:creationId xmlns:a16="http://schemas.microsoft.com/office/drawing/2014/main" id="{8179475C-ED2A-324D-F329-3AD511BF5F0F}"/>
              </a:ext>
            </a:extLst>
          </p:cNvPr>
          <p:cNvSpPr>
            <a:spLocks noChangeArrowheads="1"/>
          </p:cNvSpPr>
          <p:nvPr/>
        </p:nvSpPr>
        <p:spPr bwMode="auto">
          <a:xfrm>
            <a:off x="1304605" y="5046331"/>
            <a:ext cx="1835759" cy="33855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3</a:t>
            </a: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7</a:t>
            </a: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 + </a:t>
            </a:r>
            <a:r>
              <a:rPr kumimoji="0" lang="en-US" altLang="en-US" sz="1600" b="0" i="0" u="none" strike="noStrike" cap="none" normalizeH="0" baseline="0" dirty="0">
                <a:ln>
                  <a:noFill/>
                </a:ln>
                <a:solidFill>
                  <a:srgbClr val="D19A66"/>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ABB2BF"/>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DF6780FE-07C7-53AA-50EE-949C50A9664C}"/>
              </a:ext>
            </a:extLst>
          </p:cNvPr>
          <p:cNvSpPr txBox="1"/>
          <p:nvPr/>
        </p:nvSpPr>
        <p:spPr>
          <a:xfrm>
            <a:off x="92364" y="5384885"/>
            <a:ext cx="5957454" cy="1323439"/>
          </a:xfrm>
          <a:prstGeom prst="rect">
            <a:avLst/>
          </a:prstGeom>
          <a:noFill/>
        </p:spPr>
        <p:txBody>
          <a:bodyPr wrap="square">
            <a:spAutoFit/>
          </a:bodyPr>
          <a:lstStyle/>
          <a:p>
            <a:pPr algn="just"/>
            <a:r>
              <a:rPr lang="en-US" sz="1600" dirty="0"/>
              <a:t>Using the steps described above, let us calculate the value of this expression.</a:t>
            </a:r>
          </a:p>
          <a:p>
            <a:pPr algn="just"/>
            <a:r>
              <a:rPr lang="en-US" sz="1600" dirty="0"/>
              <a:t>Step 1: Place a pointer at the first element, 5.</a:t>
            </a:r>
          </a:p>
          <a:p>
            <a:pPr algn="just"/>
            <a:r>
              <a:rPr lang="en-US" sz="1600" dirty="0"/>
              <a:t>Step 2: Because 5 is an operand, push it to the stack. The stack now contains - [5].</a:t>
            </a:r>
          </a:p>
        </p:txBody>
      </p:sp>
      <p:pic>
        <p:nvPicPr>
          <p:cNvPr id="21" name="Picture 20">
            <a:extLst>
              <a:ext uri="{FF2B5EF4-FFF2-40B4-BE49-F238E27FC236}">
                <a16:creationId xmlns:a16="http://schemas.microsoft.com/office/drawing/2014/main" id="{51408F59-D2FE-C6C4-3495-9A5D2E8219AD}"/>
              </a:ext>
            </a:extLst>
          </p:cNvPr>
          <p:cNvPicPr>
            <a:picLocks noChangeAspect="1"/>
          </p:cNvPicPr>
          <p:nvPr/>
        </p:nvPicPr>
        <p:blipFill>
          <a:blip r:embed="rId2"/>
          <a:stretch>
            <a:fillRect/>
          </a:stretch>
        </p:blipFill>
        <p:spPr>
          <a:xfrm>
            <a:off x="6247027" y="119139"/>
            <a:ext cx="486780" cy="948890"/>
          </a:xfrm>
          <a:prstGeom prst="rect">
            <a:avLst/>
          </a:prstGeom>
        </p:spPr>
      </p:pic>
      <p:sp>
        <p:nvSpPr>
          <p:cNvPr id="25" name="TextBox 24">
            <a:extLst>
              <a:ext uri="{FF2B5EF4-FFF2-40B4-BE49-F238E27FC236}">
                <a16:creationId xmlns:a16="http://schemas.microsoft.com/office/drawing/2014/main" id="{CAAD3016-6DAE-4B22-863B-248ECEA86D2E}"/>
              </a:ext>
            </a:extLst>
          </p:cNvPr>
          <p:cNvSpPr txBox="1"/>
          <p:nvPr/>
        </p:nvSpPr>
        <p:spPr>
          <a:xfrm>
            <a:off x="6758769" y="78777"/>
            <a:ext cx="4999620" cy="1077218"/>
          </a:xfrm>
          <a:prstGeom prst="rect">
            <a:avLst/>
          </a:prstGeom>
          <a:noFill/>
        </p:spPr>
        <p:txBody>
          <a:bodyPr wrap="square">
            <a:spAutoFit/>
          </a:bodyPr>
          <a:lstStyle/>
          <a:p>
            <a:pPr algn="just"/>
            <a:r>
              <a:rPr lang="en-US" sz="1600" dirty="0"/>
              <a:t>Step 3: Now, increase the value of the pointer by 1. The pointer will now point at the second element, 3. Again, because 3 is an operand, push it to the stack. The stack now contains - [5 3] (bottom to top).</a:t>
            </a:r>
          </a:p>
        </p:txBody>
      </p:sp>
      <p:pic>
        <p:nvPicPr>
          <p:cNvPr id="27" name="Picture 26">
            <a:extLst>
              <a:ext uri="{FF2B5EF4-FFF2-40B4-BE49-F238E27FC236}">
                <a16:creationId xmlns:a16="http://schemas.microsoft.com/office/drawing/2014/main" id="{BC528211-22C0-5265-2934-03CA323A032F}"/>
              </a:ext>
            </a:extLst>
          </p:cNvPr>
          <p:cNvPicPr>
            <a:picLocks noChangeAspect="1"/>
          </p:cNvPicPr>
          <p:nvPr/>
        </p:nvPicPr>
        <p:blipFill>
          <a:blip r:embed="rId3"/>
          <a:stretch>
            <a:fillRect/>
          </a:stretch>
        </p:blipFill>
        <p:spPr>
          <a:xfrm>
            <a:off x="6265500" y="1196357"/>
            <a:ext cx="468307" cy="1195111"/>
          </a:xfrm>
          <a:prstGeom prst="rect">
            <a:avLst/>
          </a:prstGeom>
        </p:spPr>
      </p:pic>
      <p:sp>
        <p:nvSpPr>
          <p:cNvPr id="31" name="TextBox 30">
            <a:extLst>
              <a:ext uri="{FF2B5EF4-FFF2-40B4-BE49-F238E27FC236}">
                <a16:creationId xmlns:a16="http://schemas.microsoft.com/office/drawing/2014/main" id="{0317400B-6AE9-2BDB-4AA9-072565500166}"/>
              </a:ext>
            </a:extLst>
          </p:cNvPr>
          <p:cNvSpPr txBox="1"/>
          <p:nvPr/>
        </p:nvSpPr>
        <p:spPr>
          <a:xfrm>
            <a:off x="6767507" y="1147209"/>
            <a:ext cx="3244711" cy="584775"/>
          </a:xfrm>
          <a:prstGeom prst="rect">
            <a:avLst/>
          </a:prstGeom>
          <a:noFill/>
        </p:spPr>
        <p:txBody>
          <a:bodyPr wrap="square">
            <a:spAutoFit/>
          </a:bodyPr>
          <a:lstStyle/>
          <a:p>
            <a:pPr algn="just"/>
            <a:r>
              <a:rPr lang="en-US" sz="1600" dirty="0"/>
              <a:t>Step 4: Repeat the process in Step 3. The stack now contains - [5 3 7]</a:t>
            </a:r>
          </a:p>
        </p:txBody>
      </p:sp>
      <p:pic>
        <p:nvPicPr>
          <p:cNvPr id="35" name="Picture 34">
            <a:extLst>
              <a:ext uri="{FF2B5EF4-FFF2-40B4-BE49-F238E27FC236}">
                <a16:creationId xmlns:a16="http://schemas.microsoft.com/office/drawing/2014/main" id="{32E541ED-0888-C4B7-CC94-261460ACE5B6}"/>
              </a:ext>
            </a:extLst>
          </p:cNvPr>
          <p:cNvPicPr>
            <a:picLocks noChangeAspect="1"/>
          </p:cNvPicPr>
          <p:nvPr/>
        </p:nvPicPr>
        <p:blipFill>
          <a:blip r:embed="rId4"/>
          <a:stretch>
            <a:fillRect/>
          </a:stretch>
        </p:blipFill>
        <p:spPr>
          <a:xfrm>
            <a:off x="9999737" y="1196357"/>
            <a:ext cx="468308" cy="1194634"/>
          </a:xfrm>
          <a:prstGeom prst="rect">
            <a:avLst/>
          </a:prstGeom>
        </p:spPr>
      </p:pic>
      <p:sp>
        <p:nvSpPr>
          <p:cNvPr id="39" name="TextBox 38">
            <a:extLst>
              <a:ext uri="{FF2B5EF4-FFF2-40B4-BE49-F238E27FC236}">
                <a16:creationId xmlns:a16="http://schemas.microsoft.com/office/drawing/2014/main" id="{557A37F8-6BF2-C0FD-0EFA-5D764C9F9285}"/>
              </a:ext>
            </a:extLst>
          </p:cNvPr>
          <p:cNvSpPr txBox="1"/>
          <p:nvPr/>
        </p:nvSpPr>
        <p:spPr>
          <a:xfrm>
            <a:off x="6247027" y="2449523"/>
            <a:ext cx="4999620" cy="1569660"/>
          </a:xfrm>
          <a:prstGeom prst="rect">
            <a:avLst/>
          </a:prstGeom>
          <a:noFill/>
        </p:spPr>
        <p:txBody>
          <a:bodyPr wrap="square">
            <a:spAutoFit/>
          </a:bodyPr>
          <a:lstStyle/>
          <a:p>
            <a:pPr algn="just"/>
            <a:r>
              <a:rPr lang="en-US" sz="1600" dirty="0"/>
              <a:t>Step 5: Increase the value of the pointer once again. The pointer now points at the operator *. So, take out the top two operands from the stack (7, 3) and perform a multiplication operation on them. Then, push the calculated value back into the stack. The stack now contains - [5 21].</a:t>
            </a:r>
          </a:p>
        </p:txBody>
      </p:sp>
      <p:pic>
        <p:nvPicPr>
          <p:cNvPr id="41" name="Picture 40">
            <a:extLst>
              <a:ext uri="{FF2B5EF4-FFF2-40B4-BE49-F238E27FC236}">
                <a16:creationId xmlns:a16="http://schemas.microsoft.com/office/drawing/2014/main" id="{899BEDD7-4058-1E14-624D-3B102A48D4A2}"/>
              </a:ext>
            </a:extLst>
          </p:cNvPr>
          <p:cNvPicPr>
            <a:picLocks noChangeAspect="1"/>
          </p:cNvPicPr>
          <p:nvPr/>
        </p:nvPicPr>
        <p:blipFill>
          <a:blip r:embed="rId5"/>
          <a:stretch>
            <a:fillRect/>
          </a:stretch>
        </p:blipFill>
        <p:spPr>
          <a:xfrm>
            <a:off x="11317791" y="2541844"/>
            <a:ext cx="493284" cy="1063839"/>
          </a:xfrm>
          <a:prstGeom prst="rect">
            <a:avLst/>
          </a:prstGeom>
        </p:spPr>
      </p:pic>
      <p:sp>
        <p:nvSpPr>
          <p:cNvPr id="47" name="TextBox 46">
            <a:extLst>
              <a:ext uri="{FF2B5EF4-FFF2-40B4-BE49-F238E27FC236}">
                <a16:creationId xmlns:a16="http://schemas.microsoft.com/office/drawing/2014/main" id="{EFD40D5F-B545-7385-9C2A-33C6D0F39F0C}"/>
              </a:ext>
            </a:extLst>
          </p:cNvPr>
          <p:cNvSpPr txBox="1"/>
          <p:nvPr/>
        </p:nvSpPr>
        <p:spPr>
          <a:xfrm>
            <a:off x="6257125" y="4077238"/>
            <a:ext cx="4830618" cy="584775"/>
          </a:xfrm>
          <a:prstGeom prst="rect">
            <a:avLst/>
          </a:prstGeom>
          <a:noFill/>
        </p:spPr>
        <p:txBody>
          <a:bodyPr wrap="square">
            <a:spAutoFit/>
          </a:bodyPr>
          <a:lstStyle/>
          <a:p>
            <a:pPr algn="just"/>
            <a:r>
              <a:rPr lang="en-US" sz="1600" dirty="0"/>
              <a:t>Step 6: Repeat the above steps so that the stack contains - [4 26].</a:t>
            </a:r>
          </a:p>
        </p:txBody>
      </p:sp>
      <p:pic>
        <p:nvPicPr>
          <p:cNvPr id="49" name="Picture 48">
            <a:extLst>
              <a:ext uri="{FF2B5EF4-FFF2-40B4-BE49-F238E27FC236}">
                <a16:creationId xmlns:a16="http://schemas.microsoft.com/office/drawing/2014/main" id="{572B28C8-4002-A386-82B4-0376EF428C4E}"/>
              </a:ext>
            </a:extLst>
          </p:cNvPr>
          <p:cNvPicPr>
            <a:picLocks noChangeAspect="1"/>
          </p:cNvPicPr>
          <p:nvPr/>
        </p:nvPicPr>
        <p:blipFill>
          <a:blip r:embed="rId6"/>
          <a:stretch>
            <a:fillRect/>
          </a:stretch>
        </p:blipFill>
        <p:spPr>
          <a:xfrm>
            <a:off x="11317792" y="3783182"/>
            <a:ext cx="493283" cy="988135"/>
          </a:xfrm>
          <a:prstGeom prst="rect">
            <a:avLst/>
          </a:prstGeom>
        </p:spPr>
      </p:pic>
      <p:sp>
        <p:nvSpPr>
          <p:cNvPr id="55" name="TextBox 54">
            <a:extLst>
              <a:ext uri="{FF2B5EF4-FFF2-40B4-BE49-F238E27FC236}">
                <a16:creationId xmlns:a16="http://schemas.microsoft.com/office/drawing/2014/main" id="{490986F0-C372-5E9C-5AFF-52C366BAF6F9}"/>
              </a:ext>
            </a:extLst>
          </p:cNvPr>
          <p:cNvSpPr txBox="1"/>
          <p:nvPr/>
        </p:nvSpPr>
        <p:spPr>
          <a:xfrm>
            <a:off x="6247027" y="4877054"/>
            <a:ext cx="4999620" cy="1077218"/>
          </a:xfrm>
          <a:prstGeom prst="rect">
            <a:avLst/>
          </a:prstGeom>
          <a:noFill/>
        </p:spPr>
        <p:txBody>
          <a:bodyPr wrap="square">
            <a:spAutoFit/>
          </a:bodyPr>
          <a:lstStyle/>
          <a:p>
            <a:pPr algn="just"/>
            <a:r>
              <a:rPr lang="en-US" sz="1600" dirty="0"/>
              <a:t>Step 7: Increase the value of the pointer to perform the final operation. Now, there are no more elements left in the expression, and [22] is the only element left in the stack. Hence, the answer is 22.</a:t>
            </a:r>
          </a:p>
        </p:txBody>
      </p:sp>
      <p:pic>
        <p:nvPicPr>
          <p:cNvPr id="57" name="Picture 56">
            <a:extLst>
              <a:ext uri="{FF2B5EF4-FFF2-40B4-BE49-F238E27FC236}">
                <a16:creationId xmlns:a16="http://schemas.microsoft.com/office/drawing/2014/main" id="{36F824BD-B9DE-5384-D4E5-F64915793B53}"/>
              </a:ext>
            </a:extLst>
          </p:cNvPr>
          <p:cNvPicPr>
            <a:picLocks noChangeAspect="1"/>
          </p:cNvPicPr>
          <p:nvPr/>
        </p:nvPicPr>
        <p:blipFill>
          <a:blip r:embed="rId7"/>
          <a:stretch>
            <a:fillRect/>
          </a:stretch>
        </p:blipFill>
        <p:spPr>
          <a:xfrm>
            <a:off x="11331344" y="4898627"/>
            <a:ext cx="479731" cy="1077218"/>
          </a:xfrm>
          <a:prstGeom prst="rect">
            <a:avLst/>
          </a:prstGeom>
        </p:spPr>
      </p:pic>
    </p:spTree>
    <p:extLst>
      <p:ext uri="{BB962C8B-B14F-4D97-AF65-F5344CB8AC3E}">
        <p14:creationId xmlns:p14="http://schemas.microsoft.com/office/powerpoint/2010/main" val="95429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randombar(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randombar(horizontal)">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heel(1)">
                                      <p:cBhvr>
                                        <p:cTn id="51" dur="20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circle(in)">
                                      <p:cBhvr>
                                        <p:cTn id="56" dur="20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heel(1)">
                                      <p:cBhvr>
                                        <p:cTn id="61" dur="20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anim calcmode="lin" valueType="num">
                                      <p:cBhvr>
                                        <p:cTn id="72" dur="1000" fill="hold"/>
                                        <p:tgtEl>
                                          <p:spTgt spid="41"/>
                                        </p:tgtEl>
                                        <p:attrNameLst>
                                          <p:attrName>ppt_x</p:attrName>
                                        </p:attrNameLst>
                                      </p:cBhvr>
                                      <p:tavLst>
                                        <p:tav tm="0">
                                          <p:val>
                                            <p:strVal val="#ppt_x"/>
                                          </p:val>
                                        </p:tav>
                                        <p:tav tm="100000">
                                          <p:val>
                                            <p:strVal val="#ppt_x"/>
                                          </p:val>
                                        </p:tav>
                                      </p:tavLst>
                                    </p:anim>
                                    <p:anim calcmode="lin" valueType="num">
                                      <p:cBhvr>
                                        <p:cTn id="7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circle(in)">
                                      <p:cBhvr>
                                        <p:cTn id="78" dur="2000"/>
                                        <p:tgtEl>
                                          <p:spTgt spid="47"/>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randombar(horizontal)">
                                      <p:cBhvr>
                                        <p:cTn id="83" dur="500"/>
                                        <p:tgtEl>
                                          <p:spTgt spid="49"/>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barn(inVertical)">
                                      <p:cBhvr>
                                        <p:cTn id="88" dur="500"/>
                                        <p:tgtEl>
                                          <p:spTgt spid="55"/>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57"/>
                                        </p:tgtEl>
                                        <p:attrNameLst>
                                          <p:attrName>style.visibility</p:attrName>
                                        </p:attrNameLst>
                                      </p:cBhvr>
                                      <p:to>
                                        <p:strVal val="visible"/>
                                      </p:to>
                                    </p:set>
                                    <p:anim calcmode="lin" valueType="num">
                                      <p:cBhvr additive="base">
                                        <p:cTn id="93" dur="500" fill="hold"/>
                                        <p:tgtEl>
                                          <p:spTgt spid="57"/>
                                        </p:tgtEl>
                                        <p:attrNameLst>
                                          <p:attrName>ppt_x</p:attrName>
                                        </p:attrNameLst>
                                      </p:cBhvr>
                                      <p:tavLst>
                                        <p:tav tm="0">
                                          <p:val>
                                            <p:strVal val="#ppt_x"/>
                                          </p:val>
                                        </p:tav>
                                        <p:tav tm="100000">
                                          <p:val>
                                            <p:strVal val="#ppt_x"/>
                                          </p:val>
                                        </p:tav>
                                      </p:tavLst>
                                    </p:anim>
                                    <p:anim calcmode="lin" valueType="num">
                                      <p:cBhvr additive="base">
                                        <p:cTn id="9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p:bldP spid="14" grpId="0"/>
      <p:bldP spid="15" grpId="0" animBg="1"/>
      <p:bldP spid="19" grpId="0"/>
      <p:bldP spid="25" grpId="0"/>
      <p:bldP spid="31" grpId="0"/>
      <p:bldP spid="39" grpId="0"/>
      <p:bldP spid="47" grpId="0"/>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F6F515-53D5-B1B9-8EE3-045249D9CADD}"/>
              </a:ext>
            </a:extLst>
          </p:cNvPr>
          <p:cNvSpPr txBox="1"/>
          <p:nvPr/>
        </p:nvSpPr>
        <p:spPr>
          <a:xfrm>
            <a:off x="267854" y="106786"/>
            <a:ext cx="5375564" cy="3046988"/>
          </a:xfrm>
          <a:prstGeom prst="rect">
            <a:avLst/>
          </a:prstGeom>
          <a:noFill/>
        </p:spPr>
        <p:txBody>
          <a:bodyPr wrap="square">
            <a:spAutoFit/>
          </a:bodyPr>
          <a:lstStyle/>
          <a:p>
            <a:pPr algn="just"/>
            <a:r>
              <a:rPr lang="en-US" sz="1600" dirty="0"/>
              <a:t>Table to Convert Infix Notations to Prefix and Postfix Notations: Although infix notation is the most common notation used by us, computers prefer prefix or postfix notations for the evaluation of arithmetic expressions because they are quicker to execute than the infix notations.</a:t>
            </a:r>
          </a:p>
          <a:p>
            <a:pPr algn="just"/>
            <a:endParaRPr lang="en-US" sz="1600" dirty="0"/>
          </a:p>
          <a:p>
            <a:pPr algn="just"/>
            <a:r>
              <a:rPr lang="en-US" sz="1600" dirty="0"/>
              <a:t>Since prefix and postfix notations are necessary for programming, we should know the typical expressions in the infix notation and their conversion to prefix and postfix notations. A table containing the standard expressions to convert infix notation to prefix or postfix notation is given below.</a:t>
            </a:r>
          </a:p>
        </p:txBody>
      </p:sp>
      <p:graphicFrame>
        <p:nvGraphicFramePr>
          <p:cNvPr id="9" name="Table 8">
            <a:extLst>
              <a:ext uri="{FF2B5EF4-FFF2-40B4-BE49-F238E27FC236}">
                <a16:creationId xmlns:a16="http://schemas.microsoft.com/office/drawing/2014/main" id="{5EE6186F-4455-7555-E34C-2A5BA572AD45}"/>
              </a:ext>
            </a:extLst>
          </p:cNvPr>
          <p:cNvGraphicFramePr>
            <a:graphicFrameLocks noGrp="1"/>
          </p:cNvGraphicFramePr>
          <p:nvPr>
            <p:extLst>
              <p:ext uri="{D42A27DB-BD31-4B8C-83A1-F6EECF244321}">
                <p14:modId xmlns:p14="http://schemas.microsoft.com/office/powerpoint/2010/main" val="2868349977"/>
              </p:ext>
            </p:extLst>
          </p:nvPr>
        </p:nvGraphicFramePr>
        <p:xfrm>
          <a:off x="314035" y="3429000"/>
          <a:ext cx="5283202" cy="2133600"/>
        </p:xfrm>
        <a:graphic>
          <a:graphicData uri="http://schemas.openxmlformats.org/drawingml/2006/table">
            <a:tbl>
              <a:tblPr/>
              <a:tblGrid>
                <a:gridCol w="1246911">
                  <a:extLst>
                    <a:ext uri="{9D8B030D-6E8A-4147-A177-3AD203B41FA5}">
                      <a16:colId xmlns:a16="http://schemas.microsoft.com/office/drawing/2014/main" val="3035593176"/>
                    </a:ext>
                  </a:extLst>
                </a:gridCol>
                <a:gridCol w="1385455">
                  <a:extLst>
                    <a:ext uri="{9D8B030D-6E8A-4147-A177-3AD203B41FA5}">
                      <a16:colId xmlns:a16="http://schemas.microsoft.com/office/drawing/2014/main" val="3721344699"/>
                    </a:ext>
                  </a:extLst>
                </a:gridCol>
                <a:gridCol w="1283854">
                  <a:extLst>
                    <a:ext uri="{9D8B030D-6E8A-4147-A177-3AD203B41FA5}">
                      <a16:colId xmlns:a16="http://schemas.microsoft.com/office/drawing/2014/main" val="1825417664"/>
                    </a:ext>
                  </a:extLst>
                </a:gridCol>
                <a:gridCol w="1366982">
                  <a:extLst>
                    <a:ext uri="{9D8B030D-6E8A-4147-A177-3AD203B41FA5}">
                      <a16:colId xmlns:a16="http://schemas.microsoft.com/office/drawing/2014/main" val="3792892222"/>
                    </a:ext>
                  </a:extLst>
                </a:gridCol>
              </a:tblGrid>
              <a:tr h="0">
                <a:tc>
                  <a:txBody>
                    <a:bodyPr/>
                    <a:lstStyle/>
                    <a:p>
                      <a:pPr algn="l"/>
                      <a:r>
                        <a:rPr lang="en-US" sz="1400" dirty="0">
                          <a:effectLst/>
                        </a:rPr>
                        <a:t>Serial Number</a:t>
                      </a:r>
                    </a:p>
                  </a:txBody>
                  <a:tcPr anchor="ctr">
                    <a:lnL>
                      <a:noFill/>
                    </a:lnL>
                    <a:lnR>
                      <a:noFill/>
                    </a:lnR>
                    <a:lnT>
                      <a:noFill/>
                    </a:lnT>
                    <a:lnB>
                      <a:noFill/>
                    </a:lnB>
                    <a:solidFill>
                      <a:srgbClr val="FAFBFC"/>
                    </a:solidFill>
                  </a:tcPr>
                </a:tc>
                <a:tc>
                  <a:txBody>
                    <a:bodyPr/>
                    <a:lstStyle/>
                    <a:p>
                      <a:pPr algn="l"/>
                      <a:r>
                        <a:rPr lang="en-US" sz="1400">
                          <a:effectLst/>
                        </a:rPr>
                        <a:t>Infix Notation</a:t>
                      </a:r>
                    </a:p>
                  </a:txBody>
                  <a:tcPr anchor="ctr">
                    <a:lnL>
                      <a:noFill/>
                    </a:lnL>
                    <a:lnR>
                      <a:noFill/>
                    </a:lnR>
                    <a:lnT>
                      <a:noFill/>
                    </a:lnT>
                    <a:lnB>
                      <a:noFill/>
                    </a:lnB>
                    <a:solidFill>
                      <a:srgbClr val="FAFBFC"/>
                    </a:solidFill>
                  </a:tcPr>
                </a:tc>
                <a:tc>
                  <a:txBody>
                    <a:bodyPr/>
                    <a:lstStyle/>
                    <a:p>
                      <a:pPr algn="l"/>
                      <a:r>
                        <a:rPr lang="en-US" sz="1400">
                          <a:effectLst/>
                        </a:rPr>
                        <a:t>Prefix Notation</a:t>
                      </a:r>
                    </a:p>
                  </a:txBody>
                  <a:tcPr anchor="ctr">
                    <a:lnL>
                      <a:noFill/>
                    </a:lnL>
                    <a:lnR>
                      <a:noFill/>
                    </a:lnR>
                    <a:lnT>
                      <a:noFill/>
                    </a:lnT>
                    <a:lnB>
                      <a:noFill/>
                    </a:lnB>
                    <a:solidFill>
                      <a:srgbClr val="FAFBFC"/>
                    </a:solidFill>
                  </a:tcPr>
                </a:tc>
                <a:tc>
                  <a:txBody>
                    <a:bodyPr/>
                    <a:lstStyle/>
                    <a:p>
                      <a:pPr algn="l"/>
                      <a:r>
                        <a:rPr lang="en-US" sz="1400" dirty="0">
                          <a:effectLst/>
                        </a:rPr>
                        <a:t>Postfix Notation</a:t>
                      </a:r>
                    </a:p>
                  </a:txBody>
                  <a:tcPr anchor="ctr">
                    <a:lnL>
                      <a:noFill/>
                    </a:lnL>
                    <a:lnR>
                      <a:noFill/>
                    </a:lnR>
                    <a:lnT>
                      <a:noFill/>
                    </a:lnT>
                    <a:lnB>
                      <a:noFill/>
                    </a:lnB>
                    <a:solidFill>
                      <a:srgbClr val="FAFBFC"/>
                    </a:solidFill>
                  </a:tcPr>
                </a:tc>
                <a:extLst>
                  <a:ext uri="{0D108BD9-81ED-4DB2-BD59-A6C34878D82A}">
                    <a16:rowId xmlns:a16="http://schemas.microsoft.com/office/drawing/2014/main" val="262824832"/>
                  </a:ext>
                </a:extLst>
              </a:tr>
              <a:tr h="0">
                <a:tc>
                  <a:txBody>
                    <a:bodyPr/>
                    <a:lstStyle/>
                    <a:p>
                      <a:pPr algn="l"/>
                      <a:r>
                        <a:rPr lang="en-US" sz="1400">
                          <a:effectLst/>
                        </a:rPr>
                        <a:t>1</a:t>
                      </a:r>
                    </a:p>
                  </a:txBody>
                  <a:tcPr anchor="ctr">
                    <a:lnL>
                      <a:noFill/>
                    </a:lnL>
                    <a:lnR>
                      <a:noFill/>
                    </a:lnR>
                    <a:lnT>
                      <a:noFill/>
                    </a:lnT>
                    <a:lnB>
                      <a:noFill/>
                    </a:lnB>
                    <a:solidFill>
                      <a:srgbClr val="FAFBFC"/>
                    </a:solidFill>
                  </a:tcPr>
                </a:tc>
                <a:tc>
                  <a:txBody>
                    <a:bodyPr/>
                    <a:lstStyle/>
                    <a:p>
                      <a:pPr algn="l"/>
                      <a:r>
                        <a:rPr lang="en-US" sz="1400">
                          <a:effectLst/>
                        </a:rPr>
                        <a:t>m + n</a:t>
                      </a:r>
                    </a:p>
                  </a:txBody>
                  <a:tcPr anchor="ctr">
                    <a:lnL>
                      <a:noFill/>
                    </a:lnL>
                    <a:lnR>
                      <a:noFill/>
                    </a:lnR>
                    <a:lnT>
                      <a:noFill/>
                    </a:lnT>
                    <a:lnB>
                      <a:noFill/>
                    </a:lnB>
                    <a:solidFill>
                      <a:srgbClr val="FAFBFC"/>
                    </a:solidFill>
                  </a:tcPr>
                </a:tc>
                <a:tc>
                  <a:txBody>
                    <a:bodyPr/>
                    <a:lstStyle/>
                    <a:p>
                      <a:pPr algn="l"/>
                      <a:r>
                        <a:rPr lang="en-US" sz="1400">
                          <a:effectLst/>
                        </a:rPr>
                        <a:t>+ m n</a:t>
                      </a:r>
                    </a:p>
                  </a:txBody>
                  <a:tcPr anchor="ctr">
                    <a:lnL>
                      <a:noFill/>
                    </a:lnL>
                    <a:lnR>
                      <a:noFill/>
                    </a:lnR>
                    <a:lnT>
                      <a:noFill/>
                    </a:lnT>
                    <a:lnB>
                      <a:noFill/>
                    </a:lnB>
                    <a:solidFill>
                      <a:srgbClr val="FAFBFC"/>
                    </a:solidFill>
                  </a:tcPr>
                </a:tc>
                <a:tc>
                  <a:txBody>
                    <a:bodyPr/>
                    <a:lstStyle/>
                    <a:p>
                      <a:pPr algn="l"/>
                      <a:r>
                        <a:rPr lang="en-US" sz="1400" dirty="0">
                          <a:effectLst/>
                        </a:rPr>
                        <a:t>m n +</a:t>
                      </a:r>
                    </a:p>
                  </a:txBody>
                  <a:tcPr anchor="ctr">
                    <a:lnL>
                      <a:noFill/>
                    </a:lnL>
                    <a:lnR>
                      <a:noFill/>
                    </a:lnR>
                    <a:lnT>
                      <a:noFill/>
                    </a:lnT>
                    <a:lnB>
                      <a:noFill/>
                    </a:lnB>
                    <a:solidFill>
                      <a:srgbClr val="FAFBFC"/>
                    </a:solidFill>
                  </a:tcPr>
                </a:tc>
                <a:extLst>
                  <a:ext uri="{0D108BD9-81ED-4DB2-BD59-A6C34878D82A}">
                    <a16:rowId xmlns:a16="http://schemas.microsoft.com/office/drawing/2014/main" val="2465875192"/>
                  </a:ext>
                </a:extLst>
              </a:tr>
              <a:tr h="0">
                <a:tc>
                  <a:txBody>
                    <a:bodyPr/>
                    <a:lstStyle/>
                    <a:p>
                      <a:pPr algn="l"/>
                      <a:r>
                        <a:rPr lang="en-US" sz="1400">
                          <a:effectLst/>
                        </a:rPr>
                        <a:t>2</a:t>
                      </a:r>
                    </a:p>
                  </a:txBody>
                  <a:tcPr anchor="ctr">
                    <a:lnL>
                      <a:noFill/>
                    </a:lnL>
                    <a:lnR>
                      <a:noFill/>
                    </a:lnR>
                    <a:lnT>
                      <a:noFill/>
                    </a:lnT>
                    <a:lnB>
                      <a:noFill/>
                    </a:lnB>
                    <a:solidFill>
                      <a:srgbClr val="FAFBFC"/>
                    </a:solidFill>
                  </a:tcPr>
                </a:tc>
                <a:tc>
                  <a:txBody>
                    <a:bodyPr/>
                    <a:lstStyle/>
                    <a:p>
                      <a:pPr algn="l"/>
                      <a:r>
                        <a:rPr lang="en-US" sz="1400">
                          <a:effectLst/>
                        </a:rPr>
                        <a:t>m ∗ (n + o)</a:t>
                      </a:r>
                    </a:p>
                  </a:txBody>
                  <a:tcPr anchor="ctr">
                    <a:lnL>
                      <a:noFill/>
                    </a:lnL>
                    <a:lnR>
                      <a:noFill/>
                    </a:lnR>
                    <a:lnT>
                      <a:noFill/>
                    </a:lnT>
                    <a:lnB>
                      <a:noFill/>
                    </a:lnB>
                    <a:solidFill>
                      <a:srgbClr val="FAFBFC"/>
                    </a:solidFill>
                  </a:tcPr>
                </a:tc>
                <a:tc>
                  <a:txBody>
                    <a:bodyPr/>
                    <a:lstStyle/>
                    <a:p>
                      <a:pPr algn="l"/>
                      <a:r>
                        <a:rPr lang="en-US" sz="1400" dirty="0">
                          <a:effectLst/>
                        </a:rPr>
                        <a:t>∗ m + n o</a:t>
                      </a:r>
                    </a:p>
                  </a:txBody>
                  <a:tcPr anchor="ctr">
                    <a:lnL>
                      <a:noFill/>
                    </a:lnL>
                    <a:lnR>
                      <a:noFill/>
                    </a:lnR>
                    <a:lnT>
                      <a:noFill/>
                    </a:lnT>
                    <a:lnB>
                      <a:noFill/>
                    </a:lnB>
                    <a:solidFill>
                      <a:srgbClr val="FAFBFC"/>
                    </a:solidFill>
                  </a:tcPr>
                </a:tc>
                <a:tc>
                  <a:txBody>
                    <a:bodyPr/>
                    <a:lstStyle/>
                    <a:p>
                      <a:pPr algn="l"/>
                      <a:r>
                        <a:rPr lang="en-US" sz="1400">
                          <a:effectLst/>
                        </a:rPr>
                        <a:t>m n o + ∗</a:t>
                      </a:r>
                    </a:p>
                  </a:txBody>
                  <a:tcPr anchor="ctr">
                    <a:lnL>
                      <a:noFill/>
                    </a:lnL>
                    <a:lnR>
                      <a:noFill/>
                    </a:lnR>
                    <a:lnT>
                      <a:noFill/>
                    </a:lnT>
                    <a:lnB>
                      <a:noFill/>
                    </a:lnB>
                    <a:solidFill>
                      <a:srgbClr val="FAFBFC"/>
                    </a:solidFill>
                  </a:tcPr>
                </a:tc>
                <a:extLst>
                  <a:ext uri="{0D108BD9-81ED-4DB2-BD59-A6C34878D82A}">
                    <a16:rowId xmlns:a16="http://schemas.microsoft.com/office/drawing/2014/main" val="3532335649"/>
                  </a:ext>
                </a:extLst>
              </a:tr>
              <a:tr h="0">
                <a:tc>
                  <a:txBody>
                    <a:bodyPr/>
                    <a:lstStyle/>
                    <a:p>
                      <a:pPr algn="l"/>
                      <a:r>
                        <a:rPr lang="en-US" sz="1400">
                          <a:effectLst/>
                        </a:rPr>
                        <a:t>3</a:t>
                      </a:r>
                    </a:p>
                  </a:txBody>
                  <a:tcPr anchor="ctr">
                    <a:lnL>
                      <a:noFill/>
                    </a:lnL>
                    <a:lnR>
                      <a:noFill/>
                    </a:lnR>
                    <a:lnT>
                      <a:noFill/>
                    </a:lnT>
                    <a:lnB>
                      <a:noFill/>
                    </a:lnB>
                    <a:solidFill>
                      <a:srgbClr val="FAFBFC"/>
                    </a:solidFill>
                  </a:tcPr>
                </a:tc>
                <a:tc>
                  <a:txBody>
                    <a:bodyPr/>
                    <a:lstStyle/>
                    <a:p>
                      <a:pPr algn="l"/>
                      <a:r>
                        <a:rPr lang="en-US" sz="1400">
                          <a:effectLst/>
                        </a:rPr>
                        <a:t>(m + n) ∗ o</a:t>
                      </a:r>
                    </a:p>
                  </a:txBody>
                  <a:tcPr anchor="ctr">
                    <a:lnL>
                      <a:noFill/>
                    </a:lnL>
                    <a:lnR>
                      <a:noFill/>
                    </a:lnR>
                    <a:lnT>
                      <a:noFill/>
                    </a:lnT>
                    <a:lnB>
                      <a:noFill/>
                    </a:lnB>
                    <a:solidFill>
                      <a:srgbClr val="FAFBFC"/>
                    </a:solidFill>
                  </a:tcPr>
                </a:tc>
                <a:tc>
                  <a:txBody>
                    <a:bodyPr/>
                    <a:lstStyle/>
                    <a:p>
                      <a:pPr algn="l"/>
                      <a:r>
                        <a:rPr lang="en-US" sz="1400">
                          <a:effectLst/>
                        </a:rPr>
                        <a:t>∗ + m n o</a:t>
                      </a:r>
                    </a:p>
                  </a:txBody>
                  <a:tcPr anchor="ctr">
                    <a:lnL>
                      <a:noFill/>
                    </a:lnL>
                    <a:lnR>
                      <a:noFill/>
                    </a:lnR>
                    <a:lnT>
                      <a:noFill/>
                    </a:lnT>
                    <a:lnB>
                      <a:noFill/>
                    </a:lnB>
                    <a:solidFill>
                      <a:srgbClr val="FAFBFC"/>
                    </a:solidFill>
                  </a:tcPr>
                </a:tc>
                <a:tc>
                  <a:txBody>
                    <a:bodyPr/>
                    <a:lstStyle/>
                    <a:p>
                      <a:pPr algn="l"/>
                      <a:r>
                        <a:rPr lang="en-US" sz="1400">
                          <a:effectLst/>
                        </a:rPr>
                        <a:t>m n + o ∗</a:t>
                      </a:r>
                    </a:p>
                  </a:txBody>
                  <a:tcPr anchor="ctr">
                    <a:lnL>
                      <a:noFill/>
                    </a:lnL>
                    <a:lnR>
                      <a:noFill/>
                    </a:lnR>
                    <a:lnT>
                      <a:noFill/>
                    </a:lnT>
                    <a:lnB>
                      <a:noFill/>
                    </a:lnB>
                    <a:solidFill>
                      <a:srgbClr val="FAFBFC"/>
                    </a:solidFill>
                  </a:tcPr>
                </a:tc>
                <a:extLst>
                  <a:ext uri="{0D108BD9-81ED-4DB2-BD59-A6C34878D82A}">
                    <a16:rowId xmlns:a16="http://schemas.microsoft.com/office/drawing/2014/main" val="1604108832"/>
                  </a:ext>
                </a:extLst>
              </a:tr>
              <a:tr h="0">
                <a:tc>
                  <a:txBody>
                    <a:bodyPr/>
                    <a:lstStyle/>
                    <a:p>
                      <a:pPr algn="l"/>
                      <a:r>
                        <a:rPr lang="en-US" sz="1400">
                          <a:effectLst/>
                        </a:rPr>
                        <a:t>4</a:t>
                      </a:r>
                    </a:p>
                  </a:txBody>
                  <a:tcPr anchor="ctr">
                    <a:lnL>
                      <a:noFill/>
                    </a:lnL>
                    <a:lnR>
                      <a:noFill/>
                    </a:lnR>
                    <a:lnT>
                      <a:noFill/>
                    </a:lnT>
                    <a:lnB>
                      <a:noFill/>
                    </a:lnB>
                    <a:solidFill>
                      <a:srgbClr val="FAFBFC"/>
                    </a:solidFill>
                  </a:tcPr>
                </a:tc>
                <a:tc>
                  <a:txBody>
                    <a:bodyPr/>
                    <a:lstStyle/>
                    <a:p>
                      <a:pPr algn="l"/>
                      <a:r>
                        <a:rPr lang="en-US" sz="1400" dirty="0">
                          <a:effectLst/>
                        </a:rPr>
                        <a:t>(m + n) ∗ (o + p)</a:t>
                      </a:r>
                    </a:p>
                  </a:txBody>
                  <a:tcPr anchor="ctr">
                    <a:lnL>
                      <a:noFill/>
                    </a:lnL>
                    <a:lnR>
                      <a:noFill/>
                    </a:lnR>
                    <a:lnT>
                      <a:noFill/>
                    </a:lnT>
                    <a:lnB>
                      <a:noFill/>
                    </a:lnB>
                    <a:solidFill>
                      <a:srgbClr val="FAFBFC"/>
                    </a:solidFill>
                  </a:tcPr>
                </a:tc>
                <a:tc>
                  <a:txBody>
                    <a:bodyPr/>
                    <a:lstStyle/>
                    <a:p>
                      <a:pPr algn="l"/>
                      <a:r>
                        <a:rPr lang="en-US" sz="1400">
                          <a:effectLst/>
                        </a:rPr>
                        <a:t>∗ + m n + o p</a:t>
                      </a:r>
                    </a:p>
                  </a:txBody>
                  <a:tcPr anchor="ctr">
                    <a:lnL>
                      <a:noFill/>
                    </a:lnL>
                    <a:lnR>
                      <a:noFill/>
                    </a:lnR>
                    <a:lnT>
                      <a:noFill/>
                    </a:lnT>
                    <a:lnB>
                      <a:noFill/>
                    </a:lnB>
                    <a:solidFill>
                      <a:srgbClr val="FAFBFC"/>
                    </a:solidFill>
                  </a:tcPr>
                </a:tc>
                <a:tc>
                  <a:txBody>
                    <a:bodyPr/>
                    <a:lstStyle/>
                    <a:p>
                      <a:pPr algn="l"/>
                      <a:r>
                        <a:rPr lang="en-US" sz="1400">
                          <a:effectLst/>
                        </a:rPr>
                        <a:t>m n + o p + ∗</a:t>
                      </a:r>
                    </a:p>
                  </a:txBody>
                  <a:tcPr anchor="ctr">
                    <a:lnL>
                      <a:noFill/>
                    </a:lnL>
                    <a:lnR>
                      <a:noFill/>
                    </a:lnR>
                    <a:lnT>
                      <a:noFill/>
                    </a:lnT>
                    <a:lnB>
                      <a:noFill/>
                    </a:lnB>
                    <a:solidFill>
                      <a:srgbClr val="FAFBFC"/>
                    </a:solidFill>
                  </a:tcPr>
                </a:tc>
                <a:extLst>
                  <a:ext uri="{0D108BD9-81ED-4DB2-BD59-A6C34878D82A}">
                    <a16:rowId xmlns:a16="http://schemas.microsoft.com/office/drawing/2014/main" val="2889549594"/>
                  </a:ext>
                </a:extLst>
              </a:tr>
              <a:tr h="0">
                <a:tc>
                  <a:txBody>
                    <a:bodyPr/>
                    <a:lstStyle/>
                    <a:p>
                      <a:pPr algn="l"/>
                      <a:r>
                        <a:rPr lang="en-US" sz="1400">
                          <a:effectLst/>
                        </a:rPr>
                        <a:t>5</a:t>
                      </a:r>
                    </a:p>
                  </a:txBody>
                  <a:tcPr anchor="ctr">
                    <a:lnL>
                      <a:noFill/>
                    </a:lnL>
                    <a:lnR>
                      <a:noFill/>
                    </a:lnR>
                    <a:lnT>
                      <a:noFill/>
                    </a:lnT>
                    <a:lnB>
                      <a:noFill/>
                    </a:lnB>
                    <a:solidFill>
                      <a:srgbClr val="FAFBFC"/>
                    </a:solidFill>
                  </a:tcPr>
                </a:tc>
                <a:tc>
                  <a:txBody>
                    <a:bodyPr/>
                    <a:lstStyle/>
                    <a:p>
                      <a:pPr algn="l"/>
                      <a:r>
                        <a:rPr lang="en-US" sz="1400">
                          <a:effectLst/>
                        </a:rPr>
                        <a:t>m / n + o / p</a:t>
                      </a:r>
                    </a:p>
                  </a:txBody>
                  <a:tcPr anchor="ctr">
                    <a:lnL>
                      <a:noFill/>
                    </a:lnL>
                    <a:lnR>
                      <a:noFill/>
                    </a:lnR>
                    <a:lnT>
                      <a:noFill/>
                    </a:lnT>
                    <a:lnB>
                      <a:noFill/>
                    </a:lnB>
                    <a:solidFill>
                      <a:srgbClr val="FAFBFC"/>
                    </a:solidFill>
                  </a:tcPr>
                </a:tc>
                <a:tc>
                  <a:txBody>
                    <a:bodyPr/>
                    <a:lstStyle/>
                    <a:p>
                      <a:pPr algn="l"/>
                      <a:r>
                        <a:rPr lang="en-US" sz="1400" dirty="0">
                          <a:effectLst/>
                        </a:rPr>
                        <a:t>+ / m n / o p</a:t>
                      </a:r>
                    </a:p>
                  </a:txBody>
                  <a:tcPr anchor="ctr">
                    <a:lnL>
                      <a:noFill/>
                    </a:lnL>
                    <a:lnR>
                      <a:noFill/>
                    </a:lnR>
                    <a:lnT>
                      <a:noFill/>
                    </a:lnT>
                    <a:lnB>
                      <a:noFill/>
                    </a:lnB>
                    <a:solidFill>
                      <a:srgbClr val="FAFBFC"/>
                    </a:solidFill>
                  </a:tcPr>
                </a:tc>
                <a:tc>
                  <a:txBody>
                    <a:bodyPr/>
                    <a:lstStyle/>
                    <a:p>
                      <a:pPr algn="l"/>
                      <a:r>
                        <a:rPr lang="en-US" sz="1400">
                          <a:effectLst/>
                        </a:rPr>
                        <a:t>m n / o p / +</a:t>
                      </a:r>
                    </a:p>
                  </a:txBody>
                  <a:tcPr anchor="ctr">
                    <a:lnL>
                      <a:noFill/>
                    </a:lnL>
                    <a:lnR>
                      <a:noFill/>
                    </a:lnR>
                    <a:lnT>
                      <a:noFill/>
                    </a:lnT>
                    <a:lnB>
                      <a:noFill/>
                    </a:lnB>
                    <a:solidFill>
                      <a:srgbClr val="FAFBFC"/>
                    </a:solidFill>
                  </a:tcPr>
                </a:tc>
                <a:extLst>
                  <a:ext uri="{0D108BD9-81ED-4DB2-BD59-A6C34878D82A}">
                    <a16:rowId xmlns:a16="http://schemas.microsoft.com/office/drawing/2014/main" val="3048068379"/>
                  </a:ext>
                </a:extLst>
              </a:tr>
              <a:tr h="0">
                <a:tc>
                  <a:txBody>
                    <a:bodyPr/>
                    <a:lstStyle/>
                    <a:p>
                      <a:pPr algn="l"/>
                      <a:r>
                        <a:rPr lang="en-US" sz="1400">
                          <a:effectLst/>
                        </a:rPr>
                        <a:t>6</a:t>
                      </a:r>
                    </a:p>
                  </a:txBody>
                  <a:tcPr anchor="ctr">
                    <a:lnL>
                      <a:noFill/>
                    </a:lnL>
                    <a:lnR>
                      <a:noFill/>
                    </a:lnR>
                    <a:lnT>
                      <a:noFill/>
                    </a:lnT>
                    <a:lnB>
                      <a:noFill/>
                    </a:lnB>
                    <a:solidFill>
                      <a:srgbClr val="FAFBFC"/>
                    </a:solidFill>
                  </a:tcPr>
                </a:tc>
                <a:tc>
                  <a:txBody>
                    <a:bodyPr/>
                    <a:lstStyle/>
                    <a:p>
                      <a:pPr algn="l"/>
                      <a:r>
                        <a:rPr lang="en-US" sz="1400">
                          <a:effectLst/>
                        </a:rPr>
                        <a:t>((m + n) ∗ o) - p</a:t>
                      </a:r>
                    </a:p>
                  </a:txBody>
                  <a:tcPr anchor="ctr">
                    <a:lnL>
                      <a:noFill/>
                    </a:lnL>
                    <a:lnR>
                      <a:noFill/>
                    </a:lnR>
                    <a:lnT>
                      <a:noFill/>
                    </a:lnT>
                    <a:lnB>
                      <a:noFill/>
                    </a:lnB>
                    <a:solidFill>
                      <a:srgbClr val="FAFBFC"/>
                    </a:solidFill>
                  </a:tcPr>
                </a:tc>
                <a:tc>
                  <a:txBody>
                    <a:bodyPr/>
                    <a:lstStyle/>
                    <a:p>
                      <a:pPr algn="l"/>
                      <a:r>
                        <a:rPr lang="en-US" sz="1400">
                          <a:effectLst/>
                        </a:rPr>
                        <a:t>- ∗ + m n o p</a:t>
                      </a:r>
                    </a:p>
                  </a:txBody>
                  <a:tcPr anchor="ctr">
                    <a:lnL>
                      <a:noFill/>
                    </a:lnL>
                    <a:lnR>
                      <a:noFill/>
                    </a:lnR>
                    <a:lnT>
                      <a:noFill/>
                    </a:lnT>
                    <a:lnB>
                      <a:noFill/>
                    </a:lnB>
                    <a:solidFill>
                      <a:srgbClr val="FAFBFC"/>
                    </a:solidFill>
                  </a:tcPr>
                </a:tc>
                <a:tc>
                  <a:txBody>
                    <a:bodyPr/>
                    <a:lstStyle/>
                    <a:p>
                      <a:pPr algn="l"/>
                      <a:r>
                        <a:rPr lang="en-US" sz="1400" dirty="0">
                          <a:effectLst/>
                        </a:rPr>
                        <a:t>m n + o ∗ p -</a:t>
                      </a:r>
                    </a:p>
                  </a:txBody>
                  <a:tcPr anchor="ctr">
                    <a:lnL>
                      <a:noFill/>
                    </a:lnL>
                    <a:lnR>
                      <a:noFill/>
                    </a:lnR>
                    <a:lnT>
                      <a:noFill/>
                    </a:lnT>
                    <a:lnB>
                      <a:noFill/>
                    </a:lnB>
                    <a:solidFill>
                      <a:srgbClr val="FAFBFC"/>
                    </a:solidFill>
                  </a:tcPr>
                </a:tc>
                <a:extLst>
                  <a:ext uri="{0D108BD9-81ED-4DB2-BD59-A6C34878D82A}">
                    <a16:rowId xmlns:a16="http://schemas.microsoft.com/office/drawing/2014/main" val="2995430534"/>
                  </a:ext>
                </a:extLst>
              </a:tr>
            </a:tbl>
          </a:graphicData>
        </a:graphic>
      </p:graphicFrame>
      <p:sp>
        <p:nvSpPr>
          <p:cNvPr id="13" name="TextBox 12">
            <a:extLst>
              <a:ext uri="{FF2B5EF4-FFF2-40B4-BE49-F238E27FC236}">
                <a16:creationId xmlns:a16="http://schemas.microsoft.com/office/drawing/2014/main" id="{4EB59941-28CF-F99E-D18E-D28D3376813D}"/>
              </a:ext>
            </a:extLst>
          </p:cNvPr>
          <p:cNvSpPr txBox="1"/>
          <p:nvPr/>
        </p:nvSpPr>
        <p:spPr>
          <a:xfrm>
            <a:off x="5754254" y="106786"/>
            <a:ext cx="6096000" cy="830997"/>
          </a:xfrm>
          <a:prstGeom prst="rect">
            <a:avLst/>
          </a:prstGeom>
          <a:noFill/>
        </p:spPr>
        <p:txBody>
          <a:bodyPr wrap="square">
            <a:spAutoFit/>
          </a:bodyPr>
          <a:lstStyle/>
          <a:p>
            <a:pPr algn="just"/>
            <a:r>
              <a:rPr lang="en-US" sz="1600" dirty="0"/>
              <a:t>Precedence For 5 Binary Operators: The five binary operators: ^, \*. /, +, and - have three levels of precedence. The associativity of these operators is from left to right.</a:t>
            </a:r>
          </a:p>
        </p:txBody>
      </p:sp>
      <p:graphicFrame>
        <p:nvGraphicFramePr>
          <p:cNvPr id="14" name="Table 13">
            <a:extLst>
              <a:ext uri="{FF2B5EF4-FFF2-40B4-BE49-F238E27FC236}">
                <a16:creationId xmlns:a16="http://schemas.microsoft.com/office/drawing/2014/main" id="{31CE5B4C-974E-E064-64A2-80439E378C52}"/>
              </a:ext>
            </a:extLst>
          </p:cNvPr>
          <p:cNvGraphicFramePr>
            <a:graphicFrameLocks noGrp="1"/>
          </p:cNvGraphicFramePr>
          <p:nvPr>
            <p:extLst>
              <p:ext uri="{D42A27DB-BD31-4B8C-83A1-F6EECF244321}">
                <p14:modId xmlns:p14="http://schemas.microsoft.com/office/powerpoint/2010/main" val="329154967"/>
              </p:ext>
            </p:extLst>
          </p:nvPr>
        </p:nvGraphicFramePr>
        <p:xfrm>
          <a:off x="6436822" y="937783"/>
          <a:ext cx="4462088" cy="1645920"/>
        </p:xfrm>
        <a:graphic>
          <a:graphicData uri="http://schemas.openxmlformats.org/drawingml/2006/table">
            <a:tbl>
              <a:tblPr/>
              <a:tblGrid>
                <a:gridCol w="1035397">
                  <a:extLst>
                    <a:ext uri="{9D8B030D-6E8A-4147-A177-3AD203B41FA5}">
                      <a16:colId xmlns:a16="http://schemas.microsoft.com/office/drawing/2014/main" val="120236580"/>
                    </a:ext>
                  </a:extLst>
                </a:gridCol>
                <a:gridCol w="1366982">
                  <a:extLst>
                    <a:ext uri="{9D8B030D-6E8A-4147-A177-3AD203B41FA5}">
                      <a16:colId xmlns:a16="http://schemas.microsoft.com/office/drawing/2014/main" val="4176497998"/>
                    </a:ext>
                  </a:extLst>
                </a:gridCol>
                <a:gridCol w="895927">
                  <a:extLst>
                    <a:ext uri="{9D8B030D-6E8A-4147-A177-3AD203B41FA5}">
                      <a16:colId xmlns:a16="http://schemas.microsoft.com/office/drawing/2014/main" val="956754840"/>
                    </a:ext>
                  </a:extLst>
                </a:gridCol>
                <a:gridCol w="1163782">
                  <a:extLst>
                    <a:ext uri="{9D8B030D-6E8A-4147-A177-3AD203B41FA5}">
                      <a16:colId xmlns:a16="http://schemas.microsoft.com/office/drawing/2014/main" val="1254419193"/>
                    </a:ext>
                  </a:extLst>
                </a:gridCol>
              </a:tblGrid>
              <a:tr h="0">
                <a:tc>
                  <a:txBody>
                    <a:bodyPr/>
                    <a:lstStyle/>
                    <a:p>
                      <a:pPr algn="l"/>
                      <a:r>
                        <a:rPr lang="en-US" sz="1400" dirty="0">
                          <a:effectLst/>
                        </a:rPr>
                        <a:t>Precedence</a:t>
                      </a:r>
                    </a:p>
                  </a:txBody>
                  <a:tcPr anchor="ctr">
                    <a:lnL>
                      <a:noFill/>
                    </a:lnL>
                    <a:lnR>
                      <a:noFill/>
                    </a:lnR>
                    <a:lnT>
                      <a:noFill/>
                    </a:lnT>
                    <a:lnB>
                      <a:noFill/>
                    </a:lnB>
                    <a:solidFill>
                      <a:srgbClr val="FAFBFC"/>
                    </a:solidFill>
                  </a:tcPr>
                </a:tc>
                <a:tc>
                  <a:txBody>
                    <a:bodyPr/>
                    <a:lstStyle/>
                    <a:p>
                      <a:pPr algn="l"/>
                      <a:r>
                        <a:rPr lang="en-US" sz="1400">
                          <a:effectLst/>
                        </a:rPr>
                        <a:t>Operator Name</a:t>
                      </a:r>
                    </a:p>
                  </a:txBody>
                  <a:tcPr anchor="ctr">
                    <a:lnL>
                      <a:noFill/>
                    </a:lnL>
                    <a:lnR>
                      <a:noFill/>
                    </a:lnR>
                    <a:lnT>
                      <a:noFill/>
                    </a:lnT>
                    <a:lnB>
                      <a:noFill/>
                    </a:lnB>
                    <a:solidFill>
                      <a:srgbClr val="FAFBFC"/>
                    </a:solidFill>
                  </a:tcPr>
                </a:tc>
                <a:tc>
                  <a:txBody>
                    <a:bodyPr/>
                    <a:lstStyle/>
                    <a:p>
                      <a:pPr algn="l"/>
                      <a:r>
                        <a:rPr lang="en-US" sz="1400">
                          <a:effectLst/>
                        </a:rPr>
                        <a:t>Operator</a:t>
                      </a:r>
                    </a:p>
                  </a:txBody>
                  <a:tcPr anchor="ctr">
                    <a:lnL>
                      <a:noFill/>
                    </a:lnL>
                    <a:lnR>
                      <a:noFill/>
                    </a:lnR>
                    <a:lnT>
                      <a:noFill/>
                    </a:lnT>
                    <a:lnB>
                      <a:noFill/>
                    </a:lnB>
                    <a:solidFill>
                      <a:srgbClr val="FAFBFC"/>
                    </a:solidFill>
                  </a:tcPr>
                </a:tc>
                <a:tc>
                  <a:txBody>
                    <a:bodyPr/>
                    <a:lstStyle/>
                    <a:p>
                      <a:pPr algn="l"/>
                      <a:r>
                        <a:rPr lang="en-US" sz="1400">
                          <a:effectLst/>
                        </a:rPr>
                        <a:t>Associativity</a:t>
                      </a:r>
                    </a:p>
                  </a:txBody>
                  <a:tcPr anchor="ctr">
                    <a:lnL>
                      <a:noFill/>
                    </a:lnL>
                    <a:lnR>
                      <a:noFill/>
                    </a:lnR>
                    <a:lnT>
                      <a:noFill/>
                    </a:lnT>
                    <a:lnB>
                      <a:noFill/>
                    </a:lnB>
                    <a:solidFill>
                      <a:srgbClr val="FAFBFC"/>
                    </a:solidFill>
                  </a:tcPr>
                </a:tc>
                <a:extLst>
                  <a:ext uri="{0D108BD9-81ED-4DB2-BD59-A6C34878D82A}">
                    <a16:rowId xmlns:a16="http://schemas.microsoft.com/office/drawing/2014/main" val="4100400687"/>
                  </a:ext>
                </a:extLst>
              </a:tr>
              <a:tr h="0">
                <a:tc>
                  <a:txBody>
                    <a:bodyPr/>
                    <a:lstStyle/>
                    <a:p>
                      <a:pPr algn="l"/>
                      <a:r>
                        <a:rPr lang="en-US" sz="1400">
                          <a:effectLst/>
                        </a:rPr>
                        <a:t>1</a:t>
                      </a:r>
                    </a:p>
                  </a:txBody>
                  <a:tcPr anchor="ctr">
                    <a:lnL>
                      <a:noFill/>
                    </a:lnL>
                    <a:lnR>
                      <a:noFill/>
                    </a:lnR>
                    <a:lnT>
                      <a:noFill/>
                    </a:lnT>
                    <a:lnB>
                      <a:noFill/>
                    </a:lnB>
                    <a:solidFill>
                      <a:srgbClr val="FAFBFC"/>
                    </a:solidFill>
                  </a:tcPr>
                </a:tc>
                <a:tc>
                  <a:txBody>
                    <a:bodyPr/>
                    <a:lstStyle/>
                    <a:p>
                      <a:pPr algn="l"/>
                      <a:r>
                        <a:rPr lang="en-US" sz="1400">
                          <a:effectLst/>
                        </a:rPr>
                        <a:t>Exponentiation</a:t>
                      </a:r>
                    </a:p>
                  </a:txBody>
                  <a:tcPr anchor="ctr">
                    <a:lnL>
                      <a:noFill/>
                    </a:lnL>
                    <a:lnR>
                      <a:noFill/>
                    </a:lnR>
                    <a:lnT>
                      <a:noFill/>
                    </a:lnT>
                    <a:lnB>
                      <a:noFill/>
                    </a:lnB>
                    <a:solidFill>
                      <a:srgbClr val="FAFBFC"/>
                    </a:solidFill>
                  </a:tcPr>
                </a:tc>
                <a:tc>
                  <a:txBody>
                    <a:bodyPr/>
                    <a:lstStyle/>
                    <a:p>
                      <a:pPr algn="l"/>
                      <a:r>
                        <a:rPr lang="en-US" sz="1400">
                          <a:effectLst/>
                        </a:rPr>
                        <a:t>^</a:t>
                      </a:r>
                    </a:p>
                  </a:txBody>
                  <a:tcPr anchor="ctr">
                    <a:lnL>
                      <a:noFill/>
                    </a:lnL>
                    <a:lnR>
                      <a:noFill/>
                    </a:lnR>
                    <a:lnT>
                      <a:noFill/>
                    </a:lnT>
                    <a:lnB>
                      <a:noFill/>
                    </a:lnB>
                    <a:solidFill>
                      <a:srgbClr val="FAFBFC"/>
                    </a:solidFill>
                  </a:tcPr>
                </a:tc>
                <a:tc>
                  <a:txBody>
                    <a:bodyPr/>
                    <a:lstStyle/>
                    <a:p>
                      <a:pPr algn="l"/>
                      <a:r>
                        <a:rPr lang="en-US" sz="1400">
                          <a:effectLst/>
                        </a:rPr>
                        <a:t>Left to Right</a:t>
                      </a:r>
                    </a:p>
                  </a:txBody>
                  <a:tcPr anchor="ctr">
                    <a:lnL>
                      <a:noFill/>
                    </a:lnL>
                    <a:lnR>
                      <a:noFill/>
                    </a:lnR>
                    <a:lnT>
                      <a:noFill/>
                    </a:lnT>
                    <a:lnB>
                      <a:noFill/>
                    </a:lnB>
                    <a:solidFill>
                      <a:srgbClr val="FAFBFC"/>
                    </a:solidFill>
                  </a:tcPr>
                </a:tc>
                <a:extLst>
                  <a:ext uri="{0D108BD9-81ED-4DB2-BD59-A6C34878D82A}">
                    <a16:rowId xmlns:a16="http://schemas.microsoft.com/office/drawing/2014/main" val="749332200"/>
                  </a:ext>
                </a:extLst>
              </a:tr>
              <a:tr h="0">
                <a:tc>
                  <a:txBody>
                    <a:bodyPr/>
                    <a:lstStyle/>
                    <a:p>
                      <a:pPr algn="l"/>
                      <a:r>
                        <a:rPr lang="en-US" sz="1400">
                          <a:effectLst/>
                        </a:rPr>
                        <a:t>2</a:t>
                      </a:r>
                    </a:p>
                  </a:txBody>
                  <a:tcPr anchor="ctr">
                    <a:lnL>
                      <a:noFill/>
                    </a:lnL>
                    <a:lnR>
                      <a:noFill/>
                    </a:lnR>
                    <a:lnT>
                      <a:noFill/>
                    </a:lnT>
                    <a:lnB>
                      <a:noFill/>
                    </a:lnB>
                    <a:solidFill>
                      <a:srgbClr val="FAFBFC"/>
                    </a:solidFill>
                  </a:tcPr>
                </a:tc>
                <a:tc>
                  <a:txBody>
                    <a:bodyPr/>
                    <a:lstStyle/>
                    <a:p>
                      <a:pPr algn="l"/>
                      <a:r>
                        <a:rPr lang="en-US" sz="1400">
                          <a:effectLst/>
                        </a:rPr>
                        <a:t>Division and Multiplication</a:t>
                      </a:r>
                    </a:p>
                  </a:txBody>
                  <a:tcPr anchor="ctr">
                    <a:lnL>
                      <a:noFill/>
                    </a:lnL>
                    <a:lnR>
                      <a:noFill/>
                    </a:lnR>
                    <a:lnT>
                      <a:noFill/>
                    </a:lnT>
                    <a:lnB>
                      <a:noFill/>
                    </a:lnB>
                    <a:solidFill>
                      <a:srgbClr val="FAFBFC"/>
                    </a:solidFill>
                  </a:tcPr>
                </a:tc>
                <a:tc>
                  <a:txBody>
                    <a:bodyPr/>
                    <a:lstStyle/>
                    <a:p>
                      <a:pPr algn="l"/>
                      <a:r>
                        <a:rPr lang="en-US" sz="1400">
                          <a:effectLst/>
                        </a:rPr>
                        <a:t>/ \*</a:t>
                      </a:r>
                    </a:p>
                  </a:txBody>
                  <a:tcPr anchor="ctr">
                    <a:lnL>
                      <a:noFill/>
                    </a:lnL>
                    <a:lnR>
                      <a:noFill/>
                    </a:lnR>
                    <a:lnT>
                      <a:noFill/>
                    </a:lnT>
                    <a:lnB>
                      <a:noFill/>
                    </a:lnB>
                    <a:solidFill>
                      <a:srgbClr val="FAFBFC"/>
                    </a:solidFill>
                  </a:tcPr>
                </a:tc>
                <a:tc>
                  <a:txBody>
                    <a:bodyPr/>
                    <a:lstStyle/>
                    <a:p>
                      <a:pPr algn="l"/>
                      <a:r>
                        <a:rPr lang="en-US" sz="1400">
                          <a:effectLst/>
                        </a:rPr>
                        <a:t>Left to Right</a:t>
                      </a:r>
                    </a:p>
                  </a:txBody>
                  <a:tcPr anchor="ctr">
                    <a:lnL>
                      <a:noFill/>
                    </a:lnL>
                    <a:lnR>
                      <a:noFill/>
                    </a:lnR>
                    <a:lnT>
                      <a:noFill/>
                    </a:lnT>
                    <a:lnB>
                      <a:noFill/>
                    </a:lnB>
                    <a:solidFill>
                      <a:srgbClr val="FAFBFC"/>
                    </a:solidFill>
                  </a:tcPr>
                </a:tc>
                <a:extLst>
                  <a:ext uri="{0D108BD9-81ED-4DB2-BD59-A6C34878D82A}">
                    <a16:rowId xmlns:a16="http://schemas.microsoft.com/office/drawing/2014/main" val="2821430938"/>
                  </a:ext>
                </a:extLst>
              </a:tr>
              <a:tr h="0">
                <a:tc>
                  <a:txBody>
                    <a:bodyPr/>
                    <a:lstStyle/>
                    <a:p>
                      <a:pPr algn="l"/>
                      <a:r>
                        <a:rPr lang="en-US" sz="1400">
                          <a:effectLst/>
                        </a:rPr>
                        <a:t>3</a:t>
                      </a:r>
                    </a:p>
                  </a:txBody>
                  <a:tcPr anchor="ctr">
                    <a:lnL>
                      <a:noFill/>
                    </a:lnL>
                    <a:lnR>
                      <a:noFill/>
                    </a:lnR>
                    <a:lnT>
                      <a:noFill/>
                    </a:lnT>
                    <a:lnB>
                      <a:noFill/>
                    </a:lnB>
                    <a:solidFill>
                      <a:srgbClr val="FAFBFC"/>
                    </a:solidFill>
                  </a:tcPr>
                </a:tc>
                <a:tc>
                  <a:txBody>
                    <a:bodyPr/>
                    <a:lstStyle/>
                    <a:p>
                      <a:pPr algn="l"/>
                      <a:r>
                        <a:rPr lang="en-US" sz="1400">
                          <a:effectLst/>
                        </a:rPr>
                        <a:t>Addition and Subtraction</a:t>
                      </a:r>
                    </a:p>
                  </a:txBody>
                  <a:tcPr anchor="ctr">
                    <a:lnL>
                      <a:noFill/>
                    </a:lnL>
                    <a:lnR>
                      <a:noFill/>
                    </a:lnR>
                    <a:lnT>
                      <a:noFill/>
                    </a:lnT>
                    <a:lnB>
                      <a:noFill/>
                    </a:lnB>
                    <a:solidFill>
                      <a:srgbClr val="FAFBFC"/>
                    </a:solidFill>
                  </a:tcPr>
                </a:tc>
                <a:tc>
                  <a:txBody>
                    <a:bodyPr/>
                    <a:lstStyle/>
                    <a:p>
                      <a:pPr algn="l"/>
                      <a:r>
                        <a:rPr lang="en-US" sz="1400">
                          <a:effectLst/>
                        </a:rPr>
                        <a:t>+ -</a:t>
                      </a:r>
                    </a:p>
                  </a:txBody>
                  <a:tcPr anchor="ctr">
                    <a:lnL>
                      <a:noFill/>
                    </a:lnL>
                    <a:lnR>
                      <a:noFill/>
                    </a:lnR>
                    <a:lnT>
                      <a:noFill/>
                    </a:lnT>
                    <a:lnB>
                      <a:noFill/>
                    </a:lnB>
                    <a:solidFill>
                      <a:srgbClr val="FAFBFC"/>
                    </a:solidFill>
                  </a:tcPr>
                </a:tc>
                <a:tc>
                  <a:txBody>
                    <a:bodyPr/>
                    <a:lstStyle/>
                    <a:p>
                      <a:pPr algn="l"/>
                      <a:r>
                        <a:rPr lang="en-US" sz="1400" dirty="0">
                          <a:effectLst/>
                        </a:rPr>
                        <a:t>Left to Right</a:t>
                      </a:r>
                    </a:p>
                  </a:txBody>
                  <a:tcPr anchor="ctr">
                    <a:lnL>
                      <a:noFill/>
                    </a:lnL>
                    <a:lnR>
                      <a:noFill/>
                    </a:lnR>
                    <a:lnT>
                      <a:noFill/>
                    </a:lnT>
                    <a:lnB>
                      <a:noFill/>
                    </a:lnB>
                    <a:solidFill>
                      <a:srgbClr val="FAFBFC"/>
                    </a:solidFill>
                  </a:tcPr>
                </a:tc>
                <a:extLst>
                  <a:ext uri="{0D108BD9-81ED-4DB2-BD59-A6C34878D82A}">
                    <a16:rowId xmlns:a16="http://schemas.microsoft.com/office/drawing/2014/main" val="3230187350"/>
                  </a:ext>
                </a:extLst>
              </a:tr>
            </a:tbl>
          </a:graphicData>
        </a:graphic>
      </p:graphicFrame>
      <p:sp>
        <p:nvSpPr>
          <p:cNvPr id="18" name="TextBox 17">
            <a:extLst>
              <a:ext uri="{FF2B5EF4-FFF2-40B4-BE49-F238E27FC236}">
                <a16:creationId xmlns:a16="http://schemas.microsoft.com/office/drawing/2014/main" id="{9FBB7422-A970-5872-AADB-B15B43E06E95}"/>
              </a:ext>
            </a:extLst>
          </p:cNvPr>
          <p:cNvSpPr txBox="1"/>
          <p:nvPr/>
        </p:nvSpPr>
        <p:spPr>
          <a:xfrm>
            <a:off x="5763492" y="2625541"/>
            <a:ext cx="6096000" cy="1077218"/>
          </a:xfrm>
          <a:prstGeom prst="rect">
            <a:avLst/>
          </a:prstGeom>
          <a:noFill/>
        </p:spPr>
        <p:txBody>
          <a:bodyPr wrap="square">
            <a:spAutoFit/>
          </a:bodyPr>
          <a:lstStyle/>
          <a:p>
            <a:pPr algn="just"/>
            <a:r>
              <a:rPr lang="en-US" sz="1600" dirty="0"/>
              <a:t>The above table shows the default behavior of binary operators. The order of evaluation of arithmetic operators can be altered using parentheses. Calculate the value of these arithmetic operations by using a stack</a:t>
            </a:r>
          </a:p>
        </p:txBody>
      </p:sp>
      <p:sp>
        <p:nvSpPr>
          <p:cNvPr id="22" name="TextBox 21">
            <a:extLst>
              <a:ext uri="{FF2B5EF4-FFF2-40B4-BE49-F238E27FC236}">
                <a16:creationId xmlns:a16="http://schemas.microsoft.com/office/drawing/2014/main" id="{14B0B300-CB06-CA0F-4420-77D84168DFF7}"/>
              </a:ext>
            </a:extLst>
          </p:cNvPr>
          <p:cNvSpPr txBox="1"/>
          <p:nvPr/>
        </p:nvSpPr>
        <p:spPr>
          <a:xfrm>
            <a:off x="5781965" y="3810430"/>
            <a:ext cx="6096000" cy="2554545"/>
          </a:xfrm>
          <a:prstGeom prst="rect">
            <a:avLst/>
          </a:prstGeom>
          <a:noFill/>
        </p:spPr>
        <p:txBody>
          <a:bodyPr wrap="square">
            <a:spAutoFit/>
          </a:bodyPr>
          <a:lstStyle/>
          <a:p>
            <a:pPr algn="just"/>
            <a:r>
              <a:rPr lang="en-US" sz="1600" dirty="0"/>
              <a:t>Summary</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dirty="0"/>
              <a:t>Arithmetic expressions can be written in 3 different notations - infix, prefix, and postfix.</a:t>
            </a:r>
          </a:p>
          <a:p>
            <a:pPr marL="285750" indent="-285750" algn="just">
              <a:buFont typeface="Wingdings" panose="05000000000000000000" pitchFamily="2" charset="2"/>
              <a:buChar char="Ø"/>
            </a:pPr>
            <a:r>
              <a:rPr lang="en-US" sz="1600" dirty="0"/>
              <a:t>In the Prefix notation, the operator is written before the operand in an expression. On the other hand, in the Postfix notation, the operator is written after the operand.</a:t>
            </a:r>
          </a:p>
          <a:p>
            <a:pPr marL="285750" indent="-285750" algn="just">
              <a:buFont typeface="Wingdings" panose="05000000000000000000" pitchFamily="2" charset="2"/>
              <a:buChar char="Ø"/>
            </a:pPr>
            <a:r>
              <a:rPr lang="en-US" sz="1600" dirty="0"/>
              <a:t>Prefix and Postfix notations are faster than infix notations.</a:t>
            </a:r>
          </a:p>
          <a:p>
            <a:pPr marL="285750" indent="-285750" algn="just">
              <a:buFont typeface="Wingdings" panose="05000000000000000000" pitchFamily="2" charset="2"/>
              <a:buChar char="Ø"/>
            </a:pPr>
            <a:r>
              <a:rPr lang="en-US" sz="1600" dirty="0"/>
              <a:t>We can convert infix notations to prefix or postfix notations and vice-versa.</a:t>
            </a:r>
          </a:p>
        </p:txBody>
      </p:sp>
    </p:spTree>
    <p:extLst>
      <p:ext uri="{BB962C8B-B14F-4D97-AF65-F5344CB8AC3E}">
        <p14:creationId xmlns:p14="http://schemas.microsoft.com/office/powerpoint/2010/main" val="354578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circle(in)">
                                      <p:cBhvr>
                                        <p:cTn id="29" dur="2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circle(in)">
                                      <p:cBhvr>
                                        <p:cTn id="34"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8"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C680F-2705-689A-00DB-82D6E08A69A6}"/>
              </a:ext>
            </a:extLst>
          </p:cNvPr>
          <p:cNvSpPr txBox="1"/>
          <p:nvPr/>
        </p:nvSpPr>
        <p:spPr>
          <a:xfrm>
            <a:off x="6096000" y="198827"/>
            <a:ext cx="5800438" cy="954107"/>
          </a:xfrm>
          <a:prstGeom prst="rect">
            <a:avLst/>
          </a:prstGeom>
          <a:noFill/>
        </p:spPr>
        <p:txBody>
          <a:bodyPr wrap="square">
            <a:spAutoFit/>
          </a:bodyPr>
          <a:lstStyle/>
          <a:p>
            <a:pPr algn="just" fontAlgn="base"/>
            <a:r>
              <a:rPr lang="en-US" sz="1400" b="1" i="0" dirty="0">
                <a:solidFill>
                  <a:srgbClr val="090A0B"/>
                </a:solidFill>
                <a:effectLst/>
                <a:latin typeface="-apple-system"/>
              </a:rPr>
              <a:t>Example: </a:t>
            </a:r>
            <a:r>
              <a:rPr lang="en-US" sz="1400" b="1" i="0" dirty="0">
                <a:solidFill>
                  <a:srgbClr val="090A0B"/>
                </a:solidFill>
                <a:effectLst/>
                <a:latin typeface="inherit"/>
              </a:rPr>
              <a:t>Infix Expression: 3+4*5/6</a:t>
            </a:r>
            <a:endParaRPr lang="en-US" sz="1400" b="0" i="0" dirty="0">
              <a:solidFill>
                <a:srgbClr val="3C484E"/>
              </a:solidFill>
              <a:effectLst/>
              <a:latin typeface="Arial" panose="020B0604020202020204" pitchFamily="34" charset="0"/>
            </a:endParaRPr>
          </a:p>
          <a:p>
            <a:pPr algn="just" fontAlgn="base"/>
            <a:r>
              <a:rPr lang="en-US" sz="1400" dirty="0"/>
              <a:t>Step 1: Initially Stack is Empty and the very first literal of Infix Expression is '3' which is an operand hence push it on the output stack.</a:t>
            </a:r>
          </a:p>
          <a:p>
            <a:pPr algn="just" fontAlgn="base"/>
            <a:endParaRPr lang="en-US" sz="1400" b="0" i="0" dirty="0">
              <a:solidFill>
                <a:srgbClr val="3C484E"/>
              </a:solidFill>
              <a:effectLst/>
              <a:latin typeface="Arial" panose="020B0604020202020204" pitchFamily="34" charset="0"/>
            </a:endParaRPr>
          </a:p>
        </p:txBody>
      </p:sp>
      <p:sp>
        <p:nvSpPr>
          <p:cNvPr id="4" name="Rectangle 1">
            <a:extLst>
              <a:ext uri="{FF2B5EF4-FFF2-40B4-BE49-F238E27FC236}">
                <a16:creationId xmlns:a16="http://schemas.microsoft.com/office/drawing/2014/main" id="{59FB7E95-4F1D-96FE-0BE1-09EB6894A3B4}"/>
              </a:ext>
            </a:extLst>
          </p:cNvPr>
          <p:cNvSpPr>
            <a:spLocks noChangeArrowheads="1"/>
          </p:cNvSpPr>
          <p:nvPr/>
        </p:nvSpPr>
        <p:spPr bwMode="auto">
          <a:xfrm>
            <a:off x="8525160" y="903497"/>
            <a:ext cx="2549237" cy="215444"/>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5EFF5"/>
                </a:solidFill>
                <a:effectLst/>
                <a:latin typeface="inherit"/>
              </a:rPr>
              <a:t>Stack</a:t>
            </a:r>
            <a:r>
              <a:rPr lang="en-US" altLang="en-US" sz="1400" dirty="0">
                <a:solidFill>
                  <a:srgbClr val="E5EFF5"/>
                </a:solidFill>
                <a:latin typeface="Courier New" panose="02070309020205020404" pitchFamily="49" charset="0"/>
              </a:rPr>
              <a:t>:	</a:t>
            </a:r>
            <a:r>
              <a:rPr kumimoji="0" lang="en-US" altLang="en-US" sz="1400" b="0" i="0" u="none" strike="noStrike" cap="none" normalizeH="0" baseline="0" dirty="0">
                <a:ln>
                  <a:noFill/>
                </a:ln>
                <a:solidFill>
                  <a:srgbClr val="E5EFF5"/>
                </a:solidFill>
                <a:effectLst/>
                <a:latin typeface="Courier New" panose="02070309020205020404" pitchFamily="49" charset="0"/>
              </a:rPr>
              <a:t>Output : </a:t>
            </a:r>
            <a:r>
              <a:rPr kumimoji="0" lang="en-US" altLang="en-US" sz="1400" b="0" i="0" u="none" strike="noStrike" cap="none" normalizeH="0" baseline="0" dirty="0">
                <a:ln>
                  <a:noFill/>
                </a:ln>
                <a:solidFill>
                  <a:srgbClr val="E5EFF5"/>
                </a:solidFill>
                <a:effectLst/>
                <a:latin typeface="inherit"/>
              </a:rPr>
              <a:t>3</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B4C428E-0F02-41BF-4524-D14A2A614D99}"/>
              </a:ext>
            </a:extLst>
          </p:cNvPr>
          <p:cNvSpPr txBox="1"/>
          <p:nvPr/>
        </p:nvSpPr>
        <p:spPr>
          <a:xfrm>
            <a:off x="6096000" y="1131632"/>
            <a:ext cx="5948220" cy="738664"/>
          </a:xfrm>
          <a:prstGeom prst="rect">
            <a:avLst/>
          </a:prstGeom>
          <a:noFill/>
        </p:spPr>
        <p:txBody>
          <a:bodyPr wrap="square">
            <a:spAutoFit/>
          </a:bodyPr>
          <a:lstStyle/>
          <a:p>
            <a:pPr algn="just"/>
            <a:r>
              <a:rPr lang="en-US" sz="1400" dirty="0"/>
              <a:t>Step 2: Next literal of the expression is + which is an operand, hence needed to be pushed on the stack but initially stack is empty hence literal will be directly pushed onto the stack. </a:t>
            </a:r>
          </a:p>
        </p:txBody>
      </p:sp>
      <p:sp>
        <p:nvSpPr>
          <p:cNvPr id="10" name="Rectangle 2">
            <a:extLst>
              <a:ext uri="{FF2B5EF4-FFF2-40B4-BE49-F238E27FC236}">
                <a16:creationId xmlns:a16="http://schemas.microsoft.com/office/drawing/2014/main" id="{B3C05461-6725-4300-8F2B-4868D1C4116A}"/>
              </a:ext>
            </a:extLst>
          </p:cNvPr>
          <p:cNvSpPr>
            <a:spLocks noChangeArrowheads="1"/>
          </p:cNvSpPr>
          <p:nvPr/>
        </p:nvSpPr>
        <p:spPr bwMode="auto">
          <a:xfrm>
            <a:off x="8525159" y="1627306"/>
            <a:ext cx="2549237" cy="215444"/>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Output: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FE178C7-C0C2-A6F0-5230-EB62380BE1A0}"/>
              </a:ext>
            </a:extLst>
          </p:cNvPr>
          <p:cNvSpPr txBox="1"/>
          <p:nvPr/>
        </p:nvSpPr>
        <p:spPr>
          <a:xfrm>
            <a:off x="6096000" y="1845273"/>
            <a:ext cx="5883565" cy="307777"/>
          </a:xfrm>
          <a:prstGeom prst="rect">
            <a:avLst/>
          </a:prstGeom>
          <a:noFill/>
        </p:spPr>
        <p:txBody>
          <a:bodyPr wrap="square">
            <a:spAutoFit/>
          </a:bodyPr>
          <a:lstStyle/>
          <a:p>
            <a:pPr algn="just"/>
            <a:r>
              <a:rPr lang="en-US" sz="1400" dirty="0"/>
              <a:t>Step 3: Further 4 is an operand that should be pushed on the stack.</a:t>
            </a:r>
          </a:p>
        </p:txBody>
      </p:sp>
      <p:sp>
        <p:nvSpPr>
          <p:cNvPr id="15" name="Rectangle 3">
            <a:extLst>
              <a:ext uri="{FF2B5EF4-FFF2-40B4-BE49-F238E27FC236}">
                <a16:creationId xmlns:a16="http://schemas.microsoft.com/office/drawing/2014/main" id="{ED9BB06E-7B18-0D60-2B0F-CF7B2730CF85}"/>
              </a:ext>
            </a:extLst>
          </p:cNvPr>
          <p:cNvSpPr>
            <a:spLocks noChangeArrowheads="1"/>
          </p:cNvSpPr>
          <p:nvPr/>
        </p:nvSpPr>
        <p:spPr bwMode="auto">
          <a:xfrm>
            <a:off x="8515922" y="2154588"/>
            <a:ext cx="2549237" cy="215444"/>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Output :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94234822-2EE7-0C18-B142-CD4AE9642C28}"/>
              </a:ext>
            </a:extLst>
          </p:cNvPr>
          <p:cNvSpPr txBox="1"/>
          <p:nvPr/>
        </p:nvSpPr>
        <p:spPr>
          <a:xfrm>
            <a:off x="6096000" y="2368335"/>
            <a:ext cx="5883565" cy="954107"/>
          </a:xfrm>
          <a:prstGeom prst="rect">
            <a:avLst/>
          </a:prstGeom>
          <a:noFill/>
        </p:spPr>
        <p:txBody>
          <a:bodyPr wrap="square">
            <a:spAutoFit/>
          </a:bodyPr>
          <a:lstStyle/>
          <a:p>
            <a:pPr algn="just"/>
            <a:r>
              <a:rPr lang="en-US" sz="1400" dirty="0"/>
              <a:t>Step 4: Next literal is * which is an operator, as the stack is not empty, priority should be checked of </a:t>
            </a:r>
            <a:r>
              <a:rPr lang="en-US" sz="1400" dirty="0" err="1"/>
              <a:t>instack</a:t>
            </a:r>
            <a:r>
              <a:rPr lang="en-US" sz="1400" dirty="0"/>
              <a:t> operator(top of stack) and of the incoming operator </a:t>
            </a:r>
            <a:r>
              <a:rPr lang="en-US" sz="1400" dirty="0" err="1"/>
              <a:t>i.e</a:t>
            </a:r>
            <a:r>
              <a:rPr lang="en-US" sz="1400" dirty="0"/>
              <a:t> * as a priority of the </a:t>
            </a:r>
            <a:r>
              <a:rPr lang="en-US" sz="1400" dirty="0" err="1"/>
              <a:t>instack</a:t>
            </a:r>
            <a:r>
              <a:rPr lang="en-US" sz="1400" dirty="0"/>
              <a:t> operator is less than the incoming operator, * will be pushed on to the stack.</a:t>
            </a:r>
          </a:p>
        </p:txBody>
      </p:sp>
      <p:sp>
        <p:nvSpPr>
          <p:cNvPr id="20" name="Rectangle 4">
            <a:extLst>
              <a:ext uri="{FF2B5EF4-FFF2-40B4-BE49-F238E27FC236}">
                <a16:creationId xmlns:a16="http://schemas.microsoft.com/office/drawing/2014/main" id="{E4B89395-E885-408D-69CD-170014A901F6}"/>
              </a:ext>
            </a:extLst>
          </p:cNvPr>
          <p:cNvSpPr>
            <a:spLocks noChangeArrowheads="1"/>
          </p:cNvSpPr>
          <p:nvPr/>
        </p:nvSpPr>
        <p:spPr bwMode="auto">
          <a:xfrm>
            <a:off x="9295662" y="3060142"/>
            <a:ext cx="2432782" cy="215444"/>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 * Output :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F28B0340-6DA3-5A12-5343-C9CA8B077D77}"/>
              </a:ext>
            </a:extLst>
          </p:cNvPr>
          <p:cNvSpPr txBox="1"/>
          <p:nvPr/>
        </p:nvSpPr>
        <p:spPr>
          <a:xfrm>
            <a:off x="6096000" y="3308888"/>
            <a:ext cx="5948220" cy="523220"/>
          </a:xfrm>
          <a:prstGeom prst="rect">
            <a:avLst/>
          </a:prstGeom>
          <a:noFill/>
        </p:spPr>
        <p:txBody>
          <a:bodyPr wrap="square">
            <a:spAutoFit/>
          </a:bodyPr>
          <a:lstStyle/>
          <a:p>
            <a:pPr algn="just"/>
            <a:r>
              <a:rPr lang="en-US" sz="1400" dirty="0"/>
              <a:t>Step 5 : Next literal is 5 which is an operand, hence should be pushed on to output stack.</a:t>
            </a:r>
          </a:p>
        </p:txBody>
      </p:sp>
      <p:sp>
        <p:nvSpPr>
          <p:cNvPr id="25" name="Rectangle 5">
            <a:extLst>
              <a:ext uri="{FF2B5EF4-FFF2-40B4-BE49-F238E27FC236}">
                <a16:creationId xmlns:a16="http://schemas.microsoft.com/office/drawing/2014/main" id="{63A06E2B-9F18-CAAB-1306-298A3F6EA61D}"/>
              </a:ext>
            </a:extLst>
          </p:cNvPr>
          <p:cNvSpPr>
            <a:spLocks noChangeArrowheads="1"/>
          </p:cNvSpPr>
          <p:nvPr/>
        </p:nvSpPr>
        <p:spPr bwMode="auto">
          <a:xfrm>
            <a:off x="8515922" y="3570498"/>
            <a:ext cx="2524153" cy="215444"/>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 Output :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5</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9" name="TextBox 28">
            <a:extLst>
              <a:ext uri="{FF2B5EF4-FFF2-40B4-BE49-F238E27FC236}">
                <a16:creationId xmlns:a16="http://schemas.microsoft.com/office/drawing/2014/main" id="{025BB4AF-6D83-0F04-2DA0-E7DF6B839C90}"/>
              </a:ext>
            </a:extLst>
          </p:cNvPr>
          <p:cNvSpPr txBox="1"/>
          <p:nvPr/>
        </p:nvSpPr>
        <p:spPr>
          <a:xfrm>
            <a:off x="6096000" y="3767341"/>
            <a:ext cx="5948220" cy="1169551"/>
          </a:xfrm>
          <a:prstGeom prst="rect">
            <a:avLst/>
          </a:prstGeom>
          <a:noFill/>
        </p:spPr>
        <p:txBody>
          <a:bodyPr wrap="square">
            <a:spAutoFit/>
          </a:bodyPr>
          <a:lstStyle/>
          <a:p>
            <a:pPr algn="just"/>
            <a:r>
              <a:rPr lang="en-US" sz="1400" dirty="0"/>
              <a:t>Step 6: Next literal is / which is an operator, as the stack is not empty, priority should be checked of </a:t>
            </a:r>
            <a:r>
              <a:rPr lang="en-US" sz="1400" dirty="0" err="1"/>
              <a:t>instack</a:t>
            </a:r>
            <a:r>
              <a:rPr lang="en-US" sz="1400" dirty="0"/>
              <a:t> operator(top of stack) </a:t>
            </a:r>
            <a:r>
              <a:rPr lang="en-US" sz="1400" dirty="0" err="1"/>
              <a:t>i.e</a:t>
            </a:r>
            <a:r>
              <a:rPr lang="en-US" sz="1400" dirty="0"/>
              <a:t> *, and of the incoming operator </a:t>
            </a:r>
            <a:r>
              <a:rPr lang="en-US" sz="1400" dirty="0" err="1"/>
              <a:t>i.e</a:t>
            </a:r>
            <a:r>
              <a:rPr lang="en-US" sz="1400" dirty="0"/>
              <a:t> /, as a priority of / and * are equal hence * will be popped out of the stack and will be stored on output stack and operator / will be stored on the stack.</a:t>
            </a:r>
          </a:p>
        </p:txBody>
      </p:sp>
      <p:sp>
        <p:nvSpPr>
          <p:cNvPr id="30" name="Rectangle 6">
            <a:extLst>
              <a:ext uri="{FF2B5EF4-FFF2-40B4-BE49-F238E27FC236}">
                <a16:creationId xmlns:a16="http://schemas.microsoft.com/office/drawing/2014/main" id="{471CFFC3-0685-5422-4566-6845F590EFE9}"/>
              </a:ext>
            </a:extLst>
          </p:cNvPr>
          <p:cNvSpPr>
            <a:spLocks noChangeArrowheads="1"/>
          </p:cNvSpPr>
          <p:nvPr/>
        </p:nvSpPr>
        <p:spPr bwMode="auto">
          <a:xfrm>
            <a:off x="8515922" y="4721448"/>
            <a:ext cx="2846357" cy="215444"/>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 / Output :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5</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2" name="TextBox 31">
            <a:extLst>
              <a:ext uri="{FF2B5EF4-FFF2-40B4-BE49-F238E27FC236}">
                <a16:creationId xmlns:a16="http://schemas.microsoft.com/office/drawing/2014/main" id="{8D2DE989-E67C-F5E7-8F81-A4723536678D}"/>
              </a:ext>
            </a:extLst>
          </p:cNvPr>
          <p:cNvSpPr txBox="1"/>
          <p:nvPr/>
        </p:nvSpPr>
        <p:spPr>
          <a:xfrm>
            <a:off x="6096000" y="4969464"/>
            <a:ext cx="5771177" cy="523220"/>
          </a:xfrm>
          <a:prstGeom prst="rect">
            <a:avLst/>
          </a:prstGeom>
          <a:noFill/>
        </p:spPr>
        <p:txBody>
          <a:bodyPr wrap="square">
            <a:spAutoFit/>
          </a:bodyPr>
          <a:lstStyle/>
          <a:p>
            <a:pPr algn="just"/>
            <a:r>
              <a:rPr lang="en-US" sz="1400" dirty="0"/>
              <a:t>Step 7 : Next literal is 6 which is an operand, hence should be pushed on output stack.</a:t>
            </a:r>
          </a:p>
        </p:txBody>
      </p:sp>
      <p:sp>
        <p:nvSpPr>
          <p:cNvPr id="34" name="TextBox 33">
            <a:extLst>
              <a:ext uri="{FF2B5EF4-FFF2-40B4-BE49-F238E27FC236}">
                <a16:creationId xmlns:a16="http://schemas.microsoft.com/office/drawing/2014/main" id="{590F1D92-CF1F-45EF-8086-140F23F366AD}"/>
              </a:ext>
            </a:extLst>
          </p:cNvPr>
          <p:cNvSpPr txBox="1"/>
          <p:nvPr/>
        </p:nvSpPr>
        <p:spPr>
          <a:xfrm>
            <a:off x="6096000" y="5497155"/>
            <a:ext cx="5237018" cy="738664"/>
          </a:xfrm>
          <a:prstGeom prst="rect">
            <a:avLst/>
          </a:prstGeom>
          <a:noFill/>
        </p:spPr>
        <p:txBody>
          <a:bodyPr wrap="square">
            <a:spAutoFit/>
          </a:bodyPr>
          <a:lstStyle/>
          <a:p>
            <a:pPr algn="just"/>
            <a:r>
              <a:rPr lang="en-US" sz="1400" dirty="0"/>
              <a:t>Step 8: As of now all literals are traversed, despite the stack is not empty, hence pop all literals from the stack and pushed them onto the output stack.</a:t>
            </a:r>
          </a:p>
        </p:txBody>
      </p:sp>
      <p:sp>
        <p:nvSpPr>
          <p:cNvPr id="36" name="TextBox 35">
            <a:extLst>
              <a:ext uri="{FF2B5EF4-FFF2-40B4-BE49-F238E27FC236}">
                <a16:creationId xmlns:a16="http://schemas.microsoft.com/office/drawing/2014/main" id="{363F37CB-6E46-5CC6-01F8-89AE3255E557}"/>
              </a:ext>
            </a:extLst>
          </p:cNvPr>
          <p:cNvSpPr txBox="1"/>
          <p:nvPr/>
        </p:nvSpPr>
        <p:spPr>
          <a:xfrm>
            <a:off x="8261931" y="5943478"/>
            <a:ext cx="2886363" cy="307777"/>
          </a:xfrm>
          <a:prstGeom prst="rect">
            <a:avLst/>
          </a:prstGeom>
          <a:noFill/>
        </p:spPr>
        <p:txBody>
          <a:bodyPr wrap="square">
            <a:spAutoFit/>
          </a:bodyPr>
          <a:lstStyle/>
          <a:p>
            <a:pPr algn="just"/>
            <a:r>
              <a:rPr lang="fr-FR" sz="1400" b="1" dirty="0" err="1"/>
              <a:t>Postfix</a:t>
            </a:r>
            <a:r>
              <a:rPr lang="fr-FR" sz="1400" b="1" dirty="0"/>
              <a:t> Expression : 3 4 5 * 6 / +</a:t>
            </a:r>
            <a:endParaRPr lang="en-US" sz="1400" b="1" dirty="0"/>
          </a:p>
        </p:txBody>
      </p:sp>
      <p:sp>
        <p:nvSpPr>
          <p:cNvPr id="37" name="Rectangle 7">
            <a:extLst>
              <a:ext uri="{FF2B5EF4-FFF2-40B4-BE49-F238E27FC236}">
                <a16:creationId xmlns:a16="http://schemas.microsoft.com/office/drawing/2014/main" id="{431E8122-A1AE-A269-CF84-7C0C57504F83}"/>
              </a:ext>
            </a:extLst>
          </p:cNvPr>
          <p:cNvSpPr>
            <a:spLocks noChangeArrowheads="1"/>
          </p:cNvSpPr>
          <p:nvPr/>
        </p:nvSpPr>
        <p:spPr bwMode="auto">
          <a:xfrm>
            <a:off x="8525159" y="5231074"/>
            <a:ext cx="3045129" cy="215444"/>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 / Output :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5</a:t>
            </a:r>
            <a:r>
              <a:rPr kumimoji="0" lang="en-US" altLang="en-US" sz="14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E5EFF5"/>
                </a:solidFill>
                <a:effectLst/>
                <a:latin typeface="inherit"/>
                <a:cs typeface="Courier New" panose="02070309020205020404" pitchFamily="49" charset="0"/>
              </a:rPr>
              <a:t>6</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635C622-9EAA-BC75-975D-149CC25DDC71}"/>
              </a:ext>
            </a:extLst>
          </p:cNvPr>
          <p:cNvSpPr txBox="1"/>
          <p:nvPr/>
        </p:nvSpPr>
        <p:spPr>
          <a:xfrm>
            <a:off x="295562" y="9928"/>
            <a:ext cx="5118431" cy="6632585"/>
          </a:xfrm>
          <a:prstGeom prst="rect">
            <a:avLst/>
          </a:prstGeom>
          <a:noFill/>
        </p:spPr>
        <p:txBody>
          <a:bodyPr wrap="square">
            <a:spAutoFit/>
          </a:bodyPr>
          <a:lstStyle/>
          <a:p>
            <a:pPr algn="just" fontAlgn="base"/>
            <a:r>
              <a:rPr lang="en-US" sz="1600" b="1" i="0" dirty="0">
                <a:solidFill>
                  <a:srgbClr val="090A0B"/>
                </a:solidFill>
                <a:effectLst/>
                <a:latin typeface="-apple-system"/>
              </a:rPr>
              <a:t>Algorithm</a:t>
            </a:r>
          </a:p>
          <a:p>
            <a:pPr algn="just" fontAlgn="base">
              <a:spcBef>
                <a:spcPts val="300"/>
              </a:spcBef>
            </a:pPr>
            <a:r>
              <a:rPr lang="en-US" sz="1600" b="1" i="0" dirty="0">
                <a:solidFill>
                  <a:srgbClr val="090A0B"/>
                </a:solidFill>
                <a:effectLst/>
                <a:latin typeface="inherit"/>
              </a:rPr>
              <a:t>Step 1</a:t>
            </a:r>
            <a:r>
              <a:rPr lang="en-US" sz="1600" b="0" i="0" dirty="0">
                <a:solidFill>
                  <a:srgbClr val="3C484E"/>
                </a:solidFill>
                <a:effectLst/>
                <a:latin typeface="inherit"/>
              </a:rPr>
              <a:t>: Scan the Infix Expression from left to right.</a:t>
            </a:r>
          </a:p>
          <a:p>
            <a:pPr algn="just" fontAlgn="base">
              <a:spcBef>
                <a:spcPts val="300"/>
              </a:spcBef>
            </a:pPr>
            <a:r>
              <a:rPr lang="en-US" sz="1600" b="1" i="0" dirty="0">
                <a:solidFill>
                  <a:srgbClr val="090A0B"/>
                </a:solidFill>
                <a:effectLst/>
                <a:latin typeface="inherit"/>
              </a:rPr>
              <a:t>Step 2:</a:t>
            </a:r>
            <a:r>
              <a:rPr lang="en-US" sz="1600" b="0" i="0" dirty="0">
                <a:solidFill>
                  <a:srgbClr val="3C484E"/>
                </a:solidFill>
                <a:effectLst/>
                <a:latin typeface="inherit"/>
              </a:rPr>
              <a:t>  </a:t>
            </a:r>
            <a:r>
              <a:rPr lang="en-US" sz="1600" dirty="0">
                <a:solidFill>
                  <a:srgbClr val="3C484E"/>
                </a:solidFill>
                <a:latin typeface="inherit"/>
              </a:rPr>
              <a:t>If the scanned character is an operand, append it with the final Infix to the Postfix string</a:t>
            </a:r>
            <a:r>
              <a:rPr lang="en-US" sz="1600" b="0" i="0" dirty="0">
                <a:solidFill>
                  <a:srgbClr val="3C484E"/>
                </a:solidFill>
                <a:effectLst/>
                <a:latin typeface="Arial" panose="020B0604020202020204" pitchFamily="34" charset="0"/>
              </a:rPr>
              <a:t>. </a:t>
            </a:r>
          </a:p>
          <a:p>
            <a:pPr algn="just" fontAlgn="base">
              <a:spcBef>
                <a:spcPts val="300"/>
              </a:spcBef>
            </a:pPr>
            <a:r>
              <a:rPr lang="en-US" sz="1600" b="1" i="0" dirty="0">
                <a:solidFill>
                  <a:srgbClr val="090A0B"/>
                </a:solidFill>
                <a:effectLst/>
                <a:latin typeface="inherit"/>
              </a:rPr>
              <a:t>Step 3</a:t>
            </a:r>
            <a:r>
              <a:rPr lang="en-US" sz="1600" b="0" i="0" dirty="0">
                <a:solidFill>
                  <a:srgbClr val="3C484E"/>
                </a:solidFill>
                <a:effectLst/>
                <a:latin typeface="inherit"/>
              </a:rPr>
              <a:t>  Else,</a:t>
            </a:r>
          </a:p>
          <a:p>
            <a:pPr lvl="1" algn="just" fontAlgn="base">
              <a:spcBef>
                <a:spcPts val="300"/>
              </a:spcBef>
            </a:pPr>
            <a:r>
              <a:rPr lang="en-US" sz="1600" b="1" i="0" dirty="0">
                <a:solidFill>
                  <a:srgbClr val="090A0B"/>
                </a:solidFill>
                <a:effectLst/>
                <a:latin typeface="inherit"/>
              </a:rPr>
              <a:t>Step 3.1</a:t>
            </a:r>
            <a:r>
              <a:rPr lang="en-US" sz="1600" b="0" i="0" dirty="0">
                <a:solidFill>
                  <a:srgbClr val="3C484E"/>
                </a:solidFill>
                <a:effectLst/>
                <a:latin typeface="inherit"/>
              </a:rPr>
              <a:t>: If the precedence order of the scanned(incoming) operator is greater than the precedence order of the operator in the stack (or the stack is empty or the stack contains a ‘(‘ or ‘[‘ or ‘{‘), push it on the stack.</a:t>
            </a:r>
          </a:p>
          <a:p>
            <a:pPr lvl="1" algn="just" fontAlgn="base">
              <a:spcBef>
                <a:spcPts val="300"/>
              </a:spcBef>
            </a:pPr>
            <a:r>
              <a:rPr lang="en-US" sz="1600" b="1" i="0" dirty="0">
                <a:solidFill>
                  <a:srgbClr val="090A0B"/>
                </a:solidFill>
                <a:effectLst/>
                <a:latin typeface="inherit"/>
              </a:rPr>
              <a:t>Step 3.2</a:t>
            </a:r>
            <a:r>
              <a:rPr lang="en-US" sz="1600" b="0" i="0" dirty="0">
                <a:solidFill>
                  <a:srgbClr val="3C484E"/>
                </a:solidFill>
                <a:effectLst/>
                <a:latin typeface="inherit"/>
              </a:rPr>
              <a:t>: 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a:t>
            </a:r>
          </a:p>
          <a:p>
            <a:pPr algn="just" fontAlgn="base">
              <a:spcBef>
                <a:spcPts val="300"/>
              </a:spcBef>
            </a:pPr>
            <a:r>
              <a:rPr lang="en-US" sz="1600" b="1" i="0" dirty="0">
                <a:solidFill>
                  <a:srgbClr val="090A0B"/>
                </a:solidFill>
                <a:effectLst/>
                <a:latin typeface="inherit"/>
              </a:rPr>
              <a:t>Step 4</a:t>
            </a:r>
            <a:r>
              <a:rPr lang="en-US" sz="1600" b="0" i="0" dirty="0">
                <a:solidFill>
                  <a:srgbClr val="3C484E"/>
                </a:solidFill>
                <a:effectLst/>
                <a:latin typeface="inherit"/>
              </a:rPr>
              <a:t>: If the scanned character is an ‘(‘ or ‘[‘ or ‘{‘, push it to the stack.</a:t>
            </a:r>
          </a:p>
          <a:p>
            <a:pPr algn="just" fontAlgn="base">
              <a:spcBef>
                <a:spcPts val="300"/>
              </a:spcBef>
            </a:pPr>
            <a:r>
              <a:rPr lang="en-US" sz="1600" b="1" i="0" dirty="0">
                <a:solidFill>
                  <a:srgbClr val="090A0B"/>
                </a:solidFill>
                <a:effectLst/>
                <a:latin typeface="inherit"/>
              </a:rPr>
              <a:t>Step 5</a:t>
            </a:r>
            <a:r>
              <a:rPr lang="en-US" sz="1600" b="0" i="0" dirty="0">
                <a:solidFill>
                  <a:srgbClr val="3C484E"/>
                </a:solidFill>
                <a:effectLst/>
                <a:latin typeface="inherit"/>
              </a:rPr>
              <a:t>: If the scanned character is an ‘)’ or ‘]’ or ‘}’, pop the stack and output it until a ‘(‘ or ‘[‘ or ‘{‘ respectively is encountered, and discard both the parenthesis.</a:t>
            </a:r>
          </a:p>
          <a:p>
            <a:pPr algn="just" fontAlgn="base">
              <a:spcBef>
                <a:spcPts val="300"/>
              </a:spcBef>
            </a:pPr>
            <a:r>
              <a:rPr lang="en-US" sz="1600" b="1" i="0" dirty="0">
                <a:solidFill>
                  <a:srgbClr val="090A0B"/>
                </a:solidFill>
                <a:effectLst/>
                <a:latin typeface="inherit"/>
              </a:rPr>
              <a:t>Step 6</a:t>
            </a:r>
            <a:r>
              <a:rPr lang="en-US" sz="1600" b="0" i="0" dirty="0">
                <a:solidFill>
                  <a:srgbClr val="3C484E"/>
                </a:solidFill>
                <a:effectLst/>
                <a:latin typeface="inherit"/>
              </a:rPr>
              <a:t>: Repeat steps 2-6 until the infix expression is scanned.</a:t>
            </a:r>
          </a:p>
          <a:p>
            <a:pPr algn="just" fontAlgn="base">
              <a:spcBef>
                <a:spcPts val="300"/>
              </a:spcBef>
            </a:pPr>
            <a:r>
              <a:rPr lang="en-US" sz="1600" b="1" i="0" dirty="0">
                <a:solidFill>
                  <a:srgbClr val="090A0B"/>
                </a:solidFill>
                <a:effectLst/>
                <a:latin typeface="inherit"/>
              </a:rPr>
              <a:t>Step </a:t>
            </a:r>
            <a:r>
              <a:rPr lang="en-US" sz="1600" b="1" i="0" dirty="0">
                <a:solidFill>
                  <a:srgbClr val="3C484E"/>
                </a:solidFill>
                <a:effectLst/>
                <a:latin typeface="inherit"/>
              </a:rPr>
              <a:t>7</a:t>
            </a:r>
            <a:r>
              <a:rPr lang="en-US" sz="1600" b="0" i="0" dirty="0">
                <a:solidFill>
                  <a:srgbClr val="3C484E"/>
                </a:solidFill>
                <a:effectLst/>
                <a:latin typeface="inherit"/>
              </a:rPr>
              <a:t>: Print the output</a:t>
            </a:r>
          </a:p>
          <a:p>
            <a:pPr algn="just" fontAlgn="base">
              <a:spcBef>
                <a:spcPts val="300"/>
              </a:spcBef>
            </a:pPr>
            <a:r>
              <a:rPr lang="en-US" sz="1600" b="1" i="0" dirty="0">
                <a:solidFill>
                  <a:srgbClr val="090A0B"/>
                </a:solidFill>
                <a:effectLst/>
                <a:latin typeface="inherit"/>
              </a:rPr>
              <a:t>Step 8</a:t>
            </a:r>
            <a:r>
              <a:rPr lang="en-US" sz="1600" b="0" i="0" dirty="0">
                <a:solidFill>
                  <a:srgbClr val="3C484E"/>
                </a:solidFill>
                <a:effectLst/>
                <a:latin typeface="inherit"/>
              </a:rPr>
              <a:t>: Pop and output from the stack until it is not empty.</a:t>
            </a:r>
            <a:endParaRPr lang="en-US" sz="1600" dirty="0"/>
          </a:p>
        </p:txBody>
      </p:sp>
    </p:spTree>
    <p:extLst>
      <p:ext uri="{BB962C8B-B14F-4D97-AF65-F5344CB8AC3E}">
        <p14:creationId xmlns:p14="http://schemas.microsoft.com/office/powerpoint/2010/main" val="279707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ircle(in)">
                                      <p:cBhvr>
                                        <p:cTn id="15" dur="20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circle(in)">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dow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down)">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heel(1)">
                                      <p:cBhvr>
                                        <p:cTn id="52" dur="20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circle(in)">
                                      <p:cBhvr>
                                        <p:cTn id="57" dur="20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0" end="0"/>
                                            </p:txEl>
                                          </p:spTgt>
                                        </p:tgtEl>
                                        <p:attrNameLst>
                                          <p:attrName>style.visibility</p:attrName>
                                        </p:attrNameLst>
                                      </p:cBhvr>
                                      <p:to>
                                        <p:strVal val="visible"/>
                                      </p:to>
                                    </p:set>
                                    <p:anim calcmode="lin" valueType="num">
                                      <p:cBhvr additive="base">
                                        <p:cTn id="6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1" end="1"/>
                                            </p:txEl>
                                          </p:spTgt>
                                        </p:tgtEl>
                                        <p:attrNameLst>
                                          <p:attrName>style.visibility</p:attrName>
                                        </p:attrNameLst>
                                      </p:cBhvr>
                                      <p:to>
                                        <p:strVal val="visible"/>
                                      </p:to>
                                    </p:set>
                                    <p:anim calcmode="lin" valueType="num">
                                      <p:cBhvr additive="base">
                                        <p:cTn id="6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barn(inVertical)">
                                      <p:cBhvr>
                                        <p:cTn id="74" dur="500"/>
                                        <p:tgtEl>
                                          <p:spTgt spid="4"/>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8">
                                            <p:txEl>
                                              <p:pRg st="0" end="0"/>
                                            </p:txEl>
                                          </p:spTgt>
                                        </p:tgtEl>
                                        <p:attrNameLst>
                                          <p:attrName>style.visibility</p:attrName>
                                        </p:attrNameLst>
                                      </p:cBhvr>
                                      <p:to>
                                        <p:strVal val="visible"/>
                                      </p:to>
                                    </p:set>
                                    <p:animEffect transition="in" filter="fade">
                                      <p:cBhvr>
                                        <p:cTn id="79" dur="1000"/>
                                        <p:tgtEl>
                                          <p:spTgt spid="8">
                                            <p:txEl>
                                              <p:pRg st="0" end="0"/>
                                            </p:txEl>
                                          </p:spTgt>
                                        </p:tgtEl>
                                      </p:cBhvr>
                                    </p:animEffect>
                                    <p:anim calcmode="lin" valueType="num">
                                      <p:cBhvr>
                                        <p:cTn id="8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8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barn(inVertical)">
                                      <p:cBhvr>
                                        <p:cTn id="86" dur="500"/>
                                        <p:tgtEl>
                                          <p:spTgt spid="10"/>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4">
                                            <p:txEl>
                                              <p:pRg st="0" end="0"/>
                                            </p:txEl>
                                          </p:spTgt>
                                        </p:tgtEl>
                                        <p:attrNameLst>
                                          <p:attrName>style.visibility</p:attrName>
                                        </p:attrNameLst>
                                      </p:cBhvr>
                                      <p:to>
                                        <p:strVal val="visible"/>
                                      </p:to>
                                    </p:set>
                                    <p:animEffect transition="in" filter="fade">
                                      <p:cBhvr>
                                        <p:cTn id="91" dur="1000"/>
                                        <p:tgtEl>
                                          <p:spTgt spid="14">
                                            <p:txEl>
                                              <p:pRg st="0" end="0"/>
                                            </p:txEl>
                                          </p:spTgt>
                                        </p:tgtEl>
                                      </p:cBhvr>
                                    </p:animEffect>
                                    <p:anim calcmode="lin" valueType="num">
                                      <p:cBhvr>
                                        <p:cTn id="9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3"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down)">
                                      <p:cBhvr>
                                        <p:cTn id="98" dur="500"/>
                                        <p:tgtEl>
                                          <p:spTgt spid="15"/>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9">
                                            <p:txEl>
                                              <p:pRg st="0" end="0"/>
                                            </p:txEl>
                                          </p:spTgt>
                                        </p:tgtEl>
                                        <p:attrNameLst>
                                          <p:attrName>style.visibility</p:attrName>
                                        </p:attrNameLst>
                                      </p:cBhvr>
                                      <p:to>
                                        <p:strVal val="visible"/>
                                      </p:to>
                                    </p:set>
                                    <p:animEffect transition="in" filter="fade">
                                      <p:cBhvr>
                                        <p:cTn id="103" dur="1000"/>
                                        <p:tgtEl>
                                          <p:spTgt spid="19">
                                            <p:txEl>
                                              <p:pRg st="0" end="0"/>
                                            </p:txEl>
                                          </p:spTgt>
                                        </p:tgtEl>
                                      </p:cBhvr>
                                    </p:animEffect>
                                    <p:anim calcmode="lin" valueType="num">
                                      <p:cBhvr>
                                        <p:cTn id="104"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05"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0"/>
                                        </p:tgtEl>
                                        <p:attrNameLst>
                                          <p:attrName>style.visibility</p:attrName>
                                        </p:attrNameLst>
                                      </p:cBhvr>
                                      <p:to>
                                        <p:strVal val="visible"/>
                                      </p:to>
                                    </p:set>
                                    <p:animEffect transition="in" filter="wipe(down)">
                                      <p:cBhvr>
                                        <p:cTn id="110" dur="500"/>
                                        <p:tgtEl>
                                          <p:spTgt spid="20"/>
                                        </p:tgtEl>
                                      </p:cBhvr>
                                    </p:animEffect>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24">
                                            <p:txEl>
                                              <p:pRg st="0" end="0"/>
                                            </p:txEl>
                                          </p:spTgt>
                                        </p:tgtEl>
                                        <p:attrNameLst>
                                          <p:attrName>style.visibility</p:attrName>
                                        </p:attrNameLst>
                                      </p:cBhvr>
                                      <p:to>
                                        <p:strVal val="visible"/>
                                      </p:to>
                                    </p:set>
                                    <p:animEffect transition="in" filter="fade">
                                      <p:cBhvr>
                                        <p:cTn id="115" dur="1000"/>
                                        <p:tgtEl>
                                          <p:spTgt spid="24">
                                            <p:txEl>
                                              <p:pRg st="0" end="0"/>
                                            </p:txEl>
                                          </p:spTgt>
                                        </p:tgtEl>
                                      </p:cBhvr>
                                    </p:animEffect>
                                    <p:anim calcmode="lin" valueType="num">
                                      <p:cBhvr>
                                        <p:cTn id="116"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117"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wipe(down)">
                                      <p:cBhvr>
                                        <p:cTn id="122" dur="500"/>
                                        <p:tgtEl>
                                          <p:spTgt spid="25"/>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9">
                                            <p:txEl>
                                              <p:pRg st="0" end="0"/>
                                            </p:txEl>
                                          </p:spTgt>
                                        </p:tgtEl>
                                        <p:attrNameLst>
                                          <p:attrName>style.visibility</p:attrName>
                                        </p:attrNameLst>
                                      </p:cBhvr>
                                      <p:to>
                                        <p:strVal val="visible"/>
                                      </p:to>
                                    </p:set>
                                    <p:anim calcmode="lin" valueType="num">
                                      <p:cBhvr additive="base">
                                        <p:cTn id="12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6" presetClass="entr" presetSubtype="16" fill="hold" grpId="0" nodeType="clickEffect">
                                  <p:stCondLst>
                                    <p:cond delay="0"/>
                                  </p:stCondLst>
                                  <p:childTnLst>
                                    <p:set>
                                      <p:cBhvr>
                                        <p:cTn id="132" dur="1" fill="hold">
                                          <p:stCondLst>
                                            <p:cond delay="0"/>
                                          </p:stCondLst>
                                        </p:cTn>
                                        <p:tgtEl>
                                          <p:spTgt spid="30"/>
                                        </p:tgtEl>
                                        <p:attrNameLst>
                                          <p:attrName>style.visibility</p:attrName>
                                        </p:attrNameLst>
                                      </p:cBhvr>
                                      <p:to>
                                        <p:strVal val="visible"/>
                                      </p:to>
                                    </p:set>
                                    <p:animEffect transition="in" filter="circle(in)">
                                      <p:cBhvr>
                                        <p:cTn id="133" dur="2000"/>
                                        <p:tgtEl>
                                          <p:spTgt spid="30"/>
                                        </p:tgtEl>
                                      </p:cBhvr>
                                    </p:animEffect>
                                  </p:childTnLst>
                                </p:cTn>
                              </p:par>
                            </p:childTnLst>
                          </p:cTn>
                        </p:par>
                      </p:childTnLst>
                    </p:cTn>
                  </p:par>
                  <p:par>
                    <p:cTn id="134" fill="hold">
                      <p:stCondLst>
                        <p:cond delay="indefinite"/>
                      </p:stCondLst>
                      <p:childTnLst>
                        <p:par>
                          <p:cTn id="135" fill="hold">
                            <p:stCondLst>
                              <p:cond delay="0"/>
                            </p:stCondLst>
                            <p:childTnLst>
                              <p:par>
                                <p:cTn id="136" presetID="14" presetClass="entr" presetSubtype="10" fill="hold" nodeType="clickEffect">
                                  <p:stCondLst>
                                    <p:cond delay="0"/>
                                  </p:stCondLst>
                                  <p:childTnLst>
                                    <p:set>
                                      <p:cBhvr>
                                        <p:cTn id="137"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38" dur="500"/>
                                        <p:tgtEl>
                                          <p:spTgt spid="32">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6" presetClass="entr" presetSubtype="16"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circle(in)">
                                      <p:cBhvr>
                                        <p:cTn id="143" dur="20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16" presetClass="entr" presetSubtype="21" fill="hold" nodeType="clickEffect">
                                  <p:stCondLst>
                                    <p:cond delay="0"/>
                                  </p:stCondLst>
                                  <p:childTnLst>
                                    <p:set>
                                      <p:cBhvr>
                                        <p:cTn id="147" dur="1" fill="hold">
                                          <p:stCondLst>
                                            <p:cond delay="0"/>
                                          </p:stCondLst>
                                        </p:cTn>
                                        <p:tgtEl>
                                          <p:spTgt spid="34">
                                            <p:txEl>
                                              <p:pRg st="0" end="0"/>
                                            </p:txEl>
                                          </p:spTgt>
                                        </p:tgtEl>
                                        <p:attrNameLst>
                                          <p:attrName>style.visibility</p:attrName>
                                        </p:attrNameLst>
                                      </p:cBhvr>
                                      <p:to>
                                        <p:strVal val="visible"/>
                                      </p:to>
                                    </p:set>
                                    <p:animEffect transition="in" filter="barn(inVertical)">
                                      <p:cBhvr>
                                        <p:cTn id="148" dur="500"/>
                                        <p:tgtEl>
                                          <p:spTgt spid="34">
                                            <p:txEl>
                                              <p:pRg st="0" end="0"/>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4" presetClass="entr" presetSubtype="10" fill="hold" grpId="0" nodeType="clickEffect">
                                  <p:stCondLst>
                                    <p:cond delay="0"/>
                                  </p:stCondLst>
                                  <p:childTnLst>
                                    <p:set>
                                      <p:cBhvr>
                                        <p:cTn id="152" dur="1" fill="hold">
                                          <p:stCondLst>
                                            <p:cond delay="0"/>
                                          </p:stCondLst>
                                        </p:cTn>
                                        <p:tgtEl>
                                          <p:spTgt spid="36"/>
                                        </p:tgtEl>
                                        <p:attrNameLst>
                                          <p:attrName>style.visibility</p:attrName>
                                        </p:attrNameLst>
                                      </p:cBhvr>
                                      <p:to>
                                        <p:strVal val="visible"/>
                                      </p:to>
                                    </p:set>
                                    <p:animEffect transition="in" filter="randombar(horizontal)">
                                      <p:cBhvr>
                                        <p:cTn id="15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5" grpId="0" animBg="1"/>
      <p:bldP spid="20" grpId="0" animBg="1"/>
      <p:bldP spid="25" grpId="0" animBg="1"/>
      <p:bldP spid="30" grpId="0" animBg="1"/>
      <p:bldP spid="36" grpId="0"/>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C680F-2705-689A-00DB-82D6E08A69A6}"/>
              </a:ext>
            </a:extLst>
          </p:cNvPr>
          <p:cNvSpPr txBox="1"/>
          <p:nvPr/>
        </p:nvSpPr>
        <p:spPr>
          <a:xfrm>
            <a:off x="212435" y="106463"/>
            <a:ext cx="5800438" cy="1323439"/>
          </a:xfrm>
          <a:prstGeom prst="rect">
            <a:avLst/>
          </a:prstGeom>
          <a:noFill/>
        </p:spPr>
        <p:txBody>
          <a:bodyPr wrap="square">
            <a:spAutoFit/>
          </a:bodyPr>
          <a:lstStyle/>
          <a:p>
            <a:pPr algn="just" fontAlgn="base"/>
            <a:r>
              <a:rPr lang="en-US" sz="1600" b="1" i="0" dirty="0">
                <a:solidFill>
                  <a:srgbClr val="090A0B"/>
                </a:solidFill>
                <a:effectLst/>
                <a:latin typeface="-apple-system"/>
              </a:rPr>
              <a:t>Example: </a:t>
            </a:r>
            <a:r>
              <a:rPr lang="en-US" sz="1600" b="1" i="0" dirty="0">
                <a:solidFill>
                  <a:srgbClr val="090A0B"/>
                </a:solidFill>
                <a:effectLst/>
                <a:latin typeface="inherit"/>
              </a:rPr>
              <a:t>Infix Expression: 3+4*5/6</a:t>
            </a:r>
            <a:endParaRPr lang="en-US" sz="1600" b="0" i="0" dirty="0">
              <a:solidFill>
                <a:srgbClr val="3C484E"/>
              </a:solidFill>
              <a:effectLst/>
              <a:latin typeface="Arial" panose="020B0604020202020204" pitchFamily="34" charset="0"/>
            </a:endParaRPr>
          </a:p>
          <a:p>
            <a:pPr algn="just" fontAlgn="base"/>
            <a:r>
              <a:rPr lang="en-US" sz="1600" dirty="0"/>
              <a:t>Step 1: Initially Stack is Empty and the very first literal of Infix Expression is '3' which is an operand hence push it on the output stack.</a:t>
            </a:r>
          </a:p>
          <a:p>
            <a:pPr algn="just" fontAlgn="base"/>
            <a:endParaRPr lang="en-US" sz="1600" b="0" i="0" dirty="0">
              <a:solidFill>
                <a:srgbClr val="3C484E"/>
              </a:solidFill>
              <a:effectLst/>
              <a:latin typeface="Arial" panose="020B0604020202020204" pitchFamily="34" charset="0"/>
            </a:endParaRPr>
          </a:p>
        </p:txBody>
      </p:sp>
      <p:sp>
        <p:nvSpPr>
          <p:cNvPr id="4" name="Rectangle 1">
            <a:extLst>
              <a:ext uri="{FF2B5EF4-FFF2-40B4-BE49-F238E27FC236}">
                <a16:creationId xmlns:a16="http://schemas.microsoft.com/office/drawing/2014/main" id="{59FB7E95-4F1D-96FE-0BE1-09EB6894A3B4}"/>
              </a:ext>
            </a:extLst>
          </p:cNvPr>
          <p:cNvSpPr>
            <a:spLocks noChangeArrowheads="1"/>
          </p:cNvSpPr>
          <p:nvPr/>
        </p:nvSpPr>
        <p:spPr bwMode="auto">
          <a:xfrm>
            <a:off x="2641597" y="908003"/>
            <a:ext cx="2549237" cy="246221"/>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5EFF5"/>
                </a:solidFill>
                <a:effectLst/>
                <a:latin typeface="inherit"/>
              </a:rPr>
              <a:t>Stack</a:t>
            </a:r>
            <a:r>
              <a:rPr lang="en-US" altLang="en-US" sz="1600" dirty="0">
                <a:solidFill>
                  <a:srgbClr val="E5EFF5"/>
                </a:solidFill>
                <a:latin typeface="Courier New" panose="02070309020205020404" pitchFamily="49" charset="0"/>
              </a:rPr>
              <a:t>:	</a:t>
            </a:r>
            <a:r>
              <a:rPr kumimoji="0" lang="en-US" altLang="en-US" sz="1600" b="0" i="0" u="none" strike="noStrike" cap="none" normalizeH="0" baseline="0" dirty="0">
                <a:ln>
                  <a:noFill/>
                </a:ln>
                <a:solidFill>
                  <a:srgbClr val="E5EFF5"/>
                </a:solidFill>
                <a:effectLst/>
                <a:latin typeface="Courier New" panose="02070309020205020404" pitchFamily="49" charset="0"/>
              </a:rPr>
              <a:t>Output : </a:t>
            </a:r>
            <a:r>
              <a:rPr kumimoji="0" lang="en-US" altLang="en-US" sz="1600" b="0" i="0" u="none" strike="noStrike" cap="none" normalizeH="0" baseline="0" dirty="0">
                <a:ln>
                  <a:noFill/>
                </a:ln>
                <a:solidFill>
                  <a:srgbClr val="E5EFF5"/>
                </a:solidFill>
                <a:effectLst/>
                <a:latin typeface="inherit"/>
              </a:rPr>
              <a:t>3</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B4C428E-0F02-41BF-4524-D14A2A614D99}"/>
              </a:ext>
            </a:extLst>
          </p:cNvPr>
          <p:cNvSpPr txBox="1"/>
          <p:nvPr/>
        </p:nvSpPr>
        <p:spPr>
          <a:xfrm>
            <a:off x="212435" y="1161254"/>
            <a:ext cx="5948220" cy="830997"/>
          </a:xfrm>
          <a:prstGeom prst="rect">
            <a:avLst/>
          </a:prstGeom>
          <a:noFill/>
        </p:spPr>
        <p:txBody>
          <a:bodyPr wrap="square">
            <a:spAutoFit/>
          </a:bodyPr>
          <a:lstStyle/>
          <a:p>
            <a:pPr algn="just"/>
            <a:r>
              <a:rPr lang="en-US" sz="1600" dirty="0"/>
              <a:t>Step 2: Next literal of the expression is + which is an operand, hence needed to be pushed on the stack but initially stack is empty hence literal will be directly pushed onto the stack. </a:t>
            </a:r>
          </a:p>
        </p:txBody>
      </p:sp>
      <p:sp>
        <p:nvSpPr>
          <p:cNvPr id="10" name="Rectangle 2">
            <a:extLst>
              <a:ext uri="{FF2B5EF4-FFF2-40B4-BE49-F238E27FC236}">
                <a16:creationId xmlns:a16="http://schemas.microsoft.com/office/drawing/2014/main" id="{B3C05461-6725-4300-8F2B-4868D1C4116A}"/>
              </a:ext>
            </a:extLst>
          </p:cNvPr>
          <p:cNvSpPr>
            <a:spLocks noChangeArrowheads="1"/>
          </p:cNvSpPr>
          <p:nvPr/>
        </p:nvSpPr>
        <p:spPr bwMode="auto">
          <a:xfrm>
            <a:off x="2641595" y="2028269"/>
            <a:ext cx="2549237" cy="246221"/>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Output: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FE178C7-C0C2-A6F0-5230-EB62380BE1A0}"/>
              </a:ext>
            </a:extLst>
          </p:cNvPr>
          <p:cNvSpPr txBox="1"/>
          <p:nvPr/>
        </p:nvSpPr>
        <p:spPr>
          <a:xfrm>
            <a:off x="212435" y="2335579"/>
            <a:ext cx="5883565" cy="338554"/>
          </a:xfrm>
          <a:prstGeom prst="rect">
            <a:avLst/>
          </a:prstGeom>
          <a:noFill/>
        </p:spPr>
        <p:txBody>
          <a:bodyPr wrap="square">
            <a:spAutoFit/>
          </a:bodyPr>
          <a:lstStyle/>
          <a:p>
            <a:pPr algn="just"/>
            <a:r>
              <a:rPr lang="en-US" sz="1600" dirty="0"/>
              <a:t>Step 3: Further 4 is an operand that should be pushed on the stack.</a:t>
            </a:r>
          </a:p>
        </p:txBody>
      </p:sp>
      <p:sp>
        <p:nvSpPr>
          <p:cNvPr id="15" name="Rectangle 3">
            <a:extLst>
              <a:ext uri="{FF2B5EF4-FFF2-40B4-BE49-F238E27FC236}">
                <a16:creationId xmlns:a16="http://schemas.microsoft.com/office/drawing/2014/main" id="{ED9BB06E-7B18-0D60-2B0F-CF7B2730CF85}"/>
              </a:ext>
            </a:extLst>
          </p:cNvPr>
          <p:cNvSpPr>
            <a:spLocks noChangeArrowheads="1"/>
          </p:cNvSpPr>
          <p:nvPr/>
        </p:nvSpPr>
        <p:spPr bwMode="auto">
          <a:xfrm>
            <a:off x="2641595" y="2726802"/>
            <a:ext cx="2549237" cy="246221"/>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Output :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94234822-2EE7-0C18-B142-CD4AE9642C28}"/>
              </a:ext>
            </a:extLst>
          </p:cNvPr>
          <p:cNvSpPr txBox="1"/>
          <p:nvPr/>
        </p:nvSpPr>
        <p:spPr>
          <a:xfrm>
            <a:off x="212435" y="3032187"/>
            <a:ext cx="5883565" cy="1323439"/>
          </a:xfrm>
          <a:prstGeom prst="rect">
            <a:avLst/>
          </a:prstGeom>
          <a:noFill/>
        </p:spPr>
        <p:txBody>
          <a:bodyPr wrap="square">
            <a:spAutoFit/>
          </a:bodyPr>
          <a:lstStyle/>
          <a:p>
            <a:pPr algn="just"/>
            <a:r>
              <a:rPr lang="en-US" sz="1600" dirty="0"/>
              <a:t>Step 4: Next literal is * which is an operator, as the stack is not empty, priority should be checked of </a:t>
            </a:r>
            <a:r>
              <a:rPr lang="en-US" sz="1600" dirty="0" err="1"/>
              <a:t>instack</a:t>
            </a:r>
            <a:r>
              <a:rPr lang="en-US" sz="1600" dirty="0"/>
              <a:t> operator(top of stack) and of the incoming operator </a:t>
            </a:r>
            <a:r>
              <a:rPr lang="en-US" sz="1600" dirty="0" err="1"/>
              <a:t>i.e</a:t>
            </a:r>
            <a:r>
              <a:rPr lang="en-US" sz="1600" dirty="0"/>
              <a:t> * as a priority of the </a:t>
            </a:r>
            <a:r>
              <a:rPr lang="en-US" sz="1600" dirty="0" err="1"/>
              <a:t>instack</a:t>
            </a:r>
            <a:r>
              <a:rPr lang="en-US" sz="1600" dirty="0"/>
              <a:t> operator is less than the incoming operator, * will be pushed on to the stack.</a:t>
            </a:r>
          </a:p>
        </p:txBody>
      </p:sp>
      <p:sp>
        <p:nvSpPr>
          <p:cNvPr id="20" name="Rectangle 4">
            <a:extLst>
              <a:ext uri="{FF2B5EF4-FFF2-40B4-BE49-F238E27FC236}">
                <a16:creationId xmlns:a16="http://schemas.microsoft.com/office/drawing/2014/main" id="{E4B89395-E885-408D-69CD-170014A901F6}"/>
              </a:ext>
            </a:extLst>
          </p:cNvPr>
          <p:cNvSpPr>
            <a:spLocks noChangeArrowheads="1"/>
          </p:cNvSpPr>
          <p:nvPr/>
        </p:nvSpPr>
        <p:spPr bwMode="auto">
          <a:xfrm>
            <a:off x="2641595" y="4127318"/>
            <a:ext cx="2791533" cy="246221"/>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 * Output :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F28B0340-6DA3-5A12-5343-C9CA8B077D77}"/>
              </a:ext>
            </a:extLst>
          </p:cNvPr>
          <p:cNvSpPr txBox="1"/>
          <p:nvPr/>
        </p:nvSpPr>
        <p:spPr>
          <a:xfrm>
            <a:off x="212435" y="4427573"/>
            <a:ext cx="5948220" cy="584775"/>
          </a:xfrm>
          <a:prstGeom prst="rect">
            <a:avLst/>
          </a:prstGeom>
          <a:noFill/>
        </p:spPr>
        <p:txBody>
          <a:bodyPr wrap="square">
            <a:spAutoFit/>
          </a:bodyPr>
          <a:lstStyle/>
          <a:p>
            <a:pPr algn="just"/>
            <a:r>
              <a:rPr lang="en-US" sz="1600" dirty="0"/>
              <a:t>Step 5 : Next literal is 5 which is an operand, hence should be pushed on to output stack.</a:t>
            </a:r>
          </a:p>
        </p:txBody>
      </p:sp>
      <p:sp>
        <p:nvSpPr>
          <p:cNvPr id="25" name="Rectangle 5">
            <a:extLst>
              <a:ext uri="{FF2B5EF4-FFF2-40B4-BE49-F238E27FC236}">
                <a16:creationId xmlns:a16="http://schemas.microsoft.com/office/drawing/2014/main" id="{63A06E2B-9F18-CAAB-1306-298A3F6EA61D}"/>
              </a:ext>
            </a:extLst>
          </p:cNvPr>
          <p:cNvSpPr>
            <a:spLocks noChangeArrowheads="1"/>
          </p:cNvSpPr>
          <p:nvPr/>
        </p:nvSpPr>
        <p:spPr bwMode="auto">
          <a:xfrm>
            <a:off x="2641595" y="4794208"/>
            <a:ext cx="2895729" cy="246221"/>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 Output :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5</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9" name="TextBox 28">
            <a:extLst>
              <a:ext uri="{FF2B5EF4-FFF2-40B4-BE49-F238E27FC236}">
                <a16:creationId xmlns:a16="http://schemas.microsoft.com/office/drawing/2014/main" id="{025BB4AF-6D83-0F04-2DA0-E7DF6B839C90}"/>
              </a:ext>
            </a:extLst>
          </p:cNvPr>
          <p:cNvSpPr txBox="1"/>
          <p:nvPr/>
        </p:nvSpPr>
        <p:spPr>
          <a:xfrm>
            <a:off x="212435" y="5058342"/>
            <a:ext cx="5948220" cy="1323439"/>
          </a:xfrm>
          <a:prstGeom prst="rect">
            <a:avLst/>
          </a:prstGeom>
          <a:noFill/>
        </p:spPr>
        <p:txBody>
          <a:bodyPr wrap="square">
            <a:spAutoFit/>
          </a:bodyPr>
          <a:lstStyle/>
          <a:p>
            <a:pPr algn="just"/>
            <a:r>
              <a:rPr lang="en-US" sz="1600" dirty="0"/>
              <a:t>Step 6: Next literal is / which is an operator, as the stack is not empty, priority should be checked of </a:t>
            </a:r>
            <a:r>
              <a:rPr lang="en-US" sz="1600" dirty="0" err="1"/>
              <a:t>instack</a:t>
            </a:r>
            <a:r>
              <a:rPr lang="en-US" sz="1600" dirty="0"/>
              <a:t> operator(top of stack) </a:t>
            </a:r>
            <a:r>
              <a:rPr lang="en-US" sz="1600" dirty="0" err="1"/>
              <a:t>i.e</a:t>
            </a:r>
            <a:r>
              <a:rPr lang="en-US" sz="1600" dirty="0"/>
              <a:t> *, and of the incoming operator </a:t>
            </a:r>
            <a:r>
              <a:rPr lang="en-US" sz="1600" dirty="0" err="1"/>
              <a:t>i.e</a:t>
            </a:r>
            <a:r>
              <a:rPr lang="en-US" sz="1600" dirty="0"/>
              <a:t> /, as a priority of / and * are equal hence * will be popped out of the stack and will be stored on output stack and operator / will be stored on the stack.</a:t>
            </a:r>
          </a:p>
        </p:txBody>
      </p:sp>
      <p:sp>
        <p:nvSpPr>
          <p:cNvPr id="30" name="Rectangle 6">
            <a:extLst>
              <a:ext uri="{FF2B5EF4-FFF2-40B4-BE49-F238E27FC236}">
                <a16:creationId xmlns:a16="http://schemas.microsoft.com/office/drawing/2014/main" id="{471CFFC3-0685-5422-4566-6845F590EFE9}"/>
              </a:ext>
            </a:extLst>
          </p:cNvPr>
          <p:cNvSpPr>
            <a:spLocks noChangeArrowheads="1"/>
          </p:cNvSpPr>
          <p:nvPr/>
        </p:nvSpPr>
        <p:spPr bwMode="auto">
          <a:xfrm>
            <a:off x="2641595" y="6372756"/>
            <a:ext cx="3266022" cy="246221"/>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 / Output :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5</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2" name="TextBox 31">
            <a:extLst>
              <a:ext uri="{FF2B5EF4-FFF2-40B4-BE49-F238E27FC236}">
                <a16:creationId xmlns:a16="http://schemas.microsoft.com/office/drawing/2014/main" id="{8D2DE989-E67C-F5E7-8F81-A4723536678D}"/>
              </a:ext>
            </a:extLst>
          </p:cNvPr>
          <p:cNvSpPr txBox="1"/>
          <p:nvPr/>
        </p:nvSpPr>
        <p:spPr>
          <a:xfrm>
            <a:off x="6437747" y="113323"/>
            <a:ext cx="5237018" cy="584775"/>
          </a:xfrm>
          <a:prstGeom prst="rect">
            <a:avLst/>
          </a:prstGeom>
          <a:noFill/>
        </p:spPr>
        <p:txBody>
          <a:bodyPr wrap="square">
            <a:spAutoFit/>
          </a:bodyPr>
          <a:lstStyle/>
          <a:p>
            <a:r>
              <a:rPr lang="en-US" sz="1600" dirty="0"/>
              <a:t>Step 7 : Next literal is 6 which is an operand, hence should be pushed on output stack.</a:t>
            </a:r>
          </a:p>
        </p:txBody>
      </p:sp>
      <p:sp>
        <p:nvSpPr>
          <p:cNvPr id="34" name="TextBox 33">
            <a:extLst>
              <a:ext uri="{FF2B5EF4-FFF2-40B4-BE49-F238E27FC236}">
                <a16:creationId xmlns:a16="http://schemas.microsoft.com/office/drawing/2014/main" id="{590F1D92-CF1F-45EF-8086-140F23F366AD}"/>
              </a:ext>
            </a:extLst>
          </p:cNvPr>
          <p:cNvSpPr txBox="1"/>
          <p:nvPr/>
        </p:nvSpPr>
        <p:spPr>
          <a:xfrm>
            <a:off x="6442365" y="908003"/>
            <a:ext cx="5237018" cy="830997"/>
          </a:xfrm>
          <a:prstGeom prst="rect">
            <a:avLst/>
          </a:prstGeom>
          <a:noFill/>
        </p:spPr>
        <p:txBody>
          <a:bodyPr wrap="square">
            <a:spAutoFit/>
          </a:bodyPr>
          <a:lstStyle/>
          <a:p>
            <a:r>
              <a:rPr lang="en-US" sz="1600" dirty="0"/>
              <a:t>Step 8: As of now all literals are traversed, despite the stack is not empty, hence pop all literals from the stack and pushed them onto the output stack.</a:t>
            </a:r>
          </a:p>
        </p:txBody>
      </p:sp>
      <p:sp>
        <p:nvSpPr>
          <p:cNvPr id="36" name="TextBox 35">
            <a:extLst>
              <a:ext uri="{FF2B5EF4-FFF2-40B4-BE49-F238E27FC236}">
                <a16:creationId xmlns:a16="http://schemas.microsoft.com/office/drawing/2014/main" id="{363F37CB-6E46-5CC6-01F8-89AE3255E557}"/>
              </a:ext>
            </a:extLst>
          </p:cNvPr>
          <p:cNvSpPr txBox="1"/>
          <p:nvPr/>
        </p:nvSpPr>
        <p:spPr>
          <a:xfrm>
            <a:off x="8788402" y="1381054"/>
            <a:ext cx="2886363" cy="338554"/>
          </a:xfrm>
          <a:prstGeom prst="rect">
            <a:avLst/>
          </a:prstGeom>
          <a:noFill/>
        </p:spPr>
        <p:txBody>
          <a:bodyPr wrap="square">
            <a:spAutoFit/>
          </a:bodyPr>
          <a:lstStyle/>
          <a:p>
            <a:r>
              <a:rPr lang="fr-FR" sz="1600" b="1" dirty="0" err="1"/>
              <a:t>Postfix</a:t>
            </a:r>
            <a:r>
              <a:rPr lang="fr-FR" sz="1600" b="1" dirty="0"/>
              <a:t> Expression : 3 4 5 * 6 / +</a:t>
            </a:r>
            <a:endParaRPr lang="en-US" sz="1600" b="1" dirty="0"/>
          </a:p>
        </p:txBody>
      </p:sp>
      <p:sp>
        <p:nvSpPr>
          <p:cNvPr id="37" name="Rectangle 7">
            <a:extLst>
              <a:ext uri="{FF2B5EF4-FFF2-40B4-BE49-F238E27FC236}">
                <a16:creationId xmlns:a16="http://schemas.microsoft.com/office/drawing/2014/main" id="{431E8122-A1AE-A269-CF84-7C0C57504F83}"/>
              </a:ext>
            </a:extLst>
          </p:cNvPr>
          <p:cNvSpPr>
            <a:spLocks noChangeArrowheads="1"/>
          </p:cNvSpPr>
          <p:nvPr/>
        </p:nvSpPr>
        <p:spPr bwMode="auto">
          <a:xfrm>
            <a:off x="7493006" y="645071"/>
            <a:ext cx="3493649" cy="246221"/>
          </a:xfrm>
          <a:prstGeom prst="rect">
            <a:avLst/>
          </a:prstGeom>
          <a:solidFill>
            <a:srgbClr val="0E0F1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Stack</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 / Output :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3</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4</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5</a:t>
            </a:r>
            <a:r>
              <a:rPr kumimoji="0" lang="en-US" altLang="en-US" sz="1600" b="0" i="0" u="none" strike="noStrike" cap="none" normalizeH="0" baseline="0" dirty="0">
                <a:ln>
                  <a:noFill/>
                </a:ln>
                <a:solidFill>
                  <a:srgbClr val="E5EFF5"/>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E5EFF5"/>
                </a:solidFill>
                <a:effectLst/>
                <a:latin typeface="inherit"/>
                <a:cs typeface="Courier New" panose="02070309020205020404" pitchFamily="49" charset="0"/>
              </a:rPr>
              <a:t>6</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8" name="Rectangle 8">
            <a:extLst>
              <a:ext uri="{FF2B5EF4-FFF2-40B4-BE49-F238E27FC236}">
                <a16:creationId xmlns:a16="http://schemas.microsoft.com/office/drawing/2014/main" id="{0945F518-667A-86EB-8B8D-9341A9B40746}"/>
              </a:ext>
            </a:extLst>
          </p:cNvPr>
          <p:cNvSpPr>
            <a:spLocks noChangeArrowheads="1"/>
          </p:cNvSpPr>
          <p:nvPr/>
        </p:nvSpPr>
        <p:spPr bwMode="auto">
          <a:xfrm>
            <a:off x="0" y="-30087"/>
            <a:ext cx="65" cy="517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TextBox 39">
            <a:extLst>
              <a:ext uri="{FF2B5EF4-FFF2-40B4-BE49-F238E27FC236}">
                <a16:creationId xmlns:a16="http://schemas.microsoft.com/office/drawing/2014/main" id="{D7B68286-1F79-0DB2-6F76-7B9735005A57}"/>
              </a:ext>
            </a:extLst>
          </p:cNvPr>
          <p:cNvSpPr txBox="1"/>
          <p:nvPr/>
        </p:nvSpPr>
        <p:spPr>
          <a:xfrm>
            <a:off x="6437747" y="1755743"/>
            <a:ext cx="5440217" cy="4770537"/>
          </a:xfrm>
          <a:prstGeom prst="rect">
            <a:avLst/>
          </a:prstGeom>
          <a:noFill/>
        </p:spPr>
        <p:txBody>
          <a:bodyPr wrap="square">
            <a:spAutoFit/>
          </a:bodyPr>
          <a:lstStyle/>
          <a:p>
            <a:pPr eaLnBrk="0" fontAlgn="base" hangingPunct="0">
              <a:spcBef>
                <a:spcPct val="0"/>
              </a:spcBef>
              <a:spcAft>
                <a:spcPct val="0"/>
              </a:spcAft>
              <a:buFontTx/>
              <a:buNone/>
            </a:pPr>
            <a:r>
              <a:rPr lang="en-US" altLang="en-US" sz="1600" b="1" dirty="0"/>
              <a:t>Complexity: </a:t>
            </a:r>
            <a:r>
              <a:rPr lang="en-US" altLang="en-US" sz="1600" dirty="0"/>
              <a:t>The time and space complexity of the Conversion of Infix expression to Postfix expression algorithm is :</a:t>
            </a:r>
          </a:p>
          <a:p>
            <a:pPr lvl="1" eaLnBrk="0" fontAlgn="base" hangingPunct="0">
              <a:spcBef>
                <a:spcPct val="0"/>
              </a:spcBef>
              <a:spcAft>
                <a:spcPct val="0"/>
              </a:spcAft>
              <a:buFontTx/>
              <a:buChar char="•"/>
            </a:pPr>
            <a:r>
              <a:rPr lang="en-US" altLang="en-US" sz="1600" dirty="0"/>
              <a:t>Worst case time complexity: Θ(n^2)</a:t>
            </a:r>
          </a:p>
          <a:p>
            <a:pPr lvl="1" eaLnBrk="0" fontAlgn="base" hangingPunct="0">
              <a:spcBef>
                <a:spcPct val="0"/>
              </a:spcBef>
              <a:spcAft>
                <a:spcPct val="0"/>
              </a:spcAft>
              <a:buFontTx/>
              <a:buChar char="•"/>
            </a:pPr>
            <a:r>
              <a:rPr lang="en-US" altLang="en-US" sz="1600" dirty="0"/>
              <a:t>Average case time complexity: Θ(n^2)</a:t>
            </a:r>
          </a:p>
          <a:p>
            <a:pPr lvl="1" eaLnBrk="0" fontAlgn="base" hangingPunct="0">
              <a:spcBef>
                <a:spcPct val="0"/>
              </a:spcBef>
              <a:spcAft>
                <a:spcPct val="0"/>
              </a:spcAft>
              <a:buFontTx/>
              <a:buChar char="•"/>
            </a:pPr>
            <a:r>
              <a:rPr lang="en-US" altLang="en-US" sz="1600" dirty="0"/>
              <a:t>Best case time complexity: Θ(n^2)</a:t>
            </a:r>
          </a:p>
          <a:p>
            <a:pPr lvl="1" eaLnBrk="0" fontAlgn="base" hangingPunct="0">
              <a:spcBef>
                <a:spcPct val="0"/>
              </a:spcBef>
              <a:spcAft>
                <a:spcPct val="0"/>
              </a:spcAft>
              <a:buFontTx/>
              <a:buChar char="•"/>
            </a:pPr>
            <a:r>
              <a:rPr lang="en-US" altLang="en-US" sz="1600" dirty="0"/>
              <a:t>Space complexity: Θ(n)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where N is the number of literals in Infix Expression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t>Complexity of the algorithm in both worst and best case is O(n^2), as the expression is iterated two times simultaneously, firstly for scanning the infix expression and secondly while popping out of the stack. </a:t>
            </a:r>
            <a:r>
              <a:rPr lang="en-US" altLang="en-US" sz="1600" dirty="0" err="1"/>
              <a:t>Eg</a:t>
            </a:r>
            <a:r>
              <a:rPr lang="en-US" altLang="en-US" sz="1600" dirty="0"/>
              <a:t> : a + b – d</a:t>
            </a:r>
            <a:br>
              <a:rPr lang="en-US" altLang="en-US" sz="1600" dirty="0"/>
            </a:br>
            <a:r>
              <a:rPr lang="en-US" altLang="en-US" sz="1600" dirty="0"/>
              <a:t>* As in the above Infix expression, O(n) will be the complexity for scanning each literal, while at the same time we pop the literals from the stack, hence the complexity of the algorithm is O(n*n) </a:t>
            </a:r>
            <a:r>
              <a:rPr lang="en-US" altLang="en-US" sz="1600" dirty="0" err="1"/>
              <a:t>i.e</a:t>
            </a:r>
            <a:r>
              <a:rPr lang="en-US" altLang="en-US" sz="1600" dirty="0"/>
              <a:t>: O(n^2).</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t>For storing Infix expression of n literals the space complexity is O(n) and for the stack to hold </a:t>
            </a:r>
            <a:r>
              <a:rPr lang="en-US" altLang="en-US" sz="1600" dirty="0" err="1"/>
              <a:t>atmost</a:t>
            </a:r>
            <a:r>
              <a:rPr lang="en-US" altLang="en-US" sz="1600" dirty="0"/>
              <a:t> n literals the space complexity is O(n), hence</a:t>
            </a:r>
            <a:br>
              <a:rPr lang="en-US" altLang="en-US" sz="1600" dirty="0"/>
            </a:br>
            <a:r>
              <a:rPr lang="en-US" altLang="en-US" sz="1600" dirty="0"/>
              <a:t>* Total space complexity is O(</a:t>
            </a:r>
            <a:r>
              <a:rPr lang="en-US" altLang="en-US" sz="1600" dirty="0" err="1"/>
              <a:t>n+n</a:t>
            </a:r>
            <a:r>
              <a:rPr lang="en-US" altLang="en-US" sz="1600" dirty="0"/>
              <a:t>) = O(2n) </a:t>
            </a:r>
            <a:r>
              <a:rPr lang="en-US" altLang="en-US" sz="1600" dirty="0" err="1"/>
              <a:t>i.e</a:t>
            </a:r>
            <a:r>
              <a:rPr lang="en-US" altLang="en-US" sz="1600" dirty="0"/>
              <a:t> : 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694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1000"/>
                                        <p:tgtEl>
                                          <p:spTgt spid="8">
                                            <p:txEl>
                                              <p:pRg st="0" end="0"/>
                                            </p:txEl>
                                          </p:spTgt>
                                        </p:tgtEl>
                                      </p:cBhvr>
                                    </p:animEffect>
                                    <p:anim calcmode="lin" valueType="num">
                                      <p:cBhvr>
                                        <p:cTn id="2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fade">
                                      <p:cBhvr>
                                        <p:cTn id="36" dur="1000"/>
                                        <p:tgtEl>
                                          <p:spTgt spid="14">
                                            <p:txEl>
                                              <p:pRg st="0" end="0"/>
                                            </p:txEl>
                                          </p:spTgt>
                                        </p:tgtEl>
                                      </p:cBhvr>
                                    </p:animEffect>
                                    <p:anim calcmode="lin" valueType="num">
                                      <p:cBhvr>
                                        <p:cTn id="37"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fade">
                                      <p:cBhvr>
                                        <p:cTn id="48" dur="1000"/>
                                        <p:tgtEl>
                                          <p:spTgt spid="19">
                                            <p:txEl>
                                              <p:pRg st="0" end="0"/>
                                            </p:txEl>
                                          </p:spTgt>
                                        </p:tgtEl>
                                      </p:cBhvr>
                                    </p:animEffect>
                                    <p:anim calcmode="lin" valueType="num">
                                      <p:cBhvr>
                                        <p:cTn id="49"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4">
                                            <p:txEl>
                                              <p:pRg st="0" end="0"/>
                                            </p:txEl>
                                          </p:spTgt>
                                        </p:tgtEl>
                                        <p:attrNameLst>
                                          <p:attrName>style.visibility</p:attrName>
                                        </p:attrNameLst>
                                      </p:cBhvr>
                                      <p:to>
                                        <p:strVal val="visible"/>
                                      </p:to>
                                    </p:set>
                                    <p:animEffect transition="in" filter="fade">
                                      <p:cBhvr>
                                        <p:cTn id="60" dur="1000"/>
                                        <p:tgtEl>
                                          <p:spTgt spid="24">
                                            <p:txEl>
                                              <p:pRg st="0" end="0"/>
                                            </p:txEl>
                                          </p:spTgt>
                                        </p:tgtEl>
                                      </p:cBhvr>
                                    </p:animEffect>
                                    <p:anim calcmode="lin" valueType="num">
                                      <p:cBhvr>
                                        <p:cTn id="6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9">
                                            <p:txEl>
                                              <p:pRg st="0" end="0"/>
                                            </p:txEl>
                                          </p:spTgt>
                                        </p:tgtEl>
                                        <p:attrNameLst>
                                          <p:attrName>style.visibility</p:attrName>
                                        </p:attrNameLst>
                                      </p:cBhvr>
                                      <p:to>
                                        <p:strVal val="visible"/>
                                      </p:to>
                                    </p:set>
                                    <p:anim calcmode="lin" valueType="num">
                                      <p:cBhvr additive="base">
                                        <p:cTn id="7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circle(in)">
                                      <p:cBhvr>
                                        <p:cTn id="78" dur="20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83" dur="500"/>
                                        <p:tgtEl>
                                          <p:spTgt spid="32">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circle(in)">
                                      <p:cBhvr>
                                        <p:cTn id="88" dur="20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34">
                                            <p:txEl>
                                              <p:pRg st="0" end="0"/>
                                            </p:txEl>
                                          </p:spTgt>
                                        </p:tgtEl>
                                        <p:attrNameLst>
                                          <p:attrName>style.visibility</p:attrName>
                                        </p:attrNameLst>
                                      </p:cBhvr>
                                      <p:to>
                                        <p:strVal val="visible"/>
                                      </p:to>
                                    </p:set>
                                    <p:animEffect transition="in" filter="barn(inVertical)">
                                      <p:cBhvr>
                                        <p:cTn id="93" dur="500"/>
                                        <p:tgtEl>
                                          <p:spTgt spid="34">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randombar(horizontal)">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21" presetClass="entr" presetSubtype="1" fill="hold" nodeType="clickEffect">
                                  <p:stCondLst>
                                    <p:cond delay="0"/>
                                  </p:stCondLst>
                                  <p:childTnLst>
                                    <p:set>
                                      <p:cBhvr>
                                        <p:cTn id="102" dur="1" fill="hold">
                                          <p:stCondLst>
                                            <p:cond delay="0"/>
                                          </p:stCondLst>
                                        </p:cTn>
                                        <p:tgtEl>
                                          <p:spTgt spid="40">
                                            <p:txEl>
                                              <p:pRg st="0" end="0"/>
                                            </p:txEl>
                                          </p:spTgt>
                                        </p:tgtEl>
                                        <p:attrNameLst>
                                          <p:attrName>style.visibility</p:attrName>
                                        </p:attrNameLst>
                                      </p:cBhvr>
                                      <p:to>
                                        <p:strVal val="visible"/>
                                      </p:to>
                                    </p:set>
                                    <p:animEffect transition="in" filter="wheel(1)">
                                      <p:cBhvr>
                                        <p:cTn id="103" dur="2000"/>
                                        <p:tgtEl>
                                          <p:spTgt spid="40">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4" presetClass="entr" presetSubtype="10" fill="hold" nodeType="clickEffect">
                                  <p:stCondLst>
                                    <p:cond delay="0"/>
                                  </p:stCondLst>
                                  <p:childTnLst>
                                    <p:set>
                                      <p:cBhvr>
                                        <p:cTn id="107" dur="1" fill="hold">
                                          <p:stCondLst>
                                            <p:cond delay="0"/>
                                          </p:stCondLst>
                                        </p:cTn>
                                        <p:tgtEl>
                                          <p:spTgt spid="40">
                                            <p:txEl>
                                              <p:pRg st="1" end="1"/>
                                            </p:txEl>
                                          </p:spTgt>
                                        </p:tgtEl>
                                        <p:attrNameLst>
                                          <p:attrName>style.visibility</p:attrName>
                                        </p:attrNameLst>
                                      </p:cBhvr>
                                      <p:to>
                                        <p:strVal val="visible"/>
                                      </p:to>
                                    </p:set>
                                    <p:animEffect transition="in" filter="randombar(horizontal)">
                                      <p:cBhvr>
                                        <p:cTn id="108" dur="500"/>
                                        <p:tgtEl>
                                          <p:spTgt spid="40">
                                            <p:txEl>
                                              <p:pRg st="1" end="1"/>
                                            </p:txEl>
                                          </p:spTgt>
                                        </p:tgtEl>
                                      </p:cBhvr>
                                    </p:animEffect>
                                  </p:childTnLst>
                                </p:cTn>
                              </p:par>
                              <p:par>
                                <p:cTn id="109" presetID="14" presetClass="entr" presetSubtype="10" fill="hold" nodeType="withEffect">
                                  <p:stCondLst>
                                    <p:cond delay="0"/>
                                  </p:stCondLst>
                                  <p:childTnLst>
                                    <p:set>
                                      <p:cBhvr>
                                        <p:cTn id="110" dur="1" fill="hold">
                                          <p:stCondLst>
                                            <p:cond delay="0"/>
                                          </p:stCondLst>
                                        </p:cTn>
                                        <p:tgtEl>
                                          <p:spTgt spid="40">
                                            <p:txEl>
                                              <p:pRg st="2" end="2"/>
                                            </p:txEl>
                                          </p:spTgt>
                                        </p:tgtEl>
                                        <p:attrNameLst>
                                          <p:attrName>style.visibility</p:attrName>
                                        </p:attrNameLst>
                                      </p:cBhvr>
                                      <p:to>
                                        <p:strVal val="visible"/>
                                      </p:to>
                                    </p:set>
                                    <p:animEffect transition="in" filter="randombar(horizontal)">
                                      <p:cBhvr>
                                        <p:cTn id="111" dur="500"/>
                                        <p:tgtEl>
                                          <p:spTgt spid="40">
                                            <p:txEl>
                                              <p:pRg st="2" end="2"/>
                                            </p:txEl>
                                          </p:spTgt>
                                        </p:tgtEl>
                                      </p:cBhvr>
                                    </p:animEffect>
                                  </p:childTnLst>
                                </p:cTn>
                              </p:par>
                              <p:par>
                                <p:cTn id="112" presetID="14" presetClass="entr" presetSubtype="10" fill="hold" nodeType="withEffect">
                                  <p:stCondLst>
                                    <p:cond delay="0"/>
                                  </p:stCondLst>
                                  <p:childTnLst>
                                    <p:set>
                                      <p:cBhvr>
                                        <p:cTn id="113" dur="1" fill="hold">
                                          <p:stCondLst>
                                            <p:cond delay="0"/>
                                          </p:stCondLst>
                                        </p:cTn>
                                        <p:tgtEl>
                                          <p:spTgt spid="40">
                                            <p:txEl>
                                              <p:pRg st="3" end="3"/>
                                            </p:txEl>
                                          </p:spTgt>
                                        </p:tgtEl>
                                        <p:attrNameLst>
                                          <p:attrName>style.visibility</p:attrName>
                                        </p:attrNameLst>
                                      </p:cBhvr>
                                      <p:to>
                                        <p:strVal val="visible"/>
                                      </p:to>
                                    </p:set>
                                    <p:animEffect transition="in" filter="randombar(horizontal)">
                                      <p:cBhvr>
                                        <p:cTn id="114" dur="500"/>
                                        <p:tgtEl>
                                          <p:spTgt spid="40">
                                            <p:txEl>
                                              <p:pRg st="3" end="3"/>
                                            </p:txEl>
                                          </p:spTgt>
                                        </p:tgtEl>
                                      </p:cBhvr>
                                    </p:animEffect>
                                  </p:childTnLst>
                                </p:cTn>
                              </p:par>
                              <p:par>
                                <p:cTn id="115" presetID="14" presetClass="entr" presetSubtype="10" fill="hold" nodeType="withEffect">
                                  <p:stCondLst>
                                    <p:cond delay="0"/>
                                  </p:stCondLst>
                                  <p:childTnLst>
                                    <p:set>
                                      <p:cBhvr>
                                        <p:cTn id="116" dur="1" fill="hold">
                                          <p:stCondLst>
                                            <p:cond delay="0"/>
                                          </p:stCondLst>
                                        </p:cTn>
                                        <p:tgtEl>
                                          <p:spTgt spid="40">
                                            <p:txEl>
                                              <p:pRg st="4" end="4"/>
                                            </p:txEl>
                                          </p:spTgt>
                                        </p:tgtEl>
                                        <p:attrNameLst>
                                          <p:attrName>style.visibility</p:attrName>
                                        </p:attrNameLst>
                                      </p:cBhvr>
                                      <p:to>
                                        <p:strVal val="visible"/>
                                      </p:to>
                                    </p:set>
                                    <p:animEffect transition="in" filter="randombar(horizontal)">
                                      <p:cBhvr>
                                        <p:cTn id="117" dur="500"/>
                                        <p:tgtEl>
                                          <p:spTgt spid="40">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1" presetClass="entr" presetSubtype="1" fill="hold" nodeType="clickEffect">
                                  <p:stCondLst>
                                    <p:cond delay="0"/>
                                  </p:stCondLst>
                                  <p:childTnLst>
                                    <p:set>
                                      <p:cBhvr>
                                        <p:cTn id="121" dur="1" fill="hold">
                                          <p:stCondLst>
                                            <p:cond delay="0"/>
                                          </p:stCondLst>
                                        </p:cTn>
                                        <p:tgtEl>
                                          <p:spTgt spid="40">
                                            <p:txEl>
                                              <p:pRg st="5" end="5"/>
                                            </p:txEl>
                                          </p:spTgt>
                                        </p:tgtEl>
                                        <p:attrNameLst>
                                          <p:attrName>style.visibility</p:attrName>
                                        </p:attrNameLst>
                                      </p:cBhvr>
                                      <p:to>
                                        <p:strVal val="visible"/>
                                      </p:to>
                                    </p:set>
                                    <p:animEffect transition="in" filter="wheel(1)">
                                      <p:cBhvr>
                                        <p:cTn id="122" dur="2000"/>
                                        <p:tgtEl>
                                          <p:spTgt spid="40">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6" presetClass="entr" presetSubtype="16" fill="hold" nodeType="clickEffect">
                                  <p:stCondLst>
                                    <p:cond delay="0"/>
                                  </p:stCondLst>
                                  <p:childTnLst>
                                    <p:set>
                                      <p:cBhvr>
                                        <p:cTn id="126" dur="1" fill="hold">
                                          <p:stCondLst>
                                            <p:cond delay="0"/>
                                          </p:stCondLst>
                                        </p:cTn>
                                        <p:tgtEl>
                                          <p:spTgt spid="40">
                                            <p:txEl>
                                              <p:pRg st="6" end="6"/>
                                            </p:txEl>
                                          </p:spTgt>
                                        </p:tgtEl>
                                        <p:attrNameLst>
                                          <p:attrName>style.visibility</p:attrName>
                                        </p:attrNameLst>
                                      </p:cBhvr>
                                      <p:to>
                                        <p:strVal val="visible"/>
                                      </p:to>
                                    </p:set>
                                    <p:animEffect transition="in" filter="circle(in)">
                                      <p:cBhvr>
                                        <p:cTn id="127" dur="2000"/>
                                        <p:tgtEl>
                                          <p:spTgt spid="40">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6" presetClass="entr" presetSubtype="16" fill="hold" nodeType="clickEffect">
                                  <p:stCondLst>
                                    <p:cond delay="0"/>
                                  </p:stCondLst>
                                  <p:childTnLst>
                                    <p:set>
                                      <p:cBhvr>
                                        <p:cTn id="131" dur="1" fill="hold">
                                          <p:stCondLst>
                                            <p:cond delay="0"/>
                                          </p:stCondLst>
                                        </p:cTn>
                                        <p:tgtEl>
                                          <p:spTgt spid="40">
                                            <p:txEl>
                                              <p:pRg st="7" end="7"/>
                                            </p:txEl>
                                          </p:spTgt>
                                        </p:tgtEl>
                                        <p:attrNameLst>
                                          <p:attrName>style.visibility</p:attrName>
                                        </p:attrNameLst>
                                      </p:cBhvr>
                                      <p:to>
                                        <p:strVal val="visible"/>
                                      </p:to>
                                    </p:set>
                                    <p:animEffect transition="in" filter="circle(in)">
                                      <p:cBhvr>
                                        <p:cTn id="132" dur="2000"/>
                                        <p:tgtEl>
                                          <p:spTgt spid="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5" grpId="0" animBg="1"/>
      <p:bldP spid="20" grpId="0" animBg="1"/>
      <p:bldP spid="25" grpId="0" animBg="1"/>
      <p:bldP spid="30" grpId="0" animBg="1"/>
      <p:bldP spid="36" grpId="0"/>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82ADC4-51B5-3F77-4EFB-BCD83C6969A4}"/>
              </a:ext>
            </a:extLst>
          </p:cNvPr>
          <p:cNvSpPr>
            <a:spLocks noChangeArrowheads="1"/>
          </p:cNvSpPr>
          <p:nvPr/>
        </p:nvSpPr>
        <p:spPr bwMode="auto">
          <a:xfrm>
            <a:off x="83127" y="108635"/>
            <a:ext cx="8005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Let’s take an example to better understand the algorithm: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Infix Expression: </a:t>
            </a: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 (B*C-(D/E^F)*G)*H</a:t>
            </a: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where </a:t>
            </a: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is an exponential operator.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051" name="Picture 3" descr="infix to postfix conversion in C">
            <a:extLst>
              <a:ext uri="{FF2B5EF4-FFF2-40B4-BE49-F238E27FC236}">
                <a16:creationId xmlns:a16="http://schemas.microsoft.com/office/drawing/2014/main" id="{02B31C8E-F4B6-F753-2882-1C556ED63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 y="886979"/>
            <a:ext cx="6664469" cy="561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304C4AD-B75A-83D5-F6AC-8DC56FC341DC}"/>
              </a:ext>
            </a:extLst>
          </p:cNvPr>
          <p:cNvPicPr>
            <a:picLocks noChangeAspect="1"/>
          </p:cNvPicPr>
          <p:nvPr/>
        </p:nvPicPr>
        <p:blipFill>
          <a:blip r:embed="rId3"/>
          <a:stretch>
            <a:fillRect/>
          </a:stretch>
        </p:blipFill>
        <p:spPr>
          <a:xfrm>
            <a:off x="7034960" y="875086"/>
            <a:ext cx="4695222" cy="5874279"/>
          </a:xfrm>
          <a:prstGeom prst="rect">
            <a:avLst/>
          </a:prstGeom>
        </p:spPr>
      </p:pic>
    </p:spTree>
    <p:extLst>
      <p:ext uri="{BB962C8B-B14F-4D97-AF65-F5344CB8AC3E}">
        <p14:creationId xmlns:p14="http://schemas.microsoft.com/office/powerpoint/2010/main" val="255559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arn(inVertical)">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475A40-A8EF-7E62-6544-6DBCFCD37608}"/>
              </a:ext>
            </a:extLst>
          </p:cNvPr>
          <p:cNvSpPr txBox="1"/>
          <p:nvPr/>
        </p:nvSpPr>
        <p:spPr>
          <a:xfrm>
            <a:off x="249381" y="197346"/>
            <a:ext cx="5846619" cy="6494085"/>
          </a:xfrm>
          <a:prstGeom prst="rect">
            <a:avLst/>
          </a:prstGeom>
          <a:noFill/>
        </p:spPr>
        <p:txBody>
          <a:bodyPr wrap="square">
            <a:spAutoFit/>
          </a:bodyPr>
          <a:lstStyle/>
          <a:p>
            <a:pPr algn="just"/>
            <a:r>
              <a:rPr lang="en-US" sz="1600" dirty="0"/>
              <a:t>Infix, Prefix, and Postfix are notations used for representing an expression. Each notation bears the equivalence of the same expression written in a different manner. It is fairly simple to convert from one notation to the other using stack data structure. </a:t>
            </a:r>
          </a:p>
          <a:p>
            <a:pPr algn="just"/>
            <a:endParaRPr lang="en-US" sz="1600" dirty="0"/>
          </a:p>
          <a:p>
            <a:pPr algn="just"/>
            <a:r>
              <a:rPr lang="en-US" sz="1600" b="1" dirty="0">
                <a:effectLst/>
              </a:rPr>
              <a:t>Introduction: </a:t>
            </a:r>
            <a:r>
              <a:rPr lang="en-US" sz="1600" dirty="0">
                <a:effectLst/>
              </a:rPr>
              <a:t>Depending on the position of operators and operands, there are three types of notations or ways of writing an expression containing operators, operands, and brackets - Infix Notation, Postfix Notation, and Prefix Notation. While infix notation is easier to read for us, postfix is easier to evaluate for a machine, such as in a calculator. This is because in a postfix operation operators are evaluated from left to right in a serial manner, which eliminates the need for brackets and omits any confusion regarding operator precedence. </a:t>
            </a:r>
          </a:p>
          <a:p>
            <a:pPr algn="just"/>
            <a:endParaRPr lang="en-US" sz="1600" dirty="0"/>
          </a:p>
          <a:p>
            <a:pPr algn="just"/>
            <a:r>
              <a:rPr lang="en-US" sz="1600" b="1" dirty="0">
                <a:effectLst/>
              </a:rPr>
              <a:t>What is Infix Notation?</a:t>
            </a:r>
          </a:p>
          <a:p>
            <a:pPr algn="just"/>
            <a:endParaRPr lang="en-US" sz="1600" b="1" dirty="0">
              <a:effectLst/>
            </a:endParaRPr>
          </a:p>
          <a:p>
            <a:pPr algn="just"/>
            <a:r>
              <a:rPr lang="en-US" sz="1600" dirty="0">
                <a:effectLst/>
              </a:rPr>
              <a:t>Infix notation is the notation in which operators come between the required operands. It is the same as the arithmetic notation that we had learned in our school days.</a:t>
            </a:r>
          </a:p>
          <a:p>
            <a:pPr algn="just"/>
            <a:endParaRPr lang="en-US" sz="1600" dirty="0"/>
          </a:p>
          <a:p>
            <a:pPr algn="just"/>
            <a:r>
              <a:rPr lang="en-US" sz="1600" b="1" dirty="0">
                <a:effectLst/>
              </a:rPr>
              <a:t>Syntax of infix notation:</a:t>
            </a:r>
          </a:p>
          <a:p>
            <a:pPr algn="just"/>
            <a:r>
              <a:rPr lang="en-US" sz="1600" dirty="0">
                <a:effectLst/>
              </a:rPr>
              <a:t>The syntax of infix notation is </a:t>
            </a:r>
            <a:r>
              <a:rPr lang="en-US" sz="1600" i="1" dirty="0">
                <a:effectLst/>
              </a:rPr>
              <a:t>X op Y</a:t>
            </a:r>
            <a:r>
              <a:rPr lang="en-US" sz="1600" dirty="0">
                <a:effectLst/>
              </a:rPr>
              <a:t>.</a:t>
            </a:r>
          </a:p>
          <a:p>
            <a:pPr algn="just"/>
            <a:r>
              <a:rPr lang="en-US" sz="1600" b="1" dirty="0">
                <a:effectLst/>
              </a:rPr>
              <a:t>Example</a:t>
            </a:r>
            <a:r>
              <a:rPr lang="en-US" sz="1600" dirty="0">
                <a:effectLst/>
              </a:rPr>
              <a:t> - If we were to add two numbers 3 and 4, the operator that is '+' would come between the operands 3 and 4. So the infix notation will be 3 + 4.</a:t>
            </a:r>
            <a:endParaRPr lang="en-US" sz="1600" dirty="0"/>
          </a:p>
        </p:txBody>
      </p:sp>
      <p:sp>
        <p:nvSpPr>
          <p:cNvPr id="7" name="TextBox 6">
            <a:extLst>
              <a:ext uri="{FF2B5EF4-FFF2-40B4-BE49-F238E27FC236}">
                <a16:creationId xmlns:a16="http://schemas.microsoft.com/office/drawing/2014/main" id="{EDC92A12-F356-6C14-8FA9-0F21DC9C8DC6}"/>
              </a:ext>
            </a:extLst>
          </p:cNvPr>
          <p:cNvSpPr txBox="1"/>
          <p:nvPr/>
        </p:nvSpPr>
        <p:spPr>
          <a:xfrm>
            <a:off x="6257636" y="197346"/>
            <a:ext cx="5574146" cy="6001643"/>
          </a:xfrm>
          <a:prstGeom prst="rect">
            <a:avLst/>
          </a:prstGeom>
          <a:noFill/>
        </p:spPr>
        <p:txBody>
          <a:bodyPr wrap="square">
            <a:spAutoFit/>
          </a:bodyPr>
          <a:lstStyle/>
          <a:p>
            <a:pPr algn="just"/>
            <a:r>
              <a:rPr lang="en-US" sz="1600" b="1" dirty="0">
                <a:effectLst/>
              </a:rPr>
              <a:t>Problem with infix notation</a:t>
            </a:r>
          </a:p>
          <a:p>
            <a:pPr algn="just"/>
            <a:endParaRPr lang="en-US" sz="1600" b="1" dirty="0">
              <a:effectLst/>
            </a:endParaRPr>
          </a:p>
          <a:p>
            <a:pPr algn="just"/>
            <a:r>
              <a:rPr lang="en-US" sz="1600" dirty="0">
                <a:effectLst/>
              </a:rPr>
              <a:t>You might wonder, why do we need separate notations for writing expressions. Though infix notation is simple to read for us, it often brings with it some amount of ambiguity due to the following reasons- There are two main factors considered while evaluating an expression:</a:t>
            </a:r>
          </a:p>
          <a:p>
            <a:pPr algn="just"/>
            <a:endParaRPr lang="en-US" sz="1600" dirty="0">
              <a:effectLst/>
            </a:endParaRPr>
          </a:p>
          <a:p>
            <a:pPr algn="just">
              <a:buFont typeface="Arial" panose="020B0604020202020204" pitchFamily="34" charset="0"/>
              <a:buChar char="•"/>
            </a:pPr>
            <a:r>
              <a:rPr lang="en-US" sz="1600" b="1" dirty="0">
                <a:effectLst/>
              </a:rPr>
              <a:t>Operator precedence:</a:t>
            </a:r>
          </a:p>
          <a:p>
            <a:pPr algn="just">
              <a:buFont typeface="Arial" panose="020B0604020202020204" pitchFamily="34" charset="0"/>
              <a:buChar char="•"/>
            </a:pPr>
            <a:endParaRPr lang="en-US" sz="1600" b="1" dirty="0"/>
          </a:p>
          <a:p>
            <a:pPr algn="just"/>
            <a:r>
              <a:rPr lang="en-US" sz="1600" dirty="0">
                <a:effectLst/>
              </a:rPr>
              <a:t> This refers to the priority given to each operator in an expression.</a:t>
            </a:r>
          </a:p>
          <a:p>
            <a:pPr algn="just">
              <a:buFont typeface="Arial" panose="020B0604020202020204" pitchFamily="34" charset="0"/>
              <a:buChar char="•"/>
            </a:pPr>
            <a:endParaRPr lang="en-US" sz="1600" dirty="0">
              <a:effectLst/>
            </a:endParaRPr>
          </a:p>
          <a:p>
            <a:pPr algn="just">
              <a:buFont typeface="Arial" panose="020B0604020202020204" pitchFamily="34" charset="0"/>
              <a:buChar char="•"/>
            </a:pPr>
            <a:r>
              <a:rPr lang="en-US" sz="1600" b="1" dirty="0">
                <a:effectLst/>
              </a:rPr>
              <a:t>Associativity</a:t>
            </a:r>
            <a:r>
              <a:rPr lang="en-US" sz="1600" dirty="0">
                <a:effectLst/>
              </a:rPr>
              <a:t> </a:t>
            </a:r>
          </a:p>
          <a:p>
            <a:pPr algn="just"/>
            <a:endParaRPr lang="en-US" sz="1600" dirty="0"/>
          </a:p>
          <a:p>
            <a:pPr algn="just"/>
            <a:r>
              <a:rPr lang="en-US" sz="1600" dirty="0">
                <a:effectLst/>
              </a:rPr>
              <a:t> If two operators have the same precedence, associativity is used to determine the order of evaluation.</a:t>
            </a:r>
          </a:p>
          <a:p>
            <a:pPr algn="just"/>
            <a:r>
              <a:rPr lang="en-US" sz="1600" dirty="0">
                <a:effectLst/>
              </a:rPr>
              <a:t>The only way that infix notation tackles the above factors is through the use of parenthesis.</a:t>
            </a:r>
          </a:p>
          <a:p>
            <a:pPr algn="just"/>
            <a:endParaRPr lang="en-US" sz="1600" dirty="0">
              <a:effectLst/>
            </a:endParaRPr>
          </a:p>
          <a:p>
            <a:pPr algn="just"/>
            <a:r>
              <a:rPr lang="en-US" sz="1600" dirty="0">
                <a:effectLst/>
              </a:rPr>
              <a:t>Thus came the need to form notations that would not hold any ambiguity, eliminate the need for operator precedence and associativity rules, and would make the parsing of expressions much simpler.</a:t>
            </a:r>
          </a:p>
        </p:txBody>
      </p:sp>
    </p:spTree>
    <p:extLst>
      <p:ext uri="{BB962C8B-B14F-4D97-AF65-F5344CB8AC3E}">
        <p14:creationId xmlns:p14="http://schemas.microsoft.com/office/powerpoint/2010/main" val="253618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1000"/>
                                        <p:tgtEl>
                                          <p:spTgt spid="5">
                                            <p:txEl>
                                              <p:pRg st="9" end="9"/>
                                            </p:txEl>
                                          </p:spTgt>
                                        </p:tgtEl>
                                      </p:cBhvr>
                                    </p:animEffect>
                                    <p:anim calcmode="lin" valueType="num">
                                      <p:cBhvr>
                                        <p:cTn id="41"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1000"/>
                                        <p:tgtEl>
                                          <p:spTgt spid="5">
                                            <p:txEl>
                                              <p:pRg st="10" end="10"/>
                                            </p:txEl>
                                          </p:spTgt>
                                        </p:tgtEl>
                                      </p:cBhvr>
                                    </p:animEffect>
                                    <p:anim calcmode="lin" valueType="num">
                                      <p:cBhvr>
                                        <p:cTn id="4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7">
                                            <p:txEl>
                                              <p:pRg st="0" end="0"/>
                                            </p:txEl>
                                          </p:spTgt>
                                        </p:tgtEl>
                                        <p:attrNameLst>
                                          <p:attrName>style.visibility</p:attrName>
                                        </p:attrNameLst>
                                      </p:cBhvr>
                                      <p:to>
                                        <p:strVal val="visible"/>
                                      </p:to>
                                    </p:set>
                                    <p:animEffect transition="in" filter="wheel(1)">
                                      <p:cBhvr>
                                        <p:cTn id="54" dur="2000"/>
                                        <p:tgtEl>
                                          <p:spTgt spid="7">
                                            <p:txEl>
                                              <p:pRg st="0" end="0"/>
                                            </p:txEl>
                                          </p:spTgt>
                                        </p:tgtEl>
                                      </p:cBhvr>
                                    </p:animEffect>
                                  </p:childTnLst>
                                </p:cTn>
                              </p:par>
                              <p:par>
                                <p:cTn id="55" presetID="21" presetClass="entr" presetSubtype="1" fill="hold" nodeType="with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wheel(1)">
                                      <p:cBhvr>
                                        <p:cTn id="57" dur="2000"/>
                                        <p:tgtEl>
                                          <p:spTgt spid="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7">
                                            <p:txEl>
                                              <p:pRg st="4" end="4"/>
                                            </p:txEl>
                                          </p:spTgt>
                                        </p:tgtEl>
                                        <p:attrNameLst>
                                          <p:attrName>style.visibility</p:attrName>
                                        </p:attrNameLst>
                                      </p:cBhvr>
                                      <p:to>
                                        <p:strVal val="visible"/>
                                      </p:to>
                                    </p:set>
                                    <p:animEffect transition="in" filter="randombar(horizontal)">
                                      <p:cBhvr>
                                        <p:cTn id="62" dur="500"/>
                                        <p:tgtEl>
                                          <p:spTgt spid="7">
                                            <p:txEl>
                                              <p:pRg st="4" end="4"/>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animEffect transition="in" filter="randombar(horizontal)">
                                      <p:cBhvr>
                                        <p:cTn id="65" dur="500"/>
                                        <p:tgtEl>
                                          <p:spTgt spid="7">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wheel(1)">
                                      <p:cBhvr>
                                        <p:cTn id="70" dur="2000"/>
                                        <p:tgtEl>
                                          <p:spTgt spid="7">
                                            <p:txEl>
                                              <p:pRg st="8" end="8"/>
                                            </p:txEl>
                                          </p:spTgt>
                                        </p:tgtEl>
                                      </p:cBhvr>
                                    </p:animEffect>
                                  </p:childTnLst>
                                </p:cTn>
                              </p:par>
                              <p:par>
                                <p:cTn id="71" presetID="21" presetClass="entr" presetSubtype="1" fill="hold" nodeType="withEffect">
                                  <p:stCondLst>
                                    <p:cond delay="0"/>
                                  </p:stCondLst>
                                  <p:childTnLst>
                                    <p:set>
                                      <p:cBhvr>
                                        <p:cTn id="72" dur="1" fill="hold">
                                          <p:stCondLst>
                                            <p:cond delay="0"/>
                                          </p:stCondLst>
                                        </p:cTn>
                                        <p:tgtEl>
                                          <p:spTgt spid="7">
                                            <p:txEl>
                                              <p:pRg st="10" end="10"/>
                                            </p:txEl>
                                          </p:spTgt>
                                        </p:tgtEl>
                                        <p:attrNameLst>
                                          <p:attrName>style.visibility</p:attrName>
                                        </p:attrNameLst>
                                      </p:cBhvr>
                                      <p:to>
                                        <p:strVal val="visible"/>
                                      </p:to>
                                    </p:set>
                                    <p:animEffect transition="in" filter="wheel(1)">
                                      <p:cBhvr>
                                        <p:cTn id="73" dur="2000"/>
                                        <p:tgtEl>
                                          <p:spTgt spid="7">
                                            <p:txEl>
                                              <p:pRg st="10" end="10"/>
                                            </p:txEl>
                                          </p:spTgt>
                                        </p:tgtEl>
                                      </p:cBhvr>
                                    </p:animEffect>
                                  </p:childTnLst>
                                </p:cTn>
                              </p:par>
                              <p:par>
                                <p:cTn id="74" presetID="21" presetClass="entr" presetSubtype="1" fill="hold" nodeType="withEffect">
                                  <p:stCondLst>
                                    <p:cond delay="0"/>
                                  </p:stCondLst>
                                  <p:childTnLst>
                                    <p:set>
                                      <p:cBhvr>
                                        <p:cTn id="75" dur="1" fill="hold">
                                          <p:stCondLst>
                                            <p:cond delay="0"/>
                                          </p:stCondLst>
                                        </p:cTn>
                                        <p:tgtEl>
                                          <p:spTgt spid="7">
                                            <p:txEl>
                                              <p:pRg st="11" end="11"/>
                                            </p:txEl>
                                          </p:spTgt>
                                        </p:tgtEl>
                                        <p:attrNameLst>
                                          <p:attrName>style.visibility</p:attrName>
                                        </p:attrNameLst>
                                      </p:cBhvr>
                                      <p:to>
                                        <p:strVal val="visible"/>
                                      </p:to>
                                    </p:set>
                                    <p:animEffect transition="in" filter="wheel(1)">
                                      <p:cBhvr>
                                        <p:cTn id="76" dur="2000"/>
                                        <p:tgtEl>
                                          <p:spTgt spid="7">
                                            <p:txEl>
                                              <p:pRg st="11" end="1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7">
                                            <p:txEl>
                                              <p:pRg st="13" end="13"/>
                                            </p:txEl>
                                          </p:spTgt>
                                        </p:tgtEl>
                                        <p:attrNameLst>
                                          <p:attrName>style.visibility</p:attrName>
                                        </p:attrNameLst>
                                      </p:cBhvr>
                                      <p:to>
                                        <p:strVal val="visible"/>
                                      </p:to>
                                    </p:set>
                                    <p:animEffect transition="in" filter="circle(in)">
                                      <p:cBhvr>
                                        <p:cTn id="81" dur="20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C808A-F586-8372-EF18-CCD9E779B5A5}"/>
              </a:ext>
            </a:extLst>
          </p:cNvPr>
          <p:cNvSpPr txBox="1"/>
          <p:nvPr/>
        </p:nvSpPr>
        <p:spPr>
          <a:xfrm>
            <a:off x="212435" y="117264"/>
            <a:ext cx="11693237" cy="6247864"/>
          </a:xfrm>
          <a:prstGeom prst="rect">
            <a:avLst/>
          </a:prstGeom>
          <a:noFill/>
        </p:spPr>
        <p:txBody>
          <a:bodyPr wrap="square">
            <a:spAutoFit/>
          </a:bodyPr>
          <a:lstStyle/>
          <a:p>
            <a:pPr algn="just"/>
            <a:r>
              <a:rPr lang="en-US" sz="1600" b="1" dirty="0">
                <a:effectLst/>
              </a:rPr>
              <a:t>What is Postfix Expression?</a:t>
            </a:r>
          </a:p>
          <a:p>
            <a:pPr algn="just"/>
            <a:endParaRPr lang="en-US" sz="1600" b="1" dirty="0">
              <a:effectLst/>
            </a:endParaRPr>
          </a:p>
          <a:p>
            <a:pPr algn="just"/>
            <a:r>
              <a:rPr lang="en-US" sz="1600" dirty="0">
                <a:effectLst/>
              </a:rPr>
              <a:t>Postfix Expression, also known as Reverse Polish Notation is the type of notation in which operator comes after the operand. For </a:t>
            </a:r>
            <a:r>
              <a:rPr lang="en-US" sz="1600" dirty="0" err="1">
                <a:effectLst/>
              </a:rPr>
              <a:t>eg</a:t>
            </a:r>
            <a:r>
              <a:rPr lang="en-US" sz="1600" dirty="0">
                <a:effectLst/>
              </a:rPr>
              <a:t>- If the infix expression is </a:t>
            </a:r>
            <a:r>
              <a:rPr lang="en-US" sz="1600" i="1" dirty="0">
                <a:effectLst/>
              </a:rPr>
              <a:t>x + y</a:t>
            </a:r>
            <a:r>
              <a:rPr lang="en-US" sz="1600" dirty="0">
                <a:effectLst/>
              </a:rPr>
              <a:t>, it's corresponding postfix notation is </a:t>
            </a:r>
            <a:r>
              <a:rPr lang="en-US" sz="1600" i="1" dirty="0">
                <a:effectLst/>
              </a:rPr>
              <a:t>x y +</a:t>
            </a:r>
            <a:r>
              <a:rPr lang="en-US" sz="1600" dirty="0">
                <a:effectLst/>
              </a:rPr>
              <a:t> . We will </a:t>
            </a:r>
            <a:r>
              <a:rPr lang="en-US" sz="1600" dirty="0" err="1">
                <a:effectLst/>
              </a:rPr>
              <a:t>exlore</a:t>
            </a:r>
            <a:r>
              <a:rPr lang="en-US" sz="1600" dirty="0">
                <a:effectLst/>
              </a:rPr>
              <a:t> in details the conversion of infix to postfix expressions.</a:t>
            </a:r>
          </a:p>
          <a:p>
            <a:pPr algn="just"/>
            <a:r>
              <a:rPr lang="en-US" sz="1600" dirty="0">
                <a:effectLst/>
              </a:rPr>
              <a:t>Postfix expression is considered better than the infix expressions, as postfix expressions are easier to evaluate and also they don't have overhead of brackets.</a:t>
            </a:r>
          </a:p>
          <a:p>
            <a:pPr algn="just"/>
            <a:endParaRPr lang="en-US" sz="1600" dirty="0">
              <a:effectLst/>
            </a:endParaRPr>
          </a:p>
          <a:p>
            <a:pPr algn="just"/>
            <a:r>
              <a:rPr lang="en-US" sz="1600" b="1" dirty="0">
                <a:effectLst/>
              </a:rPr>
              <a:t>Conversion of Infix to Postfix: </a:t>
            </a:r>
            <a:r>
              <a:rPr lang="en-US" sz="1600" dirty="0">
                <a:effectLst/>
              </a:rPr>
              <a:t>It is important to know how to convert from one notation to the other. In this section we will go through the steps for converting infix to postfix. We will use a stack data structure for the above conversion. The expression we want to convert can contain operators, operands and also brackets ('('). We will consider all these while converting the expression.</a:t>
            </a:r>
          </a:p>
          <a:p>
            <a:pPr algn="just"/>
            <a:endParaRPr lang="en-US" sz="1600" dirty="0">
              <a:effectLst/>
            </a:endParaRPr>
          </a:p>
          <a:p>
            <a:pPr algn="just"/>
            <a:r>
              <a:rPr lang="en-US" sz="1600" b="1" dirty="0">
                <a:effectLst/>
              </a:rPr>
              <a:t>Rules for the conversion from infix to postfix expression</a:t>
            </a:r>
          </a:p>
          <a:p>
            <a:pPr algn="just"/>
            <a:endParaRPr lang="en-US" sz="1600" b="1" dirty="0">
              <a:effectLst/>
            </a:endParaRPr>
          </a:p>
          <a:p>
            <a:pPr algn="just"/>
            <a:r>
              <a:rPr lang="en-US" sz="1600" dirty="0">
                <a:effectLst/>
              </a:rPr>
              <a:t>Initially we have a infix expression given to us to convert to postfix notation. The infix notation is parsed from left to right, and then converted to postfix. Assume initially the postfix expression is empty, and we will fill the postfix expression out with the following steps:</a:t>
            </a:r>
          </a:p>
          <a:p>
            <a:pPr algn="just">
              <a:buFont typeface="+mj-lt"/>
              <a:buAutoNum type="arabicPeriod"/>
            </a:pPr>
            <a:r>
              <a:rPr lang="en-US" sz="1600" dirty="0">
                <a:effectLst/>
              </a:rPr>
              <a:t>If we have an opening parenthesis "(", we push it into the stack.</a:t>
            </a:r>
          </a:p>
          <a:p>
            <a:pPr algn="just">
              <a:buFont typeface="+mj-lt"/>
              <a:buAutoNum type="arabicPeriod"/>
            </a:pPr>
            <a:r>
              <a:rPr lang="en-US" sz="1600" dirty="0">
                <a:effectLst/>
              </a:rPr>
              <a:t>If we have an operand, we append it to our postfix expression.</a:t>
            </a:r>
          </a:p>
          <a:p>
            <a:pPr algn="just">
              <a:buFont typeface="+mj-lt"/>
              <a:buAutoNum type="arabicPeriod"/>
            </a:pPr>
            <a:r>
              <a:rPr lang="en-US" sz="1600" dirty="0">
                <a:effectLst/>
              </a:rPr>
              <a:t>If we have a closing parenthesis ")" we keep popping out elements from the top of the stack and append them to our postfix expression until we encounter an opening parenthesis. We pop out the left parenthesis without appending it.</a:t>
            </a:r>
          </a:p>
          <a:p>
            <a:pPr algn="just">
              <a:buFont typeface="+mj-lt"/>
              <a:buAutoNum type="arabicPeriod"/>
            </a:pPr>
            <a:r>
              <a:rPr lang="en-US" sz="1600" dirty="0">
                <a:effectLst/>
              </a:rPr>
              <a:t>If we encounter an operator:-</a:t>
            </a:r>
          </a:p>
          <a:p>
            <a:pPr algn="just"/>
            <a:r>
              <a:rPr lang="en-US" sz="1600" dirty="0">
                <a:effectLst/>
              </a:rPr>
              <a:t>4.1. If the operator has higher precedence than the one on top of the stack (We can compare ), we push it in the stack.</a:t>
            </a:r>
          </a:p>
          <a:p>
            <a:pPr algn="just"/>
            <a:r>
              <a:rPr lang="en-US" sz="1600" dirty="0">
                <a:effectLst/>
              </a:rPr>
              <a:t>4.2. If the operator has lower or equal precedence than the one on top of the stack, we keep popping out and appending it to the postfix expression.</a:t>
            </a:r>
          </a:p>
          <a:p>
            <a:pPr algn="just"/>
            <a:r>
              <a:rPr lang="en-US" sz="1600" dirty="0">
                <a:effectLst/>
              </a:rPr>
              <a:t>5. When the last token of infix expression has been scanned, we pop the remaining elements from stack and append them to our postfix expression.*</a:t>
            </a:r>
          </a:p>
        </p:txBody>
      </p:sp>
    </p:spTree>
    <p:extLst>
      <p:ext uri="{BB962C8B-B14F-4D97-AF65-F5344CB8AC3E}">
        <p14:creationId xmlns:p14="http://schemas.microsoft.com/office/powerpoint/2010/main" val="66316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 calcmode="lin" valueType="num">
                                      <p:cBhvr additive="base">
                                        <p:cTn id="3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 calcmode="lin" valueType="num">
                                      <p:cBhvr additive="base">
                                        <p:cTn id="3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 calcmode="lin" valueType="num">
                                      <p:cBhvr additive="base">
                                        <p:cTn id="4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 calcmode="lin" valueType="num">
                                      <p:cBhvr additive="base">
                                        <p:cTn id="4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 calcmode="lin" valueType="num">
                                      <p:cBhvr additive="base">
                                        <p:cTn id="48"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 calcmode="lin" valueType="num">
                                      <p:cBhvr additive="base">
                                        <p:cTn id="52"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 calcmode="lin" valueType="num">
                                      <p:cBhvr additive="base">
                                        <p:cTn id="56"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 calcmode="lin" valueType="num">
                                      <p:cBhvr additive="base">
                                        <p:cTn id="60"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8DD06B-AC39-51CC-15A7-36F5A0F918FD}"/>
              </a:ext>
            </a:extLst>
          </p:cNvPr>
          <p:cNvSpPr txBox="1"/>
          <p:nvPr/>
        </p:nvSpPr>
        <p:spPr>
          <a:xfrm>
            <a:off x="203200" y="106556"/>
            <a:ext cx="11896436" cy="830997"/>
          </a:xfrm>
          <a:prstGeom prst="rect">
            <a:avLst/>
          </a:prstGeom>
          <a:noFill/>
        </p:spPr>
        <p:txBody>
          <a:bodyPr wrap="square">
            <a:spAutoFit/>
          </a:bodyPr>
          <a:lstStyle/>
          <a:p>
            <a:pPr algn="just"/>
            <a:r>
              <a:rPr lang="en-US" sz="1600" dirty="0"/>
              <a:t>Infix expression: K + L - M*N + (O^P) * W/U/V * T + Q</a:t>
            </a:r>
          </a:p>
          <a:p>
            <a:pPr algn="just"/>
            <a:r>
              <a:rPr lang="en-US" sz="1600" dirty="0"/>
              <a:t>Let us dry run the above infix expression and find out its corresponding postfix expression. The above string is parsed from left to right. For each token, the elements in the stack as well as the corresponding postfix expression up to that point is shown using the table below:</a:t>
            </a:r>
          </a:p>
        </p:txBody>
      </p:sp>
      <p:sp>
        <p:nvSpPr>
          <p:cNvPr id="8" name="TextBox 7">
            <a:extLst>
              <a:ext uri="{FF2B5EF4-FFF2-40B4-BE49-F238E27FC236}">
                <a16:creationId xmlns:a16="http://schemas.microsoft.com/office/drawing/2014/main" id="{AEBA4E91-2267-F88B-4592-CF5F2244D176}"/>
              </a:ext>
            </a:extLst>
          </p:cNvPr>
          <p:cNvSpPr txBox="1"/>
          <p:nvPr/>
        </p:nvSpPr>
        <p:spPr>
          <a:xfrm>
            <a:off x="905163" y="1132619"/>
            <a:ext cx="7148946" cy="5478423"/>
          </a:xfrm>
          <a:prstGeom prst="rect">
            <a:avLst/>
          </a:prstGeom>
          <a:noFill/>
        </p:spPr>
        <p:txBody>
          <a:bodyPr wrap="square">
            <a:spAutoFit/>
          </a:bodyPr>
          <a:lstStyle/>
          <a:p>
            <a:r>
              <a:rPr lang="pl-PL" sz="1400" dirty="0"/>
              <a:t>Element	Stack contents	Postfix Expression</a:t>
            </a:r>
          </a:p>
          <a:p>
            <a:r>
              <a:rPr lang="pl-PL" sz="1400" dirty="0"/>
              <a:t>K	</a:t>
            </a:r>
            <a:r>
              <a:rPr lang="en-US" sz="1400" dirty="0"/>
              <a:t>	</a:t>
            </a:r>
            <a:r>
              <a:rPr lang="pl-PL" sz="1400" dirty="0"/>
              <a:t>	K</a:t>
            </a:r>
          </a:p>
          <a:p>
            <a:r>
              <a:rPr lang="pl-PL" sz="1400" dirty="0"/>
              <a:t>+	+	</a:t>
            </a:r>
          </a:p>
          <a:p>
            <a:r>
              <a:rPr lang="pl-PL" sz="1400" dirty="0"/>
              <a:t>L	+	</a:t>
            </a:r>
            <a:r>
              <a:rPr lang="en-US" sz="1400" dirty="0"/>
              <a:t>	</a:t>
            </a:r>
            <a:r>
              <a:rPr lang="pl-PL" sz="1400" dirty="0"/>
              <a:t>K L</a:t>
            </a:r>
          </a:p>
          <a:p>
            <a:r>
              <a:rPr lang="pl-PL" sz="1400" dirty="0"/>
              <a:t>-	-	</a:t>
            </a:r>
            <a:r>
              <a:rPr lang="en-US" sz="1400" dirty="0"/>
              <a:t>	</a:t>
            </a:r>
            <a:r>
              <a:rPr lang="pl-PL" sz="1400" dirty="0"/>
              <a:t>K L +</a:t>
            </a:r>
          </a:p>
          <a:p>
            <a:r>
              <a:rPr lang="pl-PL" sz="1400" dirty="0"/>
              <a:t>M	-	</a:t>
            </a:r>
            <a:r>
              <a:rPr lang="en-US" sz="1400" dirty="0"/>
              <a:t>	</a:t>
            </a:r>
            <a:r>
              <a:rPr lang="pl-PL" sz="1400" dirty="0"/>
              <a:t>K L + M</a:t>
            </a:r>
          </a:p>
          <a:p>
            <a:r>
              <a:rPr lang="pl-PL" sz="1400" dirty="0"/>
              <a:t>*	-*	</a:t>
            </a:r>
            <a:r>
              <a:rPr lang="en-US" sz="1400" dirty="0"/>
              <a:t>	</a:t>
            </a:r>
            <a:r>
              <a:rPr lang="pl-PL" sz="1400" dirty="0"/>
              <a:t>K L + M</a:t>
            </a:r>
          </a:p>
          <a:p>
            <a:r>
              <a:rPr lang="pl-PL" sz="1400" dirty="0"/>
              <a:t>N	-*	</a:t>
            </a:r>
            <a:r>
              <a:rPr lang="en-US" sz="1400" dirty="0"/>
              <a:t>	</a:t>
            </a:r>
            <a:r>
              <a:rPr lang="pl-PL" sz="1400" dirty="0"/>
              <a:t>K L + M N</a:t>
            </a:r>
          </a:p>
          <a:p>
            <a:r>
              <a:rPr lang="pl-PL" sz="1400" dirty="0"/>
              <a:t>+	+	</a:t>
            </a:r>
            <a:r>
              <a:rPr lang="en-US" sz="1400" dirty="0"/>
              <a:t>	</a:t>
            </a:r>
            <a:r>
              <a:rPr lang="pl-PL" sz="1400" dirty="0"/>
              <a:t>K L + M N * -</a:t>
            </a:r>
          </a:p>
          <a:p>
            <a:r>
              <a:rPr lang="pl-PL" sz="1400" dirty="0"/>
              <a:t>(	+ (	</a:t>
            </a:r>
            <a:r>
              <a:rPr lang="en-US" sz="1400" dirty="0"/>
              <a:t>	</a:t>
            </a:r>
            <a:r>
              <a:rPr lang="pl-PL" sz="1400" dirty="0"/>
              <a:t>K L + M N * -</a:t>
            </a:r>
          </a:p>
          <a:p>
            <a:r>
              <a:rPr lang="pl-PL" sz="1400" dirty="0"/>
              <a:t>O	+ ( ^	</a:t>
            </a:r>
            <a:r>
              <a:rPr lang="en-US" sz="1400" dirty="0"/>
              <a:t>	</a:t>
            </a:r>
            <a:r>
              <a:rPr lang="pl-PL" sz="1400" dirty="0"/>
              <a:t>K L + M N * - O</a:t>
            </a:r>
          </a:p>
          <a:p>
            <a:r>
              <a:rPr lang="pl-PL" sz="1400" dirty="0"/>
              <a:t>^	+ ( ^	</a:t>
            </a:r>
            <a:r>
              <a:rPr lang="en-US" sz="1400" dirty="0"/>
              <a:t>	</a:t>
            </a:r>
            <a:r>
              <a:rPr lang="pl-PL" sz="1400" dirty="0"/>
              <a:t>K L + M N * - O</a:t>
            </a:r>
          </a:p>
          <a:p>
            <a:r>
              <a:rPr lang="pl-PL" sz="1400" dirty="0"/>
              <a:t>P	+ ( ^	</a:t>
            </a:r>
            <a:r>
              <a:rPr lang="en-US" sz="1400" dirty="0"/>
              <a:t>	</a:t>
            </a:r>
            <a:r>
              <a:rPr lang="pl-PL" sz="1400" dirty="0"/>
              <a:t>K L + M N * - O P</a:t>
            </a:r>
          </a:p>
          <a:p>
            <a:r>
              <a:rPr lang="pl-PL" sz="1400" dirty="0"/>
              <a:t>)	+	</a:t>
            </a:r>
            <a:r>
              <a:rPr lang="en-US" sz="1400" dirty="0"/>
              <a:t>	</a:t>
            </a:r>
            <a:r>
              <a:rPr lang="pl-PL" sz="1400" dirty="0"/>
              <a:t>K L + M N * - O P ^</a:t>
            </a:r>
          </a:p>
          <a:p>
            <a:r>
              <a:rPr lang="pl-PL" sz="1400" dirty="0"/>
              <a:t>*	+ *	</a:t>
            </a:r>
            <a:r>
              <a:rPr lang="en-US" sz="1400" dirty="0"/>
              <a:t>	</a:t>
            </a:r>
            <a:r>
              <a:rPr lang="pl-PL" sz="1400" dirty="0"/>
              <a:t>K L + M N* - O P ^</a:t>
            </a:r>
          </a:p>
          <a:p>
            <a:r>
              <a:rPr lang="pl-PL" sz="1400" dirty="0"/>
              <a:t>W	+ *	</a:t>
            </a:r>
            <a:r>
              <a:rPr lang="en-US" sz="1400" dirty="0"/>
              <a:t>	</a:t>
            </a:r>
            <a:r>
              <a:rPr lang="pl-PL" sz="1400" dirty="0"/>
              <a:t>K L + M N* - O P ^ W</a:t>
            </a:r>
          </a:p>
          <a:p>
            <a:r>
              <a:rPr lang="pl-PL" sz="1400" dirty="0"/>
              <a:t>/	+ /	</a:t>
            </a:r>
            <a:r>
              <a:rPr lang="en-US" sz="1400" dirty="0"/>
              <a:t>	</a:t>
            </a:r>
            <a:r>
              <a:rPr lang="pl-PL" sz="1400" dirty="0"/>
              <a:t>K L + M N* - O P ^ W *</a:t>
            </a:r>
          </a:p>
          <a:p>
            <a:r>
              <a:rPr lang="pl-PL" sz="1400" dirty="0"/>
              <a:t>U	+ /	</a:t>
            </a:r>
            <a:r>
              <a:rPr lang="en-US" sz="1400" dirty="0"/>
              <a:t>	</a:t>
            </a:r>
            <a:r>
              <a:rPr lang="pl-PL" sz="1400" dirty="0"/>
              <a:t>K L + M N* - O P ^W * U</a:t>
            </a:r>
          </a:p>
          <a:p>
            <a:r>
              <a:rPr lang="pl-PL" sz="1400" dirty="0"/>
              <a:t>/	+ /	</a:t>
            </a:r>
            <a:r>
              <a:rPr lang="en-US" sz="1400" dirty="0"/>
              <a:t>	</a:t>
            </a:r>
            <a:r>
              <a:rPr lang="pl-PL" sz="1400" dirty="0"/>
              <a:t>K L + M N* - O P ^W * U /</a:t>
            </a:r>
          </a:p>
          <a:p>
            <a:r>
              <a:rPr lang="pl-PL" sz="1400" dirty="0"/>
              <a:t>V	+ /	</a:t>
            </a:r>
            <a:r>
              <a:rPr lang="en-US" sz="1400" dirty="0"/>
              <a:t>	</a:t>
            </a:r>
            <a:r>
              <a:rPr lang="pl-PL" sz="1400" dirty="0"/>
              <a:t>K L + M N* - O P ^ W * U / V</a:t>
            </a:r>
          </a:p>
          <a:p>
            <a:r>
              <a:rPr lang="pl-PL" sz="1400" dirty="0"/>
              <a:t>*	+ *	</a:t>
            </a:r>
            <a:r>
              <a:rPr lang="en-US" sz="1400" dirty="0"/>
              <a:t>	</a:t>
            </a:r>
            <a:r>
              <a:rPr lang="pl-PL" sz="1400" dirty="0"/>
              <a:t>K L + M N* - O P ^W * U / V /</a:t>
            </a:r>
          </a:p>
          <a:p>
            <a:r>
              <a:rPr lang="pl-PL" sz="1400" dirty="0"/>
              <a:t>T	+ *	</a:t>
            </a:r>
            <a:r>
              <a:rPr lang="en-US" sz="1400" dirty="0"/>
              <a:t>	</a:t>
            </a:r>
            <a:r>
              <a:rPr lang="pl-PL" sz="1400" dirty="0"/>
              <a:t>K L + M N* - O P ^W * U / V / T</a:t>
            </a:r>
          </a:p>
          <a:p>
            <a:r>
              <a:rPr lang="pl-PL" sz="1400" dirty="0"/>
              <a:t>+	+	</a:t>
            </a:r>
            <a:r>
              <a:rPr lang="en-US" sz="1400" dirty="0"/>
              <a:t>	</a:t>
            </a:r>
            <a:r>
              <a:rPr lang="pl-PL" sz="1400" dirty="0"/>
              <a:t>K L + M N* - O P ^W * U / V / T * +</a:t>
            </a:r>
          </a:p>
          <a:p>
            <a:r>
              <a:rPr lang="pl-PL" sz="1400" dirty="0"/>
              <a:t>Q	+	</a:t>
            </a:r>
            <a:r>
              <a:rPr lang="en-US" sz="1400" dirty="0"/>
              <a:t>	</a:t>
            </a:r>
            <a:r>
              <a:rPr lang="pl-PL" sz="1400" dirty="0"/>
              <a:t>K L + M N* - O P ^W * U / V / T * + Q</a:t>
            </a:r>
          </a:p>
          <a:p>
            <a:r>
              <a:rPr lang="en-US" sz="1400" dirty="0"/>
              <a:t>			</a:t>
            </a:r>
            <a:r>
              <a:rPr lang="pl-PL" sz="1400" dirty="0"/>
              <a:t>K L + M N* - O P ^W * U / V / T * + Q+</a:t>
            </a:r>
            <a:endParaRPr lang="en-US" sz="1400" dirty="0"/>
          </a:p>
        </p:txBody>
      </p:sp>
    </p:spTree>
    <p:extLst>
      <p:ext uri="{BB962C8B-B14F-4D97-AF65-F5344CB8AC3E}">
        <p14:creationId xmlns:p14="http://schemas.microsoft.com/office/powerpoint/2010/main" val="104597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7ADBBA-B66D-AF46-C152-438E806F58BF}"/>
              </a:ext>
            </a:extLst>
          </p:cNvPr>
          <p:cNvSpPr txBox="1"/>
          <p:nvPr/>
        </p:nvSpPr>
        <p:spPr>
          <a:xfrm>
            <a:off x="258619" y="97366"/>
            <a:ext cx="5421745" cy="6455870"/>
          </a:xfrm>
          <a:prstGeom prst="rect">
            <a:avLst/>
          </a:prstGeom>
          <a:noFill/>
        </p:spPr>
        <p:txBody>
          <a:bodyPr wrap="square">
            <a:spAutoFit/>
          </a:bodyPr>
          <a:lstStyle/>
          <a:p>
            <a:pPr algn="just"/>
            <a:r>
              <a:rPr lang="en-US" sz="1600" b="0" i="0" dirty="0">
                <a:solidFill>
                  <a:srgbClr val="610B38"/>
                </a:solidFill>
                <a:effectLst/>
                <a:latin typeface="erdana"/>
              </a:rPr>
              <a:t>What is a Stack?</a:t>
            </a:r>
          </a:p>
          <a:p>
            <a:pPr algn="just"/>
            <a:endParaRPr lang="en-US" sz="1600" b="0" i="0" dirty="0">
              <a:solidFill>
                <a:srgbClr val="610B38"/>
              </a:solidFill>
              <a:effectLst/>
              <a:latin typeface="erdana"/>
            </a:endParaRPr>
          </a:p>
          <a:p>
            <a:pPr algn="just"/>
            <a:r>
              <a:rPr lang="en-US" sz="1600" b="0" i="0" dirty="0">
                <a:solidFill>
                  <a:srgbClr val="333333"/>
                </a:solidFill>
                <a:effectLst/>
                <a:latin typeface="inter-regular"/>
              </a:rPr>
              <a:t>A Stack is a linear data structure that follows the </a:t>
            </a:r>
            <a:r>
              <a:rPr lang="en-US" sz="1600" b="1" i="0" dirty="0">
                <a:solidFill>
                  <a:srgbClr val="333333"/>
                </a:solidFill>
                <a:effectLst/>
                <a:latin typeface="inter-bold"/>
              </a:rPr>
              <a:t>LIFO (Last-In-First-Out)</a:t>
            </a:r>
            <a:r>
              <a:rPr lang="en-US" sz="1600" b="0" i="0" dirty="0">
                <a:solidFill>
                  <a:srgbClr val="333333"/>
                </a:solidFill>
                <a:effectLst/>
                <a:latin typeface="inter-regular"/>
              </a:rPr>
              <a:t> principle. The stack has one end, whereas the Queue has two ends (</a:t>
            </a:r>
            <a:r>
              <a:rPr lang="en-US" sz="1600" b="1" i="0" dirty="0">
                <a:solidFill>
                  <a:srgbClr val="333333"/>
                </a:solidFill>
                <a:effectLst/>
                <a:latin typeface="inter-bold"/>
              </a:rPr>
              <a:t>front and rear</a:t>
            </a:r>
            <a:r>
              <a:rPr lang="en-US" sz="1600" b="0" i="0" dirty="0">
                <a:solidFill>
                  <a:srgbClr val="333333"/>
                </a:solidFill>
                <a:effectLst/>
                <a:latin typeface="inter-regular"/>
              </a:rPr>
              <a:t>). </a:t>
            </a:r>
          </a:p>
          <a:p>
            <a:pPr algn="just"/>
            <a:endParaRPr lang="en-US" sz="1600" dirty="0">
              <a:solidFill>
                <a:srgbClr val="333333"/>
              </a:solidFill>
              <a:latin typeface="inter-regular"/>
            </a:endParaRPr>
          </a:p>
          <a:p>
            <a:pPr algn="just"/>
            <a:r>
              <a:rPr lang="en-US" sz="1600" b="0" i="0" dirty="0">
                <a:solidFill>
                  <a:srgbClr val="333333"/>
                </a:solidFill>
                <a:effectLst/>
                <a:latin typeface="inter-regular"/>
              </a:rPr>
              <a:t>It contains only one pointer </a:t>
            </a:r>
            <a:r>
              <a:rPr lang="en-US" sz="1600" b="1" i="0" dirty="0">
                <a:solidFill>
                  <a:srgbClr val="333333"/>
                </a:solidFill>
                <a:effectLst/>
                <a:latin typeface="inter-bold"/>
              </a:rPr>
              <a:t>top pointer</a:t>
            </a:r>
            <a:r>
              <a:rPr lang="en-US" sz="1600" b="0" i="0" dirty="0">
                <a:solidFill>
                  <a:srgbClr val="333333"/>
                </a:solidFill>
                <a:effectLst/>
                <a:latin typeface="inter-regular"/>
              </a:rPr>
              <a:t> pointing to the topmost element of the stack. Whenever an element is added in the stack, it is added on the top of the stack, and the element can be deleted only from the stack. </a:t>
            </a:r>
          </a:p>
          <a:p>
            <a:pPr algn="just"/>
            <a:endParaRPr lang="en-US" sz="1600" dirty="0">
              <a:solidFill>
                <a:srgbClr val="333333"/>
              </a:solidFill>
              <a:latin typeface="inter-regular"/>
            </a:endParaRPr>
          </a:p>
          <a:p>
            <a:pPr algn="just"/>
            <a:r>
              <a:rPr lang="en-US" sz="1600" b="0" i="0" dirty="0">
                <a:solidFill>
                  <a:srgbClr val="333333"/>
                </a:solidFill>
                <a:effectLst/>
                <a:latin typeface="inter-regular"/>
              </a:rPr>
              <a:t>In other words, a </a:t>
            </a:r>
            <a:r>
              <a:rPr lang="en-US" sz="1600" b="1" i="1" dirty="0">
                <a:solidFill>
                  <a:srgbClr val="333333"/>
                </a:solidFill>
                <a:effectLst/>
                <a:latin typeface="inter-bold"/>
              </a:rPr>
              <a:t>stack can be defined as a container in which insertion and deletion can be done from one end known as the top of the stack.</a:t>
            </a:r>
          </a:p>
          <a:p>
            <a:pPr algn="just"/>
            <a:endParaRPr lang="en-US" sz="1600" b="0" i="0" dirty="0">
              <a:solidFill>
                <a:srgbClr val="610B4B"/>
              </a:solidFill>
              <a:effectLst/>
              <a:latin typeface="erdana"/>
            </a:endParaRPr>
          </a:p>
          <a:p>
            <a:pPr algn="just"/>
            <a:r>
              <a:rPr lang="en-US" sz="1600" b="0" i="0" dirty="0">
                <a:solidFill>
                  <a:srgbClr val="610B4B"/>
                </a:solidFill>
                <a:effectLst/>
                <a:latin typeface="erdana"/>
              </a:rPr>
              <a:t>Some key points related to stack</a:t>
            </a:r>
          </a:p>
          <a:p>
            <a:pPr algn="just"/>
            <a:endParaRPr lang="en-US" sz="1600" b="0" i="0" dirty="0">
              <a:solidFill>
                <a:srgbClr val="610B4B"/>
              </a:solidFill>
              <a:effectLst/>
              <a:latin typeface="erdana"/>
            </a:endParaRPr>
          </a:p>
          <a:p>
            <a:pPr marL="285750" indent="-285750" algn="just">
              <a:lnSpc>
                <a:spcPct val="150000"/>
              </a:lnSpc>
              <a:buFont typeface="Wingdings" panose="05000000000000000000" pitchFamily="2" charset="2"/>
              <a:buChar char="Ø"/>
            </a:pPr>
            <a:r>
              <a:rPr lang="en-US" sz="1600" b="0" i="0" dirty="0">
                <a:solidFill>
                  <a:srgbClr val="000000"/>
                </a:solidFill>
                <a:effectLst/>
                <a:latin typeface="inter-regular"/>
              </a:rPr>
              <a:t>It is called a stack because it behaves like a real-world stack, piles of books, etc.</a:t>
            </a:r>
          </a:p>
          <a:p>
            <a:pPr marL="285750" indent="-285750" algn="just">
              <a:lnSpc>
                <a:spcPct val="150000"/>
              </a:lnSpc>
              <a:buFont typeface="Wingdings" panose="05000000000000000000" pitchFamily="2" charset="2"/>
              <a:buChar char="Ø"/>
            </a:pPr>
            <a:r>
              <a:rPr lang="en-US" sz="1600" b="0" i="0" dirty="0">
                <a:solidFill>
                  <a:srgbClr val="000000"/>
                </a:solidFill>
                <a:effectLst/>
                <a:latin typeface="inter-regular"/>
              </a:rPr>
              <a:t>A Stack is an abstract data type with a pre-defined capacity, which means that it can store elements of a limited size.</a:t>
            </a:r>
          </a:p>
          <a:p>
            <a:pPr marL="285750" indent="-285750" algn="just">
              <a:lnSpc>
                <a:spcPct val="150000"/>
              </a:lnSpc>
              <a:buFont typeface="Wingdings" panose="05000000000000000000" pitchFamily="2" charset="2"/>
              <a:buChar char="Ø"/>
            </a:pPr>
            <a:r>
              <a:rPr lang="en-US" sz="1600" b="0" i="0" dirty="0">
                <a:solidFill>
                  <a:srgbClr val="000000"/>
                </a:solidFill>
                <a:effectLst/>
                <a:latin typeface="inter-regular"/>
              </a:rPr>
              <a:t>It is a data structure that follows some order to insert and delete the elements, and that order can be LIFO or FILO.</a:t>
            </a:r>
            <a:endParaRPr lang="en-US" sz="1600" b="0" i="0" dirty="0">
              <a:solidFill>
                <a:srgbClr val="333333"/>
              </a:solidFill>
              <a:effectLst/>
              <a:latin typeface="inter-regular"/>
            </a:endParaRPr>
          </a:p>
        </p:txBody>
      </p:sp>
      <p:sp>
        <p:nvSpPr>
          <p:cNvPr id="7" name="TextBox 6">
            <a:extLst>
              <a:ext uri="{FF2B5EF4-FFF2-40B4-BE49-F238E27FC236}">
                <a16:creationId xmlns:a16="http://schemas.microsoft.com/office/drawing/2014/main" id="{2CEB90DF-C6A9-3DA8-A670-A2622D5387A4}"/>
              </a:ext>
            </a:extLst>
          </p:cNvPr>
          <p:cNvSpPr txBox="1"/>
          <p:nvPr/>
        </p:nvSpPr>
        <p:spPr>
          <a:xfrm>
            <a:off x="5874327" y="180493"/>
            <a:ext cx="6059054" cy="6494085"/>
          </a:xfrm>
          <a:prstGeom prst="rect">
            <a:avLst/>
          </a:prstGeom>
          <a:noFill/>
        </p:spPr>
        <p:txBody>
          <a:bodyPr wrap="square">
            <a:spAutoFit/>
          </a:bodyPr>
          <a:lstStyle/>
          <a:p>
            <a:pPr algn="just"/>
            <a:r>
              <a:rPr lang="en-US" sz="1600" b="0" i="0" dirty="0">
                <a:solidFill>
                  <a:srgbClr val="610B4B"/>
                </a:solidFill>
                <a:effectLst/>
                <a:latin typeface="erdana"/>
              </a:rPr>
              <a:t>Working of Stack: </a:t>
            </a:r>
            <a:r>
              <a:rPr lang="en-US" sz="1600" b="0" i="0" dirty="0">
                <a:solidFill>
                  <a:srgbClr val="333333"/>
                </a:solidFill>
                <a:effectLst/>
                <a:latin typeface="inter-regular"/>
              </a:rPr>
              <a:t>Stack works on the LIFO pattern. As we can observe below figure there are five memory blocks in the stack; therefore, the size of the stack is 5.</a:t>
            </a: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Suppose we want to store the elements in a stack and let's assume that stack is empty. We have taken the stack of size 5 as shown below in which we are pushing the elements one by one until the stack becomes full.</a:t>
            </a: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Since our stack is full as the size of the stack is 5. In the above cases, we can observe that it goes from the top to the bottom when we were entering the new element in the stack. The stack gets filled up from the bottom to the top.</a:t>
            </a:r>
          </a:p>
          <a:p>
            <a:pPr algn="just"/>
            <a:endParaRPr lang="en-US" sz="1600" dirty="0">
              <a:solidFill>
                <a:srgbClr val="333333"/>
              </a:solidFill>
              <a:latin typeface="inter-regular"/>
            </a:endParaRPr>
          </a:p>
          <a:p>
            <a:pPr algn="just"/>
            <a:r>
              <a:rPr lang="en-US" sz="1600" b="0" i="0" dirty="0">
                <a:solidFill>
                  <a:srgbClr val="333333"/>
                </a:solidFill>
                <a:effectLst/>
                <a:latin typeface="inter-regular"/>
              </a:rPr>
              <a:t>When we perform the delete operation on the stack, there is only one way for entry and exit as the other end is closed. It follows the LIFO pattern, which means that the value entered first will be removed last. In the above case, the value 5 is entered first, so it will be removed only after the deletion of all the other elements.</a:t>
            </a:r>
          </a:p>
        </p:txBody>
      </p:sp>
      <p:pic>
        <p:nvPicPr>
          <p:cNvPr id="1026" name="Picture 2" descr="DS Stack Introduction">
            <a:extLst>
              <a:ext uri="{FF2B5EF4-FFF2-40B4-BE49-F238E27FC236}">
                <a16:creationId xmlns:a16="http://schemas.microsoft.com/office/drawing/2014/main" id="{DD72F7E2-C8DE-1602-B7E3-B006483A7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908312"/>
            <a:ext cx="5430982" cy="22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68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additive="base">
                                        <p:cTn id="3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 calcmode="lin" valueType="num">
                                      <p:cBhvr additive="base">
                                        <p:cTn id="3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 calcmode="lin" valueType="num">
                                      <p:cBhvr additive="base">
                                        <p:cTn id="4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 calcmode="lin" valueType="num">
                                      <p:cBhvr additive="base">
                                        <p:cTn id="4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 calcmode="lin" valueType="num">
                                      <p:cBhvr additive="base">
                                        <p:cTn id="5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7">
                                            <p:txEl>
                                              <p:pRg st="2" end="2"/>
                                            </p:txEl>
                                          </p:spTgt>
                                        </p:tgtEl>
                                        <p:attrNameLst>
                                          <p:attrName>style.visibility</p:attrName>
                                        </p:attrNameLst>
                                      </p:cBhvr>
                                      <p:to>
                                        <p:strVal val="visible"/>
                                      </p:to>
                                    </p:set>
                                    <p:anim calcmode="lin" valueType="num">
                                      <p:cBhvr additive="base">
                                        <p:cTn id="5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026"/>
                                        </p:tgtEl>
                                        <p:attrNameLst>
                                          <p:attrName>style.visibility</p:attrName>
                                        </p:attrNameLst>
                                      </p:cBhvr>
                                      <p:to>
                                        <p:strVal val="visible"/>
                                      </p:to>
                                    </p:set>
                                    <p:anim calcmode="lin" valueType="num">
                                      <p:cBhvr additive="base">
                                        <p:cTn id="62" dur="500" fill="hold"/>
                                        <p:tgtEl>
                                          <p:spTgt spid="1026"/>
                                        </p:tgtEl>
                                        <p:attrNameLst>
                                          <p:attrName>ppt_x</p:attrName>
                                        </p:attrNameLst>
                                      </p:cBhvr>
                                      <p:tavLst>
                                        <p:tav tm="0">
                                          <p:val>
                                            <p:strVal val="#ppt_x"/>
                                          </p:val>
                                        </p:tav>
                                        <p:tav tm="100000">
                                          <p:val>
                                            <p:strVal val="#ppt_x"/>
                                          </p:val>
                                        </p:tav>
                                      </p:tavLst>
                                    </p:anim>
                                    <p:anim calcmode="lin" valueType="num">
                                      <p:cBhvr additive="base">
                                        <p:cTn id="6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7">
                                            <p:txEl>
                                              <p:pRg st="11" end="11"/>
                                            </p:txEl>
                                          </p:spTgt>
                                        </p:tgtEl>
                                        <p:attrNameLst>
                                          <p:attrName>style.visibility</p:attrName>
                                        </p:attrNameLst>
                                      </p:cBhvr>
                                      <p:to>
                                        <p:strVal val="visible"/>
                                      </p:to>
                                    </p:set>
                                    <p:anim calcmode="lin" valueType="num">
                                      <p:cBhvr additive="base">
                                        <p:cTn id="68"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7">
                                            <p:txEl>
                                              <p:pRg st="13" end="13"/>
                                            </p:txEl>
                                          </p:spTgt>
                                        </p:tgtEl>
                                        <p:attrNameLst>
                                          <p:attrName>style.visibility</p:attrName>
                                        </p:attrNameLst>
                                      </p:cBhvr>
                                      <p:to>
                                        <p:strVal val="visible"/>
                                      </p:to>
                                    </p:set>
                                    <p:anim calcmode="lin" valueType="num">
                                      <p:cBhvr additive="base">
                                        <p:cTn id="74"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2F7B3-F8BA-A178-60BF-2C0C41634242}"/>
              </a:ext>
            </a:extLst>
          </p:cNvPr>
          <p:cNvSpPr txBox="1"/>
          <p:nvPr/>
        </p:nvSpPr>
        <p:spPr>
          <a:xfrm>
            <a:off x="304800" y="97779"/>
            <a:ext cx="5320145" cy="6170920"/>
          </a:xfrm>
          <a:prstGeom prst="rect">
            <a:avLst/>
          </a:prstGeom>
          <a:noFill/>
        </p:spPr>
        <p:txBody>
          <a:bodyPr wrap="square">
            <a:spAutoFit/>
          </a:bodyPr>
          <a:lstStyle/>
          <a:p>
            <a:pPr algn="just"/>
            <a:r>
              <a:rPr lang="en-US" sz="1600" b="0" i="0" dirty="0">
                <a:solidFill>
                  <a:srgbClr val="610B4B"/>
                </a:solidFill>
                <a:effectLst/>
                <a:latin typeface="erdana"/>
              </a:rPr>
              <a:t>Standard Stack Operations: </a:t>
            </a:r>
          </a:p>
          <a:p>
            <a:pPr algn="just"/>
            <a:endParaRPr lang="en-US" sz="1600" dirty="0">
              <a:solidFill>
                <a:srgbClr val="610B4B"/>
              </a:solidFill>
              <a:latin typeface="erdana"/>
            </a:endParaRPr>
          </a:p>
          <a:p>
            <a:pPr algn="just"/>
            <a:r>
              <a:rPr lang="en-US" sz="1600" b="1" i="0" dirty="0">
                <a:solidFill>
                  <a:srgbClr val="333333"/>
                </a:solidFill>
                <a:effectLst/>
                <a:latin typeface="inter-bold"/>
              </a:rPr>
              <a:t>The following are some common operations implemented on the stack:</a:t>
            </a:r>
          </a:p>
          <a:p>
            <a:pPr algn="just"/>
            <a:endParaRPr lang="en-US" sz="1600" b="1" i="0" dirty="0">
              <a:solidFill>
                <a:srgbClr val="333333"/>
              </a:solidFill>
              <a:effectLst/>
              <a:latin typeface="inter-bold"/>
            </a:endParaRP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push():</a:t>
            </a:r>
            <a:r>
              <a:rPr lang="en-US" sz="1600" b="0" i="0" dirty="0">
                <a:solidFill>
                  <a:srgbClr val="000000"/>
                </a:solidFill>
                <a:effectLst/>
                <a:latin typeface="inter-regular"/>
              </a:rPr>
              <a:t> When we insert an element in a stack then the operation is known as a push. If the stack is full then the overflow condition occurs.</a:t>
            </a: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pop():</a:t>
            </a:r>
            <a:r>
              <a:rPr lang="en-US" sz="1600" b="0" i="0" dirty="0">
                <a:solidFill>
                  <a:srgbClr val="000000"/>
                </a:solidFill>
                <a:effectLst/>
                <a:latin typeface="inter-regular"/>
              </a:rPr>
              <a:t> When we delete an element from the stack, the operation is known as a pop. If the stack is empty means that no element exists in the stack, this state is known as an underflow state.</a:t>
            </a:r>
          </a:p>
          <a:p>
            <a:pPr marL="285750" indent="-285750" algn="just">
              <a:spcBef>
                <a:spcPts val="600"/>
              </a:spcBef>
              <a:spcAft>
                <a:spcPts val="600"/>
              </a:spcAft>
              <a:buFont typeface="Wingdings" panose="05000000000000000000" pitchFamily="2" charset="2"/>
              <a:buChar char="Ø"/>
            </a:pPr>
            <a:r>
              <a:rPr lang="en-US" sz="1600" b="1" i="0" dirty="0" err="1">
                <a:solidFill>
                  <a:srgbClr val="000000"/>
                </a:solidFill>
                <a:effectLst/>
                <a:latin typeface="inter-bold"/>
              </a:rPr>
              <a:t>isEmpty</a:t>
            </a:r>
            <a:r>
              <a:rPr lang="en-US" sz="1600" b="1" i="0" dirty="0">
                <a:solidFill>
                  <a:srgbClr val="000000"/>
                </a:solidFill>
                <a:effectLst/>
                <a:latin typeface="inter-bold"/>
              </a:rPr>
              <a:t>():</a:t>
            </a:r>
            <a:r>
              <a:rPr lang="en-US" sz="1600" b="0" i="0" dirty="0">
                <a:solidFill>
                  <a:srgbClr val="000000"/>
                </a:solidFill>
                <a:effectLst/>
                <a:latin typeface="inter-regular"/>
              </a:rPr>
              <a:t> It determines whether the stack is empty or not.</a:t>
            </a:r>
          </a:p>
          <a:p>
            <a:pPr marL="285750" indent="-285750" algn="just">
              <a:spcBef>
                <a:spcPts val="600"/>
              </a:spcBef>
              <a:spcAft>
                <a:spcPts val="600"/>
              </a:spcAft>
              <a:buFont typeface="Wingdings" panose="05000000000000000000" pitchFamily="2" charset="2"/>
              <a:buChar char="Ø"/>
            </a:pPr>
            <a:r>
              <a:rPr lang="en-US" sz="1600" b="1" i="0" dirty="0" err="1">
                <a:solidFill>
                  <a:srgbClr val="000000"/>
                </a:solidFill>
                <a:effectLst/>
                <a:latin typeface="inter-bold"/>
              </a:rPr>
              <a:t>isFull</a:t>
            </a:r>
            <a:r>
              <a:rPr lang="en-US" sz="1600" b="1" i="0" dirty="0">
                <a:solidFill>
                  <a:srgbClr val="000000"/>
                </a:solidFill>
                <a:effectLst/>
                <a:latin typeface="inter-bold"/>
              </a:rPr>
              <a:t>():</a:t>
            </a:r>
            <a:r>
              <a:rPr lang="en-US" sz="1600" b="0" i="0" dirty="0">
                <a:solidFill>
                  <a:srgbClr val="000000"/>
                </a:solidFill>
                <a:effectLst/>
                <a:latin typeface="inter-regular"/>
              </a:rPr>
              <a:t> It determines whether the stack is full or not.'</a:t>
            </a: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peek():</a:t>
            </a:r>
            <a:r>
              <a:rPr lang="en-US" sz="1600" b="0" i="0" dirty="0">
                <a:solidFill>
                  <a:srgbClr val="000000"/>
                </a:solidFill>
                <a:effectLst/>
                <a:latin typeface="inter-regular"/>
              </a:rPr>
              <a:t> It returns the element at the given position.</a:t>
            </a: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count():</a:t>
            </a:r>
            <a:r>
              <a:rPr lang="en-US" sz="1600" b="0" i="0" dirty="0">
                <a:solidFill>
                  <a:srgbClr val="000000"/>
                </a:solidFill>
                <a:effectLst/>
                <a:latin typeface="inter-regular"/>
              </a:rPr>
              <a:t> It returns the total number of elements available in a stack.</a:t>
            </a: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change():</a:t>
            </a:r>
            <a:r>
              <a:rPr lang="en-US" sz="1600" b="0" i="0" dirty="0">
                <a:solidFill>
                  <a:srgbClr val="000000"/>
                </a:solidFill>
                <a:effectLst/>
                <a:latin typeface="inter-regular"/>
              </a:rPr>
              <a:t> It changes the element at the given position.</a:t>
            </a: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display():</a:t>
            </a:r>
            <a:r>
              <a:rPr lang="en-US" sz="1600" b="0" i="0" dirty="0">
                <a:solidFill>
                  <a:srgbClr val="000000"/>
                </a:solidFill>
                <a:effectLst/>
                <a:latin typeface="inter-regular"/>
              </a:rPr>
              <a:t> It prints all the elements available in the stack.</a:t>
            </a:r>
          </a:p>
        </p:txBody>
      </p:sp>
      <p:sp>
        <p:nvSpPr>
          <p:cNvPr id="5" name="TextBox 4">
            <a:extLst>
              <a:ext uri="{FF2B5EF4-FFF2-40B4-BE49-F238E27FC236}">
                <a16:creationId xmlns:a16="http://schemas.microsoft.com/office/drawing/2014/main" id="{465B9F8A-F286-1E70-F441-EC74B566B3CA}"/>
              </a:ext>
            </a:extLst>
          </p:cNvPr>
          <p:cNvSpPr txBox="1"/>
          <p:nvPr/>
        </p:nvSpPr>
        <p:spPr>
          <a:xfrm>
            <a:off x="5929746" y="97779"/>
            <a:ext cx="5874327" cy="3639458"/>
          </a:xfrm>
          <a:prstGeom prst="rect">
            <a:avLst/>
          </a:prstGeom>
          <a:noFill/>
        </p:spPr>
        <p:txBody>
          <a:bodyPr wrap="square">
            <a:spAutoFit/>
          </a:bodyPr>
          <a:lstStyle/>
          <a:p>
            <a:pPr algn="just"/>
            <a:r>
              <a:rPr lang="en-US" sz="1600" b="0" i="0" dirty="0">
                <a:solidFill>
                  <a:srgbClr val="610B4B"/>
                </a:solidFill>
                <a:effectLst/>
                <a:latin typeface="erdana"/>
              </a:rPr>
              <a:t>PUSH operation: </a:t>
            </a:r>
            <a:r>
              <a:rPr lang="en-US" sz="1600" b="1" i="0" dirty="0">
                <a:solidFill>
                  <a:srgbClr val="333333"/>
                </a:solidFill>
                <a:effectLst/>
                <a:latin typeface="inter-bold"/>
              </a:rPr>
              <a:t>The steps involved in the PUSH operation is given below:</a:t>
            </a:r>
            <a:endParaRPr lang="en-US" sz="1600" b="0" i="0" dirty="0">
              <a:solidFill>
                <a:srgbClr val="333333"/>
              </a:solidFill>
              <a:effectLst/>
              <a:latin typeface="inter-regular"/>
            </a:endParaRPr>
          </a:p>
          <a:p>
            <a:pPr marL="285750" indent="-285750" algn="just">
              <a:spcBef>
                <a:spcPts val="300"/>
              </a:spcBef>
              <a:spcAft>
                <a:spcPts val="300"/>
              </a:spcAft>
              <a:buFont typeface="Wingdings" panose="05000000000000000000" pitchFamily="2" charset="2"/>
              <a:buChar char="Ø"/>
            </a:pPr>
            <a:r>
              <a:rPr lang="en-US" sz="1600" b="0" i="0" dirty="0">
                <a:solidFill>
                  <a:srgbClr val="000000"/>
                </a:solidFill>
                <a:effectLst/>
                <a:latin typeface="inter-regular"/>
              </a:rPr>
              <a:t>Before inserting an element in a stack, we check whether the stack is full.</a:t>
            </a:r>
          </a:p>
          <a:p>
            <a:pPr marL="285750" indent="-285750" algn="just">
              <a:spcBef>
                <a:spcPts val="300"/>
              </a:spcBef>
              <a:spcAft>
                <a:spcPts val="300"/>
              </a:spcAft>
              <a:buFont typeface="Wingdings" panose="05000000000000000000" pitchFamily="2" charset="2"/>
              <a:buChar char="Ø"/>
            </a:pPr>
            <a:r>
              <a:rPr lang="en-US" sz="1600" b="0" i="0" dirty="0">
                <a:solidFill>
                  <a:srgbClr val="000000"/>
                </a:solidFill>
                <a:effectLst/>
                <a:latin typeface="inter-regular"/>
              </a:rPr>
              <a:t>If we try to insert the element in a stack, and the stack is full, then the </a:t>
            </a:r>
            <a:r>
              <a:rPr lang="en-US" sz="1600" b="1" i="1" dirty="0">
                <a:solidFill>
                  <a:srgbClr val="000000"/>
                </a:solidFill>
                <a:effectLst/>
                <a:latin typeface="inter-bold"/>
              </a:rPr>
              <a:t>overflow</a:t>
            </a:r>
            <a:r>
              <a:rPr lang="en-US" sz="1600" b="0" i="0" dirty="0">
                <a:solidFill>
                  <a:srgbClr val="000000"/>
                </a:solidFill>
                <a:effectLst/>
                <a:latin typeface="inter-regular"/>
              </a:rPr>
              <a:t> condition occurs.</a:t>
            </a:r>
          </a:p>
          <a:p>
            <a:pPr marL="285750" indent="-285750" algn="just">
              <a:spcBef>
                <a:spcPts val="300"/>
              </a:spcBef>
              <a:spcAft>
                <a:spcPts val="300"/>
              </a:spcAft>
              <a:buFont typeface="Wingdings" panose="05000000000000000000" pitchFamily="2" charset="2"/>
              <a:buChar char="Ø"/>
            </a:pPr>
            <a:r>
              <a:rPr lang="en-US" sz="1600" b="0" i="0" dirty="0">
                <a:solidFill>
                  <a:srgbClr val="000000"/>
                </a:solidFill>
                <a:effectLst/>
                <a:latin typeface="inter-regular"/>
              </a:rPr>
              <a:t>When we initialize a stack, we set the value of top as -1 to check that the stack is empty.</a:t>
            </a:r>
          </a:p>
          <a:p>
            <a:pPr marL="285750" indent="-285750" algn="just">
              <a:spcBef>
                <a:spcPts val="300"/>
              </a:spcBef>
              <a:spcAft>
                <a:spcPts val="300"/>
              </a:spcAft>
              <a:buFont typeface="Wingdings" panose="05000000000000000000" pitchFamily="2" charset="2"/>
              <a:buChar char="Ø"/>
            </a:pPr>
            <a:r>
              <a:rPr lang="en-US" sz="1600" b="0" i="0" dirty="0">
                <a:solidFill>
                  <a:srgbClr val="000000"/>
                </a:solidFill>
                <a:effectLst/>
                <a:latin typeface="inter-regular"/>
              </a:rPr>
              <a:t>When the new element is pushed in a stack, first, the value of the top gets incremented, i.e., </a:t>
            </a:r>
            <a:r>
              <a:rPr lang="en-US" sz="1600" b="1" i="0" dirty="0">
                <a:solidFill>
                  <a:srgbClr val="000000"/>
                </a:solidFill>
                <a:effectLst/>
                <a:latin typeface="inter-bold"/>
              </a:rPr>
              <a:t>top=top+1,</a:t>
            </a:r>
            <a:r>
              <a:rPr lang="en-US" sz="1600" b="0" i="0" dirty="0">
                <a:solidFill>
                  <a:srgbClr val="000000"/>
                </a:solidFill>
                <a:effectLst/>
                <a:latin typeface="inter-regular"/>
              </a:rPr>
              <a:t> and the element will be placed at the new position of the </a:t>
            </a:r>
            <a:r>
              <a:rPr lang="en-US" sz="1600" b="1" i="0" dirty="0">
                <a:solidFill>
                  <a:srgbClr val="000000"/>
                </a:solidFill>
                <a:effectLst/>
                <a:latin typeface="inter-bold"/>
              </a:rPr>
              <a:t>top</a:t>
            </a:r>
            <a:r>
              <a:rPr lang="en-US" sz="1600" b="0" i="0" dirty="0">
                <a:solidFill>
                  <a:srgbClr val="000000"/>
                </a:solidFill>
                <a:effectLst/>
                <a:latin typeface="inter-regular"/>
              </a:rPr>
              <a:t>.</a:t>
            </a:r>
          </a:p>
          <a:p>
            <a:pPr marL="285750" indent="-285750" algn="just">
              <a:spcBef>
                <a:spcPts val="300"/>
              </a:spcBef>
              <a:spcAft>
                <a:spcPts val="300"/>
              </a:spcAft>
              <a:buFont typeface="Wingdings" panose="05000000000000000000" pitchFamily="2" charset="2"/>
              <a:buChar char="Ø"/>
            </a:pPr>
            <a:r>
              <a:rPr lang="en-US" sz="1600" b="0" i="0" dirty="0">
                <a:solidFill>
                  <a:srgbClr val="000000"/>
                </a:solidFill>
                <a:effectLst/>
                <a:latin typeface="inter-regular"/>
              </a:rPr>
              <a:t>The elements will be inserted until we reach the </a:t>
            </a:r>
            <a:r>
              <a:rPr lang="en-US" sz="1600" b="1" i="1" dirty="0">
                <a:solidFill>
                  <a:srgbClr val="000000"/>
                </a:solidFill>
                <a:effectLst/>
                <a:latin typeface="inter-bold"/>
              </a:rPr>
              <a:t>max</a:t>
            </a:r>
            <a:r>
              <a:rPr lang="en-US" sz="1600" b="0" i="0" dirty="0">
                <a:solidFill>
                  <a:srgbClr val="000000"/>
                </a:solidFill>
                <a:effectLst/>
                <a:latin typeface="inter-regular"/>
              </a:rPr>
              <a:t> size of the stack.</a:t>
            </a:r>
          </a:p>
        </p:txBody>
      </p:sp>
      <p:pic>
        <p:nvPicPr>
          <p:cNvPr id="2050" name="Picture 2" descr="DS Stack Introduction">
            <a:extLst>
              <a:ext uri="{FF2B5EF4-FFF2-40B4-BE49-F238E27FC236}">
                <a16:creationId xmlns:a16="http://schemas.microsoft.com/office/drawing/2014/main" id="{CF436383-CBE9-5025-0268-D40F7DB6F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92945"/>
            <a:ext cx="5708073" cy="306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0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anim calcmode="lin" valueType="num">
                                      <p:cBhvr additive="base">
                                        <p:cTn id="6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1" end="1"/>
                                            </p:txEl>
                                          </p:spTgt>
                                        </p:tgtEl>
                                        <p:attrNameLst>
                                          <p:attrName>style.visibility</p:attrName>
                                        </p:attrNameLst>
                                      </p:cBhvr>
                                      <p:to>
                                        <p:strVal val="visible"/>
                                      </p:to>
                                    </p:set>
                                    <p:anim calcmode="lin" valueType="num">
                                      <p:cBhvr additive="base">
                                        <p:cTn id="7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animEffect transition="in" filter="wipe(down)">
                                      <p:cBhvr>
                                        <p:cTn id="77" dur="500"/>
                                        <p:tgtEl>
                                          <p:spTgt spid="5">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5">
                                            <p:txEl>
                                              <p:pRg st="3" end="3"/>
                                            </p:txEl>
                                          </p:spTgt>
                                        </p:tgtEl>
                                        <p:attrNameLst>
                                          <p:attrName>style.visibility</p:attrName>
                                        </p:attrNameLst>
                                      </p:cBhvr>
                                      <p:to>
                                        <p:strVal val="visible"/>
                                      </p:to>
                                    </p:set>
                                    <p:animEffect transition="in" filter="wheel(1)">
                                      <p:cBhvr>
                                        <p:cTn id="82" dur="2000"/>
                                        <p:tgtEl>
                                          <p:spTgt spid="5">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5">
                                            <p:txEl>
                                              <p:pRg st="4" end="4"/>
                                            </p:txEl>
                                          </p:spTgt>
                                        </p:tgtEl>
                                        <p:attrNameLst>
                                          <p:attrName>style.visibility</p:attrName>
                                        </p:attrNameLst>
                                      </p:cBhvr>
                                      <p:to>
                                        <p:strVal val="visible"/>
                                      </p:to>
                                    </p:set>
                                    <p:animEffect transition="in" filter="barn(inVertical)">
                                      <p:cBhvr>
                                        <p:cTn id="87" dur="500"/>
                                        <p:tgtEl>
                                          <p:spTgt spid="5">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5">
                                            <p:txEl>
                                              <p:pRg st="5" end="5"/>
                                            </p:txEl>
                                          </p:spTgt>
                                        </p:tgtEl>
                                        <p:attrNameLst>
                                          <p:attrName>style.visibility</p:attrName>
                                        </p:attrNameLst>
                                      </p:cBhvr>
                                      <p:to>
                                        <p:strVal val="visible"/>
                                      </p:to>
                                    </p:set>
                                    <p:animEffect transition="in" filter="barn(inVertical)">
                                      <p:cBhvr>
                                        <p:cTn id="92" dur="500"/>
                                        <p:tgtEl>
                                          <p:spTgt spid="5">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1" presetClass="entr" presetSubtype="1" fill="hold" nodeType="clickEffect">
                                  <p:stCondLst>
                                    <p:cond delay="0"/>
                                  </p:stCondLst>
                                  <p:childTnLst>
                                    <p:set>
                                      <p:cBhvr>
                                        <p:cTn id="96" dur="1" fill="hold">
                                          <p:stCondLst>
                                            <p:cond delay="0"/>
                                          </p:stCondLst>
                                        </p:cTn>
                                        <p:tgtEl>
                                          <p:spTgt spid="2050"/>
                                        </p:tgtEl>
                                        <p:attrNameLst>
                                          <p:attrName>style.visibility</p:attrName>
                                        </p:attrNameLst>
                                      </p:cBhvr>
                                      <p:to>
                                        <p:strVal val="visible"/>
                                      </p:to>
                                    </p:set>
                                    <p:animEffect transition="in" filter="wheel(1)">
                                      <p:cBhvr>
                                        <p:cTn id="9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CE2BDC-8F19-57A0-EB84-2B8BC211722C}"/>
              </a:ext>
            </a:extLst>
          </p:cNvPr>
          <p:cNvSpPr txBox="1"/>
          <p:nvPr/>
        </p:nvSpPr>
        <p:spPr>
          <a:xfrm>
            <a:off x="323273" y="272948"/>
            <a:ext cx="5163127" cy="3093154"/>
          </a:xfrm>
          <a:prstGeom prst="rect">
            <a:avLst/>
          </a:prstGeom>
          <a:noFill/>
        </p:spPr>
        <p:txBody>
          <a:bodyPr wrap="square">
            <a:spAutoFit/>
          </a:bodyPr>
          <a:lstStyle/>
          <a:p>
            <a:pPr algn="just"/>
            <a:r>
              <a:rPr lang="en-US" sz="1600" b="0" i="0" dirty="0">
                <a:solidFill>
                  <a:srgbClr val="610B4B"/>
                </a:solidFill>
                <a:effectLst/>
                <a:latin typeface="erdana"/>
              </a:rPr>
              <a:t>POP operation: </a:t>
            </a:r>
            <a:r>
              <a:rPr lang="en-US" sz="1600" b="1" i="0" dirty="0">
                <a:solidFill>
                  <a:srgbClr val="333333"/>
                </a:solidFill>
                <a:effectLst/>
                <a:latin typeface="inter-bold"/>
              </a:rPr>
              <a:t>The steps involved in the POP operation is given below:</a:t>
            </a:r>
            <a:endParaRPr lang="en-US" sz="1600" b="0" i="0" dirty="0">
              <a:solidFill>
                <a:srgbClr val="333333"/>
              </a:solidFill>
              <a:effectLst/>
              <a:latin typeface="inter-regular"/>
            </a:endParaRPr>
          </a:p>
          <a:p>
            <a:pPr marL="285750" indent="-285750" algn="just">
              <a:spcBef>
                <a:spcPts val="600"/>
              </a:spcBef>
              <a:spcAft>
                <a:spcPts val="600"/>
              </a:spcAft>
              <a:buFont typeface="Wingdings" panose="05000000000000000000" pitchFamily="2" charset="2"/>
              <a:buChar char="Ø"/>
            </a:pPr>
            <a:r>
              <a:rPr lang="en-US" sz="1600" b="0" i="0" dirty="0">
                <a:solidFill>
                  <a:srgbClr val="000000"/>
                </a:solidFill>
                <a:effectLst/>
                <a:latin typeface="inter-regular"/>
              </a:rPr>
              <a:t>Before deleting the element from the stack, we check whether the stack is empty.</a:t>
            </a:r>
          </a:p>
          <a:p>
            <a:pPr marL="285750" indent="-285750" algn="just">
              <a:spcBef>
                <a:spcPts val="600"/>
              </a:spcBef>
              <a:spcAft>
                <a:spcPts val="600"/>
              </a:spcAft>
              <a:buFont typeface="Wingdings" panose="05000000000000000000" pitchFamily="2" charset="2"/>
              <a:buChar char="Ø"/>
            </a:pPr>
            <a:r>
              <a:rPr lang="en-US" sz="1600" b="0" i="0" dirty="0">
                <a:solidFill>
                  <a:srgbClr val="000000"/>
                </a:solidFill>
                <a:effectLst/>
                <a:latin typeface="inter-regular"/>
              </a:rPr>
              <a:t>If we try to delete the element from the empty stack, then the </a:t>
            </a:r>
            <a:r>
              <a:rPr lang="en-US" sz="1600" b="1" i="1" dirty="0">
                <a:solidFill>
                  <a:srgbClr val="000000"/>
                </a:solidFill>
                <a:effectLst/>
                <a:latin typeface="inter-bold"/>
              </a:rPr>
              <a:t>underflow</a:t>
            </a:r>
            <a:r>
              <a:rPr lang="en-US" sz="1600" b="0" i="0" dirty="0">
                <a:solidFill>
                  <a:srgbClr val="000000"/>
                </a:solidFill>
                <a:effectLst/>
                <a:latin typeface="inter-regular"/>
              </a:rPr>
              <a:t> condition occurs.</a:t>
            </a:r>
          </a:p>
          <a:p>
            <a:pPr marL="285750" indent="-285750" algn="just">
              <a:spcBef>
                <a:spcPts val="600"/>
              </a:spcBef>
              <a:spcAft>
                <a:spcPts val="600"/>
              </a:spcAft>
              <a:buFont typeface="Wingdings" panose="05000000000000000000" pitchFamily="2" charset="2"/>
              <a:buChar char="Ø"/>
            </a:pPr>
            <a:r>
              <a:rPr lang="en-US" sz="1600" b="0" i="0" dirty="0">
                <a:solidFill>
                  <a:srgbClr val="000000"/>
                </a:solidFill>
                <a:effectLst/>
                <a:latin typeface="inter-regular"/>
              </a:rPr>
              <a:t>If the stack is not empty, we first access the element which is pointed by the </a:t>
            </a:r>
            <a:r>
              <a:rPr lang="en-US" sz="1600" b="1" i="1" dirty="0">
                <a:solidFill>
                  <a:srgbClr val="000000"/>
                </a:solidFill>
                <a:effectLst/>
                <a:latin typeface="inter-bold"/>
              </a:rPr>
              <a:t>top</a:t>
            </a:r>
            <a:endParaRPr lang="en-US" sz="1600" b="0" i="0" dirty="0">
              <a:solidFill>
                <a:srgbClr val="000000"/>
              </a:solidFill>
              <a:effectLst/>
              <a:latin typeface="inter-regular"/>
            </a:endParaRPr>
          </a:p>
          <a:p>
            <a:pPr marL="285750" indent="-285750" algn="just">
              <a:spcBef>
                <a:spcPts val="600"/>
              </a:spcBef>
              <a:spcAft>
                <a:spcPts val="600"/>
              </a:spcAft>
              <a:buFont typeface="Wingdings" panose="05000000000000000000" pitchFamily="2" charset="2"/>
              <a:buChar char="Ø"/>
            </a:pPr>
            <a:r>
              <a:rPr lang="en-US" sz="1600" b="0" i="0" dirty="0">
                <a:solidFill>
                  <a:srgbClr val="000000"/>
                </a:solidFill>
                <a:effectLst/>
                <a:latin typeface="inter-regular"/>
              </a:rPr>
              <a:t>Once the pop operation is performed, the top is decremented by 1, i.e., </a:t>
            </a:r>
            <a:r>
              <a:rPr lang="en-US" sz="1600" b="1" i="0" dirty="0">
                <a:solidFill>
                  <a:srgbClr val="000000"/>
                </a:solidFill>
                <a:effectLst/>
                <a:latin typeface="inter-bold"/>
              </a:rPr>
              <a:t>top=top-1</a:t>
            </a:r>
            <a:r>
              <a:rPr lang="en-US" sz="1600" b="0" i="0" dirty="0">
                <a:solidFill>
                  <a:srgbClr val="000000"/>
                </a:solidFill>
                <a:effectLst/>
                <a:latin typeface="inter-regular"/>
              </a:rPr>
              <a:t>.</a:t>
            </a:r>
          </a:p>
        </p:txBody>
      </p:sp>
      <p:pic>
        <p:nvPicPr>
          <p:cNvPr id="3074" name="Picture 2" descr="DS Stack Introduction">
            <a:extLst>
              <a:ext uri="{FF2B5EF4-FFF2-40B4-BE49-F238E27FC236}">
                <a16:creationId xmlns:a16="http://schemas.microsoft.com/office/drawing/2014/main" id="{0EEA8469-A110-8A70-8FD0-106285C5D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82" y="3290081"/>
            <a:ext cx="5033818" cy="337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9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074"/>
                                        </p:tgtEl>
                                        <p:attrNameLst>
                                          <p:attrName>style.visibility</p:attrName>
                                        </p:attrNameLst>
                                      </p:cBhvr>
                                      <p:to>
                                        <p:strVal val="visible"/>
                                      </p:to>
                                    </p:set>
                                    <p:animEffect transition="in" filter="fade">
                                      <p:cBhvr>
                                        <p:cTn id="40" dur="1000"/>
                                        <p:tgtEl>
                                          <p:spTgt spid="3074"/>
                                        </p:tgtEl>
                                      </p:cBhvr>
                                    </p:animEffect>
                                    <p:anim calcmode="lin" valueType="num">
                                      <p:cBhvr>
                                        <p:cTn id="41" dur="1000" fill="hold"/>
                                        <p:tgtEl>
                                          <p:spTgt spid="3074"/>
                                        </p:tgtEl>
                                        <p:attrNameLst>
                                          <p:attrName>ppt_x</p:attrName>
                                        </p:attrNameLst>
                                      </p:cBhvr>
                                      <p:tavLst>
                                        <p:tav tm="0">
                                          <p:val>
                                            <p:strVal val="#ppt_x"/>
                                          </p:val>
                                        </p:tav>
                                        <p:tav tm="100000">
                                          <p:val>
                                            <p:strVal val="#ppt_x"/>
                                          </p:val>
                                        </p:tav>
                                      </p:tavLst>
                                    </p:anim>
                                    <p:anim calcmode="lin" valueType="num">
                                      <p:cBhvr>
                                        <p:cTn id="42"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32B954-650A-3236-9B33-AA5C4DDB6B94}"/>
              </a:ext>
            </a:extLst>
          </p:cNvPr>
          <p:cNvSpPr txBox="1"/>
          <p:nvPr/>
        </p:nvSpPr>
        <p:spPr>
          <a:xfrm>
            <a:off x="184727" y="58846"/>
            <a:ext cx="11822546" cy="6740307"/>
          </a:xfrm>
          <a:prstGeom prst="rect">
            <a:avLst/>
          </a:prstGeom>
          <a:noFill/>
        </p:spPr>
        <p:txBody>
          <a:bodyPr wrap="square">
            <a:spAutoFit/>
          </a:bodyPr>
          <a:lstStyle/>
          <a:p>
            <a:pPr algn="just">
              <a:spcBef>
                <a:spcPts val="600"/>
              </a:spcBef>
              <a:spcAft>
                <a:spcPts val="600"/>
              </a:spcAft>
            </a:pPr>
            <a:r>
              <a:rPr lang="en-US" sz="1600" b="0" i="0" dirty="0">
                <a:solidFill>
                  <a:srgbClr val="610B4B"/>
                </a:solidFill>
                <a:effectLst/>
                <a:latin typeface="erdana"/>
              </a:rPr>
              <a:t>Applications of Stack: </a:t>
            </a:r>
            <a:r>
              <a:rPr lang="en-US" sz="1600" b="1" dirty="0">
                <a:solidFill>
                  <a:srgbClr val="333333"/>
                </a:solidFill>
                <a:latin typeface="inter-bold"/>
              </a:rPr>
              <a:t>The following are the applications of the stack:</a:t>
            </a:r>
            <a:endParaRPr lang="en-US" sz="1600" dirty="0">
              <a:solidFill>
                <a:srgbClr val="333333"/>
              </a:solidFill>
              <a:latin typeface="inter-regular"/>
            </a:endParaRPr>
          </a:p>
          <a:p>
            <a:pPr marL="285750" indent="-285750" algn="just">
              <a:spcBef>
                <a:spcPts val="600"/>
              </a:spcBef>
              <a:spcAft>
                <a:spcPts val="600"/>
              </a:spcAft>
              <a:buFont typeface="Wingdings" panose="05000000000000000000" pitchFamily="2" charset="2"/>
              <a:buChar char="Ø"/>
            </a:pPr>
            <a:r>
              <a:rPr lang="en-US" sz="1600" b="1" dirty="0">
                <a:solidFill>
                  <a:srgbClr val="000000"/>
                </a:solidFill>
                <a:latin typeface="inter-bold"/>
              </a:rPr>
              <a:t>Balancing of symbols:</a:t>
            </a:r>
            <a:r>
              <a:rPr lang="en-US" sz="1600" dirty="0">
                <a:solidFill>
                  <a:srgbClr val="000000"/>
                </a:solidFill>
                <a:latin typeface="inter-regular"/>
              </a:rPr>
              <a:t> A stack is used for balancing a symbol.  </a:t>
            </a:r>
            <a:r>
              <a:rPr lang="en-US" sz="1600" dirty="0">
                <a:solidFill>
                  <a:srgbClr val="333333"/>
                </a:solidFill>
                <a:latin typeface="inter-regular"/>
              </a:rPr>
              <a:t>As we know, each program has </a:t>
            </a:r>
            <a:r>
              <a:rPr lang="en-US" sz="1600" i="1" dirty="0">
                <a:solidFill>
                  <a:srgbClr val="333333"/>
                </a:solidFill>
                <a:latin typeface="inter-regular"/>
              </a:rPr>
              <a:t>opening</a:t>
            </a:r>
            <a:r>
              <a:rPr lang="en-US" sz="1600" dirty="0">
                <a:solidFill>
                  <a:srgbClr val="333333"/>
                </a:solidFill>
                <a:latin typeface="inter-regular"/>
              </a:rPr>
              <a:t> and </a:t>
            </a:r>
            <a:r>
              <a:rPr lang="en-US" sz="1600" i="1" dirty="0">
                <a:solidFill>
                  <a:srgbClr val="333333"/>
                </a:solidFill>
                <a:latin typeface="inter-regular"/>
              </a:rPr>
              <a:t>closing</a:t>
            </a:r>
            <a:r>
              <a:rPr lang="en-US" sz="1600" dirty="0">
                <a:solidFill>
                  <a:srgbClr val="333333"/>
                </a:solidFill>
                <a:latin typeface="inter-regular"/>
              </a:rPr>
              <a:t> braces; when the opening braces come, we push the braces in a stack, and when the closing braces appear, we pop the opening braces from the stack. Therefore, the net value comes out to be zero. If any symbol is left in the stack, it means that some syntax occurs in a program.</a:t>
            </a:r>
          </a:p>
          <a:p>
            <a:pPr marL="285750" indent="-285750" algn="just">
              <a:spcBef>
                <a:spcPts val="600"/>
              </a:spcBef>
              <a:spcAft>
                <a:spcPts val="600"/>
              </a:spcAft>
              <a:buFont typeface="Wingdings" panose="05000000000000000000" pitchFamily="2" charset="2"/>
              <a:buChar char="Ø"/>
            </a:pPr>
            <a:r>
              <a:rPr lang="en-US" sz="1600" b="1" dirty="0">
                <a:solidFill>
                  <a:srgbClr val="000000"/>
                </a:solidFill>
                <a:latin typeface="inter-bold"/>
              </a:rPr>
              <a:t>String reversal:</a:t>
            </a:r>
            <a:r>
              <a:rPr lang="en-US" sz="1600" dirty="0">
                <a:solidFill>
                  <a:srgbClr val="000000"/>
                </a:solidFill>
                <a:latin typeface="inter-regular"/>
              </a:rPr>
              <a:t> A stack is also used for reversing a string. For example, we want to reverse a “</a:t>
            </a:r>
            <a:r>
              <a:rPr lang="en-US" sz="1600" b="1" dirty="0">
                <a:solidFill>
                  <a:srgbClr val="000000"/>
                </a:solidFill>
                <a:latin typeface="inter-bold"/>
              </a:rPr>
              <a:t>Computer</a:t>
            </a:r>
            <a:r>
              <a:rPr lang="en-US" sz="1600" dirty="0">
                <a:solidFill>
                  <a:srgbClr val="000000"/>
                </a:solidFill>
                <a:latin typeface="inter-regular"/>
              </a:rPr>
              <a:t>" string, so we can achieve this with the help of a stack. First, we push all the characters of the string in a stack until we  reach the null character. After pushing all the characters, we start taking out the character one by one until we reach the bottom of the stack.</a:t>
            </a:r>
          </a:p>
          <a:p>
            <a:pPr marL="285750" indent="-285750" algn="just">
              <a:spcBef>
                <a:spcPts val="600"/>
              </a:spcBef>
              <a:spcAft>
                <a:spcPts val="600"/>
              </a:spcAft>
              <a:buFont typeface="Wingdings" panose="05000000000000000000" pitchFamily="2" charset="2"/>
              <a:buChar char="Ø"/>
            </a:pPr>
            <a:r>
              <a:rPr lang="en-US" sz="1600" b="1" dirty="0">
                <a:solidFill>
                  <a:srgbClr val="000000"/>
                </a:solidFill>
                <a:latin typeface="inter-bold"/>
              </a:rPr>
              <a:t>UNDO/REDO:</a:t>
            </a:r>
            <a:r>
              <a:rPr lang="en-US" sz="1600" dirty="0">
                <a:solidFill>
                  <a:srgbClr val="000000"/>
                </a:solidFill>
                <a:latin typeface="inter-regular"/>
              </a:rPr>
              <a:t> It can also be used for performing UNDO/REDO operations. For example, we have an editor in which we write 'a', then 'b', and then 'c'; therefore, the text written in an editor is abc. So, there are three states, a, ab, and abc, which are stored in a stack. There would be two stacks in which one stack shows UNDO state, and the other the shows REDO state.   If we want to perform UNDO operation, and want to achieve 'ab' state, then we implement the pop operation</a:t>
            </a:r>
            <a:endParaRPr lang="en-US" sz="1600" b="1" i="0" dirty="0">
              <a:solidFill>
                <a:srgbClr val="000000"/>
              </a:solidFill>
              <a:effectLst/>
              <a:latin typeface="inter-bold"/>
            </a:endParaRP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Recursion:</a:t>
            </a:r>
            <a:r>
              <a:rPr lang="en-US" sz="1600" b="0" i="0" dirty="0">
                <a:solidFill>
                  <a:srgbClr val="000000"/>
                </a:solidFill>
                <a:effectLst/>
                <a:latin typeface="inter-regular"/>
              </a:rPr>
              <a:t> The recursion means that the function is calling itself again. To maintain the previous states, the compiler creates a system stack in which all the previous records of the function are maintained.</a:t>
            </a: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DFS(Depth First Search):</a:t>
            </a:r>
            <a:r>
              <a:rPr lang="en-US" sz="1600" b="0" i="0" dirty="0">
                <a:solidFill>
                  <a:srgbClr val="000000"/>
                </a:solidFill>
                <a:effectLst/>
                <a:latin typeface="inter-regular"/>
              </a:rPr>
              <a:t> This search is implemented on a Graph, and Graph uses the stack data structure.</a:t>
            </a: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Backtracking:</a:t>
            </a:r>
            <a:r>
              <a:rPr lang="en-US" sz="1600" b="0" i="0" dirty="0">
                <a:solidFill>
                  <a:srgbClr val="000000"/>
                </a:solidFill>
                <a:effectLst/>
                <a:latin typeface="inter-regular"/>
              </a:rPr>
              <a:t> Suppose we have to create a path to solve a maze problem. If we are moving in a particular path, and we realize that we come on the wrong way. In order to come at the beginning of the path to create a new path, we have to use the stack data structure.</a:t>
            </a: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Expression conversion:</a:t>
            </a:r>
            <a:r>
              <a:rPr lang="en-US" sz="1600" b="0" i="0" dirty="0">
                <a:solidFill>
                  <a:srgbClr val="000000"/>
                </a:solidFill>
                <a:effectLst/>
                <a:latin typeface="inter-regular"/>
              </a:rPr>
              <a:t> Stack can also be used for expression conversion. This is one of the most important applications of stack. The list of the expression conversion is given below: </a:t>
            </a:r>
            <a:r>
              <a:rPr lang="en-US" altLang="en-US" sz="1600" i="1" dirty="0">
                <a:solidFill>
                  <a:srgbClr val="000000"/>
                </a:solidFill>
                <a:latin typeface="inter-regular"/>
              </a:rPr>
              <a:t>1. Infix to prefix  2. Infix to postfix 3. Prefix to infix 4. Prefix to postfix 5. Postfix to infix </a:t>
            </a:r>
          </a:p>
          <a:p>
            <a:pPr marL="285750" indent="-285750" algn="just">
              <a:spcBef>
                <a:spcPts val="600"/>
              </a:spcBef>
              <a:spcAft>
                <a:spcPts val="600"/>
              </a:spcAft>
              <a:buFont typeface="Wingdings" panose="05000000000000000000" pitchFamily="2" charset="2"/>
              <a:buChar char="Ø"/>
            </a:pPr>
            <a:r>
              <a:rPr lang="en-US" sz="1600" b="1" i="0" dirty="0">
                <a:solidFill>
                  <a:srgbClr val="000000"/>
                </a:solidFill>
                <a:effectLst/>
                <a:latin typeface="inter-bold"/>
              </a:rPr>
              <a:t>Memory management:</a:t>
            </a:r>
            <a:r>
              <a:rPr lang="en-US" sz="1600" b="0" i="0" dirty="0">
                <a:solidFill>
                  <a:srgbClr val="000000"/>
                </a:solidFill>
                <a:effectLst/>
                <a:latin typeface="inter-regular"/>
              </a:rPr>
              <a:t> The stack manages the memory. The memory is assigned in the contiguous memory blocks. The memory is known as stack memory as all the variables are assigned in a function call stack memory. The memory size assigned to the program is known to the compiler. When the function is created, all its variables are assigned in the stack memory. When the function completed its execution, all the variables assigned in the stack are released</a:t>
            </a:r>
            <a:r>
              <a:rPr lang="en-US" sz="1600" dirty="0">
                <a:solidFill>
                  <a:srgbClr val="000000"/>
                </a:solidFill>
                <a:latin typeface="inter-regular"/>
              </a:rPr>
              <a:t>.</a:t>
            </a:r>
            <a:endParaRPr lang="en-US" sz="1600" b="0" i="0" dirty="0">
              <a:solidFill>
                <a:srgbClr val="000000"/>
              </a:solidFill>
              <a:effectLst/>
              <a:latin typeface="inter-regular"/>
            </a:endParaRPr>
          </a:p>
        </p:txBody>
      </p:sp>
    </p:spTree>
    <p:extLst>
      <p:ext uri="{BB962C8B-B14F-4D97-AF65-F5344CB8AC3E}">
        <p14:creationId xmlns:p14="http://schemas.microsoft.com/office/powerpoint/2010/main" val="231851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barn(inVertical)">
                                      <p:cBhvr>
                                        <p:cTn id="6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22E0EB-BA66-F405-A5C2-C61B9374813E}"/>
              </a:ext>
            </a:extLst>
          </p:cNvPr>
          <p:cNvSpPr txBox="1"/>
          <p:nvPr/>
        </p:nvSpPr>
        <p:spPr>
          <a:xfrm>
            <a:off x="184728" y="86916"/>
            <a:ext cx="4230253" cy="6771084"/>
          </a:xfrm>
          <a:prstGeom prst="rect">
            <a:avLst/>
          </a:prstGeom>
          <a:noFill/>
        </p:spPr>
        <p:txBody>
          <a:bodyPr wrap="square">
            <a:spAutoFit/>
          </a:bodyPr>
          <a:lstStyle/>
          <a:p>
            <a:pPr algn="just"/>
            <a:r>
              <a:rPr lang="en-US" sz="1400" b="0" i="0" dirty="0">
                <a:solidFill>
                  <a:srgbClr val="000000"/>
                </a:solidFill>
                <a:effectLst/>
                <a:latin typeface="inter-regular"/>
              </a:rPr>
              <a:t>#include &lt;</a:t>
            </a:r>
            <a:r>
              <a:rPr lang="en-US" sz="1400" b="0" i="0" dirty="0" err="1">
                <a:solidFill>
                  <a:srgbClr val="000000"/>
                </a:solidFill>
                <a:effectLst/>
                <a:latin typeface="inter-regular"/>
              </a:rPr>
              <a:t>stdio.h</a:t>
            </a:r>
            <a:r>
              <a:rPr lang="en-US" sz="1400" b="0" i="0" dirty="0">
                <a:solidFill>
                  <a:srgbClr val="000000"/>
                </a:solidFill>
                <a:effectLst/>
                <a:latin typeface="inter-regular"/>
              </a:rPr>
              <a:t>&gt;   </a:t>
            </a:r>
          </a:p>
          <a:p>
            <a:pPr algn="just"/>
            <a:r>
              <a:rPr lang="en-US" sz="1400" b="1" i="0" dirty="0">
                <a:solidFill>
                  <a:srgbClr val="006699"/>
                </a:solidFill>
                <a:effectLst/>
                <a:latin typeface="inter-regular"/>
              </a:rPr>
              <a:t>int</a:t>
            </a:r>
            <a:r>
              <a:rPr lang="en-US" sz="1400" b="0" i="0" dirty="0">
                <a:solidFill>
                  <a:srgbClr val="000000"/>
                </a:solidFill>
                <a:effectLst/>
                <a:latin typeface="inter-regular"/>
              </a:rPr>
              <a:t> stack[</a:t>
            </a:r>
            <a:r>
              <a:rPr lang="en-US" sz="1400" b="0" i="0" dirty="0">
                <a:solidFill>
                  <a:srgbClr val="C00000"/>
                </a:solidFill>
                <a:effectLst/>
                <a:latin typeface="inter-regular"/>
              </a:rPr>
              <a:t>100</a:t>
            </a:r>
            <a:r>
              <a:rPr lang="en-US" sz="1400" b="0" i="0" dirty="0">
                <a:solidFill>
                  <a:srgbClr val="000000"/>
                </a:solidFill>
                <a:effectLst/>
                <a:latin typeface="inter-regular"/>
              </a:rPr>
              <a:t>], </a:t>
            </a:r>
            <a:r>
              <a:rPr lang="en-US" sz="1400" b="0" i="0" dirty="0" err="1">
                <a:solidFill>
                  <a:srgbClr val="000000"/>
                </a:solidFill>
                <a:effectLst/>
                <a:latin typeface="inter-regular"/>
              </a:rPr>
              <a:t>i</a:t>
            </a:r>
            <a:r>
              <a:rPr lang="en-US" sz="1400" b="0" i="0" dirty="0">
                <a:solidFill>
                  <a:srgbClr val="000000"/>
                </a:solidFill>
                <a:effectLst/>
                <a:latin typeface="inter-regular"/>
              </a:rPr>
              <a:t>, j, choice=</a:t>
            </a:r>
            <a:r>
              <a:rPr lang="en-US" sz="1400" b="0" i="0" dirty="0">
                <a:solidFill>
                  <a:srgbClr val="C00000"/>
                </a:solidFill>
                <a:effectLst/>
                <a:latin typeface="inter-regular"/>
              </a:rPr>
              <a:t>0</a:t>
            </a:r>
            <a:r>
              <a:rPr lang="en-US" sz="1400" b="0" i="0" dirty="0">
                <a:solidFill>
                  <a:srgbClr val="000000"/>
                </a:solidFill>
                <a:effectLst/>
                <a:latin typeface="inter-regular"/>
              </a:rPr>
              <a:t>, n, top=-</a:t>
            </a:r>
            <a:r>
              <a:rPr lang="en-US" sz="1400" b="0" i="0" dirty="0">
                <a:solidFill>
                  <a:srgbClr val="C00000"/>
                </a:solidFill>
                <a:effectLst/>
                <a:latin typeface="inter-regular"/>
              </a:rPr>
              <a:t>1</a:t>
            </a:r>
            <a:r>
              <a:rPr lang="en-US" sz="1400" b="0" i="0" dirty="0">
                <a:solidFill>
                  <a:srgbClr val="000000"/>
                </a:solidFill>
                <a:effectLst/>
                <a:latin typeface="inter-regular"/>
              </a:rPr>
              <a:t>;  </a:t>
            </a:r>
          </a:p>
          <a:p>
            <a:pPr algn="just"/>
            <a:r>
              <a:rPr lang="en-US" sz="1400" b="1" i="0" dirty="0">
                <a:solidFill>
                  <a:srgbClr val="006699"/>
                </a:solidFill>
                <a:effectLst/>
                <a:latin typeface="inter-regular"/>
              </a:rPr>
              <a:t>void</a:t>
            </a:r>
            <a:r>
              <a:rPr lang="en-US" sz="1400" b="0" i="0" dirty="0">
                <a:solidFill>
                  <a:srgbClr val="000000"/>
                </a:solidFill>
                <a:effectLst/>
                <a:latin typeface="inter-regular"/>
              </a:rPr>
              <a:t> push();  </a:t>
            </a:r>
          </a:p>
          <a:p>
            <a:pPr algn="just"/>
            <a:r>
              <a:rPr lang="en-US" sz="1400" b="1" i="0" dirty="0">
                <a:solidFill>
                  <a:srgbClr val="006699"/>
                </a:solidFill>
                <a:effectLst/>
                <a:latin typeface="inter-regular"/>
              </a:rPr>
              <a:t>void</a:t>
            </a:r>
            <a:r>
              <a:rPr lang="en-US" sz="1400" b="0" i="0" dirty="0">
                <a:solidFill>
                  <a:srgbClr val="000000"/>
                </a:solidFill>
                <a:effectLst/>
                <a:latin typeface="inter-regular"/>
              </a:rPr>
              <a:t> pop();  </a:t>
            </a:r>
          </a:p>
          <a:p>
            <a:pPr algn="just"/>
            <a:r>
              <a:rPr lang="en-US" sz="1400" b="1" i="0" dirty="0">
                <a:solidFill>
                  <a:srgbClr val="006699"/>
                </a:solidFill>
                <a:effectLst/>
                <a:latin typeface="inter-regular"/>
              </a:rPr>
              <a:t>void</a:t>
            </a:r>
            <a:r>
              <a:rPr lang="en-US" sz="1400" b="0" i="0" dirty="0">
                <a:solidFill>
                  <a:srgbClr val="000000"/>
                </a:solidFill>
                <a:effectLst/>
                <a:latin typeface="inter-regular"/>
              </a:rPr>
              <a:t> show();  </a:t>
            </a:r>
          </a:p>
          <a:p>
            <a:pPr algn="just"/>
            <a:endParaRPr lang="en-US" sz="1400" b="1" i="0" dirty="0">
              <a:solidFill>
                <a:srgbClr val="006699"/>
              </a:solidFill>
              <a:effectLst/>
              <a:latin typeface="inter-regular"/>
            </a:endParaRPr>
          </a:p>
          <a:p>
            <a:pPr algn="just"/>
            <a:r>
              <a:rPr lang="en-US" sz="1400" b="1" i="0" dirty="0">
                <a:solidFill>
                  <a:srgbClr val="006699"/>
                </a:solidFill>
                <a:effectLst/>
                <a:latin typeface="inter-regular"/>
              </a:rPr>
              <a:t>void</a:t>
            </a:r>
            <a:r>
              <a:rPr lang="en-US" sz="1400" b="0" i="0" dirty="0">
                <a:solidFill>
                  <a:srgbClr val="000000"/>
                </a:solidFill>
                <a:effectLst/>
                <a:latin typeface="inter-regular"/>
              </a:rPr>
              <a:t> main ()  </a:t>
            </a:r>
          </a:p>
          <a:p>
            <a:pPr algn="just"/>
            <a:r>
              <a:rPr lang="en-US" sz="1400" b="0" i="0" dirty="0">
                <a:solidFill>
                  <a:srgbClr val="000000"/>
                </a:solidFill>
                <a:effectLst/>
                <a:latin typeface="inter-regular"/>
              </a:rPr>
              <a:t>{  </a:t>
            </a:r>
          </a:p>
          <a:p>
            <a:pPr algn="just"/>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"Enter the number of elements in the stack "</a:t>
            </a:r>
            <a:r>
              <a:rPr lang="en-US" sz="1400" b="0" i="0" dirty="0">
                <a:solidFill>
                  <a:srgbClr val="000000"/>
                </a:solidFill>
                <a:effectLst/>
                <a:latin typeface="inter-regular"/>
              </a:rPr>
              <a:t>);   </a:t>
            </a:r>
          </a:p>
          <a:p>
            <a:pPr algn="just"/>
            <a:r>
              <a:rPr lang="en-US" sz="1400" b="0" i="0" dirty="0" err="1">
                <a:solidFill>
                  <a:srgbClr val="000000"/>
                </a:solidFill>
                <a:effectLst/>
                <a:latin typeface="inter-regular"/>
              </a:rPr>
              <a:t>scanf</a:t>
            </a:r>
            <a:r>
              <a:rPr lang="en-US" sz="1400" b="0" i="0" dirty="0">
                <a:solidFill>
                  <a:srgbClr val="000000"/>
                </a:solidFill>
                <a:effectLst/>
                <a:latin typeface="inter-regular"/>
              </a:rPr>
              <a:t>(</a:t>
            </a:r>
            <a:r>
              <a:rPr lang="en-US" sz="1400" b="0" i="0" dirty="0">
                <a:solidFill>
                  <a:srgbClr val="0000FF"/>
                </a:solidFill>
                <a:effectLst/>
                <a:latin typeface="inter-regular"/>
              </a:rPr>
              <a:t>"%</a:t>
            </a:r>
            <a:r>
              <a:rPr lang="en-US" sz="1400" b="0" i="0" dirty="0" err="1">
                <a:solidFill>
                  <a:srgbClr val="0000FF"/>
                </a:solidFill>
                <a:effectLst/>
                <a:latin typeface="inter-regular"/>
              </a:rPr>
              <a:t>d"</a:t>
            </a:r>
            <a:r>
              <a:rPr lang="en-US" sz="1400" b="0" i="0" dirty="0" err="1">
                <a:solidFill>
                  <a:srgbClr val="000000"/>
                </a:solidFill>
                <a:effectLst/>
                <a:latin typeface="inter-regular"/>
              </a:rPr>
              <a:t>,&amp;n</a:t>
            </a:r>
            <a:r>
              <a:rPr lang="en-US" sz="1400" b="0" i="0" dirty="0">
                <a:solidFill>
                  <a:srgbClr val="000000"/>
                </a:solidFill>
                <a:effectLst/>
                <a:latin typeface="inter-regular"/>
              </a:rPr>
              <a:t>);  </a:t>
            </a:r>
          </a:p>
          <a:p>
            <a:pPr algn="just"/>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"Stack operations using array"</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p>
          <a:p>
            <a:pPr algn="just"/>
            <a:r>
              <a:rPr lang="en-US" sz="1400" b="1" i="0" dirty="0">
                <a:solidFill>
                  <a:srgbClr val="000000"/>
                </a:solidFill>
                <a:effectLst/>
                <a:latin typeface="inter-regular"/>
              </a:rPr>
              <a:t>    </a:t>
            </a:r>
            <a:r>
              <a:rPr lang="en-US" sz="1400" b="1" i="0" dirty="0">
                <a:solidFill>
                  <a:srgbClr val="006699"/>
                </a:solidFill>
                <a:effectLst/>
                <a:latin typeface="inter-regular"/>
              </a:rPr>
              <a:t>while</a:t>
            </a:r>
            <a:r>
              <a:rPr lang="en-US" sz="1400" b="0" i="0" dirty="0">
                <a:solidFill>
                  <a:srgbClr val="000000"/>
                </a:solidFill>
                <a:effectLst/>
                <a:latin typeface="inter-regular"/>
              </a:rPr>
              <a:t>(choice != </a:t>
            </a:r>
            <a:r>
              <a:rPr lang="en-US" sz="1400" b="0" i="0" dirty="0">
                <a:solidFill>
                  <a:srgbClr val="C00000"/>
                </a:solidFill>
                <a:effectLst/>
                <a:latin typeface="inter-regular"/>
              </a:rPr>
              <a:t>4</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"Chose one from the below options...\n"</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"\n1.Push\n2.Pop\n3.Show\n4.Exit"</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"\n Enter your choice \n"</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scanf</a:t>
            </a:r>
            <a:r>
              <a:rPr lang="en-US" sz="1400" b="0" i="0" dirty="0">
                <a:solidFill>
                  <a:srgbClr val="000000"/>
                </a:solidFill>
                <a:effectLst/>
                <a:latin typeface="inter-regular"/>
              </a:rPr>
              <a:t>(</a:t>
            </a:r>
            <a:r>
              <a:rPr lang="en-US" sz="1400" b="0" i="0" dirty="0">
                <a:solidFill>
                  <a:srgbClr val="0000FF"/>
                </a:solidFill>
                <a:effectLst/>
                <a:latin typeface="inter-regular"/>
              </a:rPr>
              <a:t>"%</a:t>
            </a:r>
            <a:r>
              <a:rPr lang="en-US" sz="1400" b="0" i="0" dirty="0" err="1">
                <a:solidFill>
                  <a:srgbClr val="0000FF"/>
                </a:solidFill>
                <a:effectLst/>
                <a:latin typeface="inter-regular"/>
              </a:rPr>
              <a:t>d"</a:t>
            </a:r>
            <a:r>
              <a:rPr lang="en-US" sz="1400" b="0" i="0" dirty="0" err="1">
                <a:solidFill>
                  <a:srgbClr val="000000"/>
                </a:solidFill>
                <a:effectLst/>
                <a:latin typeface="inter-regular"/>
              </a:rPr>
              <a:t>,&amp;choice</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p>
          <a:p>
            <a:pPr algn="just"/>
            <a:r>
              <a:rPr lang="en-US" sz="1400" dirty="0">
                <a:solidFill>
                  <a:srgbClr val="000000"/>
                </a:solidFill>
                <a:latin typeface="inter-regular"/>
              </a:rPr>
              <a:t>           </a:t>
            </a:r>
            <a:r>
              <a:rPr lang="en-US" sz="1400" b="1" i="0" dirty="0">
                <a:solidFill>
                  <a:srgbClr val="006699"/>
                </a:solidFill>
                <a:effectLst/>
                <a:latin typeface="inter-regular"/>
              </a:rPr>
              <a:t>switch</a:t>
            </a:r>
            <a:r>
              <a:rPr lang="en-US" sz="1400" b="0" i="0" dirty="0">
                <a:solidFill>
                  <a:srgbClr val="000000"/>
                </a:solidFill>
                <a:effectLst/>
                <a:latin typeface="inter-regular"/>
              </a:rPr>
              <a:t>(choice)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case</a:t>
            </a:r>
            <a:r>
              <a:rPr lang="en-US" sz="1400" b="0" i="0" dirty="0">
                <a:solidFill>
                  <a:srgbClr val="000000"/>
                </a:solidFill>
                <a:effectLst/>
                <a:latin typeface="inter-regular"/>
              </a:rPr>
              <a:t> </a:t>
            </a:r>
            <a:r>
              <a:rPr lang="en-US" sz="1400" b="0" i="0" dirty="0">
                <a:solidFill>
                  <a:srgbClr val="C00000"/>
                </a:solidFill>
                <a:effectLst/>
                <a:latin typeface="inter-regular"/>
              </a:rPr>
              <a:t>1</a:t>
            </a:r>
            <a:r>
              <a:rPr lang="en-US" sz="1400" b="0" i="0" dirty="0">
                <a:solidFill>
                  <a:srgbClr val="000000"/>
                </a:solidFill>
                <a:effectLst/>
                <a:latin typeface="inter-regular"/>
              </a:rPr>
              <a:t>:    push();  </a:t>
            </a:r>
            <a:r>
              <a:rPr lang="en-US" sz="1400" b="1" i="0" dirty="0">
                <a:solidFill>
                  <a:srgbClr val="006699"/>
                </a:solidFill>
                <a:effectLst/>
                <a:latin typeface="inter-regular"/>
              </a:rPr>
              <a:t>break</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case</a:t>
            </a:r>
            <a:r>
              <a:rPr lang="en-US" sz="1400" b="0" i="0" dirty="0">
                <a:solidFill>
                  <a:srgbClr val="000000"/>
                </a:solidFill>
                <a:effectLst/>
                <a:latin typeface="inter-regular"/>
              </a:rPr>
              <a:t> </a:t>
            </a:r>
            <a:r>
              <a:rPr lang="en-US" sz="1400" b="0" i="0" dirty="0">
                <a:solidFill>
                  <a:srgbClr val="C00000"/>
                </a:solidFill>
                <a:effectLst/>
                <a:latin typeface="inter-regular"/>
              </a:rPr>
              <a:t>2</a:t>
            </a:r>
            <a:r>
              <a:rPr lang="en-US" sz="1400" b="0" i="0" dirty="0">
                <a:solidFill>
                  <a:srgbClr val="000000"/>
                </a:solidFill>
                <a:effectLst/>
                <a:latin typeface="inter-regular"/>
              </a:rPr>
              <a:t>:    pop();    </a:t>
            </a:r>
            <a:r>
              <a:rPr lang="en-US" sz="1400" b="1" i="0" dirty="0">
                <a:solidFill>
                  <a:srgbClr val="006699"/>
                </a:solidFill>
                <a:effectLst/>
                <a:latin typeface="inter-regular"/>
              </a:rPr>
              <a:t>break</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case</a:t>
            </a:r>
            <a:r>
              <a:rPr lang="en-US" sz="1400" b="0" i="0" dirty="0">
                <a:solidFill>
                  <a:srgbClr val="000000"/>
                </a:solidFill>
                <a:effectLst/>
                <a:latin typeface="inter-regular"/>
              </a:rPr>
              <a:t> </a:t>
            </a:r>
            <a:r>
              <a:rPr lang="en-US" sz="1400" b="0" i="0" dirty="0">
                <a:solidFill>
                  <a:srgbClr val="C00000"/>
                </a:solidFill>
                <a:effectLst/>
                <a:latin typeface="inter-regular"/>
              </a:rPr>
              <a:t>3</a:t>
            </a:r>
            <a:r>
              <a:rPr lang="en-US" sz="1400" b="0" i="0" dirty="0">
                <a:solidFill>
                  <a:srgbClr val="000000"/>
                </a:solidFill>
                <a:effectLst/>
                <a:latin typeface="inter-regular"/>
              </a:rPr>
              <a:t>:    show();  </a:t>
            </a:r>
            <a:r>
              <a:rPr lang="en-US" sz="1400" b="1" i="0" dirty="0">
                <a:solidFill>
                  <a:srgbClr val="006699"/>
                </a:solidFill>
                <a:effectLst/>
                <a:latin typeface="inter-regular"/>
              </a:rPr>
              <a:t>break</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case</a:t>
            </a:r>
            <a:r>
              <a:rPr lang="en-US" sz="1400" b="0" i="0" dirty="0">
                <a:solidFill>
                  <a:srgbClr val="000000"/>
                </a:solidFill>
                <a:effectLst/>
                <a:latin typeface="inter-regular"/>
              </a:rPr>
              <a:t> </a:t>
            </a:r>
            <a:r>
              <a:rPr lang="en-US" sz="1400" b="0" i="0" dirty="0">
                <a:solidFill>
                  <a:srgbClr val="C00000"/>
                </a:solidFill>
                <a:effectLst/>
                <a:latin typeface="inter-regular"/>
              </a:rPr>
              <a:t>4</a:t>
            </a:r>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"Exiting...."</a:t>
            </a:r>
            <a:r>
              <a:rPr lang="en-US" sz="1400" b="0" i="0" dirty="0">
                <a:solidFill>
                  <a:srgbClr val="000000"/>
                </a:solidFill>
                <a:effectLst/>
                <a:latin typeface="inter-regular"/>
              </a:rPr>
              <a:t>);  </a:t>
            </a:r>
            <a:r>
              <a:rPr lang="en-US" sz="1400" b="1" i="0" dirty="0">
                <a:solidFill>
                  <a:srgbClr val="006699"/>
                </a:solidFill>
                <a:effectLst/>
                <a:latin typeface="inter-regular"/>
              </a:rPr>
              <a:t>break</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default</a:t>
            </a:r>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"Please Enter valid choice "</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  </a:t>
            </a:r>
          </a:p>
        </p:txBody>
      </p:sp>
      <p:sp>
        <p:nvSpPr>
          <p:cNvPr id="4" name="TextBox 3">
            <a:extLst>
              <a:ext uri="{FF2B5EF4-FFF2-40B4-BE49-F238E27FC236}">
                <a16:creationId xmlns:a16="http://schemas.microsoft.com/office/drawing/2014/main" id="{061EB9E7-B670-BD9B-F125-E2F24AB2137D}"/>
              </a:ext>
            </a:extLst>
          </p:cNvPr>
          <p:cNvSpPr txBox="1"/>
          <p:nvPr/>
        </p:nvSpPr>
        <p:spPr>
          <a:xfrm>
            <a:off x="4498108" y="43458"/>
            <a:ext cx="3731491" cy="6771084"/>
          </a:xfrm>
          <a:prstGeom prst="rect">
            <a:avLst/>
          </a:prstGeom>
          <a:noFill/>
        </p:spPr>
        <p:txBody>
          <a:bodyPr wrap="square">
            <a:spAutoFit/>
          </a:bodyPr>
          <a:lstStyle/>
          <a:p>
            <a:pPr algn="just"/>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push ()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int</a:t>
            </a:r>
            <a:r>
              <a:rPr lang="en-US" sz="1400" b="0" i="0" dirty="0">
                <a:solidFill>
                  <a:srgbClr val="000000"/>
                </a:solidFill>
                <a:effectLst/>
                <a:latin typeface="inter-regular"/>
              </a:rPr>
              <a:t> </a:t>
            </a:r>
            <a:r>
              <a:rPr lang="en-US" sz="1400" b="0" i="0" dirty="0" err="1">
                <a:solidFill>
                  <a:srgbClr val="000000"/>
                </a:solidFill>
                <a:effectLst/>
                <a:latin typeface="inter-regular"/>
              </a:rPr>
              <a:t>val</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if</a:t>
            </a:r>
            <a:r>
              <a:rPr lang="en-US" sz="1400" b="0" i="0" dirty="0">
                <a:solidFill>
                  <a:srgbClr val="000000"/>
                </a:solidFill>
                <a:effectLst/>
                <a:latin typeface="inter-regular"/>
              </a:rPr>
              <a:t> (top == n )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"\n Overflow"</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else</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"Enter the value?"</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scanf</a:t>
            </a:r>
            <a:r>
              <a:rPr lang="en-US" sz="1400" b="0" i="0" dirty="0">
                <a:solidFill>
                  <a:srgbClr val="000000"/>
                </a:solidFill>
                <a:effectLst/>
                <a:latin typeface="inter-regular"/>
              </a:rPr>
              <a:t>(</a:t>
            </a:r>
            <a:r>
              <a:rPr lang="en-US" sz="1400" b="0" i="0" dirty="0">
                <a:solidFill>
                  <a:srgbClr val="0000FF"/>
                </a:solidFill>
                <a:effectLst/>
                <a:latin typeface="inter-regular"/>
              </a:rPr>
              <a:t>"%d"</a:t>
            </a:r>
            <a:r>
              <a:rPr lang="en-US" sz="1400" b="0" i="0" dirty="0">
                <a:solidFill>
                  <a:srgbClr val="000000"/>
                </a:solidFill>
                <a:effectLst/>
                <a:latin typeface="inter-regular"/>
              </a:rPr>
              <a:t>,&amp;</a:t>
            </a:r>
            <a:r>
              <a:rPr lang="en-US" sz="1400" b="0" i="0" dirty="0" err="1">
                <a:solidFill>
                  <a:srgbClr val="000000"/>
                </a:solidFill>
                <a:effectLst/>
                <a:latin typeface="inter-regular"/>
              </a:rPr>
              <a:t>val</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top = top +</a:t>
            </a:r>
            <a:r>
              <a:rPr lang="en-US" sz="1400" b="0" i="0" dirty="0">
                <a:solidFill>
                  <a:srgbClr val="C00000"/>
                </a:solidFill>
                <a:effectLst/>
                <a:latin typeface="inter-regular"/>
              </a:rPr>
              <a:t>1</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stack[top] = </a:t>
            </a:r>
            <a:r>
              <a:rPr lang="en-US" sz="1400" b="0" i="0" dirty="0" err="1">
                <a:solidFill>
                  <a:srgbClr val="000000"/>
                </a:solidFill>
                <a:effectLst/>
                <a:latin typeface="inter-regular"/>
              </a:rPr>
              <a:t>val</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p>
          <a:p>
            <a:pPr algn="just"/>
            <a:r>
              <a:rPr lang="en-US" sz="1400" b="1" i="0" dirty="0">
                <a:solidFill>
                  <a:srgbClr val="006699"/>
                </a:solidFill>
                <a:effectLst/>
                <a:latin typeface="inter-regular"/>
              </a:rPr>
              <a:t>void</a:t>
            </a:r>
            <a:r>
              <a:rPr lang="en-US" sz="1400" b="0" i="0" dirty="0">
                <a:solidFill>
                  <a:srgbClr val="000000"/>
                </a:solidFill>
                <a:effectLst/>
                <a:latin typeface="inter-regular"/>
              </a:rPr>
              <a:t> pop ()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if</a:t>
            </a:r>
            <a:r>
              <a:rPr lang="en-US" sz="1400" b="0" i="0" dirty="0">
                <a:solidFill>
                  <a:srgbClr val="000000"/>
                </a:solidFill>
                <a:effectLst/>
                <a:latin typeface="inter-regular"/>
              </a:rPr>
              <a:t>(top == -</a:t>
            </a:r>
            <a:r>
              <a:rPr lang="en-US" sz="1400" b="0" i="0" dirty="0">
                <a:solidFill>
                  <a:srgbClr val="C00000"/>
                </a:solidFill>
                <a:effectLst/>
                <a:latin typeface="inter-regular"/>
              </a:rPr>
              <a:t>1</a:t>
            </a:r>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"Underflow"</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else</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top = top -</a:t>
            </a:r>
            <a:r>
              <a:rPr lang="en-US" sz="1400" b="0" i="0" dirty="0">
                <a:solidFill>
                  <a:srgbClr val="C00000"/>
                </a:solidFill>
                <a:effectLst/>
                <a:latin typeface="inter-regular"/>
              </a:rPr>
              <a:t>1</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p>
          <a:p>
            <a:pPr algn="just"/>
            <a:endParaRPr lang="en-US" sz="1400" b="0" i="0" dirty="0">
              <a:solidFill>
                <a:srgbClr val="000000"/>
              </a:solidFill>
              <a:effectLst/>
              <a:latin typeface="inter-regular"/>
            </a:endParaRPr>
          </a:p>
          <a:p>
            <a:pPr algn="just"/>
            <a:r>
              <a:rPr lang="en-US" sz="1400" b="1" i="0" dirty="0">
                <a:solidFill>
                  <a:srgbClr val="006699"/>
                </a:solidFill>
                <a:effectLst/>
                <a:latin typeface="inter-regular"/>
              </a:rPr>
              <a:t>void</a:t>
            </a:r>
            <a:r>
              <a:rPr lang="en-US" sz="1400" b="0" i="0" dirty="0">
                <a:solidFill>
                  <a:srgbClr val="000000"/>
                </a:solidFill>
                <a:effectLst/>
                <a:latin typeface="inter-regular"/>
              </a:rPr>
              <a:t> show()  </a:t>
            </a:r>
          </a:p>
          <a:p>
            <a:pPr algn="just"/>
            <a:r>
              <a:rPr lang="en-US" sz="1400" b="0" i="0" dirty="0">
                <a:solidFill>
                  <a:srgbClr val="000000"/>
                </a:solidFill>
                <a:effectLst/>
                <a:latin typeface="inter-regular"/>
              </a:rPr>
              <a:t>{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for</a:t>
            </a:r>
            <a:r>
              <a:rPr lang="en-US" sz="1400" b="0" i="0" dirty="0">
                <a:solidFill>
                  <a:srgbClr val="000000"/>
                </a:solidFill>
                <a:effectLst/>
                <a:latin typeface="inter-regular"/>
              </a:rPr>
              <a:t> (</a:t>
            </a:r>
            <a:r>
              <a:rPr lang="en-US" sz="1400" b="0" i="0" dirty="0" err="1">
                <a:solidFill>
                  <a:srgbClr val="000000"/>
                </a:solidFill>
                <a:effectLst/>
                <a:latin typeface="inter-regular"/>
              </a:rPr>
              <a:t>i</a:t>
            </a:r>
            <a:r>
              <a:rPr lang="en-US" sz="1400" b="0" i="0" dirty="0">
                <a:solidFill>
                  <a:srgbClr val="000000"/>
                </a:solidFill>
                <a:effectLst/>
                <a:latin typeface="inter-regular"/>
              </a:rPr>
              <a:t>=</a:t>
            </a:r>
            <a:r>
              <a:rPr lang="en-US" sz="1400" b="0" i="0" dirty="0" err="1">
                <a:solidFill>
                  <a:srgbClr val="000000"/>
                </a:solidFill>
                <a:effectLst/>
                <a:latin typeface="inter-regular"/>
              </a:rPr>
              <a:t>top;i</a:t>
            </a:r>
            <a:r>
              <a:rPr lang="en-US" sz="1400" b="0" i="0" dirty="0">
                <a:solidFill>
                  <a:srgbClr val="000000"/>
                </a:solidFill>
                <a:effectLst/>
                <a:latin typeface="inter-regular"/>
              </a:rPr>
              <a:t>&gt;=</a:t>
            </a:r>
            <a:r>
              <a:rPr lang="en-US" sz="1400" b="0" i="0" dirty="0">
                <a:solidFill>
                  <a:srgbClr val="C00000"/>
                </a:solidFill>
                <a:effectLst/>
                <a:latin typeface="inter-regular"/>
              </a:rPr>
              <a:t>0</a:t>
            </a:r>
            <a:r>
              <a:rPr lang="en-US" sz="1400" b="0" i="0" dirty="0">
                <a:solidFill>
                  <a:srgbClr val="000000"/>
                </a:solidFill>
                <a:effectLst/>
                <a:latin typeface="inter-regular"/>
              </a:rPr>
              <a:t>;i--)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"%d\</a:t>
            </a:r>
            <a:r>
              <a:rPr lang="en-US" sz="1400" b="0" i="0" dirty="0" err="1">
                <a:solidFill>
                  <a:srgbClr val="0000FF"/>
                </a:solidFill>
                <a:effectLst/>
                <a:latin typeface="inter-regular"/>
              </a:rPr>
              <a:t>n"</a:t>
            </a:r>
            <a:r>
              <a:rPr lang="en-US" sz="1400" b="0" i="0" dirty="0" err="1">
                <a:solidFill>
                  <a:srgbClr val="000000"/>
                </a:solidFill>
                <a:effectLst/>
                <a:latin typeface="inter-regular"/>
              </a:rPr>
              <a:t>,stack</a:t>
            </a:r>
            <a:r>
              <a:rPr lang="en-US" sz="1400" b="0" i="0" dirty="0">
                <a:solidFill>
                  <a:srgbClr val="000000"/>
                </a:solidFill>
                <a:effectLst/>
                <a:latin typeface="inter-regular"/>
              </a:rPr>
              <a:t>[</a:t>
            </a:r>
            <a:r>
              <a:rPr lang="en-US" sz="1400" b="0" i="0" dirty="0" err="1">
                <a:solidFill>
                  <a:srgbClr val="000000"/>
                </a:solidFill>
                <a:effectLst/>
                <a:latin typeface="inter-regular"/>
              </a:rPr>
              <a:t>i</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r>
              <a:rPr lang="en-US" sz="1400" b="1" i="0" dirty="0">
                <a:solidFill>
                  <a:srgbClr val="006699"/>
                </a:solidFill>
                <a:effectLst/>
                <a:latin typeface="inter-regular"/>
              </a:rPr>
              <a:t>if</a:t>
            </a:r>
            <a:r>
              <a:rPr lang="en-US" sz="1400" b="0" i="0" dirty="0">
                <a:solidFill>
                  <a:srgbClr val="000000"/>
                </a:solidFill>
                <a:effectLst/>
                <a:latin typeface="inter-regular"/>
              </a:rPr>
              <a:t>(top == -</a:t>
            </a:r>
            <a:r>
              <a:rPr lang="en-US" sz="1400" b="0" i="0" dirty="0">
                <a:solidFill>
                  <a:srgbClr val="C00000"/>
                </a:solidFill>
                <a:effectLst/>
                <a:latin typeface="inter-regular"/>
              </a:rPr>
              <a:t>1</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r>
              <a:rPr lang="en-US" sz="1400" b="0" i="0" dirty="0" err="1">
                <a:solidFill>
                  <a:srgbClr val="000000"/>
                </a:solidFill>
                <a:effectLst/>
                <a:latin typeface="inter-regular"/>
              </a:rPr>
              <a:t>printf</a:t>
            </a:r>
            <a:r>
              <a:rPr lang="en-US" sz="1400" b="0" i="0" dirty="0">
                <a:solidFill>
                  <a:srgbClr val="000000"/>
                </a:solidFill>
                <a:effectLst/>
                <a:latin typeface="inter-regular"/>
              </a:rPr>
              <a:t>(</a:t>
            </a:r>
            <a:r>
              <a:rPr lang="en-US" sz="1400" b="0" i="0" dirty="0">
                <a:solidFill>
                  <a:srgbClr val="0000FF"/>
                </a:solidFill>
                <a:effectLst/>
                <a:latin typeface="inter-regular"/>
              </a:rPr>
              <a:t>"Stack is empty"</a:t>
            </a:r>
            <a:r>
              <a:rPr lang="en-US" sz="1400" b="0" i="0" dirty="0">
                <a:solidFill>
                  <a:srgbClr val="000000"/>
                </a:solidFill>
                <a:effectLst/>
                <a:latin typeface="inter-regular"/>
              </a:rPr>
              <a:t>);  </a:t>
            </a:r>
          </a:p>
          <a:p>
            <a:pPr algn="just"/>
            <a:r>
              <a:rPr lang="en-US" sz="1400" b="0" i="0" dirty="0">
                <a:solidFill>
                  <a:srgbClr val="000000"/>
                </a:solidFill>
                <a:effectLst/>
                <a:latin typeface="inter-regular"/>
              </a:rPr>
              <a:t>    }  </a:t>
            </a:r>
          </a:p>
          <a:p>
            <a:pPr algn="just"/>
            <a:r>
              <a:rPr lang="en-US" sz="1400" b="0" i="0" dirty="0">
                <a:solidFill>
                  <a:srgbClr val="000000"/>
                </a:solidFill>
                <a:effectLst/>
                <a:latin typeface="inter-regular"/>
              </a:rPr>
              <a:t>}  </a:t>
            </a:r>
          </a:p>
        </p:txBody>
      </p:sp>
    </p:spTree>
    <p:extLst>
      <p:ext uri="{BB962C8B-B14F-4D97-AF65-F5344CB8AC3E}">
        <p14:creationId xmlns:p14="http://schemas.microsoft.com/office/powerpoint/2010/main" val="330548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E8B611-B9D6-01D4-62FB-BF0F35EA7FFE}"/>
              </a:ext>
            </a:extLst>
          </p:cNvPr>
          <p:cNvSpPr txBox="1"/>
          <p:nvPr/>
        </p:nvSpPr>
        <p:spPr>
          <a:xfrm>
            <a:off x="498763" y="0"/>
            <a:ext cx="6271491" cy="65556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08080"/>
                </a:solidFill>
                <a:effectLst/>
                <a:latin typeface="Consolas" panose="020B0609020204030204" pitchFamily="49" charset="0"/>
              </a:rPr>
              <a:t>/* * C Program to Implement a Stack using Linked List */</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9933"/>
                </a:solidFill>
                <a:effectLst/>
                <a:latin typeface="Consolas" panose="020B0609020204030204" pitchFamily="49" charset="0"/>
              </a:rPr>
              <a:t>#include &lt;</a:t>
            </a:r>
            <a:r>
              <a:rPr kumimoji="0" lang="en-US" altLang="en-US" sz="1200" b="0" i="0" u="none" strike="noStrike" cap="none" normalizeH="0" baseline="0" dirty="0" err="1">
                <a:ln>
                  <a:noFill/>
                </a:ln>
                <a:solidFill>
                  <a:srgbClr val="339933"/>
                </a:solidFill>
                <a:effectLst/>
                <a:latin typeface="Consolas" panose="020B0609020204030204" pitchFamily="49" charset="0"/>
              </a:rPr>
              <a:t>stdio.h</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#include &lt;</a:t>
            </a:r>
            <a:r>
              <a:rPr kumimoji="0" lang="en-US" altLang="en-US" sz="1200" b="0" i="0" u="none" strike="noStrike" cap="none" normalizeH="0" baseline="0" dirty="0" err="1">
                <a:ln>
                  <a:noFill/>
                </a:ln>
                <a:solidFill>
                  <a:srgbClr val="339933"/>
                </a:solidFill>
                <a:effectLst/>
                <a:latin typeface="Consolas" panose="020B0609020204030204" pitchFamily="49" charset="0"/>
              </a:rPr>
              <a:t>stdlib.h</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info</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temp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topelement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push</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data</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pop</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display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destroy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stack_count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create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count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0</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3A3A3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main</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no</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ch</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e</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1 - Push"</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2 - Pop"</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3 - Top"</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4 -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5 - Exit"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6 - </a:t>
            </a:r>
            <a:r>
              <a:rPr kumimoji="0" lang="en-US" altLang="en-US" sz="1200" b="0" i="0" u="none" strike="noStrike" cap="none" normalizeH="0" baseline="0" dirty="0" err="1">
                <a:ln>
                  <a:noFill/>
                </a:ln>
                <a:solidFill>
                  <a:srgbClr val="FF0000"/>
                </a:solidFill>
                <a:effectLst/>
                <a:latin typeface="Consolas" panose="020B0609020204030204" pitchFamily="49" charset="0"/>
              </a:rPr>
              <a:t>Dipslay</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7 - Stack Count"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8 - Destroy stack"</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A3A3A"/>
                </a:solidFill>
                <a:effectLst/>
                <a:latin typeface="Consolas" panose="020B0609020204030204" pitchFamily="49" charset="0"/>
              </a:rPr>
              <a:t>create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while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DD"/>
                </a:solidFill>
                <a:effectLst/>
                <a:latin typeface="Consolas" panose="020B0609020204030204" pitchFamily="49" charset="0"/>
              </a:rPr>
              <a:t>1</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Enter choice :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scanf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&amp;</a:t>
            </a:r>
            <a:r>
              <a:rPr kumimoji="0" lang="en-US" altLang="en-US" sz="1200" b="0" i="0" u="none" strike="noStrike" cap="none" normalizeH="0" baseline="0" dirty="0" err="1">
                <a:ln>
                  <a:noFill/>
                </a:ln>
                <a:solidFill>
                  <a:srgbClr val="3A3A3A"/>
                </a:solidFill>
                <a:effectLst/>
                <a:latin typeface="Consolas" panose="020B0609020204030204" pitchFamily="49" charset="0"/>
              </a:rPr>
              <a:t>ch</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switch</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err="1">
                <a:ln>
                  <a:noFill/>
                </a:ln>
                <a:solidFill>
                  <a:srgbClr val="3A3A3A"/>
                </a:solidFill>
                <a:effectLst/>
                <a:latin typeface="Consolas" panose="020B0609020204030204" pitchFamily="49" charset="0"/>
              </a:rPr>
              <a:t>ch</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"Enter data :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scanf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&amp;</a:t>
            </a:r>
            <a:r>
              <a:rPr kumimoji="0" lang="en-US" altLang="en-US" sz="1200" b="0" i="0" u="none" strike="noStrike" cap="none" normalizeH="0" baseline="0" dirty="0">
                <a:ln>
                  <a:noFill/>
                </a:ln>
                <a:solidFill>
                  <a:srgbClr val="3A3A3A"/>
                </a:solidFill>
                <a:effectLst/>
                <a:latin typeface="Consolas" panose="020B0609020204030204" pitchFamily="49" charset="0"/>
              </a:rPr>
              <a:t>no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push</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no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2</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pop</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3</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"No elements in stack"</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e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topelement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Top element : %d"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4</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5</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66"/>
                </a:solidFill>
                <a:effectLst/>
                <a:latin typeface="Consolas" panose="020B0609020204030204" pitchFamily="49" charset="0"/>
              </a:rPr>
              <a:t>exit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DD"/>
                </a:solidFill>
                <a:effectLst/>
                <a:latin typeface="Consolas" panose="020B0609020204030204" pitchFamily="49" charset="0"/>
              </a:rPr>
              <a:t>0</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6</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display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7</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stack_count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case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8</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destroy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default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 Wrong choice, Please enter correct choice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1" i="0" u="none" strike="noStrike" cap="none" normalizeH="0" baseline="0" dirty="0">
                <a:ln>
                  <a:noFill/>
                </a:ln>
                <a:solidFill>
                  <a:srgbClr val="000000"/>
                </a:solidFill>
                <a:effectLst/>
                <a:latin typeface="Consolas" panose="020B0609020204030204" pitchFamily="49" charset="0"/>
              </a:rPr>
              <a:t>break</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08080"/>
                </a:solidFill>
                <a:effectLst/>
                <a:latin typeface="Consolas" panose="020B0609020204030204" pitchFamily="49" charset="0"/>
              </a:rPr>
              <a:t>/* Create empty stack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create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08080"/>
                </a:solidFill>
                <a:effectLst/>
                <a:latin typeface="Consolas" panose="020B0609020204030204" pitchFamily="49" charset="0"/>
              </a:rPr>
              <a:t>/* Count stack elements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stack_count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No. of elements in stack : %d"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count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08080"/>
                </a:solidFill>
                <a:effectLst/>
                <a:latin typeface="Consolas" panose="020B0609020204030204" pitchFamily="49" charset="0"/>
              </a:rPr>
              <a:t>/* Push data into stack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push</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data</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66"/>
                </a:solidFill>
                <a:effectLst/>
                <a:latin typeface="Consolas" panose="020B0609020204030204" pitchFamily="49" charset="0"/>
              </a:rPr>
              <a:t>malloc</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DD"/>
                </a:solidFill>
                <a:effectLst/>
                <a:latin typeface="Consolas" panose="020B0609020204030204" pitchFamily="49" charset="0"/>
              </a:rPr>
              <a:t>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err="1">
                <a:ln>
                  <a:noFill/>
                </a:ln>
                <a:solidFill>
                  <a:srgbClr val="993333"/>
                </a:solidFill>
                <a:effectLst/>
                <a:latin typeface="Consolas" panose="020B0609020204030204" pitchFamily="49" charset="0"/>
              </a:rPr>
              <a:t>sizeof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data</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temp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66"/>
                </a:solidFill>
                <a:effectLst/>
                <a:latin typeface="Consolas" panose="020B0609020204030204" pitchFamily="49" charset="0"/>
              </a:rPr>
              <a:t>malloc</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DD"/>
                </a:solidFill>
                <a:effectLst/>
                <a:latin typeface="Consolas" panose="020B0609020204030204" pitchFamily="49" charset="0"/>
              </a:rPr>
              <a:t>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err="1">
                <a:ln>
                  <a:noFill/>
                </a:ln>
                <a:solidFill>
                  <a:srgbClr val="993333"/>
                </a:solidFill>
                <a:effectLst/>
                <a:latin typeface="Consolas" panose="020B0609020204030204" pitchFamily="49" charset="0"/>
              </a:rPr>
              <a:t>sizeof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993333"/>
                </a:solidFill>
                <a:effectLst/>
                <a:latin typeface="Consolas" panose="020B0609020204030204" pitchFamily="49" charset="0"/>
              </a:rPr>
              <a:t>struct</a:t>
            </a:r>
            <a:r>
              <a:rPr kumimoji="0" lang="en-US" altLang="en-US" sz="1200" b="0" i="0" u="none" strike="noStrike" cap="none" normalizeH="0" baseline="0" dirty="0">
                <a:ln>
                  <a:noFill/>
                </a:ln>
                <a:solidFill>
                  <a:srgbClr val="3A3A3A"/>
                </a:solidFill>
                <a:effectLst/>
                <a:latin typeface="Consolas" panose="020B0609020204030204" pitchFamily="49" charset="0"/>
              </a:rPr>
              <a:t> node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temp</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temp</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data</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temp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count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8DD5E9B-464F-B149-D112-841E598FDC7F}"/>
              </a:ext>
            </a:extLst>
          </p:cNvPr>
          <p:cNvSpPr txBox="1"/>
          <p:nvPr/>
        </p:nvSpPr>
        <p:spPr>
          <a:xfrm>
            <a:off x="6770254" y="111772"/>
            <a:ext cx="5190837" cy="433965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08080"/>
                </a:solidFill>
                <a:effectLst/>
                <a:latin typeface="Consolas" panose="020B0609020204030204" pitchFamily="49" charset="0"/>
              </a:rPr>
              <a:t>/* Display stack elements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display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"Stack is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return</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while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"%d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A3A3A"/>
                </a:solidFill>
                <a:effectLst/>
                <a:latin typeface="Consolas" panose="020B0609020204030204" pitchFamily="49" charset="0"/>
              </a:rPr>
              <a:t>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08080"/>
                </a:solidFill>
                <a:effectLst/>
                <a:latin typeface="Consolas" panose="020B0609020204030204" pitchFamily="49" charset="0"/>
              </a:rPr>
              <a:t>/* Pop Operation on stack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pop</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Error : Trying to pop from empty stack"</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return</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Popped value : %d"</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66"/>
                </a:solidFill>
                <a:effectLst/>
                <a:latin typeface="Consolas" panose="020B0609020204030204" pitchFamily="49" charset="0"/>
              </a:rPr>
              <a:t>free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A3A3A"/>
                </a:solidFill>
                <a:effectLst/>
                <a:latin typeface="Consolas" panose="020B0609020204030204" pitchFamily="49" charset="0"/>
              </a:rPr>
              <a:t>top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count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1" u="none" strike="noStrike" cap="none" normalizeH="0" baseline="0" dirty="0">
                <a:ln>
                  <a:noFill/>
                </a:ln>
                <a:solidFill>
                  <a:srgbClr val="808080"/>
                </a:solidFill>
                <a:effectLst/>
                <a:latin typeface="Consolas" panose="020B0609020204030204" pitchFamily="49" charset="0"/>
              </a:rPr>
              <a:t>/* Return top element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int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3A3A3A"/>
                </a:solidFill>
                <a:effectLst/>
                <a:latin typeface="Consolas" panose="020B0609020204030204" pitchFamily="49" charset="0"/>
              </a:rPr>
              <a:t>topelement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return</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a:ln>
                  <a:noFill/>
                </a:ln>
                <a:solidFill>
                  <a:srgbClr val="3A3A3A"/>
                </a:solidFill>
                <a:effectLst/>
                <a:latin typeface="Consolas" panose="020B0609020204030204" pitchFamily="49" charset="0"/>
              </a:rPr>
              <a:t>info</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08080"/>
                </a:solidFill>
                <a:effectLst/>
                <a:latin typeface="Consolas" panose="020B0609020204030204" pitchFamily="49" charset="0"/>
              </a:rPr>
              <a:t>/* Check if stack is empty or not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if</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Stack is empty"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B1B100"/>
                </a:solidFill>
                <a:effectLst/>
                <a:latin typeface="Consolas" panose="020B0609020204030204" pitchFamily="49" charset="0"/>
              </a:rPr>
              <a:t>else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Stack is not empty with %d elements"</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count</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08080"/>
                </a:solidFill>
                <a:effectLst/>
                <a:latin typeface="Consolas" panose="020B0609020204030204" pitchFamily="49" charset="0"/>
              </a:rPr>
              <a:t>/* Destroy entire stack */</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993333"/>
                </a:solidFill>
                <a:effectLst/>
                <a:latin typeface="Consolas" panose="020B0609020204030204" pitchFamily="49" charset="0"/>
              </a:rPr>
              <a:t>void</a:t>
            </a:r>
            <a:r>
              <a:rPr kumimoji="0" lang="en-US" altLang="en-US" sz="1200" b="0" i="0" u="none" strike="noStrike" cap="none" normalizeH="0" baseline="0" dirty="0">
                <a:ln>
                  <a:noFill/>
                </a:ln>
                <a:solidFill>
                  <a:srgbClr val="3A3A3A"/>
                </a:solidFill>
                <a:effectLst/>
                <a:latin typeface="Consolas" panose="020B0609020204030204" pitchFamily="49" charset="0"/>
              </a:rPr>
              <a:t> destroy</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1B100"/>
                </a:solidFill>
                <a:effectLst/>
                <a:latin typeface="Consolas" panose="020B0609020204030204" pitchFamily="49" charset="0"/>
              </a:rPr>
              <a:t>while</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66"/>
                </a:solidFill>
                <a:effectLst/>
                <a:latin typeface="Consolas" panose="020B0609020204030204" pitchFamily="49" charset="0"/>
              </a:rPr>
              <a:t>free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A3A3A"/>
                </a:solidFill>
                <a:effectLst/>
                <a:latin typeface="Consolas" panose="020B0609020204030204" pitchFamily="49" charset="0"/>
              </a:rPr>
              <a:t>top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top1</a:t>
            </a:r>
            <a:r>
              <a:rPr kumimoji="0" lang="en-US" altLang="en-US" sz="1200" b="0" i="0" u="none" strike="noStrike" cap="none" normalizeH="0" baseline="0" dirty="0">
                <a:ln>
                  <a:noFill/>
                </a:ln>
                <a:solidFill>
                  <a:srgbClr val="339933"/>
                </a:solidFill>
                <a:effectLst/>
                <a:latin typeface="Consolas" panose="020B0609020204030204" pitchFamily="49" charset="0"/>
              </a:rPr>
              <a:t>-&gt;</a:t>
            </a:r>
            <a:r>
              <a:rPr kumimoji="0" lang="en-US" altLang="en-US" sz="1200" b="0" i="0" u="none" strike="noStrike" cap="none" normalizeH="0" baseline="0" dirty="0" err="1">
                <a:ln>
                  <a:noFill/>
                </a:ln>
                <a:solidFill>
                  <a:srgbClr val="3A3A3A"/>
                </a:solidFill>
                <a:effectLst/>
                <a:latin typeface="Consolas" panose="020B0609020204030204" pitchFamily="49" charset="0"/>
              </a:rPr>
              <a:t>ptr</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66"/>
                </a:solidFill>
                <a:effectLst/>
                <a:latin typeface="Consolas" panose="020B0609020204030204" pitchFamily="49" charset="0"/>
              </a:rPr>
              <a:t>free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top1</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top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NULL</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66"/>
                </a:solidFill>
                <a:effectLst/>
                <a:latin typeface="Consolas" panose="020B0609020204030204" pitchFamily="49" charset="0"/>
              </a:rPr>
              <a:t>printf</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FF0000"/>
                </a:solidFill>
                <a:effectLst/>
                <a:latin typeface="Consolas" panose="020B0609020204030204" pitchFamily="49" charset="0"/>
              </a:rPr>
              <a:t>"</a:t>
            </a:r>
            <a:r>
              <a:rPr kumimoji="0" lang="en-US" altLang="en-US" sz="1200" b="1" i="0" u="none" strike="noStrike" cap="none" normalizeH="0" baseline="0" dirty="0">
                <a:ln>
                  <a:noFill/>
                </a:ln>
                <a:solidFill>
                  <a:srgbClr val="000099"/>
                </a:solidFill>
                <a:effectLst/>
                <a:latin typeface="Consolas" panose="020B0609020204030204" pitchFamily="49" charset="0"/>
              </a:rPr>
              <a:t>\n</a:t>
            </a:r>
            <a:r>
              <a:rPr kumimoji="0" lang="en-US" altLang="en-US" sz="1200" b="0" i="0" u="none" strike="noStrike" cap="none" normalizeH="0" baseline="0" dirty="0">
                <a:ln>
                  <a:noFill/>
                </a:ln>
                <a:solidFill>
                  <a:srgbClr val="FF0000"/>
                </a:solidFill>
                <a:effectLst/>
                <a:latin typeface="Consolas" panose="020B0609020204030204" pitchFamily="49" charset="0"/>
              </a:rPr>
              <a:t> All stack elements destroyed"</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count </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00DD"/>
                </a:solidFill>
                <a:effectLst/>
                <a:latin typeface="Consolas" panose="020B0609020204030204" pitchFamily="49" charset="0"/>
              </a:rPr>
              <a:t>0</a:t>
            </a:r>
            <a:r>
              <a:rPr kumimoji="0" lang="en-US" altLang="en-US" sz="1200" b="0" i="0" u="none" strike="noStrike" cap="none" normalizeH="0" baseline="0" dirty="0">
                <a:ln>
                  <a:noFill/>
                </a:ln>
                <a:solidFill>
                  <a:srgbClr val="339933"/>
                </a:solidFill>
                <a:effectLst/>
                <a:latin typeface="Consolas" panose="020B0609020204030204" pitchFamily="49" charset="0"/>
              </a:rPr>
              <a:t>;</a:t>
            </a:r>
            <a:r>
              <a:rPr kumimoji="0" lang="en-US" altLang="en-US" sz="1200" b="0" i="0" u="none" strike="noStrike" cap="none" normalizeH="0" baseline="0" dirty="0">
                <a:ln>
                  <a:noFill/>
                </a:ln>
                <a:solidFill>
                  <a:srgbClr val="3A3A3A"/>
                </a:solidFill>
                <a:effectLst/>
                <a:latin typeface="Consolas" panose="020B0609020204030204" pitchFamily="49" charset="0"/>
              </a:rPr>
              <a:t> </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15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0C424-3576-BFDD-5EF8-742A2B6F9456}"/>
              </a:ext>
            </a:extLst>
          </p:cNvPr>
          <p:cNvSpPr txBox="1"/>
          <p:nvPr/>
        </p:nvSpPr>
        <p:spPr>
          <a:xfrm>
            <a:off x="267855" y="100449"/>
            <a:ext cx="5624945" cy="501675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Roboto" panose="02000000000000000000" pitchFamily="2" charset="0"/>
              </a:rPr>
              <a:t>What is Queue? : </a:t>
            </a:r>
            <a:r>
              <a:rPr kumimoji="0" lang="en-US" altLang="en-US" sz="1600" b="0" i="0" u="none" strike="noStrike" cap="none" normalizeH="0" baseline="0" dirty="0">
                <a:ln>
                  <a:noFill/>
                </a:ln>
                <a:solidFill>
                  <a:schemeClr val="tx1"/>
                </a:solidFill>
                <a:effectLst/>
                <a:latin typeface="var(--font-din)"/>
              </a:rPr>
              <a:t>A queue is defined as a linear data structure that is open at both ends and the operations are performed in First In First Out (FIFO) order.</a:t>
            </a:r>
            <a:r>
              <a:rPr kumimoji="0" lang="en-US" altLang="en-US" sz="1600" b="0" i="0" u="none" strike="noStrike" cap="none" normalizeH="0" dirty="0">
                <a:ln>
                  <a:noFill/>
                </a:ln>
                <a:solidFill>
                  <a:schemeClr val="tx1"/>
                </a:solidFill>
                <a:effectLst/>
                <a:latin typeface="var(--font-din)"/>
              </a:rPr>
              <a:t> </a:t>
            </a:r>
            <a:r>
              <a:rPr kumimoji="0" lang="en-US" altLang="en-US" sz="1600" b="0" i="0" u="none" strike="noStrike" cap="none" normalizeH="0" baseline="0" dirty="0">
                <a:ln>
                  <a:noFill/>
                </a:ln>
                <a:solidFill>
                  <a:schemeClr val="tx1"/>
                </a:solidFill>
                <a:effectLst/>
                <a:latin typeface="var(--font-din)"/>
              </a:rPr>
              <a:t>We define a queue to be a list in which all additions to the list are made at one end, and all deletions from the list are made at the other end.  The element which is first pushed into the order, the operation is first performed on that.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latin typeface="var(--font-din)"/>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latin typeface="var(--font-din)"/>
              </a:rPr>
              <a:t>A queue is an abstract data structure, somewhat similar to Stacks. Unlike stacks, a queue is open at both ends. One end is always used to insert data (enqueue) and the other is used to remove data (dequeue). Queue follows the First-In-First-Out methodology, i.e., the data item stored first will be accessed first.</a:t>
            </a:r>
          </a:p>
          <a:p>
            <a:pPr algn="just" eaLnBrk="0" fontAlgn="base" hangingPunct="0">
              <a:spcBef>
                <a:spcPct val="0"/>
              </a:spcBef>
              <a:spcAft>
                <a:spcPct val="0"/>
              </a:spcAft>
            </a:pPr>
            <a:r>
              <a:rPr lang="en-US" sz="1600" dirty="0">
                <a:latin typeface="var(--font-din)"/>
              </a:rPr>
              <a:t>As in stacks, a queue can also be implemented using Arrays, Linked-lists, Pointers, and Structures.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latin typeface="var(--font-din)"/>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600" dirty="0">
                <a:latin typeface="var(--font-din)"/>
              </a:rPr>
              <a:t>A real-world example of a queue can be a single-lane one-way road, where the vehicle enters first, and exits first. More real-world examples can be seen as queues at the ticket windows and bus stops.</a:t>
            </a:r>
            <a:endParaRPr lang="en-US" altLang="en-US" sz="1600" dirty="0">
              <a:latin typeface="var(--font-din)"/>
            </a:endParaRPr>
          </a:p>
        </p:txBody>
      </p:sp>
      <p:pic>
        <p:nvPicPr>
          <p:cNvPr id="1027" name="Picture 3" descr="Queue Example">
            <a:extLst>
              <a:ext uri="{FF2B5EF4-FFF2-40B4-BE49-F238E27FC236}">
                <a16:creationId xmlns:a16="http://schemas.microsoft.com/office/drawing/2014/main" id="{C39629DC-33BB-609E-1333-2EBD5CB92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77" y="5255752"/>
            <a:ext cx="5194300" cy="12506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F28F69-1F50-EC1E-EBB2-2C35AE6A722F}"/>
              </a:ext>
            </a:extLst>
          </p:cNvPr>
          <p:cNvSpPr txBox="1"/>
          <p:nvPr/>
        </p:nvSpPr>
        <p:spPr>
          <a:xfrm>
            <a:off x="6188364" y="100449"/>
            <a:ext cx="5735781" cy="6324808"/>
          </a:xfrm>
          <a:prstGeom prst="rect">
            <a:avLst/>
          </a:prstGeom>
          <a:noFill/>
        </p:spPr>
        <p:txBody>
          <a:bodyPr wrap="square">
            <a:spAutoFit/>
          </a:bodyPr>
          <a:lstStyle/>
          <a:p>
            <a:pPr algn="just"/>
            <a:r>
              <a:rPr lang="en-US" sz="1500" b="1" i="0" dirty="0">
                <a:solidFill>
                  <a:srgbClr val="000000"/>
                </a:solidFill>
                <a:effectLst/>
                <a:latin typeface="Heebo" pitchFamily="2" charset="-79"/>
                <a:cs typeface="Heebo" pitchFamily="2" charset="-79"/>
              </a:rPr>
              <a:t>Queue Representation: </a:t>
            </a:r>
            <a:r>
              <a:rPr lang="en-US" sz="1500" b="0" i="0" dirty="0">
                <a:solidFill>
                  <a:srgbClr val="000000"/>
                </a:solidFill>
                <a:effectLst/>
                <a:latin typeface="Nunito" panose="00000500000000000000" pitchFamily="2" charset="0"/>
              </a:rPr>
              <a:t>As we now understand that in the queue, we access both ends for different reasons. The following diagram given below tries to explain queue representation as a data structure −</a:t>
            </a:r>
          </a:p>
          <a:p>
            <a:pPr algn="just"/>
            <a:endParaRPr lang="en-US" sz="1500" dirty="0">
              <a:solidFill>
                <a:srgbClr val="000000"/>
              </a:solidFill>
              <a:latin typeface="Nunito" panose="00000500000000000000" pitchFamily="2" charset="0"/>
            </a:endParaRPr>
          </a:p>
          <a:p>
            <a:pPr algn="just"/>
            <a:endParaRPr lang="en-US" sz="1500" b="0" i="0" dirty="0">
              <a:solidFill>
                <a:srgbClr val="000000"/>
              </a:solidFill>
              <a:effectLst/>
              <a:latin typeface="Nunito" panose="00000500000000000000" pitchFamily="2" charset="0"/>
            </a:endParaRPr>
          </a:p>
          <a:p>
            <a:pPr algn="just"/>
            <a:endParaRPr lang="en-US" sz="1500" dirty="0">
              <a:solidFill>
                <a:srgbClr val="000000"/>
              </a:solidFill>
              <a:latin typeface="Nunito" panose="00000500000000000000" pitchFamily="2" charset="0"/>
            </a:endParaRPr>
          </a:p>
          <a:p>
            <a:pPr algn="just"/>
            <a:endParaRPr lang="en-US" sz="1500" b="0" i="0" dirty="0">
              <a:solidFill>
                <a:srgbClr val="000000"/>
              </a:solidFill>
              <a:effectLst/>
              <a:latin typeface="Nunito" panose="00000500000000000000" pitchFamily="2" charset="0"/>
            </a:endParaRPr>
          </a:p>
          <a:p>
            <a:pPr algn="just"/>
            <a:endParaRPr lang="en-US" sz="1500" dirty="0">
              <a:solidFill>
                <a:srgbClr val="000000"/>
              </a:solidFill>
              <a:latin typeface="Nunito" panose="00000500000000000000" pitchFamily="2" charset="0"/>
              <a:cs typeface="Heebo" pitchFamily="2" charset="-79"/>
            </a:endParaRPr>
          </a:p>
          <a:p>
            <a:pPr algn="just"/>
            <a:r>
              <a:rPr lang="en-US" sz="1500" b="1" i="0" dirty="0">
                <a:solidFill>
                  <a:srgbClr val="000000"/>
                </a:solidFill>
                <a:effectLst/>
                <a:latin typeface="Heebo" pitchFamily="2" charset="-79"/>
                <a:cs typeface="Heebo" pitchFamily="2" charset="-79"/>
              </a:rPr>
              <a:t>Basic Operations: </a:t>
            </a:r>
            <a:r>
              <a:rPr lang="en-US" sz="1500" b="0" i="0" dirty="0">
                <a:solidFill>
                  <a:srgbClr val="000000"/>
                </a:solidFill>
                <a:effectLst/>
                <a:latin typeface="Nunito" panose="00000500000000000000" pitchFamily="2" charset="0"/>
              </a:rPr>
              <a:t>Queue operations may involve initializing or defining the queue, utilizing it, and then completely erasing it from the memory. </a:t>
            </a:r>
          </a:p>
          <a:p>
            <a:pPr algn="just"/>
            <a:endParaRPr lang="en-US" sz="1500" b="0" i="0" dirty="0">
              <a:solidFill>
                <a:srgbClr val="000000"/>
              </a:solidFill>
              <a:effectLst/>
              <a:latin typeface="Nunito" panose="00000500000000000000" pitchFamily="2" charset="0"/>
            </a:endParaRPr>
          </a:p>
          <a:p>
            <a:pPr marL="285750" indent="-285750" algn="just">
              <a:spcBef>
                <a:spcPts val="300"/>
              </a:spcBef>
              <a:spcAft>
                <a:spcPts val="300"/>
              </a:spcAft>
              <a:buFont typeface="Wingdings" panose="05000000000000000000" pitchFamily="2" charset="2"/>
              <a:buChar char="Ø"/>
            </a:pPr>
            <a:r>
              <a:rPr lang="en-US" sz="1500" b="1" i="0" dirty="0">
                <a:solidFill>
                  <a:srgbClr val="000000"/>
                </a:solidFill>
                <a:effectLst/>
                <a:latin typeface="Nunito" panose="00000500000000000000" pitchFamily="2" charset="0"/>
              </a:rPr>
              <a:t>enqueue()</a:t>
            </a:r>
            <a:r>
              <a:rPr lang="en-US" sz="1500" b="0" i="0" dirty="0">
                <a:solidFill>
                  <a:srgbClr val="000000"/>
                </a:solidFill>
                <a:effectLst/>
                <a:latin typeface="Nunito" panose="00000500000000000000" pitchFamily="2" charset="0"/>
              </a:rPr>
              <a:t> − add (store) an item to the queue.</a:t>
            </a:r>
          </a:p>
          <a:p>
            <a:pPr marL="285750" indent="-285750" algn="just">
              <a:spcBef>
                <a:spcPts val="300"/>
              </a:spcBef>
              <a:spcAft>
                <a:spcPts val="300"/>
              </a:spcAft>
              <a:buFont typeface="Wingdings" panose="05000000000000000000" pitchFamily="2" charset="2"/>
              <a:buChar char="Ø"/>
            </a:pPr>
            <a:r>
              <a:rPr lang="en-US" sz="1500" b="1" i="0" dirty="0">
                <a:solidFill>
                  <a:srgbClr val="000000"/>
                </a:solidFill>
                <a:effectLst/>
                <a:latin typeface="Nunito" panose="00000500000000000000" pitchFamily="2" charset="0"/>
              </a:rPr>
              <a:t>dequeue()</a:t>
            </a:r>
            <a:r>
              <a:rPr lang="en-US" sz="1500" b="0" i="0" dirty="0">
                <a:solidFill>
                  <a:srgbClr val="000000"/>
                </a:solidFill>
                <a:effectLst/>
                <a:latin typeface="Nunito" panose="00000500000000000000" pitchFamily="2" charset="0"/>
              </a:rPr>
              <a:t> − remove (access) an item from the queue.</a:t>
            </a:r>
          </a:p>
          <a:p>
            <a:pPr marL="285750" indent="-285750" algn="just">
              <a:spcBef>
                <a:spcPts val="300"/>
              </a:spcBef>
              <a:spcAft>
                <a:spcPts val="300"/>
              </a:spcAft>
              <a:buFont typeface="Wingdings" panose="05000000000000000000" pitchFamily="2" charset="2"/>
              <a:buChar char="Ø"/>
            </a:pPr>
            <a:r>
              <a:rPr lang="en-US" sz="1500" b="0" i="0" dirty="0">
                <a:solidFill>
                  <a:srgbClr val="000000"/>
                </a:solidFill>
                <a:effectLst/>
                <a:latin typeface="Nunito" panose="00000500000000000000" pitchFamily="2" charset="0"/>
              </a:rPr>
              <a:t>Few more functions are required to make the above-mentioned queue operation efficient. These are −</a:t>
            </a:r>
          </a:p>
          <a:p>
            <a:pPr marL="285750" indent="-285750" algn="just">
              <a:spcBef>
                <a:spcPts val="300"/>
              </a:spcBef>
              <a:spcAft>
                <a:spcPts val="300"/>
              </a:spcAft>
              <a:buFont typeface="Wingdings" panose="05000000000000000000" pitchFamily="2" charset="2"/>
              <a:buChar char="Ø"/>
            </a:pPr>
            <a:r>
              <a:rPr lang="en-US" sz="1500" b="1" i="0" dirty="0">
                <a:solidFill>
                  <a:srgbClr val="000000"/>
                </a:solidFill>
                <a:effectLst/>
                <a:latin typeface="Nunito" panose="00000500000000000000" pitchFamily="2" charset="0"/>
              </a:rPr>
              <a:t>peek()</a:t>
            </a:r>
            <a:r>
              <a:rPr lang="en-US" sz="1500" b="0" i="0" dirty="0">
                <a:solidFill>
                  <a:srgbClr val="000000"/>
                </a:solidFill>
                <a:effectLst/>
                <a:latin typeface="Nunito" panose="00000500000000000000" pitchFamily="2" charset="0"/>
              </a:rPr>
              <a:t> − Gets the element at the front of the queue without removing it.</a:t>
            </a:r>
          </a:p>
          <a:p>
            <a:pPr marL="285750" indent="-285750" algn="just">
              <a:spcBef>
                <a:spcPts val="300"/>
              </a:spcBef>
              <a:spcAft>
                <a:spcPts val="300"/>
              </a:spcAft>
              <a:buFont typeface="Wingdings" panose="05000000000000000000" pitchFamily="2" charset="2"/>
              <a:buChar char="Ø"/>
            </a:pPr>
            <a:r>
              <a:rPr lang="en-US" sz="1500" b="1" i="0" dirty="0" err="1">
                <a:solidFill>
                  <a:srgbClr val="000000"/>
                </a:solidFill>
                <a:effectLst/>
                <a:latin typeface="Nunito" panose="00000500000000000000" pitchFamily="2" charset="0"/>
              </a:rPr>
              <a:t>isfull</a:t>
            </a:r>
            <a:r>
              <a:rPr lang="en-US" sz="1500" b="1" i="0" dirty="0">
                <a:solidFill>
                  <a:srgbClr val="000000"/>
                </a:solidFill>
                <a:effectLst/>
                <a:latin typeface="Nunito" panose="00000500000000000000" pitchFamily="2" charset="0"/>
              </a:rPr>
              <a:t>()</a:t>
            </a:r>
            <a:r>
              <a:rPr lang="en-US" sz="1500" b="0" i="0" dirty="0">
                <a:solidFill>
                  <a:srgbClr val="000000"/>
                </a:solidFill>
                <a:effectLst/>
                <a:latin typeface="Nunito" panose="00000500000000000000" pitchFamily="2" charset="0"/>
              </a:rPr>
              <a:t> − Checks if the queue is full.</a:t>
            </a:r>
          </a:p>
          <a:p>
            <a:pPr marL="285750" indent="-285750" algn="just">
              <a:spcBef>
                <a:spcPts val="300"/>
              </a:spcBef>
              <a:spcAft>
                <a:spcPts val="300"/>
              </a:spcAft>
              <a:buFont typeface="Wingdings" panose="05000000000000000000" pitchFamily="2" charset="2"/>
              <a:buChar char="Ø"/>
            </a:pPr>
            <a:r>
              <a:rPr lang="en-US" sz="1500" b="1" i="0" dirty="0" err="1">
                <a:solidFill>
                  <a:srgbClr val="000000"/>
                </a:solidFill>
                <a:effectLst/>
                <a:latin typeface="Nunito" panose="00000500000000000000" pitchFamily="2" charset="0"/>
              </a:rPr>
              <a:t>isempty</a:t>
            </a:r>
            <a:r>
              <a:rPr lang="en-US" sz="1500" b="1" i="0" dirty="0">
                <a:solidFill>
                  <a:srgbClr val="000000"/>
                </a:solidFill>
                <a:effectLst/>
                <a:latin typeface="Nunito" panose="00000500000000000000" pitchFamily="2" charset="0"/>
              </a:rPr>
              <a:t>()</a:t>
            </a:r>
            <a:r>
              <a:rPr lang="en-US" sz="1500" b="0" i="0" dirty="0">
                <a:solidFill>
                  <a:srgbClr val="000000"/>
                </a:solidFill>
                <a:effectLst/>
                <a:latin typeface="Nunito" panose="00000500000000000000" pitchFamily="2" charset="0"/>
              </a:rPr>
              <a:t> − Checks if the queue is empty.</a:t>
            </a:r>
          </a:p>
          <a:p>
            <a:pPr algn="just">
              <a:buFont typeface="Arial" panose="020B0604020202020204" pitchFamily="34" charset="0"/>
              <a:buChar char="•"/>
            </a:pPr>
            <a:endParaRPr lang="en-US" sz="1500" b="0" i="0" dirty="0">
              <a:solidFill>
                <a:srgbClr val="000000"/>
              </a:solidFill>
              <a:effectLst/>
              <a:latin typeface="Nunito" panose="00000500000000000000" pitchFamily="2" charset="0"/>
            </a:endParaRPr>
          </a:p>
          <a:p>
            <a:pPr algn="just"/>
            <a:r>
              <a:rPr lang="en-US" sz="1500" b="0" i="0" dirty="0">
                <a:solidFill>
                  <a:srgbClr val="000000"/>
                </a:solidFill>
                <a:effectLst/>
                <a:latin typeface="Nunito" panose="00000500000000000000" pitchFamily="2" charset="0"/>
              </a:rPr>
              <a:t>In the queue, we always dequeue (or access) data, pointed by the </a:t>
            </a:r>
            <a:r>
              <a:rPr lang="en-US" sz="1500" b="1" i="0" dirty="0">
                <a:solidFill>
                  <a:srgbClr val="000000"/>
                </a:solidFill>
                <a:effectLst/>
                <a:latin typeface="Nunito" panose="00000500000000000000" pitchFamily="2" charset="0"/>
              </a:rPr>
              <a:t>front</a:t>
            </a:r>
            <a:r>
              <a:rPr lang="en-US" sz="1500" b="0" i="0" dirty="0">
                <a:solidFill>
                  <a:srgbClr val="000000"/>
                </a:solidFill>
                <a:effectLst/>
                <a:latin typeface="Nunito" panose="00000500000000000000" pitchFamily="2" charset="0"/>
              </a:rPr>
              <a:t> pointer, and while enqueuing (or storing) data in the queue we take the help of the </a:t>
            </a:r>
            <a:r>
              <a:rPr lang="en-US" sz="1500" b="1" i="0" dirty="0">
                <a:solidFill>
                  <a:srgbClr val="000000"/>
                </a:solidFill>
                <a:effectLst/>
                <a:latin typeface="Nunito" panose="00000500000000000000" pitchFamily="2" charset="0"/>
              </a:rPr>
              <a:t>rear</a:t>
            </a:r>
            <a:r>
              <a:rPr lang="en-US" sz="1500" b="0" i="0" dirty="0">
                <a:solidFill>
                  <a:srgbClr val="000000"/>
                </a:solidFill>
                <a:effectLst/>
                <a:latin typeface="Nunito" panose="00000500000000000000" pitchFamily="2" charset="0"/>
              </a:rPr>
              <a:t> pointer.</a:t>
            </a:r>
          </a:p>
        </p:txBody>
      </p:sp>
      <p:pic>
        <p:nvPicPr>
          <p:cNvPr id="1029" name="Picture 5" descr="Queue Example">
            <a:extLst>
              <a:ext uri="{FF2B5EF4-FFF2-40B4-BE49-F238E27FC236}">
                <a16:creationId xmlns:a16="http://schemas.microsoft.com/office/drawing/2014/main" id="{1EB9A311-D1CF-791E-A042-983516BA6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707" y="1066830"/>
            <a:ext cx="5308603" cy="102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77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arn(inVertical)">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27"/>
                                        </p:tgtEl>
                                        <p:attrNameLst>
                                          <p:attrName>style.visibility</p:attrName>
                                        </p:attrNameLst>
                                      </p:cBhvr>
                                      <p:to>
                                        <p:strVal val="visible"/>
                                      </p:to>
                                    </p:set>
                                    <p:animEffect transition="in" filter="fade">
                                      <p:cBhvr>
                                        <p:cTn id="33" dur="1000"/>
                                        <p:tgtEl>
                                          <p:spTgt spid="1027"/>
                                        </p:tgtEl>
                                      </p:cBhvr>
                                    </p:animEffect>
                                    <p:anim calcmode="lin" valueType="num">
                                      <p:cBhvr>
                                        <p:cTn id="34" dur="1000" fill="hold"/>
                                        <p:tgtEl>
                                          <p:spTgt spid="1027"/>
                                        </p:tgtEl>
                                        <p:attrNameLst>
                                          <p:attrName>ppt_x</p:attrName>
                                        </p:attrNameLst>
                                      </p:cBhvr>
                                      <p:tavLst>
                                        <p:tav tm="0">
                                          <p:val>
                                            <p:strVal val="#ppt_x"/>
                                          </p:val>
                                        </p:tav>
                                        <p:tav tm="100000">
                                          <p:val>
                                            <p:strVal val="#ppt_x"/>
                                          </p:val>
                                        </p:tav>
                                      </p:tavLst>
                                    </p:anim>
                                    <p:anim calcmode="lin" valueType="num">
                                      <p:cBhvr>
                                        <p:cTn id="35"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wipe(down)">
                                      <p:cBhvr>
                                        <p:cTn id="40" dur="500"/>
                                        <p:tgtEl>
                                          <p:spTgt spid="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029"/>
                                        </p:tgtEl>
                                        <p:attrNameLst>
                                          <p:attrName>style.visibility</p:attrName>
                                        </p:attrNameLst>
                                      </p:cBhvr>
                                      <p:to>
                                        <p:strVal val="visible"/>
                                      </p:to>
                                    </p:set>
                                    <p:animEffect transition="in" filter="circle(in)">
                                      <p:cBhvr>
                                        <p:cTn id="45" dur="2000"/>
                                        <p:tgtEl>
                                          <p:spTgt spid="1029"/>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circle(in)">
                                      <p:cBhvr>
                                        <p:cTn id="50" dur="2000"/>
                                        <p:tgtEl>
                                          <p:spTgt spid="6">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Effect transition="in" filter="circle(in)">
                                      <p:cBhvr>
                                        <p:cTn id="55" dur="2000"/>
                                        <p:tgtEl>
                                          <p:spTgt spid="6">
                                            <p:txEl>
                                              <p:pRg st="8" end="8"/>
                                            </p:txEl>
                                          </p:spTgt>
                                        </p:tgtEl>
                                      </p:cBhvr>
                                    </p:animEffect>
                                  </p:childTnLst>
                                </p:cTn>
                              </p:par>
                              <p:par>
                                <p:cTn id="56" presetID="6" presetClass="entr" presetSubtype="16" fill="hold" nodeType="withEffect">
                                  <p:stCondLst>
                                    <p:cond delay="0"/>
                                  </p:stCondLst>
                                  <p:childTnLst>
                                    <p:set>
                                      <p:cBhvr>
                                        <p:cTn id="57" dur="1" fill="hold">
                                          <p:stCondLst>
                                            <p:cond delay="0"/>
                                          </p:stCondLst>
                                        </p:cTn>
                                        <p:tgtEl>
                                          <p:spTgt spid="6">
                                            <p:txEl>
                                              <p:pRg st="9" end="9"/>
                                            </p:txEl>
                                          </p:spTgt>
                                        </p:tgtEl>
                                        <p:attrNameLst>
                                          <p:attrName>style.visibility</p:attrName>
                                        </p:attrNameLst>
                                      </p:cBhvr>
                                      <p:to>
                                        <p:strVal val="visible"/>
                                      </p:to>
                                    </p:set>
                                    <p:animEffect transition="in" filter="circle(in)">
                                      <p:cBhvr>
                                        <p:cTn id="58" dur="2000"/>
                                        <p:tgtEl>
                                          <p:spTgt spid="6">
                                            <p:txEl>
                                              <p:pRg st="9" end="9"/>
                                            </p:txEl>
                                          </p:spTgt>
                                        </p:tgtEl>
                                      </p:cBhvr>
                                    </p:animEffect>
                                  </p:childTnLst>
                                </p:cTn>
                              </p:par>
                              <p:par>
                                <p:cTn id="59" presetID="6" presetClass="entr" presetSubtype="16" fill="hold" nodeType="with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Effect transition="in" filter="circle(in)">
                                      <p:cBhvr>
                                        <p:cTn id="61" dur="2000"/>
                                        <p:tgtEl>
                                          <p:spTgt spid="6">
                                            <p:txEl>
                                              <p:pRg st="10" end="10"/>
                                            </p:txEl>
                                          </p:spTgt>
                                        </p:tgtEl>
                                      </p:cBhvr>
                                    </p:animEffect>
                                  </p:childTnLst>
                                </p:cTn>
                              </p:par>
                              <p:par>
                                <p:cTn id="62" presetID="6" presetClass="entr" presetSubtype="16" fill="hold" nodeType="withEffect">
                                  <p:stCondLst>
                                    <p:cond delay="0"/>
                                  </p:stCondLst>
                                  <p:childTnLst>
                                    <p:set>
                                      <p:cBhvr>
                                        <p:cTn id="63" dur="1" fill="hold">
                                          <p:stCondLst>
                                            <p:cond delay="0"/>
                                          </p:stCondLst>
                                        </p:cTn>
                                        <p:tgtEl>
                                          <p:spTgt spid="6">
                                            <p:txEl>
                                              <p:pRg st="11" end="11"/>
                                            </p:txEl>
                                          </p:spTgt>
                                        </p:tgtEl>
                                        <p:attrNameLst>
                                          <p:attrName>style.visibility</p:attrName>
                                        </p:attrNameLst>
                                      </p:cBhvr>
                                      <p:to>
                                        <p:strVal val="visible"/>
                                      </p:to>
                                    </p:set>
                                    <p:animEffect transition="in" filter="circle(in)">
                                      <p:cBhvr>
                                        <p:cTn id="64" dur="2000"/>
                                        <p:tgtEl>
                                          <p:spTgt spid="6">
                                            <p:txEl>
                                              <p:pRg st="11" end="11"/>
                                            </p:txEl>
                                          </p:spTgt>
                                        </p:tgtEl>
                                      </p:cBhvr>
                                    </p:animEffect>
                                  </p:childTnLst>
                                </p:cTn>
                              </p:par>
                              <p:par>
                                <p:cTn id="65" presetID="6" presetClass="entr" presetSubtype="16" fill="hold" nodeType="with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circle(in)">
                                      <p:cBhvr>
                                        <p:cTn id="67" dur="2000"/>
                                        <p:tgtEl>
                                          <p:spTgt spid="6">
                                            <p:txEl>
                                              <p:pRg st="12" end="12"/>
                                            </p:txEl>
                                          </p:spTgt>
                                        </p:tgtEl>
                                      </p:cBhvr>
                                    </p:animEffect>
                                  </p:childTnLst>
                                </p:cTn>
                              </p:par>
                              <p:par>
                                <p:cTn id="68" presetID="6" presetClass="entr" presetSubtype="16" fill="hold" nodeType="withEffect">
                                  <p:stCondLst>
                                    <p:cond delay="0"/>
                                  </p:stCondLst>
                                  <p:childTnLst>
                                    <p:set>
                                      <p:cBhvr>
                                        <p:cTn id="69" dur="1" fill="hold">
                                          <p:stCondLst>
                                            <p:cond delay="0"/>
                                          </p:stCondLst>
                                        </p:cTn>
                                        <p:tgtEl>
                                          <p:spTgt spid="6">
                                            <p:txEl>
                                              <p:pRg st="13" end="13"/>
                                            </p:txEl>
                                          </p:spTgt>
                                        </p:tgtEl>
                                        <p:attrNameLst>
                                          <p:attrName>style.visibility</p:attrName>
                                        </p:attrNameLst>
                                      </p:cBhvr>
                                      <p:to>
                                        <p:strVal val="visible"/>
                                      </p:to>
                                    </p:set>
                                    <p:animEffect transition="in" filter="circle(in)">
                                      <p:cBhvr>
                                        <p:cTn id="70" dur="2000"/>
                                        <p:tgtEl>
                                          <p:spTgt spid="6">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nodeType="clickEffect">
                                  <p:stCondLst>
                                    <p:cond delay="0"/>
                                  </p:stCondLst>
                                  <p:childTnLst>
                                    <p:set>
                                      <p:cBhvr>
                                        <p:cTn id="74" dur="1" fill="hold">
                                          <p:stCondLst>
                                            <p:cond delay="0"/>
                                          </p:stCondLst>
                                        </p:cTn>
                                        <p:tgtEl>
                                          <p:spTgt spid="6">
                                            <p:txEl>
                                              <p:pRg st="15" end="15"/>
                                            </p:txEl>
                                          </p:spTgt>
                                        </p:tgtEl>
                                        <p:attrNameLst>
                                          <p:attrName>style.visibility</p:attrName>
                                        </p:attrNameLst>
                                      </p:cBhvr>
                                      <p:to>
                                        <p:strVal val="visible"/>
                                      </p:to>
                                    </p:set>
                                    <p:animEffect transition="in" filter="circle(in)">
                                      <p:cBhvr>
                                        <p:cTn id="75" dur="20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9321</TotalTime>
  <Words>10067</Words>
  <Application>Microsoft Office PowerPoint</Application>
  <PresentationFormat>Widescreen</PresentationFormat>
  <Paragraphs>706</Paragraphs>
  <Slides>28</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28</vt:i4>
      </vt:variant>
    </vt:vector>
  </HeadingPairs>
  <TitlesOfParts>
    <vt:vector size="48" baseType="lpstr">
      <vt:lpstr>-apple-system</vt:lpstr>
      <vt:lpstr>Arial</vt:lpstr>
      <vt:lpstr>Calibri</vt:lpstr>
      <vt:lpstr>Calibri Light</vt:lpstr>
      <vt:lpstr>Cambria</vt:lpstr>
      <vt:lpstr>Consolas</vt:lpstr>
      <vt:lpstr>Courier New</vt:lpstr>
      <vt:lpstr>erdana</vt:lpstr>
      <vt:lpstr>Heebo</vt:lpstr>
      <vt:lpstr>inherit</vt:lpstr>
      <vt:lpstr>inter-bold</vt:lpstr>
      <vt:lpstr>inter-regular</vt:lpstr>
      <vt:lpstr>Monaco</vt:lpstr>
      <vt:lpstr>Nunito</vt:lpstr>
      <vt:lpstr>Roboto</vt:lpstr>
      <vt:lpstr>Segoe UI</vt:lpstr>
      <vt:lpstr>Source Sans Pro</vt:lpstr>
      <vt:lpstr>var(--font-din)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METHOD</dc:title>
  <dc:creator>Chaitanya Singamaneni</dc:creator>
  <cp:lastModifiedBy>Kranthi Kumar Singamaneni</cp:lastModifiedBy>
  <cp:revision>1747</cp:revision>
  <dcterms:created xsi:type="dcterms:W3CDTF">2021-04-09T14:45:39Z</dcterms:created>
  <dcterms:modified xsi:type="dcterms:W3CDTF">2022-11-21T02:51:04Z</dcterms:modified>
</cp:coreProperties>
</file>