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74" r:id="rId2"/>
    <p:sldId id="302" r:id="rId3"/>
    <p:sldId id="303" r:id="rId4"/>
    <p:sldId id="304" r:id="rId5"/>
    <p:sldId id="305" r:id="rId6"/>
    <p:sldId id="306" r:id="rId7"/>
    <p:sldId id="307" r:id="rId8"/>
    <p:sldId id="311" r:id="rId9"/>
    <p:sldId id="308" r:id="rId10"/>
    <p:sldId id="309" r:id="rId11"/>
    <p:sldId id="310"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1" r:id="rId31"/>
    <p:sldId id="332" r:id="rId32"/>
    <p:sldId id="333" r:id="rId33"/>
    <p:sldId id="330" r:id="rId34"/>
    <p:sldId id="335" r:id="rId35"/>
    <p:sldId id="336" r:id="rId36"/>
    <p:sldId id="337" r:id="rId37"/>
    <p:sldId id="338" r:id="rId38"/>
    <p:sldId id="33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53" autoAdjust="0"/>
    <p:restoredTop sz="94660"/>
  </p:normalViewPr>
  <p:slideViewPr>
    <p:cSldViewPr snapToGrid="0">
      <p:cViewPr varScale="1">
        <p:scale>
          <a:sx n="83" d="100"/>
          <a:sy n="83" d="100"/>
        </p:scale>
        <p:origin x="105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1AEE5C-F356-47D6-ADCC-FBC2AF8BAE8D}"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9698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59907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29480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4364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AEE5C-F356-47D6-ADCC-FBC2AF8BAE8D}"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1024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1AEE5C-F356-47D6-ADCC-FBC2AF8BAE8D}"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53332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1AEE5C-F356-47D6-ADCC-FBC2AF8BAE8D}"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46593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1AEE5C-F356-47D6-ADCC-FBC2AF8BAE8D}"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41300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AEE5C-F356-47D6-ADCC-FBC2AF8BAE8D}"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49655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AEE5C-F356-47D6-ADCC-FBC2AF8BAE8D}"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213508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AEE5C-F356-47D6-ADCC-FBC2AF8BAE8D}"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01955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AEE5C-F356-47D6-ADCC-FBC2AF8BAE8D}" type="datetimeFigureOut">
              <a:rPr lang="en-US" smtClean="0"/>
              <a:t>12/16/2022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927F-266A-4420-B671-30CFDFAABD3A}" type="slidenum">
              <a:rPr lang="en-US" smtClean="0"/>
              <a:t>‹#›</a:t>
            </a:fld>
            <a:endParaRPr lang="en-US"/>
          </a:p>
        </p:txBody>
      </p:sp>
    </p:spTree>
    <p:extLst>
      <p:ext uri="{BB962C8B-B14F-4D97-AF65-F5344CB8AC3E}">
        <p14:creationId xmlns:p14="http://schemas.microsoft.com/office/powerpoint/2010/main" val="16962231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www.thegeekstuff.com/2012/08/c-linked-list-exampl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thegeekstuff.com/2009/09/how-to-write-compile-and-execute-c-program-on-unix-os-with-hello-world-exampl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AVL_tre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0E0C5-B8E5-4258-920D-A234A53053D8}"/>
              </a:ext>
            </a:extLst>
          </p:cNvPr>
          <p:cNvSpPr>
            <a:spLocks noGrp="1"/>
          </p:cNvSpPr>
          <p:nvPr>
            <p:ph idx="1"/>
          </p:nvPr>
        </p:nvSpPr>
        <p:spPr>
          <a:xfrm>
            <a:off x="1281869" y="2597921"/>
            <a:ext cx="9605473" cy="3828516"/>
          </a:xfrm>
        </p:spPr>
        <p:txBody>
          <a:bodyPr anchor="t">
            <a:noAutofit/>
          </a:bodyPr>
          <a:lstStyle/>
          <a:p>
            <a:pPr marL="0" indent="0">
              <a:lnSpc>
                <a:spcPct val="100000"/>
              </a:lnSpc>
              <a:spcBef>
                <a:spcPts val="0"/>
              </a:spcBef>
              <a:buNone/>
            </a:pPr>
            <a:r>
              <a:rPr lang="en-IN" sz="2000" b="1" dirty="0">
                <a:latin typeface="Cambria" pitchFamily="18" charset="0"/>
              </a:rPr>
              <a:t>		Course			: 	</a:t>
            </a:r>
            <a:r>
              <a:rPr lang="en-IN" sz="2000" b="1" dirty="0">
                <a:solidFill>
                  <a:srgbClr val="FF0000"/>
                </a:solidFill>
                <a:latin typeface="Cambria" pitchFamily="18" charset="0"/>
              </a:rPr>
              <a:t>Data Structures</a:t>
            </a:r>
          </a:p>
          <a:p>
            <a:pPr marL="0" indent="0">
              <a:lnSpc>
                <a:spcPct val="100000"/>
              </a:lnSpc>
              <a:spcBef>
                <a:spcPts val="0"/>
              </a:spcBef>
              <a:buNone/>
            </a:pPr>
            <a:r>
              <a:rPr lang="en-IN" sz="2000" b="1" dirty="0">
                <a:solidFill>
                  <a:srgbClr val="FF0000"/>
                </a:solidFill>
                <a:latin typeface="Cambria" pitchFamily="18" charset="0"/>
              </a:rPr>
              <a:t>	</a:t>
            </a:r>
            <a:r>
              <a:rPr lang="en-IN" sz="2000" b="1" dirty="0">
                <a:latin typeface="Cambria" pitchFamily="18" charset="0"/>
              </a:rPr>
              <a:t>	Subject Code		: 	</a:t>
            </a:r>
            <a:r>
              <a:rPr lang="en-IN" sz="2000" b="1" dirty="0">
                <a:solidFill>
                  <a:srgbClr val="FF0000"/>
                </a:solidFill>
                <a:latin typeface="Cambria" pitchFamily="18" charset="0"/>
              </a:rPr>
              <a:t>CSEN2001</a:t>
            </a:r>
            <a:br>
              <a:rPr lang="en-IN" sz="2000" b="1" dirty="0">
                <a:latin typeface="Cambria" pitchFamily="18" charset="0"/>
              </a:rPr>
            </a:br>
            <a:r>
              <a:rPr lang="en-IN" sz="2000" b="1" dirty="0">
                <a:latin typeface="Cambria" pitchFamily="18" charset="0"/>
              </a:rPr>
              <a:t>		Program		: 	</a:t>
            </a:r>
            <a:r>
              <a:rPr lang="en-IN" sz="2000" b="1" dirty="0">
                <a:solidFill>
                  <a:srgbClr val="FF0000"/>
                </a:solidFill>
                <a:latin typeface="Cambria" pitchFamily="18" charset="0"/>
              </a:rPr>
              <a:t>B. Tech </a:t>
            </a:r>
          </a:p>
          <a:p>
            <a:pPr marL="0" indent="0">
              <a:lnSpc>
                <a:spcPct val="100000"/>
              </a:lnSpc>
              <a:spcBef>
                <a:spcPts val="0"/>
              </a:spcBef>
              <a:buNone/>
            </a:pPr>
            <a:r>
              <a:rPr lang="en-IN" sz="2000" b="1" dirty="0">
                <a:latin typeface="Cambria" pitchFamily="18" charset="0"/>
              </a:rPr>
              <a:t>		Year 			: 	</a:t>
            </a:r>
            <a:r>
              <a:rPr lang="en-IN" sz="2000" b="1" dirty="0">
                <a:solidFill>
                  <a:srgbClr val="FF0000"/>
                </a:solidFill>
                <a:latin typeface="Cambria" pitchFamily="18" charset="0"/>
              </a:rPr>
              <a:t>II</a:t>
            </a:r>
          </a:p>
          <a:p>
            <a:pPr marL="0" indent="0">
              <a:lnSpc>
                <a:spcPct val="100000"/>
              </a:lnSpc>
              <a:spcBef>
                <a:spcPts val="0"/>
              </a:spcBef>
              <a:buNone/>
            </a:pPr>
            <a:r>
              <a:rPr lang="en-IN" sz="2000" b="1" dirty="0">
                <a:latin typeface="Cambria" pitchFamily="18" charset="0"/>
              </a:rPr>
              <a:t>		Dept. and Sec		:</a:t>
            </a:r>
            <a:r>
              <a:rPr lang="en-IN" sz="2000" b="1" dirty="0">
                <a:solidFill>
                  <a:srgbClr val="FF0000"/>
                </a:solidFill>
                <a:latin typeface="Cambria" pitchFamily="18" charset="0"/>
              </a:rPr>
              <a:t>	CSE ( )</a:t>
            </a:r>
          </a:p>
          <a:p>
            <a:pPr marL="0" indent="0">
              <a:lnSpc>
                <a:spcPct val="100000"/>
              </a:lnSpc>
              <a:spcBef>
                <a:spcPts val="0"/>
              </a:spcBef>
              <a:buNone/>
            </a:pPr>
            <a:r>
              <a:rPr lang="en-US" sz="2000" b="1" dirty="0">
                <a:latin typeface="Cambria" pitchFamily="18" charset="0"/>
              </a:rPr>
              <a:t>		UNIT			: 	 </a:t>
            </a:r>
            <a:r>
              <a:rPr lang="en-US" sz="2000" b="1" dirty="0">
                <a:solidFill>
                  <a:srgbClr val="FF0000"/>
                </a:solidFill>
                <a:latin typeface="Cambria" pitchFamily="18" charset="0"/>
              </a:rPr>
              <a:t>IV</a:t>
            </a:r>
            <a:endParaRPr lang="en-IN" sz="2000" b="1" dirty="0">
              <a:latin typeface="Cambria" pitchFamily="18" charset="0"/>
            </a:endParaRPr>
          </a:p>
          <a:p>
            <a:pPr marL="0" indent="0">
              <a:buNone/>
            </a:pPr>
            <a:r>
              <a:rPr lang="en-IN" sz="2000" b="1" dirty="0">
                <a:latin typeface="Cambria" pitchFamily="18" charset="0"/>
              </a:rPr>
              <a:t>		</a:t>
            </a:r>
          </a:p>
          <a:p>
            <a:pPr marL="0" indent="0" algn="ctr">
              <a:buNone/>
            </a:pPr>
            <a:r>
              <a:rPr lang="en-IN" sz="2000" b="1" dirty="0">
                <a:latin typeface="Cambria" pitchFamily="18" charset="0"/>
              </a:rPr>
              <a:t>Dr </a:t>
            </a:r>
            <a:r>
              <a:rPr lang="en-IN" sz="2000" b="1" dirty="0" err="1">
                <a:latin typeface="Cambria" pitchFamily="18" charset="0"/>
              </a:rPr>
              <a:t>Kranthi</a:t>
            </a:r>
            <a:r>
              <a:rPr lang="en-IN" sz="2000" b="1" dirty="0">
                <a:latin typeface="Cambria" pitchFamily="18" charset="0"/>
              </a:rPr>
              <a:t> Kumar Singamaneni</a:t>
            </a:r>
          </a:p>
          <a:p>
            <a:pPr marL="0" indent="0" algn="ctr">
              <a:lnSpc>
                <a:spcPct val="90000"/>
              </a:lnSpc>
              <a:buNone/>
            </a:pPr>
            <a:r>
              <a:rPr lang="en-IN" sz="2000" b="1" dirty="0">
                <a:latin typeface="Cambria" pitchFamily="18" charset="0"/>
              </a:rPr>
              <a:t>Dept. of C.S.E</a:t>
            </a:r>
          </a:p>
          <a:p>
            <a:pPr marL="0" indent="0" algn="ctr">
              <a:lnSpc>
                <a:spcPct val="90000"/>
              </a:lnSpc>
              <a:buNone/>
            </a:pPr>
            <a:r>
              <a:rPr lang="en-IN" sz="2000" b="1" dirty="0">
                <a:latin typeface="Cambria" pitchFamily="18" charset="0"/>
              </a:rPr>
              <a:t>G.S.T, GITAM Deemed to be University</a:t>
            </a:r>
            <a:br>
              <a:rPr lang="en-IN" sz="2000" b="1" dirty="0">
                <a:latin typeface="Cambria" pitchFamily="18" charset="0"/>
              </a:rPr>
            </a:br>
            <a:endParaRPr lang="en-IN" sz="2000" dirty="0"/>
          </a:p>
        </p:txBody>
      </p:sp>
      <p:pic>
        <p:nvPicPr>
          <p:cNvPr id="2" name="Picture 1"/>
          <p:cNvPicPr>
            <a:picLocks noChangeAspect="1"/>
          </p:cNvPicPr>
          <p:nvPr/>
        </p:nvPicPr>
        <p:blipFill>
          <a:blip r:embed="rId2"/>
          <a:stretch>
            <a:fillRect/>
          </a:stretch>
        </p:blipFill>
        <p:spPr>
          <a:xfrm>
            <a:off x="1281869" y="248536"/>
            <a:ext cx="9605473" cy="1999007"/>
          </a:xfrm>
          <a:prstGeom prst="rect">
            <a:avLst/>
          </a:prstGeom>
        </p:spPr>
      </p:pic>
    </p:spTree>
    <p:extLst>
      <p:ext uri="{BB962C8B-B14F-4D97-AF65-F5344CB8AC3E}">
        <p14:creationId xmlns:p14="http://schemas.microsoft.com/office/powerpoint/2010/main" val="324314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69A23D-AD1D-9A69-29DA-44FAD5769EFE}"/>
              </a:ext>
            </a:extLst>
          </p:cNvPr>
          <p:cNvSpPr txBox="1"/>
          <p:nvPr/>
        </p:nvSpPr>
        <p:spPr>
          <a:xfrm>
            <a:off x="129309" y="97365"/>
            <a:ext cx="5310909" cy="3293209"/>
          </a:xfrm>
          <a:prstGeom prst="rect">
            <a:avLst/>
          </a:prstGeom>
          <a:noFill/>
        </p:spPr>
        <p:txBody>
          <a:bodyPr wrap="square">
            <a:spAutoFit/>
          </a:bodyPr>
          <a:lstStyle/>
          <a:p>
            <a:pPr algn="just"/>
            <a:r>
              <a:rPr lang="en-US" sz="1600" b="1" i="0" dirty="0">
                <a:solidFill>
                  <a:srgbClr val="E00D50"/>
                </a:solidFill>
                <a:effectLst/>
                <a:ea typeface="Open Sans" panose="020B0606030504020204" pitchFamily="34" charset="0"/>
                <a:cs typeface="Open Sans" panose="020B0606030504020204" pitchFamily="34" charset="0"/>
              </a:rPr>
              <a:t>2. Linked List Representation of Binary Tree</a:t>
            </a:r>
          </a:p>
          <a:p>
            <a:pPr algn="just"/>
            <a:endParaRPr lang="en-US" sz="1600" b="1" i="0" dirty="0">
              <a:solidFill>
                <a:srgbClr val="E00D50"/>
              </a:solidFill>
              <a:effectLst/>
              <a:ea typeface="Open Sans" panose="020B0606030504020204" pitchFamily="34" charset="0"/>
              <a:cs typeface="Open Sans" panose="020B0606030504020204" pitchFamily="34" charset="0"/>
            </a:endParaRPr>
          </a:p>
          <a:p>
            <a:pPr algn="just"/>
            <a:r>
              <a:rPr lang="en-US" sz="1600" b="0" i="0" dirty="0">
                <a:solidFill>
                  <a:srgbClr val="333333"/>
                </a:solidFill>
                <a:effectLst/>
                <a:ea typeface="Open Sans" panose="020B0606030504020204" pitchFamily="34" charset="0"/>
                <a:cs typeface="Open Sans" panose="020B0606030504020204" pitchFamily="34" charset="0"/>
              </a:rPr>
              <a:t>We use a double-linked list to represent a binary tree. In a double-linked list, every node consists of three fields. The first field is for storing the left child address, the second for storing actual data, and the third for storing the right child address.</a:t>
            </a:r>
            <a:br>
              <a:rPr lang="en-US" sz="1600" b="0" i="0" dirty="0">
                <a:solidFill>
                  <a:srgbClr val="333333"/>
                </a:solidFill>
                <a:effectLst/>
                <a:ea typeface="Open Sans" panose="020B0606030504020204" pitchFamily="34" charset="0"/>
                <a:cs typeface="Open Sans" panose="020B0606030504020204" pitchFamily="34" charset="0"/>
              </a:rPr>
            </a:br>
            <a:endParaRPr lang="en-US" sz="1600" b="0" i="0" dirty="0">
              <a:solidFill>
                <a:srgbClr val="333333"/>
              </a:solidFill>
              <a:effectLst/>
              <a:ea typeface="Open Sans" panose="020B0606030504020204" pitchFamily="34" charset="0"/>
              <a:cs typeface="Open Sans" panose="020B0606030504020204" pitchFamily="34" charset="0"/>
            </a:endParaRPr>
          </a:p>
          <a:p>
            <a:pPr algn="just"/>
            <a:r>
              <a:rPr lang="en-US" sz="1600" b="0" i="0" dirty="0">
                <a:solidFill>
                  <a:srgbClr val="333333"/>
                </a:solidFill>
                <a:effectLst/>
                <a:ea typeface="Open Sans" panose="020B0606030504020204" pitchFamily="34" charset="0"/>
                <a:cs typeface="Open Sans" panose="020B0606030504020204" pitchFamily="34" charset="0"/>
              </a:rPr>
              <a:t>In this linked list representation, a node has the following structure...</a:t>
            </a:r>
          </a:p>
          <a:p>
            <a:pPr algn="just"/>
            <a:endParaRPr lang="en-US" sz="1600" dirty="0">
              <a:solidFill>
                <a:srgbClr val="333333"/>
              </a:solidFill>
              <a:ea typeface="Open Sans" panose="020B0606030504020204" pitchFamily="34" charset="0"/>
              <a:cs typeface="Open Sans" panose="020B0606030504020204" pitchFamily="34" charset="0"/>
            </a:endParaRPr>
          </a:p>
          <a:p>
            <a:pPr algn="just"/>
            <a:endParaRPr lang="en-US" sz="1600" b="0" i="0" dirty="0">
              <a:solidFill>
                <a:srgbClr val="333333"/>
              </a:solidFill>
              <a:effectLst/>
              <a:ea typeface="Open Sans" panose="020B0606030504020204" pitchFamily="34" charset="0"/>
              <a:cs typeface="Open Sans" panose="020B0606030504020204" pitchFamily="34" charset="0"/>
            </a:endParaRPr>
          </a:p>
          <a:p>
            <a:pPr algn="just"/>
            <a:r>
              <a:rPr lang="en-US" sz="1600" b="0" i="0" dirty="0">
                <a:solidFill>
                  <a:srgbClr val="333333"/>
                </a:solidFill>
                <a:effectLst/>
                <a:ea typeface="Open Sans" panose="020B0606030504020204" pitchFamily="34" charset="0"/>
                <a:cs typeface="Open Sans" panose="020B0606030504020204" pitchFamily="34" charset="0"/>
              </a:rPr>
              <a:t>The general form of the left binary tree picture is represented using Linked list in the right-side picture.</a:t>
            </a:r>
          </a:p>
        </p:txBody>
      </p:sp>
      <p:pic>
        <p:nvPicPr>
          <p:cNvPr id="11" name="Picture 10">
            <a:extLst>
              <a:ext uri="{FF2B5EF4-FFF2-40B4-BE49-F238E27FC236}">
                <a16:creationId xmlns:a16="http://schemas.microsoft.com/office/drawing/2014/main" id="{F0BF3542-5896-AA57-96C2-8950C2E95315}"/>
              </a:ext>
            </a:extLst>
          </p:cNvPr>
          <p:cNvPicPr>
            <a:picLocks noChangeAspect="1"/>
          </p:cNvPicPr>
          <p:nvPr/>
        </p:nvPicPr>
        <p:blipFill>
          <a:blip r:embed="rId2"/>
          <a:stretch>
            <a:fillRect/>
          </a:stretch>
        </p:blipFill>
        <p:spPr>
          <a:xfrm>
            <a:off x="1515668" y="2239219"/>
            <a:ext cx="3101609" cy="495343"/>
          </a:xfrm>
          <a:prstGeom prst="rect">
            <a:avLst/>
          </a:prstGeom>
        </p:spPr>
      </p:pic>
      <p:sp>
        <p:nvSpPr>
          <p:cNvPr id="15" name="TextBox 14">
            <a:extLst>
              <a:ext uri="{FF2B5EF4-FFF2-40B4-BE49-F238E27FC236}">
                <a16:creationId xmlns:a16="http://schemas.microsoft.com/office/drawing/2014/main" id="{2C9B9B7E-89E7-28D2-803F-0AA4881105CA}"/>
              </a:ext>
            </a:extLst>
          </p:cNvPr>
          <p:cNvSpPr txBox="1"/>
          <p:nvPr/>
        </p:nvSpPr>
        <p:spPr>
          <a:xfrm>
            <a:off x="5911272" y="207172"/>
            <a:ext cx="5901368" cy="6170920"/>
          </a:xfrm>
          <a:prstGeom prst="rect">
            <a:avLst/>
          </a:prstGeom>
          <a:noFill/>
        </p:spPr>
        <p:txBody>
          <a:bodyPr wrap="square">
            <a:spAutoFit/>
          </a:bodyPr>
          <a:lstStyle/>
          <a:p>
            <a:pPr algn="just">
              <a:spcBef>
                <a:spcPts val="300"/>
              </a:spcBef>
              <a:spcAft>
                <a:spcPts val="300"/>
              </a:spcAft>
            </a:pPr>
            <a:r>
              <a:rPr lang="en-US" sz="1600" b="0" i="0" dirty="0">
                <a:solidFill>
                  <a:srgbClr val="610B4B"/>
                </a:solidFill>
                <a:effectLst/>
              </a:rPr>
              <a:t>Properties of Binary Tree</a:t>
            </a:r>
          </a:p>
          <a:p>
            <a:pPr algn="just">
              <a:spcBef>
                <a:spcPts val="300"/>
              </a:spcBef>
              <a:spcAft>
                <a:spcPts val="300"/>
              </a:spcAft>
              <a:buFont typeface="Arial" panose="020B0604020202020204" pitchFamily="34" charset="0"/>
              <a:buChar char="•"/>
            </a:pPr>
            <a:r>
              <a:rPr lang="en-US" sz="1600" b="0" i="0" dirty="0">
                <a:solidFill>
                  <a:srgbClr val="000000"/>
                </a:solidFill>
                <a:effectLst/>
              </a:rPr>
              <a:t>At each level of </a:t>
            </a:r>
            <a:r>
              <a:rPr lang="en-US" sz="1600" b="0" i="0" dirty="0" err="1">
                <a:solidFill>
                  <a:srgbClr val="000000"/>
                </a:solidFill>
                <a:effectLst/>
              </a:rPr>
              <a:t>i</a:t>
            </a:r>
            <a:r>
              <a:rPr lang="en-US" sz="1600" b="0" i="0" dirty="0">
                <a:solidFill>
                  <a:srgbClr val="000000"/>
                </a:solidFill>
                <a:effectLst/>
              </a:rPr>
              <a:t>, the maximum number of nodes is 2</a:t>
            </a:r>
            <a:r>
              <a:rPr lang="en-US" sz="1600" b="0" i="0" baseline="30000" dirty="0">
                <a:solidFill>
                  <a:srgbClr val="000000"/>
                </a:solidFill>
                <a:effectLst/>
              </a:rPr>
              <a:t>i</a:t>
            </a:r>
            <a:r>
              <a:rPr lang="en-US" sz="1600" b="0" i="0" dirty="0">
                <a:solidFill>
                  <a:srgbClr val="000000"/>
                </a:solidFill>
                <a:effectLst/>
              </a:rPr>
              <a:t>.</a:t>
            </a:r>
          </a:p>
          <a:p>
            <a:pPr algn="just">
              <a:spcBef>
                <a:spcPts val="300"/>
              </a:spcBef>
              <a:spcAft>
                <a:spcPts val="300"/>
              </a:spcAft>
              <a:buFont typeface="Arial" panose="020B0604020202020204" pitchFamily="34" charset="0"/>
              <a:buChar char="•"/>
            </a:pPr>
            <a:r>
              <a:rPr lang="en-US" sz="1600" b="0" i="0" dirty="0">
                <a:solidFill>
                  <a:srgbClr val="000000"/>
                </a:solidFill>
                <a:effectLst/>
              </a:rPr>
              <a:t>The tree’s height is defined as the longest path from the root node to the leaf node. The tree which is shown above has a height equal to 3. Therefore, the maximum number of nodes at height 3 equals (1+2+4) = 7. </a:t>
            </a:r>
          </a:p>
          <a:p>
            <a:pPr algn="just">
              <a:spcBef>
                <a:spcPts val="300"/>
              </a:spcBef>
              <a:spcAft>
                <a:spcPts val="300"/>
              </a:spcAft>
              <a:buFont typeface="Arial" panose="020B0604020202020204" pitchFamily="34" charset="0"/>
              <a:buChar char="•"/>
            </a:pPr>
            <a:r>
              <a:rPr lang="en-US" sz="1600" b="0" i="0" dirty="0">
                <a:solidFill>
                  <a:srgbClr val="000000"/>
                </a:solidFill>
                <a:effectLst/>
              </a:rPr>
              <a:t>Generally, the maximum number of nodes possible at height h is (2</a:t>
            </a:r>
            <a:r>
              <a:rPr lang="en-US" sz="1600" b="0" i="0" baseline="30000" dirty="0">
                <a:solidFill>
                  <a:srgbClr val="000000"/>
                </a:solidFill>
                <a:effectLst/>
              </a:rPr>
              <a:t>0</a:t>
            </a:r>
            <a:r>
              <a:rPr lang="en-US" sz="1600" b="0" i="0" dirty="0">
                <a:solidFill>
                  <a:srgbClr val="000000"/>
                </a:solidFill>
                <a:effectLst/>
              </a:rPr>
              <a:t> + 2</a:t>
            </a:r>
            <a:r>
              <a:rPr lang="en-US" sz="1600" b="0" i="0" baseline="30000" dirty="0">
                <a:solidFill>
                  <a:srgbClr val="000000"/>
                </a:solidFill>
                <a:effectLst/>
              </a:rPr>
              <a:t>1</a:t>
            </a:r>
            <a:r>
              <a:rPr lang="en-US" sz="1600" b="0" i="0" dirty="0">
                <a:solidFill>
                  <a:srgbClr val="000000"/>
                </a:solidFill>
                <a:effectLst/>
              </a:rPr>
              <a:t> + 2</a:t>
            </a:r>
            <a:r>
              <a:rPr lang="en-US" sz="1600" b="0" i="0" baseline="30000" dirty="0">
                <a:solidFill>
                  <a:srgbClr val="000000"/>
                </a:solidFill>
                <a:effectLst/>
              </a:rPr>
              <a:t>2</a:t>
            </a:r>
            <a:r>
              <a:rPr lang="en-US" sz="1600" b="0" i="0" dirty="0">
                <a:solidFill>
                  <a:srgbClr val="000000"/>
                </a:solidFill>
                <a:effectLst/>
              </a:rPr>
              <a:t>+….2</a:t>
            </a:r>
            <a:r>
              <a:rPr lang="en-US" sz="1600" b="0" i="0" baseline="30000" dirty="0">
                <a:solidFill>
                  <a:srgbClr val="000000"/>
                </a:solidFill>
                <a:effectLst/>
              </a:rPr>
              <a:t>h</a:t>
            </a:r>
            <a:r>
              <a:rPr lang="en-US" sz="1600" b="0" i="0" dirty="0">
                <a:solidFill>
                  <a:srgbClr val="000000"/>
                </a:solidFill>
                <a:effectLst/>
              </a:rPr>
              <a:t>) = 2</a:t>
            </a:r>
            <a:r>
              <a:rPr lang="en-US" sz="1600" b="0" i="0" baseline="30000" dirty="0">
                <a:solidFill>
                  <a:srgbClr val="000000"/>
                </a:solidFill>
                <a:effectLst/>
              </a:rPr>
              <a:t>h+1</a:t>
            </a:r>
            <a:r>
              <a:rPr lang="en-US" sz="1600" b="0" i="0" dirty="0">
                <a:solidFill>
                  <a:srgbClr val="000000"/>
                </a:solidFill>
                <a:effectLst/>
              </a:rPr>
              <a:t> -1.</a:t>
            </a:r>
          </a:p>
          <a:p>
            <a:pPr algn="just">
              <a:spcBef>
                <a:spcPts val="300"/>
              </a:spcBef>
              <a:spcAft>
                <a:spcPts val="300"/>
              </a:spcAft>
              <a:buFont typeface="Arial" panose="020B0604020202020204" pitchFamily="34" charset="0"/>
              <a:buChar char="•"/>
            </a:pPr>
            <a:r>
              <a:rPr lang="en-US" sz="1600" b="0" i="0" dirty="0">
                <a:solidFill>
                  <a:srgbClr val="000000"/>
                </a:solidFill>
                <a:effectLst/>
              </a:rPr>
              <a:t>The minimum number of nodes possible at height h equals </a:t>
            </a:r>
            <a:r>
              <a:rPr lang="en-US" sz="1600" b="1" i="0" dirty="0">
                <a:solidFill>
                  <a:srgbClr val="000000"/>
                </a:solidFill>
                <a:effectLst/>
              </a:rPr>
              <a:t>h+1</a:t>
            </a:r>
            <a:r>
              <a:rPr lang="en-US" sz="1600" b="0" i="0" dirty="0">
                <a:solidFill>
                  <a:srgbClr val="000000"/>
                </a:solidFill>
                <a:effectLst/>
              </a:rPr>
              <a:t>.</a:t>
            </a:r>
            <a:endParaRPr lang="en-US" sz="1600" b="0" i="0" dirty="0">
              <a:solidFill>
                <a:srgbClr val="333333"/>
              </a:solidFill>
              <a:effectLst/>
            </a:endParaRPr>
          </a:p>
          <a:p>
            <a:pPr algn="just">
              <a:spcBef>
                <a:spcPts val="300"/>
              </a:spcBef>
              <a:spcAft>
                <a:spcPts val="300"/>
              </a:spcAft>
            </a:pPr>
            <a:r>
              <a:rPr lang="en-US" sz="1600" b="0" i="0" dirty="0">
                <a:solidFill>
                  <a:srgbClr val="333333"/>
                </a:solidFill>
                <a:effectLst/>
              </a:rPr>
              <a:t>If there are 'n' number of nodes in the binary tree.</a:t>
            </a:r>
          </a:p>
          <a:p>
            <a:pPr algn="just">
              <a:spcBef>
                <a:spcPts val="300"/>
              </a:spcBef>
              <a:spcAft>
                <a:spcPts val="300"/>
              </a:spcAft>
            </a:pPr>
            <a:r>
              <a:rPr lang="en-US" sz="1600" b="1" i="0" dirty="0">
                <a:solidFill>
                  <a:srgbClr val="333333"/>
                </a:solidFill>
                <a:effectLst/>
              </a:rPr>
              <a:t>The minimum height can be computed as follows: </a:t>
            </a:r>
            <a:r>
              <a:rPr lang="en-US" sz="1600" b="0" i="0" dirty="0">
                <a:solidFill>
                  <a:srgbClr val="333333"/>
                </a:solidFill>
                <a:effectLst/>
              </a:rPr>
              <a:t>As we know,</a:t>
            </a:r>
          </a:p>
          <a:p>
            <a:pPr lvl="1" algn="just">
              <a:spcBef>
                <a:spcPts val="300"/>
              </a:spcBef>
              <a:spcAft>
                <a:spcPts val="300"/>
              </a:spcAft>
            </a:pPr>
            <a:r>
              <a:rPr lang="en-US" sz="1600" b="0" i="0" dirty="0">
                <a:solidFill>
                  <a:srgbClr val="333333"/>
                </a:solidFill>
                <a:effectLst/>
              </a:rPr>
              <a:t>n = 2</a:t>
            </a:r>
            <a:r>
              <a:rPr lang="en-US" sz="1600" b="0" i="0" baseline="30000" dirty="0">
                <a:solidFill>
                  <a:srgbClr val="333333"/>
                </a:solidFill>
                <a:effectLst/>
              </a:rPr>
              <a:t>h+1</a:t>
            </a:r>
            <a:r>
              <a:rPr lang="en-US" sz="1600" b="0" i="0" dirty="0">
                <a:solidFill>
                  <a:srgbClr val="333333"/>
                </a:solidFill>
                <a:effectLst/>
              </a:rPr>
              <a:t> -1</a:t>
            </a:r>
          </a:p>
          <a:p>
            <a:pPr lvl="1" algn="just">
              <a:spcBef>
                <a:spcPts val="300"/>
              </a:spcBef>
              <a:spcAft>
                <a:spcPts val="300"/>
              </a:spcAft>
            </a:pPr>
            <a:r>
              <a:rPr lang="en-US" sz="1600" b="0" i="0" dirty="0">
                <a:solidFill>
                  <a:srgbClr val="333333"/>
                </a:solidFill>
                <a:effectLst/>
              </a:rPr>
              <a:t>n+1 = 2</a:t>
            </a:r>
            <a:r>
              <a:rPr lang="en-US" sz="1600" b="0" i="0" baseline="30000" dirty="0">
                <a:solidFill>
                  <a:srgbClr val="333333"/>
                </a:solidFill>
                <a:effectLst/>
              </a:rPr>
              <a:t>h+1</a:t>
            </a:r>
            <a:endParaRPr lang="en-US" sz="1600" b="0" i="0" dirty="0">
              <a:solidFill>
                <a:srgbClr val="333333"/>
              </a:solidFill>
              <a:effectLst/>
            </a:endParaRPr>
          </a:p>
          <a:p>
            <a:pPr lvl="1" algn="just">
              <a:spcBef>
                <a:spcPts val="300"/>
              </a:spcBef>
              <a:spcAft>
                <a:spcPts val="300"/>
              </a:spcAft>
            </a:pPr>
            <a:r>
              <a:rPr lang="en-US" sz="1600" b="0" i="0" dirty="0">
                <a:solidFill>
                  <a:srgbClr val="333333"/>
                </a:solidFill>
                <a:effectLst/>
              </a:rPr>
              <a:t>Taking logs on both sides,</a:t>
            </a:r>
          </a:p>
          <a:p>
            <a:pPr lvl="1" algn="just">
              <a:spcBef>
                <a:spcPts val="300"/>
              </a:spcBef>
              <a:spcAft>
                <a:spcPts val="300"/>
              </a:spcAft>
            </a:pPr>
            <a:r>
              <a:rPr lang="en-US" sz="1600" b="0" i="0" dirty="0">
                <a:solidFill>
                  <a:srgbClr val="333333"/>
                </a:solidFill>
                <a:effectLst/>
              </a:rPr>
              <a:t>log</a:t>
            </a:r>
            <a:r>
              <a:rPr lang="en-US" sz="1600" b="0" i="0" baseline="-25000" dirty="0">
                <a:solidFill>
                  <a:srgbClr val="333333"/>
                </a:solidFill>
                <a:effectLst/>
              </a:rPr>
              <a:t>2</a:t>
            </a:r>
            <a:r>
              <a:rPr lang="en-US" sz="1600" b="0" i="0" dirty="0">
                <a:solidFill>
                  <a:srgbClr val="333333"/>
                </a:solidFill>
                <a:effectLst/>
              </a:rPr>
              <a:t>(n+1) = log</a:t>
            </a:r>
            <a:r>
              <a:rPr lang="en-US" sz="1600" baseline="-25000" dirty="0">
                <a:solidFill>
                  <a:srgbClr val="333333"/>
                </a:solidFill>
              </a:rPr>
              <a:t>2 </a:t>
            </a:r>
            <a:r>
              <a:rPr lang="en-US" sz="1600" b="0" i="0" dirty="0">
                <a:solidFill>
                  <a:srgbClr val="333333"/>
                </a:solidFill>
                <a:effectLst/>
              </a:rPr>
              <a:t>(2</a:t>
            </a:r>
            <a:r>
              <a:rPr lang="en-US" sz="1600" b="0" i="0" baseline="30000" dirty="0">
                <a:solidFill>
                  <a:srgbClr val="333333"/>
                </a:solidFill>
                <a:effectLst/>
              </a:rPr>
              <a:t>h+1</a:t>
            </a:r>
            <a:r>
              <a:rPr lang="en-US" sz="1600" b="0" i="0" dirty="0">
                <a:solidFill>
                  <a:srgbClr val="333333"/>
                </a:solidFill>
                <a:effectLst/>
              </a:rPr>
              <a:t>)</a:t>
            </a:r>
          </a:p>
          <a:p>
            <a:pPr lvl="1" algn="just">
              <a:spcBef>
                <a:spcPts val="300"/>
              </a:spcBef>
              <a:spcAft>
                <a:spcPts val="300"/>
              </a:spcAft>
            </a:pPr>
            <a:r>
              <a:rPr lang="en-US" sz="1600" b="0" i="0" dirty="0">
                <a:solidFill>
                  <a:srgbClr val="333333"/>
                </a:solidFill>
                <a:effectLst/>
              </a:rPr>
              <a:t>log</a:t>
            </a:r>
            <a:r>
              <a:rPr lang="en-US" sz="1600" b="0" i="0" baseline="-25000" dirty="0">
                <a:solidFill>
                  <a:srgbClr val="333333"/>
                </a:solidFill>
                <a:effectLst/>
              </a:rPr>
              <a:t>2</a:t>
            </a:r>
            <a:r>
              <a:rPr lang="en-US" sz="1600" b="0" i="0" dirty="0">
                <a:solidFill>
                  <a:srgbClr val="333333"/>
                </a:solidFill>
                <a:effectLst/>
              </a:rPr>
              <a:t>(n+1) = h+1</a:t>
            </a:r>
          </a:p>
          <a:p>
            <a:pPr lvl="1" algn="just">
              <a:spcBef>
                <a:spcPts val="300"/>
              </a:spcBef>
              <a:spcAft>
                <a:spcPts val="300"/>
              </a:spcAft>
            </a:pPr>
            <a:r>
              <a:rPr lang="en-US" sz="1600" dirty="0">
                <a:solidFill>
                  <a:srgbClr val="333333"/>
                </a:solidFill>
              </a:rPr>
              <a:t>h = log</a:t>
            </a:r>
            <a:r>
              <a:rPr lang="en-US" sz="1600" baseline="-25000" dirty="0">
                <a:solidFill>
                  <a:srgbClr val="333333"/>
                </a:solidFill>
              </a:rPr>
              <a:t>2 </a:t>
            </a:r>
            <a:r>
              <a:rPr lang="en-US" sz="1600" dirty="0">
                <a:solidFill>
                  <a:srgbClr val="333333"/>
                </a:solidFill>
              </a:rPr>
              <a:t>(n+1) - 1</a:t>
            </a:r>
          </a:p>
          <a:p>
            <a:pPr lvl="1" algn="just">
              <a:spcBef>
                <a:spcPts val="300"/>
              </a:spcBef>
              <a:spcAft>
                <a:spcPts val="300"/>
              </a:spcAft>
            </a:pPr>
            <a:r>
              <a:rPr lang="en-US" sz="1600" dirty="0">
                <a:solidFill>
                  <a:srgbClr val="333333"/>
                </a:solidFill>
              </a:rPr>
              <a:t>The maximum height can be computed as: As we know,</a:t>
            </a:r>
          </a:p>
          <a:p>
            <a:pPr lvl="1" algn="just">
              <a:spcBef>
                <a:spcPts val="300"/>
              </a:spcBef>
              <a:spcAft>
                <a:spcPts val="300"/>
              </a:spcAft>
            </a:pPr>
            <a:r>
              <a:rPr lang="en-US" sz="1600" dirty="0">
                <a:solidFill>
                  <a:srgbClr val="333333"/>
                </a:solidFill>
              </a:rPr>
              <a:t>n = h+1</a:t>
            </a:r>
          </a:p>
          <a:p>
            <a:pPr lvl="1" algn="just">
              <a:spcBef>
                <a:spcPts val="300"/>
              </a:spcBef>
              <a:spcAft>
                <a:spcPts val="300"/>
              </a:spcAft>
            </a:pPr>
            <a:r>
              <a:rPr lang="en-US" sz="1600" dirty="0">
                <a:solidFill>
                  <a:srgbClr val="333333"/>
                </a:solidFill>
              </a:rPr>
              <a:t>h= n-1</a:t>
            </a:r>
          </a:p>
        </p:txBody>
      </p:sp>
      <p:pic>
        <p:nvPicPr>
          <p:cNvPr id="2050" name="Picture 2" descr="Binary Tree">
            <a:extLst>
              <a:ext uri="{FF2B5EF4-FFF2-40B4-BE49-F238E27FC236}">
                <a16:creationId xmlns:a16="http://schemas.microsoft.com/office/drawing/2014/main" id="{C4E187C2-AF7A-04EF-FCD2-65BE49182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455" y="3781414"/>
            <a:ext cx="3038763" cy="23497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nary Tree">
            <a:extLst>
              <a:ext uri="{FF2B5EF4-FFF2-40B4-BE49-F238E27FC236}">
                <a16:creationId xmlns:a16="http://schemas.microsoft.com/office/drawing/2014/main" id="{5CB47849-F1DF-D127-9DAA-523BBF5C1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704" y="3781414"/>
            <a:ext cx="2086751" cy="250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5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anim calcmode="lin" valueType="num">
                                      <p:cBhvr>
                                        <p:cTn id="2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fade">
                                      <p:cBhvr>
                                        <p:cTn id="33" dur="1000"/>
                                        <p:tgtEl>
                                          <p:spTgt spid="9">
                                            <p:txEl>
                                              <p:pRg st="6" end="6"/>
                                            </p:txEl>
                                          </p:spTgt>
                                        </p:tgtEl>
                                      </p:cBhvr>
                                    </p:animEffect>
                                    <p:anim calcmode="lin" valueType="num">
                                      <p:cBhvr>
                                        <p:cTn id="34"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052"/>
                                        </p:tgtEl>
                                        <p:attrNameLst>
                                          <p:attrName>style.visibility</p:attrName>
                                        </p:attrNameLst>
                                      </p:cBhvr>
                                      <p:to>
                                        <p:strVal val="visible"/>
                                      </p:to>
                                    </p:set>
                                    <p:animEffect transition="in" filter="fade">
                                      <p:cBhvr>
                                        <p:cTn id="40" dur="1000"/>
                                        <p:tgtEl>
                                          <p:spTgt spid="2052"/>
                                        </p:tgtEl>
                                      </p:cBhvr>
                                    </p:animEffect>
                                    <p:anim calcmode="lin" valueType="num">
                                      <p:cBhvr>
                                        <p:cTn id="41" dur="1000" fill="hold"/>
                                        <p:tgtEl>
                                          <p:spTgt spid="2052"/>
                                        </p:tgtEl>
                                        <p:attrNameLst>
                                          <p:attrName>ppt_x</p:attrName>
                                        </p:attrNameLst>
                                      </p:cBhvr>
                                      <p:tavLst>
                                        <p:tav tm="0">
                                          <p:val>
                                            <p:strVal val="#ppt_x"/>
                                          </p:val>
                                        </p:tav>
                                        <p:tav tm="100000">
                                          <p:val>
                                            <p:strVal val="#ppt_x"/>
                                          </p:val>
                                        </p:tav>
                                      </p:tavLst>
                                    </p:anim>
                                    <p:anim calcmode="lin" valueType="num">
                                      <p:cBhvr>
                                        <p:cTn id="42"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050"/>
                                        </p:tgtEl>
                                        <p:attrNameLst>
                                          <p:attrName>style.visibility</p:attrName>
                                        </p:attrNameLst>
                                      </p:cBhvr>
                                      <p:to>
                                        <p:strVal val="visible"/>
                                      </p:to>
                                    </p:set>
                                    <p:animEffect transition="in" filter="fade">
                                      <p:cBhvr>
                                        <p:cTn id="47" dur="1000"/>
                                        <p:tgtEl>
                                          <p:spTgt spid="2050"/>
                                        </p:tgtEl>
                                      </p:cBhvr>
                                    </p:animEffect>
                                    <p:anim calcmode="lin" valueType="num">
                                      <p:cBhvr>
                                        <p:cTn id="48" dur="1000" fill="hold"/>
                                        <p:tgtEl>
                                          <p:spTgt spid="2050"/>
                                        </p:tgtEl>
                                        <p:attrNameLst>
                                          <p:attrName>ppt_x</p:attrName>
                                        </p:attrNameLst>
                                      </p:cBhvr>
                                      <p:tavLst>
                                        <p:tav tm="0">
                                          <p:val>
                                            <p:strVal val="#ppt_x"/>
                                          </p:val>
                                        </p:tav>
                                        <p:tav tm="100000">
                                          <p:val>
                                            <p:strVal val="#ppt_x"/>
                                          </p:val>
                                        </p:tav>
                                      </p:tavLst>
                                    </p:anim>
                                    <p:anim calcmode="lin" valueType="num">
                                      <p:cBhvr>
                                        <p:cTn id="4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15">
                                            <p:txEl>
                                              <p:pRg st="0" end="0"/>
                                            </p:txEl>
                                          </p:spTgt>
                                        </p:tgtEl>
                                        <p:attrNameLst>
                                          <p:attrName>style.visibility</p:attrName>
                                        </p:attrNameLst>
                                      </p:cBhvr>
                                      <p:to>
                                        <p:strVal val="visible"/>
                                      </p:to>
                                    </p:set>
                                    <p:animEffect transition="in" filter="wheel(1)">
                                      <p:cBhvr>
                                        <p:cTn id="54" dur="2000"/>
                                        <p:tgtEl>
                                          <p:spTgt spid="15">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59" dur="500"/>
                                        <p:tgtEl>
                                          <p:spTgt spid="15">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15">
                                            <p:txEl>
                                              <p:pRg st="2" end="2"/>
                                            </p:txEl>
                                          </p:spTgt>
                                        </p:tgtEl>
                                        <p:attrNameLst>
                                          <p:attrName>style.visibility</p:attrName>
                                        </p:attrNameLst>
                                      </p:cBhvr>
                                      <p:to>
                                        <p:strVal val="visible"/>
                                      </p:to>
                                    </p:set>
                                    <p:animEffect transition="in" filter="circle(in)">
                                      <p:cBhvr>
                                        <p:cTn id="64" dur="2000"/>
                                        <p:tgtEl>
                                          <p:spTgt spid="15">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15">
                                            <p:txEl>
                                              <p:pRg st="3" end="3"/>
                                            </p:txEl>
                                          </p:spTgt>
                                        </p:tgtEl>
                                        <p:attrNameLst>
                                          <p:attrName>style.visibility</p:attrName>
                                        </p:attrNameLst>
                                      </p:cBhvr>
                                      <p:to>
                                        <p:strVal val="visible"/>
                                      </p:to>
                                    </p:set>
                                    <p:animEffect transition="in" filter="wheel(1)">
                                      <p:cBhvr>
                                        <p:cTn id="69" dur="2000"/>
                                        <p:tgtEl>
                                          <p:spTgt spid="15">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nodeType="clickEffect">
                                  <p:stCondLst>
                                    <p:cond delay="0"/>
                                  </p:stCondLst>
                                  <p:childTnLst>
                                    <p:set>
                                      <p:cBhvr>
                                        <p:cTn id="73" dur="1" fill="hold">
                                          <p:stCondLst>
                                            <p:cond delay="0"/>
                                          </p:stCondLst>
                                        </p:cTn>
                                        <p:tgtEl>
                                          <p:spTgt spid="15">
                                            <p:txEl>
                                              <p:pRg st="4" end="4"/>
                                            </p:txEl>
                                          </p:spTgt>
                                        </p:tgtEl>
                                        <p:attrNameLst>
                                          <p:attrName>style.visibility</p:attrName>
                                        </p:attrNameLst>
                                      </p:cBhvr>
                                      <p:to>
                                        <p:strVal val="visible"/>
                                      </p:to>
                                    </p:set>
                                    <p:animEffect transition="in" filter="wheel(1)">
                                      <p:cBhvr>
                                        <p:cTn id="74" dur="2000"/>
                                        <p:tgtEl>
                                          <p:spTgt spid="15">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15">
                                            <p:txEl>
                                              <p:pRg st="5" end="5"/>
                                            </p:txEl>
                                          </p:spTgt>
                                        </p:tgtEl>
                                        <p:attrNameLst>
                                          <p:attrName>style.visibility</p:attrName>
                                        </p:attrNameLst>
                                      </p:cBhvr>
                                      <p:to>
                                        <p:strVal val="visible"/>
                                      </p:to>
                                    </p:set>
                                    <p:animEffect transition="in" filter="wheel(1)">
                                      <p:cBhvr>
                                        <p:cTn id="79" dur="2000"/>
                                        <p:tgtEl>
                                          <p:spTgt spid="15">
                                            <p:txEl>
                                              <p:pRg st="5" end="5"/>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nodeType="clickEffect">
                                  <p:stCondLst>
                                    <p:cond delay="0"/>
                                  </p:stCondLst>
                                  <p:childTnLst>
                                    <p:set>
                                      <p:cBhvr>
                                        <p:cTn id="83" dur="1" fill="hold">
                                          <p:stCondLst>
                                            <p:cond delay="0"/>
                                          </p:stCondLst>
                                        </p:cTn>
                                        <p:tgtEl>
                                          <p:spTgt spid="15">
                                            <p:txEl>
                                              <p:pRg st="6" end="6"/>
                                            </p:txEl>
                                          </p:spTgt>
                                        </p:tgtEl>
                                        <p:attrNameLst>
                                          <p:attrName>style.visibility</p:attrName>
                                        </p:attrNameLst>
                                      </p:cBhvr>
                                      <p:to>
                                        <p:strVal val="visible"/>
                                      </p:to>
                                    </p:set>
                                    <p:animEffect transition="in" filter="wheel(1)">
                                      <p:cBhvr>
                                        <p:cTn id="84" dur="2000"/>
                                        <p:tgtEl>
                                          <p:spTgt spid="15">
                                            <p:txEl>
                                              <p:pRg st="6" end="6"/>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1" presetClass="entr" presetSubtype="1" fill="hold" nodeType="clickEffect">
                                  <p:stCondLst>
                                    <p:cond delay="0"/>
                                  </p:stCondLst>
                                  <p:childTnLst>
                                    <p:set>
                                      <p:cBhvr>
                                        <p:cTn id="88" dur="1" fill="hold">
                                          <p:stCondLst>
                                            <p:cond delay="0"/>
                                          </p:stCondLst>
                                        </p:cTn>
                                        <p:tgtEl>
                                          <p:spTgt spid="15">
                                            <p:txEl>
                                              <p:pRg st="7" end="7"/>
                                            </p:txEl>
                                          </p:spTgt>
                                        </p:tgtEl>
                                        <p:attrNameLst>
                                          <p:attrName>style.visibility</p:attrName>
                                        </p:attrNameLst>
                                      </p:cBhvr>
                                      <p:to>
                                        <p:strVal val="visible"/>
                                      </p:to>
                                    </p:set>
                                    <p:animEffect transition="in" filter="wheel(1)">
                                      <p:cBhvr>
                                        <p:cTn id="89" dur="2000"/>
                                        <p:tgtEl>
                                          <p:spTgt spid="15">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ntr" presetSubtype="1" fill="hold" nodeType="clickEffect">
                                  <p:stCondLst>
                                    <p:cond delay="0"/>
                                  </p:stCondLst>
                                  <p:childTnLst>
                                    <p:set>
                                      <p:cBhvr>
                                        <p:cTn id="93" dur="1" fill="hold">
                                          <p:stCondLst>
                                            <p:cond delay="0"/>
                                          </p:stCondLst>
                                        </p:cTn>
                                        <p:tgtEl>
                                          <p:spTgt spid="15">
                                            <p:txEl>
                                              <p:pRg st="8" end="8"/>
                                            </p:txEl>
                                          </p:spTgt>
                                        </p:tgtEl>
                                        <p:attrNameLst>
                                          <p:attrName>style.visibility</p:attrName>
                                        </p:attrNameLst>
                                      </p:cBhvr>
                                      <p:to>
                                        <p:strVal val="visible"/>
                                      </p:to>
                                    </p:set>
                                    <p:animEffect transition="in" filter="wheel(1)">
                                      <p:cBhvr>
                                        <p:cTn id="94" dur="2000"/>
                                        <p:tgtEl>
                                          <p:spTgt spid="15">
                                            <p:txEl>
                                              <p:pRg st="8" end="8"/>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15">
                                            <p:txEl>
                                              <p:pRg st="9" end="9"/>
                                            </p:txEl>
                                          </p:spTgt>
                                        </p:tgtEl>
                                        <p:attrNameLst>
                                          <p:attrName>style.visibility</p:attrName>
                                        </p:attrNameLst>
                                      </p:cBhvr>
                                      <p:to>
                                        <p:strVal val="visible"/>
                                      </p:to>
                                    </p:set>
                                    <p:animEffect transition="in" filter="wipe(down)">
                                      <p:cBhvr>
                                        <p:cTn id="99" dur="500"/>
                                        <p:tgtEl>
                                          <p:spTgt spid="15">
                                            <p:txEl>
                                              <p:pRg st="9" end="9"/>
                                            </p:txEl>
                                          </p:spTgt>
                                        </p:tgtEl>
                                      </p:cBhvr>
                                    </p:animEffect>
                                  </p:childTnLst>
                                </p:cTn>
                              </p:par>
                              <p:par>
                                <p:cTn id="100" presetID="22" presetClass="entr" presetSubtype="4" fill="hold" nodeType="withEffect">
                                  <p:stCondLst>
                                    <p:cond delay="0"/>
                                  </p:stCondLst>
                                  <p:childTnLst>
                                    <p:set>
                                      <p:cBhvr>
                                        <p:cTn id="101" dur="1" fill="hold">
                                          <p:stCondLst>
                                            <p:cond delay="0"/>
                                          </p:stCondLst>
                                        </p:cTn>
                                        <p:tgtEl>
                                          <p:spTgt spid="15">
                                            <p:txEl>
                                              <p:pRg st="10" end="10"/>
                                            </p:txEl>
                                          </p:spTgt>
                                        </p:tgtEl>
                                        <p:attrNameLst>
                                          <p:attrName>style.visibility</p:attrName>
                                        </p:attrNameLst>
                                      </p:cBhvr>
                                      <p:to>
                                        <p:strVal val="visible"/>
                                      </p:to>
                                    </p:set>
                                    <p:animEffect transition="in" filter="wipe(down)">
                                      <p:cBhvr>
                                        <p:cTn id="102" dur="500"/>
                                        <p:tgtEl>
                                          <p:spTgt spid="15">
                                            <p:txEl>
                                              <p:pRg st="10" end="10"/>
                                            </p:txEl>
                                          </p:spTgt>
                                        </p:tgtEl>
                                      </p:cBhvr>
                                    </p:animEffect>
                                  </p:childTnLst>
                                </p:cTn>
                              </p:par>
                              <p:par>
                                <p:cTn id="103" presetID="22" presetClass="entr" presetSubtype="4" fill="hold" nodeType="withEffect">
                                  <p:stCondLst>
                                    <p:cond delay="0"/>
                                  </p:stCondLst>
                                  <p:childTnLst>
                                    <p:set>
                                      <p:cBhvr>
                                        <p:cTn id="104" dur="1" fill="hold">
                                          <p:stCondLst>
                                            <p:cond delay="0"/>
                                          </p:stCondLst>
                                        </p:cTn>
                                        <p:tgtEl>
                                          <p:spTgt spid="15">
                                            <p:txEl>
                                              <p:pRg st="11" end="11"/>
                                            </p:txEl>
                                          </p:spTgt>
                                        </p:tgtEl>
                                        <p:attrNameLst>
                                          <p:attrName>style.visibility</p:attrName>
                                        </p:attrNameLst>
                                      </p:cBhvr>
                                      <p:to>
                                        <p:strVal val="visible"/>
                                      </p:to>
                                    </p:set>
                                    <p:animEffect transition="in" filter="wipe(down)">
                                      <p:cBhvr>
                                        <p:cTn id="105" dur="500"/>
                                        <p:tgtEl>
                                          <p:spTgt spid="15">
                                            <p:txEl>
                                              <p:pRg st="11" end="11"/>
                                            </p:txEl>
                                          </p:spTgt>
                                        </p:tgtEl>
                                      </p:cBhvr>
                                    </p:animEffect>
                                  </p:childTnLst>
                                </p:cTn>
                              </p:par>
                              <p:par>
                                <p:cTn id="106" presetID="22" presetClass="entr" presetSubtype="4" fill="hold" nodeType="withEffect">
                                  <p:stCondLst>
                                    <p:cond delay="0"/>
                                  </p:stCondLst>
                                  <p:childTnLst>
                                    <p:set>
                                      <p:cBhvr>
                                        <p:cTn id="107" dur="1" fill="hold">
                                          <p:stCondLst>
                                            <p:cond delay="0"/>
                                          </p:stCondLst>
                                        </p:cTn>
                                        <p:tgtEl>
                                          <p:spTgt spid="15">
                                            <p:txEl>
                                              <p:pRg st="12" end="12"/>
                                            </p:txEl>
                                          </p:spTgt>
                                        </p:tgtEl>
                                        <p:attrNameLst>
                                          <p:attrName>style.visibility</p:attrName>
                                        </p:attrNameLst>
                                      </p:cBhvr>
                                      <p:to>
                                        <p:strVal val="visible"/>
                                      </p:to>
                                    </p:set>
                                    <p:animEffect transition="in" filter="wipe(down)">
                                      <p:cBhvr>
                                        <p:cTn id="108" dur="500"/>
                                        <p:tgtEl>
                                          <p:spTgt spid="15">
                                            <p:txEl>
                                              <p:pRg st="12" end="12"/>
                                            </p:txEl>
                                          </p:spTgt>
                                        </p:tgtEl>
                                      </p:cBhvr>
                                    </p:animEffect>
                                  </p:childTnLst>
                                </p:cTn>
                              </p:par>
                              <p:par>
                                <p:cTn id="109" presetID="22" presetClass="entr" presetSubtype="4" fill="hold" nodeType="withEffect">
                                  <p:stCondLst>
                                    <p:cond delay="0"/>
                                  </p:stCondLst>
                                  <p:childTnLst>
                                    <p:set>
                                      <p:cBhvr>
                                        <p:cTn id="110" dur="1" fill="hold">
                                          <p:stCondLst>
                                            <p:cond delay="0"/>
                                          </p:stCondLst>
                                        </p:cTn>
                                        <p:tgtEl>
                                          <p:spTgt spid="15">
                                            <p:txEl>
                                              <p:pRg st="13" end="13"/>
                                            </p:txEl>
                                          </p:spTgt>
                                        </p:tgtEl>
                                        <p:attrNameLst>
                                          <p:attrName>style.visibility</p:attrName>
                                        </p:attrNameLst>
                                      </p:cBhvr>
                                      <p:to>
                                        <p:strVal val="visible"/>
                                      </p:to>
                                    </p:set>
                                    <p:animEffect transition="in" filter="wipe(down)">
                                      <p:cBhvr>
                                        <p:cTn id="111" dur="500"/>
                                        <p:tgtEl>
                                          <p:spTgt spid="15">
                                            <p:txEl>
                                              <p:pRg st="13" end="13"/>
                                            </p:txEl>
                                          </p:spTgt>
                                        </p:tgtEl>
                                      </p:cBhvr>
                                    </p:animEffect>
                                  </p:childTnLst>
                                </p:cTn>
                              </p:par>
                              <p:par>
                                <p:cTn id="112" presetID="22" presetClass="entr" presetSubtype="4" fill="hold" nodeType="withEffect">
                                  <p:stCondLst>
                                    <p:cond delay="0"/>
                                  </p:stCondLst>
                                  <p:childTnLst>
                                    <p:set>
                                      <p:cBhvr>
                                        <p:cTn id="113" dur="1" fill="hold">
                                          <p:stCondLst>
                                            <p:cond delay="0"/>
                                          </p:stCondLst>
                                        </p:cTn>
                                        <p:tgtEl>
                                          <p:spTgt spid="15">
                                            <p:txEl>
                                              <p:pRg st="14" end="14"/>
                                            </p:txEl>
                                          </p:spTgt>
                                        </p:tgtEl>
                                        <p:attrNameLst>
                                          <p:attrName>style.visibility</p:attrName>
                                        </p:attrNameLst>
                                      </p:cBhvr>
                                      <p:to>
                                        <p:strVal val="visible"/>
                                      </p:to>
                                    </p:set>
                                    <p:animEffect transition="in" filter="wipe(down)">
                                      <p:cBhvr>
                                        <p:cTn id="114" dur="500"/>
                                        <p:tgtEl>
                                          <p:spTgt spid="15">
                                            <p:txEl>
                                              <p:pRg st="14" end="14"/>
                                            </p:txEl>
                                          </p:spTgt>
                                        </p:tgtEl>
                                      </p:cBhvr>
                                    </p:animEffect>
                                  </p:childTnLst>
                                </p:cTn>
                              </p:par>
                              <p:par>
                                <p:cTn id="115" presetID="22" presetClass="entr" presetSubtype="4" fill="hold" nodeType="withEffect">
                                  <p:stCondLst>
                                    <p:cond delay="0"/>
                                  </p:stCondLst>
                                  <p:childTnLst>
                                    <p:set>
                                      <p:cBhvr>
                                        <p:cTn id="116" dur="1" fill="hold">
                                          <p:stCondLst>
                                            <p:cond delay="0"/>
                                          </p:stCondLst>
                                        </p:cTn>
                                        <p:tgtEl>
                                          <p:spTgt spid="15">
                                            <p:txEl>
                                              <p:pRg st="15" end="15"/>
                                            </p:txEl>
                                          </p:spTgt>
                                        </p:tgtEl>
                                        <p:attrNameLst>
                                          <p:attrName>style.visibility</p:attrName>
                                        </p:attrNameLst>
                                      </p:cBhvr>
                                      <p:to>
                                        <p:strVal val="visible"/>
                                      </p:to>
                                    </p:set>
                                    <p:animEffect transition="in" filter="wipe(down)">
                                      <p:cBhvr>
                                        <p:cTn id="117" dur="500"/>
                                        <p:tgtEl>
                                          <p:spTgt spid="1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7F92FD-D1A6-C3F8-7923-71DAA3A60AF9}"/>
              </a:ext>
            </a:extLst>
          </p:cNvPr>
          <p:cNvSpPr txBox="1"/>
          <p:nvPr/>
        </p:nvSpPr>
        <p:spPr>
          <a:xfrm>
            <a:off x="129309" y="0"/>
            <a:ext cx="6096000" cy="464871"/>
          </a:xfrm>
          <a:prstGeom prst="rect">
            <a:avLst/>
          </a:prstGeom>
          <a:noFill/>
        </p:spPr>
        <p:txBody>
          <a:bodyPr wrap="square">
            <a:spAutoFit/>
          </a:bodyPr>
          <a:lstStyle/>
          <a:p>
            <a:pPr>
              <a:lnSpc>
                <a:spcPct val="150000"/>
              </a:lnSpc>
            </a:pPr>
            <a:r>
              <a:rPr lang="en-US" sz="1800" b="1" dirty="0"/>
              <a:t>Binary tree operations traversals</a:t>
            </a:r>
          </a:p>
        </p:txBody>
      </p:sp>
      <p:sp>
        <p:nvSpPr>
          <p:cNvPr id="5" name="TextBox 4">
            <a:extLst>
              <a:ext uri="{FF2B5EF4-FFF2-40B4-BE49-F238E27FC236}">
                <a16:creationId xmlns:a16="http://schemas.microsoft.com/office/drawing/2014/main" id="{874D288B-5951-5CAD-9245-743B8EB87C76}"/>
              </a:ext>
            </a:extLst>
          </p:cNvPr>
          <p:cNvSpPr txBox="1"/>
          <p:nvPr/>
        </p:nvSpPr>
        <p:spPr>
          <a:xfrm>
            <a:off x="129309" y="540435"/>
            <a:ext cx="5070764" cy="6001643"/>
          </a:xfrm>
          <a:prstGeom prst="rect">
            <a:avLst/>
          </a:prstGeom>
          <a:noFill/>
        </p:spPr>
        <p:txBody>
          <a:bodyPr wrap="square">
            <a:spAutoFit/>
          </a:bodyPr>
          <a:lstStyle/>
          <a:p>
            <a:r>
              <a:rPr lang="en-US" sz="1600" b="0" i="0" dirty="0">
                <a:solidFill>
                  <a:srgbClr val="273239"/>
                </a:solidFill>
                <a:effectLst/>
                <a:latin typeface="urw-din"/>
              </a:rPr>
              <a:t>The main operations in a binary tree are: search, insert and delete. </a:t>
            </a:r>
            <a:r>
              <a:rPr lang="en-US" sz="1600" dirty="0"/>
              <a:t>When we wanted to display a binary tree, we need to follow some order in which all the nodes of that binary tree must be displayed. In any binary tree, displaying order of nodes depends on the traversal method.</a:t>
            </a:r>
          </a:p>
          <a:p>
            <a:pPr algn="just"/>
            <a:endParaRPr lang="en-US" sz="1600" dirty="0"/>
          </a:p>
          <a:p>
            <a:pPr algn="just"/>
            <a:r>
              <a:rPr lang="en-US" sz="1600" dirty="0"/>
              <a:t>Displaying (or) visiting order of nodes in a binary tree is called as Binary Tree Traversal.</a:t>
            </a:r>
          </a:p>
          <a:p>
            <a:pPr algn="just"/>
            <a:endParaRPr lang="en-US" sz="1600" dirty="0"/>
          </a:p>
          <a:p>
            <a:pPr algn="just"/>
            <a:r>
              <a:rPr lang="en-US" sz="1600" dirty="0"/>
              <a:t>There are three types of binary tree traversals.</a:t>
            </a:r>
          </a:p>
          <a:p>
            <a:pPr algn="just"/>
            <a:endParaRPr lang="en-US" sz="1600" dirty="0"/>
          </a:p>
          <a:p>
            <a:pPr marL="742950" lvl="1" indent="-285750" algn="just">
              <a:buFont typeface="Wingdings" panose="05000000000000000000" pitchFamily="2" charset="2"/>
              <a:buChar char="Ø"/>
            </a:pPr>
            <a:r>
              <a:rPr lang="en-US" sz="1600" b="1" dirty="0"/>
              <a:t>In - Order Traversal</a:t>
            </a:r>
          </a:p>
          <a:p>
            <a:pPr marL="742950" lvl="1" indent="-285750" algn="just">
              <a:buFont typeface="Wingdings" panose="05000000000000000000" pitchFamily="2" charset="2"/>
              <a:buChar char="Ø"/>
            </a:pPr>
            <a:r>
              <a:rPr lang="en-US" sz="1600" b="1" dirty="0"/>
              <a:t>Pre - Order Traversal</a:t>
            </a:r>
          </a:p>
          <a:p>
            <a:pPr marL="742950" lvl="1" indent="-285750" algn="just">
              <a:buFont typeface="Wingdings" panose="05000000000000000000" pitchFamily="2" charset="2"/>
              <a:buChar char="Ø"/>
            </a:pPr>
            <a:r>
              <a:rPr lang="en-US" sz="1600" b="1" dirty="0"/>
              <a:t>Post - Order Traversal</a:t>
            </a:r>
          </a:p>
          <a:p>
            <a:pPr algn="just"/>
            <a:endParaRPr lang="en-US" sz="1600" dirty="0"/>
          </a:p>
          <a:p>
            <a:pPr algn="just"/>
            <a:r>
              <a:rPr lang="en-US" sz="1600" dirty="0"/>
              <a:t>Consider the following binary tree...</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endParaRPr lang="en-US" sz="1600" dirty="0"/>
          </a:p>
        </p:txBody>
      </p:sp>
      <p:pic>
        <p:nvPicPr>
          <p:cNvPr id="11" name="Picture 10">
            <a:extLst>
              <a:ext uri="{FF2B5EF4-FFF2-40B4-BE49-F238E27FC236}">
                <a16:creationId xmlns:a16="http://schemas.microsoft.com/office/drawing/2014/main" id="{65A26A32-6B8A-09CD-B944-5E824653D2DB}"/>
              </a:ext>
            </a:extLst>
          </p:cNvPr>
          <p:cNvPicPr>
            <a:picLocks noChangeAspect="1"/>
          </p:cNvPicPr>
          <p:nvPr/>
        </p:nvPicPr>
        <p:blipFill>
          <a:blip r:embed="rId2"/>
          <a:stretch>
            <a:fillRect/>
          </a:stretch>
        </p:blipFill>
        <p:spPr>
          <a:xfrm>
            <a:off x="1011463" y="4498386"/>
            <a:ext cx="2812391" cy="1914044"/>
          </a:xfrm>
          <a:prstGeom prst="rect">
            <a:avLst/>
          </a:prstGeom>
        </p:spPr>
      </p:pic>
      <p:sp>
        <p:nvSpPr>
          <p:cNvPr id="13" name="TextBox 12">
            <a:extLst>
              <a:ext uri="{FF2B5EF4-FFF2-40B4-BE49-F238E27FC236}">
                <a16:creationId xmlns:a16="http://schemas.microsoft.com/office/drawing/2014/main" id="{4232D310-E00E-50BF-BC07-57B9981B0092}"/>
              </a:ext>
            </a:extLst>
          </p:cNvPr>
          <p:cNvSpPr txBox="1"/>
          <p:nvPr/>
        </p:nvSpPr>
        <p:spPr>
          <a:xfrm>
            <a:off x="5329384" y="181957"/>
            <a:ext cx="6179125" cy="2062103"/>
          </a:xfrm>
          <a:prstGeom prst="rect">
            <a:avLst/>
          </a:prstGeom>
          <a:noFill/>
        </p:spPr>
        <p:txBody>
          <a:bodyPr wrap="square">
            <a:spAutoFit/>
          </a:bodyPr>
          <a:lstStyle/>
          <a:p>
            <a:pPr marL="342900" indent="-342900" algn="just">
              <a:buAutoNum type="arabicPeriod"/>
            </a:pPr>
            <a:r>
              <a:rPr lang="en-US" sz="1600" b="1" i="0" dirty="0">
                <a:solidFill>
                  <a:srgbClr val="E00D50"/>
                </a:solidFill>
                <a:effectLst/>
                <a:ea typeface="Open Sans" panose="020B0606030504020204" pitchFamily="34" charset="0"/>
                <a:cs typeface="Open Sans" panose="020B0606030504020204" pitchFamily="34" charset="0"/>
              </a:rPr>
              <a:t>In-Order Traversal ( left child- root – right child)</a:t>
            </a:r>
          </a:p>
          <a:p>
            <a:pPr algn="just"/>
            <a:endParaRPr lang="en-US" sz="1600" b="1" i="0" dirty="0">
              <a:solidFill>
                <a:srgbClr val="E00D50"/>
              </a:solidFill>
              <a:effectLst/>
              <a:ea typeface="Open Sans" panose="020B0606030504020204" pitchFamily="34" charset="0"/>
              <a:cs typeface="Open Sans" panose="020B0606030504020204" pitchFamily="34" charset="0"/>
            </a:endParaRPr>
          </a:p>
          <a:p>
            <a:pPr algn="just"/>
            <a:r>
              <a:rPr lang="en-US" sz="1600" b="0" i="0" dirty="0">
                <a:solidFill>
                  <a:srgbClr val="333333"/>
                </a:solidFill>
                <a:effectLst/>
                <a:ea typeface="Open Sans" panose="020B0606030504020204" pitchFamily="34" charset="0"/>
                <a:cs typeface="Open Sans" panose="020B0606030504020204" pitchFamily="34" charset="0"/>
              </a:rPr>
              <a:t>In In-Order traversal, the root node is visited between the left child and the right child. In this traversal, the left child node is visited first, then the root node is visited, and later, we go for visiting the right child node. This in-order traversal is applicable for every root node of all subtrees in the tree. This is performed recursively for all nodes in the tree.</a:t>
            </a:r>
            <a:br>
              <a:rPr lang="en-US" sz="1600" b="0" i="0" dirty="0">
                <a:solidFill>
                  <a:srgbClr val="333333"/>
                </a:solidFill>
                <a:effectLst/>
                <a:ea typeface="Open Sans" panose="020B0606030504020204" pitchFamily="34" charset="0"/>
                <a:cs typeface="Open Sans" panose="020B0606030504020204" pitchFamily="34" charset="0"/>
              </a:rPr>
            </a:br>
            <a:endParaRPr lang="en-US" sz="1600" b="0" i="0" dirty="0">
              <a:solidFill>
                <a:srgbClr val="333333"/>
              </a:solidFill>
              <a:effectLst/>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B60DC162-1FB7-FD77-10D2-2BA186051DCB}"/>
              </a:ext>
            </a:extLst>
          </p:cNvPr>
          <p:cNvSpPr txBox="1"/>
          <p:nvPr/>
        </p:nvSpPr>
        <p:spPr>
          <a:xfrm>
            <a:off x="5412509" y="1980817"/>
            <a:ext cx="6096000" cy="3785652"/>
          </a:xfrm>
          <a:prstGeom prst="rect">
            <a:avLst/>
          </a:prstGeom>
          <a:noFill/>
        </p:spPr>
        <p:txBody>
          <a:bodyPr wrap="square">
            <a:spAutoFit/>
          </a:bodyPr>
          <a:lstStyle/>
          <a:p>
            <a:pPr algn="just"/>
            <a:r>
              <a:rPr lang="en-US" sz="1600" dirty="0">
                <a:solidFill>
                  <a:srgbClr val="333333"/>
                </a:solidFill>
                <a:ea typeface="Open Sans" panose="020B0606030504020204" pitchFamily="34" charset="0"/>
                <a:cs typeface="Open Sans" panose="020B0606030504020204" pitchFamily="34" charset="0"/>
              </a:rPr>
              <a:t>In the above example of a binary tree, first, we try to visit the left child of root node ‘A’, but A’s left child ‘B’ is a root node for the left subtree. So we try to visit its (B’s) left child ‘D’, and again D is a root for subtree with nodes D, I, and J. So we try to visit its left child, 'I', and it is the leftmost child. So first we visit 'I’ , then go for its root node 'D' and later we visit D's right child 'J'. With this, we have completed the left part of node B. Then visit 'B’, and next B's right child 'F' is visited. With this, we have completed the left part of node A. Then visit root node 'A'. With this, we have completed the left and root parts of node A. Then we go for the right part of node A. In the right of A again, there is a subtree with root C. So go for a left child of C, and again it is a subtree with root G., But G does not have a left part, so we visit ’G’ and then visit G’s right child K. With this, we have completed the left part of node C. Then visit root node 'C' and next visit C's right child 'H' which is the rightmost child in the tree. So we stop the process.</a:t>
            </a:r>
          </a:p>
        </p:txBody>
      </p:sp>
      <p:sp>
        <p:nvSpPr>
          <p:cNvPr id="21" name="TextBox 20">
            <a:extLst>
              <a:ext uri="{FF2B5EF4-FFF2-40B4-BE49-F238E27FC236}">
                <a16:creationId xmlns:a16="http://schemas.microsoft.com/office/drawing/2014/main" id="{02B8B00C-B01B-CAD9-79CA-E142DE4A9807}"/>
              </a:ext>
            </a:extLst>
          </p:cNvPr>
          <p:cNvSpPr txBox="1"/>
          <p:nvPr/>
        </p:nvSpPr>
        <p:spPr>
          <a:xfrm>
            <a:off x="5329384" y="5827655"/>
            <a:ext cx="6696366" cy="584775"/>
          </a:xfrm>
          <a:prstGeom prst="rect">
            <a:avLst/>
          </a:prstGeom>
          <a:noFill/>
        </p:spPr>
        <p:txBody>
          <a:bodyPr wrap="square">
            <a:spAutoFit/>
          </a:bodyPr>
          <a:lstStyle/>
          <a:p>
            <a:r>
              <a:rPr lang="en-US" sz="1600" dirty="0">
                <a:solidFill>
                  <a:srgbClr val="333333"/>
                </a:solidFill>
                <a:ea typeface="Open Sans" panose="020B0606030504020204" pitchFamily="34" charset="0"/>
                <a:cs typeface="Open Sans" panose="020B0606030504020204" pitchFamily="34" charset="0"/>
              </a:rPr>
              <a:t>That means here we have visited in the order of </a:t>
            </a:r>
            <a:r>
              <a:rPr lang="en-US" sz="1600" b="1" dirty="0">
                <a:solidFill>
                  <a:srgbClr val="333333"/>
                </a:solidFill>
                <a:ea typeface="Open Sans" panose="020B0606030504020204" pitchFamily="34" charset="0"/>
                <a:cs typeface="Open Sans" panose="020B0606030504020204" pitchFamily="34" charset="0"/>
              </a:rPr>
              <a:t>I - D - J - B - F - A - G - K - C - H </a:t>
            </a:r>
          </a:p>
          <a:p>
            <a:r>
              <a:rPr lang="en-US" sz="1600" dirty="0">
                <a:solidFill>
                  <a:srgbClr val="333333"/>
                </a:solidFill>
                <a:ea typeface="Open Sans" panose="020B0606030504020204" pitchFamily="34" charset="0"/>
                <a:cs typeface="Open Sans" panose="020B0606030504020204" pitchFamily="34" charset="0"/>
              </a:rPr>
              <a:t>using In-Order Traversal</a:t>
            </a:r>
          </a:p>
        </p:txBody>
      </p:sp>
    </p:spTree>
    <p:extLst>
      <p:ext uri="{BB962C8B-B14F-4D97-AF65-F5344CB8AC3E}">
        <p14:creationId xmlns:p14="http://schemas.microsoft.com/office/powerpoint/2010/main" val="110061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1000"/>
                                        <p:tgtEl>
                                          <p:spTgt spid="5">
                                            <p:txEl>
                                              <p:pRg st="4" end="4"/>
                                            </p:txEl>
                                          </p:spTgt>
                                        </p:tgtEl>
                                      </p:cBhvr>
                                    </p:animEffect>
                                    <p:anim calcmode="lin" valueType="num">
                                      <p:cBhvr>
                                        <p:cTn id="1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1000"/>
                                        <p:tgtEl>
                                          <p:spTgt spid="5">
                                            <p:txEl>
                                              <p:pRg st="6" end="6"/>
                                            </p:txEl>
                                          </p:spTgt>
                                        </p:tgtEl>
                                      </p:cBhvr>
                                    </p:animEffect>
                                    <p:anim calcmode="lin" valueType="num">
                                      <p:cBhvr>
                                        <p:cTn id="2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1000"/>
                                        <p:tgtEl>
                                          <p:spTgt spid="5">
                                            <p:txEl>
                                              <p:pRg st="7" end="7"/>
                                            </p:txEl>
                                          </p:spTgt>
                                        </p:tgtEl>
                                      </p:cBhvr>
                                    </p:animEffect>
                                    <p:anim calcmode="lin" valueType="num">
                                      <p:cBhvr>
                                        <p:cTn id="2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1000"/>
                                        <p:tgtEl>
                                          <p:spTgt spid="5">
                                            <p:txEl>
                                              <p:pRg st="8" end="8"/>
                                            </p:txEl>
                                          </p:spTgt>
                                        </p:tgtEl>
                                      </p:cBhvr>
                                    </p:animEffect>
                                    <p:anim calcmode="lin" valueType="num">
                                      <p:cBhvr>
                                        <p:cTn id="3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1000"/>
                                        <p:tgtEl>
                                          <p:spTgt spid="5">
                                            <p:txEl>
                                              <p:pRg st="10" end="10"/>
                                            </p:txEl>
                                          </p:spTgt>
                                        </p:tgtEl>
                                      </p:cBhvr>
                                    </p:animEffect>
                                    <p:anim calcmode="lin" valueType="num">
                                      <p:cBhvr>
                                        <p:cTn id="3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arn(inVertical)">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heel(1)">
                                      <p:cBhvr>
                                        <p:cTn id="49" dur="20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randombar(horizontal)">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randombar(horizontal)">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F66E2D-D924-66FA-0659-B2ABA4D49D4E}"/>
              </a:ext>
            </a:extLst>
          </p:cNvPr>
          <p:cNvSpPr txBox="1"/>
          <p:nvPr/>
        </p:nvSpPr>
        <p:spPr>
          <a:xfrm>
            <a:off x="193963" y="107246"/>
            <a:ext cx="11610110" cy="1077218"/>
          </a:xfrm>
          <a:prstGeom prst="rect">
            <a:avLst/>
          </a:prstGeom>
          <a:noFill/>
        </p:spPr>
        <p:txBody>
          <a:bodyPr wrap="square">
            <a:spAutoFit/>
          </a:bodyPr>
          <a:lstStyle/>
          <a:p>
            <a:pPr algn="just"/>
            <a:r>
              <a:rPr lang="en-US" sz="1600" b="1" i="0" dirty="0">
                <a:solidFill>
                  <a:srgbClr val="E00D50"/>
                </a:solidFill>
                <a:effectLst/>
                <a:ea typeface="Open Sans" panose="020B0606030504020204" pitchFamily="34" charset="0"/>
                <a:cs typeface="Open Sans" panose="020B0606030504020204" pitchFamily="34" charset="0"/>
              </a:rPr>
              <a:t>2. Pre - Order Traversal ( root – left child – right child )</a:t>
            </a:r>
          </a:p>
          <a:p>
            <a:pPr algn="just"/>
            <a:endParaRPr lang="en-US" sz="1600" b="1" i="0" dirty="0">
              <a:solidFill>
                <a:srgbClr val="E00D50"/>
              </a:solidFill>
              <a:effectLst/>
              <a:ea typeface="Open Sans" panose="020B0606030504020204" pitchFamily="34" charset="0"/>
              <a:cs typeface="Open Sans" panose="020B0606030504020204" pitchFamily="34" charset="0"/>
            </a:endParaRPr>
          </a:p>
          <a:p>
            <a:pPr algn="just"/>
            <a:r>
              <a:rPr lang="en-US" sz="1600" b="0" i="0" dirty="0">
                <a:solidFill>
                  <a:srgbClr val="333333"/>
                </a:solidFill>
                <a:effectLst/>
                <a:ea typeface="Open Sans" panose="020B0606030504020204" pitchFamily="34" charset="0"/>
                <a:cs typeface="Open Sans" panose="020B0606030504020204" pitchFamily="34" charset="0"/>
              </a:rPr>
              <a:t>In Pre-Order traversal, the root node is visited before the left child and right child nodes. In this traversal, the root node is visited first, then its left child and later its right child. This pre-order traversal is applicable for every root node of all subtrees in the tree.</a:t>
            </a:r>
          </a:p>
        </p:txBody>
      </p:sp>
      <p:sp>
        <p:nvSpPr>
          <p:cNvPr id="5" name="TextBox 4">
            <a:extLst>
              <a:ext uri="{FF2B5EF4-FFF2-40B4-BE49-F238E27FC236}">
                <a16:creationId xmlns:a16="http://schemas.microsoft.com/office/drawing/2014/main" id="{8729DC18-A715-4707-69CF-5300499C5A7F}"/>
              </a:ext>
            </a:extLst>
          </p:cNvPr>
          <p:cNvSpPr txBox="1"/>
          <p:nvPr/>
        </p:nvSpPr>
        <p:spPr>
          <a:xfrm>
            <a:off x="193963" y="1488879"/>
            <a:ext cx="11573164" cy="2062103"/>
          </a:xfrm>
          <a:prstGeom prst="rect">
            <a:avLst/>
          </a:prstGeom>
          <a:noFill/>
        </p:spPr>
        <p:txBody>
          <a:bodyPr wrap="square">
            <a:spAutoFit/>
          </a:bodyPr>
          <a:lstStyle/>
          <a:p>
            <a:pPr algn="just"/>
            <a:r>
              <a:rPr lang="en-US" sz="1600" dirty="0">
                <a:solidFill>
                  <a:srgbClr val="333333"/>
                </a:solidFill>
                <a:ea typeface="Open Sans" panose="020B0606030504020204" pitchFamily="34" charset="0"/>
                <a:cs typeface="Open Sans" panose="020B0606030504020204" pitchFamily="34" charset="0"/>
              </a:rPr>
              <a:t>In the above example of a binary tree, first, we visit root node 'A' then visit its left child 'B' which is a root for D and F. So we visit B's left child 'D’, and again D is a root for I and J. So we visit D’s left child, ’I’ which is the leftmost child. So next, we go to visit D’s right child ’J’. With this, we have completed the root, left, and right parts of node D and the root, and left parts of node B. Next, visit B’s right child ’F’. With this, we have completed the root and left parts of node A. </a:t>
            </a:r>
          </a:p>
          <a:p>
            <a:pPr algn="just"/>
            <a:endParaRPr lang="en-US" sz="1600" dirty="0">
              <a:solidFill>
                <a:srgbClr val="333333"/>
              </a:solidFill>
              <a:ea typeface="Open Sans" panose="020B0606030504020204" pitchFamily="34" charset="0"/>
              <a:cs typeface="Open Sans" panose="020B0606030504020204" pitchFamily="34" charset="0"/>
            </a:endParaRPr>
          </a:p>
          <a:p>
            <a:pPr algn="just"/>
            <a:r>
              <a:rPr lang="en-US" sz="1600" dirty="0">
                <a:solidFill>
                  <a:srgbClr val="333333"/>
                </a:solidFill>
                <a:ea typeface="Open Sans" panose="020B0606030504020204" pitchFamily="34" charset="0"/>
                <a:cs typeface="Open Sans" panose="020B0606030504020204" pitchFamily="34" charset="0"/>
              </a:rPr>
              <a:t>So we go for A's right child 'C' which is a root node for G and H. After visiting C, we go for its left child 'G' which is a root for node K. So next, we visit the left of G, but it does not have the left child, so we go for G’s right child, ’K’. With this, we have completed node C’s root and left parts. Next, visit C's right child 'H' which is the rightmost child in the tree. So we stop the process.</a:t>
            </a:r>
          </a:p>
        </p:txBody>
      </p:sp>
      <p:sp>
        <p:nvSpPr>
          <p:cNvPr id="9" name="TextBox 8">
            <a:extLst>
              <a:ext uri="{FF2B5EF4-FFF2-40B4-BE49-F238E27FC236}">
                <a16:creationId xmlns:a16="http://schemas.microsoft.com/office/drawing/2014/main" id="{021BA56C-4F22-F7AA-5C42-B08B0374B1B4}"/>
              </a:ext>
            </a:extLst>
          </p:cNvPr>
          <p:cNvSpPr txBox="1"/>
          <p:nvPr/>
        </p:nvSpPr>
        <p:spPr>
          <a:xfrm>
            <a:off x="193963" y="3624114"/>
            <a:ext cx="10437092" cy="338554"/>
          </a:xfrm>
          <a:prstGeom prst="rect">
            <a:avLst/>
          </a:prstGeom>
          <a:noFill/>
        </p:spPr>
        <p:txBody>
          <a:bodyPr wrap="square">
            <a:spAutoFit/>
          </a:bodyPr>
          <a:lstStyle/>
          <a:p>
            <a:r>
              <a:rPr lang="en-US" sz="1600" dirty="0">
                <a:solidFill>
                  <a:srgbClr val="333333"/>
                </a:solidFill>
                <a:ea typeface="Open Sans" panose="020B0606030504020204" pitchFamily="34" charset="0"/>
                <a:cs typeface="Open Sans" panose="020B0606030504020204" pitchFamily="34" charset="0"/>
              </a:rPr>
              <a:t>That means here we have visited in the order of </a:t>
            </a:r>
            <a:r>
              <a:rPr lang="en-US" sz="1600" b="1" dirty="0">
                <a:solidFill>
                  <a:srgbClr val="333333"/>
                </a:solidFill>
                <a:ea typeface="Open Sans" panose="020B0606030504020204" pitchFamily="34" charset="0"/>
                <a:cs typeface="Open Sans" panose="020B0606030504020204" pitchFamily="34" charset="0"/>
              </a:rPr>
              <a:t>A-B-D-I-J-F-C-G-K-H</a:t>
            </a:r>
            <a:r>
              <a:rPr lang="en-US" sz="1600" dirty="0">
                <a:solidFill>
                  <a:srgbClr val="333333"/>
                </a:solidFill>
                <a:ea typeface="Open Sans" panose="020B0606030504020204" pitchFamily="34" charset="0"/>
                <a:cs typeface="Open Sans" panose="020B0606030504020204" pitchFamily="34" charset="0"/>
              </a:rPr>
              <a:t> using Pre-Order Traversal.</a:t>
            </a:r>
          </a:p>
        </p:txBody>
      </p:sp>
      <p:sp>
        <p:nvSpPr>
          <p:cNvPr id="11" name="TextBox 10">
            <a:extLst>
              <a:ext uri="{FF2B5EF4-FFF2-40B4-BE49-F238E27FC236}">
                <a16:creationId xmlns:a16="http://schemas.microsoft.com/office/drawing/2014/main" id="{E850029E-AE8C-2253-1C84-9DEB87B1DAE2}"/>
              </a:ext>
            </a:extLst>
          </p:cNvPr>
          <p:cNvSpPr txBox="1"/>
          <p:nvPr/>
        </p:nvSpPr>
        <p:spPr>
          <a:xfrm>
            <a:off x="193963" y="4128164"/>
            <a:ext cx="11610110" cy="1077218"/>
          </a:xfrm>
          <a:prstGeom prst="rect">
            <a:avLst/>
          </a:prstGeom>
          <a:noFill/>
        </p:spPr>
        <p:txBody>
          <a:bodyPr wrap="square">
            <a:spAutoFit/>
          </a:bodyPr>
          <a:lstStyle/>
          <a:p>
            <a:pPr algn="just"/>
            <a:r>
              <a:rPr lang="en-US" sz="1600" b="1" i="0" dirty="0">
                <a:solidFill>
                  <a:srgbClr val="E00D50"/>
                </a:solidFill>
                <a:effectLst/>
                <a:ea typeface="Open Sans" panose="020B0606030504020204" pitchFamily="34" charset="0"/>
                <a:cs typeface="Open Sans" panose="020B0606030504020204" pitchFamily="34" charset="0"/>
              </a:rPr>
              <a:t>3. Post - Order Traversal ( left </a:t>
            </a:r>
            <a:r>
              <a:rPr lang="en-US" sz="1600" b="1" dirty="0">
                <a:solidFill>
                  <a:srgbClr val="E00D50"/>
                </a:solidFill>
                <a:ea typeface="Open Sans" panose="020B0606030504020204" pitchFamily="34" charset="0"/>
                <a:cs typeface="Open Sans" panose="020B0606030504020204" pitchFamily="34" charset="0"/>
              </a:rPr>
              <a:t>c</a:t>
            </a:r>
            <a:r>
              <a:rPr lang="en-US" sz="1600" b="1" i="0" dirty="0">
                <a:solidFill>
                  <a:srgbClr val="E00D50"/>
                </a:solidFill>
                <a:effectLst/>
                <a:ea typeface="Open Sans" panose="020B0606030504020204" pitchFamily="34" charset="0"/>
                <a:cs typeface="Open Sans" panose="020B0606030504020204" pitchFamily="34" charset="0"/>
              </a:rPr>
              <a:t>hild – right child – root )</a:t>
            </a:r>
          </a:p>
          <a:p>
            <a:pPr algn="just"/>
            <a:endParaRPr lang="en-US" sz="1600" b="1" i="0" dirty="0">
              <a:solidFill>
                <a:srgbClr val="E00D50"/>
              </a:solidFill>
              <a:effectLst/>
              <a:ea typeface="Open Sans" panose="020B0606030504020204" pitchFamily="34" charset="0"/>
              <a:cs typeface="Open Sans" panose="020B0606030504020204" pitchFamily="34" charset="0"/>
            </a:endParaRPr>
          </a:p>
          <a:p>
            <a:pPr algn="just"/>
            <a:r>
              <a:rPr lang="en-US" sz="1600" b="0" i="0" dirty="0">
                <a:solidFill>
                  <a:srgbClr val="333333"/>
                </a:solidFill>
                <a:effectLst/>
                <a:ea typeface="Open Sans" panose="020B0606030504020204" pitchFamily="34" charset="0"/>
                <a:cs typeface="Open Sans" panose="020B0606030504020204" pitchFamily="34" charset="0"/>
              </a:rPr>
              <a:t>In Post-Order traversal, the root node is visited after the left child and right child. In this traversal, the left child node is visited first, then its right child, and then its root node. This is recursively performed until the rightmost node is visited.</a:t>
            </a:r>
          </a:p>
        </p:txBody>
      </p:sp>
      <p:sp>
        <p:nvSpPr>
          <p:cNvPr id="13" name="TextBox 12">
            <a:extLst>
              <a:ext uri="{FF2B5EF4-FFF2-40B4-BE49-F238E27FC236}">
                <a16:creationId xmlns:a16="http://schemas.microsoft.com/office/drawing/2014/main" id="{6C0B223C-E6F5-EB5D-B661-6AE35A0AC80A}"/>
              </a:ext>
            </a:extLst>
          </p:cNvPr>
          <p:cNvSpPr txBox="1"/>
          <p:nvPr/>
        </p:nvSpPr>
        <p:spPr>
          <a:xfrm>
            <a:off x="369453" y="5605461"/>
            <a:ext cx="8035637" cy="338554"/>
          </a:xfrm>
          <a:prstGeom prst="rect">
            <a:avLst/>
          </a:prstGeom>
          <a:noFill/>
        </p:spPr>
        <p:txBody>
          <a:bodyPr wrap="square">
            <a:spAutoFit/>
          </a:bodyPr>
          <a:lstStyle/>
          <a:p>
            <a:r>
              <a:rPr lang="en-US" sz="1600" dirty="0">
                <a:solidFill>
                  <a:srgbClr val="333333"/>
                </a:solidFill>
                <a:ea typeface="Open Sans" panose="020B0606030504020204" pitchFamily="34" charset="0"/>
                <a:cs typeface="Open Sans" panose="020B0606030504020204" pitchFamily="34" charset="0"/>
              </a:rPr>
              <a:t>Here we have visited in the order of I - J - D - F - B - K - G - H - C - A using Post-Order Traversal.</a:t>
            </a:r>
          </a:p>
        </p:txBody>
      </p:sp>
    </p:spTree>
    <p:extLst>
      <p:ext uri="{BB962C8B-B14F-4D97-AF65-F5344CB8AC3E}">
        <p14:creationId xmlns:p14="http://schemas.microsoft.com/office/powerpoint/2010/main" val="276222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5CE26F-D16B-5C53-FB51-150F9BA70B44}"/>
              </a:ext>
            </a:extLst>
          </p:cNvPr>
          <p:cNvSpPr txBox="1"/>
          <p:nvPr/>
        </p:nvSpPr>
        <p:spPr>
          <a:xfrm>
            <a:off x="129308" y="106326"/>
            <a:ext cx="8866909" cy="369332"/>
          </a:xfrm>
          <a:prstGeom prst="rect">
            <a:avLst/>
          </a:prstGeom>
          <a:noFill/>
        </p:spPr>
        <p:txBody>
          <a:bodyPr wrap="square">
            <a:spAutoFit/>
          </a:bodyPr>
          <a:lstStyle/>
          <a:p>
            <a:pPr algn="l"/>
            <a:r>
              <a:rPr lang="en-US" b="0" i="0" dirty="0">
                <a:solidFill>
                  <a:srgbClr val="111111"/>
                </a:solidFill>
                <a:effectLst/>
                <a:latin typeface="Georgia" panose="02040502050405020303" pitchFamily="18" charset="0"/>
              </a:rPr>
              <a:t>C Binary search Tree with an Example C Code (Search, Delete, Insert Nodes)</a:t>
            </a:r>
          </a:p>
        </p:txBody>
      </p:sp>
      <p:sp>
        <p:nvSpPr>
          <p:cNvPr id="5" name="TextBox 4">
            <a:extLst>
              <a:ext uri="{FF2B5EF4-FFF2-40B4-BE49-F238E27FC236}">
                <a16:creationId xmlns:a16="http://schemas.microsoft.com/office/drawing/2014/main" id="{7035EB62-3563-6223-6F2B-1BB706D946FA}"/>
              </a:ext>
            </a:extLst>
          </p:cNvPr>
          <p:cNvSpPr txBox="1"/>
          <p:nvPr/>
        </p:nvSpPr>
        <p:spPr>
          <a:xfrm>
            <a:off x="230909" y="559413"/>
            <a:ext cx="6502400" cy="3693319"/>
          </a:xfrm>
          <a:prstGeom prst="rect">
            <a:avLst/>
          </a:prstGeom>
          <a:noFill/>
        </p:spPr>
        <p:txBody>
          <a:bodyPr wrap="square">
            <a:spAutoFit/>
          </a:bodyPr>
          <a:lstStyle/>
          <a:p>
            <a:pPr algn="just"/>
            <a:r>
              <a:rPr lang="en-US" b="0" i="0" dirty="0">
                <a:solidFill>
                  <a:srgbClr val="111111"/>
                </a:solidFill>
                <a:effectLst/>
                <a:latin typeface="Georgia" panose="02040502050405020303" pitchFamily="18" charset="0"/>
              </a:rPr>
              <a:t>Binary tree is the data structure to maintain data into memory of program. There exists many data structures, but they are chosen for usage on the basis of time consumed in insert/search/delete operations performed on data structures.</a:t>
            </a:r>
            <a:br>
              <a:rPr lang="en-US" b="0" i="0" dirty="0">
                <a:solidFill>
                  <a:srgbClr val="111111"/>
                </a:solidFill>
                <a:effectLst/>
                <a:latin typeface="Georgia" panose="02040502050405020303" pitchFamily="18" charset="0"/>
              </a:rPr>
            </a:br>
            <a:endParaRPr lang="en-US" b="0" i="0" dirty="0">
              <a:solidFill>
                <a:srgbClr val="111111"/>
              </a:solidFill>
              <a:effectLst/>
              <a:latin typeface="Georgia" panose="02040502050405020303" pitchFamily="18" charset="0"/>
            </a:endParaRPr>
          </a:p>
          <a:p>
            <a:pPr algn="just"/>
            <a:r>
              <a:rPr lang="en-US" b="0" i="0" dirty="0">
                <a:solidFill>
                  <a:srgbClr val="111111"/>
                </a:solidFill>
                <a:effectLst/>
                <a:latin typeface="Georgia" panose="02040502050405020303" pitchFamily="18" charset="0"/>
              </a:rPr>
              <a:t>Binary tree is one of the </a:t>
            </a:r>
            <a:r>
              <a:rPr lang="en-US" b="0" i="0" u="sng" dirty="0">
                <a:solidFill>
                  <a:srgbClr val="DD0000"/>
                </a:solidFill>
                <a:effectLst/>
                <a:latin typeface="Georgia" panose="02040502050405020303" pitchFamily="18" charset="0"/>
                <a:hlinkClick r:id="rId2"/>
              </a:rPr>
              <a:t>data structures</a:t>
            </a:r>
            <a:r>
              <a:rPr lang="en-US" b="0" i="0" dirty="0">
                <a:solidFill>
                  <a:srgbClr val="111111"/>
                </a:solidFill>
                <a:effectLst/>
                <a:latin typeface="Georgia" panose="02040502050405020303" pitchFamily="18" charset="0"/>
              </a:rPr>
              <a:t> that are efficient in insertion and searching operations. Binary tree works on O (</a:t>
            </a:r>
            <a:r>
              <a:rPr lang="en-US" b="0" i="0" dirty="0" err="1">
                <a:solidFill>
                  <a:srgbClr val="111111"/>
                </a:solidFill>
                <a:effectLst/>
                <a:latin typeface="Georgia" panose="02040502050405020303" pitchFamily="18" charset="0"/>
              </a:rPr>
              <a:t>logN</a:t>
            </a:r>
            <a:r>
              <a:rPr lang="en-US" b="0" i="0" dirty="0">
                <a:solidFill>
                  <a:srgbClr val="111111"/>
                </a:solidFill>
                <a:effectLst/>
                <a:latin typeface="Georgia" panose="02040502050405020303" pitchFamily="18" charset="0"/>
              </a:rPr>
              <a:t>) for insert/search/delete operations.</a:t>
            </a:r>
          </a:p>
          <a:p>
            <a:pPr algn="just"/>
            <a:endParaRPr lang="en-US" b="0" i="0" dirty="0">
              <a:solidFill>
                <a:srgbClr val="111111"/>
              </a:solidFill>
              <a:effectLst/>
              <a:latin typeface="Georgia" panose="02040502050405020303" pitchFamily="18" charset="0"/>
            </a:endParaRPr>
          </a:p>
          <a:p>
            <a:pPr algn="just"/>
            <a:r>
              <a:rPr lang="en-US" b="0" i="0" dirty="0">
                <a:solidFill>
                  <a:srgbClr val="111111"/>
                </a:solidFill>
                <a:effectLst/>
                <a:latin typeface="Georgia" panose="02040502050405020303" pitchFamily="18" charset="0"/>
              </a:rPr>
              <a:t>Binary tree is basically tree in which each node can have two child nodes and each child node can itself be a small binary tree. To understand it, below is the example figure of binary tree.</a:t>
            </a:r>
          </a:p>
        </p:txBody>
      </p:sp>
      <p:pic>
        <p:nvPicPr>
          <p:cNvPr id="4098" name="Picture 2">
            <a:extLst>
              <a:ext uri="{FF2B5EF4-FFF2-40B4-BE49-F238E27FC236}">
                <a16:creationId xmlns:a16="http://schemas.microsoft.com/office/drawing/2014/main" id="{4AA70666-6560-85AA-05ED-CBB54863D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686" y="754352"/>
            <a:ext cx="4412095" cy="28972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5F55AEF-4BBC-5D15-C6A7-1EC80F16A15B}"/>
              </a:ext>
            </a:extLst>
          </p:cNvPr>
          <p:cNvSpPr txBox="1"/>
          <p:nvPr/>
        </p:nvSpPr>
        <p:spPr>
          <a:xfrm>
            <a:off x="230908" y="4429175"/>
            <a:ext cx="6502399" cy="1754326"/>
          </a:xfrm>
          <a:prstGeom prst="rect">
            <a:avLst/>
          </a:prstGeom>
          <a:noFill/>
        </p:spPr>
        <p:txBody>
          <a:bodyPr wrap="square">
            <a:spAutoFit/>
          </a:bodyPr>
          <a:lstStyle/>
          <a:p>
            <a:pPr algn="just"/>
            <a:r>
              <a:rPr lang="en-US" b="0" i="0" dirty="0">
                <a:solidFill>
                  <a:srgbClr val="111111"/>
                </a:solidFill>
                <a:effectLst/>
                <a:latin typeface="Georgia" panose="02040502050405020303" pitchFamily="18" charset="0"/>
              </a:rPr>
              <a:t>Binary tree works on the rule that child nodes which are lesser than root node keep on the left side and child nodes which are greater than root node keep on the right side. Same rule is followed in child nodes as well that are itself sub-trees. Like in above figure, nodes (2, 4, 6) are on left side of root node (9) and nodes (12, 15, 17) are on right side of root node (9).</a:t>
            </a:r>
            <a:endParaRPr lang="en-US" dirty="0"/>
          </a:p>
        </p:txBody>
      </p:sp>
    </p:spTree>
    <p:extLst>
      <p:ext uri="{BB962C8B-B14F-4D97-AF65-F5344CB8AC3E}">
        <p14:creationId xmlns:p14="http://schemas.microsoft.com/office/powerpoint/2010/main" val="102014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BE4B15-756F-46F2-0183-213E6E890BA9}"/>
              </a:ext>
            </a:extLst>
          </p:cNvPr>
          <p:cNvSpPr txBox="1"/>
          <p:nvPr/>
        </p:nvSpPr>
        <p:spPr>
          <a:xfrm>
            <a:off x="138546" y="180401"/>
            <a:ext cx="7643090" cy="1877437"/>
          </a:xfrm>
          <a:prstGeom prst="rect">
            <a:avLst/>
          </a:prstGeom>
          <a:noFill/>
        </p:spPr>
        <p:txBody>
          <a:bodyPr wrap="square">
            <a:spAutoFit/>
          </a:bodyPr>
          <a:lstStyle/>
          <a:p>
            <a:pPr algn="l"/>
            <a:r>
              <a:rPr lang="en-US" sz="1600" b="0" i="0" dirty="0">
                <a:solidFill>
                  <a:srgbClr val="111111"/>
                </a:solidFill>
                <a:effectLst/>
                <a:latin typeface="Georgia" panose="02040502050405020303" pitchFamily="18" charset="0"/>
              </a:rPr>
              <a:t>We will understand binary tree through its operations. We will cover following operations.</a:t>
            </a:r>
          </a:p>
          <a:p>
            <a:pPr lvl="4">
              <a:spcBef>
                <a:spcPts val="600"/>
              </a:spcBef>
              <a:buFont typeface="Arial" panose="020B0604020202020204" pitchFamily="34" charset="0"/>
              <a:buChar char="•"/>
            </a:pPr>
            <a:r>
              <a:rPr lang="en-US" sz="1600" b="0" i="0" dirty="0">
                <a:solidFill>
                  <a:srgbClr val="111111"/>
                </a:solidFill>
                <a:effectLst/>
                <a:latin typeface="Georgia" panose="02040502050405020303" pitchFamily="18" charset="0"/>
              </a:rPr>
              <a:t>Create binary tree</a:t>
            </a:r>
          </a:p>
          <a:p>
            <a:pPr lvl="4">
              <a:spcBef>
                <a:spcPts val="600"/>
              </a:spcBef>
              <a:buFont typeface="Arial" panose="020B0604020202020204" pitchFamily="34" charset="0"/>
              <a:buChar char="•"/>
            </a:pPr>
            <a:r>
              <a:rPr lang="en-US" sz="1600" b="0" i="0" dirty="0">
                <a:solidFill>
                  <a:srgbClr val="111111"/>
                </a:solidFill>
                <a:effectLst/>
                <a:latin typeface="Georgia" panose="02040502050405020303" pitchFamily="18" charset="0"/>
              </a:rPr>
              <a:t>Search into binary tree</a:t>
            </a:r>
          </a:p>
          <a:p>
            <a:pPr lvl="4">
              <a:spcBef>
                <a:spcPts val="600"/>
              </a:spcBef>
              <a:buFont typeface="Arial" panose="020B0604020202020204" pitchFamily="34" charset="0"/>
              <a:buChar char="•"/>
            </a:pPr>
            <a:r>
              <a:rPr lang="en-US" sz="1600" b="0" i="0" dirty="0">
                <a:solidFill>
                  <a:srgbClr val="111111"/>
                </a:solidFill>
                <a:effectLst/>
                <a:latin typeface="Georgia" panose="02040502050405020303" pitchFamily="18" charset="0"/>
              </a:rPr>
              <a:t>Delete binary tree</a:t>
            </a:r>
          </a:p>
          <a:p>
            <a:pPr lvl="4">
              <a:spcBef>
                <a:spcPts val="600"/>
              </a:spcBef>
              <a:buFont typeface="Arial" panose="020B0604020202020204" pitchFamily="34" charset="0"/>
              <a:buChar char="•"/>
            </a:pPr>
            <a:r>
              <a:rPr lang="en-US" sz="1600" b="0" i="0" dirty="0">
                <a:solidFill>
                  <a:srgbClr val="111111"/>
                </a:solidFill>
                <a:effectLst/>
                <a:latin typeface="Georgia" panose="02040502050405020303" pitchFamily="18" charset="0"/>
              </a:rPr>
              <a:t>Displaying binary tree</a:t>
            </a:r>
          </a:p>
        </p:txBody>
      </p:sp>
      <p:sp>
        <p:nvSpPr>
          <p:cNvPr id="5" name="TextBox 4">
            <a:extLst>
              <a:ext uri="{FF2B5EF4-FFF2-40B4-BE49-F238E27FC236}">
                <a16:creationId xmlns:a16="http://schemas.microsoft.com/office/drawing/2014/main" id="{68D6F15E-4653-E802-697F-D99E84848BFF}"/>
              </a:ext>
            </a:extLst>
          </p:cNvPr>
          <p:cNvSpPr txBox="1"/>
          <p:nvPr/>
        </p:nvSpPr>
        <p:spPr>
          <a:xfrm>
            <a:off x="189346" y="2056686"/>
            <a:ext cx="7592290" cy="4513095"/>
          </a:xfrm>
          <a:prstGeom prst="rect">
            <a:avLst/>
          </a:prstGeom>
          <a:noFill/>
        </p:spPr>
        <p:txBody>
          <a:bodyPr wrap="square">
            <a:spAutoFit/>
          </a:bodyPr>
          <a:lstStyle/>
          <a:p>
            <a:pPr algn="just"/>
            <a:r>
              <a:rPr lang="en-US" sz="1600" b="1" i="0" dirty="0">
                <a:solidFill>
                  <a:srgbClr val="111111"/>
                </a:solidFill>
                <a:effectLst/>
                <a:latin typeface="Georgia" panose="02040502050405020303" pitchFamily="18" charset="0"/>
              </a:rPr>
              <a:t>Creation of binary tree: </a:t>
            </a:r>
            <a:r>
              <a:rPr lang="en-US" sz="1600" b="0" i="0" dirty="0">
                <a:solidFill>
                  <a:srgbClr val="111111"/>
                </a:solidFill>
                <a:effectLst/>
                <a:latin typeface="Georgia" panose="02040502050405020303" pitchFamily="18" charset="0"/>
              </a:rPr>
              <a:t>Binary tree is created by inserting root node and its child nodes. We will use a </a:t>
            </a:r>
            <a:r>
              <a:rPr lang="en-US" sz="1600" b="0" i="0" u="sng" dirty="0">
                <a:solidFill>
                  <a:srgbClr val="DD0000"/>
                </a:solidFill>
                <a:effectLst/>
                <a:latin typeface="Georgia" panose="02040502050405020303" pitchFamily="18" charset="0"/>
                <a:hlinkClick r:id="rId2"/>
              </a:rPr>
              <a:t>C programming language</a:t>
            </a:r>
            <a:r>
              <a:rPr lang="en-US" sz="1600" b="0" i="0" dirty="0">
                <a:solidFill>
                  <a:srgbClr val="111111"/>
                </a:solidFill>
                <a:effectLst/>
                <a:latin typeface="Georgia" panose="02040502050405020303" pitchFamily="18" charset="0"/>
              </a:rPr>
              <a:t> for all the examples. Below is the code snippet for insert function. It will insert nodes.</a:t>
            </a:r>
          </a:p>
          <a:p>
            <a:pPr algn="just"/>
            <a:endParaRPr lang="en-US" sz="1600" b="0" i="0" dirty="0">
              <a:solidFill>
                <a:srgbClr val="111111"/>
              </a:solidFill>
              <a:effectLst/>
              <a:latin typeface="Georgia" panose="02040502050405020303" pitchFamily="18" charset="0"/>
            </a:endParaRPr>
          </a:p>
          <a:p>
            <a:pPr algn="just"/>
            <a:r>
              <a:rPr lang="en-US" sz="1600" b="0" i="0" dirty="0">
                <a:solidFill>
                  <a:srgbClr val="111111"/>
                </a:solidFill>
                <a:effectLst/>
                <a:latin typeface="Georgia" panose="02040502050405020303" pitchFamily="18" charset="0"/>
              </a:rPr>
              <a:t>This function would determine the position as per value of node to be added and new node would be added into binary tree. Function is explained in steps below and code snippet lines are mapped to explanation steps given below.</a:t>
            </a:r>
          </a:p>
          <a:p>
            <a:pPr algn="just"/>
            <a:endParaRPr lang="en-US" sz="1600" dirty="0">
              <a:solidFill>
                <a:srgbClr val="111111"/>
              </a:solidFill>
              <a:latin typeface="Georgia" panose="02040502050405020303" pitchFamily="18" charset="0"/>
            </a:endParaRPr>
          </a:p>
          <a:p>
            <a:pPr algn="just">
              <a:lnSpc>
                <a:spcPct val="150000"/>
              </a:lnSpc>
            </a:pPr>
            <a:r>
              <a:rPr lang="en-US" sz="1600" b="0" i="0" dirty="0">
                <a:solidFill>
                  <a:srgbClr val="111111"/>
                </a:solidFill>
                <a:effectLst/>
                <a:latin typeface="Georgia" panose="02040502050405020303" pitchFamily="18" charset="0"/>
              </a:rPr>
              <a:t>[Lines 13-19] Check first if tree is empty, then insert node as root.</a:t>
            </a:r>
          </a:p>
          <a:p>
            <a:pPr algn="just">
              <a:lnSpc>
                <a:spcPct val="150000"/>
              </a:lnSpc>
            </a:pPr>
            <a:r>
              <a:rPr lang="en-US" sz="1600" b="0" i="0" dirty="0">
                <a:solidFill>
                  <a:srgbClr val="111111"/>
                </a:solidFill>
                <a:effectLst/>
                <a:latin typeface="Georgia" panose="02040502050405020303" pitchFamily="18" charset="0"/>
              </a:rPr>
              <a:t>[Line 21] Check if node value to be inserted is lesser than root node value, then</a:t>
            </a:r>
          </a:p>
          <a:p>
            <a:pPr lvl="1" algn="just">
              <a:lnSpc>
                <a:spcPct val="150000"/>
              </a:lnSpc>
              <a:buFont typeface="Arial" panose="020B0604020202020204" pitchFamily="34" charset="0"/>
              <a:buChar char="•"/>
            </a:pPr>
            <a:r>
              <a:rPr lang="en-US" sz="1500" b="0" i="0" dirty="0">
                <a:solidFill>
                  <a:srgbClr val="111111"/>
                </a:solidFill>
                <a:effectLst/>
                <a:latin typeface="Georgia" panose="02040502050405020303" pitchFamily="18" charset="0"/>
              </a:rPr>
              <a:t>a. [Line 22] Call insert() function recursively while there is non-NULL left node</a:t>
            </a:r>
          </a:p>
          <a:p>
            <a:pPr lvl="1" algn="just">
              <a:lnSpc>
                <a:spcPct val="150000"/>
              </a:lnSpc>
              <a:buFont typeface="Arial" panose="020B0604020202020204" pitchFamily="34" charset="0"/>
              <a:buChar char="•"/>
            </a:pPr>
            <a:r>
              <a:rPr lang="en-US" sz="1500" b="0" i="0" dirty="0">
                <a:solidFill>
                  <a:srgbClr val="111111"/>
                </a:solidFill>
                <a:effectLst/>
                <a:latin typeface="Georgia" panose="02040502050405020303" pitchFamily="18" charset="0"/>
              </a:rPr>
              <a:t>b. [Lines 13-19] When reached to leftmost node as NULL, insert new node.</a:t>
            </a:r>
          </a:p>
          <a:p>
            <a:pPr algn="just">
              <a:lnSpc>
                <a:spcPct val="150000"/>
              </a:lnSpc>
            </a:pPr>
            <a:r>
              <a:rPr lang="en-US" sz="1600" b="0" i="0" dirty="0">
                <a:solidFill>
                  <a:srgbClr val="111111"/>
                </a:solidFill>
                <a:effectLst/>
                <a:latin typeface="Georgia" panose="02040502050405020303" pitchFamily="18" charset="0"/>
              </a:rPr>
              <a:t>[Line 23] Check if node value to be inserted is greater than root node value, then</a:t>
            </a:r>
          </a:p>
          <a:p>
            <a:pPr lvl="1" indent="-285750" algn="just">
              <a:lnSpc>
                <a:spcPct val="150000"/>
              </a:lnSpc>
              <a:buFont typeface="Arial" panose="020B0604020202020204" pitchFamily="34" charset="0"/>
              <a:buChar char="•"/>
            </a:pPr>
            <a:r>
              <a:rPr lang="en-US" sz="1500" dirty="0">
                <a:solidFill>
                  <a:srgbClr val="111111"/>
                </a:solidFill>
                <a:latin typeface="Georgia" panose="02040502050405020303" pitchFamily="18" charset="0"/>
              </a:rPr>
              <a:t>a. [Line 24] Call insert() function recursively while there is non-NULL right node</a:t>
            </a:r>
          </a:p>
          <a:p>
            <a:pPr lvl="1" indent="-285750" algn="just">
              <a:lnSpc>
                <a:spcPct val="150000"/>
              </a:lnSpc>
              <a:buFont typeface="Arial" panose="020B0604020202020204" pitchFamily="34" charset="0"/>
              <a:buChar char="•"/>
            </a:pPr>
            <a:r>
              <a:rPr lang="en-US" sz="1500" dirty="0">
                <a:solidFill>
                  <a:srgbClr val="111111"/>
                </a:solidFill>
                <a:latin typeface="Georgia" panose="02040502050405020303" pitchFamily="18" charset="0"/>
              </a:rPr>
              <a:t>b. [Lines 13-19] When reached to rightmost node as NULL, insert new node.</a:t>
            </a:r>
            <a:endParaRPr lang="en-US" sz="1600" b="0" i="0" dirty="0">
              <a:solidFill>
                <a:srgbClr val="11111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5FF29B17-3936-430C-4E86-E8C7CCBB458E}"/>
              </a:ext>
            </a:extLst>
          </p:cNvPr>
          <p:cNvPicPr>
            <a:picLocks noChangeAspect="1"/>
          </p:cNvPicPr>
          <p:nvPr/>
        </p:nvPicPr>
        <p:blipFill>
          <a:blip r:embed="rId3"/>
          <a:stretch>
            <a:fillRect/>
          </a:stretch>
        </p:blipFill>
        <p:spPr>
          <a:xfrm>
            <a:off x="7998690" y="155654"/>
            <a:ext cx="3925455" cy="6546692"/>
          </a:xfrm>
          <a:prstGeom prst="rect">
            <a:avLst/>
          </a:prstGeom>
        </p:spPr>
      </p:pic>
    </p:spTree>
    <p:extLst>
      <p:ext uri="{BB962C8B-B14F-4D97-AF65-F5344CB8AC3E}">
        <p14:creationId xmlns:p14="http://schemas.microsoft.com/office/powerpoint/2010/main" val="58956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wipe(down)">
                                      <p:cBhvr>
                                        <p:cTn id="33" dur="500"/>
                                        <p:tgtEl>
                                          <p:spTgt spid="5">
                                            <p:txEl>
                                              <p:pRg st="4" end="4"/>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wipe(down)">
                                      <p:cBhvr>
                                        <p:cTn id="36" dur="500"/>
                                        <p:tgtEl>
                                          <p:spTgt spid="5">
                                            <p:txEl>
                                              <p:pRg st="5" end="5"/>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wipe(down)">
                                      <p:cBhvr>
                                        <p:cTn id="39" dur="500"/>
                                        <p:tgtEl>
                                          <p:spTgt spid="5">
                                            <p:txEl>
                                              <p:pRg st="6" end="6"/>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down)">
                                      <p:cBhvr>
                                        <p:cTn id="42" dur="500"/>
                                        <p:tgtEl>
                                          <p:spTgt spid="5">
                                            <p:txEl>
                                              <p:pRg st="7" end="7"/>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wipe(down)">
                                      <p:cBhvr>
                                        <p:cTn id="45" dur="500"/>
                                        <p:tgtEl>
                                          <p:spTgt spid="5">
                                            <p:txEl>
                                              <p:pRg st="8" end="8"/>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wipe(down)">
                                      <p:cBhvr>
                                        <p:cTn id="48" dur="500"/>
                                        <p:tgtEl>
                                          <p:spTgt spid="5">
                                            <p:txEl>
                                              <p:pRg st="9" end="9"/>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wipe(down)">
                                      <p:cBhvr>
                                        <p:cTn id="5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BB4CBD-8EC7-8D72-BE93-A4AEFFF46598}"/>
              </a:ext>
            </a:extLst>
          </p:cNvPr>
          <p:cNvSpPr txBox="1"/>
          <p:nvPr/>
        </p:nvSpPr>
        <p:spPr>
          <a:xfrm>
            <a:off x="230909" y="208064"/>
            <a:ext cx="7038108" cy="1200329"/>
          </a:xfrm>
          <a:prstGeom prst="rect">
            <a:avLst/>
          </a:prstGeom>
          <a:noFill/>
        </p:spPr>
        <p:txBody>
          <a:bodyPr wrap="square">
            <a:spAutoFit/>
          </a:bodyPr>
          <a:lstStyle/>
          <a:p>
            <a:pPr algn="just"/>
            <a:r>
              <a:rPr lang="en-US" b="0" i="0" dirty="0">
                <a:solidFill>
                  <a:srgbClr val="111111"/>
                </a:solidFill>
                <a:effectLst/>
                <a:latin typeface="Georgia" panose="02040502050405020303" pitchFamily="18" charset="0"/>
              </a:rPr>
              <a:t>Searching into binary tree: Searching is done as per value of node to be searched whether it is root node or it lies in left or right sub-tree. Below is the code snippet for search function. It will search node into binary tree.</a:t>
            </a:r>
          </a:p>
        </p:txBody>
      </p:sp>
      <p:sp>
        <p:nvSpPr>
          <p:cNvPr id="5" name="TextBox 4">
            <a:extLst>
              <a:ext uri="{FF2B5EF4-FFF2-40B4-BE49-F238E27FC236}">
                <a16:creationId xmlns:a16="http://schemas.microsoft.com/office/drawing/2014/main" id="{E4C1E174-0618-521C-29D4-82D9B4FE76C7}"/>
              </a:ext>
            </a:extLst>
          </p:cNvPr>
          <p:cNvSpPr txBox="1"/>
          <p:nvPr/>
        </p:nvSpPr>
        <p:spPr>
          <a:xfrm>
            <a:off x="230908" y="1534678"/>
            <a:ext cx="7038109" cy="5186035"/>
          </a:xfrm>
          <a:prstGeom prst="rect">
            <a:avLst/>
          </a:prstGeom>
          <a:noFill/>
        </p:spPr>
        <p:txBody>
          <a:bodyPr wrap="square">
            <a:spAutoFit/>
          </a:bodyPr>
          <a:lstStyle/>
          <a:p>
            <a:pPr algn="just"/>
            <a:r>
              <a:rPr lang="en-US" b="0" i="0" dirty="0">
                <a:solidFill>
                  <a:srgbClr val="111111"/>
                </a:solidFill>
                <a:effectLst/>
                <a:latin typeface="Georgia" panose="02040502050405020303" pitchFamily="18" charset="0"/>
              </a:rPr>
              <a:t>This search function would search for value of node whether node of same value already exists in binary tree or not. If it is found, then searched node is returned otherwise NULL (i.e. no node) is returned. Function is explained in steps below and code snippet lines are mapped to explanation steps given below.</a:t>
            </a:r>
          </a:p>
          <a:p>
            <a:pPr algn="just"/>
            <a:endParaRPr lang="en-US" b="0" i="0" dirty="0">
              <a:solidFill>
                <a:srgbClr val="111111"/>
              </a:solidFill>
              <a:effectLst/>
              <a:latin typeface="Georgia" panose="02040502050405020303" pitchFamily="18" charset="0"/>
            </a:endParaRPr>
          </a:p>
          <a:p>
            <a:pPr algn="just">
              <a:spcBef>
                <a:spcPts val="600"/>
              </a:spcBef>
              <a:buFont typeface="+mj-lt"/>
              <a:buAutoNum type="arabicPeriod"/>
            </a:pPr>
            <a:r>
              <a:rPr lang="en-US" b="0" i="0" dirty="0">
                <a:solidFill>
                  <a:srgbClr val="111111"/>
                </a:solidFill>
                <a:effectLst/>
                <a:latin typeface="Georgia" panose="02040502050405020303" pitchFamily="18" charset="0"/>
              </a:rPr>
              <a:t>[Lines 47-49] Check first if tree is empty, then return NULL.</a:t>
            </a:r>
          </a:p>
          <a:p>
            <a:pPr algn="just">
              <a:spcBef>
                <a:spcPts val="600"/>
              </a:spcBef>
              <a:buFont typeface="+mj-lt"/>
              <a:buAutoNum type="arabicPeriod"/>
            </a:pPr>
            <a:r>
              <a:rPr lang="en-US" b="0" i="0" dirty="0">
                <a:solidFill>
                  <a:srgbClr val="111111"/>
                </a:solidFill>
                <a:effectLst/>
                <a:latin typeface="Georgia" panose="02040502050405020303" pitchFamily="18" charset="0"/>
              </a:rPr>
              <a:t>[Lines 50-51] Check if node value to be searched is equal to root node value, then return node</a:t>
            </a:r>
          </a:p>
          <a:p>
            <a:pPr algn="just">
              <a:spcBef>
                <a:spcPts val="600"/>
              </a:spcBef>
              <a:buFont typeface="+mj-lt"/>
              <a:buAutoNum type="arabicPeriod"/>
            </a:pPr>
            <a:r>
              <a:rPr lang="en-US" b="0" i="0" dirty="0">
                <a:solidFill>
                  <a:srgbClr val="111111"/>
                </a:solidFill>
                <a:effectLst/>
                <a:latin typeface="Georgia" panose="02040502050405020303" pitchFamily="18" charset="0"/>
              </a:rPr>
              <a:t>[Lines 52-53] Check if node value to be searched is lesser than root node value, then call search() function recursively with left node</a:t>
            </a:r>
          </a:p>
          <a:p>
            <a:pPr algn="just">
              <a:spcBef>
                <a:spcPts val="600"/>
              </a:spcBef>
              <a:buFont typeface="+mj-lt"/>
              <a:buAutoNum type="arabicPeriod"/>
            </a:pPr>
            <a:r>
              <a:rPr lang="en-US" b="0" i="0" dirty="0">
                <a:solidFill>
                  <a:srgbClr val="111111"/>
                </a:solidFill>
                <a:effectLst/>
                <a:latin typeface="Georgia" panose="02040502050405020303" pitchFamily="18" charset="0"/>
              </a:rPr>
              <a:t>[Lines 54-55] Check if node value to be searched is greater than root node value, then call search() function recursively with right node</a:t>
            </a:r>
          </a:p>
          <a:p>
            <a:pPr algn="just">
              <a:spcBef>
                <a:spcPts val="600"/>
              </a:spcBef>
              <a:buFont typeface="+mj-lt"/>
              <a:buAutoNum type="arabicPeriod"/>
            </a:pPr>
            <a:r>
              <a:rPr lang="en-US" b="0" i="0" dirty="0">
                <a:solidFill>
                  <a:srgbClr val="111111"/>
                </a:solidFill>
                <a:effectLst/>
                <a:latin typeface="Georgia" panose="02040502050405020303" pitchFamily="18" charset="0"/>
              </a:rPr>
              <a:t>Repeat step 2, 3, 4 for each recursion call of this search function until node to be searched is found.</a:t>
            </a:r>
          </a:p>
        </p:txBody>
      </p:sp>
      <p:pic>
        <p:nvPicPr>
          <p:cNvPr id="7" name="Picture 6">
            <a:extLst>
              <a:ext uri="{FF2B5EF4-FFF2-40B4-BE49-F238E27FC236}">
                <a16:creationId xmlns:a16="http://schemas.microsoft.com/office/drawing/2014/main" id="{ACD3FFBE-093F-D40B-F2D5-6CEFEA218C3C}"/>
              </a:ext>
            </a:extLst>
          </p:cNvPr>
          <p:cNvPicPr>
            <a:picLocks noChangeAspect="1"/>
          </p:cNvPicPr>
          <p:nvPr/>
        </p:nvPicPr>
        <p:blipFill>
          <a:blip r:embed="rId2"/>
          <a:stretch>
            <a:fillRect/>
          </a:stretch>
        </p:blipFill>
        <p:spPr>
          <a:xfrm>
            <a:off x="7398327" y="359743"/>
            <a:ext cx="4479636" cy="6161130"/>
          </a:xfrm>
          <a:prstGeom prst="rect">
            <a:avLst/>
          </a:prstGeom>
        </p:spPr>
      </p:pic>
    </p:spTree>
    <p:extLst>
      <p:ext uri="{BB962C8B-B14F-4D97-AF65-F5344CB8AC3E}">
        <p14:creationId xmlns:p14="http://schemas.microsoft.com/office/powerpoint/2010/main" val="104757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46BEDE-C1C4-ACBD-2CA6-164EDE35E40F}"/>
              </a:ext>
            </a:extLst>
          </p:cNvPr>
          <p:cNvSpPr txBox="1"/>
          <p:nvPr/>
        </p:nvSpPr>
        <p:spPr>
          <a:xfrm>
            <a:off x="166255" y="171026"/>
            <a:ext cx="7148944" cy="923330"/>
          </a:xfrm>
          <a:prstGeom prst="rect">
            <a:avLst/>
          </a:prstGeom>
          <a:noFill/>
        </p:spPr>
        <p:txBody>
          <a:bodyPr wrap="square">
            <a:spAutoFit/>
          </a:bodyPr>
          <a:lstStyle/>
          <a:p>
            <a:pPr algn="just"/>
            <a:r>
              <a:rPr lang="en-US" b="0" i="0" dirty="0">
                <a:solidFill>
                  <a:srgbClr val="111111"/>
                </a:solidFill>
                <a:effectLst/>
                <a:latin typeface="Georgia" panose="02040502050405020303" pitchFamily="18" charset="0"/>
              </a:rPr>
              <a:t>Deletion of binary tree: Binary tree is deleted by removing its child nodes and root node. Below is the code snippet for deletion of binary tree.</a:t>
            </a:r>
          </a:p>
        </p:txBody>
      </p:sp>
      <p:sp>
        <p:nvSpPr>
          <p:cNvPr id="5" name="TextBox 4">
            <a:extLst>
              <a:ext uri="{FF2B5EF4-FFF2-40B4-BE49-F238E27FC236}">
                <a16:creationId xmlns:a16="http://schemas.microsoft.com/office/drawing/2014/main" id="{89352AC9-0D2D-3F77-F5C0-1DF6D796B3BA}"/>
              </a:ext>
            </a:extLst>
          </p:cNvPr>
          <p:cNvSpPr txBox="1"/>
          <p:nvPr/>
        </p:nvSpPr>
        <p:spPr>
          <a:xfrm>
            <a:off x="166255" y="1184978"/>
            <a:ext cx="7047345" cy="3139321"/>
          </a:xfrm>
          <a:prstGeom prst="rect">
            <a:avLst/>
          </a:prstGeom>
          <a:noFill/>
        </p:spPr>
        <p:txBody>
          <a:bodyPr wrap="square">
            <a:spAutoFit/>
          </a:bodyPr>
          <a:lstStyle/>
          <a:p>
            <a:pPr algn="just"/>
            <a:r>
              <a:rPr lang="en-US" b="0" i="0" dirty="0">
                <a:solidFill>
                  <a:srgbClr val="111111"/>
                </a:solidFill>
                <a:effectLst/>
                <a:latin typeface="Georgia" panose="02040502050405020303" pitchFamily="18" charset="0"/>
              </a:rPr>
              <a:t>This function would delete all nodes of binary tree in the manner – left node, right node and root node. Function is explained in steps below and code snippet lines are mapped to explanation steps given below.</a:t>
            </a:r>
          </a:p>
          <a:p>
            <a:pPr algn="just"/>
            <a:endParaRPr lang="en-US" b="0" i="0" dirty="0">
              <a:solidFill>
                <a:srgbClr val="111111"/>
              </a:solidFill>
              <a:effectLst/>
              <a:latin typeface="Georgia" panose="02040502050405020303" pitchFamily="18" charset="0"/>
            </a:endParaRPr>
          </a:p>
          <a:p>
            <a:pPr algn="just"/>
            <a:r>
              <a:rPr lang="en-US" b="0" i="0" dirty="0">
                <a:solidFill>
                  <a:srgbClr val="111111"/>
                </a:solidFill>
                <a:effectLst/>
                <a:latin typeface="Georgia" panose="02040502050405020303" pitchFamily="18" charset="0"/>
              </a:rPr>
              <a:t>[Line 39] Check first if root node is non-NULL, then</a:t>
            </a:r>
          </a:p>
          <a:p>
            <a:pPr algn="just">
              <a:buFont typeface="Arial" panose="020B0604020202020204" pitchFamily="34" charset="0"/>
              <a:buChar char="•"/>
            </a:pPr>
            <a:r>
              <a:rPr lang="en-US" b="0" i="0" dirty="0">
                <a:solidFill>
                  <a:srgbClr val="111111"/>
                </a:solidFill>
                <a:effectLst/>
                <a:latin typeface="Georgia" panose="02040502050405020303" pitchFamily="18" charset="0"/>
              </a:rPr>
              <a:t>a. [Line 40] Call </a:t>
            </a:r>
            <a:r>
              <a:rPr lang="en-US" b="0" i="0" dirty="0" err="1">
                <a:solidFill>
                  <a:srgbClr val="111111"/>
                </a:solidFill>
                <a:effectLst/>
                <a:latin typeface="Georgia" panose="02040502050405020303" pitchFamily="18" charset="0"/>
              </a:rPr>
              <a:t>deltree</a:t>
            </a:r>
            <a:r>
              <a:rPr lang="en-US" b="0" i="0" dirty="0">
                <a:solidFill>
                  <a:srgbClr val="111111"/>
                </a:solidFill>
                <a:effectLst/>
                <a:latin typeface="Georgia" panose="02040502050405020303" pitchFamily="18" charset="0"/>
              </a:rPr>
              <a:t>() function recursively while there is non-NULL left node</a:t>
            </a:r>
          </a:p>
          <a:p>
            <a:pPr algn="just">
              <a:buFont typeface="Arial" panose="020B0604020202020204" pitchFamily="34" charset="0"/>
              <a:buChar char="•"/>
            </a:pPr>
            <a:r>
              <a:rPr lang="en-US" b="0" i="0" dirty="0">
                <a:solidFill>
                  <a:srgbClr val="111111"/>
                </a:solidFill>
                <a:effectLst/>
                <a:latin typeface="Georgia" panose="02040502050405020303" pitchFamily="18" charset="0"/>
              </a:rPr>
              <a:t>b. [Line 41] Call </a:t>
            </a:r>
            <a:r>
              <a:rPr lang="en-US" b="0" i="0" dirty="0" err="1">
                <a:solidFill>
                  <a:srgbClr val="111111"/>
                </a:solidFill>
                <a:effectLst/>
                <a:latin typeface="Georgia" panose="02040502050405020303" pitchFamily="18" charset="0"/>
              </a:rPr>
              <a:t>deltree</a:t>
            </a:r>
            <a:r>
              <a:rPr lang="en-US" b="0" i="0" dirty="0">
                <a:solidFill>
                  <a:srgbClr val="111111"/>
                </a:solidFill>
                <a:effectLst/>
                <a:latin typeface="Georgia" panose="02040502050405020303" pitchFamily="18" charset="0"/>
              </a:rPr>
              <a:t>() function recursively while there is non-NULL right node</a:t>
            </a:r>
          </a:p>
          <a:p>
            <a:pPr algn="just">
              <a:buFont typeface="Arial" panose="020B0604020202020204" pitchFamily="34" charset="0"/>
              <a:buChar char="•"/>
            </a:pPr>
            <a:r>
              <a:rPr lang="en-US" b="0" i="0" dirty="0">
                <a:solidFill>
                  <a:srgbClr val="111111"/>
                </a:solidFill>
                <a:effectLst/>
                <a:latin typeface="Georgia" panose="02040502050405020303" pitchFamily="18" charset="0"/>
              </a:rPr>
              <a:t>c. [Line 42] Delete the node.</a:t>
            </a:r>
          </a:p>
        </p:txBody>
      </p:sp>
      <p:pic>
        <p:nvPicPr>
          <p:cNvPr id="7" name="Picture 6">
            <a:extLst>
              <a:ext uri="{FF2B5EF4-FFF2-40B4-BE49-F238E27FC236}">
                <a16:creationId xmlns:a16="http://schemas.microsoft.com/office/drawing/2014/main" id="{4EC9E341-F929-C4FE-40E3-687782B48068}"/>
              </a:ext>
            </a:extLst>
          </p:cNvPr>
          <p:cNvPicPr>
            <a:picLocks noChangeAspect="1"/>
          </p:cNvPicPr>
          <p:nvPr/>
        </p:nvPicPr>
        <p:blipFill>
          <a:blip r:embed="rId2"/>
          <a:stretch>
            <a:fillRect/>
          </a:stretch>
        </p:blipFill>
        <p:spPr>
          <a:xfrm>
            <a:off x="7693890" y="281862"/>
            <a:ext cx="3735975" cy="4299374"/>
          </a:xfrm>
          <a:prstGeom prst="rect">
            <a:avLst/>
          </a:prstGeom>
        </p:spPr>
      </p:pic>
    </p:spTree>
    <p:extLst>
      <p:ext uri="{BB962C8B-B14F-4D97-AF65-F5344CB8AC3E}">
        <p14:creationId xmlns:p14="http://schemas.microsoft.com/office/powerpoint/2010/main" val="396123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arn(inVertical)">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98CFE-AD7B-9C25-1545-0D167DA85743}"/>
              </a:ext>
            </a:extLst>
          </p:cNvPr>
          <p:cNvPicPr>
            <a:picLocks noChangeAspect="1"/>
          </p:cNvPicPr>
          <p:nvPr/>
        </p:nvPicPr>
        <p:blipFill>
          <a:blip r:embed="rId2"/>
          <a:stretch>
            <a:fillRect/>
          </a:stretch>
        </p:blipFill>
        <p:spPr>
          <a:xfrm>
            <a:off x="8248072" y="169614"/>
            <a:ext cx="3620655" cy="6518772"/>
          </a:xfrm>
          <a:prstGeom prst="rect">
            <a:avLst/>
          </a:prstGeom>
        </p:spPr>
      </p:pic>
      <p:sp>
        <p:nvSpPr>
          <p:cNvPr id="4" name="TextBox 3">
            <a:extLst>
              <a:ext uri="{FF2B5EF4-FFF2-40B4-BE49-F238E27FC236}">
                <a16:creationId xmlns:a16="http://schemas.microsoft.com/office/drawing/2014/main" id="{9209D366-6B29-DE4C-FEA9-2790877C1278}"/>
              </a:ext>
            </a:extLst>
          </p:cNvPr>
          <p:cNvSpPr txBox="1"/>
          <p:nvPr/>
        </p:nvSpPr>
        <p:spPr>
          <a:xfrm>
            <a:off x="196505" y="86487"/>
            <a:ext cx="7913021" cy="1569660"/>
          </a:xfrm>
          <a:prstGeom prst="rect">
            <a:avLst/>
          </a:prstGeom>
          <a:noFill/>
        </p:spPr>
        <p:txBody>
          <a:bodyPr wrap="square">
            <a:spAutoFit/>
          </a:bodyPr>
          <a:lstStyle/>
          <a:p>
            <a:pPr algn="l"/>
            <a:r>
              <a:rPr lang="en-US" sz="1600" b="0" i="0" dirty="0">
                <a:solidFill>
                  <a:srgbClr val="111111"/>
                </a:solidFill>
                <a:effectLst/>
                <a:latin typeface="Georgia" panose="02040502050405020303" pitchFamily="18" charset="0"/>
              </a:rPr>
              <a:t>Displaying binary tree: Binary tree can be displayed in three forms – pre-order, in-order and post-order.</a:t>
            </a:r>
          </a:p>
          <a:p>
            <a:pPr algn="l"/>
            <a:endParaRPr lang="en-US" sz="1600" b="0" i="0" dirty="0">
              <a:solidFill>
                <a:srgbClr val="111111"/>
              </a:solidFill>
              <a:effectLst/>
              <a:latin typeface="Georgia" panose="02040502050405020303" pitchFamily="18" charset="0"/>
            </a:endParaRPr>
          </a:p>
          <a:p>
            <a:pPr algn="l">
              <a:buFont typeface="Arial" panose="020B0604020202020204" pitchFamily="34" charset="0"/>
              <a:buChar char="•"/>
            </a:pPr>
            <a:r>
              <a:rPr lang="en-US" sz="1600" b="0" i="0" dirty="0">
                <a:solidFill>
                  <a:srgbClr val="111111"/>
                </a:solidFill>
                <a:effectLst/>
                <a:latin typeface="Georgia" panose="02040502050405020303" pitchFamily="18" charset="0"/>
              </a:rPr>
              <a:t>Pre-order displays root node, left node and then right node.</a:t>
            </a:r>
          </a:p>
          <a:p>
            <a:pPr algn="l">
              <a:buFont typeface="Arial" panose="020B0604020202020204" pitchFamily="34" charset="0"/>
              <a:buChar char="•"/>
            </a:pPr>
            <a:r>
              <a:rPr lang="en-US" sz="1600" b="0" i="0" dirty="0">
                <a:solidFill>
                  <a:srgbClr val="111111"/>
                </a:solidFill>
                <a:effectLst/>
                <a:latin typeface="Georgia" panose="02040502050405020303" pitchFamily="18" charset="0"/>
              </a:rPr>
              <a:t>In-order displays left node, root node and then right node.</a:t>
            </a:r>
          </a:p>
          <a:p>
            <a:pPr algn="l">
              <a:buFont typeface="Arial" panose="020B0604020202020204" pitchFamily="34" charset="0"/>
              <a:buChar char="•"/>
            </a:pPr>
            <a:r>
              <a:rPr lang="en-US" sz="1600" b="0" i="0" dirty="0">
                <a:solidFill>
                  <a:srgbClr val="111111"/>
                </a:solidFill>
                <a:effectLst/>
                <a:latin typeface="Georgia" panose="02040502050405020303" pitchFamily="18" charset="0"/>
              </a:rPr>
              <a:t>Post-order displays left node, right node and then root node.</a:t>
            </a:r>
          </a:p>
        </p:txBody>
      </p:sp>
      <p:sp>
        <p:nvSpPr>
          <p:cNvPr id="6" name="TextBox 5">
            <a:extLst>
              <a:ext uri="{FF2B5EF4-FFF2-40B4-BE49-F238E27FC236}">
                <a16:creationId xmlns:a16="http://schemas.microsoft.com/office/drawing/2014/main" id="{AA18A829-F588-5810-DCCD-A9589C92353E}"/>
              </a:ext>
            </a:extLst>
          </p:cNvPr>
          <p:cNvSpPr txBox="1"/>
          <p:nvPr/>
        </p:nvSpPr>
        <p:spPr>
          <a:xfrm>
            <a:off x="196506" y="1594684"/>
            <a:ext cx="7913020" cy="5093702"/>
          </a:xfrm>
          <a:prstGeom prst="rect">
            <a:avLst/>
          </a:prstGeom>
          <a:noFill/>
        </p:spPr>
        <p:txBody>
          <a:bodyPr wrap="square">
            <a:spAutoFit/>
          </a:bodyPr>
          <a:lstStyle/>
          <a:p>
            <a:pPr algn="just"/>
            <a:r>
              <a:rPr lang="en-US" sz="1600" b="0" i="0" dirty="0">
                <a:solidFill>
                  <a:srgbClr val="111111"/>
                </a:solidFill>
                <a:effectLst/>
                <a:latin typeface="Georgia" panose="02040502050405020303" pitchFamily="18" charset="0"/>
              </a:rPr>
              <a:t>These functions would display binary tree in pre-order, in-order and post-order respectively. Function is explained in steps below and code snippet lines are mapped to explanation steps given below.</a:t>
            </a:r>
          </a:p>
          <a:p>
            <a:pPr algn="just"/>
            <a:endParaRPr lang="en-US" sz="1600" b="0" i="0" dirty="0">
              <a:solidFill>
                <a:srgbClr val="111111"/>
              </a:solidFill>
              <a:effectLst/>
              <a:latin typeface="Georgia" panose="02040502050405020303" pitchFamily="18" charset="0"/>
            </a:endParaRPr>
          </a:p>
          <a:p>
            <a:pPr algn="just"/>
            <a:r>
              <a:rPr lang="en-US" sz="1600" b="0" i="0" dirty="0">
                <a:solidFill>
                  <a:srgbClr val="111111"/>
                </a:solidFill>
                <a:effectLst/>
                <a:latin typeface="Georgia" panose="02040502050405020303" pitchFamily="18" charset="0"/>
              </a:rPr>
              <a:t>Pre-order display</a:t>
            </a:r>
          </a:p>
          <a:p>
            <a:pPr algn="just"/>
            <a:endParaRPr lang="en-US" sz="1600" b="0" i="0" dirty="0">
              <a:solidFill>
                <a:srgbClr val="111111"/>
              </a:solidFill>
              <a:effectLst/>
              <a:latin typeface="Georgia" panose="02040502050405020303" pitchFamily="18" charset="0"/>
            </a:endParaRPr>
          </a:p>
          <a:p>
            <a:pPr algn="just"/>
            <a:r>
              <a:rPr lang="en-US" sz="1500" b="0" i="0" dirty="0">
                <a:solidFill>
                  <a:srgbClr val="111111"/>
                </a:solidFill>
                <a:effectLst/>
                <a:latin typeface="Georgia" panose="02040502050405020303" pitchFamily="18" charset="0"/>
              </a:rPr>
              <a:t>a. [Line 30] Display value of root node.</a:t>
            </a:r>
          </a:p>
          <a:p>
            <a:pPr algn="just"/>
            <a:r>
              <a:rPr lang="en-US" sz="1500" b="0" i="0" dirty="0">
                <a:solidFill>
                  <a:srgbClr val="111111"/>
                </a:solidFill>
                <a:effectLst/>
                <a:latin typeface="Georgia" panose="02040502050405020303" pitchFamily="18" charset="0"/>
              </a:rPr>
              <a:t>b. [Line 31] Call </a:t>
            </a:r>
            <a:r>
              <a:rPr lang="en-US" sz="1500" b="0" i="0" dirty="0" err="1">
                <a:solidFill>
                  <a:srgbClr val="111111"/>
                </a:solidFill>
                <a:effectLst/>
                <a:latin typeface="Georgia" panose="02040502050405020303" pitchFamily="18" charset="0"/>
              </a:rPr>
              <a:t>print_preorder</a:t>
            </a:r>
            <a:r>
              <a:rPr lang="en-US" sz="1500" b="0" i="0" dirty="0">
                <a:solidFill>
                  <a:srgbClr val="111111"/>
                </a:solidFill>
                <a:effectLst/>
                <a:latin typeface="Georgia" panose="02040502050405020303" pitchFamily="18" charset="0"/>
              </a:rPr>
              <a:t>() function recursively while there is non-NULL left node</a:t>
            </a:r>
          </a:p>
          <a:p>
            <a:pPr algn="just"/>
            <a:r>
              <a:rPr lang="en-US" sz="1500" b="0" i="0" dirty="0">
                <a:solidFill>
                  <a:srgbClr val="111111"/>
                </a:solidFill>
                <a:effectLst/>
                <a:latin typeface="Georgia" panose="02040502050405020303" pitchFamily="18" charset="0"/>
              </a:rPr>
              <a:t>c. [Line 32] Call </a:t>
            </a:r>
            <a:r>
              <a:rPr lang="en-US" sz="1500" b="0" i="0" dirty="0" err="1">
                <a:solidFill>
                  <a:srgbClr val="111111"/>
                </a:solidFill>
                <a:effectLst/>
                <a:latin typeface="Georgia" panose="02040502050405020303" pitchFamily="18" charset="0"/>
              </a:rPr>
              <a:t>print_preorder</a:t>
            </a:r>
            <a:r>
              <a:rPr lang="en-US" sz="1500" b="0" i="0" dirty="0">
                <a:solidFill>
                  <a:srgbClr val="111111"/>
                </a:solidFill>
                <a:effectLst/>
                <a:latin typeface="Georgia" panose="02040502050405020303" pitchFamily="18" charset="0"/>
              </a:rPr>
              <a:t>() function recursively while there is non-NULL right node</a:t>
            </a:r>
          </a:p>
          <a:p>
            <a:pPr algn="just"/>
            <a:endParaRPr lang="en-US" sz="1500" b="0" i="0" dirty="0">
              <a:solidFill>
                <a:srgbClr val="111111"/>
              </a:solidFill>
              <a:effectLst/>
              <a:latin typeface="Georgia" panose="02040502050405020303" pitchFamily="18" charset="0"/>
            </a:endParaRPr>
          </a:p>
          <a:p>
            <a:pPr algn="just"/>
            <a:r>
              <a:rPr lang="en-US" sz="1600" b="0" i="0" dirty="0">
                <a:solidFill>
                  <a:srgbClr val="111111"/>
                </a:solidFill>
                <a:effectLst/>
                <a:latin typeface="Georgia" panose="02040502050405020303" pitchFamily="18" charset="0"/>
              </a:rPr>
              <a:t>In-order display</a:t>
            </a:r>
          </a:p>
          <a:p>
            <a:pPr algn="just"/>
            <a:endParaRPr lang="en-US" sz="1600" b="0" i="0" dirty="0">
              <a:solidFill>
                <a:srgbClr val="111111"/>
              </a:solidFill>
              <a:effectLst/>
              <a:latin typeface="Georgia" panose="02040502050405020303" pitchFamily="18" charset="0"/>
            </a:endParaRPr>
          </a:p>
          <a:p>
            <a:pPr algn="just"/>
            <a:r>
              <a:rPr lang="en-US" sz="1500" b="0" i="0" dirty="0">
                <a:solidFill>
                  <a:srgbClr val="111111"/>
                </a:solidFill>
                <a:effectLst/>
                <a:latin typeface="Georgia" panose="02040502050405020303" pitchFamily="18" charset="0"/>
              </a:rPr>
              <a:t>a. [Line 37]Call </a:t>
            </a:r>
            <a:r>
              <a:rPr lang="en-US" sz="1500" b="0" i="0" dirty="0" err="1">
                <a:solidFill>
                  <a:srgbClr val="111111"/>
                </a:solidFill>
                <a:effectLst/>
                <a:latin typeface="Georgia" panose="02040502050405020303" pitchFamily="18" charset="0"/>
              </a:rPr>
              <a:t>print_inorder</a:t>
            </a:r>
            <a:r>
              <a:rPr lang="en-US" sz="1500" b="0" i="0" dirty="0">
                <a:solidFill>
                  <a:srgbClr val="111111"/>
                </a:solidFill>
                <a:effectLst/>
                <a:latin typeface="Georgia" panose="02040502050405020303" pitchFamily="18" charset="0"/>
              </a:rPr>
              <a:t>() function recursively while there is non-NULL left node</a:t>
            </a:r>
          </a:p>
          <a:p>
            <a:pPr algn="just"/>
            <a:r>
              <a:rPr lang="en-US" sz="1500" b="0" i="0" dirty="0">
                <a:solidFill>
                  <a:srgbClr val="111111"/>
                </a:solidFill>
                <a:effectLst/>
                <a:latin typeface="Georgia" panose="02040502050405020303" pitchFamily="18" charset="0"/>
              </a:rPr>
              <a:t>b. [Line38] Display value of root node.</a:t>
            </a:r>
          </a:p>
          <a:p>
            <a:pPr algn="just"/>
            <a:r>
              <a:rPr lang="en-US" sz="1500" b="0" i="0" dirty="0">
                <a:solidFill>
                  <a:srgbClr val="111111"/>
                </a:solidFill>
                <a:effectLst/>
                <a:latin typeface="Georgia" panose="02040502050405020303" pitchFamily="18" charset="0"/>
              </a:rPr>
              <a:t>c. [Line 39] Call </a:t>
            </a:r>
            <a:r>
              <a:rPr lang="en-US" sz="1500" b="0" i="0" dirty="0" err="1">
                <a:solidFill>
                  <a:srgbClr val="111111"/>
                </a:solidFill>
                <a:effectLst/>
                <a:latin typeface="Georgia" panose="02040502050405020303" pitchFamily="18" charset="0"/>
              </a:rPr>
              <a:t>print_inorder</a:t>
            </a:r>
            <a:r>
              <a:rPr lang="en-US" sz="1500" b="0" i="0" dirty="0">
                <a:solidFill>
                  <a:srgbClr val="111111"/>
                </a:solidFill>
                <a:effectLst/>
                <a:latin typeface="Georgia" panose="02040502050405020303" pitchFamily="18" charset="0"/>
              </a:rPr>
              <a:t>() function recursively while there is non-NULL right node</a:t>
            </a:r>
          </a:p>
          <a:p>
            <a:pPr algn="just"/>
            <a:endParaRPr lang="en-US" sz="1500" b="0" i="0" dirty="0">
              <a:solidFill>
                <a:srgbClr val="111111"/>
              </a:solidFill>
              <a:effectLst/>
              <a:latin typeface="Georgia" panose="02040502050405020303" pitchFamily="18" charset="0"/>
            </a:endParaRPr>
          </a:p>
          <a:p>
            <a:pPr algn="just"/>
            <a:r>
              <a:rPr lang="en-US" sz="1600" b="0" i="0" dirty="0">
                <a:solidFill>
                  <a:srgbClr val="111111"/>
                </a:solidFill>
                <a:effectLst/>
                <a:latin typeface="Georgia" panose="02040502050405020303" pitchFamily="18" charset="0"/>
              </a:rPr>
              <a:t>Post-order display</a:t>
            </a:r>
          </a:p>
          <a:p>
            <a:pPr algn="just"/>
            <a:endParaRPr lang="en-US" sz="1600" b="0" i="0" dirty="0">
              <a:solidFill>
                <a:srgbClr val="111111"/>
              </a:solidFill>
              <a:effectLst/>
              <a:latin typeface="Georgia" panose="02040502050405020303" pitchFamily="18" charset="0"/>
            </a:endParaRPr>
          </a:p>
          <a:p>
            <a:pPr algn="just"/>
            <a:r>
              <a:rPr lang="en-US" sz="1500" b="0" i="0" dirty="0">
                <a:solidFill>
                  <a:srgbClr val="111111"/>
                </a:solidFill>
                <a:effectLst/>
                <a:latin typeface="Georgia" panose="02040502050405020303" pitchFamily="18" charset="0"/>
              </a:rPr>
              <a:t>a. [Line 44] Call </a:t>
            </a:r>
            <a:r>
              <a:rPr lang="en-US" sz="1500" b="0" i="0" dirty="0" err="1">
                <a:solidFill>
                  <a:srgbClr val="111111"/>
                </a:solidFill>
                <a:effectLst/>
                <a:latin typeface="Georgia" panose="02040502050405020303" pitchFamily="18" charset="0"/>
              </a:rPr>
              <a:t>print_postorder</a:t>
            </a:r>
            <a:r>
              <a:rPr lang="en-US" sz="1500" b="0" i="0" dirty="0">
                <a:solidFill>
                  <a:srgbClr val="111111"/>
                </a:solidFill>
                <a:effectLst/>
                <a:latin typeface="Georgia" panose="02040502050405020303" pitchFamily="18" charset="0"/>
              </a:rPr>
              <a:t>() function recursively while there is non-NULL left node</a:t>
            </a:r>
          </a:p>
          <a:p>
            <a:pPr algn="just"/>
            <a:r>
              <a:rPr lang="en-US" sz="1500" b="0" i="0" dirty="0">
                <a:solidFill>
                  <a:srgbClr val="111111"/>
                </a:solidFill>
                <a:effectLst/>
                <a:latin typeface="Georgia" panose="02040502050405020303" pitchFamily="18" charset="0"/>
              </a:rPr>
              <a:t>b. [Line 45] Call </a:t>
            </a:r>
            <a:r>
              <a:rPr lang="en-US" sz="1500" b="0" i="0" dirty="0" err="1">
                <a:solidFill>
                  <a:srgbClr val="111111"/>
                </a:solidFill>
                <a:effectLst/>
                <a:latin typeface="Georgia" panose="02040502050405020303" pitchFamily="18" charset="0"/>
              </a:rPr>
              <a:t>print_postorder</a:t>
            </a:r>
            <a:r>
              <a:rPr lang="en-US" sz="1500" b="0" i="0" dirty="0">
                <a:solidFill>
                  <a:srgbClr val="111111"/>
                </a:solidFill>
                <a:effectLst/>
                <a:latin typeface="Georgia" panose="02040502050405020303" pitchFamily="18" charset="0"/>
              </a:rPr>
              <a:t>() function recursively while there is non-NULL right node</a:t>
            </a:r>
          </a:p>
          <a:p>
            <a:pPr algn="just"/>
            <a:r>
              <a:rPr lang="en-US" sz="1500" b="0" i="0" dirty="0">
                <a:solidFill>
                  <a:srgbClr val="111111"/>
                </a:solidFill>
                <a:effectLst/>
                <a:latin typeface="Georgia" panose="02040502050405020303" pitchFamily="18" charset="0"/>
              </a:rPr>
              <a:t>c. [Line46] Display value of root node.</a:t>
            </a:r>
          </a:p>
        </p:txBody>
      </p:sp>
    </p:spTree>
    <p:extLst>
      <p:ext uri="{BB962C8B-B14F-4D97-AF65-F5344CB8AC3E}">
        <p14:creationId xmlns:p14="http://schemas.microsoft.com/office/powerpoint/2010/main" val="330599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9" dur="500"/>
                                        <p:tgtEl>
                                          <p:spTgt spid="6">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2" dur="500"/>
                                        <p:tgtEl>
                                          <p:spTgt spid="6">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randombar(horizontal)">
                                      <p:cBhvr>
                                        <p:cTn id="25" dur="500"/>
                                        <p:tgtEl>
                                          <p:spTgt spid="6">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randombar(horizontal)">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 calcmode="lin" valueType="num">
                                      <p:cBhvr additive="base">
                                        <p:cTn id="3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anim calcmode="lin" valueType="num">
                                      <p:cBhvr additive="base">
                                        <p:cTn id="41"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anim calcmode="lin" valueType="num">
                                      <p:cBhvr additive="base">
                                        <p:cTn id="45"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
                                            <p:txEl>
                                              <p:pRg st="14" end="14"/>
                                            </p:txEl>
                                          </p:spTgt>
                                        </p:tgtEl>
                                        <p:attrNameLst>
                                          <p:attrName>style.visibility</p:attrName>
                                        </p:attrNameLst>
                                      </p:cBhvr>
                                      <p:to>
                                        <p:strVal val="visible"/>
                                      </p:to>
                                    </p:set>
                                    <p:animEffect transition="in" filter="wipe(down)">
                                      <p:cBhvr>
                                        <p:cTn id="51" dur="500"/>
                                        <p:tgtEl>
                                          <p:spTgt spid="6">
                                            <p:txEl>
                                              <p:pRg st="14" end="14"/>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6">
                                            <p:txEl>
                                              <p:pRg st="16" end="16"/>
                                            </p:txEl>
                                          </p:spTgt>
                                        </p:tgtEl>
                                        <p:attrNameLst>
                                          <p:attrName>style.visibility</p:attrName>
                                        </p:attrNameLst>
                                      </p:cBhvr>
                                      <p:to>
                                        <p:strVal val="visible"/>
                                      </p:to>
                                    </p:set>
                                    <p:animEffect transition="in" filter="wipe(down)">
                                      <p:cBhvr>
                                        <p:cTn id="54" dur="500"/>
                                        <p:tgtEl>
                                          <p:spTgt spid="6">
                                            <p:txEl>
                                              <p:pRg st="16" end="16"/>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animEffect transition="in" filter="wipe(down)">
                                      <p:cBhvr>
                                        <p:cTn id="57" dur="500"/>
                                        <p:tgtEl>
                                          <p:spTgt spid="6">
                                            <p:txEl>
                                              <p:pRg st="17" end="17"/>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6">
                                            <p:txEl>
                                              <p:pRg st="18" end="18"/>
                                            </p:txEl>
                                          </p:spTgt>
                                        </p:tgtEl>
                                        <p:attrNameLst>
                                          <p:attrName>style.visibility</p:attrName>
                                        </p:attrNameLst>
                                      </p:cBhvr>
                                      <p:to>
                                        <p:strVal val="visible"/>
                                      </p:to>
                                    </p:set>
                                    <p:animEffect transition="in" filter="wipe(down)">
                                      <p:cBhvr>
                                        <p:cTn id="60"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2F09F9-CF4B-A846-A44F-2E101EE19A23}"/>
              </a:ext>
            </a:extLst>
          </p:cNvPr>
          <p:cNvSpPr txBox="1"/>
          <p:nvPr/>
        </p:nvSpPr>
        <p:spPr>
          <a:xfrm>
            <a:off x="219363" y="412667"/>
            <a:ext cx="3752273" cy="61247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#include&lt;stdlib.h&gt;#include&lt;stdio.h&gt;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struct </a:t>
            </a:r>
            <a:r>
              <a:rPr kumimoji="0" lang="en-US" altLang="en-US" sz="1400" b="0" i="0" u="none" strike="noStrike" cap="none" normalizeH="0" baseline="0" dirty="0" err="1">
                <a:ln>
                  <a:noFill/>
                </a:ln>
                <a:solidFill>
                  <a:srgbClr val="111111"/>
                </a:solidFill>
                <a:effectLst/>
                <a:latin typeface="Consolas" panose="020B0609020204030204" pitchFamily="49" charset="0"/>
              </a:rPr>
              <a:t>bin_tree</a:t>
            </a: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int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struct </a:t>
            </a:r>
            <a:r>
              <a:rPr kumimoji="0" lang="en-US" altLang="en-US" sz="1400" b="0" i="0" u="none" strike="noStrike" cap="none" normalizeH="0" baseline="0" dirty="0" err="1">
                <a:ln>
                  <a:noFill/>
                </a:ln>
                <a:solidFill>
                  <a:srgbClr val="111111"/>
                </a:solidFill>
                <a:effectLst/>
                <a:latin typeface="Consolas" panose="020B0609020204030204" pitchFamily="49" charset="0"/>
              </a:rPr>
              <a:t>bin_tree</a:t>
            </a:r>
            <a:r>
              <a:rPr kumimoji="0" lang="en-US" altLang="en-US" sz="1400" b="0" i="0" u="none" strike="noStrike" cap="none" normalizeH="0" baseline="0" dirty="0">
                <a:ln>
                  <a:noFill/>
                </a:ln>
                <a:solidFill>
                  <a:srgbClr val="111111"/>
                </a:solidFill>
                <a:effectLst/>
                <a:latin typeface="Consolas" panose="020B0609020204030204" pitchFamily="49" charset="0"/>
              </a:rPr>
              <a:t> * right, *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typedef struct </a:t>
            </a:r>
            <a:r>
              <a:rPr kumimoji="0" lang="en-US" altLang="en-US" sz="1400" b="0" i="0" u="none" strike="noStrike" cap="none" normalizeH="0" baseline="0" dirty="0" err="1">
                <a:ln>
                  <a:noFill/>
                </a:ln>
                <a:solidFill>
                  <a:srgbClr val="111111"/>
                </a:solidFill>
                <a:effectLst/>
                <a:latin typeface="Consolas" panose="020B0609020204030204" pitchFamily="49" charset="0"/>
              </a:rPr>
              <a:t>bin_tree</a:t>
            </a:r>
            <a:r>
              <a:rPr kumimoji="0" lang="en-US" altLang="en-US" sz="1400" b="0" i="0" u="none" strike="noStrike" cap="none" normalizeH="0" baseline="0" dirty="0">
                <a:ln>
                  <a:noFill/>
                </a:ln>
                <a:solidFill>
                  <a:srgbClr val="111111"/>
                </a:solidFill>
                <a:effectLst/>
                <a:latin typeface="Consolas" panose="020B0609020204030204" pitchFamily="49" charset="0"/>
              </a:rPr>
              <a:t> node;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void insert(node ** tree, int </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node *temp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if(!(*tree))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temp = (node *)malloc(</a:t>
            </a:r>
            <a:r>
              <a:rPr kumimoji="0" lang="en-US" altLang="en-US" sz="1400" b="0" i="0" u="none" strike="noStrike" cap="none" normalizeH="0" baseline="0" dirty="0" err="1">
                <a:ln>
                  <a:noFill/>
                </a:ln>
                <a:solidFill>
                  <a:srgbClr val="111111"/>
                </a:solidFill>
                <a:effectLst/>
                <a:latin typeface="Consolas" panose="020B0609020204030204" pitchFamily="49" charset="0"/>
              </a:rPr>
              <a:t>sizeof</a:t>
            </a:r>
            <a:r>
              <a:rPr kumimoji="0" lang="en-US" altLang="en-US" sz="1400" b="0" i="0" u="none" strike="noStrike" cap="none" normalizeH="0" baseline="0" dirty="0">
                <a:ln>
                  <a:noFill/>
                </a:ln>
                <a:solidFill>
                  <a:srgbClr val="111111"/>
                </a:solidFill>
                <a:effectLst/>
                <a:latin typeface="Consolas" panose="020B0609020204030204" pitchFamily="49" charset="0"/>
              </a:rPr>
              <a:t>(node));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temp-&gt;left = temp-&gt;right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temp-&gt;data = </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*tree = temp; 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if(</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&lt; (*tree)-&gt;data)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insert(&amp;(*tree)-&gt;left, </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else if(</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&gt; (*tree)-&gt;data)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insert(&amp;(*tree)-&gt;right, </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773A1B9F-4F9E-0C97-0491-8FEC19BA140A}"/>
              </a:ext>
            </a:extLst>
          </p:cNvPr>
          <p:cNvSpPr txBox="1"/>
          <p:nvPr/>
        </p:nvSpPr>
        <p:spPr>
          <a:xfrm>
            <a:off x="4337626" y="391225"/>
            <a:ext cx="3435928" cy="6340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void </a:t>
            </a:r>
            <a:r>
              <a:rPr kumimoji="0" lang="en-US" altLang="en-US" sz="1400" b="0" i="0" u="none" strike="noStrike" cap="none" normalizeH="0" baseline="0" dirty="0" err="1">
                <a:ln>
                  <a:noFill/>
                </a:ln>
                <a:solidFill>
                  <a:srgbClr val="111111"/>
                </a:solidFill>
                <a:effectLst/>
                <a:latin typeface="Consolas" panose="020B0609020204030204" pitchFamily="49" charset="0"/>
              </a:rPr>
              <a:t>print_preorder</a:t>
            </a:r>
            <a:r>
              <a:rPr kumimoji="0" lang="en-US" altLang="en-US" sz="1400" b="0" i="0" u="none" strike="noStrike" cap="none" normalizeH="0" baseline="0" dirty="0">
                <a:ln>
                  <a:noFill/>
                </a:ln>
                <a:solidFill>
                  <a:srgbClr val="111111"/>
                </a:solidFill>
                <a:effectLst/>
                <a:latin typeface="Consolas" panose="020B0609020204030204" pitchFamily="49" charset="0"/>
              </a:rPr>
              <a:t>(node *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if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printf</a:t>
            </a:r>
            <a:r>
              <a:rPr kumimoji="0" lang="en-US" altLang="en-US" sz="1400" b="0" i="0" u="none" strike="noStrike" cap="none" normalizeH="0" baseline="0" dirty="0">
                <a:ln>
                  <a:noFill/>
                </a:ln>
                <a:solidFill>
                  <a:srgbClr val="111111"/>
                </a:solidFill>
                <a:effectLst/>
                <a:latin typeface="Consolas" panose="020B0609020204030204" pitchFamily="49" charset="0"/>
              </a:rPr>
              <a:t>("%d\</a:t>
            </a:r>
            <a:r>
              <a:rPr kumimoji="0" lang="en-US" altLang="en-US" sz="1400" b="0" i="0" u="none" strike="noStrike" cap="none" normalizeH="0" baseline="0" dirty="0" err="1">
                <a:ln>
                  <a:noFill/>
                </a:ln>
                <a:solidFill>
                  <a:srgbClr val="111111"/>
                </a:solidFill>
                <a:effectLst/>
                <a:latin typeface="Consolas" panose="020B0609020204030204" pitchFamily="49" charset="0"/>
              </a:rPr>
              <a:t>n",tree</a:t>
            </a:r>
            <a:r>
              <a:rPr kumimoji="0" lang="en-US" altLang="en-US" sz="1400" b="0" i="0" u="none" strike="noStrike" cap="none" normalizeH="0" baseline="0" dirty="0">
                <a:ln>
                  <a:noFill/>
                </a:ln>
                <a:solidFill>
                  <a:srgbClr val="111111"/>
                </a:solidFill>
                <a:effectLst/>
                <a:latin typeface="Consolas" panose="020B0609020204030204" pitchFamily="49" charset="0"/>
              </a:rPr>
              <a:t>-&gt;data);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print_preorder</a:t>
            </a:r>
            <a:r>
              <a:rPr kumimoji="0" lang="en-US" altLang="en-US" sz="1400" b="0" i="0" u="none" strike="noStrike" cap="none" normalizeH="0" baseline="0" dirty="0">
                <a:ln>
                  <a:noFill/>
                </a:ln>
                <a:solidFill>
                  <a:srgbClr val="111111"/>
                </a:solidFill>
                <a:effectLst/>
                <a:latin typeface="Consolas" panose="020B0609020204030204" pitchFamily="49" charset="0"/>
              </a:rPr>
              <a:t>(tree-&gt;left);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print_preorder</a:t>
            </a:r>
            <a:r>
              <a:rPr kumimoji="0" lang="en-US" altLang="en-US" sz="1400" b="0" i="0" u="none" strike="noStrike" cap="none" normalizeH="0" baseline="0" dirty="0">
                <a:ln>
                  <a:noFill/>
                </a:ln>
                <a:solidFill>
                  <a:srgbClr val="111111"/>
                </a:solidFill>
                <a:effectLst/>
                <a:latin typeface="Consolas" panose="020B0609020204030204" pitchFamily="49" charset="0"/>
              </a:rPr>
              <a:t>(tree-&gt;right);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void </a:t>
            </a:r>
            <a:r>
              <a:rPr kumimoji="0" lang="en-US" altLang="en-US" sz="1400" b="0" i="0" u="none" strike="noStrike" cap="none" normalizeH="0" baseline="0" dirty="0" err="1">
                <a:ln>
                  <a:noFill/>
                </a:ln>
                <a:solidFill>
                  <a:srgbClr val="111111"/>
                </a:solidFill>
                <a:effectLst/>
                <a:latin typeface="Consolas" panose="020B0609020204030204" pitchFamily="49" charset="0"/>
              </a:rPr>
              <a:t>print_inorder</a:t>
            </a:r>
            <a:r>
              <a:rPr kumimoji="0" lang="en-US" altLang="en-US" sz="1400" b="0" i="0" u="none" strike="noStrike" cap="none" normalizeH="0" baseline="0" dirty="0">
                <a:ln>
                  <a:noFill/>
                </a:ln>
                <a:solidFill>
                  <a:srgbClr val="111111"/>
                </a:solidFill>
                <a:effectLst/>
                <a:latin typeface="Consolas" panose="020B0609020204030204" pitchFamily="49" charset="0"/>
              </a:rPr>
              <a:t>(node *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if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print_inorder</a:t>
            </a:r>
            <a:r>
              <a:rPr kumimoji="0" lang="en-US" altLang="en-US" sz="1400" b="0" i="0" u="none" strike="noStrike" cap="none" normalizeH="0" baseline="0" dirty="0">
                <a:ln>
                  <a:noFill/>
                </a:ln>
                <a:solidFill>
                  <a:srgbClr val="111111"/>
                </a:solidFill>
                <a:effectLst/>
                <a:latin typeface="Consolas" panose="020B0609020204030204" pitchFamily="49" charset="0"/>
              </a:rPr>
              <a:t>(tree-&gt;left);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printf</a:t>
            </a:r>
            <a:r>
              <a:rPr kumimoji="0" lang="en-US" altLang="en-US" sz="1400" b="0" i="0" u="none" strike="noStrike" cap="none" normalizeH="0" baseline="0" dirty="0">
                <a:ln>
                  <a:noFill/>
                </a:ln>
                <a:solidFill>
                  <a:srgbClr val="111111"/>
                </a:solidFill>
                <a:effectLst/>
                <a:latin typeface="Consolas" panose="020B0609020204030204" pitchFamily="49" charset="0"/>
              </a:rPr>
              <a:t>("%d\</a:t>
            </a:r>
            <a:r>
              <a:rPr kumimoji="0" lang="en-US" altLang="en-US" sz="1400" b="0" i="0" u="none" strike="noStrike" cap="none" normalizeH="0" baseline="0" dirty="0" err="1">
                <a:ln>
                  <a:noFill/>
                </a:ln>
                <a:solidFill>
                  <a:srgbClr val="111111"/>
                </a:solidFill>
                <a:effectLst/>
                <a:latin typeface="Consolas" panose="020B0609020204030204" pitchFamily="49" charset="0"/>
              </a:rPr>
              <a:t>n",tree</a:t>
            </a:r>
            <a:r>
              <a:rPr kumimoji="0" lang="en-US" altLang="en-US" sz="1400" b="0" i="0" u="none" strike="noStrike" cap="none" normalizeH="0" baseline="0" dirty="0">
                <a:ln>
                  <a:noFill/>
                </a:ln>
                <a:solidFill>
                  <a:srgbClr val="111111"/>
                </a:solidFill>
                <a:effectLst/>
                <a:latin typeface="Consolas" panose="020B0609020204030204" pitchFamily="49" charset="0"/>
              </a:rPr>
              <a:t>-&gt;data);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print_inorder</a:t>
            </a:r>
            <a:r>
              <a:rPr kumimoji="0" lang="en-US" altLang="en-US" sz="1400" b="0" i="0" u="none" strike="noStrike" cap="none" normalizeH="0" baseline="0" dirty="0">
                <a:ln>
                  <a:noFill/>
                </a:ln>
                <a:solidFill>
                  <a:srgbClr val="111111"/>
                </a:solidFill>
                <a:effectLst/>
                <a:latin typeface="Consolas" panose="020B0609020204030204" pitchFamily="49" charset="0"/>
              </a:rPr>
              <a:t>(tree-&gt;right);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void </a:t>
            </a:r>
            <a:r>
              <a:rPr kumimoji="0" lang="en-US" altLang="en-US" sz="1400" b="0" i="0" u="none" strike="noStrike" cap="none" normalizeH="0" baseline="0" dirty="0" err="1">
                <a:ln>
                  <a:noFill/>
                </a:ln>
                <a:solidFill>
                  <a:srgbClr val="111111"/>
                </a:solidFill>
                <a:effectLst/>
                <a:latin typeface="Consolas" panose="020B0609020204030204" pitchFamily="49" charset="0"/>
              </a:rPr>
              <a:t>print_postorder</a:t>
            </a:r>
            <a:r>
              <a:rPr kumimoji="0" lang="en-US" altLang="en-US" sz="1400" b="0" i="0" u="none" strike="noStrike" cap="none" normalizeH="0" baseline="0" dirty="0">
                <a:ln>
                  <a:noFill/>
                </a:ln>
                <a:solidFill>
                  <a:srgbClr val="111111"/>
                </a:solidFill>
                <a:effectLst/>
                <a:latin typeface="Consolas" panose="020B0609020204030204" pitchFamily="49" charset="0"/>
              </a:rPr>
              <a:t>(node *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if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print_postorder</a:t>
            </a:r>
            <a:r>
              <a:rPr kumimoji="0" lang="en-US" altLang="en-US" sz="1400" b="0" i="0" u="none" strike="noStrike" cap="none" normalizeH="0" baseline="0" dirty="0">
                <a:ln>
                  <a:noFill/>
                </a:ln>
                <a:solidFill>
                  <a:srgbClr val="111111"/>
                </a:solidFill>
                <a:effectLst/>
                <a:latin typeface="Consolas" panose="020B0609020204030204" pitchFamily="49" charset="0"/>
              </a:rPr>
              <a:t>(tree-&gt;left);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print_postorder</a:t>
            </a:r>
            <a:r>
              <a:rPr kumimoji="0" lang="en-US" altLang="en-US" sz="1400" b="0" i="0" u="none" strike="noStrike" cap="none" normalizeH="0" baseline="0" dirty="0">
                <a:ln>
                  <a:noFill/>
                </a:ln>
                <a:solidFill>
                  <a:srgbClr val="111111"/>
                </a:solidFill>
                <a:effectLst/>
                <a:latin typeface="Consolas" panose="020B0609020204030204" pitchFamily="49" charset="0"/>
              </a:rPr>
              <a:t>(tree-&gt;right);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printf</a:t>
            </a:r>
            <a:r>
              <a:rPr kumimoji="0" lang="en-US" altLang="en-US" sz="1400" b="0" i="0" u="none" strike="noStrike" cap="none" normalizeH="0" baseline="0" dirty="0">
                <a:ln>
                  <a:noFill/>
                </a:ln>
                <a:solidFill>
                  <a:srgbClr val="111111"/>
                </a:solidFill>
                <a:effectLst/>
                <a:latin typeface="Consolas" panose="020B0609020204030204" pitchFamily="49" charset="0"/>
              </a:rPr>
              <a:t>("%d\</a:t>
            </a:r>
            <a:r>
              <a:rPr kumimoji="0" lang="en-US" altLang="en-US" sz="1400" b="0" i="0" u="none" strike="noStrike" cap="none" normalizeH="0" baseline="0" dirty="0" err="1">
                <a:ln>
                  <a:noFill/>
                </a:ln>
                <a:solidFill>
                  <a:srgbClr val="111111"/>
                </a:solidFill>
                <a:effectLst/>
                <a:latin typeface="Consolas" panose="020B0609020204030204" pitchFamily="49" charset="0"/>
              </a:rPr>
              <a:t>n",tree</a:t>
            </a:r>
            <a:r>
              <a:rPr kumimoji="0" lang="en-US" altLang="en-US" sz="1400" b="0" i="0" u="none" strike="noStrike" cap="none" normalizeH="0" baseline="0" dirty="0">
                <a:ln>
                  <a:noFill/>
                </a:ln>
                <a:solidFill>
                  <a:srgbClr val="111111"/>
                </a:solidFill>
                <a:effectLst/>
                <a:latin typeface="Consolas" panose="020B0609020204030204" pitchFamily="49" charset="0"/>
              </a:rPr>
              <a:t>-&gt;data);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7C71C24-D6F3-7EFC-FE76-7AC84B502E5B}"/>
              </a:ext>
            </a:extLst>
          </p:cNvPr>
          <p:cNvSpPr txBox="1"/>
          <p:nvPr/>
        </p:nvSpPr>
        <p:spPr>
          <a:xfrm>
            <a:off x="8222672" y="412667"/>
            <a:ext cx="3634509" cy="6340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void </a:t>
            </a:r>
            <a:r>
              <a:rPr kumimoji="0" lang="en-US" altLang="en-US" sz="1400" b="0" i="0" u="none" strike="noStrike" cap="none" normalizeH="0" baseline="0" dirty="0" err="1">
                <a:ln>
                  <a:noFill/>
                </a:ln>
                <a:solidFill>
                  <a:srgbClr val="111111"/>
                </a:solidFill>
                <a:effectLst/>
                <a:latin typeface="Consolas" panose="020B0609020204030204" pitchFamily="49" charset="0"/>
              </a:rPr>
              <a:t>deltree</a:t>
            </a:r>
            <a:r>
              <a:rPr kumimoji="0" lang="en-US" altLang="en-US" sz="1400" b="0" i="0" u="none" strike="noStrike" cap="none" normalizeH="0" baseline="0" dirty="0">
                <a:ln>
                  <a:noFill/>
                </a:ln>
                <a:solidFill>
                  <a:srgbClr val="111111"/>
                </a:solidFill>
                <a:effectLst/>
                <a:latin typeface="Consolas" panose="020B0609020204030204" pitchFamily="49" charset="0"/>
              </a:rPr>
              <a:t>(node *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if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deltree</a:t>
            </a:r>
            <a:r>
              <a:rPr kumimoji="0" lang="en-US" altLang="en-US" sz="1400" b="0" i="0" u="none" strike="noStrike" cap="none" normalizeH="0" baseline="0" dirty="0">
                <a:ln>
                  <a:noFill/>
                </a:ln>
                <a:solidFill>
                  <a:srgbClr val="111111"/>
                </a:solidFill>
                <a:effectLst/>
                <a:latin typeface="Consolas" panose="020B0609020204030204" pitchFamily="49" charset="0"/>
              </a:rPr>
              <a:t>(tree-&gt;left);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deltree</a:t>
            </a:r>
            <a:r>
              <a:rPr kumimoji="0" lang="en-US" altLang="en-US" sz="1400" b="0" i="0" u="none" strike="noStrike" cap="none" normalizeH="0" baseline="0" dirty="0">
                <a:ln>
                  <a:noFill/>
                </a:ln>
                <a:solidFill>
                  <a:srgbClr val="111111"/>
                </a:solidFill>
                <a:effectLst/>
                <a:latin typeface="Consolas" panose="020B0609020204030204" pitchFamily="49" charset="0"/>
              </a:rPr>
              <a:t>(tree-&gt;right);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free(tree);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node* search(node ** tree, int </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if(!(*tree))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return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if(</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&lt; (*tree)-&gt;data)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search(&amp;((*tree)-&gt;left), </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else if(</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&gt; (*tree)-&gt;data)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search(&amp;((*tree)-&gt;right), </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else if(</a:t>
            </a:r>
            <a:r>
              <a:rPr kumimoji="0" lang="en-US" altLang="en-US" sz="1400" b="0" i="0" u="none" strike="noStrike" cap="none" normalizeH="0" baseline="0" dirty="0" err="1">
                <a:ln>
                  <a:noFill/>
                </a:ln>
                <a:solidFill>
                  <a:srgbClr val="111111"/>
                </a:solidFill>
                <a:effectLst/>
                <a:latin typeface="Consolas" panose="020B0609020204030204" pitchFamily="49" charset="0"/>
              </a:rPr>
              <a:t>val</a:t>
            </a:r>
            <a:r>
              <a:rPr kumimoji="0" lang="en-US" altLang="en-US" sz="1400" b="0" i="0" u="none" strike="noStrike" cap="none" normalizeH="0" baseline="0" dirty="0">
                <a:ln>
                  <a:noFill/>
                </a:ln>
                <a:solidFill>
                  <a:srgbClr val="111111"/>
                </a:solidFill>
                <a:effectLst/>
                <a:latin typeface="Consolas" panose="020B0609020204030204" pitchFamily="49" charset="0"/>
              </a:rPr>
              <a:t> == (*tree)-&gt;data)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return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p>
        </p:txBody>
      </p:sp>
      <p:sp>
        <p:nvSpPr>
          <p:cNvPr id="11" name="TextBox 10">
            <a:extLst>
              <a:ext uri="{FF2B5EF4-FFF2-40B4-BE49-F238E27FC236}">
                <a16:creationId xmlns:a16="http://schemas.microsoft.com/office/drawing/2014/main" id="{D2F30813-D379-A1BD-D58B-01C80ED6E73F}"/>
              </a:ext>
            </a:extLst>
          </p:cNvPr>
          <p:cNvSpPr txBox="1"/>
          <p:nvPr/>
        </p:nvSpPr>
        <p:spPr>
          <a:xfrm>
            <a:off x="136236" y="92684"/>
            <a:ext cx="11351491" cy="307777"/>
          </a:xfrm>
          <a:prstGeom prst="rect">
            <a:avLst/>
          </a:prstGeom>
          <a:noFill/>
        </p:spPr>
        <p:txBody>
          <a:bodyPr wrap="square">
            <a:spAutoFit/>
          </a:bodyPr>
          <a:lstStyle/>
          <a:p>
            <a:r>
              <a:rPr lang="en-US" sz="1400" dirty="0"/>
              <a:t>Working program: It is noted that above code snippets are parts of below C program. This below program would be working basic program for binary tree.</a:t>
            </a:r>
          </a:p>
        </p:txBody>
      </p:sp>
    </p:spTree>
    <p:extLst>
      <p:ext uri="{BB962C8B-B14F-4D97-AF65-F5344CB8AC3E}">
        <p14:creationId xmlns:p14="http://schemas.microsoft.com/office/powerpoint/2010/main" val="230310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82F7C-BE8F-8564-84F9-AB43A310AC60}"/>
              </a:ext>
            </a:extLst>
          </p:cNvPr>
          <p:cNvSpPr txBox="1">
            <a:spLocks/>
          </p:cNvSpPr>
          <p:nvPr/>
        </p:nvSpPr>
        <p:spPr>
          <a:xfrm>
            <a:off x="143164" y="96841"/>
            <a:ext cx="4899891" cy="677108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void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node *root; node *</a:t>
            </a:r>
            <a:r>
              <a:rPr kumimoji="0" lang="en-US" altLang="en-US" sz="1400" b="0" i="0" u="none" strike="noStrike" cap="none" normalizeH="0" baseline="0" dirty="0" err="1">
                <a:ln>
                  <a:noFill/>
                </a:ln>
                <a:solidFill>
                  <a:srgbClr val="111111"/>
                </a:solidFill>
                <a:effectLst/>
                <a:latin typeface="Consolas" panose="020B0609020204030204" pitchFamily="49" charset="0"/>
              </a:rPr>
              <a:t>tmp</a:t>
            </a:r>
            <a:r>
              <a:rPr kumimoji="0" lang="en-US" altLang="en-US" sz="1400" b="0" i="0" u="none" strike="noStrike" cap="none" normalizeH="0" baseline="0" dirty="0">
                <a:ln>
                  <a:noFill/>
                </a:ln>
                <a:solidFill>
                  <a:srgbClr val="111111"/>
                </a:solidFill>
                <a:effectLst/>
                <a:latin typeface="Consolas" panose="020B0609020204030204" pitchFamily="49" charset="0"/>
              </a:rPr>
              <a:t>; root = NULL;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1111"/>
              </a:solidFill>
              <a:effectLst/>
              <a:latin typeface="Consolas" panose="020B0609020204030204" pitchFamily="49" charset="0"/>
            </a:endParaRPr>
          </a:p>
          <a:p>
            <a:pPr eaLnBrk="0" fontAlgn="base" hangingPunct="0">
              <a:spcBef>
                <a:spcPct val="0"/>
              </a:spcBef>
              <a:spcAft>
                <a:spcPct val="0"/>
              </a:spcAft>
            </a:pPr>
            <a:r>
              <a:rPr lang="en-US" altLang="en-US" sz="1400" dirty="0">
                <a:solidFill>
                  <a:srgbClr val="111111"/>
                </a:solidFill>
                <a:latin typeface="Consolas" panose="020B0609020204030204" pitchFamily="49" charset="0"/>
              </a:rPr>
              <a:t>/* Inserting nodes into tree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insert(&amp;root, 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insert(&amp;root,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insert(&amp;root,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insert(&amp;root,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insert(&amp;root,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insert(&amp;root, 17);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insert(&amp;root, 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1111"/>
              </a:solidFill>
              <a:effectLst/>
              <a:latin typeface="Consolas" panose="020B0609020204030204" pitchFamily="49" charset="0"/>
            </a:endParaRPr>
          </a:p>
          <a:p>
            <a:pPr eaLnBrk="0" fontAlgn="base" hangingPunct="0">
              <a:spcBef>
                <a:spcPct val="0"/>
              </a:spcBef>
              <a:spcAft>
                <a:spcPct val="0"/>
              </a:spcAft>
            </a:pPr>
            <a:r>
              <a:rPr lang="en-US" altLang="en-US" sz="1400" dirty="0">
                <a:solidFill>
                  <a:srgbClr val="111111"/>
                </a:solidFill>
                <a:latin typeface="Consolas" panose="020B0609020204030204" pitchFamily="49" charset="0"/>
              </a:rPr>
              <a:t>/* Printing nodes of tree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printf</a:t>
            </a:r>
            <a:r>
              <a:rPr kumimoji="0" lang="en-US" altLang="en-US" sz="1400" b="0" i="0" u="none" strike="noStrike" cap="none" normalizeH="0" baseline="0" dirty="0">
                <a:ln>
                  <a:noFill/>
                </a:ln>
                <a:solidFill>
                  <a:srgbClr val="111111"/>
                </a:solidFill>
                <a:effectLst/>
                <a:latin typeface="Consolas" panose="020B0609020204030204" pitchFamily="49" charset="0"/>
              </a:rPr>
              <a:t>("Pre Order Display\n"); </a:t>
            </a:r>
            <a:r>
              <a:rPr kumimoji="0" lang="en-US" altLang="en-US" sz="1400" b="0" i="0" u="none" strike="noStrike" cap="none" normalizeH="0" baseline="0" dirty="0" err="1">
                <a:ln>
                  <a:noFill/>
                </a:ln>
                <a:solidFill>
                  <a:srgbClr val="111111"/>
                </a:solidFill>
                <a:effectLst/>
                <a:latin typeface="Consolas" panose="020B0609020204030204" pitchFamily="49" charset="0"/>
              </a:rPr>
              <a:t>print_preorder</a:t>
            </a:r>
            <a:r>
              <a:rPr kumimoji="0" lang="en-US" altLang="en-US" sz="1400" b="0" i="0" u="none" strike="noStrike" cap="none" normalizeH="0" baseline="0" dirty="0">
                <a:ln>
                  <a:noFill/>
                </a:ln>
                <a:solidFill>
                  <a:srgbClr val="111111"/>
                </a:solidFill>
                <a:effectLst/>
                <a:latin typeface="Consolas" panose="020B0609020204030204" pitchFamily="49" charset="0"/>
              </a:rPr>
              <a:t>(root);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printf</a:t>
            </a:r>
            <a:r>
              <a:rPr kumimoji="0" lang="en-US" altLang="en-US" sz="1400" b="0" i="0" u="none" strike="noStrike" cap="none" normalizeH="0" baseline="0" dirty="0">
                <a:ln>
                  <a:noFill/>
                </a:ln>
                <a:solidFill>
                  <a:srgbClr val="111111"/>
                </a:solidFill>
                <a:effectLst/>
                <a:latin typeface="Consolas" panose="020B0609020204030204" pitchFamily="49" charset="0"/>
              </a:rPr>
              <a:t>("In Order Display\n");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print_inorder</a:t>
            </a:r>
            <a:r>
              <a:rPr kumimoji="0" lang="en-US" altLang="en-US" sz="1400" b="0" i="0" u="none" strike="noStrike" cap="none" normalizeH="0" baseline="0" dirty="0">
                <a:ln>
                  <a:noFill/>
                </a:ln>
                <a:solidFill>
                  <a:srgbClr val="111111"/>
                </a:solidFill>
                <a:effectLst/>
                <a:latin typeface="Consolas" panose="020B0609020204030204" pitchFamily="49" charset="0"/>
              </a:rPr>
              <a:t>(root);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printf</a:t>
            </a:r>
            <a:r>
              <a:rPr kumimoji="0" lang="en-US" altLang="en-US" sz="1400" b="0" i="0" u="none" strike="noStrike" cap="none" normalizeH="0" baseline="0" dirty="0">
                <a:ln>
                  <a:noFill/>
                </a:ln>
                <a:solidFill>
                  <a:srgbClr val="111111"/>
                </a:solidFill>
                <a:effectLst/>
                <a:latin typeface="Consolas" panose="020B0609020204030204" pitchFamily="49" charset="0"/>
              </a:rPr>
              <a:t>("Post Order Display\n");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print_postorder</a:t>
            </a:r>
            <a:r>
              <a:rPr kumimoji="0" lang="en-US" altLang="en-US" sz="1400" b="0" i="0" u="none" strike="noStrike" cap="none" normalizeH="0" baseline="0" dirty="0">
                <a:ln>
                  <a:noFill/>
                </a:ln>
                <a:solidFill>
                  <a:srgbClr val="111111"/>
                </a:solidFill>
                <a:effectLst/>
                <a:latin typeface="Consolas" panose="020B0609020204030204" pitchFamily="49" charset="0"/>
              </a:rPr>
              <a:t>(root);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Search node into tree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tmp</a:t>
            </a:r>
            <a:r>
              <a:rPr kumimoji="0" lang="en-US" altLang="en-US" sz="1400" b="0" i="0" u="none" strike="noStrike" cap="none" normalizeH="0" baseline="0" dirty="0">
                <a:ln>
                  <a:noFill/>
                </a:ln>
                <a:solidFill>
                  <a:srgbClr val="111111"/>
                </a:solidFill>
                <a:effectLst/>
                <a:latin typeface="Consolas" panose="020B0609020204030204" pitchFamily="49" charset="0"/>
              </a:rPr>
              <a:t> = search(&amp;root,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if (</a:t>
            </a:r>
            <a:r>
              <a:rPr kumimoji="0" lang="en-US" altLang="en-US" sz="1400" b="0" i="0" u="none" strike="noStrike" cap="none" normalizeH="0" baseline="0" dirty="0" err="1">
                <a:ln>
                  <a:noFill/>
                </a:ln>
                <a:solidFill>
                  <a:srgbClr val="111111"/>
                </a:solidFill>
                <a:effectLst/>
                <a:latin typeface="Consolas" panose="020B0609020204030204" pitchFamily="49" charset="0"/>
              </a:rPr>
              <a:t>tmp</a:t>
            </a:r>
            <a:r>
              <a:rPr kumimoji="0" lang="en-US" altLang="en-US" sz="1400" b="0" i="0" u="none" strike="noStrike" cap="none" normalizeH="0" baseline="0" dirty="0">
                <a:ln>
                  <a:noFill/>
                </a:ln>
                <a:solidFill>
                  <a:srgbClr val="11111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r>
              <a:rPr kumimoji="0" lang="en-US" altLang="en-US" sz="1400" b="0" i="0" u="none" strike="noStrike" cap="none" normalizeH="0" baseline="0" dirty="0" err="1">
                <a:ln>
                  <a:noFill/>
                </a:ln>
                <a:solidFill>
                  <a:srgbClr val="111111"/>
                </a:solidFill>
                <a:effectLst/>
                <a:latin typeface="Consolas" panose="020B0609020204030204" pitchFamily="49" charset="0"/>
              </a:rPr>
              <a:t>printf</a:t>
            </a:r>
            <a:r>
              <a:rPr kumimoji="0" lang="en-US" altLang="en-US" sz="1400" b="0" i="0" u="none" strike="noStrike" cap="none" normalizeH="0" baseline="0" dirty="0">
                <a:ln>
                  <a:noFill/>
                </a:ln>
                <a:solidFill>
                  <a:srgbClr val="111111"/>
                </a:solidFill>
                <a:effectLst/>
                <a:latin typeface="Consolas" panose="020B0609020204030204" pitchFamily="49" charset="0"/>
              </a:rPr>
              <a:t>("Searched node=%d\n", </a:t>
            </a:r>
            <a:r>
              <a:rPr kumimoji="0" lang="en-US" altLang="en-US" sz="1400" b="0" i="0" u="none" strike="noStrike" cap="none" normalizeH="0" baseline="0" dirty="0" err="1">
                <a:ln>
                  <a:noFill/>
                </a:ln>
                <a:solidFill>
                  <a:srgbClr val="111111"/>
                </a:solidFill>
                <a:effectLst/>
                <a:latin typeface="Consolas" panose="020B0609020204030204" pitchFamily="49" charset="0"/>
              </a:rPr>
              <a:t>tmp</a:t>
            </a:r>
            <a:r>
              <a:rPr kumimoji="0" lang="en-US" altLang="en-US" sz="1400" b="0" i="0" u="none" strike="noStrike" cap="none" normalizeH="0" baseline="0" dirty="0">
                <a:ln>
                  <a:noFill/>
                </a:ln>
                <a:solidFill>
                  <a:srgbClr val="111111"/>
                </a:solidFill>
                <a:effectLst/>
                <a:latin typeface="Consolas" panose="020B0609020204030204" pitchFamily="49" charset="0"/>
              </a:rPr>
              <a:t>-&gt;data);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a:t>
            </a:r>
            <a:r>
              <a:rPr kumimoji="0" lang="en-US" altLang="en-US" sz="1400" b="0" i="0" u="none" strike="noStrike" cap="none" normalizeH="0" baseline="0" dirty="0" err="1">
                <a:ln>
                  <a:noFill/>
                </a:ln>
                <a:solidFill>
                  <a:srgbClr val="111111"/>
                </a:solidFill>
                <a:effectLst/>
                <a:latin typeface="Consolas" panose="020B0609020204030204" pitchFamily="49" charset="0"/>
              </a:rPr>
              <a:t>printf</a:t>
            </a:r>
            <a:r>
              <a:rPr kumimoji="0" lang="en-US" altLang="en-US" sz="1400" b="0" i="0" u="none" strike="noStrike" cap="none" normalizeH="0" baseline="0" dirty="0">
                <a:ln>
                  <a:noFill/>
                </a:ln>
                <a:solidFill>
                  <a:srgbClr val="111111"/>
                </a:solidFill>
                <a:effectLst/>
                <a:latin typeface="Consolas" panose="020B0609020204030204" pitchFamily="49" charset="0"/>
              </a:rPr>
              <a:t>("Data Not found in tree.\n");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Consolas" panose="020B0609020204030204" pitchFamily="49" charset="0"/>
              </a:rPr>
              <a:t>/* Deleting all nodes of tree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11111"/>
                </a:solidFill>
                <a:effectLst/>
                <a:latin typeface="Consolas" panose="020B0609020204030204" pitchFamily="49" charset="0"/>
              </a:rPr>
              <a:t>deltree</a:t>
            </a:r>
            <a:r>
              <a:rPr kumimoji="0" lang="en-US" altLang="en-US" sz="1400" b="0" i="0" u="none" strike="noStrike" cap="none" normalizeH="0" baseline="0" dirty="0">
                <a:ln>
                  <a:noFill/>
                </a:ln>
                <a:solidFill>
                  <a:srgbClr val="111111"/>
                </a:solidFill>
                <a:effectLst/>
                <a:latin typeface="Consolas" panose="020B0609020204030204" pitchFamily="49" charset="0"/>
              </a:rPr>
              <a:t>(root);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21B6742-C841-1358-C0D1-E43EC6232E1A}"/>
              </a:ext>
            </a:extLst>
          </p:cNvPr>
          <p:cNvSpPr txBox="1"/>
          <p:nvPr/>
        </p:nvSpPr>
        <p:spPr>
          <a:xfrm>
            <a:off x="5606473" y="148470"/>
            <a:ext cx="6096000" cy="738664"/>
          </a:xfrm>
          <a:prstGeom prst="rect">
            <a:avLst/>
          </a:prstGeom>
          <a:noFill/>
        </p:spPr>
        <p:txBody>
          <a:bodyPr wrap="square">
            <a:spAutoFit/>
          </a:bodyPr>
          <a:lstStyle/>
          <a:p>
            <a:pPr algn="just"/>
            <a:r>
              <a:rPr lang="en-US" sz="1400" dirty="0"/>
              <a:t>Output of Program: It is noted that binary tree figure used at top of article can be referred to under output of program and display of binary tree in pre-order, in-order and post-order forms.</a:t>
            </a:r>
          </a:p>
        </p:txBody>
      </p:sp>
      <p:pic>
        <p:nvPicPr>
          <p:cNvPr id="8" name="Picture 7">
            <a:extLst>
              <a:ext uri="{FF2B5EF4-FFF2-40B4-BE49-F238E27FC236}">
                <a16:creationId xmlns:a16="http://schemas.microsoft.com/office/drawing/2014/main" id="{A8A36B78-E5F9-28DF-A6BD-57362515AE0E}"/>
              </a:ext>
            </a:extLst>
          </p:cNvPr>
          <p:cNvPicPr>
            <a:picLocks noChangeAspect="1"/>
          </p:cNvPicPr>
          <p:nvPr/>
        </p:nvPicPr>
        <p:blipFill>
          <a:blip r:embed="rId2"/>
          <a:stretch>
            <a:fillRect/>
          </a:stretch>
        </p:blipFill>
        <p:spPr>
          <a:xfrm>
            <a:off x="8270762" y="748145"/>
            <a:ext cx="2083201" cy="5951809"/>
          </a:xfrm>
          <a:prstGeom prst="rect">
            <a:avLst/>
          </a:prstGeom>
        </p:spPr>
      </p:pic>
    </p:spTree>
    <p:extLst>
      <p:ext uri="{BB962C8B-B14F-4D97-AF65-F5344CB8AC3E}">
        <p14:creationId xmlns:p14="http://schemas.microsoft.com/office/powerpoint/2010/main" val="394461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C4F8B-6CF9-4CA0-8F9B-1C47EC62382C}"/>
              </a:ext>
            </a:extLst>
          </p:cNvPr>
          <p:cNvSpPr txBox="1"/>
          <p:nvPr/>
        </p:nvSpPr>
        <p:spPr>
          <a:xfrm>
            <a:off x="1551707" y="465216"/>
            <a:ext cx="8146473" cy="5196166"/>
          </a:xfrm>
          <a:prstGeom prst="rect">
            <a:avLst/>
          </a:prstGeom>
          <a:noFill/>
        </p:spPr>
        <p:txBody>
          <a:bodyPr wrap="square">
            <a:spAutoFit/>
          </a:bodyPr>
          <a:lstStyle/>
          <a:p>
            <a:endParaRPr lang="en-US" sz="2800" dirty="0"/>
          </a:p>
          <a:p>
            <a:r>
              <a:rPr lang="en-US" sz="2800" b="1" dirty="0"/>
              <a:t>Trees: </a:t>
            </a:r>
          </a:p>
          <a:p>
            <a:endParaRPr lang="en-US" sz="2800" dirty="0"/>
          </a:p>
          <a:p>
            <a:pPr marL="514350" indent="-514350">
              <a:lnSpc>
                <a:spcPct val="150000"/>
              </a:lnSpc>
              <a:buFont typeface="Wingdings" panose="05000000000000000000" pitchFamily="2" charset="2"/>
              <a:buChar char="Ø"/>
            </a:pPr>
            <a:r>
              <a:rPr lang="en-US" sz="2800" dirty="0"/>
              <a:t>Definitions and properties </a:t>
            </a:r>
          </a:p>
          <a:p>
            <a:pPr marL="514350" indent="-514350">
              <a:lnSpc>
                <a:spcPct val="150000"/>
              </a:lnSpc>
              <a:buFont typeface="Wingdings" panose="05000000000000000000" pitchFamily="2" charset="2"/>
              <a:buChar char="Ø"/>
            </a:pPr>
            <a:r>
              <a:rPr lang="en-US" sz="2800" dirty="0"/>
              <a:t>Representation of binary trees, operations </a:t>
            </a:r>
          </a:p>
          <a:p>
            <a:pPr marL="514350" indent="-514350">
              <a:lnSpc>
                <a:spcPct val="150000"/>
              </a:lnSpc>
              <a:buFont typeface="Wingdings" panose="05000000000000000000" pitchFamily="2" charset="2"/>
              <a:buChar char="Ø"/>
            </a:pPr>
            <a:r>
              <a:rPr lang="en-US" sz="2800" dirty="0"/>
              <a:t>Binary tree traversals</a:t>
            </a:r>
          </a:p>
          <a:p>
            <a:pPr marL="514350" indent="-514350">
              <a:lnSpc>
                <a:spcPct val="150000"/>
              </a:lnSpc>
              <a:buFont typeface="Wingdings" panose="05000000000000000000" pitchFamily="2" charset="2"/>
              <a:buChar char="Ø"/>
            </a:pPr>
            <a:r>
              <a:rPr lang="en-US" sz="2800" dirty="0"/>
              <a:t>Binary search tree</a:t>
            </a:r>
          </a:p>
          <a:p>
            <a:pPr marL="514350" indent="-514350">
              <a:lnSpc>
                <a:spcPct val="150000"/>
              </a:lnSpc>
              <a:buFont typeface="Wingdings" panose="05000000000000000000" pitchFamily="2" charset="2"/>
              <a:buChar char="Ø"/>
            </a:pPr>
            <a:r>
              <a:rPr lang="en-US" sz="2800" dirty="0"/>
              <a:t>AVL trees, operations</a:t>
            </a:r>
          </a:p>
          <a:p>
            <a:pPr marL="514350" indent="-514350">
              <a:lnSpc>
                <a:spcPct val="150000"/>
              </a:lnSpc>
              <a:buFont typeface="Wingdings" panose="05000000000000000000" pitchFamily="2" charset="2"/>
              <a:buChar char="Ø"/>
            </a:pPr>
            <a:r>
              <a:rPr lang="en-US" sz="2800" dirty="0"/>
              <a:t>Heap sort</a:t>
            </a:r>
          </a:p>
        </p:txBody>
      </p:sp>
    </p:spTree>
    <p:extLst>
      <p:ext uri="{BB962C8B-B14F-4D97-AF65-F5344CB8AC3E}">
        <p14:creationId xmlns:p14="http://schemas.microsoft.com/office/powerpoint/2010/main" val="191873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86E0FA-7A23-D5A8-B5A3-EC269B72A08F}"/>
              </a:ext>
            </a:extLst>
          </p:cNvPr>
          <p:cNvSpPr txBox="1"/>
          <p:nvPr/>
        </p:nvSpPr>
        <p:spPr>
          <a:xfrm>
            <a:off x="157017" y="218949"/>
            <a:ext cx="5763490" cy="6278642"/>
          </a:xfrm>
          <a:prstGeom prst="rect">
            <a:avLst/>
          </a:prstGeom>
          <a:noFill/>
        </p:spPr>
        <p:txBody>
          <a:bodyPr wrap="square">
            <a:spAutoFit/>
          </a:bodyPr>
          <a:lstStyle/>
          <a:p>
            <a:pPr algn="just"/>
            <a:r>
              <a:rPr lang="en-US" b="1" dirty="0"/>
              <a:t>AVL tree and operations: </a:t>
            </a:r>
            <a:r>
              <a:rPr lang="en-US" sz="1600" dirty="0"/>
              <a:t>(Adelson-</a:t>
            </a:r>
            <a:r>
              <a:rPr lang="en-US" sz="1600" dirty="0" err="1"/>
              <a:t>Velsky</a:t>
            </a:r>
            <a:r>
              <a:rPr lang="en-US" sz="1600" dirty="0"/>
              <a:t> and Landis) Tree is a self-balancing binary search tree that can perform certain operations in logarithmic time. It exhibits height-balancing property by associating each tree node with a balance factor and ensuring that it stays between -1 and 1 by performing specific tree rotations. This property prevents the Binary Search Tree from getting skewed, achieving a minimal height tree that provides logarithmic time complexity for some significant operations such as searching.</a:t>
            </a:r>
          </a:p>
          <a:p>
            <a:pPr algn="just"/>
            <a:endParaRPr lang="en-US" sz="1600" dirty="0"/>
          </a:p>
          <a:p>
            <a:pPr algn="just"/>
            <a:r>
              <a:rPr lang="en-US" sz="1600" b="1" dirty="0"/>
              <a:t>Introduction: </a:t>
            </a:r>
            <a:r>
              <a:rPr lang="en-US" sz="1600" dirty="0"/>
              <a:t>In our fast-paced daily lives, we make use of a lot of different data structures and algorithms without even noticing them. For example, consider a scenario in which you wish to call someone from your contact list that contains a ton of data. You need to find that individual’s phone number by searching. This is internally implemented using specific data structures and uses particular algorithms to provide you with the best results in an efficient manner. This is required as the faster the search, the more convenience you get, and the faster you can connect with others. </a:t>
            </a:r>
          </a:p>
          <a:p>
            <a:pPr algn="just"/>
            <a:endParaRPr lang="en-US" sz="1600" dirty="0"/>
          </a:p>
          <a:p>
            <a:pPr algn="just"/>
            <a:r>
              <a:rPr lang="en-US" sz="1600" dirty="0"/>
              <a:t>With time, this search process was gradually improved by implementing and developing new data structures that eradicate or reduce the limitations of the previously used methods. One such data structure is AVL Trees. It was developed to reduce the limitations of the searching process implemented using a non-linear data structure known as Binary Search Trees.</a:t>
            </a:r>
            <a:endParaRPr lang="en-US" b="1" dirty="0"/>
          </a:p>
        </p:txBody>
      </p:sp>
      <p:sp>
        <p:nvSpPr>
          <p:cNvPr id="13" name="TextBox 12">
            <a:extLst>
              <a:ext uri="{FF2B5EF4-FFF2-40B4-BE49-F238E27FC236}">
                <a16:creationId xmlns:a16="http://schemas.microsoft.com/office/drawing/2014/main" id="{B47E5A0A-F5AB-DFAD-A534-189F593E4ACB}"/>
              </a:ext>
            </a:extLst>
          </p:cNvPr>
          <p:cNvSpPr txBox="1"/>
          <p:nvPr/>
        </p:nvSpPr>
        <p:spPr>
          <a:xfrm>
            <a:off x="6130637" y="218949"/>
            <a:ext cx="5763490" cy="4031873"/>
          </a:xfrm>
          <a:prstGeom prst="rect">
            <a:avLst/>
          </a:prstGeom>
          <a:noFill/>
        </p:spPr>
        <p:txBody>
          <a:bodyPr wrap="square">
            <a:spAutoFit/>
          </a:bodyPr>
          <a:lstStyle/>
          <a:p>
            <a:pPr algn="just"/>
            <a:r>
              <a:rPr lang="en-US" sz="1600" dirty="0"/>
              <a:t>Now, you may ask what exactly the limitation was and how AVL Trees overcame it, providing us with a better search process in terms of efficiency. For this, let’s take a look at the Binary Search Trees (BSTs) search process, its limitations, and how the AVL Trees overcome them.</a:t>
            </a:r>
          </a:p>
          <a:p>
            <a:pPr algn="just"/>
            <a:endParaRPr lang="en-US" sz="1600" dirty="0"/>
          </a:p>
          <a:p>
            <a:pPr algn="just"/>
            <a:r>
              <a:rPr lang="en-US" sz="1600" b="1" dirty="0"/>
              <a:t>Searching Using Binary Search Trees: </a:t>
            </a:r>
            <a:r>
              <a:rPr lang="en-US" sz="1600" dirty="0"/>
              <a:t>A Tree is a non-linear and hierarchical data structure that consists of a root node (the topmost node of the tree), and each node can have some number of children nodes. It represents an actual hierarchical tree structure, such as your Family Tree. Now, a special case of trees is the Binary Trees, i.e., trees in which every node has at most two children. Furthermore, Binary Search Trees are a special type of binary tree in which all the elements in the left subtree of a node are smaller than that node, whereas all the elements in the right subtree are greater in value (BST Rule).</a:t>
            </a:r>
          </a:p>
        </p:txBody>
      </p:sp>
      <p:pic>
        <p:nvPicPr>
          <p:cNvPr id="15" name="Picture 14">
            <a:extLst>
              <a:ext uri="{FF2B5EF4-FFF2-40B4-BE49-F238E27FC236}">
                <a16:creationId xmlns:a16="http://schemas.microsoft.com/office/drawing/2014/main" id="{0F94DE76-79D8-BF9C-6A04-BC517E0CB95F}"/>
              </a:ext>
            </a:extLst>
          </p:cNvPr>
          <p:cNvPicPr>
            <a:picLocks noChangeAspect="1"/>
          </p:cNvPicPr>
          <p:nvPr/>
        </p:nvPicPr>
        <p:blipFill>
          <a:blip r:embed="rId2"/>
          <a:stretch>
            <a:fillRect/>
          </a:stretch>
        </p:blipFill>
        <p:spPr>
          <a:xfrm>
            <a:off x="6723206" y="4250823"/>
            <a:ext cx="2107622" cy="1283174"/>
          </a:xfrm>
          <a:prstGeom prst="rect">
            <a:avLst/>
          </a:prstGeom>
        </p:spPr>
      </p:pic>
      <p:pic>
        <p:nvPicPr>
          <p:cNvPr id="17" name="Picture 16">
            <a:extLst>
              <a:ext uri="{FF2B5EF4-FFF2-40B4-BE49-F238E27FC236}">
                <a16:creationId xmlns:a16="http://schemas.microsoft.com/office/drawing/2014/main" id="{30BD8AD0-2D84-1747-2CFE-8A913DF5FC92}"/>
              </a:ext>
            </a:extLst>
          </p:cNvPr>
          <p:cNvPicPr>
            <a:picLocks noChangeAspect="1"/>
          </p:cNvPicPr>
          <p:nvPr/>
        </p:nvPicPr>
        <p:blipFill>
          <a:blip r:embed="rId3"/>
          <a:stretch>
            <a:fillRect/>
          </a:stretch>
        </p:blipFill>
        <p:spPr>
          <a:xfrm>
            <a:off x="9633527" y="4119418"/>
            <a:ext cx="2107622" cy="1332099"/>
          </a:xfrm>
          <a:prstGeom prst="rect">
            <a:avLst/>
          </a:prstGeom>
        </p:spPr>
      </p:pic>
      <p:sp>
        <p:nvSpPr>
          <p:cNvPr id="21" name="TextBox 20">
            <a:extLst>
              <a:ext uri="{FF2B5EF4-FFF2-40B4-BE49-F238E27FC236}">
                <a16:creationId xmlns:a16="http://schemas.microsoft.com/office/drawing/2014/main" id="{17D6E031-24E7-B6C3-F893-D92108FFFF26}"/>
              </a:ext>
            </a:extLst>
          </p:cNvPr>
          <p:cNvSpPr txBox="1"/>
          <p:nvPr/>
        </p:nvSpPr>
        <p:spPr>
          <a:xfrm>
            <a:off x="6271495" y="5533997"/>
            <a:ext cx="5469654" cy="1077218"/>
          </a:xfrm>
          <a:prstGeom prst="rect">
            <a:avLst/>
          </a:prstGeom>
          <a:noFill/>
        </p:spPr>
        <p:txBody>
          <a:bodyPr wrap="square">
            <a:spAutoFit/>
          </a:bodyPr>
          <a:lstStyle/>
          <a:p>
            <a:pPr algn="just"/>
            <a:r>
              <a:rPr lang="en-US" sz="1600" dirty="0"/>
              <a:t>In the above example, you can notice that all the nodes of the Binary Search Tree follow the BST rule i.e., for all the nodes, their left subtrees have lesser values while the right subtrees have more significant values.</a:t>
            </a:r>
          </a:p>
        </p:txBody>
      </p:sp>
    </p:spTree>
    <p:extLst>
      <p:ext uri="{BB962C8B-B14F-4D97-AF65-F5344CB8AC3E}">
        <p14:creationId xmlns:p14="http://schemas.microsoft.com/office/powerpoint/2010/main" val="297815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arn(inVertical)">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31" dur="500"/>
                                        <p:tgtEl>
                                          <p:spTgt spid="1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ircle(in)">
                                      <p:cBhvr>
                                        <p:cTn id="36" dur="2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heel(1)">
                                      <p:cBhvr>
                                        <p:cTn id="41" dur="20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991C06-86B3-1808-87B4-93FC2130FBB1}"/>
              </a:ext>
            </a:extLst>
          </p:cNvPr>
          <p:cNvSpPr txBox="1"/>
          <p:nvPr/>
        </p:nvSpPr>
        <p:spPr>
          <a:xfrm>
            <a:off x="147781" y="171809"/>
            <a:ext cx="6696363" cy="4031873"/>
          </a:xfrm>
          <a:prstGeom prst="rect">
            <a:avLst/>
          </a:prstGeom>
          <a:noFill/>
        </p:spPr>
        <p:txBody>
          <a:bodyPr wrap="square">
            <a:spAutoFit/>
          </a:bodyPr>
          <a:lstStyle/>
          <a:p>
            <a:pPr algn="just"/>
            <a:r>
              <a:rPr lang="en-US" sz="1600" dirty="0"/>
              <a:t>Binary Search Trees are useful in searching for an element from a constantly updating data stream or in finding an element when a combination of search and update operations are being performed on a dataset. </a:t>
            </a:r>
          </a:p>
          <a:p>
            <a:pPr algn="just"/>
            <a:endParaRPr lang="en-US" sz="1600" dirty="0"/>
          </a:p>
          <a:p>
            <a:pPr algn="just"/>
            <a:r>
              <a:rPr lang="en-US" sz="1600" dirty="0"/>
              <a:t>Here, upon each </a:t>
            </a:r>
            <a:r>
              <a:rPr lang="en-US" sz="1600" dirty="0" err="1"/>
              <a:t>updation</a:t>
            </a:r>
            <a:r>
              <a:rPr lang="en-US" sz="1600" dirty="0"/>
              <a:t> in the data stream, the element is inserted in the BST, and the search is performed based on the query provided. In BSTs, to find an element, we start with the root node and check whether the given element is greater than the root node; if it’s greater, we continue searching in the right subtree; otherwise, we look in the left subtree. This process is continued until we find a node with the same value as the given query value or we reach the leaf node of the tree, i.e., the element is not present in the tree. In either case, the tree’s depth or height (the number of edges on the longest path from the root node to a leaf node) defines the time complexity of the search operation. </a:t>
            </a:r>
          </a:p>
          <a:p>
            <a:pPr algn="just"/>
            <a:endParaRPr lang="en-US" sz="1600" dirty="0"/>
          </a:p>
          <a:p>
            <a:pPr algn="just"/>
            <a:r>
              <a:rPr lang="en-US" sz="1600" dirty="0"/>
              <a:t>Let’s understand this effect of height on the searching operation in BSTs with an example:</a:t>
            </a:r>
          </a:p>
        </p:txBody>
      </p:sp>
      <p:pic>
        <p:nvPicPr>
          <p:cNvPr id="7" name="Picture 6">
            <a:extLst>
              <a:ext uri="{FF2B5EF4-FFF2-40B4-BE49-F238E27FC236}">
                <a16:creationId xmlns:a16="http://schemas.microsoft.com/office/drawing/2014/main" id="{23DFAD23-FD1C-3541-7BFA-3D00B7D92C12}"/>
              </a:ext>
            </a:extLst>
          </p:cNvPr>
          <p:cNvPicPr>
            <a:picLocks noChangeAspect="1"/>
          </p:cNvPicPr>
          <p:nvPr/>
        </p:nvPicPr>
        <p:blipFill>
          <a:blip r:embed="rId2"/>
          <a:stretch>
            <a:fillRect/>
          </a:stretch>
        </p:blipFill>
        <p:spPr>
          <a:xfrm>
            <a:off x="4708213" y="4320222"/>
            <a:ext cx="1932732" cy="1977113"/>
          </a:xfrm>
          <a:prstGeom prst="rect">
            <a:avLst/>
          </a:prstGeom>
        </p:spPr>
      </p:pic>
      <p:sp>
        <p:nvSpPr>
          <p:cNvPr id="9" name="TextBox 8">
            <a:extLst>
              <a:ext uri="{FF2B5EF4-FFF2-40B4-BE49-F238E27FC236}">
                <a16:creationId xmlns:a16="http://schemas.microsoft.com/office/drawing/2014/main" id="{686B64DE-6357-1D9E-5B53-CFE6360DEA5D}"/>
              </a:ext>
            </a:extLst>
          </p:cNvPr>
          <p:cNvSpPr txBox="1"/>
          <p:nvPr/>
        </p:nvSpPr>
        <p:spPr>
          <a:xfrm>
            <a:off x="147781" y="4235233"/>
            <a:ext cx="4421887" cy="2062103"/>
          </a:xfrm>
          <a:prstGeom prst="rect">
            <a:avLst/>
          </a:prstGeom>
          <a:noFill/>
        </p:spPr>
        <p:txBody>
          <a:bodyPr wrap="square">
            <a:spAutoFit/>
          </a:bodyPr>
          <a:lstStyle/>
          <a:p>
            <a:pPr algn="just"/>
            <a:r>
              <a:rPr lang="en-US" sz="1600" b="1" dirty="0"/>
              <a:t>Case 1: Unbalanced BST: </a:t>
            </a:r>
            <a:r>
              <a:rPr lang="en-US" sz="1600" dirty="0"/>
              <a:t>Consider a sorted array A having elements [10, 20, 30, 40, 50]. Now, when we create a BST for this array, all the elements will be inserted in the right subtree as all have greater value than the previous element, i.e., the BST becomes skewed or unbalanced (for a given node, one subtree is significantly larger than its sibling subtree) and will look like this:</a:t>
            </a:r>
          </a:p>
        </p:txBody>
      </p:sp>
      <p:sp>
        <p:nvSpPr>
          <p:cNvPr id="13" name="TextBox 12">
            <a:extLst>
              <a:ext uri="{FF2B5EF4-FFF2-40B4-BE49-F238E27FC236}">
                <a16:creationId xmlns:a16="http://schemas.microsoft.com/office/drawing/2014/main" id="{BEC6D926-1C38-AE76-8D39-A430E03969F4}"/>
              </a:ext>
            </a:extLst>
          </p:cNvPr>
          <p:cNvSpPr txBox="1"/>
          <p:nvPr/>
        </p:nvSpPr>
        <p:spPr>
          <a:xfrm>
            <a:off x="6982691" y="171809"/>
            <a:ext cx="4987636" cy="2062103"/>
          </a:xfrm>
          <a:prstGeom prst="rect">
            <a:avLst/>
          </a:prstGeom>
          <a:noFill/>
        </p:spPr>
        <p:txBody>
          <a:bodyPr wrap="square">
            <a:spAutoFit/>
          </a:bodyPr>
          <a:lstStyle/>
          <a:p>
            <a:pPr algn="just"/>
            <a:r>
              <a:rPr lang="en-US" sz="1600" dirty="0"/>
              <a:t>Now, if we wish to search whether the element 50 is present in this BST, we will have to traverse all the elements present in the BST as 50 is present at the deepest level of the tree. Also, there is no left subtree to traverse at each level. Hence, instead of reducing the number of checks at each level, we are just searching the element in linear time i.e., O(n), where n is the total number of nodes present in the BST.</a:t>
            </a:r>
          </a:p>
        </p:txBody>
      </p:sp>
      <p:pic>
        <p:nvPicPr>
          <p:cNvPr id="15" name="Picture 14">
            <a:extLst>
              <a:ext uri="{FF2B5EF4-FFF2-40B4-BE49-F238E27FC236}">
                <a16:creationId xmlns:a16="http://schemas.microsoft.com/office/drawing/2014/main" id="{617BE862-8671-4ECE-6AC8-B31555C26DCC}"/>
              </a:ext>
            </a:extLst>
          </p:cNvPr>
          <p:cNvPicPr>
            <a:picLocks noChangeAspect="1"/>
          </p:cNvPicPr>
          <p:nvPr/>
        </p:nvPicPr>
        <p:blipFill>
          <a:blip r:embed="rId3"/>
          <a:stretch>
            <a:fillRect/>
          </a:stretch>
        </p:blipFill>
        <p:spPr>
          <a:xfrm>
            <a:off x="10196946" y="2349453"/>
            <a:ext cx="1696076" cy="1779202"/>
          </a:xfrm>
          <a:prstGeom prst="rect">
            <a:avLst/>
          </a:prstGeom>
        </p:spPr>
      </p:pic>
      <p:sp>
        <p:nvSpPr>
          <p:cNvPr id="17" name="TextBox 16">
            <a:extLst>
              <a:ext uri="{FF2B5EF4-FFF2-40B4-BE49-F238E27FC236}">
                <a16:creationId xmlns:a16="http://schemas.microsoft.com/office/drawing/2014/main" id="{CF3F2745-56A6-7D16-88A4-71BFD28B1406}"/>
              </a:ext>
            </a:extLst>
          </p:cNvPr>
          <p:cNvSpPr txBox="1"/>
          <p:nvPr/>
        </p:nvSpPr>
        <p:spPr>
          <a:xfrm>
            <a:off x="6982689" y="2254694"/>
            <a:ext cx="3075711" cy="2062103"/>
          </a:xfrm>
          <a:prstGeom prst="rect">
            <a:avLst/>
          </a:prstGeom>
          <a:noFill/>
        </p:spPr>
        <p:txBody>
          <a:bodyPr wrap="square">
            <a:spAutoFit/>
          </a:bodyPr>
          <a:lstStyle/>
          <a:p>
            <a:pPr algn="just"/>
            <a:r>
              <a:rPr lang="en-US" sz="1600" b="1" dirty="0"/>
              <a:t>Case 2: Balanced BST: </a:t>
            </a:r>
            <a:r>
              <a:rPr lang="en-US" sz="1600" dirty="0"/>
              <a:t>Now, consider another example in which the same elements are inserted differently, such as [20, 10, 40, 30, 50]. In this case, when we create a BST using this order, it will attain minimal height and will look like this:</a:t>
            </a:r>
          </a:p>
        </p:txBody>
      </p:sp>
      <p:sp>
        <p:nvSpPr>
          <p:cNvPr id="21" name="TextBox 20">
            <a:extLst>
              <a:ext uri="{FF2B5EF4-FFF2-40B4-BE49-F238E27FC236}">
                <a16:creationId xmlns:a16="http://schemas.microsoft.com/office/drawing/2014/main" id="{A60022A6-79B7-FB41-4352-774EF4B53EEE}"/>
              </a:ext>
            </a:extLst>
          </p:cNvPr>
          <p:cNvSpPr txBox="1"/>
          <p:nvPr/>
        </p:nvSpPr>
        <p:spPr>
          <a:xfrm>
            <a:off x="6982691" y="4337579"/>
            <a:ext cx="4910330" cy="1815882"/>
          </a:xfrm>
          <a:prstGeom prst="rect">
            <a:avLst/>
          </a:prstGeom>
          <a:noFill/>
        </p:spPr>
        <p:txBody>
          <a:bodyPr wrap="square">
            <a:spAutoFit/>
          </a:bodyPr>
          <a:lstStyle/>
          <a:p>
            <a:pPr algn="just"/>
            <a:r>
              <a:rPr lang="en-US" sz="1600" dirty="0"/>
              <a:t>Now, on searching the element 50 in this tree we are reducing the number of comparisons as in each step we are neglecting the left subtrees at each level i.e., we are reducing the check operations by half at each level. Hence, in this case, when the tree is not skewed, the process of searching takes logarithmic time i.e., O (log n) where n is the total number of nodes present in the tree.</a:t>
            </a:r>
          </a:p>
        </p:txBody>
      </p:sp>
    </p:spTree>
    <p:extLst>
      <p:ext uri="{BB962C8B-B14F-4D97-AF65-F5344CB8AC3E}">
        <p14:creationId xmlns:p14="http://schemas.microsoft.com/office/powerpoint/2010/main" val="317118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1000"/>
                                        <p:tgtEl>
                                          <p:spTgt spid="9">
                                            <p:txEl>
                                              <p:pRg st="0" end="0"/>
                                            </p:txEl>
                                          </p:spTgt>
                                        </p:tgtEl>
                                      </p:cBhvr>
                                    </p:animEffect>
                                    <p:anim calcmode="lin" valueType="num">
                                      <p:cBhvr>
                                        <p:cTn id="2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heel(1)">
                                      <p:cBhvr>
                                        <p:cTn id="34" dur="2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heel(1)">
                                      <p:cBhvr>
                                        <p:cTn id="39" dur="2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heel(1)">
                                      <p:cBhvr>
                                        <p:cTn id="44" dur="20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horizontal)">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AA8F9-1A6B-E3FF-4F57-3D3B2A5F5036}"/>
              </a:ext>
            </a:extLst>
          </p:cNvPr>
          <p:cNvSpPr txBox="1"/>
          <p:nvPr/>
        </p:nvSpPr>
        <p:spPr>
          <a:xfrm>
            <a:off x="290945" y="128096"/>
            <a:ext cx="11610109" cy="6601807"/>
          </a:xfrm>
          <a:prstGeom prst="rect">
            <a:avLst/>
          </a:prstGeom>
          <a:noFill/>
        </p:spPr>
        <p:txBody>
          <a:bodyPr wrap="square">
            <a:spAutoFit/>
          </a:bodyPr>
          <a:lstStyle/>
          <a:p>
            <a:pPr algn="just"/>
            <a:r>
              <a:rPr lang="en-US" dirty="0"/>
              <a:t>In the above example, we can observe that when the tree was skewed in the First case, it attained the maximum height, i.e., O (n), which is the same as the time complexity for the search operation. Also, in the second case, when the tree attained minimal height, i.e., O (log n), the search operation took logarithmic time. Hence, we can say that the height or the depth of the tree somewhat determines the time complexity of the BST.</a:t>
            </a:r>
          </a:p>
          <a:p>
            <a:pPr algn="just"/>
            <a:endParaRPr lang="en-US" dirty="0"/>
          </a:p>
          <a:p>
            <a:pPr algn="just"/>
            <a:r>
              <a:rPr lang="en-US" dirty="0"/>
              <a:t>Now, you may wonder that for the same elements, we can have two Binary Search Trees having drastically different heights and search times. Hence, there must be a way to control the height of the BST such that we always achieve logarithmic search time complexity irrespective of the order of the elements. This can be achieved by checking when the Binary Search Tree starts becoming skewed (Balancing Criteria) and performing certain operations to limit this skewness. This way, we can control the tree’s height and achieve a logarithmic time complexity for almost all the operations. This is exactly where AVL Trees come into action.</a:t>
            </a:r>
          </a:p>
          <a:p>
            <a:pPr algn="just"/>
            <a:endParaRPr lang="en-US" dirty="0"/>
          </a:p>
          <a:p>
            <a:pPr algn="just"/>
            <a:r>
              <a:rPr lang="en-US" b="1" dirty="0"/>
              <a:t>Highlights:</a:t>
            </a:r>
          </a:p>
          <a:p>
            <a:pPr algn="just"/>
            <a:endParaRPr lang="en-US" dirty="0"/>
          </a:p>
          <a:p>
            <a:pPr algn="just">
              <a:spcBef>
                <a:spcPts val="600"/>
              </a:spcBef>
              <a:spcAft>
                <a:spcPts val="600"/>
              </a:spcAft>
              <a:buFont typeface="+mj-lt"/>
              <a:buAutoNum type="arabicPeriod"/>
            </a:pPr>
            <a:r>
              <a:rPr lang="en-US" dirty="0"/>
              <a:t>BSTs are binary trees in which all elements in the left subtree of a node are smaller while the elements in the right subtree are larger than that node.</a:t>
            </a:r>
          </a:p>
          <a:p>
            <a:pPr algn="just">
              <a:spcBef>
                <a:spcPts val="600"/>
              </a:spcBef>
              <a:spcAft>
                <a:spcPts val="600"/>
              </a:spcAft>
              <a:buFont typeface="+mj-lt"/>
              <a:buAutoNum type="arabicPeriod"/>
            </a:pPr>
            <a:r>
              <a:rPr lang="en-US" dirty="0"/>
              <a:t>BSTs are useful for performing searches on dynamic datasets.</a:t>
            </a:r>
          </a:p>
          <a:p>
            <a:pPr algn="just">
              <a:spcBef>
                <a:spcPts val="600"/>
              </a:spcBef>
              <a:spcAft>
                <a:spcPts val="600"/>
              </a:spcAft>
              <a:buFont typeface="+mj-lt"/>
              <a:buAutoNum type="arabicPeriod"/>
            </a:pPr>
            <a:r>
              <a:rPr lang="en-US" dirty="0"/>
              <a:t>As the operations performed using BSTs always start from the root and traverse down the tree, the time complexity of BSTs depends upon the tree’s height.</a:t>
            </a:r>
          </a:p>
          <a:p>
            <a:pPr algn="just">
              <a:spcBef>
                <a:spcPts val="600"/>
              </a:spcBef>
              <a:spcAft>
                <a:spcPts val="600"/>
              </a:spcAft>
              <a:buFont typeface="+mj-lt"/>
              <a:buAutoNum type="arabicPeriod"/>
            </a:pPr>
            <a:r>
              <a:rPr lang="en-US" dirty="0"/>
              <a:t>BSTs can be skewed (unbalanced) or balanced depending upon the order of insertion of the elements.</a:t>
            </a:r>
          </a:p>
          <a:p>
            <a:pPr algn="l">
              <a:spcBef>
                <a:spcPts val="600"/>
              </a:spcBef>
              <a:spcAft>
                <a:spcPts val="600"/>
              </a:spcAft>
              <a:buFont typeface="+mj-lt"/>
              <a:buAutoNum type="arabicPeriod"/>
            </a:pPr>
            <a:r>
              <a:rPr lang="en-US" dirty="0"/>
              <a:t>Balanced BSTs provide logarithmic time complexity because of their optimal height.</a:t>
            </a:r>
          </a:p>
        </p:txBody>
      </p:sp>
    </p:spTree>
    <p:extLst>
      <p:ext uri="{BB962C8B-B14F-4D97-AF65-F5344CB8AC3E}">
        <p14:creationId xmlns:p14="http://schemas.microsoft.com/office/powerpoint/2010/main" val="4804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barn(inVertical)">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down)">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arn(inVertical)">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barn(inVertical)">
                                      <p:cBhvr>
                                        <p:cTn id="40" dur="500"/>
                                        <p:tgtEl>
                                          <p:spTgt spid="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barn(inVertical)">
                                      <p:cBhvr>
                                        <p:cTn id="4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4398D-6256-BF86-07CA-0624FE2F152A}"/>
              </a:ext>
            </a:extLst>
          </p:cNvPr>
          <p:cNvSpPr txBox="1"/>
          <p:nvPr/>
        </p:nvSpPr>
        <p:spPr>
          <a:xfrm>
            <a:off x="244763" y="274236"/>
            <a:ext cx="11702473" cy="6463308"/>
          </a:xfrm>
          <a:prstGeom prst="rect">
            <a:avLst/>
          </a:prstGeom>
          <a:noFill/>
        </p:spPr>
        <p:txBody>
          <a:bodyPr wrap="square">
            <a:spAutoFit/>
          </a:bodyPr>
          <a:lstStyle/>
          <a:p>
            <a:pPr algn="just"/>
            <a:r>
              <a:rPr lang="en-US" dirty="0"/>
              <a:t>What is an AVL Tree?: </a:t>
            </a:r>
            <a:r>
              <a:rPr lang="en-US" dirty="0">
                <a:hlinkClick r:id="rId2">
                  <a:extLst>
                    <a:ext uri="{A12FA001-AC4F-418D-AE19-62706E023703}">
                      <ahyp:hlinkClr xmlns:ahyp="http://schemas.microsoft.com/office/drawing/2018/hyperlinkcolor" val="tx"/>
                    </a:ext>
                  </a:extLst>
                </a:hlinkClick>
              </a:rPr>
              <a:t>AVL Tree</a:t>
            </a:r>
            <a:r>
              <a:rPr lang="en-US" dirty="0"/>
              <a:t>, named after its inventors Adelson-</a:t>
            </a:r>
            <a:r>
              <a:rPr lang="en-US" dirty="0" err="1"/>
              <a:t>Velsky</a:t>
            </a:r>
            <a:r>
              <a:rPr lang="en-US" dirty="0"/>
              <a:t> and Landis, is a special variation of Binary Search Tree which exhibits self-balancing property, i.e., AVL Trees automatically attain the minimal possible height of the tree after the execution of any operation. The AVL Trees implement the self-balancing property by attaching extra information known as the balance factor to each node of the tree, then verifying that the balance factor for all the nodes of the tree follows certain criteria (Balancing Criteria) upon the execution of any operation that affects the height of the tree, and finally applying certain Tree Rotations to maintain this criterion of height-balancing.</a:t>
            </a:r>
          </a:p>
          <a:p>
            <a:pPr algn="just"/>
            <a:r>
              <a:rPr lang="en-US" dirty="0"/>
              <a:t>The Criterion of height balancing is a principle that determines whether a Binary Search Tree is unbalanced (skewed). It states that:</a:t>
            </a:r>
          </a:p>
          <a:p>
            <a:pPr algn="just"/>
            <a:endParaRPr lang="en-US" dirty="0"/>
          </a:p>
          <a:p>
            <a:pPr algn="just"/>
            <a:r>
              <a:rPr lang="en-US" b="1" dirty="0"/>
              <a:t>Tip: </a:t>
            </a:r>
            <a:r>
              <a:rPr lang="en-US" dirty="0"/>
              <a:t>A Binary Search Tree is considered to be balanced if any two sibling subtrees present in the tree don’t differ in height by more than one level, i.e., the difference between the height of the left subtree and the height of the right subtree for all the nodes of the tree should not exceed unity. If it exceeds unity, then the tree is known as an unbalanced tree.</a:t>
            </a:r>
          </a:p>
          <a:p>
            <a:pPr algn="just"/>
            <a:r>
              <a:rPr lang="en-US" dirty="0"/>
              <a:t>Since skewed or unbalanced BSTs provide inefficient search operations, AVL Trees prevent unbalancing by defining a balance factor for each node. Let's look at what exactly is this balancing factor.</a:t>
            </a:r>
          </a:p>
          <a:p>
            <a:pPr algn="just"/>
            <a:endParaRPr lang="en-US" dirty="0"/>
          </a:p>
          <a:p>
            <a:pPr algn="just"/>
            <a:r>
              <a:rPr lang="en-US" b="1" dirty="0"/>
              <a:t>Highlights:</a:t>
            </a:r>
          </a:p>
          <a:p>
            <a:pPr algn="just">
              <a:buFont typeface="+mj-lt"/>
              <a:buAutoNum type="arabicPeriod"/>
            </a:pPr>
            <a:r>
              <a:rPr lang="en-US" dirty="0"/>
              <a:t>AVL Trees were developed to achieve logarithmic time complexity in BSTs irrespective of the order in which the elements were inserted.</a:t>
            </a:r>
          </a:p>
          <a:p>
            <a:pPr algn="just">
              <a:buFont typeface="+mj-lt"/>
              <a:buAutoNum type="arabicPeriod"/>
            </a:pPr>
            <a:r>
              <a:rPr lang="en-US" dirty="0"/>
              <a:t>AVL Tree implemented a Balancing Criteria (For all nodes, the subtrees’ height difference should be at most 1) to overcome the limitations of BST.</a:t>
            </a:r>
          </a:p>
          <a:p>
            <a:pPr algn="just">
              <a:buFont typeface="+mj-lt"/>
              <a:buAutoNum type="arabicPeriod"/>
            </a:pPr>
            <a:r>
              <a:rPr lang="en-US" dirty="0"/>
              <a:t>It maintains its height by performing rotations whenever the balance factor of a node violates the Balancing Criteria. As a result, it has self-balancing properties.</a:t>
            </a:r>
          </a:p>
          <a:p>
            <a:pPr algn="just">
              <a:buFont typeface="+mj-lt"/>
              <a:buAutoNum type="arabicPeriod"/>
            </a:pPr>
            <a:r>
              <a:rPr lang="en-US" dirty="0"/>
              <a:t>It exists as a balanced BST at all times, providing logarithmic time complexity for operations such as searching.</a:t>
            </a:r>
          </a:p>
        </p:txBody>
      </p:sp>
    </p:spTree>
    <p:extLst>
      <p:ext uri="{BB962C8B-B14F-4D97-AF65-F5344CB8AC3E}">
        <p14:creationId xmlns:p14="http://schemas.microsoft.com/office/powerpoint/2010/main" val="41305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C32D7EA-6768-A0A7-B7A2-A9C498280346}"/>
              </a:ext>
            </a:extLst>
          </p:cNvPr>
          <p:cNvSpPr txBox="1"/>
          <p:nvPr/>
        </p:nvSpPr>
        <p:spPr>
          <a:xfrm>
            <a:off x="230908" y="143778"/>
            <a:ext cx="11785601" cy="1980029"/>
          </a:xfrm>
          <a:prstGeom prst="rect">
            <a:avLst/>
          </a:prstGeom>
          <a:noFill/>
        </p:spPr>
        <p:txBody>
          <a:bodyPr wrap="square">
            <a:spAutoFit/>
          </a:bodyPr>
          <a:lstStyle/>
          <a:p>
            <a:pPr algn="just"/>
            <a:r>
              <a:rPr lang="en-US" sz="1600" b="1" i="0" dirty="0">
                <a:solidFill>
                  <a:schemeClr val="tx1">
                    <a:lumMod val="95000"/>
                    <a:lumOff val="5000"/>
                  </a:schemeClr>
                </a:solidFill>
                <a:effectLst/>
                <a:latin typeface="Source Sans Pro" panose="020B0503030403020204" pitchFamily="34" charset="0"/>
              </a:rPr>
              <a:t>Balance Factor: </a:t>
            </a:r>
            <a:r>
              <a:rPr lang="en-US" sz="1600" b="0" i="0" dirty="0">
                <a:solidFill>
                  <a:schemeClr val="tx1">
                    <a:lumMod val="95000"/>
                    <a:lumOff val="5000"/>
                  </a:schemeClr>
                </a:solidFill>
                <a:effectLst/>
                <a:latin typeface="Source Sans Pro" panose="020B0503030403020204" pitchFamily="34" charset="0"/>
              </a:rPr>
              <a:t>The balance factor in AVL Trees is an additional value associated with each tree node that represents the height difference between the left and the right sub-trees of a given node. The balance factor of a given node can be represented as:</a:t>
            </a:r>
          </a:p>
          <a:p>
            <a:pPr algn="just"/>
            <a:endParaRPr lang="en-US" sz="1600" b="0" i="0" dirty="0">
              <a:solidFill>
                <a:schemeClr val="tx1">
                  <a:lumMod val="95000"/>
                  <a:lumOff val="5000"/>
                </a:schemeClr>
              </a:solidFill>
              <a:effectLst/>
              <a:latin typeface="Source Sans Pro" panose="020B0503030403020204" pitchFamily="34" charset="0"/>
            </a:endParaRPr>
          </a:p>
          <a:p>
            <a:pPr algn="just"/>
            <a:r>
              <a:rPr lang="en-US" sz="1600" b="1" i="0" dirty="0" err="1">
                <a:solidFill>
                  <a:schemeClr val="tx1">
                    <a:lumMod val="95000"/>
                    <a:lumOff val="5000"/>
                  </a:schemeClr>
                </a:solidFill>
                <a:effectLst/>
                <a:latin typeface="Source Sans Pro" panose="020B0503030403020204" pitchFamily="34" charset="0"/>
              </a:rPr>
              <a:t>balance_factor</a:t>
            </a:r>
            <a:r>
              <a:rPr lang="en-US" sz="1600" b="1" i="0" dirty="0">
                <a:solidFill>
                  <a:schemeClr val="tx1">
                    <a:lumMod val="95000"/>
                    <a:lumOff val="5000"/>
                  </a:schemeClr>
                </a:solidFill>
                <a:effectLst/>
                <a:latin typeface="Source Sans Pro" panose="020B0503030403020204" pitchFamily="34" charset="0"/>
              </a:rPr>
              <a:t> = (Height of Left sub-tree) - (Height of right sub-tree)</a:t>
            </a:r>
          </a:p>
          <a:p>
            <a:pPr algn="just"/>
            <a:r>
              <a:rPr lang="en-US" sz="1600" b="1" i="0" dirty="0">
                <a:solidFill>
                  <a:schemeClr val="tx1">
                    <a:lumMod val="95000"/>
                    <a:lumOff val="5000"/>
                  </a:schemeClr>
                </a:solidFill>
                <a:effectLst/>
                <a:latin typeface="Source Sans Pro" panose="020B0503030403020204" pitchFamily="34" charset="0"/>
              </a:rPr>
              <a:t>Or mathematically speaking, </a:t>
            </a:r>
            <a:r>
              <a:rPr lang="en-US" sz="1600" b="1" i="1" dirty="0">
                <a:solidFill>
                  <a:schemeClr val="tx1">
                    <a:lumMod val="95000"/>
                    <a:lumOff val="5000"/>
                  </a:schemeClr>
                </a:solidFill>
                <a:effectLst/>
                <a:latin typeface="KaTeX_Main"/>
              </a:rPr>
              <a:t>bf</a:t>
            </a:r>
            <a:r>
              <a:rPr lang="en-US" sz="1600" b="1" i="0" dirty="0">
                <a:solidFill>
                  <a:schemeClr val="tx1">
                    <a:lumMod val="95000"/>
                    <a:lumOff val="5000"/>
                  </a:schemeClr>
                </a:solidFill>
                <a:effectLst/>
                <a:latin typeface="KaTeX_Main"/>
              </a:rPr>
              <a:t>=</a:t>
            </a:r>
            <a:r>
              <a:rPr lang="en-US" sz="1600" b="1" i="1" dirty="0">
                <a:solidFill>
                  <a:schemeClr val="tx1">
                    <a:lumMod val="95000"/>
                    <a:lumOff val="5000"/>
                  </a:schemeClr>
                </a:solidFill>
                <a:effectLst/>
                <a:latin typeface="KaTeX_Main"/>
              </a:rPr>
              <a:t>h</a:t>
            </a:r>
            <a:r>
              <a:rPr lang="en-US" sz="1600" b="1" i="1" baseline="-25000" dirty="0">
                <a:solidFill>
                  <a:schemeClr val="tx1">
                    <a:lumMod val="95000"/>
                    <a:lumOff val="5000"/>
                  </a:schemeClr>
                </a:solidFill>
                <a:effectLst/>
                <a:latin typeface="KaTeX_Main"/>
              </a:rPr>
              <a:t>l </a:t>
            </a:r>
            <a:r>
              <a:rPr lang="en-US" sz="1600" b="1" i="0" dirty="0">
                <a:solidFill>
                  <a:schemeClr val="tx1">
                    <a:lumMod val="95000"/>
                    <a:lumOff val="5000"/>
                  </a:schemeClr>
                </a:solidFill>
                <a:effectLst/>
                <a:latin typeface="KaTeX_Main"/>
              </a:rPr>
              <a:t>−</a:t>
            </a:r>
            <a:r>
              <a:rPr lang="en-US" sz="1600" b="1" i="1" dirty="0" err="1">
                <a:solidFill>
                  <a:schemeClr val="tx1">
                    <a:lumMod val="95000"/>
                    <a:lumOff val="5000"/>
                  </a:schemeClr>
                </a:solidFill>
                <a:effectLst/>
                <a:latin typeface="KaTeX_Main"/>
              </a:rPr>
              <a:t>h</a:t>
            </a:r>
            <a:r>
              <a:rPr lang="en-US" sz="1600" b="1" i="1" baseline="-25000" dirty="0" err="1">
                <a:solidFill>
                  <a:schemeClr val="tx1">
                    <a:lumMod val="95000"/>
                    <a:lumOff val="5000"/>
                  </a:schemeClr>
                </a:solidFill>
                <a:latin typeface="KaTeX_Main"/>
              </a:rPr>
              <a:t>r</a:t>
            </a:r>
            <a:r>
              <a:rPr lang="en-US" sz="1600" b="1" i="1" baseline="-25000" dirty="0">
                <a:solidFill>
                  <a:schemeClr val="tx1">
                    <a:lumMod val="95000"/>
                    <a:lumOff val="5000"/>
                  </a:schemeClr>
                </a:solidFill>
                <a:latin typeface="KaTeX_Main"/>
              </a:rPr>
              <a:t>​</a:t>
            </a:r>
          </a:p>
          <a:p>
            <a:pPr algn="just"/>
            <a:endParaRPr lang="en-US" sz="1600" b="1" i="1" baseline="-25000" dirty="0">
              <a:solidFill>
                <a:schemeClr val="tx1">
                  <a:lumMod val="95000"/>
                  <a:lumOff val="5000"/>
                </a:schemeClr>
              </a:solidFill>
              <a:latin typeface="KaTeX_Main"/>
            </a:endParaRPr>
          </a:p>
          <a:p>
            <a:pPr algn="just"/>
            <a:r>
              <a:rPr lang="en-US" sz="1600" b="0" i="0" dirty="0">
                <a:solidFill>
                  <a:schemeClr val="tx1">
                    <a:lumMod val="95000"/>
                    <a:lumOff val="5000"/>
                  </a:schemeClr>
                </a:solidFill>
                <a:effectLst/>
                <a:latin typeface="Source Sans Pro" panose="020B0503030403020204" pitchFamily="34" charset="0"/>
              </a:rPr>
              <a:t>Where bf is the balance factor of a given node in the tree, </a:t>
            </a:r>
            <a:r>
              <a:rPr lang="en-US" sz="1600" b="1" i="1" dirty="0">
                <a:solidFill>
                  <a:schemeClr val="tx1">
                    <a:lumMod val="95000"/>
                    <a:lumOff val="5000"/>
                  </a:schemeClr>
                </a:solidFill>
                <a:effectLst/>
                <a:latin typeface="KaTeX_Main"/>
              </a:rPr>
              <a:t> h</a:t>
            </a:r>
            <a:r>
              <a:rPr lang="en-US" sz="1600" b="1" i="1" baseline="-25000" dirty="0">
                <a:solidFill>
                  <a:schemeClr val="tx1">
                    <a:lumMod val="95000"/>
                    <a:lumOff val="5000"/>
                  </a:schemeClr>
                </a:solidFill>
                <a:effectLst/>
                <a:latin typeface="KaTeX_Main"/>
              </a:rPr>
              <a:t>l </a:t>
            </a:r>
            <a:r>
              <a:rPr lang="en-US" sz="1600" b="0" i="0" dirty="0">
                <a:solidFill>
                  <a:schemeClr val="tx1">
                    <a:lumMod val="95000"/>
                    <a:lumOff val="5000"/>
                  </a:schemeClr>
                </a:solidFill>
                <a:effectLst/>
                <a:latin typeface="Source Sans Pro" panose="020B0503030403020204" pitchFamily="34" charset="0"/>
              </a:rPr>
              <a:t>represents the height of the left subtree, and </a:t>
            </a:r>
            <a:r>
              <a:rPr lang="en-US" sz="1600" b="1" i="1" dirty="0" err="1">
                <a:solidFill>
                  <a:schemeClr val="tx1">
                    <a:lumMod val="95000"/>
                    <a:lumOff val="5000"/>
                  </a:schemeClr>
                </a:solidFill>
                <a:effectLst/>
                <a:latin typeface="KaTeX_Main"/>
              </a:rPr>
              <a:t>h</a:t>
            </a:r>
            <a:r>
              <a:rPr lang="en-US" sz="1600" b="1" i="1" baseline="-25000" dirty="0" err="1">
                <a:solidFill>
                  <a:schemeClr val="tx1">
                    <a:lumMod val="95000"/>
                    <a:lumOff val="5000"/>
                  </a:schemeClr>
                </a:solidFill>
                <a:effectLst/>
                <a:latin typeface="KaTeX_Main"/>
              </a:rPr>
              <a:t>r</a:t>
            </a:r>
            <a:r>
              <a:rPr lang="en-US" sz="1600" b="1" i="1" baseline="-25000" dirty="0">
                <a:solidFill>
                  <a:schemeClr val="tx1">
                    <a:lumMod val="95000"/>
                    <a:lumOff val="5000"/>
                  </a:schemeClr>
                </a:solidFill>
                <a:effectLst/>
                <a:latin typeface="KaTeX_Main"/>
              </a:rPr>
              <a:t> </a:t>
            </a:r>
            <a:r>
              <a:rPr lang="en-US" sz="1600" b="0" i="0" dirty="0">
                <a:solidFill>
                  <a:schemeClr val="tx1">
                    <a:lumMod val="95000"/>
                    <a:lumOff val="5000"/>
                  </a:schemeClr>
                </a:solidFill>
                <a:effectLst/>
                <a:latin typeface="Source Sans Pro" panose="020B0503030403020204" pitchFamily="34" charset="0"/>
              </a:rPr>
              <a:t>represents the height of the right subtree.</a:t>
            </a:r>
          </a:p>
        </p:txBody>
      </p:sp>
      <p:pic>
        <p:nvPicPr>
          <p:cNvPr id="9" name="Picture 8">
            <a:extLst>
              <a:ext uri="{FF2B5EF4-FFF2-40B4-BE49-F238E27FC236}">
                <a16:creationId xmlns:a16="http://schemas.microsoft.com/office/drawing/2014/main" id="{27BA0390-D955-D3A4-5C5D-936D0CB13AC2}"/>
              </a:ext>
            </a:extLst>
          </p:cNvPr>
          <p:cNvPicPr>
            <a:picLocks noChangeAspect="1"/>
          </p:cNvPicPr>
          <p:nvPr/>
        </p:nvPicPr>
        <p:blipFill>
          <a:blip r:embed="rId2"/>
          <a:stretch>
            <a:fillRect/>
          </a:stretch>
        </p:blipFill>
        <p:spPr>
          <a:xfrm>
            <a:off x="434107" y="2150577"/>
            <a:ext cx="3435929" cy="2310587"/>
          </a:xfrm>
          <a:prstGeom prst="rect">
            <a:avLst/>
          </a:prstGeom>
        </p:spPr>
      </p:pic>
      <p:pic>
        <p:nvPicPr>
          <p:cNvPr id="11" name="Picture 10">
            <a:extLst>
              <a:ext uri="{FF2B5EF4-FFF2-40B4-BE49-F238E27FC236}">
                <a16:creationId xmlns:a16="http://schemas.microsoft.com/office/drawing/2014/main" id="{FCD5BC9D-9ECB-638E-B52D-37F90A82D31F}"/>
              </a:ext>
            </a:extLst>
          </p:cNvPr>
          <p:cNvPicPr>
            <a:picLocks noChangeAspect="1"/>
          </p:cNvPicPr>
          <p:nvPr/>
        </p:nvPicPr>
        <p:blipFill>
          <a:blip r:embed="rId3"/>
          <a:stretch>
            <a:fillRect/>
          </a:stretch>
        </p:blipFill>
        <p:spPr>
          <a:xfrm>
            <a:off x="4055341" y="2123806"/>
            <a:ext cx="3435929" cy="2310587"/>
          </a:xfrm>
          <a:prstGeom prst="rect">
            <a:avLst/>
          </a:prstGeom>
        </p:spPr>
      </p:pic>
      <p:sp>
        <p:nvSpPr>
          <p:cNvPr id="17" name="TextBox 16">
            <a:extLst>
              <a:ext uri="{FF2B5EF4-FFF2-40B4-BE49-F238E27FC236}">
                <a16:creationId xmlns:a16="http://schemas.microsoft.com/office/drawing/2014/main" id="{71ABC58F-8F88-CE6C-3AEC-165DFBEFDAF6}"/>
              </a:ext>
            </a:extLst>
          </p:cNvPr>
          <p:cNvSpPr txBox="1"/>
          <p:nvPr/>
        </p:nvSpPr>
        <p:spPr>
          <a:xfrm>
            <a:off x="230909" y="4648058"/>
            <a:ext cx="11785600" cy="2062103"/>
          </a:xfrm>
          <a:prstGeom prst="rect">
            <a:avLst/>
          </a:prstGeom>
          <a:noFill/>
        </p:spPr>
        <p:txBody>
          <a:bodyPr wrap="square">
            <a:spAutoFit/>
          </a:bodyPr>
          <a:lstStyle/>
          <a:p>
            <a:pPr algn="just"/>
            <a:r>
              <a:rPr lang="en-US" sz="1600" dirty="0"/>
              <a:t>Now, in the unbalanced tree example, we can observe that the tree is left-skewed i.e., the height of the left subtree is much greater than that on the right subtree. This is clearly an unbalanced tree as it is highly skewed. This is also indicated by the balance factor of the node as it doesn’t follow the Balancing Criteria.</a:t>
            </a:r>
          </a:p>
          <a:p>
            <a:pPr algn="just"/>
            <a:endParaRPr lang="en-US" sz="1600" dirty="0"/>
          </a:p>
          <a:p>
            <a:pPr algn="just"/>
            <a:r>
              <a:rPr lang="en-US" sz="1600" dirty="0"/>
              <a:t>Hence, AVL Trees make use of the balance factor to check whether a given node is left-heavy (height of left sub-tree is one greater than that of right sub-tree), balanced, or right-heavy (height of right sub-tree is one greater than that of left sub-tree). Hence, using the balance factor, we can find an unbalanced node in the tree and can locate where the height-affecting operation was performed that caused the imbalance of the tree.</a:t>
            </a:r>
          </a:p>
        </p:txBody>
      </p:sp>
      <p:sp>
        <p:nvSpPr>
          <p:cNvPr id="21" name="TextBox 20">
            <a:extLst>
              <a:ext uri="{FF2B5EF4-FFF2-40B4-BE49-F238E27FC236}">
                <a16:creationId xmlns:a16="http://schemas.microsoft.com/office/drawing/2014/main" id="{36100E44-B044-F635-571A-724353E8CD42}"/>
              </a:ext>
            </a:extLst>
          </p:cNvPr>
          <p:cNvSpPr txBox="1"/>
          <p:nvPr/>
        </p:nvSpPr>
        <p:spPr>
          <a:xfrm>
            <a:off x="7518978" y="1998885"/>
            <a:ext cx="4469822" cy="2308324"/>
          </a:xfrm>
          <a:prstGeom prst="rect">
            <a:avLst/>
          </a:prstGeom>
          <a:noFill/>
        </p:spPr>
        <p:txBody>
          <a:bodyPr wrap="square">
            <a:spAutoFit/>
          </a:bodyPr>
          <a:lstStyle/>
          <a:p>
            <a:pPr algn="just"/>
            <a:r>
              <a:rPr lang="en-US" sz="1600" dirty="0"/>
              <a:t>In the balanced tree example of the above illustration, we can observe that the height of the left subtree (h-1) is one greater than the height of the right subtree (h-2) of the highlighted node i.e., the given node is left-heavy having the balance factor of positive unity. Since the balance factor of the node follows the Balancing Criteria (height difference should be at most unity), the given tree example is considered as a balanced tree.</a:t>
            </a:r>
          </a:p>
        </p:txBody>
      </p:sp>
    </p:spTree>
    <p:extLst>
      <p:ext uri="{BB962C8B-B14F-4D97-AF65-F5344CB8AC3E}">
        <p14:creationId xmlns:p14="http://schemas.microsoft.com/office/powerpoint/2010/main" val="364588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B6F6F8-CCBF-71C1-98BD-985F745F2A1E}"/>
              </a:ext>
            </a:extLst>
          </p:cNvPr>
          <p:cNvSpPr txBox="1"/>
          <p:nvPr/>
        </p:nvSpPr>
        <p:spPr>
          <a:xfrm>
            <a:off x="212435" y="199701"/>
            <a:ext cx="11637819" cy="5940088"/>
          </a:xfrm>
          <a:prstGeom prst="rect">
            <a:avLst/>
          </a:prstGeom>
          <a:noFill/>
        </p:spPr>
        <p:txBody>
          <a:bodyPr wrap="square">
            <a:spAutoFit/>
          </a:bodyPr>
          <a:lstStyle/>
          <a:p>
            <a:pPr algn="just"/>
            <a:r>
              <a:rPr lang="en-US" sz="2000" b="1" i="0" dirty="0">
                <a:solidFill>
                  <a:schemeClr val="tx1">
                    <a:lumMod val="95000"/>
                    <a:lumOff val="5000"/>
                  </a:schemeClr>
                </a:solidFill>
                <a:effectLst/>
                <a:latin typeface="Source Sans Pro" panose="020B0503030403020204" pitchFamily="34" charset="0"/>
              </a:rPr>
              <a:t>NOTE:</a:t>
            </a:r>
            <a:r>
              <a:rPr lang="en-US" sz="2000" b="0" i="0" dirty="0">
                <a:solidFill>
                  <a:schemeClr val="tx1">
                    <a:lumMod val="95000"/>
                    <a:lumOff val="5000"/>
                  </a:schemeClr>
                </a:solidFill>
                <a:effectLst/>
                <a:latin typeface="Source Sans Pro" panose="020B0503030403020204" pitchFamily="34" charset="0"/>
              </a:rPr>
              <a:t> Since the leaf nodes don't contain any subtrees, the balance factor for all the leaf nodes present in the Binary Search Tree is equal to 0.</a:t>
            </a:r>
          </a:p>
          <a:p>
            <a:pPr algn="just"/>
            <a:endParaRPr lang="en-US" sz="2000" b="0" i="0" dirty="0">
              <a:solidFill>
                <a:schemeClr val="tx1">
                  <a:lumMod val="95000"/>
                  <a:lumOff val="5000"/>
                </a:schemeClr>
              </a:solidFill>
              <a:effectLst/>
              <a:latin typeface="Source Sans Pro" panose="020B0503030403020204" pitchFamily="34" charset="0"/>
            </a:endParaRPr>
          </a:p>
          <a:p>
            <a:pPr algn="just"/>
            <a:r>
              <a:rPr lang="en-US" sz="2000" b="0" i="0" dirty="0">
                <a:solidFill>
                  <a:schemeClr val="tx1">
                    <a:lumMod val="95000"/>
                    <a:lumOff val="5000"/>
                  </a:schemeClr>
                </a:solidFill>
                <a:effectLst/>
                <a:latin typeface="Source Sans Pro" panose="020B0503030403020204" pitchFamily="34" charset="0"/>
              </a:rPr>
              <a:t>Upon the execution of any height-affecting operation on the tree, if the magnitude of the balance factor of a given node exceeds unity, the specified node is said to be unbalanced as per the Balancing Criteria. This condition can be mathematically represented with the help of the given equation:</a:t>
            </a:r>
          </a:p>
          <a:p>
            <a:pPr algn="just"/>
            <a:endParaRPr lang="en-US" sz="2000" b="0" i="0" dirty="0">
              <a:solidFill>
                <a:schemeClr val="tx1">
                  <a:lumMod val="95000"/>
                  <a:lumOff val="5000"/>
                </a:schemeClr>
              </a:solidFill>
              <a:effectLst/>
              <a:latin typeface="Source Sans Pro" panose="020B0503030403020204" pitchFamily="34" charset="0"/>
            </a:endParaRPr>
          </a:p>
          <a:p>
            <a:pPr algn="ctr"/>
            <a:r>
              <a:rPr lang="en-US" sz="2000" b="1" i="1" dirty="0">
                <a:solidFill>
                  <a:schemeClr val="tx1">
                    <a:lumMod val="95000"/>
                    <a:lumOff val="5000"/>
                  </a:schemeClr>
                </a:solidFill>
                <a:latin typeface="KaTeX_Main"/>
              </a:rPr>
              <a:t>b</a:t>
            </a:r>
            <a:r>
              <a:rPr lang="en-US" sz="2000" b="1" i="1" dirty="0">
                <a:solidFill>
                  <a:schemeClr val="tx1">
                    <a:lumMod val="95000"/>
                    <a:lumOff val="5000"/>
                  </a:schemeClr>
                </a:solidFill>
                <a:effectLst/>
                <a:latin typeface="KaTeX_Main"/>
              </a:rPr>
              <a:t>f</a:t>
            </a:r>
            <a:r>
              <a:rPr lang="en-US" sz="2000" b="1" i="0" dirty="0">
                <a:solidFill>
                  <a:schemeClr val="tx1">
                    <a:lumMod val="95000"/>
                    <a:lumOff val="5000"/>
                  </a:schemeClr>
                </a:solidFill>
                <a:effectLst/>
                <a:latin typeface="KaTeX_Main"/>
              </a:rPr>
              <a:t>=(</a:t>
            </a:r>
            <a:r>
              <a:rPr lang="en-US" sz="2000" b="1" i="1" dirty="0">
                <a:solidFill>
                  <a:schemeClr val="tx1">
                    <a:lumMod val="95000"/>
                    <a:lumOff val="5000"/>
                  </a:schemeClr>
                </a:solidFill>
                <a:effectLst/>
                <a:latin typeface="KaTeX_Main"/>
              </a:rPr>
              <a:t>hl</a:t>
            </a:r>
            <a:r>
              <a:rPr lang="en-US" sz="2000" b="1" i="0" dirty="0">
                <a:solidFill>
                  <a:schemeClr val="tx1">
                    <a:lumMod val="95000"/>
                    <a:lumOff val="5000"/>
                  </a:schemeClr>
                </a:solidFill>
                <a:effectLst/>
                <a:latin typeface="KaTeX_Main"/>
              </a:rPr>
              <a:t>​−</a:t>
            </a:r>
            <a:r>
              <a:rPr lang="en-US" sz="2000" b="1" i="1" dirty="0" err="1">
                <a:solidFill>
                  <a:schemeClr val="tx1">
                    <a:lumMod val="95000"/>
                    <a:lumOff val="5000"/>
                  </a:schemeClr>
                </a:solidFill>
                <a:effectLst/>
                <a:latin typeface="KaTeX_Main"/>
              </a:rPr>
              <a:t>hr</a:t>
            </a:r>
            <a:r>
              <a:rPr lang="en-US" sz="2000" b="1" i="0" dirty="0">
                <a:solidFill>
                  <a:schemeClr val="tx1">
                    <a:lumMod val="95000"/>
                    <a:lumOff val="5000"/>
                  </a:schemeClr>
                </a:solidFill>
                <a:effectLst/>
                <a:latin typeface="KaTeX_Main"/>
              </a:rPr>
              <a:t>​),</a:t>
            </a:r>
            <a:r>
              <a:rPr lang="en-US" sz="2000" b="1" i="1" dirty="0">
                <a:solidFill>
                  <a:schemeClr val="tx1">
                    <a:lumMod val="95000"/>
                    <a:lumOff val="5000"/>
                  </a:schemeClr>
                </a:solidFill>
                <a:effectLst/>
                <a:latin typeface="KaTeX_Main"/>
              </a:rPr>
              <a:t>s</a:t>
            </a:r>
            <a:r>
              <a:rPr lang="en-US" sz="2000" b="1" i="0" dirty="0">
                <a:solidFill>
                  <a:schemeClr val="tx1">
                    <a:lumMod val="95000"/>
                    <a:lumOff val="5000"/>
                  </a:schemeClr>
                </a:solidFill>
                <a:effectLst/>
                <a:latin typeface="KaTeX_Main"/>
              </a:rPr>
              <a:t>.</a:t>
            </a:r>
            <a:r>
              <a:rPr lang="en-US" sz="2000" b="1" i="1" dirty="0">
                <a:solidFill>
                  <a:schemeClr val="tx1">
                    <a:lumMod val="95000"/>
                    <a:lumOff val="5000"/>
                  </a:schemeClr>
                </a:solidFill>
                <a:effectLst/>
                <a:latin typeface="KaTeX_Main"/>
              </a:rPr>
              <a:t>t</a:t>
            </a:r>
            <a:r>
              <a:rPr lang="en-US" sz="2000" b="1" i="0" dirty="0">
                <a:solidFill>
                  <a:schemeClr val="tx1">
                    <a:lumMod val="95000"/>
                    <a:lumOff val="5000"/>
                  </a:schemeClr>
                </a:solidFill>
                <a:effectLst/>
                <a:latin typeface="KaTeX_Main"/>
              </a:rPr>
              <a:t>.</a:t>
            </a:r>
            <a:r>
              <a:rPr lang="en-US" sz="2000" b="1" i="1" dirty="0">
                <a:solidFill>
                  <a:schemeClr val="tx1">
                    <a:lumMod val="95000"/>
                    <a:lumOff val="5000"/>
                  </a:schemeClr>
                </a:solidFill>
                <a:effectLst/>
                <a:latin typeface="KaTeX_Main"/>
              </a:rPr>
              <a:t>bf</a:t>
            </a:r>
            <a:r>
              <a:rPr lang="en-US" sz="2000" b="1" i="0" dirty="0">
                <a:solidFill>
                  <a:schemeClr val="tx1">
                    <a:lumMod val="95000"/>
                    <a:lumOff val="5000"/>
                  </a:schemeClr>
                </a:solidFill>
                <a:effectLst/>
                <a:latin typeface="KaTeX_Main"/>
              </a:rPr>
              <a:t>∈[−1,0,1]		 </a:t>
            </a:r>
            <a:r>
              <a:rPr lang="en-US" sz="2000" b="1" i="0" dirty="0">
                <a:solidFill>
                  <a:schemeClr val="tx1">
                    <a:lumMod val="95000"/>
                    <a:lumOff val="5000"/>
                  </a:schemeClr>
                </a:solidFill>
                <a:effectLst/>
                <a:latin typeface="Source Sans Pro" panose="020B0503030403020204" pitchFamily="34" charset="0"/>
              </a:rPr>
              <a:t>Or 	 </a:t>
            </a:r>
            <a:r>
              <a:rPr lang="en-US" sz="2000" b="1" i="0" dirty="0">
                <a:solidFill>
                  <a:schemeClr val="tx1">
                    <a:lumMod val="95000"/>
                    <a:lumOff val="5000"/>
                  </a:schemeClr>
                </a:solidFill>
                <a:effectLst/>
                <a:latin typeface="KaTeX_Main"/>
              </a:rPr>
              <a:t>∣</a:t>
            </a:r>
            <a:r>
              <a:rPr lang="en-US" sz="2000" b="1" i="1" dirty="0">
                <a:solidFill>
                  <a:schemeClr val="tx1">
                    <a:lumMod val="95000"/>
                    <a:lumOff val="5000"/>
                  </a:schemeClr>
                </a:solidFill>
                <a:effectLst/>
                <a:latin typeface="KaTeX_Main"/>
              </a:rPr>
              <a:t>bf</a:t>
            </a:r>
            <a:r>
              <a:rPr lang="en-US" sz="2000" b="1" i="0" dirty="0">
                <a:solidFill>
                  <a:schemeClr val="tx1">
                    <a:lumMod val="95000"/>
                    <a:lumOff val="5000"/>
                  </a:schemeClr>
                </a:solidFill>
                <a:effectLst/>
                <a:latin typeface="KaTeX_Main"/>
              </a:rPr>
              <a:t>∣=∣</a:t>
            </a:r>
            <a:r>
              <a:rPr lang="en-US" sz="2000" b="1" i="1" dirty="0">
                <a:solidFill>
                  <a:schemeClr val="tx1">
                    <a:lumMod val="95000"/>
                    <a:lumOff val="5000"/>
                  </a:schemeClr>
                </a:solidFill>
                <a:effectLst/>
                <a:latin typeface="KaTeX_Main"/>
              </a:rPr>
              <a:t>hl</a:t>
            </a:r>
            <a:r>
              <a:rPr lang="en-US" sz="2000" b="1" i="0" dirty="0">
                <a:solidFill>
                  <a:schemeClr val="tx1">
                    <a:lumMod val="95000"/>
                    <a:lumOff val="5000"/>
                  </a:schemeClr>
                </a:solidFill>
                <a:effectLst/>
                <a:latin typeface="KaTeX_Main"/>
              </a:rPr>
              <a:t>​−</a:t>
            </a:r>
            <a:r>
              <a:rPr lang="en-US" sz="2000" b="1" i="1" dirty="0" err="1">
                <a:solidFill>
                  <a:schemeClr val="tx1">
                    <a:lumMod val="95000"/>
                    <a:lumOff val="5000"/>
                  </a:schemeClr>
                </a:solidFill>
                <a:effectLst/>
                <a:latin typeface="KaTeX_Main"/>
              </a:rPr>
              <a:t>hr</a:t>
            </a:r>
            <a:r>
              <a:rPr lang="en-US" sz="2000" b="1" i="0" dirty="0">
                <a:solidFill>
                  <a:schemeClr val="tx1">
                    <a:lumMod val="95000"/>
                    <a:lumOff val="5000"/>
                  </a:schemeClr>
                </a:solidFill>
                <a:effectLst/>
                <a:latin typeface="KaTeX_Main"/>
              </a:rPr>
              <a:t>​∣≤1</a:t>
            </a:r>
          </a:p>
          <a:p>
            <a:pPr algn="just"/>
            <a:endParaRPr lang="en-US" sz="2000" b="0" i="0" dirty="0">
              <a:solidFill>
                <a:schemeClr val="tx1">
                  <a:lumMod val="95000"/>
                  <a:lumOff val="5000"/>
                </a:schemeClr>
              </a:solidFill>
              <a:effectLst/>
              <a:latin typeface="Source Sans Pro" panose="020B0503030403020204" pitchFamily="34" charset="0"/>
            </a:endParaRPr>
          </a:p>
          <a:p>
            <a:pPr algn="just"/>
            <a:r>
              <a:rPr lang="en-US" sz="2000" b="0" i="0" dirty="0">
                <a:solidFill>
                  <a:schemeClr val="tx1">
                    <a:lumMod val="95000"/>
                    <a:lumOff val="5000"/>
                  </a:schemeClr>
                </a:solidFill>
                <a:effectLst/>
                <a:latin typeface="Source Sans Pro" panose="020B0503030403020204" pitchFamily="34" charset="0"/>
              </a:rPr>
              <a:t>Here, the above equation indicates that the balance factor of any given node can only take the value of -1, 0, and 1 for a height-balanced Binary Search Tree. To maintain this criterion for all the nodes, AVL Trees take use of certain </a:t>
            </a:r>
            <a:r>
              <a:rPr lang="en-US" sz="2000" b="1" i="0" dirty="0">
                <a:solidFill>
                  <a:schemeClr val="tx1">
                    <a:lumMod val="95000"/>
                    <a:lumOff val="5000"/>
                  </a:schemeClr>
                </a:solidFill>
                <a:effectLst/>
                <a:latin typeface="Source Sans Pro" panose="020B0503030403020204" pitchFamily="34" charset="0"/>
              </a:rPr>
              <a:t>Tree Rotations</a:t>
            </a:r>
            <a:r>
              <a:rPr lang="en-US" sz="2000" b="0" i="0" dirty="0">
                <a:solidFill>
                  <a:schemeClr val="tx1">
                    <a:lumMod val="95000"/>
                    <a:lumOff val="5000"/>
                  </a:schemeClr>
                </a:solidFill>
                <a:effectLst/>
                <a:latin typeface="Source Sans Pro" panose="020B0503030403020204" pitchFamily="34" charset="0"/>
              </a:rPr>
              <a:t> that are discussed later in this article.</a:t>
            </a:r>
          </a:p>
          <a:p>
            <a:pPr algn="just"/>
            <a:endParaRPr lang="en-US" sz="2000" b="0" i="0" dirty="0">
              <a:solidFill>
                <a:schemeClr val="tx1">
                  <a:lumMod val="95000"/>
                  <a:lumOff val="5000"/>
                </a:schemeClr>
              </a:solidFill>
              <a:effectLst/>
              <a:latin typeface="Source Sans Pro" panose="020B0503030403020204" pitchFamily="34" charset="0"/>
            </a:endParaRPr>
          </a:p>
          <a:p>
            <a:pPr algn="just"/>
            <a:r>
              <a:rPr lang="en-US" sz="2000" b="1" i="0" dirty="0">
                <a:solidFill>
                  <a:schemeClr val="tx1">
                    <a:lumMod val="95000"/>
                    <a:lumOff val="5000"/>
                  </a:schemeClr>
                </a:solidFill>
                <a:effectLst/>
                <a:latin typeface="Source Sans Pro" panose="020B0503030403020204" pitchFamily="34" charset="0"/>
              </a:rPr>
              <a:t>Highlights:</a:t>
            </a:r>
          </a:p>
          <a:p>
            <a:pPr algn="just"/>
            <a:endParaRPr lang="en-US" sz="2000" b="0" i="0" dirty="0">
              <a:solidFill>
                <a:schemeClr val="tx1">
                  <a:lumMod val="95000"/>
                  <a:lumOff val="5000"/>
                </a:schemeClr>
              </a:solidFill>
              <a:effectLst/>
              <a:latin typeface="Source Sans Pro" panose="020B0503030403020204" pitchFamily="34" charset="0"/>
            </a:endParaRPr>
          </a:p>
          <a:p>
            <a:pPr algn="just">
              <a:buFont typeface="+mj-lt"/>
              <a:buAutoNum type="arabicPeriod"/>
            </a:pPr>
            <a:r>
              <a:rPr lang="en-US" sz="2000" b="0" i="0" dirty="0">
                <a:solidFill>
                  <a:schemeClr val="tx1">
                    <a:lumMod val="95000"/>
                    <a:lumOff val="5000"/>
                  </a:schemeClr>
                </a:solidFill>
                <a:effectLst/>
                <a:latin typeface="Source Sans Pro" panose="020B0503030403020204" pitchFamily="34" charset="0"/>
              </a:rPr>
              <a:t>Balance Factor represents the height difference between a given node’s left and right sub-trees.</a:t>
            </a:r>
          </a:p>
          <a:p>
            <a:pPr algn="just">
              <a:buFont typeface="+mj-lt"/>
              <a:buAutoNum type="arabicPeriod"/>
            </a:pPr>
            <a:r>
              <a:rPr lang="en-US" sz="2000" b="0" i="0" dirty="0">
                <a:solidFill>
                  <a:schemeClr val="tx1">
                    <a:lumMod val="95000"/>
                    <a:lumOff val="5000"/>
                  </a:schemeClr>
                </a:solidFill>
                <a:effectLst/>
                <a:latin typeface="Source Sans Pro" panose="020B0503030403020204" pitchFamily="34" charset="0"/>
              </a:rPr>
              <a:t>For leaf nodes, the balance factor is 0.</a:t>
            </a:r>
          </a:p>
          <a:p>
            <a:pPr algn="just">
              <a:buFont typeface="+mj-lt"/>
              <a:buAutoNum type="arabicPeriod"/>
            </a:pPr>
            <a:r>
              <a:rPr lang="en-US" sz="2000" b="0" i="0" dirty="0">
                <a:solidFill>
                  <a:schemeClr val="tx1">
                    <a:lumMod val="95000"/>
                    <a:lumOff val="5000"/>
                  </a:schemeClr>
                </a:solidFill>
                <a:effectLst/>
                <a:latin typeface="Source Sans Pro" panose="020B0503030403020204" pitchFamily="34" charset="0"/>
              </a:rPr>
              <a:t>AVL balance criteria: |bf| ≤ 1 for all nodes.</a:t>
            </a:r>
          </a:p>
          <a:p>
            <a:pPr algn="just">
              <a:buFont typeface="+mj-lt"/>
              <a:buAutoNum type="arabicPeriod"/>
            </a:pPr>
            <a:r>
              <a:rPr lang="en-US" sz="2000" b="0" i="0" dirty="0">
                <a:solidFill>
                  <a:schemeClr val="tx1">
                    <a:lumMod val="95000"/>
                    <a:lumOff val="5000"/>
                  </a:schemeClr>
                </a:solidFill>
                <a:effectLst/>
                <a:latin typeface="Source Sans Pro" panose="020B0503030403020204" pitchFamily="34" charset="0"/>
              </a:rPr>
              <a:t>Balance factor indicates whether a node is left heavy, right heavy, or balanced.</a:t>
            </a:r>
          </a:p>
        </p:txBody>
      </p:sp>
    </p:spTree>
    <p:extLst>
      <p:ext uri="{BB962C8B-B14F-4D97-AF65-F5344CB8AC3E}">
        <p14:creationId xmlns:p14="http://schemas.microsoft.com/office/powerpoint/2010/main" val="1389018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D67933-5980-7DF6-7970-2DD70DA40D75}"/>
              </a:ext>
            </a:extLst>
          </p:cNvPr>
          <p:cNvSpPr txBox="1"/>
          <p:nvPr/>
        </p:nvSpPr>
        <p:spPr>
          <a:xfrm>
            <a:off x="203200" y="120073"/>
            <a:ext cx="11794836" cy="3293209"/>
          </a:xfrm>
          <a:prstGeom prst="rect">
            <a:avLst/>
          </a:prstGeom>
          <a:noFill/>
        </p:spPr>
        <p:txBody>
          <a:bodyPr wrap="square">
            <a:spAutoFit/>
          </a:bodyPr>
          <a:lstStyle/>
          <a:p>
            <a:pPr algn="just"/>
            <a:r>
              <a:rPr lang="en-US" sz="1600" b="1" i="0" dirty="0">
                <a:solidFill>
                  <a:schemeClr val="tx1">
                    <a:lumMod val="95000"/>
                    <a:lumOff val="5000"/>
                  </a:schemeClr>
                </a:solidFill>
                <a:effectLst/>
                <a:latin typeface="Source Sans Pro" panose="020B0503030403020204" pitchFamily="34" charset="0"/>
              </a:rPr>
              <a:t>AVL Tree Rotation: </a:t>
            </a:r>
            <a:r>
              <a:rPr lang="en-US" sz="1600" b="0" i="0" dirty="0">
                <a:solidFill>
                  <a:schemeClr val="tx1">
                    <a:lumMod val="95000"/>
                    <a:lumOff val="5000"/>
                  </a:schemeClr>
                </a:solidFill>
                <a:effectLst/>
                <a:latin typeface="Source Sans Pro" panose="020B0503030403020204" pitchFamily="34" charset="0"/>
              </a:rPr>
              <a:t>As discussed earlier, the AVL Trees make use of the balance factor to check whether a given node is left-heavy (height of left sub-tree is one greater than that of right sub-tree), balanced, or right-heavy (height of right sub-tree is one greater than that of left sub-tree). If any node is unbalanced, it performs certain </a:t>
            </a:r>
            <a:r>
              <a:rPr lang="en-US" sz="1600" b="1" i="0" dirty="0">
                <a:solidFill>
                  <a:schemeClr val="tx1">
                    <a:lumMod val="95000"/>
                    <a:lumOff val="5000"/>
                  </a:schemeClr>
                </a:solidFill>
                <a:effectLst/>
                <a:latin typeface="Source Sans Pro" panose="020B0503030403020204" pitchFamily="34" charset="0"/>
              </a:rPr>
              <a:t>Tree Rotations</a:t>
            </a:r>
            <a:r>
              <a:rPr lang="en-US" sz="1600" b="0" i="0" dirty="0">
                <a:solidFill>
                  <a:schemeClr val="tx1">
                    <a:lumMod val="95000"/>
                    <a:lumOff val="5000"/>
                  </a:schemeClr>
                </a:solidFill>
                <a:effectLst/>
                <a:latin typeface="Source Sans Pro" panose="020B0503030403020204" pitchFamily="34" charset="0"/>
              </a:rPr>
              <a:t> to re-balance the tree.</a:t>
            </a:r>
          </a:p>
          <a:p>
            <a:pPr algn="just"/>
            <a:endParaRPr lang="en-US" sz="1600" b="0" i="0" dirty="0">
              <a:solidFill>
                <a:schemeClr val="tx1">
                  <a:lumMod val="95000"/>
                  <a:lumOff val="5000"/>
                </a:schemeClr>
              </a:solidFill>
              <a:effectLst/>
              <a:latin typeface="Source Sans Pro" panose="020B0503030403020204" pitchFamily="34" charset="0"/>
            </a:endParaRPr>
          </a:p>
          <a:p>
            <a:pPr algn="just"/>
            <a:r>
              <a:rPr lang="en-US" sz="1600" b="1" i="0" dirty="0">
                <a:solidFill>
                  <a:schemeClr val="tx1">
                    <a:lumMod val="95000"/>
                    <a:lumOff val="5000"/>
                  </a:schemeClr>
                </a:solidFill>
                <a:effectLst/>
                <a:latin typeface="Source Sans Pro" panose="020B0503030403020204" pitchFamily="34" charset="0"/>
              </a:rPr>
              <a:t>Tree Rotations:</a:t>
            </a:r>
            <a:r>
              <a:rPr lang="en-US" sz="1600" b="0" i="0" dirty="0">
                <a:solidFill>
                  <a:schemeClr val="tx1">
                    <a:lumMod val="95000"/>
                    <a:lumOff val="5000"/>
                  </a:schemeClr>
                </a:solidFill>
                <a:effectLst/>
                <a:latin typeface="Source Sans Pro" panose="020B0503030403020204" pitchFamily="34" charset="0"/>
              </a:rPr>
              <a:t> It is the process of changing the tree’s structure by moving smaller subtrees down and larger subtrees up, without interfering with the order of the elements.</a:t>
            </a:r>
          </a:p>
          <a:p>
            <a:pPr algn="just"/>
            <a:endParaRPr lang="en-US" sz="1600" b="0" i="0" dirty="0">
              <a:solidFill>
                <a:schemeClr val="tx1">
                  <a:lumMod val="95000"/>
                  <a:lumOff val="5000"/>
                </a:schemeClr>
              </a:solidFill>
              <a:effectLst/>
              <a:latin typeface="Source Sans Pro" panose="020B0503030403020204" pitchFamily="34" charset="0"/>
            </a:endParaRPr>
          </a:p>
          <a:p>
            <a:pPr algn="just"/>
            <a:r>
              <a:rPr lang="en-US" sz="1600" b="0" i="0" dirty="0">
                <a:solidFill>
                  <a:schemeClr val="tx1">
                    <a:lumMod val="95000"/>
                    <a:lumOff val="5000"/>
                  </a:schemeClr>
                </a:solidFill>
                <a:effectLst/>
                <a:latin typeface="Source Sans Pro" panose="020B0503030403020204" pitchFamily="34" charset="0"/>
              </a:rPr>
              <a:t>If the balance factor of any node doesn't follow the AVL Balancing criterion, the AVL Trees make use of 4 different types of Tree rotations to re-balance themselves. These rotations are classified based on the node imbalance cured by them i.e., a specific rotation is applied to counter the change that occurred in the balance factor of a node making it unbalanced. </a:t>
            </a:r>
          </a:p>
          <a:p>
            <a:pPr algn="just"/>
            <a:endParaRPr lang="en-US" sz="1600" dirty="0">
              <a:solidFill>
                <a:schemeClr val="tx1">
                  <a:lumMod val="95000"/>
                  <a:lumOff val="5000"/>
                </a:schemeClr>
              </a:solidFill>
              <a:latin typeface="Source Sans Pro" panose="020B0503030403020204" pitchFamily="34" charset="0"/>
            </a:endParaRPr>
          </a:p>
          <a:p>
            <a:pPr algn="just"/>
            <a:r>
              <a:rPr lang="en-US" sz="1600" b="1" dirty="0">
                <a:solidFill>
                  <a:schemeClr val="tx1">
                    <a:lumMod val="95000"/>
                    <a:lumOff val="5000"/>
                  </a:schemeClr>
                </a:solidFill>
                <a:latin typeface="Source Sans Pro" panose="020B0503030403020204" pitchFamily="34" charset="0"/>
              </a:rPr>
              <a:t>These rotations include:</a:t>
            </a:r>
            <a:endParaRPr lang="en-US" sz="1600" dirty="0">
              <a:solidFill>
                <a:schemeClr val="tx1">
                  <a:lumMod val="95000"/>
                  <a:lumOff val="5000"/>
                </a:schemeClr>
              </a:solidFill>
              <a:latin typeface="Source Sans Pro" panose="020B0503030403020204" pitchFamily="34" charset="0"/>
            </a:endParaRPr>
          </a:p>
          <a:p>
            <a:pPr algn="just"/>
            <a:endParaRPr lang="en-US" sz="1600" b="0" i="0" dirty="0">
              <a:solidFill>
                <a:schemeClr val="tx1">
                  <a:lumMod val="95000"/>
                  <a:lumOff val="5000"/>
                </a:schemeClr>
              </a:solidFill>
              <a:effectLst/>
              <a:latin typeface="Source Sans Pro" panose="020B0503030403020204" pitchFamily="34" charset="0"/>
            </a:endParaRPr>
          </a:p>
        </p:txBody>
      </p:sp>
      <p:pic>
        <p:nvPicPr>
          <p:cNvPr id="5" name="Picture 4">
            <a:extLst>
              <a:ext uri="{FF2B5EF4-FFF2-40B4-BE49-F238E27FC236}">
                <a16:creationId xmlns:a16="http://schemas.microsoft.com/office/drawing/2014/main" id="{329F1EEE-A4B9-E108-915A-C0599364E2AC}"/>
              </a:ext>
            </a:extLst>
          </p:cNvPr>
          <p:cNvPicPr>
            <a:picLocks noChangeAspect="1"/>
          </p:cNvPicPr>
          <p:nvPr/>
        </p:nvPicPr>
        <p:blipFill>
          <a:blip r:embed="rId2"/>
          <a:stretch>
            <a:fillRect/>
          </a:stretch>
        </p:blipFill>
        <p:spPr>
          <a:xfrm>
            <a:off x="3916219" y="2788936"/>
            <a:ext cx="5800436" cy="3830425"/>
          </a:xfrm>
          <a:prstGeom prst="rect">
            <a:avLst/>
          </a:prstGeom>
        </p:spPr>
      </p:pic>
    </p:spTree>
    <p:extLst>
      <p:ext uri="{BB962C8B-B14F-4D97-AF65-F5344CB8AC3E}">
        <p14:creationId xmlns:p14="http://schemas.microsoft.com/office/powerpoint/2010/main" val="348955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circle(in)">
                                      <p:cBhvr>
                                        <p:cTn id="3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8C421C-0A3E-1CB5-68A7-D769AAC2364F}"/>
              </a:ext>
            </a:extLst>
          </p:cNvPr>
          <p:cNvSpPr txBox="1"/>
          <p:nvPr/>
        </p:nvSpPr>
        <p:spPr>
          <a:xfrm>
            <a:off x="166253" y="97779"/>
            <a:ext cx="5754255" cy="3785652"/>
          </a:xfrm>
          <a:prstGeom prst="rect">
            <a:avLst/>
          </a:prstGeom>
          <a:noFill/>
        </p:spPr>
        <p:txBody>
          <a:bodyPr wrap="square">
            <a:spAutoFit/>
          </a:bodyPr>
          <a:lstStyle/>
          <a:p>
            <a:pPr algn="just"/>
            <a:r>
              <a:rPr lang="en-US" sz="1600" dirty="0"/>
              <a:t>Now, let's look at all the tree rotations and understand how they can balance the tree and make it follow the AVL balance criterion.</a:t>
            </a:r>
          </a:p>
          <a:p>
            <a:pPr algn="just"/>
            <a:endParaRPr lang="en-US" sz="1600" dirty="0"/>
          </a:p>
          <a:p>
            <a:pPr algn="just"/>
            <a:r>
              <a:rPr lang="en-US" sz="1600" b="1" dirty="0"/>
              <a:t>1. LL Rotation: </a:t>
            </a:r>
            <a:r>
              <a:rPr lang="en-US" sz="1600" dirty="0"/>
              <a:t>It is a type of single rotation that is performed when the tree gets unbalanced upon insertion of a node into the left subtree of the left child of the imbalance node i.e., upon Left-Left (LL) insertion. This imbalance indicates that the tree is heavy on the left side. Hence, a right rotation (or clockwise rotation) is applied such that this left heaviness imbalance is countered and the tree becomes a balanced tree. Let’s understand this process using an example:</a:t>
            </a:r>
          </a:p>
          <a:p>
            <a:pPr algn="just"/>
            <a:endParaRPr lang="en-US" sz="1600" dirty="0"/>
          </a:p>
          <a:p>
            <a:pPr algn="just"/>
            <a:r>
              <a:rPr lang="en-US" sz="1600" dirty="0"/>
              <a:t>Consider a case when we wish to create a BST using elements 30, 20, and 10. Now, since these elements are given in sorted order, the BST so formed is a left-skewed tree as shown below:</a:t>
            </a:r>
          </a:p>
        </p:txBody>
      </p:sp>
      <p:pic>
        <p:nvPicPr>
          <p:cNvPr id="7" name="Picture 6">
            <a:extLst>
              <a:ext uri="{FF2B5EF4-FFF2-40B4-BE49-F238E27FC236}">
                <a16:creationId xmlns:a16="http://schemas.microsoft.com/office/drawing/2014/main" id="{1D92CD6F-D221-709B-060D-B43C58341C1C}"/>
              </a:ext>
            </a:extLst>
          </p:cNvPr>
          <p:cNvPicPr>
            <a:picLocks noChangeAspect="1"/>
          </p:cNvPicPr>
          <p:nvPr/>
        </p:nvPicPr>
        <p:blipFill>
          <a:blip r:embed="rId2"/>
          <a:stretch>
            <a:fillRect/>
          </a:stretch>
        </p:blipFill>
        <p:spPr>
          <a:xfrm>
            <a:off x="326735" y="4054764"/>
            <a:ext cx="5316683" cy="2437087"/>
          </a:xfrm>
          <a:prstGeom prst="rect">
            <a:avLst/>
          </a:prstGeom>
        </p:spPr>
      </p:pic>
      <p:sp>
        <p:nvSpPr>
          <p:cNvPr id="9" name="TextBox 8">
            <a:extLst>
              <a:ext uri="{FF2B5EF4-FFF2-40B4-BE49-F238E27FC236}">
                <a16:creationId xmlns:a16="http://schemas.microsoft.com/office/drawing/2014/main" id="{069A51C4-6454-4D13-B932-9C869EC9139F}"/>
              </a:ext>
            </a:extLst>
          </p:cNvPr>
          <p:cNvSpPr txBox="1"/>
          <p:nvPr/>
        </p:nvSpPr>
        <p:spPr>
          <a:xfrm>
            <a:off x="6111010" y="97779"/>
            <a:ext cx="5754255" cy="6494085"/>
          </a:xfrm>
          <a:prstGeom prst="rect">
            <a:avLst/>
          </a:prstGeom>
          <a:noFill/>
        </p:spPr>
        <p:txBody>
          <a:bodyPr wrap="square">
            <a:spAutoFit/>
          </a:bodyPr>
          <a:lstStyle/>
          <a:p>
            <a:pPr algn="just"/>
            <a:r>
              <a:rPr lang="en-US" sz="1600" dirty="0"/>
              <a:t>This is confirmed after calculating the balance factor of all the nodes present in the tree. As you can observe, when we insert element 10 in the tree, the root node becomes imbalanced (balance factor = 2) because the tree becomes left-skewed upon this operation. Also, notice that element 10 is inserted as a left child in the left subtree of the imbalanced node (here, the root node of the tree). Hence, this is the case of L-L insertion and we will have to perform a certain operation to counter-act this left skewness.</a:t>
            </a:r>
          </a:p>
          <a:p>
            <a:pPr algn="just"/>
            <a:endParaRPr lang="en-US" sz="1600" dirty="0"/>
          </a:p>
          <a:p>
            <a:pPr algn="just"/>
            <a:r>
              <a:rPr lang="en-US" sz="1600" dirty="0"/>
              <a:t>Imagine a weighing scale in which we only have 5 kg on the left plate and nothing on the right plate. This is the case of left heavy since there is nothing on the right plate to balance the weight present in the left plate. Now, to balance this scale we can just add some weight to the right plate. Hence, to balance the weight on one side we try to increase the weight on the other side. In the case of trees, instead of adding a new node (weight) on the lighter side, we try to rotate the structure of the tree around a pivot point thereby shifting the nodes from the heavier side to the lighter side.</a:t>
            </a:r>
          </a:p>
          <a:p>
            <a:pPr algn="just"/>
            <a:endParaRPr lang="en-US" sz="1600" dirty="0"/>
          </a:p>
          <a:p>
            <a:pPr algn="just"/>
            <a:r>
              <a:rPr lang="en-US" sz="1600" dirty="0"/>
              <a:t>In our example, we have extra weight on the left subtree (LL insertion) therefore we will perform right rotation or clockwise rotation on the imbalanced node to transfer this node on the right side to retrieve a balanced tree i.e., we will pull the imbalanced node down by rotating the tree in a clockwise direction along the edge of the imbalanced or in this case, the root node.</a:t>
            </a:r>
          </a:p>
        </p:txBody>
      </p:sp>
    </p:spTree>
    <p:extLst>
      <p:ext uri="{BB962C8B-B14F-4D97-AF65-F5344CB8AC3E}">
        <p14:creationId xmlns:p14="http://schemas.microsoft.com/office/powerpoint/2010/main" val="311369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3B7E48-DFD1-13F9-244C-045490036184}"/>
              </a:ext>
            </a:extLst>
          </p:cNvPr>
          <p:cNvSpPr txBox="1"/>
          <p:nvPr/>
        </p:nvSpPr>
        <p:spPr>
          <a:xfrm>
            <a:off x="147781" y="116113"/>
            <a:ext cx="11776364" cy="1323439"/>
          </a:xfrm>
          <a:prstGeom prst="rect">
            <a:avLst/>
          </a:prstGeom>
          <a:noFill/>
        </p:spPr>
        <p:txBody>
          <a:bodyPr wrap="square">
            <a:spAutoFit/>
          </a:bodyPr>
          <a:lstStyle/>
          <a:p>
            <a:pPr algn="just"/>
            <a:r>
              <a:rPr lang="en-US" sz="1600" b="1" dirty="0"/>
              <a:t>2. RR Rotation: </a:t>
            </a:r>
            <a:r>
              <a:rPr lang="en-US" sz="1600" dirty="0"/>
              <a:t>It is similar to that of LL Rotation but in this case, the tree gets unbalanced, upon insertion of a node into the right subtree of the right child of the imbalance node i.e., upon Right-Right (RR) insertion instead of the LL insertion. In this case, the tree becomes right heavy and a left rotation (or anti-clockwise rotation) is performed along the edge of the imbalanced node to counter this right skewness caused by the insertion operation. Let’s understand this process with an example: Consider a case where we wish to create a BST using the elements 10, 20, and 30. Now, since the elements are given in sorted order, the BST so created becomes right-skewed as shown below:</a:t>
            </a:r>
          </a:p>
        </p:txBody>
      </p:sp>
      <p:pic>
        <p:nvPicPr>
          <p:cNvPr id="7" name="Picture 6">
            <a:extLst>
              <a:ext uri="{FF2B5EF4-FFF2-40B4-BE49-F238E27FC236}">
                <a16:creationId xmlns:a16="http://schemas.microsoft.com/office/drawing/2014/main" id="{4051DE72-DCB3-CEA3-A4C6-F0EBD019BA20}"/>
              </a:ext>
            </a:extLst>
          </p:cNvPr>
          <p:cNvPicPr>
            <a:picLocks noChangeAspect="1"/>
          </p:cNvPicPr>
          <p:nvPr/>
        </p:nvPicPr>
        <p:blipFill>
          <a:blip r:embed="rId2"/>
          <a:stretch>
            <a:fillRect/>
          </a:stretch>
        </p:blipFill>
        <p:spPr>
          <a:xfrm>
            <a:off x="434108" y="1479613"/>
            <a:ext cx="5292437" cy="1669987"/>
          </a:xfrm>
          <a:prstGeom prst="rect">
            <a:avLst/>
          </a:prstGeom>
        </p:spPr>
      </p:pic>
      <p:sp>
        <p:nvSpPr>
          <p:cNvPr id="11" name="TextBox 10">
            <a:extLst>
              <a:ext uri="{FF2B5EF4-FFF2-40B4-BE49-F238E27FC236}">
                <a16:creationId xmlns:a16="http://schemas.microsoft.com/office/drawing/2014/main" id="{2E67A188-8AAD-A177-E8FD-89DC64231420}"/>
              </a:ext>
            </a:extLst>
          </p:cNvPr>
          <p:cNvSpPr txBox="1"/>
          <p:nvPr/>
        </p:nvSpPr>
        <p:spPr>
          <a:xfrm>
            <a:off x="5800437" y="1438239"/>
            <a:ext cx="6096000" cy="1815882"/>
          </a:xfrm>
          <a:prstGeom prst="rect">
            <a:avLst/>
          </a:prstGeom>
          <a:noFill/>
        </p:spPr>
        <p:txBody>
          <a:bodyPr wrap="square">
            <a:spAutoFit/>
          </a:bodyPr>
          <a:lstStyle/>
          <a:p>
            <a:pPr algn="just"/>
            <a:r>
              <a:rPr lang="en-US" sz="1600" dirty="0"/>
              <a:t>Upon calculating the balance factor of all the nodes, we can confirm that the root node of the tree is imbalanced (balance factor = 2) when the element 30 is inserted using RR-insertion. Hence, the tree is heavier on the right side and we can balance it by transferring the imbalanced node on the left side by applying an anti-clockwise rotation around the edge (pivot point) of the imbalanced node or in this case, the root node.</a:t>
            </a:r>
          </a:p>
        </p:txBody>
      </p:sp>
      <p:sp>
        <p:nvSpPr>
          <p:cNvPr id="13" name="TextBox 12">
            <a:extLst>
              <a:ext uri="{FF2B5EF4-FFF2-40B4-BE49-F238E27FC236}">
                <a16:creationId xmlns:a16="http://schemas.microsoft.com/office/drawing/2014/main" id="{9600D203-94FF-2083-CCC0-ED487B9674DB}"/>
              </a:ext>
            </a:extLst>
          </p:cNvPr>
          <p:cNvSpPr txBox="1"/>
          <p:nvPr/>
        </p:nvSpPr>
        <p:spPr>
          <a:xfrm>
            <a:off x="147781" y="3254121"/>
            <a:ext cx="11748656" cy="3539430"/>
          </a:xfrm>
          <a:prstGeom prst="rect">
            <a:avLst/>
          </a:prstGeom>
          <a:noFill/>
        </p:spPr>
        <p:txBody>
          <a:bodyPr wrap="square">
            <a:spAutoFit/>
          </a:bodyPr>
          <a:lstStyle/>
          <a:p>
            <a:pPr algn="just"/>
            <a:r>
              <a:rPr lang="en-US" sz="1600" dirty="0"/>
              <a:t>3. LR Rotation: So far, we have discussed that when the tree is heavy on one side, perform a single rotation in the opposite direction to counter the effect of tree skewness. But, there also exist some cases where a single tree rotation isn’t enough to balance the tree, i.e., we may need to perform one more rotation to counter the height-affecting operation’s effects finally.</a:t>
            </a:r>
          </a:p>
          <a:p>
            <a:pPr algn="just"/>
            <a:r>
              <a:rPr lang="en-US" sz="1600" dirty="0"/>
              <a:t>One such case is of Left-Right (LR) insertion, i.e.; the tree gets unbalanced upon insertion of a node into the right subtree of the left child of the imbalance node. Let’s understand this case using an example:</a:t>
            </a:r>
          </a:p>
          <a:p>
            <a:pPr algn="just"/>
            <a:r>
              <a:rPr lang="en-US" sz="1600" dirty="0"/>
              <a:t>Consider a situation where you create a BST using elements 30, 10, and 20. When the elements are inserted, element 30 becomes the root, 10 becomes its left child, and when element 20 is inserted, it is inserted as the right child of the node having the value 10. This causes an imbalance in the tree as the root node’s balance factor equals 2.</a:t>
            </a:r>
          </a:p>
          <a:p>
            <a:pPr algn="just"/>
            <a:r>
              <a:rPr lang="en-US" sz="1600" dirty="0"/>
              <a:t>Now, as per the previous discussions, you may have noticed that a positive balance factor indicates that the given node is left-heavy, while a negative one indicates that the node is right-heavy. Now, if we notice the immediate parent of the inserted node, we notice that its balance factor is negative i.e., its right-heavy. Hence, you may say that we should perform a left rotation (RR rotation) on the immediate parent of the inserted node to counter this effect. Let’s perform this rotation and notice the change</a:t>
            </a:r>
            <a:r>
              <a:rPr lang="en-US" sz="1600" b="0" i="0" dirty="0">
                <a:solidFill>
                  <a:schemeClr val="tx1">
                    <a:lumMod val="95000"/>
                    <a:lumOff val="5000"/>
                  </a:schemeClr>
                </a:solidFill>
                <a:effectLst/>
                <a:latin typeface="Source Sans Pro" panose="020B0503030403020204" pitchFamily="34" charset="0"/>
              </a:rPr>
              <a:t>:</a:t>
            </a:r>
          </a:p>
          <a:p>
            <a:pPr algn="just"/>
            <a:br>
              <a:rPr lang="en-US" sz="1600" b="0" i="0" dirty="0">
                <a:solidFill>
                  <a:schemeClr val="tx1">
                    <a:lumMod val="95000"/>
                    <a:lumOff val="5000"/>
                  </a:schemeClr>
                </a:solidFill>
                <a:effectLst/>
                <a:latin typeface="Source Sans Pro" panose="020B0503030403020204" pitchFamily="34" charset="0"/>
              </a:rPr>
            </a:br>
            <a:endParaRPr lang="en-US" sz="1600" dirty="0">
              <a:solidFill>
                <a:schemeClr val="tx1">
                  <a:lumMod val="95000"/>
                  <a:lumOff val="5000"/>
                </a:schemeClr>
              </a:solidFill>
            </a:endParaRPr>
          </a:p>
        </p:txBody>
      </p:sp>
    </p:spTree>
    <p:extLst>
      <p:ext uri="{BB962C8B-B14F-4D97-AF65-F5344CB8AC3E}">
        <p14:creationId xmlns:p14="http://schemas.microsoft.com/office/powerpoint/2010/main" val="62316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600D203-94FF-2083-CCC0-ED487B9674DB}"/>
              </a:ext>
            </a:extLst>
          </p:cNvPr>
          <p:cNvSpPr txBox="1"/>
          <p:nvPr/>
        </p:nvSpPr>
        <p:spPr>
          <a:xfrm>
            <a:off x="131546" y="44834"/>
            <a:ext cx="11744179" cy="2862322"/>
          </a:xfrm>
          <a:prstGeom prst="rect">
            <a:avLst/>
          </a:prstGeom>
          <a:noFill/>
        </p:spPr>
        <p:txBody>
          <a:bodyPr wrap="square">
            <a:spAutoFit/>
          </a:bodyPr>
          <a:lstStyle/>
          <a:p>
            <a:pPr algn="just"/>
            <a:r>
              <a:rPr lang="en-US" sz="1500" dirty="0"/>
              <a:t>3. LR Rotation: So far, we have discussed that when the tree is heavy on one side, perform a single rotation in the opposite direction to counter the effect of tree skewness. But, there also exist some cases where a single tree rotation isn’t enough to balance the tree, i.e., we may need to perform one more rotation to counter the height-affecting operation’s effects finally.</a:t>
            </a:r>
          </a:p>
          <a:p>
            <a:pPr algn="just"/>
            <a:r>
              <a:rPr lang="en-US" sz="1500" dirty="0"/>
              <a:t>One such case is of Left-Right (LR) insertion, i.e.; the tree gets unbalanced upon insertion of a node into the right subtree of the left child of the imbalance node. Let’s understand this case using an example:</a:t>
            </a:r>
          </a:p>
          <a:p>
            <a:pPr algn="just"/>
            <a:r>
              <a:rPr lang="en-US" sz="1500" dirty="0"/>
              <a:t>Consider a situation where you create a BST using elements 30, 10, and 20. When the elements are inserted, element 30 becomes the root, 10 becomes its left child, and when element 20 is inserted, it is inserted as the right child of the node having the value 10. This causes an imbalance in the tree as the root node’s balance factor equals 2.</a:t>
            </a:r>
          </a:p>
          <a:p>
            <a:pPr algn="just"/>
            <a:r>
              <a:rPr lang="en-US" sz="1500" dirty="0"/>
              <a:t>Now, as per the previous discussions, you may have noticed that a positive balance factor indicates that the given node is left-heavy, while a negative one indicates that the node is right-heavy. Now, if we notice the immediate parent of the inserted node, we notice that its balance factor is negative i.e., its right-heavy. Hence, you may say that we should perform a left rotation (RR rotation) on the immediate parent of the inserted node to counter this effect. Let’s perform this rotation and notice the change</a:t>
            </a:r>
            <a:r>
              <a:rPr lang="en-US" sz="1500" b="0" i="0" dirty="0">
                <a:solidFill>
                  <a:schemeClr val="tx1">
                    <a:lumMod val="95000"/>
                    <a:lumOff val="5000"/>
                  </a:schemeClr>
                </a:solidFill>
                <a:effectLst/>
                <a:latin typeface="Source Sans Pro" panose="020B0503030403020204" pitchFamily="34" charset="0"/>
              </a:rPr>
              <a:t>:</a:t>
            </a:r>
            <a:endParaRPr lang="en-US" sz="1500" dirty="0">
              <a:solidFill>
                <a:schemeClr val="tx1">
                  <a:lumMod val="95000"/>
                  <a:lumOff val="5000"/>
                </a:schemeClr>
              </a:solidFill>
            </a:endParaRPr>
          </a:p>
        </p:txBody>
      </p:sp>
      <p:pic>
        <p:nvPicPr>
          <p:cNvPr id="3" name="Picture 2">
            <a:extLst>
              <a:ext uri="{FF2B5EF4-FFF2-40B4-BE49-F238E27FC236}">
                <a16:creationId xmlns:a16="http://schemas.microsoft.com/office/drawing/2014/main" id="{56B72F88-9F9B-2FE0-899B-E40E497914FD}"/>
              </a:ext>
            </a:extLst>
          </p:cNvPr>
          <p:cNvPicPr>
            <a:picLocks noChangeAspect="1"/>
          </p:cNvPicPr>
          <p:nvPr/>
        </p:nvPicPr>
        <p:blipFill>
          <a:blip r:embed="rId2"/>
          <a:stretch>
            <a:fillRect/>
          </a:stretch>
        </p:blipFill>
        <p:spPr>
          <a:xfrm>
            <a:off x="316275" y="3093077"/>
            <a:ext cx="4382796" cy="3429199"/>
          </a:xfrm>
          <a:prstGeom prst="rect">
            <a:avLst/>
          </a:prstGeom>
        </p:spPr>
      </p:pic>
      <p:sp>
        <p:nvSpPr>
          <p:cNvPr id="6" name="TextBox 5">
            <a:extLst>
              <a:ext uri="{FF2B5EF4-FFF2-40B4-BE49-F238E27FC236}">
                <a16:creationId xmlns:a16="http://schemas.microsoft.com/office/drawing/2014/main" id="{8B6F6E46-8DD1-FF2E-B4CD-4F1994079358}"/>
              </a:ext>
            </a:extLst>
          </p:cNvPr>
          <p:cNvSpPr txBox="1"/>
          <p:nvPr/>
        </p:nvSpPr>
        <p:spPr>
          <a:xfrm>
            <a:off x="4837615" y="2907156"/>
            <a:ext cx="7038110" cy="3801041"/>
          </a:xfrm>
          <a:prstGeom prst="rect">
            <a:avLst/>
          </a:prstGeom>
          <a:noFill/>
        </p:spPr>
        <p:txBody>
          <a:bodyPr wrap="square">
            <a:spAutoFit/>
          </a:bodyPr>
          <a:lstStyle/>
          <a:p>
            <a:pPr algn="just"/>
            <a:r>
              <a:rPr lang="en-US" sz="1500" dirty="0"/>
              <a:t>As you can observe, upon applying the RR rotation the BST becomes left-skewed and is still unbalanced. This is now the case of LL rotation and by rotating the tree along the edge of the imbalanced node in the clockwise direction, we can retrieve a balanced BST.</a:t>
            </a:r>
          </a:p>
          <a:p>
            <a:pPr algn="just"/>
            <a:r>
              <a:rPr lang="en-US" sz="1500" dirty="0"/>
              <a:t>Hence, a simple rotation won’t fully balance the tree but it may flip the tree in such a manner that it gets converted into a single rotation scenario, after which we can balance the tree by performing one more tree rotation. This process of applying two rotations sequentially one after another is known as double rotation and since in our example the insertion was Left-Right (LR) insertion, this combination of RR and LL rotation is known as LR rotation. Hence, to summarize:</a:t>
            </a:r>
          </a:p>
          <a:p>
            <a:pPr algn="just"/>
            <a:r>
              <a:rPr lang="en-US" sz="1500" dirty="0"/>
              <a:t>The LR rotation consists of 2 steps:</a:t>
            </a:r>
          </a:p>
          <a:p>
            <a:pPr algn="just">
              <a:buFont typeface="+mj-lt"/>
              <a:buAutoNum type="arabicPeriod"/>
            </a:pPr>
            <a:r>
              <a:rPr lang="en-US" sz="1500" dirty="0"/>
              <a:t>Apply RR Rotation (anti-clockwise rotation) on the left subtree of the imbalanced node as the left child of the imbalanced node is right-heavy. This process flips the tree and converts it into a left-skewed tree.</a:t>
            </a:r>
          </a:p>
          <a:p>
            <a:pPr algn="just">
              <a:buFont typeface="+mj-lt"/>
              <a:buAutoNum type="arabicPeriod"/>
            </a:pPr>
            <a:r>
              <a:rPr lang="en-US" sz="1500" dirty="0"/>
              <a:t>Perform LL Rotation (clock-wise rotation) on the imbalanced node to balance the left-skewed tree.</a:t>
            </a:r>
          </a:p>
          <a:p>
            <a:pPr algn="just"/>
            <a:r>
              <a:rPr lang="en-US" sz="1600" dirty="0"/>
              <a:t>Hence, LR rotation is essentially a combination of RR and LL Rotation.</a:t>
            </a:r>
          </a:p>
        </p:txBody>
      </p:sp>
    </p:spTree>
    <p:extLst>
      <p:ext uri="{BB962C8B-B14F-4D97-AF65-F5344CB8AC3E}">
        <p14:creationId xmlns:p14="http://schemas.microsoft.com/office/powerpoint/2010/main" val="53004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58D94-5B84-8392-BDD9-B543A87224A7}"/>
              </a:ext>
            </a:extLst>
          </p:cNvPr>
          <p:cNvSpPr txBox="1"/>
          <p:nvPr/>
        </p:nvSpPr>
        <p:spPr>
          <a:xfrm>
            <a:off x="120072" y="78570"/>
            <a:ext cx="6096000" cy="369332"/>
          </a:xfrm>
          <a:prstGeom prst="rect">
            <a:avLst/>
          </a:prstGeom>
          <a:noFill/>
        </p:spPr>
        <p:txBody>
          <a:bodyPr wrap="square">
            <a:spAutoFit/>
          </a:bodyPr>
          <a:lstStyle/>
          <a:p>
            <a:pPr algn="l"/>
            <a:r>
              <a:rPr lang="en-US" b="1" i="0" dirty="0">
                <a:effectLst/>
                <a:latin typeface="Source Sans Pro" panose="020B0503030403020204" pitchFamily="34" charset="0"/>
              </a:rPr>
              <a:t>An intuitive introduction to Non-Linear Data Structure</a:t>
            </a:r>
          </a:p>
        </p:txBody>
      </p:sp>
      <p:sp>
        <p:nvSpPr>
          <p:cNvPr id="5" name="TextBox 4">
            <a:extLst>
              <a:ext uri="{FF2B5EF4-FFF2-40B4-BE49-F238E27FC236}">
                <a16:creationId xmlns:a16="http://schemas.microsoft.com/office/drawing/2014/main" id="{12935062-525B-336E-F02F-27CA53415C84}"/>
              </a:ext>
            </a:extLst>
          </p:cNvPr>
          <p:cNvSpPr txBox="1"/>
          <p:nvPr/>
        </p:nvSpPr>
        <p:spPr>
          <a:xfrm>
            <a:off x="120071" y="447902"/>
            <a:ext cx="11794837" cy="584775"/>
          </a:xfrm>
          <a:prstGeom prst="rect">
            <a:avLst/>
          </a:prstGeom>
          <a:noFill/>
        </p:spPr>
        <p:txBody>
          <a:bodyPr wrap="square">
            <a:spAutoFit/>
          </a:bodyPr>
          <a:lstStyle/>
          <a:p>
            <a:pPr algn="l"/>
            <a:r>
              <a:rPr lang="en-US" sz="1600" b="0" i="0" dirty="0">
                <a:effectLst/>
                <a:latin typeface="Source Sans Pro" panose="020B0503030403020204" pitchFamily="34" charset="0"/>
              </a:rPr>
              <a:t>Suppose, John and Sarah are two high school students. Their class teacher assigned them to give a detailed list consisting of the names of the Faculties in their year, along with their departments.</a:t>
            </a:r>
          </a:p>
        </p:txBody>
      </p:sp>
      <p:graphicFrame>
        <p:nvGraphicFramePr>
          <p:cNvPr id="6" name="Table 5">
            <a:extLst>
              <a:ext uri="{FF2B5EF4-FFF2-40B4-BE49-F238E27FC236}">
                <a16:creationId xmlns:a16="http://schemas.microsoft.com/office/drawing/2014/main" id="{80ECC5CB-C3AB-A89E-4C8F-E295F4CE3EC7}"/>
              </a:ext>
            </a:extLst>
          </p:cNvPr>
          <p:cNvGraphicFramePr>
            <a:graphicFrameLocks noGrp="1"/>
          </p:cNvGraphicFramePr>
          <p:nvPr>
            <p:extLst>
              <p:ext uri="{D42A27DB-BD31-4B8C-83A1-F6EECF244321}">
                <p14:modId xmlns:p14="http://schemas.microsoft.com/office/powerpoint/2010/main" val="939401774"/>
              </p:ext>
            </p:extLst>
          </p:nvPr>
        </p:nvGraphicFramePr>
        <p:xfrm>
          <a:off x="672406" y="1752600"/>
          <a:ext cx="4315230" cy="3352800"/>
        </p:xfrm>
        <a:graphic>
          <a:graphicData uri="http://schemas.openxmlformats.org/drawingml/2006/table">
            <a:tbl>
              <a:tblPr/>
              <a:tblGrid>
                <a:gridCol w="1664393">
                  <a:extLst>
                    <a:ext uri="{9D8B030D-6E8A-4147-A177-3AD203B41FA5}">
                      <a16:colId xmlns:a16="http://schemas.microsoft.com/office/drawing/2014/main" val="34535109"/>
                    </a:ext>
                  </a:extLst>
                </a:gridCol>
                <a:gridCol w="2650837">
                  <a:extLst>
                    <a:ext uri="{9D8B030D-6E8A-4147-A177-3AD203B41FA5}">
                      <a16:colId xmlns:a16="http://schemas.microsoft.com/office/drawing/2014/main" val="1471722866"/>
                    </a:ext>
                  </a:extLst>
                </a:gridCol>
              </a:tblGrid>
              <a:tr h="0">
                <a:tc>
                  <a:txBody>
                    <a:bodyPr/>
                    <a:lstStyle/>
                    <a:p>
                      <a:pPr algn="l"/>
                      <a:r>
                        <a:rPr lang="en-US" sz="1600" b="1" dirty="0">
                          <a:effectLst/>
                        </a:rPr>
                        <a:t>Member Name</a:t>
                      </a:r>
                    </a:p>
                  </a:txBody>
                  <a:tcPr anchor="ctr">
                    <a:lnL>
                      <a:noFill/>
                    </a:lnL>
                    <a:lnR>
                      <a:noFill/>
                    </a:lnR>
                    <a:lnT>
                      <a:noFill/>
                    </a:lnT>
                    <a:lnB>
                      <a:noFill/>
                    </a:lnB>
                  </a:tcPr>
                </a:tc>
                <a:tc>
                  <a:txBody>
                    <a:bodyPr/>
                    <a:lstStyle/>
                    <a:p>
                      <a:pPr algn="l"/>
                      <a:r>
                        <a:rPr lang="en-US" sz="1600" b="1" dirty="0">
                          <a:effectLst/>
                        </a:rPr>
                        <a:t>Designation</a:t>
                      </a:r>
                    </a:p>
                  </a:txBody>
                  <a:tcPr anchor="ctr">
                    <a:lnL>
                      <a:noFill/>
                    </a:lnL>
                    <a:lnR>
                      <a:noFill/>
                    </a:lnR>
                    <a:lnT>
                      <a:noFill/>
                    </a:lnT>
                    <a:lnB>
                      <a:noFill/>
                    </a:lnB>
                  </a:tcPr>
                </a:tc>
                <a:extLst>
                  <a:ext uri="{0D108BD9-81ED-4DB2-BD59-A6C34878D82A}">
                    <a16:rowId xmlns:a16="http://schemas.microsoft.com/office/drawing/2014/main" val="2642176390"/>
                  </a:ext>
                </a:extLst>
              </a:tr>
              <a:tr h="0">
                <a:tc>
                  <a:txBody>
                    <a:bodyPr/>
                    <a:lstStyle/>
                    <a:p>
                      <a:r>
                        <a:rPr lang="en-US" sz="1600" dirty="0">
                          <a:effectLst/>
                        </a:rPr>
                        <a:t>Jane</a:t>
                      </a:r>
                    </a:p>
                  </a:txBody>
                  <a:tcPr anchor="ctr">
                    <a:lnL>
                      <a:noFill/>
                    </a:lnL>
                    <a:lnR>
                      <a:noFill/>
                    </a:lnR>
                    <a:lnT>
                      <a:noFill/>
                    </a:lnT>
                    <a:lnB>
                      <a:noFill/>
                    </a:lnB>
                  </a:tcPr>
                </a:tc>
                <a:tc>
                  <a:txBody>
                    <a:bodyPr/>
                    <a:lstStyle/>
                    <a:p>
                      <a:r>
                        <a:rPr lang="en-US" sz="1600" dirty="0">
                          <a:effectLst/>
                        </a:rPr>
                        <a:t>Principal</a:t>
                      </a:r>
                    </a:p>
                  </a:txBody>
                  <a:tcPr anchor="ctr">
                    <a:lnL>
                      <a:noFill/>
                    </a:lnL>
                    <a:lnR>
                      <a:noFill/>
                    </a:lnR>
                    <a:lnT>
                      <a:noFill/>
                    </a:lnT>
                    <a:lnB>
                      <a:noFill/>
                    </a:lnB>
                  </a:tcPr>
                </a:tc>
                <a:extLst>
                  <a:ext uri="{0D108BD9-81ED-4DB2-BD59-A6C34878D82A}">
                    <a16:rowId xmlns:a16="http://schemas.microsoft.com/office/drawing/2014/main" val="810107720"/>
                  </a:ext>
                </a:extLst>
              </a:tr>
              <a:tr h="0">
                <a:tc>
                  <a:txBody>
                    <a:bodyPr/>
                    <a:lstStyle/>
                    <a:p>
                      <a:r>
                        <a:rPr lang="en-US" sz="1600">
                          <a:effectLst/>
                        </a:rPr>
                        <a:t>Marilla</a:t>
                      </a:r>
                    </a:p>
                  </a:txBody>
                  <a:tcPr anchor="ctr">
                    <a:lnL>
                      <a:noFill/>
                    </a:lnL>
                    <a:lnR>
                      <a:noFill/>
                    </a:lnR>
                    <a:lnT>
                      <a:noFill/>
                    </a:lnT>
                    <a:lnB>
                      <a:noFill/>
                    </a:lnB>
                  </a:tcPr>
                </a:tc>
                <a:tc>
                  <a:txBody>
                    <a:bodyPr/>
                    <a:lstStyle/>
                    <a:p>
                      <a:r>
                        <a:rPr lang="en-US" sz="1600" dirty="0">
                          <a:effectLst/>
                        </a:rPr>
                        <a:t>HOD, Science Dept</a:t>
                      </a:r>
                    </a:p>
                  </a:txBody>
                  <a:tcPr anchor="ctr">
                    <a:lnL>
                      <a:noFill/>
                    </a:lnL>
                    <a:lnR>
                      <a:noFill/>
                    </a:lnR>
                    <a:lnT>
                      <a:noFill/>
                    </a:lnT>
                    <a:lnB>
                      <a:noFill/>
                    </a:lnB>
                  </a:tcPr>
                </a:tc>
                <a:extLst>
                  <a:ext uri="{0D108BD9-81ED-4DB2-BD59-A6C34878D82A}">
                    <a16:rowId xmlns:a16="http://schemas.microsoft.com/office/drawing/2014/main" val="1578294583"/>
                  </a:ext>
                </a:extLst>
              </a:tr>
              <a:tr h="0">
                <a:tc>
                  <a:txBody>
                    <a:bodyPr/>
                    <a:lstStyle/>
                    <a:p>
                      <a:r>
                        <a:rPr lang="en-US" sz="1600">
                          <a:effectLst/>
                        </a:rPr>
                        <a:t>Anne</a:t>
                      </a:r>
                    </a:p>
                  </a:txBody>
                  <a:tcPr anchor="ctr">
                    <a:lnL>
                      <a:noFill/>
                    </a:lnL>
                    <a:lnR>
                      <a:noFill/>
                    </a:lnR>
                    <a:lnT>
                      <a:noFill/>
                    </a:lnT>
                    <a:lnB>
                      <a:noFill/>
                    </a:lnB>
                  </a:tcPr>
                </a:tc>
                <a:tc>
                  <a:txBody>
                    <a:bodyPr/>
                    <a:lstStyle/>
                    <a:p>
                      <a:r>
                        <a:rPr lang="en-US" sz="1600" dirty="0">
                          <a:effectLst/>
                        </a:rPr>
                        <a:t>Teacher, Physics</a:t>
                      </a:r>
                    </a:p>
                  </a:txBody>
                  <a:tcPr anchor="ctr">
                    <a:lnL>
                      <a:noFill/>
                    </a:lnL>
                    <a:lnR>
                      <a:noFill/>
                    </a:lnR>
                    <a:lnT>
                      <a:noFill/>
                    </a:lnT>
                    <a:lnB>
                      <a:noFill/>
                    </a:lnB>
                  </a:tcPr>
                </a:tc>
                <a:extLst>
                  <a:ext uri="{0D108BD9-81ED-4DB2-BD59-A6C34878D82A}">
                    <a16:rowId xmlns:a16="http://schemas.microsoft.com/office/drawing/2014/main" val="1993742839"/>
                  </a:ext>
                </a:extLst>
              </a:tr>
              <a:tr h="0">
                <a:tc>
                  <a:txBody>
                    <a:bodyPr/>
                    <a:lstStyle/>
                    <a:p>
                      <a:r>
                        <a:rPr lang="en-US" sz="1600">
                          <a:effectLst/>
                        </a:rPr>
                        <a:t>Gilbert</a:t>
                      </a:r>
                    </a:p>
                  </a:txBody>
                  <a:tcPr anchor="ctr">
                    <a:lnL>
                      <a:noFill/>
                    </a:lnL>
                    <a:lnR>
                      <a:noFill/>
                    </a:lnR>
                    <a:lnT>
                      <a:noFill/>
                    </a:lnT>
                    <a:lnB>
                      <a:noFill/>
                    </a:lnB>
                  </a:tcPr>
                </a:tc>
                <a:tc>
                  <a:txBody>
                    <a:bodyPr/>
                    <a:lstStyle/>
                    <a:p>
                      <a:r>
                        <a:rPr lang="en-US" sz="1600" dirty="0">
                          <a:effectLst/>
                        </a:rPr>
                        <a:t>Teacher, Chemistry</a:t>
                      </a:r>
                    </a:p>
                  </a:txBody>
                  <a:tcPr anchor="ctr">
                    <a:lnL>
                      <a:noFill/>
                    </a:lnL>
                    <a:lnR>
                      <a:noFill/>
                    </a:lnR>
                    <a:lnT>
                      <a:noFill/>
                    </a:lnT>
                    <a:lnB>
                      <a:noFill/>
                    </a:lnB>
                  </a:tcPr>
                </a:tc>
                <a:extLst>
                  <a:ext uri="{0D108BD9-81ED-4DB2-BD59-A6C34878D82A}">
                    <a16:rowId xmlns:a16="http://schemas.microsoft.com/office/drawing/2014/main" val="2013012935"/>
                  </a:ext>
                </a:extLst>
              </a:tr>
              <a:tr h="0">
                <a:tc>
                  <a:txBody>
                    <a:bodyPr/>
                    <a:lstStyle/>
                    <a:p>
                      <a:r>
                        <a:rPr lang="en-US" sz="1600">
                          <a:effectLst/>
                        </a:rPr>
                        <a:t>Moody</a:t>
                      </a:r>
                    </a:p>
                  </a:txBody>
                  <a:tcPr anchor="ctr">
                    <a:lnL>
                      <a:noFill/>
                    </a:lnL>
                    <a:lnR>
                      <a:noFill/>
                    </a:lnR>
                    <a:lnT>
                      <a:noFill/>
                    </a:lnT>
                    <a:lnB>
                      <a:noFill/>
                    </a:lnB>
                  </a:tcPr>
                </a:tc>
                <a:tc>
                  <a:txBody>
                    <a:bodyPr/>
                    <a:lstStyle/>
                    <a:p>
                      <a:r>
                        <a:rPr lang="en-US" sz="1600" dirty="0">
                          <a:effectLst/>
                        </a:rPr>
                        <a:t>Teacher, Math's</a:t>
                      </a:r>
                    </a:p>
                  </a:txBody>
                  <a:tcPr anchor="ctr">
                    <a:lnL>
                      <a:noFill/>
                    </a:lnL>
                    <a:lnR>
                      <a:noFill/>
                    </a:lnR>
                    <a:lnT>
                      <a:noFill/>
                    </a:lnT>
                    <a:lnB>
                      <a:noFill/>
                    </a:lnB>
                  </a:tcPr>
                </a:tc>
                <a:extLst>
                  <a:ext uri="{0D108BD9-81ED-4DB2-BD59-A6C34878D82A}">
                    <a16:rowId xmlns:a16="http://schemas.microsoft.com/office/drawing/2014/main" val="899605080"/>
                  </a:ext>
                </a:extLst>
              </a:tr>
              <a:tr h="0">
                <a:tc>
                  <a:txBody>
                    <a:bodyPr/>
                    <a:lstStyle/>
                    <a:p>
                      <a:r>
                        <a:rPr lang="en-US" sz="1600">
                          <a:effectLst/>
                        </a:rPr>
                        <a:t>Mathew</a:t>
                      </a:r>
                    </a:p>
                  </a:txBody>
                  <a:tcPr anchor="ctr">
                    <a:lnL>
                      <a:noFill/>
                    </a:lnL>
                    <a:lnR>
                      <a:noFill/>
                    </a:lnR>
                    <a:lnT>
                      <a:noFill/>
                    </a:lnT>
                    <a:lnB>
                      <a:noFill/>
                    </a:lnB>
                  </a:tcPr>
                </a:tc>
                <a:tc>
                  <a:txBody>
                    <a:bodyPr/>
                    <a:lstStyle/>
                    <a:p>
                      <a:r>
                        <a:rPr lang="en-US" sz="1600" dirty="0">
                          <a:effectLst/>
                        </a:rPr>
                        <a:t>HOD, Commerce Dept</a:t>
                      </a:r>
                    </a:p>
                  </a:txBody>
                  <a:tcPr anchor="ctr">
                    <a:lnL>
                      <a:noFill/>
                    </a:lnL>
                    <a:lnR>
                      <a:noFill/>
                    </a:lnR>
                    <a:lnT>
                      <a:noFill/>
                    </a:lnT>
                    <a:lnB>
                      <a:noFill/>
                    </a:lnB>
                  </a:tcPr>
                </a:tc>
                <a:extLst>
                  <a:ext uri="{0D108BD9-81ED-4DB2-BD59-A6C34878D82A}">
                    <a16:rowId xmlns:a16="http://schemas.microsoft.com/office/drawing/2014/main" val="2733001216"/>
                  </a:ext>
                </a:extLst>
              </a:tr>
              <a:tr h="0">
                <a:tc>
                  <a:txBody>
                    <a:bodyPr/>
                    <a:lstStyle/>
                    <a:p>
                      <a:r>
                        <a:rPr lang="en-US" sz="1600">
                          <a:effectLst/>
                        </a:rPr>
                        <a:t>Jerry</a:t>
                      </a:r>
                    </a:p>
                  </a:txBody>
                  <a:tcPr anchor="ctr">
                    <a:lnL>
                      <a:noFill/>
                    </a:lnL>
                    <a:lnR>
                      <a:noFill/>
                    </a:lnR>
                    <a:lnT>
                      <a:noFill/>
                    </a:lnT>
                    <a:lnB>
                      <a:noFill/>
                    </a:lnB>
                  </a:tcPr>
                </a:tc>
                <a:tc>
                  <a:txBody>
                    <a:bodyPr/>
                    <a:lstStyle/>
                    <a:p>
                      <a:r>
                        <a:rPr lang="en-US" sz="1600" dirty="0">
                          <a:effectLst/>
                        </a:rPr>
                        <a:t>Teacher, Accountancy</a:t>
                      </a:r>
                    </a:p>
                  </a:txBody>
                  <a:tcPr anchor="ctr">
                    <a:lnL>
                      <a:noFill/>
                    </a:lnL>
                    <a:lnR>
                      <a:noFill/>
                    </a:lnR>
                    <a:lnT>
                      <a:noFill/>
                    </a:lnT>
                    <a:lnB>
                      <a:noFill/>
                    </a:lnB>
                  </a:tcPr>
                </a:tc>
                <a:extLst>
                  <a:ext uri="{0D108BD9-81ED-4DB2-BD59-A6C34878D82A}">
                    <a16:rowId xmlns:a16="http://schemas.microsoft.com/office/drawing/2014/main" val="2432861615"/>
                  </a:ext>
                </a:extLst>
              </a:tr>
              <a:tr h="0">
                <a:tc>
                  <a:txBody>
                    <a:bodyPr/>
                    <a:lstStyle/>
                    <a:p>
                      <a:r>
                        <a:rPr lang="en-US" sz="1600">
                          <a:effectLst/>
                        </a:rPr>
                        <a:t>Prissy</a:t>
                      </a:r>
                    </a:p>
                  </a:txBody>
                  <a:tcPr anchor="ctr">
                    <a:lnL>
                      <a:noFill/>
                    </a:lnL>
                    <a:lnR>
                      <a:noFill/>
                    </a:lnR>
                    <a:lnT>
                      <a:noFill/>
                    </a:lnT>
                    <a:lnB>
                      <a:noFill/>
                    </a:lnB>
                  </a:tcPr>
                </a:tc>
                <a:tc>
                  <a:txBody>
                    <a:bodyPr/>
                    <a:lstStyle/>
                    <a:p>
                      <a:r>
                        <a:rPr lang="en-US" sz="1600" dirty="0">
                          <a:effectLst/>
                        </a:rPr>
                        <a:t>Teacher, Business Studies</a:t>
                      </a:r>
                    </a:p>
                  </a:txBody>
                  <a:tcPr anchor="ctr">
                    <a:lnL>
                      <a:noFill/>
                    </a:lnL>
                    <a:lnR>
                      <a:noFill/>
                    </a:lnR>
                    <a:lnT>
                      <a:noFill/>
                    </a:lnT>
                    <a:lnB>
                      <a:noFill/>
                    </a:lnB>
                  </a:tcPr>
                </a:tc>
                <a:extLst>
                  <a:ext uri="{0D108BD9-81ED-4DB2-BD59-A6C34878D82A}">
                    <a16:rowId xmlns:a16="http://schemas.microsoft.com/office/drawing/2014/main" val="3259256165"/>
                  </a:ext>
                </a:extLst>
              </a:tr>
              <a:tr h="0">
                <a:tc>
                  <a:txBody>
                    <a:bodyPr/>
                    <a:lstStyle/>
                    <a:p>
                      <a:r>
                        <a:rPr lang="en-US" sz="1600">
                          <a:effectLst/>
                        </a:rPr>
                        <a:t>Mary</a:t>
                      </a:r>
                    </a:p>
                  </a:txBody>
                  <a:tcPr anchor="ctr">
                    <a:lnL>
                      <a:noFill/>
                    </a:lnL>
                    <a:lnR>
                      <a:noFill/>
                    </a:lnR>
                    <a:lnT>
                      <a:noFill/>
                    </a:lnT>
                    <a:lnB>
                      <a:noFill/>
                    </a:lnB>
                  </a:tcPr>
                </a:tc>
                <a:tc>
                  <a:txBody>
                    <a:bodyPr/>
                    <a:lstStyle/>
                    <a:p>
                      <a:r>
                        <a:rPr lang="en-US" sz="1600" dirty="0">
                          <a:effectLst/>
                        </a:rPr>
                        <a:t>Teacher, Economics</a:t>
                      </a:r>
                    </a:p>
                  </a:txBody>
                  <a:tcPr anchor="ctr">
                    <a:lnL>
                      <a:noFill/>
                    </a:lnL>
                    <a:lnR>
                      <a:noFill/>
                    </a:lnR>
                    <a:lnT>
                      <a:noFill/>
                    </a:lnT>
                    <a:lnB>
                      <a:noFill/>
                    </a:lnB>
                  </a:tcPr>
                </a:tc>
                <a:extLst>
                  <a:ext uri="{0D108BD9-81ED-4DB2-BD59-A6C34878D82A}">
                    <a16:rowId xmlns:a16="http://schemas.microsoft.com/office/drawing/2014/main" val="1834442050"/>
                  </a:ext>
                </a:extLst>
              </a:tr>
            </a:tbl>
          </a:graphicData>
        </a:graphic>
      </p:graphicFrame>
      <p:sp>
        <p:nvSpPr>
          <p:cNvPr id="8" name="TextBox 7">
            <a:extLst>
              <a:ext uri="{FF2B5EF4-FFF2-40B4-BE49-F238E27FC236}">
                <a16:creationId xmlns:a16="http://schemas.microsoft.com/office/drawing/2014/main" id="{7D16D1C6-769D-D22A-8225-3AFF13309227}"/>
              </a:ext>
            </a:extLst>
          </p:cNvPr>
          <p:cNvSpPr txBox="1"/>
          <p:nvPr/>
        </p:nvSpPr>
        <p:spPr>
          <a:xfrm>
            <a:off x="120072" y="1094233"/>
            <a:ext cx="6096000" cy="584775"/>
          </a:xfrm>
          <a:prstGeom prst="rect">
            <a:avLst/>
          </a:prstGeom>
          <a:noFill/>
        </p:spPr>
        <p:txBody>
          <a:bodyPr wrap="square">
            <a:spAutoFit/>
          </a:bodyPr>
          <a:lstStyle/>
          <a:p>
            <a:r>
              <a:rPr lang="en-US" sz="1600" dirty="0">
                <a:latin typeface="Source Sans Pro" panose="020B0503030403020204" pitchFamily="34" charset="0"/>
              </a:rPr>
              <a:t>John decides to make a table consisting of the names of each person along with his/her department and designations.</a:t>
            </a:r>
          </a:p>
        </p:txBody>
      </p:sp>
      <p:sp>
        <p:nvSpPr>
          <p:cNvPr id="10" name="TextBox 9">
            <a:extLst>
              <a:ext uri="{FF2B5EF4-FFF2-40B4-BE49-F238E27FC236}">
                <a16:creationId xmlns:a16="http://schemas.microsoft.com/office/drawing/2014/main" id="{5C0CEC35-1A91-8D6E-07D4-2E661DE81A86}"/>
              </a:ext>
            </a:extLst>
          </p:cNvPr>
          <p:cNvSpPr txBox="1"/>
          <p:nvPr/>
        </p:nvSpPr>
        <p:spPr>
          <a:xfrm>
            <a:off x="6216072" y="1094232"/>
            <a:ext cx="5772728" cy="584775"/>
          </a:xfrm>
          <a:prstGeom prst="rect">
            <a:avLst/>
          </a:prstGeom>
          <a:noFill/>
        </p:spPr>
        <p:txBody>
          <a:bodyPr wrap="square">
            <a:spAutoFit/>
          </a:bodyPr>
          <a:lstStyle/>
          <a:p>
            <a:r>
              <a:rPr lang="en-US" sz="1600" dirty="0">
                <a:latin typeface="Source Sans Pro" panose="020B0503030403020204" pitchFamily="34" charset="0"/>
              </a:rPr>
              <a:t>Sarah, on the other hand, decides to make a tree diagram that shows all the faculties along with their designations:</a:t>
            </a:r>
          </a:p>
        </p:txBody>
      </p:sp>
      <p:pic>
        <p:nvPicPr>
          <p:cNvPr id="14" name="Picture 13">
            <a:extLst>
              <a:ext uri="{FF2B5EF4-FFF2-40B4-BE49-F238E27FC236}">
                <a16:creationId xmlns:a16="http://schemas.microsoft.com/office/drawing/2014/main" id="{81F2EFBB-A740-6342-9898-823E75B06461}"/>
              </a:ext>
            </a:extLst>
          </p:cNvPr>
          <p:cNvPicPr>
            <a:picLocks noChangeAspect="1"/>
          </p:cNvPicPr>
          <p:nvPr/>
        </p:nvPicPr>
        <p:blipFill>
          <a:blip r:embed="rId2"/>
          <a:stretch>
            <a:fillRect/>
          </a:stretch>
        </p:blipFill>
        <p:spPr>
          <a:xfrm>
            <a:off x="6216072" y="1752600"/>
            <a:ext cx="5435599" cy="3171227"/>
          </a:xfrm>
          <a:prstGeom prst="rect">
            <a:avLst/>
          </a:prstGeom>
        </p:spPr>
      </p:pic>
      <p:sp>
        <p:nvSpPr>
          <p:cNvPr id="16" name="TextBox 15">
            <a:extLst>
              <a:ext uri="{FF2B5EF4-FFF2-40B4-BE49-F238E27FC236}">
                <a16:creationId xmlns:a16="http://schemas.microsoft.com/office/drawing/2014/main" id="{9196A0AF-469E-BA8D-B9B2-1FB34F09021B}"/>
              </a:ext>
            </a:extLst>
          </p:cNvPr>
          <p:cNvSpPr txBox="1"/>
          <p:nvPr/>
        </p:nvSpPr>
        <p:spPr>
          <a:xfrm>
            <a:off x="302952" y="5395464"/>
            <a:ext cx="11660908" cy="1323439"/>
          </a:xfrm>
          <a:prstGeom prst="rect">
            <a:avLst/>
          </a:prstGeom>
          <a:noFill/>
        </p:spPr>
        <p:txBody>
          <a:bodyPr wrap="square">
            <a:spAutoFit/>
          </a:bodyPr>
          <a:lstStyle/>
          <a:p>
            <a:pPr algn="l"/>
            <a:r>
              <a:rPr lang="en-US" sz="1600" b="1" i="0" dirty="0">
                <a:effectLst/>
                <a:latin typeface="Source Sans Pro" panose="020B0503030403020204" pitchFamily="34" charset="0"/>
              </a:rPr>
              <a:t>Q. Who do you think will get a better grade in their assessment?</a:t>
            </a:r>
          </a:p>
          <a:p>
            <a:pPr algn="l"/>
            <a:endParaRPr lang="en-US" sz="1600" b="1" i="0" dirty="0">
              <a:effectLst/>
              <a:latin typeface="Source Sans Pro" panose="020B0503030403020204" pitchFamily="34" charset="0"/>
            </a:endParaRPr>
          </a:p>
          <a:p>
            <a:pPr algn="l"/>
            <a:r>
              <a:rPr lang="en-US" sz="1600" b="0" i="0" dirty="0">
                <a:effectLst/>
                <a:latin typeface="Source Sans Pro" panose="020B0503030403020204" pitchFamily="34" charset="0"/>
              </a:rPr>
              <a:t>It's Sarah because she has represented the relationship between the faculties while John has only provided a one-sided list that does not show who works under whom. John's list is a linear data structure as you might have guessed, while Sarah's tree is a non-linear data structure.</a:t>
            </a:r>
          </a:p>
        </p:txBody>
      </p:sp>
    </p:spTree>
    <p:extLst>
      <p:ext uri="{BB962C8B-B14F-4D97-AF65-F5344CB8AC3E}">
        <p14:creationId xmlns:p14="http://schemas.microsoft.com/office/powerpoint/2010/main" val="88628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heel(1)">
                                      <p:cBhvr>
                                        <p:cTn id="33" dur="20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fade">
                                      <p:cBhvr>
                                        <p:cTn id="38" dur="1000"/>
                                        <p:tgtEl>
                                          <p:spTgt spid="16">
                                            <p:txEl>
                                              <p:pRg st="0" end="0"/>
                                            </p:txEl>
                                          </p:spTgt>
                                        </p:tgtEl>
                                      </p:cBhvr>
                                    </p:animEffect>
                                    <p:anim calcmode="lin" valueType="num">
                                      <p:cBhvr>
                                        <p:cTn id="39"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6">
                                            <p:txEl>
                                              <p:pRg st="2" end="2"/>
                                            </p:txEl>
                                          </p:spTgt>
                                        </p:tgtEl>
                                        <p:attrNameLst>
                                          <p:attrName>style.visibility</p:attrName>
                                        </p:attrNameLst>
                                      </p:cBhvr>
                                      <p:to>
                                        <p:strVal val="visible"/>
                                      </p:to>
                                    </p:set>
                                    <p:animEffect transition="in" filter="fade">
                                      <p:cBhvr>
                                        <p:cTn id="45" dur="1000"/>
                                        <p:tgtEl>
                                          <p:spTgt spid="16">
                                            <p:txEl>
                                              <p:pRg st="2" end="2"/>
                                            </p:txEl>
                                          </p:spTgt>
                                        </p:tgtEl>
                                      </p:cBhvr>
                                    </p:animEffect>
                                    <p:anim calcmode="lin" valueType="num">
                                      <p:cBhvr>
                                        <p:cTn id="46"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additive="base">
                                        <p:cTn id="52" dur="500" fill="hold"/>
                                        <p:tgtEl>
                                          <p:spTgt spid="3"/>
                                        </p:tgtEl>
                                        <p:attrNameLst>
                                          <p:attrName>ppt_x</p:attrName>
                                        </p:attrNameLst>
                                      </p:cBhvr>
                                      <p:tavLst>
                                        <p:tav tm="0">
                                          <p:val>
                                            <p:strVal val="#ppt_x"/>
                                          </p:val>
                                        </p:tav>
                                        <p:tav tm="100000">
                                          <p:val>
                                            <p:strVal val="#ppt_x"/>
                                          </p:val>
                                        </p:tav>
                                      </p:tavLst>
                                    </p:anim>
                                    <p:anim calcmode="lin" valueType="num">
                                      <p:cBhvr additive="base">
                                        <p:cTn id="5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C8A1E1-C4BF-2B20-0425-497157D435BF}"/>
              </a:ext>
            </a:extLst>
          </p:cNvPr>
          <p:cNvSpPr txBox="1"/>
          <p:nvPr/>
        </p:nvSpPr>
        <p:spPr>
          <a:xfrm>
            <a:off x="129311" y="126317"/>
            <a:ext cx="7389089" cy="6494085"/>
          </a:xfrm>
          <a:prstGeom prst="rect">
            <a:avLst/>
          </a:prstGeom>
          <a:noFill/>
        </p:spPr>
        <p:txBody>
          <a:bodyPr wrap="square">
            <a:spAutoFit/>
          </a:bodyPr>
          <a:lstStyle/>
          <a:p>
            <a:pPr algn="just"/>
            <a:r>
              <a:rPr lang="en-US" sz="1600" b="1" i="0" dirty="0">
                <a:solidFill>
                  <a:schemeClr val="tx1">
                    <a:lumMod val="95000"/>
                    <a:lumOff val="5000"/>
                  </a:schemeClr>
                </a:solidFill>
                <a:effectLst/>
                <a:ea typeface="Source Sans Pro" panose="020B0503030403020204" pitchFamily="34" charset="0"/>
              </a:rPr>
              <a:t>Operations on AVL Trees: </a:t>
            </a:r>
            <a:r>
              <a:rPr lang="en-US" sz="1600" b="0" i="0" dirty="0">
                <a:solidFill>
                  <a:schemeClr val="tx1">
                    <a:lumMod val="95000"/>
                    <a:lumOff val="5000"/>
                  </a:schemeClr>
                </a:solidFill>
                <a:effectLst/>
                <a:ea typeface="Source Sans Pro" panose="020B0503030403020204" pitchFamily="34" charset="0"/>
              </a:rPr>
              <a:t>Since AVL Trees are self-balancing Binary Search Trees, all the operations carried out using AVL Trees are similar to that of Binary Search Trees. Also, since searching an element and traversing the tree doesn’t change the tree’s structure, these operations can't violate the height balancing property of AVL Trees. Hence, searching and traversing operations are the same as that of Binary Search Trees.</a:t>
            </a:r>
          </a:p>
          <a:p>
            <a:pPr algn="just"/>
            <a:r>
              <a:rPr lang="en-US" sz="1600" b="0" i="0" dirty="0">
                <a:solidFill>
                  <a:schemeClr val="tx1">
                    <a:lumMod val="95000"/>
                    <a:lumOff val="5000"/>
                  </a:schemeClr>
                </a:solidFill>
                <a:effectLst/>
                <a:ea typeface="Source Sans Pro" panose="020B0503030403020204" pitchFamily="34" charset="0"/>
              </a:rPr>
              <a:t>However, upon the execution of each insertion or deletion operation, we check the balance factor of all the nodes and perform rotations to balance the AVL Tree if needed. Let's look at these operations in detail:</a:t>
            </a:r>
          </a:p>
          <a:p>
            <a:pPr algn="just"/>
            <a:endParaRPr lang="en-US" sz="1600" b="0" i="0" dirty="0">
              <a:solidFill>
                <a:schemeClr val="tx1">
                  <a:lumMod val="95000"/>
                  <a:lumOff val="5000"/>
                </a:schemeClr>
              </a:solidFill>
              <a:effectLst/>
              <a:ea typeface="Source Sans Pro" panose="020B0503030403020204" pitchFamily="34" charset="0"/>
            </a:endParaRPr>
          </a:p>
          <a:p>
            <a:pPr algn="just"/>
            <a:r>
              <a:rPr lang="en-US" sz="1600" b="1" i="0" dirty="0">
                <a:solidFill>
                  <a:schemeClr val="tx1">
                    <a:lumMod val="95000"/>
                    <a:lumOff val="5000"/>
                  </a:schemeClr>
                </a:solidFill>
                <a:effectLst/>
                <a:ea typeface="Source Sans Pro" panose="020B0503030403020204" pitchFamily="34" charset="0"/>
              </a:rPr>
              <a:t>1. Insertion: </a:t>
            </a:r>
            <a:r>
              <a:rPr lang="en-US" sz="1600" b="0" i="0" dirty="0">
                <a:solidFill>
                  <a:schemeClr val="tx1">
                    <a:lumMod val="95000"/>
                    <a:lumOff val="5000"/>
                  </a:schemeClr>
                </a:solidFill>
                <a:effectLst/>
                <a:ea typeface="Source Sans Pro" panose="020B0503030403020204" pitchFamily="34" charset="0"/>
              </a:rPr>
              <a:t>In Binary Search Trees, the new node (let say N) was inserted in the tree by traversing it using BST logic to locate a node with NULL as its child that can be replaced to insert the new node N. Hence, in BSTs a new node is always inserted as a leaf node by replacing the NULL value of a node’s child.</a:t>
            </a:r>
          </a:p>
          <a:p>
            <a:pPr algn="just"/>
            <a:endParaRPr lang="en-US" sz="1600" b="0" i="0" dirty="0">
              <a:solidFill>
                <a:schemeClr val="tx1">
                  <a:lumMod val="95000"/>
                  <a:lumOff val="5000"/>
                </a:schemeClr>
              </a:solidFill>
              <a:effectLst/>
              <a:ea typeface="Source Sans Pro" panose="020B0503030403020204" pitchFamily="34" charset="0"/>
            </a:endParaRPr>
          </a:p>
          <a:p>
            <a:pPr algn="just"/>
            <a:r>
              <a:rPr lang="en-US" sz="1600" b="0" i="0" dirty="0">
                <a:solidFill>
                  <a:schemeClr val="tx1">
                    <a:lumMod val="95000"/>
                    <a:lumOff val="5000"/>
                  </a:schemeClr>
                </a:solidFill>
                <a:effectLst/>
                <a:ea typeface="Source Sans Pro" panose="020B0503030403020204" pitchFamily="34" charset="0"/>
              </a:rPr>
              <a:t>Just like the insertion in BSTs, the new node is always inserted as a leaf node in AVL Trees i.e., the balance factor of the newly inserted node is always equal to 0. However, after each insertion in the tree, the balance factor for the ancestors of the newly inserted node is checked to verify that the tree is balanced or not. Here, only the ancestors of the inserted node are checked for imbalance because when a new node is inserted, it only alters the height of its ancestors, thereby inducing an imbalance in the tree. This process of finding the unbalanced node by traversing the ancestors of the newly inserted node is known as </a:t>
            </a:r>
            <a:r>
              <a:rPr lang="en-US" sz="1600" b="1" i="0" dirty="0">
                <a:solidFill>
                  <a:schemeClr val="tx1">
                    <a:lumMod val="95000"/>
                    <a:lumOff val="5000"/>
                  </a:schemeClr>
                </a:solidFill>
                <a:effectLst/>
                <a:ea typeface="Source Sans Pro" panose="020B0503030403020204" pitchFamily="34" charset="0"/>
              </a:rPr>
              <a:t>retracing</a:t>
            </a:r>
            <a:r>
              <a:rPr lang="en-US" sz="1600" b="0" i="0" dirty="0">
                <a:solidFill>
                  <a:schemeClr val="tx1">
                    <a:lumMod val="95000"/>
                    <a:lumOff val="5000"/>
                  </a:schemeClr>
                </a:solidFill>
                <a:effectLst/>
                <a:ea typeface="Source Sans Pro" panose="020B0503030403020204" pitchFamily="34" charset="0"/>
              </a:rPr>
              <a:t>. If the tree becomes unbalanced after inserting a new node, retracing helps us find the node’s location in the tree at which we need to perform the tree rotations to balance the tree.</a:t>
            </a:r>
          </a:p>
          <a:p>
            <a:pPr algn="just"/>
            <a:r>
              <a:rPr lang="en-US" sz="1600" b="0" i="0" dirty="0">
                <a:solidFill>
                  <a:schemeClr val="tx1">
                    <a:lumMod val="95000"/>
                    <a:lumOff val="5000"/>
                  </a:schemeClr>
                </a:solidFill>
                <a:effectLst/>
                <a:ea typeface="Source Sans Pro" panose="020B0503030403020204" pitchFamily="34" charset="0"/>
              </a:rPr>
              <a:t>The below gif demonstrates the retracing process upon inserting a new element in the AVL Tree:</a:t>
            </a:r>
          </a:p>
        </p:txBody>
      </p:sp>
      <p:pic>
        <p:nvPicPr>
          <p:cNvPr id="5" name="Picture 4">
            <a:extLst>
              <a:ext uri="{FF2B5EF4-FFF2-40B4-BE49-F238E27FC236}">
                <a16:creationId xmlns:a16="http://schemas.microsoft.com/office/drawing/2014/main" id="{3EA9D362-A6B5-D556-8F5F-6BA599A63853}"/>
              </a:ext>
            </a:extLst>
          </p:cNvPr>
          <p:cNvPicPr>
            <a:picLocks noChangeAspect="1"/>
          </p:cNvPicPr>
          <p:nvPr/>
        </p:nvPicPr>
        <p:blipFill>
          <a:blip r:embed="rId2"/>
          <a:stretch>
            <a:fillRect/>
          </a:stretch>
        </p:blipFill>
        <p:spPr>
          <a:xfrm>
            <a:off x="7736635" y="217867"/>
            <a:ext cx="4132093" cy="6422265"/>
          </a:xfrm>
          <a:prstGeom prst="rect">
            <a:avLst/>
          </a:prstGeom>
        </p:spPr>
      </p:pic>
    </p:spTree>
    <p:extLst>
      <p:ext uri="{BB962C8B-B14F-4D97-AF65-F5344CB8AC3E}">
        <p14:creationId xmlns:p14="http://schemas.microsoft.com/office/powerpoint/2010/main" val="320083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F8B91D-4CFB-730B-790F-8C81D1442972}"/>
              </a:ext>
            </a:extLst>
          </p:cNvPr>
          <p:cNvSpPr txBox="1"/>
          <p:nvPr/>
        </p:nvSpPr>
        <p:spPr>
          <a:xfrm>
            <a:off x="240144" y="208616"/>
            <a:ext cx="6216074" cy="6001643"/>
          </a:xfrm>
          <a:prstGeom prst="rect">
            <a:avLst/>
          </a:prstGeom>
          <a:noFill/>
        </p:spPr>
        <p:txBody>
          <a:bodyPr wrap="square">
            <a:spAutoFit/>
          </a:bodyPr>
          <a:lstStyle/>
          <a:p>
            <a:pPr algn="just"/>
            <a:r>
              <a:rPr lang="en-US" sz="1600" dirty="0"/>
              <a:t>Let’s look at the algorithm of the insertion operation in AVL Trees: </a:t>
            </a:r>
          </a:p>
          <a:p>
            <a:pPr algn="just"/>
            <a:endParaRPr lang="en-US" sz="1600" dirty="0"/>
          </a:p>
          <a:p>
            <a:pPr algn="just"/>
            <a:r>
              <a:rPr lang="en-US" sz="1600" dirty="0"/>
              <a:t>Insertion in AVL Trees:</a:t>
            </a:r>
          </a:p>
          <a:p>
            <a:pPr marL="342900" indent="-342900" algn="just">
              <a:buFont typeface="+mj-lt"/>
              <a:buAutoNum type="arabicPeriod"/>
            </a:pPr>
            <a:endParaRPr lang="en-US" sz="1600" dirty="0"/>
          </a:p>
          <a:p>
            <a:pPr marL="342900" indent="-342900" algn="just">
              <a:lnSpc>
                <a:spcPct val="200000"/>
              </a:lnSpc>
              <a:buFont typeface="+mj-lt"/>
              <a:buAutoNum type="arabicPeriod"/>
            </a:pPr>
            <a:r>
              <a:rPr lang="en-US" sz="1600" dirty="0"/>
              <a:t>START</a:t>
            </a:r>
          </a:p>
          <a:p>
            <a:pPr marL="342900" indent="-342900" algn="just">
              <a:lnSpc>
                <a:spcPct val="200000"/>
              </a:lnSpc>
              <a:buFont typeface="+mj-lt"/>
              <a:buAutoNum type="arabicPeriod"/>
            </a:pPr>
            <a:r>
              <a:rPr lang="en-US" sz="1600" dirty="0"/>
              <a:t>Insert the node using BST insertion logic.</a:t>
            </a:r>
          </a:p>
          <a:p>
            <a:pPr marL="342900" indent="-342900" algn="just">
              <a:lnSpc>
                <a:spcPct val="200000"/>
              </a:lnSpc>
              <a:buFont typeface="+mj-lt"/>
              <a:buAutoNum type="arabicPeriod"/>
            </a:pPr>
            <a:r>
              <a:rPr lang="en-US" sz="1600" dirty="0"/>
              <a:t>Calculate and check the balance factor of each node.</a:t>
            </a:r>
          </a:p>
          <a:p>
            <a:pPr marL="342900" indent="-342900" algn="just">
              <a:lnSpc>
                <a:spcPct val="200000"/>
              </a:lnSpc>
              <a:buFont typeface="+mj-lt"/>
              <a:buAutoNum type="arabicPeriod"/>
            </a:pPr>
            <a:r>
              <a:rPr lang="en-US" sz="1600" dirty="0"/>
              <a:t>If the balance factor follows the AVL criterion, go to step 6</a:t>
            </a:r>
          </a:p>
          <a:p>
            <a:pPr marL="342900" indent="-342900" algn="just">
              <a:lnSpc>
                <a:spcPct val="200000"/>
              </a:lnSpc>
              <a:buFont typeface="+mj-lt"/>
              <a:buAutoNum type="arabicPeriod"/>
            </a:pPr>
            <a:r>
              <a:rPr lang="en-US" sz="1600" dirty="0"/>
              <a:t>Else, perform tree rotations according to the insertion done. Once the tree, is balanced go to step 6.</a:t>
            </a:r>
          </a:p>
          <a:p>
            <a:pPr marL="342900" indent="-342900" algn="just">
              <a:lnSpc>
                <a:spcPct val="200000"/>
              </a:lnSpc>
              <a:buFont typeface="+mj-lt"/>
              <a:buAutoNum type="arabicPeriod"/>
            </a:pPr>
            <a:r>
              <a:rPr lang="en-US" sz="1600" dirty="0"/>
              <a:t>END</a:t>
            </a:r>
          </a:p>
          <a:p>
            <a:pPr marL="342900" indent="-342900" algn="just">
              <a:buFont typeface="+mj-lt"/>
              <a:buAutoNum type="arabicPeriod"/>
            </a:pPr>
            <a:endParaRPr lang="en-US" sz="1600" dirty="0"/>
          </a:p>
          <a:p>
            <a:pPr algn="just"/>
            <a:r>
              <a:rPr lang="en-US" sz="1600" dirty="0"/>
              <a:t>For better understanding, let’s consider an example where we wish to create an AVL Tree by inserting the elements: 10, 20, 30, 40, and 50. The below gif demonstrates how the given elements are inserted one by one in the AVL Tree:</a:t>
            </a:r>
          </a:p>
          <a:p>
            <a:pPr algn="just"/>
            <a:endParaRPr lang="en-US" sz="1600" dirty="0"/>
          </a:p>
        </p:txBody>
      </p:sp>
      <p:pic>
        <p:nvPicPr>
          <p:cNvPr id="7" name="Picture 6">
            <a:extLst>
              <a:ext uri="{FF2B5EF4-FFF2-40B4-BE49-F238E27FC236}">
                <a16:creationId xmlns:a16="http://schemas.microsoft.com/office/drawing/2014/main" id="{15B1ADC7-49CC-3FDF-8526-A9E937D66BF9}"/>
              </a:ext>
            </a:extLst>
          </p:cNvPr>
          <p:cNvPicPr>
            <a:picLocks noChangeAspect="1"/>
          </p:cNvPicPr>
          <p:nvPr/>
        </p:nvPicPr>
        <p:blipFill>
          <a:blip r:embed="rId2"/>
          <a:stretch>
            <a:fillRect/>
          </a:stretch>
        </p:blipFill>
        <p:spPr>
          <a:xfrm>
            <a:off x="6679767" y="208616"/>
            <a:ext cx="4902633" cy="6012874"/>
          </a:xfrm>
          <a:prstGeom prst="rect">
            <a:avLst/>
          </a:prstGeom>
        </p:spPr>
      </p:pic>
    </p:spTree>
    <p:extLst>
      <p:ext uri="{BB962C8B-B14F-4D97-AF65-F5344CB8AC3E}">
        <p14:creationId xmlns:p14="http://schemas.microsoft.com/office/powerpoint/2010/main" val="15336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C24EA-0064-950B-4D25-BC347A950070}"/>
              </a:ext>
            </a:extLst>
          </p:cNvPr>
          <p:cNvSpPr txBox="1"/>
          <p:nvPr/>
        </p:nvSpPr>
        <p:spPr>
          <a:xfrm>
            <a:off x="92364" y="151179"/>
            <a:ext cx="8026399" cy="4401205"/>
          </a:xfrm>
          <a:prstGeom prst="rect">
            <a:avLst/>
          </a:prstGeom>
          <a:noFill/>
        </p:spPr>
        <p:txBody>
          <a:bodyPr wrap="square">
            <a:spAutoFit/>
          </a:bodyPr>
          <a:lstStyle/>
          <a:p>
            <a:pPr algn="just"/>
            <a:r>
              <a:rPr lang="en-US" sz="1400" b="1" i="0" dirty="0">
                <a:solidFill>
                  <a:schemeClr val="tx1">
                    <a:lumMod val="95000"/>
                    <a:lumOff val="5000"/>
                  </a:schemeClr>
                </a:solidFill>
                <a:effectLst/>
                <a:ea typeface="Source Sans Pro" panose="020B0503030403020204" pitchFamily="34" charset="0"/>
              </a:rPr>
              <a:t>2. Deletion: </a:t>
            </a:r>
            <a:r>
              <a:rPr lang="en-US" sz="1400" b="0" i="0" dirty="0">
                <a:solidFill>
                  <a:schemeClr val="tx1">
                    <a:lumMod val="95000"/>
                    <a:lumOff val="5000"/>
                  </a:schemeClr>
                </a:solidFill>
                <a:effectLst/>
                <a:ea typeface="Source Sans Pro" panose="020B0503030403020204" pitchFamily="34" charset="0"/>
              </a:rPr>
              <a:t>When an element is to be deleted from a Binary Search Tree, the tree is searched using various comparisons via the BST rule till the currently traversed node has the same value as that of the specified element. Suppose the element is found in the tree. In that case, there are three different cases in which the deletion operation occurs depending upon whether the node to be deleted has any children or not:</a:t>
            </a:r>
          </a:p>
          <a:p>
            <a:pPr algn="just"/>
            <a:r>
              <a:rPr lang="en-US" sz="1400" b="1" i="0" dirty="0">
                <a:solidFill>
                  <a:schemeClr val="tx1">
                    <a:lumMod val="95000"/>
                    <a:lumOff val="5000"/>
                  </a:schemeClr>
                </a:solidFill>
                <a:effectLst/>
                <a:ea typeface="Source Sans Pro" panose="020B0503030403020204" pitchFamily="34" charset="0"/>
              </a:rPr>
              <a:t>Case 1: When the node to be deleted is a leaf node</a:t>
            </a:r>
            <a:endParaRPr lang="en-US" sz="1400" b="0" i="0" dirty="0">
              <a:solidFill>
                <a:schemeClr val="tx1">
                  <a:lumMod val="95000"/>
                  <a:lumOff val="5000"/>
                </a:schemeClr>
              </a:solidFill>
              <a:effectLst/>
              <a:ea typeface="Source Sans Pro" panose="020B0503030403020204" pitchFamily="34" charset="0"/>
            </a:endParaRPr>
          </a:p>
          <a:p>
            <a:pPr algn="just">
              <a:buFont typeface="Arial" panose="020B0604020202020204" pitchFamily="34" charset="0"/>
              <a:buChar char="•"/>
            </a:pPr>
            <a:r>
              <a:rPr lang="en-US" sz="1400" b="0" i="0" dirty="0">
                <a:solidFill>
                  <a:schemeClr val="tx1">
                    <a:lumMod val="95000"/>
                    <a:lumOff val="5000"/>
                  </a:schemeClr>
                </a:solidFill>
                <a:effectLst/>
                <a:ea typeface="Source Sans Pro" panose="020B0503030403020204" pitchFamily="34" charset="0"/>
              </a:rPr>
              <a:t>In this case, the node to be deleted contains no subtrees, i.e., it’s a leaf node. Hence, it can be directly removed from the tree.</a:t>
            </a:r>
          </a:p>
          <a:p>
            <a:pPr algn="just"/>
            <a:r>
              <a:rPr lang="en-US" sz="1400" b="1" i="0" dirty="0">
                <a:solidFill>
                  <a:schemeClr val="tx1">
                    <a:lumMod val="95000"/>
                    <a:lumOff val="5000"/>
                  </a:schemeClr>
                </a:solidFill>
                <a:effectLst/>
                <a:ea typeface="Source Sans Pro" panose="020B0503030403020204" pitchFamily="34" charset="0"/>
              </a:rPr>
              <a:t>Case 2: When the node to be deleted has one subtree</a:t>
            </a:r>
            <a:endParaRPr lang="en-US" sz="1400" b="0" i="0" dirty="0">
              <a:solidFill>
                <a:schemeClr val="tx1">
                  <a:lumMod val="95000"/>
                  <a:lumOff val="5000"/>
                </a:schemeClr>
              </a:solidFill>
              <a:effectLst/>
              <a:ea typeface="Source Sans Pro" panose="020B0503030403020204" pitchFamily="34" charset="0"/>
            </a:endParaRPr>
          </a:p>
          <a:p>
            <a:pPr algn="just">
              <a:buFont typeface="Arial" panose="020B0604020202020204" pitchFamily="34" charset="0"/>
              <a:buChar char="•"/>
            </a:pPr>
            <a:r>
              <a:rPr lang="en-US" sz="1400" b="0" i="0" dirty="0">
                <a:solidFill>
                  <a:schemeClr val="tx1">
                    <a:lumMod val="95000"/>
                    <a:lumOff val="5000"/>
                  </a:schemeClr>
                </a:solidFill>
                <a:effectLst/>
                <a:ea typeface="Source Sans Pro" panose="020B0503030403020204" pitchFamily="34" charset="0"/>
              </a:rPr>
              <a:t>In this case, the node to be deleted is replaced by its only child, thereby removing the specified node from the BST.</a:t>
            </a:r>
          </a:p>
          <a:p>
            <a:pPr algn="just"/>
            <a:r>
              <a:rPr lang="en-US" sz="1400" b="1" i="0" dirty="0">
                <a:solidFill>
                  <a:schemeClr val="tx1">
                    <a:lumMod val="95000"/>
                    <a:lumOff val="5000"/>
                  </a:schemeClr>
                </a:solidFill>
                <a:effectLst/>
                <a:ea typeface="Source Sans Pro" panose="020B0503030403020204" pitchFamily="34" charset="0"/>
              </a:rPr>
              <a:t>Case 3: When the node to be deleted has both subtrees.</a:t>
            </a:r>
            <a:endParaRPr lang="en-US" sz="1400" b="0" i="0" dirty="0">
              <a:solidFill>
                <a:schemeClr val="tx1">
                  <a:lumMod val="95000"/>
                  <a:lumOff val="5000"/>
                </a:schemeClr>
              </a:solidFill>
              <a:effectLst/>
              <a:ea typeface="Source Sans Pro" panose="020B0503030403020204" pitchFamily="34" charset="0"/>
            </a:endParaRPr>
          </a:p>
          <a:p>
            <a:pPr algn="just">
              <a:buFont typeface="Arial" panose="020B0604020202020204" pitchFamily="34" charset="0"/>
              <a:buChar char="•"/>
            </a:pPr>
            <a:r>
              <a:rPr lang="en-US" sz="1400" b="0" i="0" dirty="0">
                <a:solidFill>
                  <a:schemeClr val="tx1">
                    <a:lumMod val="95000"/>
                    <a:lumOff val="5000"/>
                  </a:schemeClr>
                </a:solidFill>
                <a:effectLst/>
                <a:ea typeface="Source Sans Pro" panose="020B0503030403020204" pitchFamily="34" charset="0"/>
              </a:rPr>
              <a:t>In this case, the node to be deleted can be replaced by one of the two available nodes:</a:t>
            </a:r>
          </a:p>
          <a:p>
            <a:pPr marL="742950" lvl="1" indent="-285750" algn="just">
              <a:buFont typeface="Arial" panose="020B0604020202020204" pitchFamily="34" charset="0"/>
              <a:buChar char="•"/>
            </a:pPr>
            <a:r>
              <a:rPr lang="en-US" sz="1400" b="0" i="0" dirty="0">
                <a:solidFill>
                  <a:schemeClr val="tx1">
                    <a:lumMod val="95000"/>
                    <a:lumOff val="5000"/>
                  </a:schemeClr>
                </a:solidFill>
                <a:effectLst/>
                <a:ea typeface="Source Sans Pro" panose="020B0503030403020204" pitchFamily="34" charset="0"/>
              </a:rPr>
              <a:t>It can be replaced by the node having the largest value in the left subtree </a:t>
            </a:r>
            <a:r>
              <a:rPr lang="en-US" sz="1400" b="1" i="0" dirty="0">
                <a:solidFill>
                  <a:schemeClr val="tx1">
                    <a:lumMod val="95000"/>
                    <a:lumOff val="5000"/>
                  </a:schemeClr>
                </a:solidFill>
                <a:effectLst/>
                <a:ea typeface="Source Sans Pro" panose="020B0503030403020204" pitchFamily="34" charset="0"/>
              </a:rPr>
              <a:t>(Longest left node or Predecessor)</a:t>
            </a:r>
            <a:r>
              <a:rPr lang="en-US" sz="1400" b="0" i="0" dirty="0">
                <a:solidFill>
                  <a:schemeClr val="tx1">
                    <a:lumMod val="95000"/>
                    <a:lumOff val="5000"/>
                  </a:schemeClr>
                </a:solidFill>
                <a:effectLst/>
                <a:ea typeface="Source Sans Pro" panose="020B0503030403020204" pitchFamily="34" charset="0"/>
              </a:rPr>
              <a:t>.</a:t>
            </a:r>
          </a:p>
          <a:p>
            <a:pPr marL="742950" lvl="1" indent="-285750" algn="just">
              <a:buFont typeface="Arial" panose="020B0604020202020204" pitchFamily="34" charset="0"/>
              <a:buChar char="•"/>
            </a:pPr>
            <a:r>
              <a:rPr lang="en-US" sz="1400" b="0" i="0" dirty="0">
                <a:solidFill>
                  <a:schemeClr val="tx1">
                    <a:lumMod val="95000"/>
                    <a:lumOff val="5000"/>
                  </a:schemeClr>
                </a:solidFill>
                <a:effectLst/>
                <a:ea typeface="Source Sans Pro" panose="020B0503030403020204" pitchFamily="34" charset="0"/>
              </a:rPr>
              <a:t>Or, it can be replaced by the node having the smallest value in the right subtree </a:t>
            </a:r>
            <a:r>
              <a:rPr lang="en-US" sz="1400" b="1" i="0" dirty="0">
                <a:solidFill>
                  <a:schemeClr val="tx1">
                    <a:lumMod val="95000"/>
                    <a:lumOff val="5000"/>
                  </a:schemeClr>
                </a:solidFill>
                <a:effectLst/>
                <a:ea typeface="Source Sans Pro" panose="020B0503030403020204" pitchFamily="34" charset="0"/>
              </a:rPr>
              <a:t>(Smallest right node or Successor)</a:t>
            </a:r>
            <a:r>
              <a:rPr lang="en-US" sz="1400" b="0" i="0" dirty="0">
                <a:solidFill>
                  <a:schemeClr val="tx1">
                    <a:lumMod val="95000"/>
                    <a:lumOff val="5000"/>
                  </a:schemeClr>
                </a:solidFill>
                <a:effectLst/>
                <a:ea typeface="Source Sans Pro" panose="020B0503030403020204" pitchFamily="34" charset="0"/>
              </a:rPr>
              <a:t>.</a:t>
            </a:r>
          </a:p>
          <a:p>
            <a:pPr algn="just"/>
            <a:r>
              <a:rPr lang="en-US" sz="1400" b="0" i="0" dirty="0">
                <a:solidFill>
                  <a:schemeClr val="tx1">
                    <a:lumMod val="95000"/>
                    <a:lumOff val="5000"/>
                  </a:schemeClr>
                </a:solidFill>
                <a:effectLst/>
                <a:ea typeface="Source Sans Pro" panose="020B0503030403020204" pitchFamily="34" charset="0"/>
              </a:rPr>
              <a:t>Like the deletion operation in Binary Search Trees, the elements are deleted from AVL Trees depending on whether the node has any children. However, upon every deletion in AVL Trees, the balance factor is checked to verify whether the tree is balanced or not. If the tree becomes unbalanced after deletion, certain rotations are performed to balance the Tree.</a:t>
            </a:r>
          </a:p>
        </p:txBody>
      </p:sp>
      <p:pic>
        <p:nvPicPr>
          <p:cNvPr id="5" name="Picture 4">
            <a:extLst>
              <a:ext uri="{FF2B5EF4-FFF2-40B4-BE49-F238E27FC236}">
                <a16:creationId xmlns:a16="http://schemas.microsoft.com/office/drawing/2014/main" id="{F79E8FE1-5377-F309-6814-138B8E537129}"/>
              </a:ext>
            </a:extLst>
          </p:cNvPr>
          <p:cNvPicPr>
            <a:picLocks noChangeAspect="1"/>
          </p:cNvPicPr>
          <p:nvPr/>
        </p:nvPicPr>
        <p:blipFill>
          <a:blip r:embed="rId2"/>
          <a:stretch>
            <a:fillRect/>
          </a:stretch>
        </p:blipFill>
        <p:spPr>
          <a:xfrm>
            <a:off x="8054108" y="184258"/>
            <a:ext cx="3962401" cy="4335752"/>
          </a:xfrm>
          <a:prstGeom prst="rect">
            <a:avLst/>
          </a:prstGeom>
        </p:spPr>
      </p:pic>
      <p:sp>
        <p:nvSpPr>
          <p:cNvPr id="7" name="TextBox 6">
            <a:extLst>
              <a:ext uri="{FF2B5EF4-FFF2-40B4-BE49-F238E27FC236}">
                <a16:creationId xmlns:a16="http://schemas.microsoft.com/office/drawing/2014/main" id="{E40225B4-25C7-550D-C16F-465D5D234C63}"/>
              </a:ext>
            </a:extLst>
          </p:cNvPr>
          <p:cNvSpPr txBox="1"/>
          <p:nvPr/>
        </p:nvSpPr>
        <p:spPr>
          <a:xfrm>
            <a:off x="92364" y="4520010"/>
            <a:ext cx="11748655" cy="2246769"/>
          </a:xfrm>
          <a:prstGeom prst="rect">
            <a:avLst/>
          </a:prstGeom>
          <a:noFill/>
        </p:spPr>
        <p:txBody>
          <a:bodyPr wrap="square">
            <a:spAutoFit/>
          </a:bodyPr>
          <a:lstStyle/>
          <a:p>
            <a:pPr algn="just"/>
            <a:r>
              <a:rPr lang="en-US" sz="1400" b="0" i="0" dirty="0">
                <a:solidFill>
                  <a:schemeClr val="tx1">
                    <a:lumMod val="95000"/>
                    <a:lumOff val="5000"/>
                  </a:schemeClr>
                </a:solidFill>
                <a:effectLst/>
                <a:ea typeface="Source Sans Pro" panose="020B0503030403020204" pitchFamily="34" charset="0"/>
              </a:rPr>
              <a:t>Let’s look at the algorithm of the deletion operation in AVL Trees: </a:t>
            </a:r>
            <a:r>
              <a:rPr lang="en-US" sz="1400" b="1" i="0" dirty="0">
                <a:solidFill>
                  <a:schemeClr val="tx1">
                    <a:lumMod val="95000"/>
                    <a:lumOff val="5000"/>
                  </a:schemeClr>
                </a:solidFill>
                <a:effectLst/>
                <a:ea typeface="Source Sans Pro" panose="020B0503030403020204" pitchFamily="34" charset="0"/>
              </a:rPr>
              <a:t>Deletion in AVL Trees</a:t>
            </a:r>
            <a:endParaRPr lang="en-US" sz="1400" b="0" i="0" dirty="0">
              <a:solidFill>
                <a:schemeClr val="tx1">
                  <a:lumMod val="95000"/>
                  <a:lumOff val="5000"/>
                </a:schemeClr>
              </a:solidFill>
              <a:effectLst/>
              <a:ea typeface="Source Sans Pro" panose="020B0503030403020204" pitchFamily="34" charset="0"/>
            </a:endParaRPr>
          </a:p>
          <a:p>
            <a:pPr algn="just">
              <a:buFont typeface="+mj-lt"/>
              <a:buAutoNum type="arabicPeriod"/>
            </a:pPr>
            <a:r>
              <a:rPr lang="en-US" sz="1400" b="0" i="0" dirty="0">
                <a:solidFill>
                  <a:schemeClr val="tx1">
                    <a:lumMod val="95000"/>
                    <a:lumOff val="5000"/>
                  </a:schemeClr>
                </a:solidFill>
                <a:effectLst/>
                <a:ea typeface="Source Sans Pro" panose="020B0503030403020204" pitchFamily="34" charset="0"/>
              </a:rPr>
              <a:t>START</a:t>
            </a:r>
          </a:p>
          <a:p>
            <a:pPr algn="just">
              <a:buFont typeface="+mj-lt"/>
              <a:buAutoNum type="arabicPeriod"/>
            </a:pPr>
            <a:r>
              <a:rPr lang="en-US" sz="1400" b="0" i="0" dirty="0">
                <a:solidFill>
                  <a:schemeClr val="tx1">
                    <a:lumMod val="95000"/>
                    <a:lumOff val="5000"/>
                  </a:schemeClr>
                </a:solidFill>
                <a:effectLst/>
                <a:ea typeface="Source Sans Pro" panose="020B0503030403020204" pitchFamily="34" charset="0"/>
              </a:rPr>
              <a:t>Find the node in the tree. If the element is not found, go to step 7.</a:t>
            </a:r>
          </a:p>
          <a:p>
            <a:pPr algn="just">
              <a:buFont typeface="+mj-lt"/>
              <a:buAutoNum type="arabicPeriod"/>
            </a:pPr>
            <a:r>
              <a:rPr lang="en-US" sz="1400" b="0" i="0" dirty="0">
                <a:solidFill>
                  <a:schemeClr val="tx1">
                    <a:lumMod val="95000"/>
                    <a:lumOff val="5000"/>
                  </a:schemeClr>
                </a:solidFill>
                <a:effectLst/>
                <a:ea typeface="Source Sans Pro" panose="020B0503030403020204" pitchFamily="34" charset="0"/>
              </a:rPr>
              <a:t>Delete the node using BST deletion logic.</a:t>
            </a:r>
          </a:p>
          <a:p>
            <a:pPr algn="just">
              <a:buFont typeface="+mj-lt"/>
              <a:buAutoNum type="arabicPeriod"/>
            </a:pPr>
            <a:r>
              <a:rPr lang="en-US" sz="1400" b="0" i="0" dirty="0">
                <a:solidFill>
                  <a:schemeClr val="tx1">
                    <a:lumMod val="95000"/>
                    <a:lumOff val="5000"/>
                  </a:schemeClr>
                </a:solidFill>
                <a:effectLst/>
                <a:ea typeface="Source Sans Pro" panose="020B0503030403020204" pitchFamily="34" charset="0"/>
              </a:rPr>
              <a:t>Calculate and check the balance factor of each node.</a:t>
            </a:r>
          </a:p>
          <a:p>
            <a:pPr algn="just">
              <a:buFont typeface="+mj-lt"/>
              <a:buAutoNum type="arabicPeriod"/>
            </a:pPr>
            <a:r>
              <a:rPr lang="en-US" sz="1400" b="0" i="0" dirty="0">
                <a:solidFill>
                  <a:schemeClr val="tx1">
                    <a:lumMod val="95000"/>
                    <a:lumOff val="5000"/>
                  </a:schemeClr>
                </a:solidFill>
                <a:effectLst/>
                <a:ea typeface="Source Sans Pro" panose="020B0503030403020204" pitchFamily="34" charset="0"/>
              </a:rPr>
              <a:t>If the balance factor follows the AVL criterion, go to step 7.</a:t>
            </a:r>
          </a:p>
          <a:p>
            <a:pPr algn="just">
              <a:buFont typeface="+mj-lt"/>
              <a:buAutoNum type="arabicPeriod"/>
            </a:pPr>
            <a:r>
              <a:rPr lang="en-US" sz="1400" b="0" i="0" dirty="0">
                <a:solidFill>
                  <a:schemeClr val="tx1">
                    <a:lumMod val="95000"/>
                    <a:lumOff val="5000"/>
                  </a:schemeClr>
                </a:solidFill>
                <a:effectLst/>
                <a:ea typeface="Source Sans Pro" panose="020B0503030403020204" pitchFamily="34" charset="0"/>
              </a:rPr>
              <a:t>Else, perform tree rotations to balance the unbalanced nodes. Once the tree is balanced, go to step 7.</a:t>
            </a:r>
          </a:p>
          <a:p>
            <a:pPr algn="just">
              <a:buFont typeface="+mj-lt"/>
              <a:buAutoNum type="arabicPeriod"/>
            </a:pPr>
            <a:r>
              <a:rPr lang="en-US" sz="1400" b="0" i="0" dirty="0">
                <a:solidFill>
                  <a:schemeClr val="tx1">
                    <a:lumMod val="95000"/>
                    <a:lumOff val="5000"/>
                  </a:schemeClr>
                </a:solidFill>
                <a:effectLst/>
                <a:ea typeface="Source Sans Pro" panose="020B0503030403020204" pitchFamily="34" charset="0"/>
              </a:rPr>
              <a:t>END</a:t>
            </a:r>
          </a:p>
          <a:p>
            <a:pPr algn="just"/>
            <a:r>
              <a:rPr lang="en-US" sz="1400" b="0" i="0" dirty="0">
                <a:solidFill>
                  <a:schemeClr val="tx1">
                    <a:lumMod val="95000"/>
                    <a:lumOff val="5000"/>
                  </a:schemeClr>
                </a:solidFill>
                <a:effectLst/>
                <a:ea typeface="Source Sans Pro" panose="020B0503030403020204" pitchFamily="34" charset="0"/>
              </a:rPr>
              <a:t>For better understanding, let’s consider an example where we wish to delete the element having value 10 from the AVL Tree created using the elements 10, 20, 30, and 40. The below gif demonstrates how we can delete an element from an AVL Tree:</a:t>
            </a:r>
          </a:p>
        </p:txBody>
      </p:sp>
    </p:spTree>
    <p:extLst>
      <p:ext uri="{BB962C8B-B14F-4D97-AF65-F5344CB8AC3E}">
        <p14:creationId xmlns:p14="http://schemas.microsoft.com/office/powerpoint/2010/main" val="338127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32CADF-A263-8C07-0472-61597288654A}"/>
              </a:ext>
            </a:extLst>
          </p:cNvPr>
          <p:cNvSpPr txBox="1"/>
          <p:nvPr/>
        </p:nvSpPr>
        <p:spPr>
          <a:xfrm>
            <a:off x="138546" y="119998"/>
            <a:ext cx="5874328" cy="2400657"/>
          </a:xfrm>
          <a:prstGeom prst="rect">
            <a:avLst/>
          </a:prstGeom>
          <a:noFill/>
        </p:spPr>
        <p:txBody>
          <a:bodyPr wrap="square">
            <a:spAutoFit/>
          </a:bodyPr>
          <a:lstStyle/>
          <a:p>
            <a:pPr algn="just"/>
            <a:r>
              <a:rPr lang="en-US" sz="1500" dirty="0"/>
              <a:t>4. RL Rotation: It is similar to LR rotation but it is performed when the tree gets unbalanced, upon insertion of a node into the left subtree of the right child of the imbalance node i.e., upon Right-Left (RL) insertion instead of LR insertion. In this case, the immediate parent of the inserted node becomes left-heavy i.e., the LL rotation (right rotation or clockwise rotation) is performed that converts the tree into a right-skewed tree. After which, RR rotation (left rotation or anti-clockwise rotation) is applied around the edge of the imbalanced node to convert this right-skewed tree into a balanced BST. Let’s now observe an example of the RL rotation:</a:t>
            </a:r>
          </a:p>
        </p:txBody>
      </p:sp>
      <p:pic>
        <p:nvPicPr>
          <p:cNvPr id="7" name="Picture 6">
            <a:extLst>
              <a:ext uri="{FF2B5EF4-FFF2-40B4-BE49-F238E27FC236}">
                <a16:creationId xmlns:a16="http://schemas.microsoft.com/office/drawing/2014/main" id="{D7920F93-7B2C-04AF-8A9B-B48B8DA32AEA}"/>
              </a:ext>
            </a:extLst>
          </p:cNvPr>
          <p:cNvPicPr>
            <a:picLocks noChangeAspect="1"/>
          </p:cNvPicPr>
          <p:nvPr/>
        </p:nvPicPr>
        <p:blipFill>
          <a:blip r:embed="rId2"/>
          <a:stretch>
            <a:fillRect/>
          </a:stretch>
        </p:blipFill>
        <p:spPr>
          <a:xfrm>
            <a:off x="387927" y="2515853"/>
            <a:ext cx="5375565" cy="2744821"/>
          </a:xfrm>
          <a:prstGeom prst="rect">
            <a:avLst/>
          </a:prstGeom>
        </p:spPr>
      </p:pic>
      <p:sp>
        <p:nvSpPr>
          <p:cNvPr id="9" name="TextBox 8">
            <a:extLst>
              <a:ext uri="{FF2B5EF4-FFF2-40B4-BE49-F238E27FC236}">
                <a16:creationId xmlns:a16="http://schemas.microsoft.com/office/drawing/2014/main" id="{13C6C765-0F01-5365-D2A7-E91BCCF70F96}"/>
              </a:ext>
            </a:extLst>
          </p:cNvPr>
          <p:cNvSpPr txBox="1"/>
          <p:nvPr/>
        </p:nvSpPr>
        <p:spPr>
          <a:xfrm>
            <a:off x="147780" y="5260674"/>
            <a:ext cx="5874328" cy="1477328"/>
          </a:xfrm>
          <a:prstGeom prst="rect">
            <a:avLst/>
          </a:prstGeom>
          <a:noFill/>
        </p:spPr>
        <p:txBody>
          <a:bodyPr wrap="square">
            <a:spAutoFit/>
          </a:bodyPr>
          <a:lstStyle/>
          <a:p>
            <a:pPr algn="just"/>
            <a:r>
              <a:rPr lang="en-US" sz="1500" dirty="0"/>
              <a:t>In the above example, we can observe that the tree's root node becomes imbalanced upon insertion of the node with the value 20. Since this is a type of RL insertion, we will perform LL rotation on the immediate parent of the inserted node thereby retrieving a right-skewed tree. Finally, we will perform RR Rotation around the edge of the imbalanced node (in this case the root node) to get the balanced AVL tree.</a:t>
            </a:r>
          </a:p>
        </p:txBody>
      </p:sp>
      <p:sp>
        <p:nvSpPr>
          <p:cNvPr id="11" name="TextBox 10">
            <a:extLst>
              <a:ext uri="{FF2B5EF4-FFF2-40B4-BE49-F238E27FC236}">
                <a16:creationId xmlns:a16="http://schemas.microsoft.com/office/drawing/2014/main" id="{29D8B77B-2B9E-84C0-08B8-26D7A4685F30}"/>
              </a:ext>
            </a:extLst>
          </p:cNvPr>
          <p:cNvSpPr txBox="1"/>
          <p:nvPr/>
        </p:nvSpPr>
        <p:spPr>
          <a:xfrm>
            <a:off x="6169893" y="162250"/>
            <a:ext cx="5708070" cy="6324808"/>
          </a:xfrm>
          <a:prstGeom prst="rect">
            <a:avLst/>
          </a:prstGeom>
          <a:noFill/>
        </p:spPr>
        <p:txBody>
          <a:bodyPr wrap="square">
            <a:spAutoFit/>
          </a:bodyPr>
          <a:lstStyle/>
          <a:p>
            <a:pPr algn="just"/>
            <a:r>
              <a:rPr lang="en-US" sz="1500" dirty="0"/>
              <a:t>Hence, RL rotation consists of two steps:</a:t>
            </a:r>
          </a:p>
          <a:p>
            <a:pPr algn="just">
              <a:buFont typeface="+mj-lt"/>
              <a:buAutoNum type="arabicPeriod"/>
            </a:pPr>
            <a:r>
              <a:rPr lang="en-US" sz="1500" dirty="0"/>
              <a:t>Apply LL Rotation (clockwise rotation) on the right subtree of the imbalanced node as the right child of the imbalanced node is left-heavy. This process flips the tree and converts it into a right-skewed tree.</a:t>
            </a:r>
          </a:p>
          <a:p>
            <a:pPr algn="just">
              <a:buFont typeface="+mj-lt"/>
              <a:buAutoNum type="arabicPeriod"/>
            </a:pPr>
            <a:r>
              <a:rPr lang="en-US" sz="1500" dirty="0"/>
              <a:t>Perform RR Rotation (anti-clockwise rotation) on the imbalanced node to balance the right-skewed tree.</a:t>
            </a:r>
          </a:p>
          <a:p>
            <a:pPr algn="just"/>
            <a:r>
              <a:rPr lang="en-US" sz="1500" dirty="0"/>
              <a:t>NOTE:</a:t>
            </a:r>
          </a:p>
          <a:p>
            <a:pPr algn="just">
              <a:buFont typeface="Arial" panose="020B0604020202020204" pitchFamily="34" charset="0"/>
              <a:buChar char="•"/>
            </a:pPr>
            <a:r>
              <a:rPr lang="en-US" sz="1500" dirty="0"/>
              <a:t>Rotations are done only on three nodes (including the imbalanced node) irrespective of the size of the Binary Search Tree. Hence, in the case of a large tree always focus on the two nodes around the imbalanced node and perform the tree rotations.</a:t>
            </a:r>
          </a:p>
          <a:p>
            <a:pPr algn="just">
              <a:buFont typeface="Arial" panose="020B0604020202020204" pitchFamily="34" charset="0"/>
              <a:buChar char="•"/>
            </a:pPr>
            <a:r>
              <a:rPr lang="en-US" sz="1500" dirty="0"/>
              <a:t>Upon insertion of a new node, if multiple nodes get imbalanced then traverse the ancestors of the inserted node in the tree and perform rotations on the first occurred imbalanced node. Continue this process until the whole tree is balanced. This process is knowns as retracing which is discussed later in the article.</a:t>
            </a:r>
          </a:p>
          <a:p>
            <a:pPr algn="just"/>
            <a:r>
              <a:rPr lang="en-US" sz="1500" dirty="0"/>
              <a:t>Highlights:</a:t>
            </a:r>
          </a:p>
          <a:p>
            <a:pPr algn="just">
              <a:buFont typeface="+mj-lt"/>
              <a:buAutoNum type="arabicPeriod"/>
            </a:pPr>
            <a:r>
              <a:rPr lang="en-US" sz="1500" dirty="0"/>
              <a:t>Rotations are performed to maintain the AVL Balance criteria.</a:t>
            </a:r>
          </a:p>
          <a:p>
            <a:pPr algn="just">
              <a:buFont typeface="+mj-lt"/>
              <a:buAutoNum type="arabicPeriod"/>
            </a:pPr>
            <a:r>
              <a:rPr lang="en-US" sz="1500" dirty="0"/>
              <a:t>Rotation is a process of changing the structure without affecting the elements' order.</a:t>
            </a:r>
          </a:p>
          <a:p>
            <a:pPr algn="just">
              <a:buFont typeface="+mj-lt"/>
              <a:buAutoNum type="arabicPeriod"/>
            </a:pPr>
            <a:r>
              <a:rPr lang="en-US" sz="1500" dirty="0"/>
              <a:t>Rotations are done on an unbalanced node based on the location of the newly inserted node.</a:t>
            </a:r>
          </a:p>
          <a:p>
            <a:pPr algn="just">
              <a:buFont typeface="+mj-lt"/>
              <a:buAutoNum type="arabicPeriod"/>
            </a:pPr>
            <a:r>
              <a:rPr lang="en-US" sz="1500" dirty="0"/>
              <a:t>Single rotations include LL (clockwise) and RR (anti-clockwise) rotations.</a:t>
            </a:r>
          </a:p>
          <a:p>
            <a:pPr algn="just">
              <a:buFont typeface="+mj-lt"/>
              <a:buAutoNum type="arabicPeriod"/>
            </a:pPr>
            <a:r>
              <a:rPr lang="en-US" sz="1500" dirty="0"/>
              <a:t>Double rotations include LR (RR + LL) and RL (LL + RR) rotations.</a:t>
            </a:r>
          </a:p>
          <a:p>
            <a:pPr algn="just">
              <a:buFont typeface="+mj-lt"/>
              <a:buAutoNum type="arabicPeriod"/>
            </a:pPr>
            <a:r>
              <a:rPr lang="en-US" sz="1500" dirty="0"/>
              <a:t>Rotations are done only on 3 nodes, including the unbalanced node.</a:t>
            </a:r>
          </a:p>
        </p:txBody>
      </p:sp>
    </p:spTree>
    <p:extLst>
      <p:ext uri="{BB962C8B-B14F-4D97-AF65-F5344CB8AC3E}">
        <p14:creationId xmlns:p14="http://schemas.microsoft.com/office/powerpoint/2010/main" val="29471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C0CA65-A38F-592E-EC2F-44296756B6A3}"/>
              </a:ext>
            </a:extLst>
          </p:cNvPr>
          <p:cNvSpPr txBox="1"/>
          <p:nvPr/>
        </p:nvSpPr>
        <p:spPr>
          <a:xfrm>
            <a:off x="83127" y="69334"/>
            <a:ext cx="6096000" cy="369332"/>
          </a:xfrm>
          <a:prstGeom prst="rect">
            <a:avLst/>
          </a:prstGeom>
          <a:noFill/>
        </p:spPr>
        <p:txBody>
          <a:bodyPr wrap="square">
            <a:spAutoFit/>
          </a:bodyPr>
          <a:lstStyle/>
          <a:p>
            <a:pPr algn="just"/>
            <a:r>
              <a:rPr lang="en-US" b="0" i="0" dirty="0">
                <a:solidFill>
                  <a:srgbClr val="610B38"/>
                </a:solidFill>
                <a:effectLst/>
                <a:latin typeface="erdana"/>
              </a:rPr>
              <a:t>Heap Sort Algorithm</a:t>
            </a:r>
          </a:p>
        </p:txBody>
      </p:sp>
      <p:sp>
        <p:nvSpPr>
          <p:cNvPr id="5" name="TextBox 4">
            <a:extLst>
              <a:ext uri="{FF2B5EF4-FFF2-40B4-BE49-F238E27FC236}">
                <a16:creationId xmlns:a16="http://schemas.microsoft.com/office/drawing/2014/main" id="{F338783C-4BBE-8995-6A31-049EE7923C10}"/>
              </a:ext>
            </a:extLst>
          </p:cNvPr>
          <p:cNvSpPr txBox="1"/>
          <p:nvPr/>
        </p:nvSpPr>
        <p:spPr>
          <a:xfrm>
            <a:off x="184729" y="513462"/>
            <a:ext cx="4645890" cy="6247864"/>
          </a:xfrm>
          <a:prstGeom prst="rect">
            <a:avLst/>
          </a:prstGeom>
          <a:noFill/>
        </p:spPr>
        <p:txBody>
          <a:bodyPr wrap="square">
            <a:spAutoFit/>
          </a:bodyPr>
          <a:lstStyle/>
          <a:p>
            <a:pPr algn="just">
              <a:spcBef>
                <a:spcPts val="600"/>
              </a:spcBef>
              <a:spcAft>
                <a:spcPts val="600"/>
              </a:spcAft>
            </a:pPr>
            <a:r>
              <a:rPr lang="en-US" sz="1600" b="0" i="0" dirty="0">
                <a:solidFill>
                  <a:srgbClr val="333333"/>
                </a:solidFill>
                <a:effectLst/>
                <a:latin typeface="inter-regular"/>
              </a:rPr>
              <a:t>In this </a:t>
            </a:r>
            <a:r>
              <a:rPr lang="en-US" sz="1600" dirty="0">
                <a:solidFill>
                  <a:srgbClr val="333333"/>
                </a:solidFill>
                <a:latin typeface="inter-regular"/>
              </a:rPr>
              <a:t>session</a:t>
            </a:r>
            <a:r>
              <a:rPr lang="en-US" sz="1600" b="0" i="0" dirty="0">
                <a:solidFill>
                  <a:srgbClr val="333333"/>
                </a:solidFill>
                <a:effectLst/>
                <a:latin typeface="inter-regular"/>
              </a:rPr>
              <a:t>, we will discuss the Heapsort Algorithm. </a:t>
            </a:r>
          </a:p>
          <a:p>
            <a:pPr algn="just">
              <a:spcBef>
                <a:spcPts val="600"/>
              </a:spcBef>
              <a:spcAft>
                <a:spcPts val="600"/>
              </a:spcAft>
            </a:pPr>
            <a:r>
              <a:rPr lang="en-US" sz="1600" b="0" i="0" dirty="0">
                <a:solidFill>
                  <a:srgbClr val="333333"/>
                </a:solidFill>
                <a:effectLst/>
                <a:latin typeface="inter-regular"/>
              </a:rPr>
              <a:t>Heap sort processes the elements by creating the min-heap or max-heap using the elements of the given array. </a:t>
            </a:r>
          </a:p>
          <a:p>
            <a:pPr algn="just">
              <a:spcBef>
                <a:spcPts val="600"/>
              </a:spcBef>
              <a:spcAft>
                <a:spcPts val="600"/>
              </a:spcAft>
            </a:pPr>
            <a:r>
              <a:rPr lang="en-US" sz="1600" b="0" i="0" dirty="0">
                <a:solidFill>
                  <a:srgbClr val="333333"/>
                </a:solidFill>
                <a:effectLst/>
                <a:latin typeface="inter-regular"/>
              </a:rPr>
              <a:t>Min-heap or max-heap represents the ordering of the array in which the root element represents the minimum or maximum element of the array.</a:t>
            </a:r>
          </a:p>
          <a:p>
            <a:pPr algn="just">
              <a:spcBef>
                <a:spcPts val="600"/>
              </a:spcBef>
              <a:spcAft>
                <a:spcPts val="600"/>
              </a:spcAft>
            </a:pPr>
            <a:r>
              <a:rPr lang="en-US" sz="1600" b="0" i="0" dirty="0">
                <a:solidFill>
                  <a:srgbClr val="333333"/>
                </a:solidFill>
                <a:effectLst/>
                <a:latin typeface="inter-regular"/>
              </a:rPr>
              <a:t>Heap sort recursively performs two main operations –</a:t>
            </a:r>
          </a:p>
          <a:p>
            <a:pPr algn="just">
              <a:spcBef>
                <a:spcPts val="600"/>
              </a:spcBef>
              <a:spcAft>
                <a:spcPts val="600"/>
              </a:spcAft>
            </a:pPr>
            <a:r>
              <a:rPr lang="en-US" sz="1600" b="0" i="0" dirty="0">
                <a:solidFill>
                  <a:srgbClr val="000000"/>
                </a:solidFill>
                <a:effectLst/>
                <a:latin typeface="inter-regular"/>
              </a:rPr>
              <a:t>Build a heap H using the elements of the array.</a:t>
            </a:r>
          </a:p>
          <a:p>
            <a:pPr algn="just">
              <a:spcBef>
                <a:spcPts val="600"/>
              </a:spcBef>
              <a:spcAft>
                <a:spcPts val="600"/>
              </a:spcAft>
            </a:pPr>
            <a:r>
              <a:rPr lang="en-US" sz="1600" b="0" i="0" dirty="0">
                <a:solidFill>
                  <a:srgbClr val="000000"/>
                </a:solidFill>
                <a:effectLst/>
                <a:latin typeface="inter-regular"/>
              </a:rPr>
              <a:t>Repeatedly delete the root element of the heap formed in 1</a:t>
            </a:r>
            <a:r>
              <a:rPr lang="en-US" sz="1600" b="0" i="0" baseline="30000" dirty="0">
                <a:solidFill>
                  <a:srgbClr val="000000"/>
                </a:solidFill>
                <a:effectLst/>
                <a:latin typeface="inter-regular"/>
              </a:rPr>
              <a:t>st</a:t>
            </a:r>
            <a:r>
              <a:rPr lang="en-US" sz="1600" b="0" i="0" dirty="0">
                <a:solidFill>
                  <a:srgbClr val="000000"/>
                </a:solidFill>
                <a:effectLst/>
                <a:latin typeface="inter-regular"/>
              </a:rPr>
              <a:t> phase.</a:t>
            </a:r>
          </a:p>
          <a:p>
            <a:pPr algn="just">
              <a:spcBef>
                <a:spcPts val="600"/>
              </a:spcBef>
              <a:spcAft>
                <a:spcPts val="600"/>
              </a:spcAft>
            </a:pPr>
            <a:r>
              <a:rPr lang="en-US" sz="1600" b="0" i="0" dirty="0">
                <a:solidFill>
                  <a:srgbClr val="333333"/>
                </a:solidFill>
                <a:effectLst/>
                <a:latin typeface="inter-regular"/>
              </a:rPr>
              <a:t>Before knowing more about the heap sort, let's first see a brief description of </a:t>
            </a:r>
            <a:r>
              <a:rPr lang="en-US" sz="1600" b="1" i="0" dirty="0">
                <a:solidFill>
                  <a:srgbClr val="333333"/>
                </a:solidFill>
                <a:effectLst/>
                <a:latin typeface="inter-bold"/>
              </a:rPr>
              <a:t>Heap.</a:t>
            </a:r>
          </a:p>
          <a:p>
            <a:pPr algn="just">
              <a:spcBef>
                <a:spcPts val="600"/>
              </a:spcBef>
              <a:spcAft>
                <a:spcPts val="600"/>
              </a:spcAft>
            </a:pPr>
            <a:r>
              <a:rPr lang="en-US" sz="1600" b="0" i="0" dirty="0">
                <a:solidFill>
                  <a:srgbClr val="610B4B"/>
                </a:solidFill>
                <a:effectLst/>
                <a:latin typeface="erdana"/>
              </a:rPr>
              <a:t>What is a heap?</a:t>
            </a:r>
          </a:p>
          <a:p>
            <a:pPr algn="just">
              <a:spcBef>
                <a:spcPts val="600"/>
              </a:spcBef>
              <a:spcAft>
                <a:spcPts val="600"/>
              </a:spcAft>
            </a:pPr>
            <a:r>
              <a:rPr lang="en-US" sz="1600" b="0" i="0" dirty="0">
                <a:solidFill>
                  <a:srgbClr val="333333"/>
                </a:solidFill>
                <a:effectLst/>
                <a:latin typeface="inter-regular"/>
              </a:rPr>
              <a:t>A heap is a complete binary tree, and the binary tree is a tree in which the node can have the utmost two children. A complete binary tree is a tree in which all the levels except the last level, i.e., leaf node, should be filled, and all the nodes should be left-justified.</a:t>
            </a:r>
          </a:p>
        </p:txBody>
      </p:sp>
      <p:sp>
        <p:nvSpPr>
          <p:cNvPr id="13" name="TextBox 12">
            <a:extLst>
              <a:ext uri="{FF2B5EF4-FFF2-40B4-BE49-F238E27FC236}">
                <a16:creationId xmlns:a16="http://schemas.microsoft.com/office/drawing/2014/main" id="{F9D71D14-4003-78D2-7EA0-FD311DB89592}"/>
              </a:ext>
            </a:extLst>
          </p:cNvPr>
          <p:cNvSpPr txBox="1"/>
          <p:nvPr/>
        </p:nvSpPr>
        <p:spPr>
          <a:xfrm>
            <a:off x="5070762" y="135790"/>
            <a:ext cx="3759201" cy="6586418"/>
          </a:xfrm>
          <a:prstGeom prst="rect">
            <a:avLst/>
          </a:prstGeom>
          <a:noFill/>
        </p:spPr>
        <p:txBody>
          <a:bodyPr wrap="square">
            <a:spAutoFit/>
          </a:bodyPr>
          <a:lstStyle/>
          <a:p>
            <a:pPr algn="just">
              <a:spcBef>
                <a:spcPts val="600"/>
              </a:spcBef>
              <a:spcAft>
                <a:spcPts val="600"/>
              </a:spcAft>
            </a:pPr>
            <a:r>
              <a:rPr lang="en-US" sz="1600" b="0" i="0" dirty="0">
                <a:solidFill>
                  <a:srgbClr val="610B4B"/>
                </a:solidFill>
                <a:effectLst/>
                <a:latin typeface="erdana"/>
              </a:rPr>
              <a:t>What is heap sort?</a:t>
            </a:r>
          </a:p>
          <a:p>
            <a:pPr algn="just">
              <a:spcBef>
                <a:spcPts val="600"/>
              </a:spcBef>
              <a:spcAft>
                <a:spcPts val="600"/>
              </a:spcAft>
            </a:pPr>
            <a:r>
              <a:rPr lang="en-US" sz="1600" dirty="0">
                <a:solidFill>
                  <a:srgbClr val="333333"/>
                </a:solidFill>
                <a:latin typeface="inter-regular"/>
              </a:rPr>
              <a:t>Heapsort is a popular and efficient sorting algorithm. The concept of heap sort is to eliminate the elements one by one from the heap part of the list and then insert them into the sorted part of the list.</a:t>
            </a:r>
          </a:p>
          <a:p>
            <a:pPr algn="just">
              <a:spcBef>
                <a:spcPts val="600"/>
              </a:spcBef>
              <a:spcAft>
                <a:spcPts val="600"/>
              </a:spcAft>
            </a:pPr>
            <a:r>
              <a:rPr lang="en-US" sz="1600" dirty="0">
                <a:solidFill>
                  <a:srgbClr val="333333"/>
                </a:solidFill>
                <a:latin typeface="inter-regular"/>
              </a:rPr>
              <a:t>Heapsort is the in-place sorting algorithm.</a:t>
            </a:r>
          </a:p>
          <a:p>
            <a:pPr algn="just">
              <a:spcBef>
                <a:spcPts val="600"/>
              </a:spcBef>
              <a:spcAft>
                <a:spcPts val="600"/>
              </a:spcAft>
            </a:pPr>
            <a:r>
              <a:rPr lang="en-US" sz="1600" dirty="0">
                <a:solidFill>
                  <a:srgbClr val="333333"/>
                </a:solidFill>
                <a:latin typeface="inter-regular"/>
              </a:rPr>
              <a:t>Now, let's see the algorithm of heap sort.</a:t>
            </a:r>
          </a:p>
          <a:p>
            <a:pPr algn="just">
              <a:spcBef>
                <a:spcPts val="600"/>
              </a:spcBef>
              <a:spcAft>
                <a:spcPts val="600"/>
              </a:spcAft>
            </a:pPr>
            <a:r>
              <a:rPr lang="en-US" sz="1600" b="0" i="0" dirty="0">
                <a:solidFill>
                  <a:srgbClr val="610B38"/>
                </a:solidFill>
                <a:effectLst/>
                <a:latin typeface="erdana"/>
              </a:rPr>
              <a:t>Working of Heap sort Algorithm:  </a:t>
            </a:r>
            <a:r>
              <a:rPr lang="en-US" sz="1600" b="0" i="0" dirty="0">
                <a:solidFill>
                  <a:srgbClr val="333333"/>
                </a:solidFill>
                <a:effectLst/>
                <a:latin typeface="inter-regular"/>
              </a:rPr>
              <a:t>Now, let's see the working of the Heapsort Algorithm.</a:t>
            </a:r>
          </a:p>
          <a:p>
            <a:pPr algn="just">
              <a:spcBef>
                <a:spcPts val="600"/>
              </a:spcBef>
              <a:spcAft>
                <a:spcPts val="600"/>
              </a:spcAft>
            </a:pPr>
            <a:r>
              <a:rPr lang="en-US" sz="1600" b="0" i="0" dirty="0">
                <a:solidFill>
                  <a:srgbClr val="333333"/>
                </a:solidFill>
                <a:effectLst/>
                <a:latin typeface="inter-regular"/>
              </a:rPr>
              <a:t>In heap sorting, there are two phases involved in the sorting of elements. By using the heap sort algorithm, they are as follows –</a:t>
            </a:r>
          </a:p>
          <a:p>
            <a:pPr algn="just">
              <a:spcBef>
                <a:spcPts val="600"/>
              </a:spcBef>
              <a:spcAft>
                <a:spcPts val="600"/>
              </a:spcAft>
              <a:buFont typeface="Arial" panose="020B0604020202020204" pitchFamily="34" charset="0"/>
              <a:buChar char="•"/>
            </a:pPr>
            <a:r>
              <a:rPr lang="en-US" sz="1600" b="0" i="0" dirty="0">
                <a:solidFill>
                  <a:srgbClr val="000000"/>
                </a:solidFill>
                <a:effectLst/>
                <a:latin typeface="inter-regular"/>
              </a:rPr>
              <a:t>The first step includes the creation of a heap by adjusting the elements of the array.</a:t>
            </a:r>
          </a:p>
          <a:p>
            <a:pPr algn="just">
              <a:spcBef>
                <a:spcPts val="600"/>
              </a:spcBef>
              <a:spcAft>
                <a:spcPts val="600"/>
              </a:spcAft>
              <a:buFont typeface="Arial" panose="020B0604020202020204" pitchFamily="34" charset="0"/>
              <a:buChar char="•"/>
            </a:pPr>
            <a:r>
              <a:rPr lang="en-US" sz="1600" b="0" i="0" dirty="0">
                <a:solidFill>
                  <a:srgbClr val="000000"/>
                </a:solidFill>
                <a:effectLst/>
                <a:latin typeface="inter-regular"/>
              </a:rPr>
              <a:t>After the creation of the heap, now remove the root element of the heap repeatedly by shifting it to the end of the array and then store the heap structure with the remaining elements.</a:t>
            </a:r>
            <a:endParaRPr lang="en-US" sz="1600" dirty="0">
              <a:solidFill>
                <a:srgbClr val="333333"/>
              </a:solidFill>
              <a:latin typeface="inter-regular"/>
            </a:endParaRPr>
          </a:p>
        </p:txBody>
      </p:sp>
      <p:pic>
        <p:nvPicPr>
          <p:cNvPr id="15" name="Picture 14">
            <a:extLst>
              <a:ext uri="{FF2B5EF4-FFF2-40B4-BE49-F238E27FC236}">
                <a16:creationId xmlns:a16="http://schemas.microsoft.com/office/drawing/2014/main" id="{6F69D8A6-69CD-1F13-8E5C-270D6A9F2360}"/>
              </a:ext>
            </a:extLst>
          </p:cNvPr>
          <p:cNvPicPr>
            <a:picLocks noChangeAspect="1"/>
          </p:cNvPicPr>
          <p:nvPr/>
        </p:nvPicPr>
        <p:blipFill>
          <a:blip r:embed="rId2"/>
          <a:stretch>
            <a:fillRect/>
          </a:stretch>
        </p:blipFill>
        <p:spPr>
          <a:xfrm>
            <a:off x="8950036" y="171447"/>
            <a:ext cx="3057235" cy="6515105"/>
          </a:xfrm>
          <a:prstGeom prst="rect">
            <a:avLst/>
          </a:prstGeom>
        </p:spPr>
      </p:pic>
    </p:spTree>
    <p:extLst>
      <p:ext uri="{BB962C8B-B14F-4D97-AF65-F5344CB8AC3E}">
        <p14:creationId xmlns:p14="http://schemas.microsoft.com/office/powerpoint/2010/main" val="211743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heel(1)">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98E08-3B09-7C7E-CA7E-053EF0B4D01A}"/>
              </a:ext>
            </a:extLst>
          </p:cNvPr>
          <p:cNvSpPr txBox="1"/>
          <p:nvPr/>
        </p:nvSpPr>
        <p:spPr>
          <a:xfrm>
            <a:off x="129309" y="106417"/>
            <a:ext cx="5920509" cy="6247864"/>
          </a:xfrm>
          <a:prstGeom prst="rect">
            <a:avLst/>
          </a:prstGeom>
          <a:noFill/>
        </p:spPr>
        <p:txBody>
          <a:bodyPr wrap="square">
            <a:spAutoFit/>
          </a:bodyPr>
          <a:lstStyle/>
          <a:p>
            <a:r>
              <a:rPr lang="en-US" sz="1600" b="0" i="0" dirty="0">
                <a:solidFill>
                  <a:srgbClr val="333333"/>
                </a:solidFill>
                <a:effectLst/>
                <a:latin typeface="inter-regular"/>
              </a:rPr>
              <a:t>Now let's see the working of heap sort in detail by using an example. To understand it more clearly, let's take an unsorted array and try to sort it using heap sort. It will make the explanation clearer and easier.</a:t>
            </a:r>
          </a:p>
          <a:p>
            <a:endParaRPr lang="en-US" sz="1600" dirty="0">
              <a:solidFill>
                <a:srgbClr val="333333"/>
              </a:solidFill>
              <a:latin typeface="inter-regular"/>
            </a:endParaRPr>
          </a:p>
          <a:p>
            <a:endParaRPr lang="en-US" sz="1600" dirty="0">
              <a:solidFill>
                <a:srgbClr val="333333"/>
              </a:solidFill>
              <a:latin typeface="inter-regular"/>
            </a:endParaRPr>
          </a:p>
          <a:p>
            <a:r>
              <a:rPr lang="en-US" sz="1600" b="0" i="0" dirty="0">
                <a:solidFill>
                  <a:srgbClr val="333333"/>
                </a:solidFill>
                <a:effectLst/>
                <a:latin typeface="inter-regular"/>
              </a:rPr>
              <a:t>First, we have to construct a heap from the given array and convert it into a max heap.</a:t>
            </a: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r>
              <a:rPr lang="en-US" sz="1600" b="0" i="0" dirty="0">
                <a:solidFill>
                  <a:srgbClr val="333333"/>
                </a:solidFill>
                <a:effectLst/>
                <a:latin typeface="inter-regular"/>
              </a:rPr>
              <a:t>After converting the given heap into a max heap, the array elements are –</a:t>
            </a:r>
          </a:p>
          <a:p>
            <a:endParaRPr lang="en-US" sz="1600" dirty="0">
              <a:solidFill>
                <a:srgbClr val="333333"/>
              </a:solidFill>
              <a:latin typeface="inter-regular"/>
            </a:endParaRPr>
          </a:p>
          <a:p>
            <a:r>
              <a:rPr lang="en-US" sz="1600" b="0" i="0" dirty="0">
                <a:solidFill>
                  <a:srgbClr val="333333"/>
                </a:solidFill>
                <a:effectLst/>
                <a:latin typeface="inter-regular"/>
              </a:rPr>
              <a:t>Next, we must delete the root element </a:t>
            </a:r>
            <a:r>
              <a:rPr lang="en-US" sz="1600" b="1" i="0" dirty="0">
                <a:solidFill>
                  <a:srgbClr val="333333"/>
                </a:solidFill>
                <a:effectLst/>
                <a:latin typeface="inter-bold"/>
              </a:rPr>
              <a:t>(89)</a:t>
            </a:r>
            <a:r>
              <a:rPr lang="en-US" sz="1600" b="0" i="0" dirty="0">
                <a:solidFill>
                  <a:srgbClr val="333333"/>
                </a:solidFill>
                <a:effectLst/>
                <a:latin typeface="inter-regular"/>
              </a:rPr>
              <a:t> from the max heap. To delete this node, we have to swap it with the last node, i.e. </a:t>
            </a:r>
            <a:r>
              <a:rPr lang="en-US" sz="1600" b="1" i="0" dirty="0">
                <a:solidFill>
                  <a:srgbClr val="333333"/>
                </a:solidFill>
                <a:effectLst/>
                <a:latin typeface="inter-bold"/>
              </a:rPr>
              <a:t>(11).</a:t>
            </a:r>
            <a:r>
              <a:rPr lang="en-US" sz="1600" b="0" i="0" dirty="0">
                <a:solidFill>
                  <a:srgbClr val="333333"/>
                </a:solidFill>
                <a:effectLst/>
                <a:latin typeface="inter-regular"/>
              </a:rPr>
              <a:t> After deleting the root element, we must </a:t>
            </a:r>
            <a:r>
              <a:rPr lang="en-US" sz="1600" b="0" i="0" dirty="0" err="1">
                <a:solidFill>
                  <a:srgbClr val="333333"/>
                </a:solidFill>
                <a:effectLst/>
                <a:latin typeface="inter-regular"/>
              </a:rPr>
              <a:t>heapify</a:t>
            </a:r>
            <a:r>
              <a:rPr lang="en-US" sz="1600" b="0" i="0" dirty="0">
                <a:solidFill>
                  <a:srgbClr val="333333"/>
                </a:solidFill>
                <a:effectLst/>
                <a:latin typeface="inter-regular"/>
              </a:rPr>
              <a:t> it to convert it into a max heap. </a:t>
            </a: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r>
              <a:rPr lang="en-US" sz="1600" b="0" i="0" dirty="0">
                <a:solidFill>
                  <a:srgbClr val="333333"/>
                </a:solidFill>
                <a:effectLst/>
                <a:latin typeface="inter-regular"/>
              </a:rPr>
              <a:t>After swapping the array element </a:t>
            </a:r>
            <a:r>
              <a:rPr lang="en-US" sz="1600" b="1" i="0" dirty="0">
                <a:solidFill>
                  <a:srgbClr val="333333"/>
                </a:solidFill>
                <a:effectLst/>
                <a:latin typeface="inter-bold"/>
              </a:rPr>
              <a:t>89</a:t>
            </a:r>
            <a:r>
              <a:rPr lang="en-US" sz="1600" b="0" i="0" dirty="0">
                <a:solidFill>
                  <a:srgbClr val="333333"/>
                </a:solidFill>
                <a:effectLst/>
                <a:latin typeface="inter-regular"/>
              </a:rPr>
              <a:t> with </a:t>
            </a:r>
            <a:r>
              <a:rPr lang="en-US" sz="1600" b="1" i="0" dirty="0">
                <a:solidFill>
                  <a:srgbClr val="333333"/>
                </a:solidFill>
                <a:effectLst/>
                <a:latin typeface="inter-bold"/>
              </a:rPr>
              <a:t>11,</a:t>
            </a:r>
            <a:r>
              <a:rPr lang="en-US" sz="1600" b="0" i="0" dirty="0">
                <a:solidFill>
                  <a:srgbClr val="333333"/>
                </a:solidFill>
                <a:effectLst/>
                <a:latin typeface="inter-regular"/>
              </a:rPr>
              <a:t> and converting the heap into max-heap, the elements of array are –</a:t>
            </a:r>
            <a:endParaRPr lang="en-US" sz="1600" dirty="0"/>
          </a:p>
        </p:txBody>
      </p:sp>
      <p:pic>
        <p:nvPicPr>
          <p:cNvPr id="5" name="Picture 4">
            <a:extLst>
              <a:ext uri="{FF2B5EF4-FFF2-40B4-BE49-F238E27FC236}">
                <a16:creationId xmlns:a16="http://schemas.microsoft.com/office/drawing/2014/main" id="{04CAA1CD-C74B-FCA4-2A17-944BE478B86E}"/>
              </a:ext>
            </a:extLst>
          </p:cNvPr>
          <p:cNvPicPr>
            <a:picLocks noChangeAspect="1"/>
          </p:cNvPicPr>
          <p:nvPr/>
        </p:nvPicPr>
        <p:blipFill>
          <a:blip r:embed="rId2"/>
          <a:stretch>
            <a:fillRect/>
          </a:stretch>
        </p:blipFill>
        <p:spPr>
          <a:xfrm>
            <a:off x="760123" y="891233"/>
            <a:ext cx="4024313" cy="374149"/>
          </a:xfrm>
          <a:prstGeom prst="rect">
            <a:avLst/>
          </a:prstGeom>
        </p:spPr>
      </p:pic>
      <p:pic>
        <p:nvPicPr>
          <p:cNvPr id="9" name="Picture 8">
            <a:extLst>
              <a:ext uri="{FF2B5EF4-FFF2-40B4-BE49-F238E27FC236}">
                <a16:creationId xmlns:a16="http://schemas.microsoft.com/office/drawing/2014/main" id="{C2FAB805-2517-A793-818D-2D08430F6378}"/>
              </a:ext>
            </a:extLst>
          </p:cNvPr>
          <p:cNvPicPr>
            <a:picLocks noChangeAspect="1"/>
          </p:cNvPicPr>
          <p:nvPr/>
        </p:nvPicPr>
        <p:blipFill>
          <a:blip r:embed="rId3"/>
          <a:stretch>
            <a:fillRect/>
          </a:stretch>
        </p:blipFill>
        <p:spPr>
          <a:xfrm>
            <a:off x="1621992" y="1637300"/>
            <a:ext cx="3947535" cy="1427061"/>
          </a:xfrm>
          <a:prstGeom prst="rect">
            <a:avLst/>
          </a:prstGeom>
        </p:spPr>
      </p:pic>
      <p:pic>
        <p:nvPicPr>
          <p:cNvPr id="11" name="Picture 10">
            <a:extLst>
              <a:ext uri="{FF2B5EF4-FFF2-40B4-BE49-F238E27FC236}">
                <a16:creationId xmlns:a16="http://schemas.microsoft.com/office/drawing/2014/main" id="{39AC854F-CC19-3A19-3F08-A5D25F7F4883}"/>
              </a:ext>
            </a:extLst>
          </p:cNvPr>
          <p:cNvPicPr>
            <a:picLocks noChangeAspect="1"/>
          </p:cNvPicPr>
          <p:nvPr/>
        </p:nvPicPr>
        <p:blipFill>
          <a:blip r:embed="rId4"/>
          <a:stretch>
            <a:fillRect/>
          </a:stretch>
        </p:blipFill>
        <p:spPr>
          <a:xfrm>
            <a:off x="760123" y="3337313"/>
            <a:ext cx="4043074" cy="374149"/>
          </a:xfrm>
          <a:prstGeom prst="rect">
            <a:avLst/>
          </a:prstGeom>
        </p:spPr>
      </p:pic>
      <p:pic>
        <p:nvPicPr>
          <p:cNvPr id="13" name="Picture 12">
            <a:extLst>
              <a:ext uri="{FF2B5EF4-FFF2-40B4-BE49-F238E27FC236}">
                <a16:creationId xmlns:a16="http://schemas.microsoft.com/office/drawing/2014/main" id="{B0CFF0A7-C8E6-11B8-EC90-45A8116694B5}"/>
              </a:ext>
            </a:extLst>
          </p:cNvPr>
          <p:cNvPicPr>
            <a:picLocks noChangeAspect="1"/>
          </p:cNvPicPr>
          <p:nvPr/>
        </p:nvPicPr>
        <p:blipFill>
          <a:blip r:embed="rId5"/>
          <a:stretch>
            <a:fillRect/>
          </a:stretch>
        </p:blipFill>
        <p:spPr>
          <a:xfrm>
            <a:off x="1621993" y="4539707"/>
            <a:ext cx="3947534" cy="1122063"/>
          </a:xfrm>
          <a:prstGeom prst="rect">
            <a:avLst/>
          </a:prstGeom>
        </p:spPr>
      </p:pic>
      <p:pic>
        <p:nvPicPr>
          <p:cNvPr id="15" name="Picture 14">
            <a:extLst>
              <a:ext uri="{FF2B5EF4-FFF2-40B4-BE49-F238E27FC236}">
                <a16:creationId xmlns:a16="http://schemas.microsoft.com/office/drawing/2014/main" id="{1EDA6301-6783-CF0C-67E3-D2ED1C416FCC}"/>
              </a:ext>
            </a:extLst>
          </p:cNvPr>
          <p:cNvPicPr>
            <a:picLocks noChangeAspect="1"/>
          </p:cNvPicPr>
          <p:nvPr/>
        </p:nvPicPr>
        <p:blipFill>
          <a:blip r:embed="rId6"/>
          <a:stretch>
            <a:fillRect/>
          </a:stretch>
        </p:blipFill>
        <p:spPr>
          <a:xfrm>
            <a:off x="760123" y="6302940"/>
            <a:ext cx="3784168" cy="374149"/>
          </a:xfrm>
          <a:prstGeom prst="rect">
            <a:avLst/>
          </a:prstGeom>
        </p:spPr>
      </p:pic>
      <p:sp>
        <p:nvSpPr>
          <p:cNvPr id="17" name="TextBox 16">
            <a:extLst>
              <a:ext uri="{FF2B5EF4-FFF2-40B4-BE49-F238E27FC236}">
                <a16:creationId xmlns:a16="http://schemas.microsoft.com/office/drawing/2014/main" id="{648F66E8-5B60-576E-8E65-9EC010B8C0A8}"/>
              </a:ext>
            </a:extLst>
          </p:cNvPr>
          <p:cNvSpPr txBox="1"/>
          <p:nvPr/>
        </p:nvSpPr>
        <p:spPr>
          <a:xfrm>
            <a:off x="6049818" y="138943"/>
            <a:ext cx="5920509" cy="6001643"/>
          </a:xfrm>
          <a:prstGeom prst="rect">
            <a:avLst/>
          </a:prstGeom>
          <a:noFill/>
        </p:spPr>
        <p:txBody>
          <a:bodyPr wrap="square">
            <a:spAutoFit/>
          </a:bodyPr>
          <a:lstStyle/>
          <a:p>
            <a:r>
              <a:rPr lang="en-US" sz="1600" b="0" i="0" dirty="0">
                <a:solidFill>
                  <a:srgbClr val="333333"/>
                </a:solidFill>
                <a:effectLst/>
                <a:latin typeface="inter-regular"/>
              </a:rPr>
              <a:t>In the next step, we must again delete the root element </a:t>
            </a:r>
            <a:r>
              <a:rPr lang="en-US" sz="1600" b="1" i="0" dirty="0">
                <a:solidFill>
                  <a:srgbClr val="333333"/>
                </a:solidFill>
                <a:effectLst/>
                <a:latin typeface="inter-bold"/>
              </a:rPr>
              <a:t>(81)</a:t>
            </a:r>
            <a:r>
              <a:rPr lang="en-US" sz="1600" b="0" i="0" dirty="0">
                <a:solidFill>
                  <a:srgbClr val="333333"/>
                </a:solidFill>
                <a:effectLst/>
                <a:latin typeface="inter-regular"/>
              </a:rPr>
              <a:t> from the max heap. To delete this node, we have to swap it with the last node, i.e. </a:t>
            </a:r>
            <a:r>
              <a:rPr lang="en-US" sz="1600" b="1" i="0" dirty="0">
                <a:solidFill>
                  <a:srgbClr val="333333"/>
                </a:solidFill>
                <a:effectLst/>
                <a:latin typeface="inter-bold"/>
              </a:rPr>
              <a:t>(54).</a:t>
            </a:r>
            <a:r>
              <a:rPr lang="en-US" sz="1600" b="0" i="0" dirty="0">
                <a:solidFill>
                  <a:srgbClr val="333333"/>
                </a:solidFill>
                <a:effectLst/>
                <a:latin typeface="inter-regular"/>
              </a:rPr>
              <a:t> After deleting the root element, we again have to </a:t>
            </a:r>
            <a:r>
              <a:rPr lang="en-US" sz="1600" b="0" i="0" dirty="0" err="1">
                <a:solidFill>
                  <a:srgbClr val="333333"/>
                </a:solidFill>
                <a:effectLst/>
                <a:latin typeface="inter-regular"/>
              </a:rPr>
              <a:t>heapify</a:t>
            </a:r>
            <a:r>
              <a:rPr lang="en-US" sz="1600" b="0" i="0" dirty="0">
                <a:solidFill>
                  <a:srgbClr val="333333"/>
                </a:solidFill>
                <a:effectLst/>
                <a:latin typeface="inter-regular"/>
              </a:rPr>
              <a:t> it to convert it into max heap.</a:t>
            </a: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r>
              <a:rPr lang="en-US" sz="1600" dirty="0"/>
              <a:t>After swapping the array element 81 with 54 and converting the heap into max-heap, the elements of array are –</a:t>
            </a:r>
          </a:p>
          <a:p>
            <a:endParaRPr lang="en-US" sz="1600" dirty="0"/>
          </a:p>
          <a:p>
            <a:endParaRPr lang="en-US" sz="1600" dirty="0"/>
          </a:p>
          <a:p>
            <a:r>
              <a:rPr lang="en-US" sz="1600" b="0" i="0" dirty="0">
                <a:solidFill>
                  <a:srgbClr val="333333"/>
                </a:solidFill>
                <a:effectLst/>
                <a:latin typeface="inter-regular"/>
              </a:rPr>
              <a:t>In the next step, we have to delete the root element </a:t>
            </a:r>
            <a:r>
              <a:rPr lang="en-US" sz="1600" b="1" i="0" dirty="0">
                <a:solidFill>
                  <a:srgbClr val="333333"/>
                </a:solidFill>
                <a:effectLst/>
                <a:latin typeface="inter-bold"/>
              </a:rPr>
              <a:t>(76)</a:t>
            </a:r>
            <a:r>
              <a:rPr lang="en-US" sz="1600" b="0" i="0" dirty="0">
                <a:solidFill>
                  <a:srgbClr val="333333"/>
                </a:solidFill>
                <a:effectLst/>
                <a:latin typeface="inter-regular"/>
              </a:rPr>
              <a:t> from the max heap again. To delete this node, we have to swap it with the last node, i.e. </a:t>
            </a:r>
            <a:r>
              <a:rPr lang="en-US" sz="1600" b="1" i="0" dirty="0">
                <a:solidFill>
                  <a:srgbClr val="333333"/>
                </a:solidFill>
                <a:effectLst/>
                <a:latin typeface="inter-bold"/>
              </a:rPr>
              <a:t>(9).</a:t>
            </a:r>
            <a:r>
              <a:rPr lang="en-US" sz="1600" b="0" i="0" dirty="0">
                <a:solidFill>
                  <a:srgbClr val="333333"/>
                </a:solidFill>
                <a:effectLst/>
                <a:latin typeface="inter-regular"/>
              </a:rPr>
              <a:t> After deleting the root element, we again have to </a:t>
            </a:r>
            <a:r>
              <a:rPr lang="en-US" sz="1600" b="0" i="0" dirty="0" err="1">
                <a:solidFill>
                  <a:srgbClr val="333333"/>
                </a:solidFill>
                <a:effectLst/>
                <a:latin typeface="inter-regular"/>
              </a:rPr>
              <a:t>heapify</a:t>
            </a:r>
            <a:r>
              <a:rPr lang="en-US" sz="1600" b="0" i="0" dirty="0">
                <a:solidFill>
                  <a:srgbClr val="333333"/>
                </a:solidFill>
                <a:effectLst/>
                <a:latin typeface="inter-regular"/>
              </a:rPr>
              <a:t> it to convert it into max heap.</a:t>
            </a: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endParaRPr lang="en-US" sz="1600" dirty="0">
              <a:solidFill>
                <a:srgbClr val="333333"/>
              </a:solidFill>
              <a:latin typeface="inter-regular"/>
            </a:endParaRPr>
          </a:p>
          <a:p>
            <a:r>
              <a:rPr lang="en-US" sz="1600" b="0" i="0" dirty="0">
                <a:solidFill>
                  <a:srgbClr val="333333"/>
                </a:solidFill>
                <a:effectLst/>
                <a:latin typeface="inter-regular"/>
              </a:rPr>
              <a:t>After swapping the array element </a:t>
            </a:r>
            <a:r>
              <a:rPr lang="en-US" sz="1600" b="1" i="0" dirty="0">
                <a:solidFill>
                  <a:srgbClr val="333333"/>
                </a:solidFill>
                <a:effectLst/>
                <a:latin typeface="inter-bold"/>
              </a:rPr>
              <a:t>76</a:t>
            </a:r>
            <a:r>
              <a:rPr lang="en-US" sz="1600" b="0" i="0" dirty="0">
                <a:solidFill>
                  <a:srgbClr val="333333"/>
                </a:solidFill>
                <a:effectLst/>
                <a:latin typeface="inter-regular"/>
              </a:rPr>
              <a:t> with </a:t>
            </a:r>
            <a:r>
              <a:rPr lang="en-US" sz="1600" b="1" i="0" dirty="0">
                <a:solidFill>
                  <a:srgbClr val="333333"/>
                </a:solidFill>
                <a:effectLst/>
                <a:latin typeface="inter-bold"/>
              </a:rPr>
              <a:t>9</a:t>
            </a:r>
            <a:r>
              <a:rPr lang="en-US" sz="1600" b="0" i="0" dirty="0">
                <a:solidFill>
                  <a:srgbClr val="333333"/>
                </a:solidFill>
                <a:effectLst/>
                <a:latin typeface="inter-regular"/>
              </a:rPr>
              <a:t> and converting the heap into max-heap, the elements of array are -</a:t>
            </a:r>
            <a:endParaRPr lang="en-US" sz="1600" dirty="0"/>
          </a:p>
        </p:txBody>
      </p:sp>
      <p:pic>
        <p:nvPicPr>
          <p:cNvPr id="19" name="Picture 18">
            <a:extLst>
              <a:ext uri="{FF2B5EF4-FFF2-40B4-BE49-F238E27FC236}">
                <a16:creationId xmlns:a16="http://schemas.microsoft.com/office/drawing/2014/main" id="{AA1784AC-7E45-9244-0740-D7A4E5099A8D}"/>
              </a:ext>
            </a:extLst>
          </p:cNvPr>
          <p:cNvPicPr>
            <a:picLocks noChangeAspect="1"/>
          </p:cNvPicPr>
          <p:nvPr/>
        </p:nvPicPr>
        <p:blipFill>
          <a:blip r:embed="rId7"/>
          <a:stretch>
            <a:fillRect/>
          </a:stretch>
        </p:blipFill>
        <p:spPr>
          <a:xfrm>
            <a:off x="8211127" y="1149837"/>
            <a:ext cx="3220749" cy="1251618"/>
          </a:xfrm>
          <a:prstGeom prst="rect">
            <a:avLst/>
          </a:prstGeom>
        </p:spPr>
      </p:pic>
      <p:pic>
        <p:nvPicPr>
          <p:cNvPr id="23" name="Picture 22">
            <a:extLst>
              <a:ext uri="{FF2B5EF4-FFF2-40B4-BE49-F238E27FC236}">
                <a16:creationId xmlns:a16="http://schemas.microsoft.com/office/drawing/2014/main" id="{78B35254-275E-ED89-E20B-29D837D6879D}"/>
              </a:ext>
            </a:extLst>
          </p:cNvPr>
          <p:cNvPicPr>
            <a:picLocks noChangeAspect="1"/>
          </p:cNvPicPr>
          <p:nvPr/>
        </p:nvPicPr>
        <p:blipFill>
          <a:blip r:embed="rId8"/>
          <a:stretch>
            <a:fillRect/>
          </a:stretch>
        </p:blipFill>
        <p:spPr>
          <a:xfrm>
            <a:off x="6816148" y="2979993"/>
            <a:ext cx="4333875" cy="357320"/>
          </a:xfrm>
          <a:prstGeom prst="rect">
            <a:avLst/>
          </a:prstGeom>
        </p:spPr>
      </p:pic>
      <p:pic>
        <p:nvPicPr>
          <p:cNvPr id="25" name="Picture 24">
            <a:extLst>
              <a:ext uri="{FF2B5EF4-FFF2-40B4-BE49-F238E27FC236}">
                <a16:creationId xmlns:a16="http://schemas.microsoft.com/office/drawing/2014/main" id="{95744F51-FE9D-975C-C534-8A3407BBD3AB}"/>
              </a:ext>
            </a:extLst>
          </p:cNvPr>
          <p:cNvPicPr>
            <a:picLocks noChangeAspect="1"/>
          </p:cNvPicPr>
          <p:nvPr/>
        </p:nvPicPr>
        <p:blipFill>
          <a:blip r:embed="rId9"/>
          <a:stretch>
            <a:fillRect/>
          </a:stretch>
        </p:blipFill>
        <p:spPr>
          <a:xfrm>
            <a:off x="8363237" y="4384045"/>
            <a:ext cx="2916527" cy="1130064"/>
          </a:xfrm>
          <a:prstGeom prst="rect">
            <a:avLst/>
          </a:prstGeom>
        </p:spPr>
      </p:pic>
      <p:pic>
        <p:nvPicPr>
          <p:cNvPr id="27" name="Picture 26">
            <a:extLst>
              <a:ext uri="{FF2B5EF4-FFF2-40B4-BE49-F238E27FC236}">
                <a16:creationId xmlns:a16="http://schemas.microsoft.com/office/drawing/2014/main" id="{978E10F0-A31F-5631-7DBE-443A00889232}"/>
              </a:ext>
            </a:extLst>
          </p:cNvPr>
          <p:cNvPicPr>
            <a:picLocks noChangeAspect="1"/>
          </p:cNvPicPr>
          <p:nvPr/>
        </p:nvPicPr>
        <p:blipFill>
          <a:blip r:embed="rId10"/>
          <a:stretch>
            <a:fillRect/>
          </a:stretch>
        </p:blipFill>
        <p:spPr>
          <a:xfrm>
            <a:off x="6852660" y="6115865"/>
            <a:ext cx="4314825" cy="374150"/>
          </a:xfrm>
          <a:prstGeom prst="rect">
            <a:avLst/>
          </a:prstGeom>
        </p:spPr>
      </p:pic>
    </p:spTree>
    <p:extLst>
      <p:ext uri="{BB962C8B-B14F-4D97-AF65-F5344CB8AC3E}">
        <p14:creationId xmlns:p14="http://schemas.microsoft.com/office/powerpoint/2010/main" val="152037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arn(inVertical)">
                                      <p:cBhvr>
                                        <p:cTn id="43" dur="500"/>
                                        <p:tgtEl>
                                          <p:spTgt spid="3">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barn(inVertical)">
                                      <p:cBhvr>
                                        <p:cTn id="53" dur="500"/>
                                        <p:tgtEl>
                                          <p:spTgt spid="3">
                                            <p:txEl>
                                              <p:pRg st="16" end="1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3" dur="500"/>
                                        <p:tgtEl>
                                          <p:spTgt spid="17">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randombar(horizontal)">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17">
                                            <p:txEl>
                                              <p:pRg st="6" end="6"/>
                                            </p:txEl>
                                          </p:spTgt>
                                        </p:tgtEl>
                                        <p:attrNameLst>
                                          <p:attrName>style.visibility</p:attrName>
                                        </p:attrNameLst>
                                      </p:cBhvr>
                                      <p:to>
                                        <p:strVal val="visible"/>
                                      </p:to>
                                    </p:set>
                                    <p:animEffect transition="in" filter="wheel(1)">
                                      <p:cBhvr>
                                        <p:cTn id="73" dur="2000"/>
                                        <p:tgtEl>
                                          <p:spTgt spid="17">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randombar(horizontal)">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17">
                                            <p:txEl>
                                              <p:pRg st="9" end="9"/>
                                            </p:txEl>
                                          </p:spTgt>
                                        </p:tgtEl>
                                        <p:attrNameLst>
                                          <p:attrName>style.visibility</p:attrName>
                                        </p:attrNameLst>
                                      </p:cBhvr>
                                      <p:to>
                                        <p:strVal val="visible"/>
                                      </p:to>
                                    </p:set>
                                    <p:animEffect transition="in" filter="barn(inVertical)">
                                      <p:cBhvr>
                                        <p:cTn id="83" dur="500"/>
                                        <p:tgtEl>
                                          <p:spTgt spid="17">
                                            <p:txEl>
                                              <p:pRg st="9" end="9"/>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1000"/>
                                        <p:tgtEl>
                                          <p:spTgt spid="25"/>
                                        </p:tgtEl>
                                      </p:cBhvr>
                                    </p:animEffect>
                                    <p:anim calcmode="lin" valueType="num">
                                      <p:cBhvr>
                                        <p:cTn id="89" dur="1000" fill="hold"/>
                                        <p:tgtEl>
                                          <p:spTgt spid="25"/>
                                        </p:tgtEl>
                                        <p:attrNameLst>
                                          <p:attrName>ppt_x</p:attrName>
                                        </p:attrNameLst>
                                      </p:cBhvr>
                                      <p:tavLst>
                                        <p:tav tm="0">
                                          <p:val>
                                            <p:strVal val="#ppt_x"/>
                                          </p:val>
                                        </p:tav>
                                        <p:tav tm="100000">
                                          <p:val>
                                            <p:strVal val="#ppt_x"/>
                                          </p:val>
                                        </p:tav>
                                      </p:tavLst>
                                    </p:anim>
                                    <p:anim calcmode="lin" valueType="num">
                                      <p:cBhvr>
                                        <p:cTn id="9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1" presetClass="entr" presetSubtype="1" fill="hold" nodeType="clickEffect">
                                  <p:stCondLst>
                                    <p:cond delay="0"/>
                                  </p:stCondLst>
                                  <p:childTnLst>
                                    <p:set>
                                      <p:cBhvr>
                                        <p:cTn id="94" dur="1" fill="hold">
                                          <p:stCondLst>
                                            <p:cond delay="0"/>
                                          </p:stCondLst>
                                        </p:cTn>
                                        <p:tgtEl>
                                          <p:spTgt spid="17">
                                            <p:txEl>
                                              <p:pRg st="15" end="15"/>
                                            </p:txEl>
                                          </p:spTgt>
                                        </p:tgtEl>
                                        <p:attrNameLst>
                                          <p:attrName>style.visibility</p:attrName>
                                        </p:attrNameLst>
                                      </p:cBhvr>
                                      <p:to>
                                        <p:strVal val="visible"/>
                                      </p:to>
                                    </p:set>
                                    <p:animEffect transition="in" filter="wheel(1)">
                                      <p:cBhvr>
                                        <p:cTn id="95" dur="2000"/>
                                        <p:tgtEl>
                                          <p:spTgt spid="17">
                                            <p:txEl>
                                              <p:pRg st="15" end="15"/>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ppt_x"/>
                                          </p:val>
                                        </p:tav>
                                        <p:tav tm="100000">
                                          <p:val>
                                            <p:strVal val="#ppt_x"/>
                                          </p:val>
                                        </p:tav>
                                      </p:tavLst>
                                    </p:anim>
                                    <p:anim calcmode="lin" valueType="num">
                                      <p:cBhvr additive="base">
                                        <p:cTn id="10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A50E13-B56F-5CA1-398C-567CB9032924}"/>
              </a:ext>
            </a:extLst>
          </p:cNvPr>
          <p:cNvSpPr txBox="1"/>
          <p:nvPr/>
        </p:nvSpPr>
        <p:spPr>
          <a:xfrm>
            <a:off x="110836" y="115654"/>
            <a:ext cx="5310909" cy="6247864"/>
          </a:xfrm>
          <a:prstGeom prst="rect">
            <a:avLst/>
          </a:prstGeom>
          <a:noFill/>
        </p:spPr>
        <p:txBody>
          <a:bodyPr wrap="square">
            <a:spAutoFit/>
          </a:bodyPr>
          <a:lstStyle/>
          <a:p>
            <a:pPr algn="just"/>
            <a:r>
              <a:rPr lang="en-US" sz="1600" dirty="0"/>
              <a:t>In the next step, again we have to delete the root element (54) from the max heap. To delete this node, we have to swap it with the last node, i.e. (14). After deleting the root element, we again have to </a:t>
            </a:r>
            <a:r>
              <a:rPr lang="en-US" sz="1600" dirty="0" err="1"/>
              <a:t>heapify</a:t>
            </a:r>
            <a:r>
              <a:rPr lang="en-US" sz="1600" dirty="0"/>
              <a:t> it to convert it into max heap.</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sz="1600" b="0" i="0" dirty="0">
                <a:solidFill>
                  <a:srgbClr val="333333"/>
                </a:solidFill>
                <a:effectLst/>
                <a:latin typeface="inter-regular"/>
              </a:rPr>
              <a:t>After swapping the array element </a:t>
            </a:r>
            <a:r>
              <a:rPr lang="en-US" sz="1600" b="1" i="0" dirty="0">
                <a:solidFill>
                  <a:srgbClr val="333333"/>
                </a:solidFill>
                <a:effectLst/>
                <a:latin typeface="inter-bold"/>
              </a:rPr>
              <a:t>54</a:t>
            </a:r>
            <a:r>
              <a:rPr lang="en-US" sz="1600" b="0" i="0" dirty="0">
                <a:solidFill>
                  <a:srgbClr val="333333"/>
                </a:solidFill>
                <a:effectLst/>
                <a:latin typeface="inter-regular"/>
              </a:rPr>
              <a:t> with </a:t>
            </a:r>
            <a:r>
              <a:rPr lang="en-US" sz="1600" b="1" i="0" dirty="0">
                <a:solidFill>
                  <a:srgbClr val="333333"/>
                </a:solidFill>
                <a:effectLst/>
                <a:latin typeface="inter-bold"/>
              </a:rPr>
              <a:t>14</a:t>
            </a:r>
            <a:r>
              <a:rPr lang="en-US" sz="1600" b="0" i="0" dirty="0">
                <a:solidFill>
                  <a:srgbClr val="333333"/>
                </a:solidFill>
                <a:effectLst/>
                <a:latin typeface="inter-regular"/>
              </a:rPr>
              <a:t> and converting the heap into max-heap, the elements of array are –</a:t>
            </a:r>
          </a:p>
          <a:p>
            <a:pPr algn="just"/>
            <a:endParaRPr lang="en-US" sz="1600" dirty="0">
              <a:solidFill>
                <a:srgbClr val="333333"/>
              </a:solidFill>
              <a:latin typeface="inter-regular"/>
            </a:endParaRPr>
          </a:p>
          <a:p>
            <a:pPr algn="just"/>
            <a:endParaRPr lang="en-US" sz="1600" dirty="0">
              <a:solidFill>
                <a:srgbClr val="333333"/>
              </a:solidFill>
              <a:latin typeface="inter-regular"/>
            </a:endParaRPr>
          </a:p>
          <a:p>
            <a:pPr algn="just"/>
            <a:r>
              <a:rPr lang="en-US" sz="1600" b="0" i="0" dirty="0">
                <a:solidFill>
                  <a:srgbClr val="333333"/>
                </a:solidFill>
                <a:effectLst/>
                <a:latin typeface="inter-regular"/>
              </a:rPr>
              <a:t>In the next step, again we have to delete the root element </a:t>
            </a:r>
            <a:r>
              <a:rPr lang="en-US" sz="1600" b="1" i="0" dirty="0">
                <a:solidFill>
                  <a:srgbClr val="333333"/>
                </a:solidFill>
                <a:effectLst/>
                <a:latin typeface="inter-bold"/>
              </a:rPr>
              <a:t>(22)</a:t>
            </a:r>
            <a:r>
              <a:rPr lang="en-US" sz="1600" b="0" i="0" dirty="0">
                <a:solidFill>
                  <a:srgbClr val="333333"/>
                </a:solidFill>
                <a:effectLst/>
                <a:latin typeface="inter-regular"/>
              </a:rPr>
              <a:t> from the max heap. To delete this node, we have to swap it with the last node, i.e. </a:t>
            </a:r>
            <a:r>
              <a:rPr lang="en-US" sz="1600" b="1" i="0" dirty="0">
                <a:solidFill>
                  <a:srgbClr val="333333"/>
                </a:solidFill>
                <a:effectLst/>
                <a:latin typeface="inter-bold"/>
              </a:rPr>
              <a:t>(11).</a:t>
            </a:r>
            <a:r>
              <a:rPr lang="en-US" sz="1600" b="0" i="0" dirty="0">
                <a:solidFill>
                  <a:srgbClr val="333333"/>
                </a:solidFill>
                <a:effectLst/>
                <a:latin typeface="inter-regular"/>
              </a:rPr>
              <a:t> After deleting the root element, we again have to </a:t>
            </a:r>
            <a:r>
              <a:rPr lang="en-US" sz="1600" b="0" i="0" dirty="0" err="1">
                <a:solidFill>
                  <a:srgbClr val="333333"/>
                </a:solidFill>
                <a:effectLst/>
                <a:latin typeface="inter-regular"/>
              </a:rPr>
              <a:t>heapify</a:t>
            </a:r>
            <a:r>
              <a:rPr lang="en-US" sz="1600" b="0" i="0" dirty="0">
                <a:solidFill>
                  <a:srgbClr val="333333"/>
                </a:solidFill>
                <a:effectLst/>
                <a:latin typeface="inter-regular"/>
              </a:rPr>
              <a:t> it to convert it into max heap.</a:t>
            </a: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After swapping the array element </a:t>
            </a:r>
            <a:r>
              <a:rPr lang="en-US" sz="1600" b="1" i="0" dirty="0">
                <a:solidFill>
                  <a:srgbClr val="333333"/>
                </a:solidFill>
                <a:effectLst/>
                <a:latin typeface="inter-bold"/>
              </a:rPr>
              <a:t>22</a:t>
            </a:r>
            <a:r>
              <a:rPr lang="en-US" sz="1600" b="0" i="0" dirty="0">
                <a:solidFill>
                  <a:srgbClr val="333333"/>
                </a:solidFill>
                <a:effectLst/>
                <a:latin typeface="inter-regular"/>
              </a:rPr>
              <a:t> with </a:t>
            </a:r>
            <a:r>
              <a:rPr lang="en-US" sz="1600" b="1" i="0" dirty="0">
                <a:solidFill>
                  <a:srgbClr val="333333"/>
                </a:solidFill>
                <a:effectLst/>
                <a:latin typeface="inter-bold"/>
              </a:rPr>
              <a:t>11</a:t>
            </a:r>
            <a:r>
              <a:rPr lang="en-US" sz="1600" b="0" i="0" dirty="0">
                <a:solidFill>
                  <a:srgbClr val="333333"/>
                </a:solidFill>
                <a:effectLst/>
                <a:latin typeface="inter-regular"/>
              </a:rPr>
              <a:t> and converting the heap into max-heap, the elements of array are -</a:t>
            </a:r>
          </a:p>
          <a:p>
            <a:pPr algn="just"/>
            <a:endParaRPr lang="en-US" sz="1600" dirty="0"/>
          </a:p>
        </p:txBody>
      </p:sp>
      <p:pic>
        <p:nvPicPr>
          <p:cNvPr id="7" name="Picture 6">
            <a:extLst>
              <a:ext uri="{FF2B5EF4-FFF2-40B4-BE49-F238E27FC236}">
                <a16:creationId xmlns:a16="http://schemas.microsoft.com/office/drawing/2014/main" id="{525F1B09-ED48-9CBD-5CB1-FF322843F90D}"/>
              </a:ext>
            </a:extLst>
          </p:cNvPr>
          <p:cNvPicPr>
            <a:picLocks noChangeAspect="1"/>
          </p:cNvPicPr>
          <p:nvPr/>
        </p:nvPicPr>
        <p:blipFill>
          <a:blip r:embed="rId2"/>
          <a:stretch>
            <a:fillRect/>
          </a:stretch>
        </p:blipFill>
        <p:spPr>
          <a:xfrm>
            <a:off x="949179" y="1192872"/>
            <a:ext cx="3327257" cy="1079273"/>
          </a:xfrm>
          <a:prstGeom prst="rect">
            <a:avLst/>
          </a:prstGeom>
        </p:spPr>
      </p:pic>
      <p:pic>
        <p:nvPicPr>
          <p:cNvPr id="9" name="Picture 8">
            <a:extLst>
              <a:ext uri="{FF2B5EF4-FFF2-40B4-BE49-F238E27FC236}">
                <a16:creationId xmlns:a16="http://schemas.microsoft.com/office/drawing/2014/main" id="{8CD3A181-C60E-2F0A-52B7-5126C6678A6A}"/>
              </a:ext>
            </a:extLst>
          </p:cNvPr>
          <p:cNvPicPr>
            <a:picLocks noChangeAspect="1"/>
          </p:cNvPicPr>
          <p:nvPr/>
        </p:nvPicPr>
        <p:blipFill>
          <a:blip r:embed="rId3"/>
          <a:stretch>
            <a:fillRect/>
          </a:stretch>
        </p:blipFill>
        <p:spPr>
          <a:xfrm>
            <a:off x="445869" y="2854035"/>
            <a:ext cx="4333875" cy="384523"/>
          </a:xfrm>
          <a:prstGeom prst="rect">
            <a:avLst/>
          </a:prstGeom>
        </p:spPr>
      </p:pic>
      <p:pic>
        <p:nvPicPr>
          <p:cNvPr id="11" name="Picture 10">
            <a:extLst>
              <a:ext uri="{FF2B5EF4-FFF2-40B4-BE49-F238E27FC236}">
                <a16:creationId xmlns:a16="http://schemas.microsoft.com/office/drawing/2014/main" id="{0B10C6BD-4CC5-248C-A308-EC99060BF42D}"/>
              </a:ext>
            </a:extLst>
          </p:cNvPr>
          <p:cNvPicPr>
            <a:picLocks noChangeAspect="1"/>
          </p:cNvPicPr>
          <p:nvPr/>
        </p:nvPicPr>
        <p:blipFill>
          <a:blip r:embed="rId4"/>
          <a:stretch>
            <a:fillRect/>
          </a:stretch>
        </p:blipFill>
        <p:spPr>
          <a:xfrm>
            <a:off x="1366982" y="4365285"/>
            <a:ext cx="2909454" cy="1158060"/>
          </a:xfrm>
          <a:prstGeom prst="rect">
            <a:avLst/>
          </a:prstGeom>
        </p:spPr>
      </p:pic>
      <p:pic>
        <p:nvPicPr>
          <p:cNvPr id="13" name="Picture 12">
            <a:extLst>
              <a:ext uri="{FF2B5EF4-FFF2-40B4-BE49-F238E27FC236}">
                <a16:creationId xmlns:a16="http://schemas.microsoft.com/office/drawing/2014/main" id="{8C17AA43-A35A-DF01-3730-997807DA112E}"/>
              </a:ext>
            </a:extLst>
          </p:cNvPr>
          <p:cNvPicPr>
            <a:picLocks noChangeAspect="1"/>
          </p:cNvPicPr>
          <p:nvPr/>
        </p:nvPicPr>
        <p:blipFill>
          <a:blip r:embed="rId5"/>
          <a:stretch>
            <a:fillRect/>
          </a:stretch>
        </p:blipFill>
        <p:spPr>
          <a:xfrm>
            <a:off x="445869" y="6071405"/>
            <a:ext cx="4352925" cy="454177"/>
          </a:xfrm>
          <a:prstGeom prst="rect">
            <a:avLst/>
          </a:prstGeom>
        </p:spPr>
      </p:pic>
      <p:sp>
        <p:nvSpPr>
          <p:cNvPr id="15" name="TextBox 14">
            <a:extLst>
              <a:ext uri="{FF2B5EF4-FFF2-40B4-BE49-F238E27FC236}">
                <a16:creationId xmlns:a16="http://schemas.microsoft.com/office/drawing/2014/main" id="{A17A0FC9-08B7-00DF-BBAA-BA757A6FF0BA}"/>
              </a:ext>
            </a:extLst>
          </p:cNvPr>
          <p:cNvSpPr txBox="1"/>
          <p:nvPr/>
        </p:nvSpPr>
        <p:spPr>
          <a:xfrm>
            <a:off x="5671128" y="115654"/>
            <a:ext cx="6096000" cy="6740307"/>
          </a:xfrm>
          <a:prstGeom prst="rect">
            <a:avLst/>
          </a:prstGeom>
          <a:noFill/>
        </p:spPr>
        <p:txBody>
          <a:bodyPr wrap="square">
            <a:spAutoFit/>
          </a:bodyPr>
          <a:lstStyle/>
          <a:p>
            <a:pPr algn="just"/>
            <a:r>
              <a:rPr lang="en-US" sz="1600" b="0" i="0" dirty="0">
                <a:solidFill>
                  <a:srgbClr val="333333"/>
                </a:solidFill>
                <a:effectLst/>
                <a:latin typeface="inter-regular"/>
              </a:rPr>
              <a:t>In the next step, again we have to delete the root element </a:t>
            </a:r>
            <a:r>
              <a:rPr lang="en-US" sz="1600" b="1" i="0" dirty="0">
                <a:solidFill>
                  <a:srgbClr val="333333"/>
                </a:solidFill>
                <a:effectLst/>
                <a:latin typeface="inter-bold"/>
              </a:rPr>
              <a:t>(14)</a:t>
            </a:r>
            <a:r>
              <a:rPr lang="en-US" sz="1600" b="0" i="0" dirty="0">
                <a:solidFill>
                  <a:srgbClr val="333333"/>
                </a:solidFill>
                <a:effectLst/>
                <a:latin typeface="inter-regular"/>
              </a:rPr>
              <a:t> from the max heap. To delete this node, we have to swap it with the last node, i.e. </a:t>
            </a:r>
            <a:r>
              <a:rPr lang="en-US" sz="1600" b="1" i="0" dirty="0">
                <a:solidFill>
                  <a:srgbClr val="333333"/>
                </a:solidFill>
                <a:effectLst/>
                <a:latin typeface="inter-bold"/>
              </a:rPr>
              <a:t>(9).</a:t>
            </a:r>
            <a:r>
              <a:rPr lang="en-US" sz="1600" b="0" i="0" dirty="0">
                <a:solidFill>
                  <a:srgbClr val="333333"/>
                </a:solidFill>
                <a:effectLst/>
                <a:latin typeface="inter-regular"/>
              </a:rPr>
              <a:t> After deleting the root element, we again have to </a:t>
            </a:r>
            <a:r>
              <a:rPr lang="en-US" sz="1600" b="0" i="0" dirty="0" err="1">
                <a:solidFill>
                  <a:srgbClr val="333333"/>
                </a:solidFill>
                <a:effectLst/>
                <a:latin typeface="inter-regular"/>
              </a:rPr>
              <a:t>heapify</a:t>
            </a:r>
            <a:r>
              <a:rPr lang="en-US" sz="1600" b="0" i="0" dirty="0">
                <a:solidFill>
                  <a:srgbClr val="333333"/>
                </a:solidFill>
                <a:effectLst/>
                <a:latin typeface="inter-regular"/>
              </a:rPr>
              <a:t> it to convert it into max heap.</a:t>
            </a:r>
          </a:p>
          <a:p>
            <a:pPr algn="just"/>
            <a:endParaRPr lang="en-US" sz="1600" dirty="0">
              <a:solidFill>
                <a:srgbClr val="333333"/>
              </a:solidFill>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After swapping the array element </a:t>
            </a:r>
            <a:r>
              <a:rPr lang="en-US" sz="1600" b="1" i="0" dirty="0">
                <a:solidFill>
                  <a:srgbClr val="333333"/>
                </a:solidFill>
                <a:effectLst/>
                <a:latin typeface="inter-bold"/>
              </a:rPr>
              <a:t>14</a:t>
            </a:r>
            <a:r>
              <a:rPr lang="en-US" sz="1600" b="0" i="0" dirty="0">
                <a:solidFill>
                  <a:srgbClr val="333333"/>
                </a:solidFill>
                <a:effectLst/>
                <a:latin typeface="inter-regular"/>
              </a:rPr>
              <a:t> with </a:t>
            </a:r>
            <a:r>
              <a:rPr lang="en-US" sz="1600" b="1" i="0" dirty="0">
                <a:solidFill>
                  <a:srgbClr val="333333"/>
                </a:solidFill>
                <a:effectLst/>
                <a:latin typeface="inter-bold"/>
              </a:rPr>
              <a:t>9</a:t>
            </a:r>
            <a:r>
              <a:rPr lang="en-US" sz="1600" b="0" i="0" dirty="0">
                <a:solidFill>
                  <a:srgbClr val="333333"/>
                </a:solidFill>
                <a:effectLst/>
                <a:latin typeface="inter-regular"/>
              </a:rPr>
              <a:t> and converting the heap into max-heap, the elements of array are –</a:t>
            </a: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In the next step, again we have to delete the root element </a:t>
            </a:r>
            <a:r>
              <a:rPr lang="en-US" sz="1600" b="1" i="0" dirty="0">
                <a:solidFill>
                  <a:srgbClr val="333333"/>
                </a:solidFill>
                <a:effectLst/>
                <a:latin typeface="inter-bold"/>
              </a:rPr>
              <a:t>(11)</a:t>
            </a:r>
            <a:r>
              <a:rPr lang="en-US" sz="1600" b="0" i="0" dirty="0">
                <a:solidFill>
                  <a:srgbClr val="333333"/>
                </a:solidFill>
                <a:effectLst/>
                <a:latin typeface="inter-regular"/>
              </a:rPr>
              <a:t> from the max heap. To delete this node, we have to swap it with the last node, i.e. </a:t>
            </a:r>
            <a:r>
              <a:rPr lang="en-US" sz="1600" b="1" i="0" dirty="0">
                <a:solidFill>
                  <a:srgbClr val="333333"/>
                </a:solidFill>
                <a:effectLst/>
                <a:latin typeface="inter-bold"/>
              </a:rPr>
              <a:t>(9).</a:t>
            </a:r>
            <a:r>
              <a:rPr lang="en-US" sz="1600" b="0" i="0" dirty="0">
                <a:solidFill>
                  <a:srgbClr val="333333"/>
                </a:solidFill>
                <a:effectLst/>
                <a:latin typeface="inter-regular"/>
              </a:rPr>
              <a:t> After deleting the root element, we again have to </a:t>
            </a:r>
            <a:r>
              <a:rPr lang="en-US" sz="1600" b="0" i="0" dirty="0" err="1">
                <a:solidFill>
                  <a:srgbClr val="333333"/>
                </a:solidFill>
                <a:effectLst/>
                <a:latin typeface="inter-regular"/>
              </a:rPr>
              <a:t>heapify</a:t>
            </a:r>
            <a:r>
              <a:rPr lang="en-US" sz="1600" b="0" i="0" dirty="0">
                <a:solidFill>
                  <a:srgbClr val="333333"/>
                </a:solidFill>
                <a:effectLst/>
                <a:latin typeface="inter-regular"/>
              </a:rPr>
              <a:t> it to convert it into max heap.</a:t>
            </a:r>
          </a:p>
          <a:p>
            <a:pPr algn="just"/>
            <a:endParaRPr lang="en-US" sz="1600" dirty="0">
              <a:solidFill>
                <a:srgbClr val="333333"/>
              </a:solidFill>
              <a:latin typeface="inter-regular"/>
            </a:endParaRPr>
          </a:p>
          <a:p>
            <a:pPr algn="just"/>
            <a:r>
              <a:rPr lang="en-US" sz="1600" b="0" i="0" dirty="0">
                <a:solidFill>
                  <a:srgbClr val="333333"/>
                </a:solidFill>
                <a:effectLst/>
                <a:latin typeface="inter-regular"/>
              </a:rPr>
              <a:t>After swapping the array element </a:t>
            </a:r>
            <a:r>
              <a:rPr lang="en-US" sz="1600" b="1" i="0" dirty="0">
                <a:solidFill>
                  <a:srgbClr val="333333"/>
                </a:solidFill>
                <a:effectLst/>
                <a:latin typeface="inter-bold"/>
              </a:rPr>
              <a:t>11</a:t>
            </a:r>
            <a:r>
              <a:rPr lang="en-US" sz="1600" b="0" i="0" dirty="0">
                <a:solidFill>
                  <a:srgbClr val="333333"/>
                </a:solidFill>
                <a:effectLst/>
                <a:latin typeface="inter-regular"/>
              </a:rPr>
              <a:t> with </a:t>
            </a:r>
            <a:r>
              <a:rPr lang="en-US" sz="1600" b="1" i="0" dirty="0">
                <a:solidFill>
                  <a:srgbClr val="333333"/>
                </a:solidFill>
                <a:effectLst/>
                <a:latin typeface="inter-bold"/>
              </a:rPr>
              <a:t>9,</a:t>
            </a:r>
            <a:r>
              <a:rPr lang="en-US" sz="1600" b="0" i="0" dirty="0">
                <a:solidFill>
                  <a:srgbClr val="333333"/>
                </a:solidFill>
                <a:effectLst/>
                <a:latin typeface="inter-regular"/>
              </a:rPr>
              <a:t> the elements of array are –</a:t>
            </a: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Now, heap has only one element left. After deleting it, heap will be empty.</a:t>
            </a:r>
          </a:p>
          <a:p>
            <a:pPr algn="just"/>
            <a:endParaRPr lang="en-US" sz="1600" b="0" i="0" dirty="0">
              <a:solidFill>
                <a:srgbClr val="333333"/>
              </a:solidFill>
              <a:effectLst/>
              <a:latin typeface="inter-regular"/>
            </a:endParaRPr>
          </a:p>
          <a:p>
            <a:r>
              <a:rPr lang="en-US" sz="1600" b="0" i="0" dirty="0">
                <a:solidFill>
                  <a:srgbClr val="333333"/>
                </a:solidFill>
                <a:effectLst/>
                <a:latin typeface="inter-regular"/>
              </a:rPr>
              <a:t>After completion of sorting, the array elements are –</a:t>
            </a:r>
          </a:p>
          <a:p>
            <a:endParaRPr lang="en-US" sz="1600" dirty="0">
              <a:solidFill>
                <a:srgbClr val="333333"/>
              </a:solidFill>
              <a:latin typeface="inter-regular"/>
            </a:endParaRPr>
          </a:p>
          <a:p>
            <a:endParaRPr lang="en-US" sz="1600" b="0" i="0" dirty="0">
              <a:solidFill>
                <a:srgbClr val="333333"/>
              </a:solidFill>
              <a:effectLst/>
              <a:latin typeface="inter-regular"/>
            </a:endParaRPr>
          </a:p>
          <a:p>
            <a:r>
              <a:rPr lang="en-US" sz="1600" b="0" i="0" dirty="0">
                <a:solidFill>
                  <a:srgbClr val="333333"/>
                </a:solidFill>
                <a:effectLst/>
                <a:latin typeface="inter-regular"/>
              </a:rPr>
              <a:t>Now, the array is completely sorted.</a:t>
            </a:r>
            <a:endParaRPr lang="en-US" sz="1600" dirty="0"/>
          </a:p>
        </p:txBody>
      </p:sp>
      <p:pic>
        <p:nvPicPr>
          <p:cNvPr id="17" name="Picture 16">
            <a:extLst>
              <a:ext uri="{FF2B5EF4-FFF2-40B4-BE49-F238E27FC236}">
                <a16:creationId xmlns:a16="http://schemas.microsoft.com/office/drawing/2014/main" id="{D4604156-FB0E-332D-2F7E-E315AD5F3B5E}"/>
              </a:ext>
            </a:extLst>
          </p:cNvPr>
          <p:cNvPicPr>
            <a:picLocks noChangeAspect="1"/>
          </p:cNvPicPr>
          <p:nvPr/>
        </p:nvPicPr>
        <p:blipFill>
          <a:blip r:embed="rId6"/>
          <a:stretch>
            <a:fillRect/>
          </a:stretch>
        </p:blipFill>
        <p:spPr>
          <a:xfrm>
            <a:off x="8266690" y="889721"/>
            <a:ext cx="3251055" cy="948315"/>
          </a:xfrm>
          <a:prstGeom prst="rect">
            <a:avLst/>
          </a:prstGeom>
        </p:spPr>
      </p:pic>
      <p:pic>
        <p:nvPicPr>
          <p:cNvPr id="19" name="Picture 18">
            <a:extLst>
              <a:ext uri="{FF2B5EF4-FFF2-40B4-BE49-F238E27FC236}">
                <a16:creationId xmlns:a16="http://schemas.microsoft.com/office/drawing/2014/main" id="{959D8122-5BED-2D0F-FC38-04493AC42263}"/>
              </a:ext>
            </a:extLst>
          </p:cNvPr>
          <p:cNvPicPr>
            <a:picLocks noChangeAspect="1"/>
          </p:cNvPicPr>
          <p:nvPr/>
        </p:nvPicPr>
        <p:blipFill>
          <a:blip r:embed="rId7"/>
          <a:stretch>
            <a:fillRect/>
          </a:stretch>
        </p:blipFill>
        <p:spPr>
          <a:xfrm>
            <a:off x="7032768" y="2358014"/>
            <a:ext cx="4333875" cy="384523"/>
          </a:xfrm>
          <a:prstGeom prst="rect">
            <a:avLst/>
          </a:prstGeom>
        </p:spPr>
      </p:pic>
      <p:pic>
        <p:nvPicPr>
          <p:cNvPr id="21" name="Picture 20">
            <a:extLst>
              <a:ext uri="{FF2B5EF4-FFF2-40B4-BE49-F238E27FC236}">
                <a16:creationId xmlns:a16="http://schemas.microsoft.com/office/drawing/2014/main" id="{E2D82FD8-9C32-5477-BC32-4C2BAC9214CC}"/>
              </a:ext>
            </a:extLst>
          </p:cNvPr>
          <p:cNvPicPr>
            <a:picLocks noChangeAspect="1"/>
          </p:cNvPicPr>
          <p:nvPr/>
        </p:nvPicPr>
        <p:blipFill>
          <a:blip r:embed="rId8"/>
          <a:stretch>
            <a:fillRect/>
          </a:stretch>
        </p:blipFill>
        <p:spPr>
          <a:xfrm>
            <a:off x="8266690" y="3552583"/>
            <a:ext cx="3294207" cy="452438"/>
          </a:xfrm>
          <a:prstGeom prst="rect">
            <a:avLst/>
          </a:prstGeom>
        </p:spPr>
      </p:pic>
      <p:pic>
        <p:nvPicPr>
          <p:cNvPr id="23" name="Picture 22">
            <a:extLst>
              <a:ext uri="{FF2B5EF4-FFF2-40B4-BE49-F238E27FC236}">
                <a16:creationId xmlns:a16="http://schemas.microsoft.com/office/drawing/2014/main" id="{8F13FE92-7047-BC98-2242-93BB84782A6E}"/>
              </a:ext>
            </a:extLst>
          </p:cNvPr>
          <p:cNvPicPr>
            <a:picLocks noChangeAspect="1"/>
          </p:cNvPicPr>
          <p:nvPr/>
        </p:nvPicPr>
        <p:blipFill>
          <a:blip r:embed="rId9"/>
          <a:stretch>
            <a:fillRect/>
          </a:stretch>
        </p:blipFill>
        <p:spPr>
          <a:xfrm>
            <a:off x="6912045" y="4379140"/>
            <a:ext cx="4352925" cy="319403"/>
          </a:xfrm>
          <a:prstGeom prst="rect">
            <a:avLst/>
          </a:prstGeom>
        </p:spPr>
      </p:pic>
      <p:pic>
        <p:nvPicPr>
          <p:cNvPr id="25" name="Picture 24">
            <a:extLst>
              <a:ext uri="{FF2B5EF4-FFF2-40B4-BE49-F238E27FC236}">
                <a16:creationId xmlns:a16="http://schemas.microsoft.com/office/drawing/2014/main" id="{A16875D2-B2F7-1277-5FB6-8E333659FB66}"/>
              </a:ext>
            </a:extLst>
          </p:cNvPr>
          <p:cNvPicPr>
            <a:picLocks noChangeAspect="1"/>
          </p:cNvPicPr>
          <p:nvPr/>
        </p:nvPicPr>
        <p:blipFill>
          <a:blip r:embed="rId10"/>
          <a:stretch>
            <a:fillRect/>
          </a:stretch>
        </p:blipFill>
        <p:spPr>
          <a:xfrm>
            <a:off x="7278399" y="5071986"/>
            <a:ext cx="3546619" cy="328613"/>
          </a:xfrm>
          <a:prstGeom prst="rect">
            <a:avLst/>
          </a:prstGeom>
        </p:spPr>
      </p:pic>
      <p:pic>
        <p:nvPicPr>
          <p:cNvPr id="27" name="Picture 26">
            <a:extLst>
              <a:ext uri="{FF2B5EF4-FFF2-40B4-BE49-F238E27FC236}">
                <a16:creationId xmlns:a16="http://schemas.microsoft.com/office/drawing/2014/main" id="{67939EDB-0E56-3FB3-E84D-165717FC6610}"/>
              </a:ext>
            </a:extLst>
          </p:cNvPr>
          <p:cNvPicPr>
            <a:picLocks noChangeAspect="1"/>
          </p:cNvPicPr>
          <p:nvPr/>
        </p:nvPicPr>
        <p:blipFill>
          <a:blip r:embed="rId11"/>
          <a:stretch>
            <a:fillRect/>
          </a:stretch>
        </p:blipFill>
        <p:spPr>
          <a:xfrm>
            <a:off x="6969194" y="5796192"/>
            <a:ext cx="4238625" cy="344173"/>
          </a:xfrm>
          <a:prstGeom prst="rect">
            <a:avLst/>
          </a:prstGeom>
        </p:spPr>
      </p:pic>
    </p:spTree>
    <p:extLst>
      <p:ext uri="{BB962C8B-B14F-4D97-AF65-F5344CB8AC3E}">
        <p14:creationId xmlns:p14="http://schemas.microsoft.com/office/powerpoint/2010/main" val="35896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arn(inVertic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wipe(down)">
                                      <p:cBhvr>
                                        <p:cTn id="27" dur="500"/>
                                        <p:tgtEl>
                                          <p:spTgt spid="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ircle(in)">
                                      <p:cBhvr>
                                        <p:cTn id="32" dur="2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wipe(down)">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47" dur="500"/>
                                        <p:tgtEl>
                                          <p:spTgt spid="1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circle(in)">
                                      <p:cBhvr>
                                        <p:cTn id="52" dur="20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15">
                                            <p:txEl>
                                              <p:pRg st="4" end="4"/>
                                            </p:txEl>
                                          </p:spTgt>
                                        </p:tgtEl>
                                        <p:attrNameLst>
                                          <p:attrName>style.visibility</p:attrName>
                                        </p:attrNameLst>
                                      </p:cBhvr>
                                      <p:to>
                                        <p:strVal val="visible"/>
                                      </p:to>
                                    </p:set>
                                    <p:animEffect transition="in" filter="circle(in)">
                                      <p:cBhvr>
                                        <p:cTn id="57" dur="2000"/>
                                        <p:tgtEl>
                                          <p:spTgt spid="15">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circle(in)">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15">
                                            <p:txEl>
                                              <p:pRg st="7" end="7"/>
                                            </p:txEl>
                                          </p:spTgt>
                                        </p:tgtEl>
                                        <p:attrNameLst>
                                          <p:attrName>style.visibility</p:attrName>
                                        </p:attrNameLst>
                                      </p:cBhvr>
                                      <p:to>
                                        <p:strVal val="visible"/>
                                      </p:to>
                                    </p:set>
                                    <p:animEffect transition="in" filter="circle(in)">
                                      <p:cBhvr>
                                        <p:cTn id="67" dur="2000"/>
                                        <p:tgtEl>
                                          <p:spTgt spid="15">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down)">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nodeType="clickEffect">
                                  <p:stCondLst>
                                    <p:cond delay="0"/>
                                  </p:stCondLst>
                                  <p:childTnLst>
                                    <p:set>
                                      <p:cBhvr>
                                        <p:cTn id="76" dur="1" fill="hold">
                                          <p:stCondLst>
                                            <p:cond delay="0"/>
                                          </p:stCondLst>
                                        </p:cTn>
                                        <p:tgtEl>
                                          <p:spTgt spid="15">
                                            <p:txEl>
                                              <p:pRg st="9" end="9"/>
                                            </p:txEl>
                                          </p:spTgt>
                                        </p:tgtEl>
                                        <p:attrNameLst>
                                          <p:attrName>style.visibility</p:attrName>
                                        </p:attrNameLst>
                                      </p:cBhvr>
                                      <p:to>
                                        <p:strVal val="visible"/>
                                      </p:to>
                                    </p:set>
                                    <p:animEffect transition="in" filter="wheel(1)">
                                      <p:cBhvr>
                                        <p:cTn id="77" dur="2000"/>
                                        <p:tgtEl>
                                          <p:spTgt spid="15">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nodeType="clickEffect">
                                  <p:stCondLst>
                                    <p:cond delay="0"/>
                                  </p:stCondLst>
                                  <p:childTnLst>
                                    <p:set>
                                      <p:cBhvr>
                                        <p:cTn id="87" dur="1" fill="hold">
                                          <p:stCondLst>
                                            <p:cond delay="0"/>
                                          </p:stCondLst>
                                        </p:cTn>
                                        <p:tgtEl>
                                          <p:spTgt spid="15">
                                            <p:txEl>
                                              <p:pRg st="12" end="12"/>
                                            </p:txEl>
                                          </p:spTgt>
                                        </p:tgtEl>
                                        <p:attrNameLst>
                                          <p:attrName>style.visibility</p:attrName>
                                        </p:attrNameLst>
                                      </p:cBhvr>
                                      <p:to>
                                        <p:strVal val="visible"/>
                                      </p:to>
                                    </p:set>
                                    <p:animEffect transition="in" filter="circle(in)">
                                      <p:cBhvr>
                                        <p:cTn id="88" dur="2000"/>
                                        <p:tgtEl>
                                          <p:spTgt spid="15">
                                            <p:txEl>
                                              <p:pRg st="12" end="12"/>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nodeType="click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randombar(horizontal)">
                                      <p:cBhvr>
                                        <p:cTn id="93" dur="500"/>
                                        <p:tgtEl>
                                          <p:spTgt spid="25"/>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nodeType="clickEffect">
                                  <p:stCondLst>
                                    <p:cond delay="0"/>
                                  </p:stCondLst>
                                  <p:childTnLst>
                                    <p:set>
                                      <p:cBhvr>
                                        <p:cTn id="97" dur="1" fill="hold">
                                          <p:stCondLst>
                                            <p:cond delay="0"/>
                                          </p:stCondLst>
                                        </p:cTn>
                                        <p:tgtEl>
                                          <p:spTgt spid="15">
                                            <p:txEl>
                                              <p:pRg st="14" end="14"/>
                                            </p:txEl>
                                          </p:spTgt>
                                        </p:tgtEl>
                                        <p:attrNameLst>
                                          <p:attrName>style.visibility</p:attrName>
                                        </p:attrNameLst>
                                      </p:cBhvr>
                                      <p:to>
                                        <p:strVal val="visible"/>
                                      </p:to>
                                    </p:set>
                                    <p:animEffect transition="in" filter="barn(inVertical)">
                                      <p:cBhvr>
                                        <p:cTn id="98" dur="500"/>
                                        <p:tgtEl>
                                          <p:spTgt spid="15">
                                            <p:txEl>
                                              <p:pRg st="14" end="14"/>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1000"/>
                                        <p:tgtEl>
                                          <p:spTgt spid="27"/>
                                        </p:tgtEl>
                                      </p:cBhvr>
                                    </p:animEffect>
                                    <p:anim calcmode="lin" valueType="num">
                                      <p:cBhvr>
                                        <p:cTn id="104" dur="1000" fill="hold"/>
                                        <p:tgtEl>
                                          <p:spTgt spid="27"/>
                                        </p:tgtEl>
                                        <p:attrNameLst>
                                          <p:attrName>ppt_x</p:attrName>
                                        </p:attrNameLst>
                                      </p:cBhvr>
                                      <p:tavLst>
                                        <p:tav tm="0">
                                          <p:val>
                                            <p:strVal val="#ppt_x"/>
                                          </p:val>
                                        </p:tav>
                                        <p:tav tm="100000">
                                          <p:val>
                                            <p:strVal val="#ppt_x"/>
                                          </p:val>
                                        </p:tav>
                                      </p:tavLst>
                                    </p:anim>
                                    <p:anim calcmode="lin" valueType="num">
                                      <p:cBhvr>
                                        <p:cTn id="10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15">
                                            <p:txEl>
                                              <p:pRg st="17" end="17"/>
                                            </p:txEl>
                                          </p:spTgt>
                                        </p:tgtEl>
                                        <p:attrNameLst>
                                          <p:attrName>style.visibility</p:attrName>
                                        </p:attrNameLst>
                                      </p:cBhvr>
                                      <p:to>
                                        <p:strVal val="visible"/>
                                      </p:to>
                                    </p:set>
                                    <p:animEffect transition="in" filter="wipe(down)">
                                      <p:cBhvr>
                                        <p:cTn id="110" dur="500"/>
                                        <p:tgtEl>
                                          <p:spTgt spid="1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595B05-5935-7852-178E-4F65D045031D}"/>
              </a:ext>
            </a:extLst>
          </p:cNvPr>
          <p:cNvPicPr>
            <a:picLocks noChangeAspect="1"/>
          </p:cNvPicPr>
          <p:nvPr/>
        </p:nvPicPr>
        <p:blipFill>
          <a:blip r:embed="rId2"/>
          <a:stretch>
            <a:fillRect/>
          </a:stretch>
        </p:blipFill>
        <p:spPr>
          <a:xfrm>
            <a:off x="655781" y="295564"/>
            <a:ext cx="10843491" cy="6105236"/>
          </a:xfrm>
          <a:prstGeom prst="rect">
            <a:avLst/>
          </a:prstGeom>
        </p:spPr>
      </p:pic>
    </p:spTree>
    <p:extLst>
      <p:ext uri="{BB962C8B-B14F-4D97-AF65-F5344CB8AC3E}">
        <p14:creationId xmlns:p14="http://schemas.microsoft.com/office/powerpoint/2010/main" val="3356817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B4A5D-8E96-987F-E7F8-FD905CA817D1}"/>
              </a:ext>
            </a:extLst>
          </p:cNvPr>
          <p:cNvSpPr txBox="1"/>
          <p:nvPr/>
        </p:nvSpPr>
        <p:spPr>
          <a:xfrm>
            <a:off x="240147" y="324481"/>
            <a:ext cx="3676072" cy="5909310"/>
          </a:xfrm>
          <a:prstGeom prst="rect">
            <a:avLst/>
          </a:prstGeom>
          <a:noFill/>
        </p:spPr>
        <p:txBody>
          <a:bodyPr wrap="square">
            <a:spAutoFit/>
          </a:bodyPr>
          <a:lstStyle/>
          <a:p>
            <a:pPr algn="just"/>
            <a:r>
              <a:rPr lang="en-US" sz="1400" b="0" i="0" dirty="0">
                <a:solidFill>
                  <a:srgbClr val="000000"/>
                </a:solidFill>
                <a:effectLst/>
                <a:latin typeface="inter-regular"/>
              </a:rPr>
              <a:t>#include </a:t>
            </a:r>
            <a:r>
              <a:rPr lang="en-US" sz="1400" b="1" i="0" dirty="0">
                <a:solidFill>
                  <a:srgbClr val="006699"/>
                </a:solidFill>
                <a:effectLst/>
                <a:latin typeface="inter-regular"/>
              </a:rPr>
              <a:t>&lt;</a:t>
            </a:r>
            <a:r>
              <a:rPr lang="en-US" sz="1400" b="1" i="0" dirty="0" err="1">
                <a:solidFill>
                  <a:srgbClr val="006699"/>
                </a:solidFill>
                <a:effectLst/>
                <a:latin typeface="inter-regular"/>
              </a:rPr>
              <a:t>stdio.h</a:t>
            </a:r>
            <a:r>
              <a:rPr lang="en-US" sz="1400" b="1" i="0" dirty="0">
                <a:solidFill>
                  <a:srgbClr val="006699"/>
                </a:solidFill>
                <a:effectLst/>
                <a:latin typeface="inter-regular"/>
              </a:rPr>
              <a:t>&gt;</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function to </a:t>
            </a:r>
            <a:r>
              <a:rPr lang="en-US" sz="1400" b="0" i="0" dirty="0" err="1">
                <a:solidFill>
                  <a:srgbClr val="000000"/>
                </a:solidFill>
                <a:effectLst/>
                <a:latin typeface="inter-regular"/>
              </a:rPr>
              <a:t>heapify</a:t>
            </a:r>
            <a:r>
              <a:rPr lang="en-US" sz="1400" b="0" i="0" dirty="0">
                <a:solidFill>
                  <a:srgbClr val="000000"/>
                </a:solidFill>
                <a:effectLst/>
                <a:latin typeface="inter-regular"/>
              </a:rPr>
              <a:t> a subtree. Here '</a:t>
            </a:r>
            <a:r>
              <a:rPr lang="en-US" sz="1400" b="0" i="0" dirty="0" err="1">
                <a:solidFill>
                  <a:srgbClr val="000000"/>
                </a:solidFill>
                <a:effectLst/>
                <a:latin typeface="inter-regular"/>
              </a:rPr>
              <a:t>i</a:t>
            </a:r>
            <a:r>
              <a:rPr lang="en-US" sz="1400" b="0" i="0" dirty="0">
                <a:solidFill>
                  <a:srgbClr val="000000"/>
                </a:solidFill>
                <a:effectLst/>
                <a:latin typeface="inter-regular"/>
              </a:rPr>
              <a:t>' is the   index of root node in array a[], and 'n' is the size of heap. */   </a:t>
            </a:r>
          </a:p>
          <a:p>
            <a:pPr algn="just"/>
            <a:r>
              <a:rPr lang="en-US" sz="1400" b="0" i="0" dirty="0">
                <a:solidFill>
                  <a:srgbClr val="000000"/>
                </a:solidFill>
                <a:effectLst/>
                <a:latin typeface="inter-regular"/>
              </a:rPr>
              <a:t>void </a:t>
            </a:r>
            <a:r>
              <a:rPr lang="en-US" sz="1400" b="0" i="0" dirty="0" err="1">
                <a:solidFill>
                  <a:srgbClr val="000000"/>
                </a:solidFill>
                <a:effectLst/>
                <a:latin typeface="inter-regular"/>
              </a:rPr>
              <a:t>heapify</a:t>
            </a:r>
            <a:r>
              <a:rPr lang="en-US" sz="1400" b="0" i="0" dirty="0">
                <a:solidFill>
                  <a:srgbClr val="000000"/>
                </a:solidFill>
                <a:effectLst/>
                <a:latin typeface="inter-regular"/>
              </a:rPr>
              <a:t>(int a[], int n, int </a:t>
            </a:r>
            <a:r>
              <a:rPr lang="en-US" sz="1400" b="0" i="0" dirty="0" err="1">
                <a:solidFill>
                  <a:srgbClr val="000000"/>
                </a:solidFill>
                <a:effectLst/>
                <a:latin typeface="inter-regular"/>
              </a:rPr>
              <a:t>i</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int </a:t>
            </a:r>
            <a:r>
              <a:rPr lang="en-US" sz="1400" b="0" i="0" dirty="0">
                <a:solidFill>
                  <a:srgbClr val="FF0000"/>
                </a:solidFill>
                <a:effectLst/>
                <a:latin typeface="inter-regular"/>
              </a:rPr>
              <a:t>largest</a:t>
            </a:r>
            <a:r>
              <a:rPr lang="en-US" sz="1400" b="0" i="0" dirty="0">
                <a:solidFill>
                  <a:srgbClr val="000000"/>
                </a:solidFill>
                <a:effectLst/>
                <a:latin typeface="inter-regular"/>
              </a:rPr>
              <a:t> = </a:t>
            </a:r>
            <a:r>
              <a:rPr lang="en-US" sz="1400" b="0" i="0" dirty="0" err="1">
                <a:solidFill>
                  <a:srgbClr val="0000FF"/>
                </a:solidFill>
                <a:effectLst/>
                <a:latin typeface="inter-regular"/>
              </a:rPr>
              <a:t>i</a:t>
            </a:r>
            <a:r>
              <a:rPr lang="en-US" sz="1400" b="0" i="0" dirty="0">
                <a:solidFill>
                  <a:srgbClr val="000000"/>
                </a:solidFill>
                <a:effectLst/>
                <a:latin typeface="inter-regular"/>
              </a:rPr>
              <a:t>; // Initialize largest as root  </a:t>
            </a:r>
          </a:p>
          <a:p>
            <a:pPr algn="just"/>
            <a:r>
              <a:rPr lang="en-US" sz="1400" b="0" i="0" dirty="0">
                <a:solidFill>
                  <a:srgbClr val="000000"/>
                </a:solidFill>
                <a:effectLst/>
                <a:latin typeface="inter-regular"/>
              </a:rPr>
              <a:t>    int </a:t>
            </a:r>
            <a:r>
              <a:rPr lang="en-US" sz="1400" b="0" i="0" dirty="0">
                <a:solidFill>
                  <a:srgbClr val="FF0000"/>
                </a:solidFill>
                <a:effectLst/>
                <a:latin typeface="inter-regular"/>
              </a:rPr>
              <a:t>left</a:t>
            </a:r>
            <a:r>
              <a:rPr lang="en-US" sz="1400" b="0" i="0" dirty="0">
                <a:solidFill>
                  <a:srgbClr val="000000"/>
                </a:solidFill>
                <a:effectLst/>
                <a:latin typeface="inter-regular"/>
              </a:rPr>
              <a:t> = </a:t>
            </a:r>
            <a:r>
              <a:rPr lang="en-US" sz="1400" b="0" i="0" dirty="0">
                <a:solidFill>
                  <a:srgbClr val="0000FF"/>
                </a:solidFill>
                <a:effectLst/>
                <a:latin typeface="inter-regular"/>
              </a:rPr>
              <a:t>2</a:t>
            </a:r>
            <a:r>
              <a:rPr lang="en-US" sz="1400" b="0" i="0" dirty="0">
                <a:solidFill>
                  <a:srgbClr val="000000"/>
                </a:solidFill>
                <a:effectLst/>
                <a:latin typeface="inter-regular"/>
              </a:rPr>
              <a:t> * </a:t>
            </a:r>
            <a:r>
              <a:rPr lang="en-US" sz="1400" b="0" i="0" dirty="0" err="1">
                <a:solidFill>
                  <a:srgbClr val="000000"/>
                </a:solidFill>
                <a:effectLst/>
                <a:latin typeface="inter-regular"/>
              </a:rPr>
              <a:t>i</a:t>
            </a:r>
            <a:r>
              <a:rPr lang="en-US" sz="1400" b="0" i="0" dirty="0">
                <a:solidFill>
                  <a:srgbClr val="000000"/>
                </a:solidFill>
                <a:effectLst/>
                <a:latin typeface="inter-regular"/>
              </a:rPr>
              <a:t> + 1; // left child  </a:t>
            </a:r>
          </a:p>
          <a:p>
            <a:pPr algn="just"/>
            <a:r>
              <a:rPr lang="en-US" sz="1400" b="0" i="0" dirty="0">
                <a:solidFill>
                  <a:srgbClr val="000000"/>
                </a:solidFill>
                <a:effectLst/>
                <a:latin typeface="inter-regular"/>
              </a:rPr>
              <a:t>    int </a:t>
            </a:r>
            <a:r>
              <a:rPr lang="en-US" sz="1400" b="0" i="0" dirty="0">
                <a:solidFill>
                  <a:srgbClr val="FF0000"/>
                </a:solidFill>
                <a:effectLst/>
                <a:latin typeface="inter-regular"/>
              </a:rPr>
              <a:t>right</a:t>
            </a:r>
            <a:r>
              <a:rPr lang="en-US" sz="1400" b="0" i="0" dirty="0">
                <a:solidFill>
                  <a:srgbClr val="000000"/>
                </a:solidFill>
                <a:effectLst/>
                <a:latin typeface="inter-regular"/>
              </a:rPr>
              <a:t> = </a:t>
            </a:r>
            <a:r>
              <a:rPr lang="en-US" sz="1400" b="0" i="0" dirty="0">
                <a:solidFill>
                  <a:srgbClr val="0000FF"/>
                </a:solidFill>
                <a:effectLst/>
                <a:latin typeface="inter-regular"/>
              </a:rPr>
              <a:t>2</a:t>
            </a:r>
            <a:r>
              <a:rPr lang="en-US" sz="1400" b="0" i="0" dirty="0">
                <a:solidFill>
                  <a:srgbClr val="000000"/>
                </a:solidFill>
                <a:effectLst/>
                <a:latin typeface="inter-regular"/>
              </a:rPr>
              <a:t> * </a:t>
            </a:r>
            <a:r>
              <a:rPr lang="en-US" sz="1400" b="0" i="0" dirty="0" err="1">
                <a:solidFill>
                  <a:srgbClr val="000000"/>
                </a:solidFill>
                <a:effectLst/>
                <a:latin typeface="inter-regular"/>
              </a:rPr>
              <a:t>i</a:t>
            </a:r>
            <a:r>
              <a:rPr lang="en-US" sz="1400" b="0" i="0" dirty="0">
                <a:solidFill>
                  <a:srgbClr val="000000"/>
                </a:solidFill>
                <a:effectLst/>
                <a:latin typeface="inter-regular"/>
              </a:rPr>
              <a:t> + 2; // right child  </a:t>
            </a:r>
          </a:p>
          <a:p>
            <a:pPr algn="just"/>
            <a:r>
              <a:rPr lang="en-US" sz="1400" b="0" i="0" dirty="0">
                <a:solidFill>
                  <a:srgbClr val="000000"/>
                </a:solidFill>
                <a:effectLst/>
                <a:latin typeface="inter-regular"/>
              </a:rPr>
              <a:t>    // If left child is larger than root  </a:t>
            </a:r>
          </a:p>
          <a:p>
            <a:pPr algn="just"/>
            <a:r>
              <a:rPr lang="en-US" sz="1400" b="0" i="0" dirty="0">
                <a:solidFill>
                  <a:srgbClr val="000000"/>
                </a:solidFill>
                <a:effectLst/>
                <a:latin typeface="inter-regular"/>
              </a:rPr>
              <a:t>    if (left </a:t>
            </a:r>
            <a:r>
              <a:rPr lang="en-US" sz="1400" b="1" i="0" dirty="0">
                <a:solidFill>
                  <a:srgbClr val="006699"/>
                </a:solidFill>
                <a:effectLst/>
                <a:latin typeface="inter-regular"/>
              </a:rPr>
              <a:t>&lt;</a:t>
            </a:r>
            <a:r>
              <a:rPr lang="en-US" sz="1400" b="0" i="0" dirty="0">
                <a:solidFill>
                  <a:srgbClr val="000000"/>
                </a:solidFill>
                <a:effectLst/>
                <a:latin typeface="inter-regular"/>
              </a:rPr>
              <a:t> </a:t>
            </a:r>
            <a:r>
              <a:rPr lang="en-US" sz="1400" b="1" i="0" dirty="0">
                <a:solidFill>
                  <a:srgbClr val="006699"/>
                </a:solidFill>
                <a:effectLst/>
                <a:latin typeface="inter-regular"/>
              </a:rPr>
              <a:t>n</a:t>
            </a:r>
            <a:r>
              <a:rPr lang="en-US" sz="1400" b="0" i="0" dirty="0">
                <a:solidFill>
                  <a:srgbClr val="000000"/>
                </a:solidFill>
                <a:effectLst/>
                <a:latin typeface="inter-regular"/>
              </a:rPr>
              <a:t> &amp;&amp; a[left] </a:t>
            </a:r>
            <a:r>
              <a:rPr lang="en-US" sz="1400" b="1" i="0" dirty="0">
                <a:solidFill>
                  <a:srgbClr val="006699"/>
                </a:solidFill>
                <a:effectLst/>
                <a:latin typeface="inter-regular"/>
              </a:rPr>
              <a:t>&gt;</a:t>
            </a:r>
            <a:r>
              <a:rPr lang="en-US" sz="1400" b="0" i="0" dirty="0">
                <a:solidFill>
                  <a:srgbClr val="000000"/>
                </a:solidFill>
                <a:effectLst/>
                <a:latin typeface="inter-regular"/>
              </a:rPr>
              <a:t> a[largest])  </a:t>
            </a:r>
          </a:p>
          <a:p>
            <a:pPr algn="just"/>
            <a:r>
              <a:rPr lang="en-US" sz="1400" b="0" i="0" dirty="0">
                <a:solidFill>
                  <a:srgbClr val="000000"/>
                </a:solidFill>
                <a:effectLst/>
                <a:latin typeface="inter-regular"/>
              </a:rPr>
              <a:t>        </a:t>
            </a:r>
            <a:r>
              <a:rPr lang="en-US" sz="1400" b="0" i="0" dirty="0">
                <a:solidFill>
                  <a:srgbClr val="FF0000"/>
                </a:solidFill>
                <a:effectLst/>
                <a:latin typeface="inter-regular"/>
              </a:rPr>
              <a:t>largest</a:t>
            </a:r>
            <a:r>
              <a:rPr lang="en-US" sz="1400" b="0" i="0" dirty="0">
                <a:solidFill>
                  <a:srgbClr val="000000"/>
                </a:solidFill>
                <a:effectLst/>
                <a:latin typeface="inter-regular"/>
              </a:rPr>
              <a:t> = </a:t>
            </a:r>
            <a:r>
              <a:rPr lang="en-US" sz="1400" b="0" i="0" dirty="0">
                <a:solidFill>
                  <a:srgbClr val="0000FF"/>
                </a:solidFill>
                <a:effectLst/>
                <a:latin typeface="inter-regular"/>
              </a:rPr>
              <a:t>left</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If right child is larger than root  </a:t>
            </a:r>
          </a:p>
          <a:p>
            <a:pPr algn="just"/>
            <a:r>
              <a:rPr lang="en-US" sz="1400" b="0" i="0" dirty="0">
                <a:solidFill>
                  <a:srgbClr val="000000"/>
                </a:solidFill>
                <a:effectLst/>
                <a:latin typeface="inter-regular"/>
              </a:rPr>
              <a:t>    if (right </a:t>
            </a:r>
            <a:r>
              <a:rPr lang="en-US" sz="1400" b="1" i="0" dirty="0">
                <a:solidFill>
                  <a:srgbClr val="006699"/>
                </a:solidFill>
                <a:effectLst/>
                <a:latin typeface="inter-regular"/>
              </a:rPr>
              <a:t>&lt;</a:t>
            </a:r>
            <a:r>
              <a:rPr lang="en-US" sz="1400" b="0" i="0" dirty="0">
                <a:solidFill>
                  <a:srgbClr val="000000"/>
                </a:solidFill>
                <a:effectLst/>
                <a:latin typeface="inter-regular"/>
              </a:rPr>
              <a:t> </a:t>
            </a:r>
            <a:r>
              <a:rPr lang="en-US" sz="1400" b="1" i="0" dirty="0">
                <a:solidFill>
                  <a:srgbClr val="006699"/>
                </a:solidFill>
                <a:effectLst/>
                <a:latin typeface="inter-regular"/>
              </a:rPr>
              <a:t>n</a:t>
            </a:r>
            <a:r>
              <a:rPr lang="en-US" sz="1400" b="0" i="0" dirty="0">
                <a:solidFill>
                  <a:srgbClr val="000000"/>
                </a:solidFill>
                <a:effectLst/>
                <a:latin typeface="inter-regular"/>
              </a:rPr>
              <a:t> &amp;&amp; a[right] </a:t>
            </a:r>
            <a:r>
              <a:rPr lang="en-US" sz="1400" b="1" i="0" dirty="0">
                <a:solidFill>
                  <a:srgbClr val="006699"/>
                </a:solidFill>
                <a:effectLst/>
                <a:latin typeface="inter-regular"/>
              </a:rPr>
              <a:t>&gt;</a:t>
            </a:r>
            <a:r>
              <a:rPr lang="en-US" sz="1400" b="0" i="0" dirty="0">
                <a:solidFill>
                  <a:srgbClr val="000000"/>
                </a:solidFill>
                <a:effectLst/>
                <a:latin typeface="inter-regular"/>
              </a:rPr>
              <a:t> a[largest])  </a:t>
            </a:r>
          </a:p>
          <a:p>
            <a:pPr algn="just"/>
            <a:r>
              <a:rPr lang="en-US" sz="1400" b="0" i="0" dirty="0">
                <a:solidFill>
                  <a:srgbClr val="000000"/>
                </a:solidFill>
                <a:effectLst/>
                <a:latin typeface="inter-regular"/>
              </a:rPr>
              <a:t>        </a:t>
            </a:r>
            <a:r>
              <a:rPr lang="en-US" sz="1400" b="0" i="0" dirty="0">
                <a:solidFill>
                  <a:srgbClr val="FF0000"/>
                </a:solidFill>
                <a:effectLst/>
                <a:latin typeface="inter-regular"/>
              </a:rPr>
              <a:t>largest</a:t>
            </a:r>
            <a:r>
              <a:rPr lang="en-US" sz="1400" b="0" i="0" dirty="0">
                <a:solidFill>
                  <a:srgbClr val="000000"/>
                </a:solidFill>
                <a:effectLst/>
                <a:latin typeface="inter-regular"/>
              </a:rPr>
              <a:t> = </a:t>
            </a:r>
            <a:r>
              <a:rPr lang="en-US" sz="1400" b="0" i="0" dirty="0">
                <a:solidFill>
                  <a:srgbClr val="0000FF"/>
                </a:solidFill>
                <a:effectLst/>
                <a:latin typeface="inter-regular"/>
              </a:rPr>
              <a:t>right</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If root is not largest  </a:t>
            </a:r>
          </a:p>
          <a:p>
            <a:pPr algn="just"/>
            <a:r>
              <a:rPr lang="en-US" sz="1400" b="0" i="0" dirty="0">
                <a:solidFill>
                  <a:srgbClr val="000000"/>
                </a:solidFill>
                <a:effectLst/>
                <a:latin typeface="inter-regular"/>
              </a:rPr>
              <a:t>    if (largest != </a:t>
            </a:r>
            <a:r>
              <a:rPr lang="en-US" sz="1400" b="0" i="0" dirty="0" err="1">
                <a:solidFill>
                  <a:srgbClr val="000000"/>
                </a:solidFill>
                <a:effectLst/>
                <a:latin typeface="inter-regular"/>
              </a:rPr>
              <a:t>i</a:t>
            </a:r>
            <a:r>
              <a:rPr lang="en-US" sz="1400" b="0" i="0" dirty="0">
                <a:solidFill>
                  <a:srgbClr val="000000"/>
                </a:solidFill>
                <a:effectLst/>
                <a:latin typeface="inter-regular"/>
              </a:rPr>
              <a:t>) {  </a:t>
            </a:r>
          </a:p>
          <a:p>
            <a:pPr algn="just"/>
            <a:r>
              <a:rPr lang="en-US" sz="1400" b="0" i="0" dirty="0">
                <a:solidFill>
                  <a:srgbClr val="000000"/>
                </a:solidFill>
                <a:effectLst/>
                <a:latin typeface="inter-regular"/>
              </a:rPr>
              <a:t>        // swap a[</a:t>
            </a:r>
            <a:r>
              <a:rPr lang="en-US" sz="1400" b="0" i="0" dirty="0" err="1">
                <a:solidFill>
                  <a:srgbClr val="000000"/>
                </a:solidFill>
                <a:effectLst/>
                <a:latin typeface="inter-regular"/>
              </a:rPr>
              <a:t>i</a:t>
            </a:r>
            <a:r>
              <a:rPr lang="en-US" sz="1400" b="0" i="0" dirty="0">
                <a:solidFill>
                  <a:srgbClr val="000000"/>
                </a:solidFill>
                <a:effectLst/>
                <a:latin typeface="inter-regular"/>
              </a:rPr>
              <a:t>] with a[largest]  </a:t>
            </a:r>
          </a:p>
          <a:p>
            <a:pPr algn="just"/>
            <a:r>
              <a:rPr lang="en-US" sz="1400" b="0" i="0" dirty="0">
                <a:solidFill>
                  <a:srgbClr val="000000"/>
                </a:solidFill>
                <a:effectLst/>
                <a:latin typeface="inter-regular"/>
              </a:rPr>
              <a:t>        int </a:t>
            </a:r>
            <a:r>
              <a:rPr lang="en-US" sz="1400" b="0" i="0" dirty="0">
                <a:solidFill>
                  <a:srgbClr val="FF0000"/>
                </a:solidFill>
                <a:effectLst/>
                <a:latin typeface="inter-regular"/>
              </a:rPr>
              <a:t>temp</a:t>
            </a:r>
            <a:r>
              <a:rPr lang="en-US" sz="1400" b="0" i="0" dirty="0">
                <a:solidFill>
                  <a:srgbClr val="000000"/>
                </a:solidFill>
                <a:effectLst/>
                <a:latin typeface="inter-regular"/>
              </a:rPr>
              <a:t> = </a:t>
            </a:r>
            <a:r>
              <a:rPr lang="en-US" sz="1400" b="0" i="0" dirty="0">
                <a:solidFill>
                  <a:srgbClr val="0000FF"/>
                </a:solidFill>
                <a:effectLst/>
                <a:latin typeface="inter-regular"/>
              </a:rPr>
              <a:t>a</a:t>
            </a:r>
            <a:r>
              <a:rPr lang="en-US" sz="1400" b="0" i="0" dirty="0">
                <a:solidFill>
                  <a:srgbClr val="000000"/>
                </a:solidFill>
                <a:effectLst/>
                <a:latin typeface="inter-regular"/>
              </a:rPr>
              <a:t>[</a:t>
            </a:r>
            <a:r>
              <a:rPr lang="en-US" sz="1400" b="0" i="0" dirty="0" err="1">
                <a:solidFill>
                  <a:srgbClr val="000000"/>
                </a:solidFill>
                <a:effectLst/>
                <a:latin typeface="inter-regular"/>
              </a:rPr>
              <a:t>i</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a:t>
            </a:r>
            <a:r>
              <a:rPr lang="en-US" sz="1400" b="0" i="0" dirty="0" err="1">
                <a:solidFill>
                  <a:srgbClr val="000000"/>
                </a:solidFill>
                <a:effectLst/>
                <a:latin typeface="inter-regular"/>
              </a:rPr>
              <a:t>i</a:t>
            </a:r>
            <a:r>
              <a:rPr lang="en-US" sz="1400" b="0" i="0" dirty="0">
                <a:solidFill>
                  <a:srgbClr val="000000"/>
                </a:solidFill>
                <a:effectLst/>
                <a:latin typeface="inter-regular"/>
              </a:rPr>
              <a:t>] = a[largest];  </a:t>
            </a:r>
          </a:p>
          <a:p>
            <a:pPr algn="just"/>
            <a:r>
              <a:rPr lang="en-US" sz="1400" b="0" i="0" dirty="0">
                <a:solidFill>
                  <a:srgbClr val="000000"/>
                </a:solidFill>
                <a:effectLst/>
                <a:latin typeface="inter-regular"/>
              </a:rPr>
              <a:t>        a[largest] = temp;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heapify</a:t>
            </a:r>
            <a:r>
              <a:rPr lang="en-US" sz="1400" b="0" i="0" dirty="0">
                <a:solidFill>
                  <a:srgbClr val="000000"/>
                </a:solidFill>
                <a:effectLst/>
                <a:latin typeface="inter-regular"/>
              </a:rPr>
              <a:t>(a, n, largest);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p>
          <a:p>
            <a:pPr algn="just"/>
            <a:endParaRPr lang="en-US" sz="1400" b="0" i="0" dirty="0">
              <a:solidFill>
                <a:srgbClr val="000000"/>
              </a:solidFill>
              <a:effectLst/>
              <a:latin typeface="inter-regular"/>
            </a:endParaRPr>
          </a:p>
        </p:txBody>
      </p:sp>
      <p:sp>
        <p:nvSpPr>
          <p:cNvPr id="4" name="TextBox 3">
            <a:extLst>
              <a:ext uri="{FF2B5EF4-FFF2-40B4-BE49-F238E27FC236}">
                <a16:creationId xmlns:a16="http://schemas.microsoft.com/office/drawing/2014/main" id="{678BC088-31B7-C651-E318-09A71E0E7E6E}"/>
              </a:ext>
            </a:extLst>
          </p:cNvPr>
          <p:cNvSpPr txBox="1"/>
          <p:nvPr/>
        </p:nvSpPr>
        <p:spPr>
          <a:xfrm>
            <a:off x="4188693" y="324481"/>
            <a:ext cx="3606798" cy="5909310"/>
          </a:xfrm>
          <a:prstGeom prst="rect">
            <a:avLst/>
          </a:prstGeom>
          <a:noFill/>
        </p:spPr>
        <p:txBody>
          <a:bodyPr wrap="square">
            <a:spAutoFit/>
          </a:bodyPr>
          <a:lstStyle/>
          <a:p>
            <a:pPr algn="just"/>
            <a:r>
              <a:rPr lang="en-US" sz="1400" b="0" i="0" dirty="0">
                <a:solidFill>
                  <a:srgbClr val="000000"/>
                </a:solidFill>
                <a:effectLst/>
                <a:latin typeface="inter-regular"/>
              </a:rPr>
              <a:t>/*Function to implement the heap sort*/  </a:t>
            </a:r>
          </a:p>
          <a:p>
            <a:pPr algn="just"/>
            <a:r>
              <a:rPr lang="en-US" sz="1400" b="0" i="0" dirty="0">
                <a:solidFill>
                  <a:srgbClr val="000000"/>
                </a:solidFill>
                <a:effectLst/>
                <a:latin typeface="inter-regular"/>
              </a:rPr>
              <a:t>void </a:t>
            </a:r>
            <a:r>
              <a:rPr lang="en-US" sz="1400" b="0" i="0" dirty="0" err="1">
                <a:solidFill>
                  <a:srgbClr val="000000"/>
                </a:solidFill>
                <a:effectLst/>
                <a:latin typeface="inter-regular"/>
              </a:rPr>
              <a:t>heapSort</a:t>
            </a:r>
            <a:r>
              <a:rPr lang="en-US" sz="1400" b="0" i="0" dirty="0">
                <a:solidFill>
                  <a:srgbClr val="000000"/>
                </a:solidFill>
                <a:effectLst/>
                <a:latin typeface="inter-regular"/>
              </a:rPr>
              <a:t>(int a[], int n)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for (int </a:t>
            </a:r>
            <a:r>
              <a:rPr lang="en-US" sz="1400" b="0" i="0" dirty="0" err="1">
                <a:solidFill>
                  <a:srgbClr val="FF0000"/>
                </a:solidFill>
                <a:effectLst/>
                <a:latin typeface="inter-regular"/>
              </a:rPr>
              <a:t>i</a:t>
            </a:r>
            <a:r>
              <a:rPr lang="en-US" sz="1400" b="0" i="0" dirty="0">
                <a:solidFill>
                  <a:srgbClr val="000000"/>
                </a:solidFill>
                <a:effectLst/>
                <a:latin typeface="inter-regular"/>
              </a:rPr>
              <a:t> = </a:t>
            </a:r>
            <a:r>
              <a:rPr lang="en-US" sz="1400" b="0" i="0" dirty="0">
                <a:solidFill>
                  <a:srgbClr val="0000FF"/>
                </a:solidFill>
                <a:effectLst/>
                <a:latin typeface="inter-regular"/>
              </a:rPr>
              <a:t>n</a:t>
            </a:r>
            <a:r>
              <a:rPr lang="en-US" sz="1400" b="0" i="0" dirty="0">
                <a:solidFill>
                  <a:srgbClr val="000000"/>
                </a:solidFill>
                <a:effectLst/>
                <a:latin typeface="inter-regular"/>
              </a:rPr>
              <a:t> / 2 - 1; </a:t>
            </a:r>
            <a:r>
              <a:rPr lang="en-US" sz="1400" b="0" i="0" dirty="0" err="1">
                <a:solidFill>
                  <a:srgbClr val="000000"/>
                </a:solidFill>
                <a:effectLst/>
                <a:latin typeface="inter-regular"/>
              </a:rPr>
              <a:t>i</a:t>
            </a:r>
            <a:r>
              <a:rPr lang="en-US" sz="1400" b="0" i="0" dirty="0">
                <a:solidFill>
                  <a:srgbClr val="000000"/>
                </a:solidFill>
                <a:effectLst/>
                <a:latin typeface="inter-regular"/>
              </a:rPr>
              <a:t> </a:t>
            </a:r>
            <a:r>
              <a:rPr lang="en-US" sz="1400" b="1" i="0" dirty="0">
                <a:solidFill>
                  <a:srgbClr val="006699"/>
                </a:solidFill>
                <a:effectLst/>
                <a:latin typeface="inter-regular"/>
              </a:rPr>
              <a:t>&gt;</a:t>
            </a:r>
            <a:r>
              <a:rPr lang="en-US" sz="1400" b="0" i="0" dirty="0">
                <a:solidFill>
                  <a:srgbClr val="000000"/>
                </a:solidFill>
                <a:effectLst/>
                <a:latin typeface="inter-regular"/>
              </a:rPr>
              <a:t>= 0; </a:t>
            </a:r>
            <a:r>
              <a:rPr lang="en-US" sz="1400" b="0" i="0" dirty="0" err="1">
                <a:solidFill>
                  <a:srgbClr val="000000"/>
                </a:solidFill>
                <a:effectLst/>
                <a:latin typeface="inter-regular"/>
              </a:rPr>
              <a:t>i</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heapify</a:t>
            </a:r>
            <a:r>
              <a:rPr lang="en-US" sz="1400" b="0" i="0" dirty="0">
                <a:solidFill>
                  <a:srgbClr val="000000"/>
                </a:solidFill>
                <a:effectLst/>
                <a:latin typeface="inter-regular"/>
              </a:rPr>
              <a:t>(a, n, </a:t>
            </a:r>
            <a:r>
              <a:rPr lang="en-US" sz="1400" b="0" i="0" dirty="0" err="1">
                <a:solidFill>
                  <a:srgbClr val="000000"/>
                </a:solidFill>
                <a:effectLst/>
                <a:latin typeface="inter-regular"/>
              </a:rPr>
              <a:t>i</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One by one extract an element from heap  </a:t>
            </a:r>
          </a:p>
          <a:p>
            <a:pPr algn="just"/>
            <a:r>
              <a:rPr lang="en-US" sz="1400" b="0" i="0" dirty="0">
                <a:solidFill>
                  <a:srgbClr val="000000"/>
                </a:solidFill>
                <a:effectLst/>
                <a:latin typeface="inter-regular"/>
              </a:rPr>
              <a:t>    for (int </a:t>
            </a:r>
            <a:r>
              <a:rPr lang="en-US" sz="1400" b="0" i="0" dirty="0" err="1">
                <a:solidFill>
                  <a:srgbClr val="FF0000"/>
                </a:solidFill>
                <a:effectLst/>
                <a:latin typeface="inter-regular"/>
              </a:rPr>
              <a:t>i</a:t>
            </a:r>
            <a:r>
              <a:rPr lang="en-US" sz="1400" b="0" i="0" dirty="0">
                <a:solidFill>
                  <a:srgbClr val="000000"/>
                </a:solidFill>
                <a:effectLst/>
                <a:latin typeface="inter-regular"/>
              </a:rPr>
              <a:t> = </a:t>
            </a:r>
            <a:r>
              <a:rPr lang="en-US" sz="1400" b="0" i="0" dirty="0">
                <a:solidFill>
                  <a:srgbClr val="0000FF"/>
                </a:solidFill>
                <a:effectLst/>
                <a:latin typeface="inter-regular"/>
              </a:rPr>
              <a:t>n</a:t>
            </a:r>
            <a:r>
              <a:rPr lang="en-US" sz="1400" b="0" i="0" dirty="0">
                <a:solidFill>
                  <a:srgbClr val="000000"/>
                </a:solidFill>
                <a:effectLst/>
                <a:latin typeface="inter-regular"/>
              </a:rPr>
              <a:t> - 1; </a:t>
            </a:r>
            <a:r>
              <a:rPr lang="en-US" sz="1400" b="0" i="0" dirty="0" err="1">
                <a:solidFill>
                  <a:srgbClr val="000000"/>
                </a:solidFill>
                <a:effectLst/>
                <a:latin typeface="inter-regular"/>
              </a:rPr>
              <a:t>i</a:t>
            </a:r>
            <a:r>
              <a:rPr lang="en-US" sz="1400" b="0" i="0" dirty="0">
                <a:solidFill>
                  <a:srgbClr val="000000"/>
                </a:solidFill>
                <a:effectLst/>
                <a:latin typeface="inter-regular"/>
              </a:rPr>
              <a:t> </a:t>
            </a:r>
            <a:r>
              <a:rPr lang="en-US" sz="1400" b="1" i="0" dirty="0">
                <a:solidFill>
                  <a:srgbClr val="006699"/>
                </a:solidFill>
                <a:effectLst/>
                <a:latin typeface="inter-regular"/>
              </a:rPr>
              <a:t>&gt;</a:t>
            </a:r>
            <a:r>
              <a:rPr lang="en-US" sz="1400" b="0" i="0" dirty="0">
                <a:solidFill>
                  <a:srgbClr val="000000"/>
                </a:solidFill>
                <a:effectLst/>
                <a:latin typeface="inter-regular"/>
              </a:rPr>
              <a:t>= 0; </a:t>
            </a:r>
            <a:r>
              <a:rPr lang="en-US" sz="1400" b="0" i="0" dirty="0" err="1">
                <a:solidFill>
                  <a:srgbClr val="000000"/>
                </a:solidFill>
                <a:effectLst/>
                <a:latin typeface="inter-regular"/>
              </a:rPr>
              <a:t>i</a:t>
            </a:r>
            <a:r>
              <a:rPr lang="en-US" sz="1400" b="0" i="0" dirty="0">
                <a:solidFill>
                  <a:srgbClr val="000000"/>
                </a:solidFill>
                <a:effectLst/>
                <a:latin typeface="inter-regular"/>
              </a:rPr>
              <a:t>--) {  </a:t>
            </a:r>
          </a:p>
          <a:p>
            <a:pPr algn="just"/>
            <a:r>
              <a:rPr lang="en-US" sz="1400" b="0" i="0" dirty="0">
                <a:solidFill>
                  <a:srgbClr val="000000"/>
                </a:solidFill>
                <a:effectLst/>
                <a:latin typeface="inter-regular"/>
              </a:rPr>
              <a:t>        /* Move current root element to end*/  </a:t>
            </a:r>
          </a:p>
          <a:p>
            <a:pPr algn="just"/>
            <a:r>
              <a:rPr lang="en-US" sz="1400" b="0" i="0" dirty="0">
                <a:solidFill>
                  <a:srgbClr val="000000"/>
                </a:solidFill>
                <a:effectLst/>
                <a:latin typeface="inter-regular"/>
              </a:rPr>
              <a:t>        // swap a[0] with a[</a:t>
            </a:r>
            <a:r>
              <a:rPr lang="en-US" sz="1400" b="0" i="0" dirty="0" err="1">
                <a:solidFill>
                  <a:srgbClr val="000000"/>
                </a:solidFill>
                <a:effectLst/>
                <a:latin typeface="inter-regular"/>
              </a:rPr>
              <a:t>i</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int </a:t>
            </a:r>
            <a:r>
              <a:rPr lang="en-US" sz="1400" b="0" i="0" dirty="0">
                <a:solidFill>
                  <a:srgbClr val="FF0000"/>
                </a:solidFill>
                <a:effectLst/>
                <a:latin typeface="inter-regular"/>
              </a:rPr>
              <a:t>temp</a:t>
            </a:r>
            <a:r>
              <a:rPr lang="en-US" sz="1400" b="0" i="0" dirty="0">
                <a:solidFill>
                  <a:srgbClr val="000000"/>
                </a:solidFill>
                <a:effectLst/>
                <a:latin typeface="inter-regular"/>
              </a:rPr>
              <a:t> = </a:t>
            </a:r>
            <a:r>
              <a:rPr lang="en-US" sz="1400" b="0" i="0" dirty="0">
                <a:solidFill>
                  <a:srgbClr val="0000FF"/>
                </a:solidFill>
                <a:effectLst/>
                <a:latin typeface="inter-regular"/>
              </a:rPr>
              <a:t>a</a:t>
            </a:r>
            <a:r>
              <a:rPr lang="en-US" sz="1400" b="0" i="0" dirty="0">
                <a:solidFill>
                  <a:srgbClr val="000000"/>
                </a:solidFill>
                <a:effectLst/>
                <a:latin typeface="inter-regular"/>
              </a:rPr>
              <a:t>[0];  </a:t>
            </a:r>
          </a:p>
          <a:p>
            <a:pPr algn="just"/>
            <a:r>
              <a:rPr lang="en-US" sz="1400" b="0" i="0" dirty="0">
                <a:solidFill>
                  <a:srgbClr val="000000"/>
                </a:solidFill>
                <a:effectLst/>
                <a:latin typeface="inter-regular"/>
              </a:rPr>
              <a:t>        a[0] = a[</a:t>
            </a:r>
            <a:r>
              <a:rPr lang="en-US" sz="1400" b="0" i="0" dirty="0" err="1">
                <a:solidFill>
                  <a:srgbClr val="000000"/>
                </a:solidFill>
                <a:effectLst/>
                <a:latin typeface="inter-regular"/>
              </a:rPr>
              <a:t>i</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a:t>
            </a:r>
            <a:r>
              <a:rPr lang="en-US" sz="1400" b="0" i="0" dirty="0" err="1">
                <a:solidFill>
                  <a:srgbClr val="000000"/>
                </a:solidFill>
                <a:effectLst/>
                <a:latin typeface="inter-regular"/>
              </a:rPr>
              <a:t>i</a:t>
            </a:r>
            <a:r>
              <a:rPr lang="en-US" sz="1400" b="0" i="0" dirty="0">
                <a:solidFill>
                  <a:srgbClr val="000000"/>
                </a:solidFill>
                <a:effectLst/>
                <a:latin typeface="inter-regular"/>
              </a:rPr>
              <a:t>] = temp;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heapify</a:t>
            </a:r>
            <a:r>
              <a:rPr lang="en-US" sz="1400" b="0" i="0" dirty="0">
                <a:solidFill>
                  <a:srgbClr val="000000"/>
                </a:solidFill>
                <a:effectLst/>
                <a:latin typeface="inter-regular"/>
              </a:rPr>
              <a:t>(a, </a:t>
            </a:r>
            <a:r>
              <a:rPr lang="en-US" sz="1400" b="0" i="0" dirty="0" err="1">
                <a:solidFill>
                  <a:srgbClr val="000000"/>
                </a:solidFill>
                <a:effectLst/>
                <a:latin typeface="inter-regular"/>
              </a:rPr>
              <a:t>i</a:t>
            </a:r>
            <a:r>
              <a:rPr lang="en-US" sz="1400" b="0" i="0" dirty="0">
                <a:solidFill>
                  <a:srgbClr val="000000"/>
                </a:solidFill>
                <a:effectLst/>
                <a:latin typeface="inter-regular"/>
              </a:rPr>
              <a:t>, 0);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function to print the array elements */  </a:t>
            </a:r>
          </a:p>
          <a:p>
            <a:pPr algn="just"/>
            <a:r>
              <a:rPr lang="en-US" sz="1400" b="0" i="0" dirty="0">
                <a:solidFill>
                  <a:srgbClr val="000000"/>
                </a:solidFill>
                <a:effectLst/>
                <a:latin typeface="inter-regular"/>
              </a:rPr>
              <a:t>void </a:t>
            </a:r>
            <a:r>
              <a:rPr lang="en-US" sz="1400" b="0" i="0" dirty="0" err="1">
                <a:solidFill>
                  <a:srgbClr val="000000"/>
                </a:solidFill>
                <a:effectLst/>
                <a:latin typeface="inter-regular"/>
              </a:rPr>
              <a:t>printArr</a:t>
            </a:r>
            <a:r>
              <a:rPr lang="en-US" sz="1400" b="0" i="0" dirty="0">
                <a:solidFill>
                  <a:srgbClr val="000000"/>
                </a:solidFill>
                <a:effectLst/>
                <a:latin typeface="inter-regular"/>
              </a:rPr>
              <a:t>(int </a:t>
            </a:r>
            <a:r>
              <a:rPr lang="en-US" sz="1400" b="0" i="0" dirty="0" err="1">
                <a:solidFill>
                  <a:srgbClr val="000000"/>
                </a:solidFill>
                <a:effectLst/>
                <a:latin typeface="inter-regular"/>
              </a:rPr>
              <a:t>arr</a:t>
            </a:r>
            <a:r>
              <a:rPr lang="en-US" sz="1400" b="0" i="0" dirty="0">
                <a:solidFill>
                  <a:srgbClr val="000000"/>
                </a:solidFill>
                <a:effectLst/>
                <a:latin typeface="inter-regular"/>
              </a:rPr>
              <a:t>[], int n)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for (int </a:t>
            </a:r>
            <a:r>
              <a:rPr lang="en-US" sz="1400" b="0" i="0" dirty="0" err="1">
                <a:solidFill>
                  <a:srgbClr val="FF0000"/>
                </a:solidFill>
                <a:effectLst/>
                <a:latin typeface="inter-regular"/>
              </a:rPr>
              <a:t>i</a:t>
            </a:r>
            <a:r>
              <a:rPr lang="en-US" sz="1400" b="0" i="0" dirty="0">
                <a:solidFill>
                  <a:srgbClr val="000000"/>
                </a:solidFill>
                <a:effectLst/>
                <a:latin typeface="inter-regular"/>
              </a:rPr>
              <a:t> = </a:t>
            </a:r>
            <a:r>
              <a:rPr lang="en-US" sz="1400" b="0" i="0" dirty="0">
                <a:solidFill>
                  <a:srgbClr val="0000FF"/>
                </a:solidFill>
                <a:effectLst/>
                <a:latin typeface="inter-regular"/>
              </a:rPr>
              <a:t>0</a:t>
            </a:r>
            <a:r>
              <a:rPr lang="en-US" sz="1400" b="0" i="0" dirty="0">
                <a:solidFill>
                  <a:srgbClr val="000000"/>
                </a:solidFill>
                <a:effectLst/>
                <a:latin typeface="inter-regular"/>
              </a:rPr>
              <a:t>; </a:t>
            </a:r>
            <a:r>
              <a:rPr lang="en-US" sz="1400" b="0" i="0" dirty="0" err="1">
                <a:solidFill>
                  <a:srgbClr val="000000"/>
                </a:solidFill>
                <a:effectLst/>
                <a:latin typeface="inter-regular"/>
              </a:rPr>
              <a:t>i</a:t>
            </a:r>
            <a:r>
              <a:rPr lang="en-US" sz="1400" b="0" i="0" dirty="0">
                <a:solidFill>
                  <a:srgbClr val="000000"/>
                </a:solidFill>
                <a:effectLst/>
                <a:latin typeface="inter-regular"/>
              </a:rPr>
              <a:t> </a:t>
            </a:r>
            <a:r>
              <a:rPr lang="en-US" sz="1400" b="1" i="0" dirty="0">
                <a:solidFill>
                  <a:srgbClr val="006699"/>
                </a:solidFill>
                <a:effectLst/>
                <a:latin typeface="inter-regular"/>
              </a:rPr>
              <a:t>&lt;</a:t>
            </a:r>
            <a:r>
              <a:rPr lang="en-US" sz="1400" b="0" i="0" dirty="0">
                <a:solidFill>
                  <a:srgbClr val="000000"/>
                </a:solidFill>
                <a:effectLst/>
                <a:latin typeface="inter-regular"/>
              </a:rPr>
              <a:t> </a:t>
            </a:r>
            <a:r>
              <a:rPr lang="en-US" sz="1400" b="1" i="0" dirty="0">
                <a:solidFill>
                  <a:srgbClr val="006699"/>
                </a:solidFill>
                <a:effectLst/>
                <a:latin typeface="inter-regular"/>
              </a:rPr>
              <a:t>n</a:t>
            </a:r>
            <a:r>
              <a:rPr lang="en-US" sz="1400" b="0" i="0" dirty="0">
                <a:solidFill>
                  <a:srgbClr val="000000"/>
                </a:solidFill>
                <a:effectLst/>
                <a:latin typeface="inter-regular"/>
              </a:rPr>
              <a:t>; ++</a:t>
            </a:r>
            <a:r>
              <a:rPr lang="en-US" sz="1400" b="0" i="0" dirty="0" err="1">
                <a:solidFill>
                  <a:srgbClr val="000000"/>
                </a:solidFill>
                <a:effectLst/>
                <a:latin typeface="inter-regular"/>
              </a:rPr>
              <a:t>i</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("%d", </a:t>
            </a:r>
            <a:r>
              <a:rPr lang="en-US" sz="1400" b="0" i="0" dirty="0" err="1">
                <a:solidFill>
                  <a:srgbClr val="000000"/>
                </a:solidFill>
                <a:effectLst/>
                <a:latin typeface="inter-regular"/>
              </a:rPr>
              <a:t>arr</a:t>
            </a:r>
            <a:r>
              <a:rPr lang="en-US" sz="1400" b="0" i="0" dirty="0">
                <a:solidFill>
                  <a:srgbClr val="000000"/>
                </a:solidFill>
                <a:effectLst/>
                <a:latin typeface="inter-regular"/>
              </a:rPr>
              <a:t>[</a:t>
            </a:r>
            <a:r>
              <a:rPr lang="en-US" sz="1400" b="0" i="0" dirty="0" err="1">
                <a:solidFill>
                  <a:srgbClr val="000000"/>
                </a:solidFill>
                <a:effectLst/>
                <a:latin typeface="inter-regular"/>
              </a:rPr>
              <a:t>i</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 ");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p>
        </p:txBody>
      </p:sp>
      <p:sp>
        <p:nvSpPr>
          <p:cNvPr id="6" name="TextBox 5">
            <a:extLst>
              <a:ext uri="{FF2B5EF4-FFF2-40B4-BE49-F238E27FC236}">
                <a16:creationId xmlns:a16="http://schemas.microsoft.com/office/drawing/2014/main" id="{829EA1B5-EF80-2579-88DA-4D0515D9F629}"/>
              </a:ext>
            </a:extLst>
          </p:cNvPr>
          <p:cNvSpPr txBox="1"/>
          <p:nvPr/>
        </p:nvSpPr>
        <p:spPr>
          <a:xfrm>
            <a:off x="7966363" y="324481"/>
            <a:ext cx="3985490" cy="2462213"/>
          </a:xfrm>
          <a:prstGeom prst="rect">
            <a:avLst/>
          </a:prstGeom>
          <a:noFill/>
        </p:spPr>
        <p:txBody>
          <a:bodyPr wrap="square">
            <a:spAutoFit/>
          </a:bodyPr>
          <a:lstStyle/>
          <a:p>
            <a:pPr algn="just"/>
            <a:r>
              <a:rPr lang="en-US" sz="1400" b="0" i="0" dirty="0">
                <a:solidFill>
                  <a:srgbClr val="000000"/>
                </a:solidFill>
                <a:effectLst/>
                <a:latin typeface="inter-regular"/>
              </a:rPr>
              <a:t>int main()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int a[] = {48, 10, 23, 43, 28, 26, 1};  </a:t>
            </a:r>
          </a:p>
          <a:p>
            <a:pPr algn="just"/>
            <a:r>
              <a:rPr lang="en-US" sz="1400" b="0" i="0" dirty="0">
                <a:solidFill>
                  <a:srgbClr val="000000"/>
                </a:solidFill>
                <a:effectLst/>
                <a:latin typeface="inter-regular"/>
              </a:rPr>
              <a:t>    int </a:t>
            </a:r>
            <a:r>
              <a:rPr lang="en-US" sz="1400" b="0" i="0" dirty="0">
                <a:solidFill>
                  <a:srgbClr val="FF0000"/>
                </a:solidFill>
                <a:effectLst/>
                <a:latin typeface="inter-regular"/>
              </a:rPr>
              <a:t>n</a:t>
            </a:r>
            <a:r>
              <a:rPr lang="en-US" sz="1400" b="0" i="0" dirty="0">
                <a:solidFill>
                  <a:srgbClr val="000000"/>
                </a:solidFill>
                <a:effectLst/>
                <a:latin typeface="inter-regular"/>
              </a:rPr>
              <a:t> = </a:t>
            </a:r>
            <a:r>
              <a:rPr lang="en-US" sz="1400" b="0" i="0" dirty="0" err="1">
                <a:solidFill>
                  <a:srgbClr val="0000FF"/>
                </a:solidFill>
                <a:effectLst/>
                <a:latin typeface="inter-regular"/>
              </a:rPr>
              <a:t>sizeof</a:t>
            </a:r>
            <a:r>
              <a:rPr lang="en-US" sz="1400" b="0" i="0" dirty="0">
                <a:solidFill>
                  <a:srgbClr val="000000"/>
                </a:solidFill>
                <a:effectLst/>
                <a:latin typeface="inter-regular"/>
              </a:rPr>
              <a:t>(a) / </a:t>
            </a:r>
            <a:r>
              <a:rPr lang="en-US" sz="1400" b="0" i="0" dirty="0" err="1">
                <a:solidFill>
                  <a:srgbClr val="000000"/>
                </a:solidFill>
                <a:effectLst/>
                <a:latin typeface="inter-regular"/>
              </a:rPr>
              <a:t>sizeof</a:t>
            </a:r>
            <a:r>
              <a:rPr lang="en-US" sz="1400" b="0" i="0" dirty="0">
                <a:solidFill>
                  <a:srgbClr val="000000"/>
                </a:solidFill>
                <a:effectLst/>
                <a:latin typeface="inter-regular"/>
              </a:rPr>
              <a:t>(a[0]);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("Before sorting array elements are - \n");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printArr</a:t>
            </a:r>
            <a:r>
              <a:rPr lang="en-US" sz="1400" b="0" i="0" dirty="0">
                <a:solidFill>
                  <a:srgbClr val="000000"/>
                </a:solidFill>
                <a:effectLst/>
                <a:latin typeface="inter-regular"/>
              </a:rPr>
              <a:t>(a, n);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heapSort</a:t>
            </a:r>
            <a:r>
              <a:rPr lang="en-US" sz="1400" b="0" i="0" dirty="0">
                <a:solidFill>
                  <a:srgbClr val="000000"/>
                </a:solidFill>
                <a:effectLst/>
                <a:latin typeface="inter-regular"/>
              </a:rPr>
              <a:t>(a, n);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err="1">
                <a:solidFill>
                  <a:srgbClr val="000000"/>
                </a:solidFill>
                <a:effectLst/>
                <a:latin typeface="inter-regular"/>
              </a:rPr>
              <a:t>nAfter</a:t>
            </a:r>
            <a:r>
              <a:rPr lang="en-US" sz="1400" b="0" i="0" dirty="0">
                <a:solidFill>
                  <a:srgbClr val="000000"/>
                </a:solidFill>
                <a:effectLst/>
                <a:latin typeface="inter-regular"/>
              </a:rPr>
              <a:t> sorting array elements are - \n");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printArr</a:t>
            </a:r>
            <a:r>
              <a:rPr lang="en-US" sz="1400" b="0" i="0" dirty="0">
                <a:solidFill>
                  <a:srgbClr val="000000"/>
                </a:solidFill>
                <a:effectLst/>
                <a:latin typeface="inter-regular"/>
              </a:rPr>
              <a:t>(a, n);  </a:t>
            </a:r>
          </a:p>
          <a:p>
            <a:pPr algn="just"/>
            <a:r>
              <a:rPr lang="en-US" sz="1400" b="0" i="0" dirty="0">
                <a:solidFill>
                  <a:srgbClr val="000000"/>
                </a:solidFill>
                <a:effectLst/>
                <a:latin typeface="inter-regular"/>
              </a:rPr>
              <a:t>    return 0;  </a:t>
            </a:r>
          </a:p>
          <a:p>
            <a:pPr algn="just"/>
            <a:r>
              <a:rPr lang="en-US" sz="1400" b="0" i="0" dirty="0">
                <a:solidFill>
                  <a:srgbClr val="000000"/>
                </a:solidFill>
                <a:effectLst/>
                <a:latin typeface="inter-regular"/>
              </a:rPr>
              <a:t>}  </a:t>
            </a:r>
          </a:p>
        </p:txBody>
      </p:sp>
    </p:spTree>
    <p:extLst>
      <p:ext uri="{BB962C8B-B14F-4D97-AF65-F5344CB8AC3E}">
        <p14:creationId xmlns:p14="http://schemas.microsoft.com/office/powerpoint/2010/main" val="276873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19B0F-471E-5807-C598-15602A5C3A17}"/>
              </a:ext>
            </a:extLst>
          </p:cNvPr>
          <p:cNvSpPr txBox="1"/>
          <p:nvPr/>
        </p:nvSpPr>
        <p:spPr>
          <a:xfrm>
            <a:off x="323273" y="143547"/>
            <a:ext cx="6276090" cy="3031599"/>
          </a:xfrm>
          <a:prstGeom prst="rect">
            <a:avLst/>
          </a:prstGeom>
          <a:noFill/>
        </p:spPr>
        <p:txBody>
          <a:bodyPr wrap="square">
            <a:spAutoFit/>
          </a:bodyPr>
          <a:lstStyle/>
          <a:p>
            <a:pPr marL="285750" indent="-285750" algn="just">
              <a:spcBef>
                <a:spcPts val="600"/>
              </a:spcBef>
              <a:buFont typeface="Wingdings" panose="05000000000000000000" pitchFamily="2" charset="2"/>
              <a:buChar char="Ø"/>
            </a:pPr>
            <a:r>
              <a:rPr lang="en-US" sz="1600" dirty="0"/>
              <a:t>A Non-Linear Data Structure is one in which its elements are not connected in a linear fashion, as suggested by its name itself. </a:t>
            </a:r>
          </a:p>
          <a:p>
            <a:pPr marL="285750" indent="-285750" algn="just">
              <a:spcBef>
                <a:spcPts val="600"/>
              </a:spcBef>
              <a:buFont typeface="Wingdings" panose="05000000000000000000" pitchFamily="2" charset="2"/>
              <a:buChar char="Ø"/>
            </a:pPr>
            <a:r>
              <a:rPr lang="en-US" sz="1600" dirty="0"/>
              <a:t>In such a data structure elements might be connected in a hierarchical manner like a tree or graph, or it may be nonhierarchical like in a LinkedList. Non-linear data structures have a more complex implementation than their linear counterparts.</a:t>
            </a:r>
          </a:p>
          <a:p>
            <a:pPr marL="285750" indent="-285750" algn="just">
              <a:spcBef>
                <a:spcPts val="600"/>
              </a:spcBef>
              <a:buFont typeface="Wingdings" panose="05000000000000000000" pitchFamily="2" charset="2"/>
              <a:buChar char="Ø"/>
            </a:pPr>
            <a:r>
              <a:rPr lang="en-US" sz="1600" dirty="0"/>
              <a:t>This session introduces Non-Linear Data structure, explores examples of non-linear data structure, and goes through the differences between linear and nonlinear data structures.</a:t>
            </a:r>
          </a:p>
          <a:p>
            <a:pPr marL="285750" indent="-285750" algn="just">
              <a:spcBef>
                <a:spcPts val="600"/>
              </a:spcBef>
              <a:buFont typeface="Wingdings" panose="05000000000000000000" pitchFamily="2" charset="2"/>
              <a:buChar char="Ø"/>
            </a:pPr>
            <a:r>
              <a:rPr lang="en-US" sz="1600" dirty="0"/>
              <a:t>The main advantage of non-linear data structure is that it uses memory very efficiently than linear data structures.</a:t>
            </a:r>
          </a:p>
        </p:txBody>
      </p:sp>
      <p:sp>
        <p:nvSpPr>
          <p:cNvPr id="5" name="TextBox 4">
            <a:extLst>
              <a:ext uri="{FF2B5EF4-FFF2-40B4-BE49-F238E27FC236}">
                <a16:creationId xmlns:a16="http://schemas.microsoft.com/office/drawing/2014/main" id="{CBB2E5C1-867B-077B-3ACC-12778AA13314}"/>
              </a:ext>
            </a:extLst>
          </p:cNvPr>
          <p:cNvSpPr txBox="1"/>
          <p:nvPr/>
        </p:nvSpPr>
        <p:spPr>
          <a:xfrm>
            <a:off x="323274" y="3281479"/>
            <a:ext cx="6276089" cy="1877437"/>
          </a:xfrm>
          <a:prstGeom prst="rect">
            <a:avLst/>
          </a:prstGeom>
          <a:noFill/>
        </p:spPr>
        <p:txBody>
          <a:bodyPr wrap="square">
            <a:spAutoFit/>
          </a:bodyPr>
          <a:lstStyle/>
          <a:p>
            <a:pPr algn="just">
              <a:spcBef>
                <a:spcPts val="600"/>
              </a:spcBef>
            </a:pPr>
            <a:r>
              <a:rPr lang="en-US" sz="1600" dirty="0"/>
              <a:t>Let us now analyze the key points of a Non-Linear Data Structure:</a:t>
            </a:r>
          </a:p>
          <a:p>
            <a:pPr marL="742950" lvl="1" indent="-285750" algn="just">
              <a:spcBef>
                <a:spcPts val="600"/>
              </a:spcBef>
              <a:buFont typeface="Wingdings" panose="05000000000000000000" pitchFamily="2" charset="2"/>
              <a:buChar char="Ø"/>
            </a:pPr>
            <a:r>
              <a:rPr lang="en-US" sz="1600" dirty="0"/>
              <a:t>Elements are not arranged sequentially.</a:t>
            </a:r>
          </a:p>
          <a:p>
            <a:pPr marL="742950" lvl="1" indent="-285750" algn="just">
              <a:spcBef>
                <a:spcPts val="600"/>
              </a:spcBef>
              <a:buFont typeface="Wingdings" panose="05000000000000000000" pitchFamily="2" charset="2"/>
              <a:buChar char="Ø"/>
            </a:pPr>
            <a:r>
              <a:rPr lang="en-US" sz="1600" dirty="0"/>
              <a:t>One element can be connected to multiple elements.</a:t>
            </a:r>
          </a:p>
          <a:p>
            <a:pPr marL="742950" lvl="1" indent="-285750" algn="just">
              <a:spcBef>
                <a:spcPts val="600"/>
              </a:spcBef>
              <a:buFont typeface="Wingdings" panose="05000000000000000000" pitchFamily="2" charset="2"/>
              <a:buChar char="Ø"/>
            </a:pPr>
            <a:r>
              <a:rPr lang="en-US" sz="1600" dirty="0"/>
              <a:t>There might be a hierarchical structure present.</a:t>
            </a:r>
          </a:p>
          <a:p>
            <a:pPr marL="742950" lvl="1" indent="-285750" algn="just">
              <a:spcBef>
                <a:spcPts val="600"/>
              </a:spcBef>
              <a:buFont typeface="Wingdings" panose="05000000000000000000" pitchFamily="2" charset="2"/>
              <a:buChar char="Ø"/>
            </a:pPr>
            <a:r>
              <a:rPr lang="en-US" sz="1600" dirty="0"/>
              <a:t>Here, memory is not allocated in a contiguous manner, unlike linear data structure.</a:t>
            </a:r>
          </a:p>
        </p:txBody>
      </p:sp>
      <p:sp>
        <p:nvSpPr>
          <p:cNvPr id="9" name="TextBox 8">
            <a:extLst>
              <a:ext uri="{FF2B5EF4-FFF2-40B4-BE49-F238E27FC236}">
                <a16:creationId xmlns:a16="http://schemas.microsoft.com/office/drawing/2014/main" id="{70E4970F-1C3A-0550-6D76-BCEACD8D6B20}"/>
              </a:ext>
            </a:extLst>
          </p:cNvPr>
          <p:cNvSpPr txBox="1"/>
          <p:nvPr/>
        </p:nvSpPr>
        <p:spPr>
          <a:xfrm>
            <a:off x="323273" y="5270274"/>
            <a:ext cx="6276089" cy="1323439"/>
          </a:xfrm>
          <a:prstGeom prst="rect">
            <a:avLst/>
          </a:prstGeom>
          <a:noFill/>
        </p:spPr>
        <p:txBody>
          <a:bodyPr wrap="square">
            <a:spAutoFit/>
          </a:bodyPr>
          <a:lstStyle/>
          <a:p>
            <a:pPr algn="just"/>
            <a:r>
              <a:rPr lang="en-US" sz="1600" dirty="0"/>
              <a:t>Examples of Non-Linear Data Structure: </a:t>
            </a:r>
          </a:p>
          <a:p>
            <a:pPr algn="just"/>
            <a:endParaRPr lang="en-US" sz="1600" dirty="0"/>
          </a:p>
          <a:p>
            <a:pPr algn="just"/>
            <a:r>
              <a:rPr lang="en-US" sz="1600" dirty="0"/>
              <a:t>Some examples of non-linear data structures are LinkedList, Trees, and Graphs. We'll now go through each of them and understand why they are called nonlinear data structures.</a:t>
            </a:r>
          </a:p>
        </p:txBody>
      </p:sp>
      <p:sp>
        <p:nvSpPr>
          <p:cNvPr id="13" name="TextBox 12">
            <a:extLst>
              <a:ext uri="{FF2B5EF4-FFF2-40B4-BE49-F238E27FC236}">
                <a16:creationId xmlns:a16="http://schemas.microsoft.com/office/drawing/2014/main" id="{2B89CBF3-9C7D-C29B-DA9F-7DC40AC2C4FF}"/>
              </a:ext>
            </a:extLst>
          </p:cNvPr>
          <p:cNvSpPr txBox="1"/>
          <p:nvPr/>
        </p:nvSpPr>
        <p:spPr>
          <a:xfrm>
            <a:off x="6899565" y="143547"/>
            <a:ext cx="4856710" cy="1815882"/>
          </a:xfrm>
          <a:prstGeom prst="rect">
            <a:avLst/>
          </a:prstGeom>
          <a:noFill/>
        </p:spPr>
        <p:txBody>
          <a:bodyPr wrap="square">
            <a:spAutoFit/>
          </a:bodyPr>
          <a:lstStyle/>
          <a:p>
            <a:pPr algn="just"/>
            <a:r>
              <a:rPr lang="en-US" sz="1600" dirty="0"/>
              <a:t>Q. Why is LinkedList Non-Linear? </a:t>
            </a:r>
          </a:p>
          <a:p>
            <a:pPr algn="just"/>
            <a:r>
              <a:rPr lang="en-US" sz="1600" dirty="0"/>
              <a:t>Even though it might seem that LinkedList should be Linear due to its sequential connection of elements, you must remember that there is no contiguous memory structure in a LinkedList. All the elements of a LinkedList are spread across the memory in a Non-Linear fashion, hence it is a Non-Linear Data Structure.</a:t>
            </a:r>
          </a:p>
        </p:txBody>
      </p:sp>
      <p:graphicFrame>
        <p:nvGraphicFramePr>
          <p:cNvPr id="14" name="Table 13">
            <a:extLst>
              <a:ext uri="{FF2B5EF4-FFF2-40B4-BE49-F238E27FC236}">
                <a16:creationId xmlns:a16="http://schemas.microsoft.com/office/drawing/2014/main" id="{7C703444-EC9D-FD01-452A-4951F70268A1}"/>
              </a:ext>
            </a:extLst>
          </p:cNvPr>
          <p:cNvGraphicFramePr>
            <a:graphicFrameLocks noGrp="1"/>
          </p:cNvGraphicFramePr>
          <p:nvPr>
            <p:extLst>
              <p:ext uri="{D42A27DB-BD31-4B8C-83A1-F6EECF244321}">
                <p14:modId xmlns:p14="http://schemas.microsoft.com/office/powerpoint/2010/main" val="1954915208"/>
              </p:ext>
            </p:extLst>
          </p:nvPr>
        </p:nvGraphicFramePr>
        <p:xfrm>
          <a:off x="6899565" y="1959429"/>
          <a:ext cx="4969161" cy="4736412"/>
        </p:xfrm>
        <a:graphic>
          <a:graphicData uri="http://schemas.openxmlformats.org/drawingml/2006/table">
            <a:tbl>
              <a:tblPr/>
              <a:tblGrid>
                <a:gridCol w="2385223">
                  <a:extLst>
                    <a:ext uri="{9D8B030D-6E8A-4147-A177-3AD203B41FA5}">
                      <a16:colId xmlns:a16="http://schemas.microsoft.com/office/drawing/2014/main" val="1770875630"/>
                    </a:ext>
                  </a:extLst>
                </a:gridCol>
                <a:gridCol w="2583938">
                  <a:extLst>
                    <a:ext uri="{9D8B030D-6E8A-4147-A177-3AD203B41FA5}">
                      <a16:colId xmlns:a16="http://schemas.microsoft.com/office/drawing/2014/main" val="2971847813"/>
                    </a:ext>
                  </a:extLst>
                </a:gridCol>
              </a:tblGrid>
              <a:tr h="276275">
                <a:tc>
                  <a:txBody>
                    <a:bodyPr/>
                    <a:lstStyle/>
                    <a:p>
                      <a:pPr marL="0" algn="l"/>
                      <a:r>
                        <a:rPr lang="en-US" sz="1500" b="1" dirty="0">
                          <a:effectLst/>
                        </a:rPr>
                        <a:t>Linear Data Structure</a:t>
                      </a:r>
                    </a:p>
                  </a:txBody>
                  <a:tcPr marL="69069" marR="69069" marT="34534" marB="34534" anchor="ctr">
                    <a:lnL>
                      <a:noFill/>
                    </a:lnL>
                    <a:lnR>
                      <a:noFill/>
                    </a:lnR>
                    <a:lnT>
                      <a:noFill/>
                    </a:lnT>
                    <a:lnB>
                      <a:noFill/>
                    </a:lnB>
                  </a:tcPr>
                </a:tc>
                <a:tc>
                  <a:txBody>
                    <a:bodyPr/>
                    <a:lstStyle/>
                    <a:p>
                      <a:pPr marL="0" algn="l"/>
                      <a:r>
                        <a:rPr lang="en-US" sz="1500" b="1" dirty="0">
                          <a:effectLst/>
                        </a:rPr>
                        <a:t>Non-Linear Data Structure</a:t>
                      </a:r>
                    </a:p>
                  </a:txBody>
                  <a:tcPr marL="69069" marR="69069" marT="34534" marB="34534" anchor="ctr">
                    <a:lnL>
                      <a:noFill/>
                    </a:lnL>
                    <a:lnR>
                      <a:noFill/>
                    </a:lnR>
                    <a:lnT>
                      <a:noFill/>
                    </a:lnT>
                    <a:lnB>
                      <a:noFill/>
                    </a:lnB>
                  </a:tcPr>
                </a:tc>
                <a:extLst>
                  <a:ext uri="{0D108BD9-81ED-4DB2-BD59-A6C34878D82A}">
                    <a16:rowId xmlns:a16="http://schemas.microsoft.com/office/drawing/2014/main" val="2913898187"/>
                  </a:ext>
                </a:extLst>
              </a:tr>
              <a:tr h="690689">
                <a:tc>
                  <a:txBody>
                    <a:bodyPr/>
                    <a:lstStyle/>
                    <a:p>
                      <a:pPr marL="0" indent="-285750">
                        <a:buFont typeface="Wingdings" panose="05000000000000000000" pitchFamily="2" charset="2"/>
                        <a:buChar char="Ø"/>
                      </a:pPr>
                      <a:r>
                        <a:rPr lang="en-US" sz="1500" dirty="0">
                          <a:effectLst/>
                        </a:rPr>
                        <a:t>Elements are connected </a:t>
                      </a:r>
                    </a:p>
                    <a:p>
                      <a:pPr marL="0" indent="0">
                        <a:buFont typeface="Wingdings" panose="05000000000000000000" pitchFamily="2" charset="2"/>
                        <a:buNone/>
                      </a:pPr>
                      <a:r>
                        <a:rPr lang="en-US" sz="1500" dirty="0">
                          <a:effectLst/>
                        </a:rPr>
                        <a:t>       sequentially or in a </a:t>
                      </a:r>
                    </a:p>
                    <a:p>
                      <a:pPr marL="0" indent="0">
                        <a:buFont typeface="Wingdings" panose="05000000000000000000" pitchFamily="2" charset="2"/>
                        <a:buNone/>
                      </a:pPr>
                      <a:r>
                        <a:rPr lang="en-US" sz="1500" dirty="0">
                          <a:effectLst/>
                        </a:rPr>
                        <a:t>       contiguous manner.</a:t>
                      </a:r>
                    </a:p>
                  </a:txBody>
                  <a:tcPr marL="69069" marR="69069" marT="34534" marB="34534" anchor="ctr">
                    <a:lnL>
                      <a:noFill/>
                    </a:lnL>
                    <a:lnR>
                      <a:noFill/>
                    </a:lnR>
                    <a:lnT>
                      <a:noFill/>
                    </a:lnT>
                    <a:lnB>
                      <a:noFill/>
                    </a:lnB>
                  </a:tcPr>
                </a:tc>
                <a:tc>
                  <a:txBody>
                    <a:bodyPr/>
                    <a:lstStyle/>
                    <a:p>
                      <a:pPr marL="0" indent="-285750">
                        <a:buFont typeface="Wingdings" panose="05000000000000000000" pitchFamily="2" charset="2"/>
                        <a:buChar char="Ø"/>
                      </a:pPr>
                      <a:r>
                        <a:rPr lang="en-US" sz="1500" dirty="0">
                          <a:effectLst/>
                        </a:rPr>
                        <a:t>Elements are not </a:t>
                      </a:r>
                    </a:p>
                    <a:p>
                      <a:pPr marL="0" indent="0">
                        <a:buFont typeface="Wingdings" panose="05000000000000000000" pitchFamily="2" charset="2"/>
                        <a:buNone/>
                      </a:pPr>
                      <a:r>
                        <a:rPr lang="en-US" sz="1500" dirty="0">
                          <a:effectLst/>
                        </a:rPr>
                        <a:t>       connected sequentially or   </a:t>
                      </a:r>
                    </a:p>
                    <a:p>
                      <a:pPr marL="0" indent="0">
                        <a:buFont typeface="Wingdings" panose="05000000000000000000" pitchFamily="2" charset="2"/>
                        <a:buNone/>
                      </a:pPr>
                      <a:r>
                        <a:rPr lang="en-US" sz="1500" dirty="0">
                          <a:effectLst/>
                        </a:rPr>
                        <a:t>       in a contiguous manner.</a:t>
                      </a:r>
                    </a:p>
                  </a:txBody>
                  <a:tcPr marL="69069" marR="69069" marT="34534" marB="34534" anchor="ctr">
                    <a:lnL>
                      <a:noFill/>
                    </a:lnL>
                    <a:lnR>
                      <a:noFill/>
                    </a:lnR>
                    <a:lnT>
                      <a:noFill/>
                    </a:lnT>
                    <a:lnB>
                      <a:noFill/>
                    </a:lnB>
                  </a:tcPr>
                </a:tc>
                <a:extLst>
                  <a:ext uri="{0D108BD9-81ED-4DB2-BD59-A6C34878D82A}">
                    <a16:rowId xmlns:a16="http://schemas.microsoft.com/office/drawing/2014/main" val="2862310267"/>
                  </a:ext>
                </a:extLst>
              </a:tr>
              <a:tr h="483482">
                <a:tc>
                  <a:txBody>
                    <a:bodyPr/>
                    <a:lstStyle/>
                    <a:p>
                      <a:pPr marL="0" indent="-285750">
                        <a:buFont typeface="Wingdings" panose="05000000000000000000" pitchFamily="2" charset="2"/>
                        <a:buChar char="Ø"/>
                      </a:pPr>
                      <a:r>
                        <a:rPr lang="en-US" sz="1500" dirty="0">
                          <a:effectLst/>
                        </a:rPr>
                        <a:t>Elements are always   </a:t>
                      </a:r>
                    </a:p>
                    <a:p>
                      <a:pPr marL="0" indent="0">
                        <a:buFont typeface="Wingdings" panose="05000000000000000000" pitchFamily="2" charset="2"/>
                        <a:buNone/>
                      </a:pPr>
                      <a:r>
                        <a:rPr lang="en-US" sz="1500" dirty="0">
                          <a:effectLst/>
                        </a:rPr>
                        <a:t>       present in a single level</a:t>
                      </a:r>
                    </a:p>
                  </a:txBody>
                  <a:tcPr marL="69069" marR="69069" marT="34534" marB="34534" anchor="ctr">
                    <a:lnL>
                      <a:noFill/>
                    </a:lnL>
                    <a:lnR>
                      <a:noFill/>
                    </a:lnR>
                    <a:lnT>
                      <a:noFill/>
                    </a:lnT>
                    <a:lnB>
                      <a:noFill/>
                    </a:lnB>
                  </a:tcPr>
                </a:tc>
                <a:tc>
                  <a:txBody>
                    <a:bodyPr/>
                    <a:lstStyle/>
                    <a:p>
                      <a:pPr marL="0" indent="-285750">
                        <a:buFont typeface="Wingdings" panose="05000000000000000000" pitchFamily="2" charset="2"/>
                        <a:buChar char="Ø"/>
                      </a:pPr>
                      <a:r>
                        <a:rPr lang="en-US" sz="1500" dirty="0">
                          <a:effectLst/>
                        </a:rPr>
                        <a:t>Elements may be present in </a:t>
                      </a:r>
                    </a:p>
                    <a:p>
                      <a:pPr marL="0" indent="0">
                        <a:buFont typeface="Wingdings" panose="05000000000000000000" pitchFamily="2" charset="2"/>
                        <a:buNone/>
                      </a:pPr>
                      <a:r>
                        <a:rPr lang="en-US" sz="1500" dirty="0">
                          <a:effectLst/>
                        </a:rPr>
                        <a:t>       single or multiple levels.</a:t>
                      </a:r>
                    </a:p>
                  </a:txBody>
                  <a:tcPr marL="69069" marR="69069" marT="34534" marB="34534" anchor="ctr">
                    <a:lnL>
                      <a:noFill/>
                    </a:lnL>
                    <a:lnR>
                      <a:noFill/>
                    </a:lnR>
                    <a:lnT>
                      <a:noFill/>
                    </a:lnT>
                    <a:lnB>
                      <a:noFill/>
                    </a:lnB>
                  </a:tcPr>
                </a:tc>
                <a:extLst>
                  <a:ext uri="{0D108BD9-81ED-4DB2-BD59-A6C34878D82A}">
                    <a16:rowId xmlns:a16="http://schemas.microsoft.com/office/drawing/2014/main" val="544034886"/>
                  </a:ext>
                </a:extLst>
              </a:tr>
              <a:tr h="483482">
                <a:tc>
                  <a:txBody>
                    <a:bodyPr/>
                    <a:lstStyle/>
                    <a:p>
                      <a:pPr marL="0" indent="-285750">
                        <a:buFont typeface="Wingdings" panose="05000000000000000000" pitchFamily="2" charset="2"/>
                        <a:buChar char="Ø"/>
                      </a:pPr>
                      <a:r>
                        <a:rPr lang="en-US" sz="1500" dirty="0">
                          <a:effectLst/>
                        </a:rPr>
                        <a:t>There is no hierarchy </a:t>
                      </a:r>
                    </a:p>
                    <a:p>
                      <a:pPr marL="0" indent="0">
                        <a:buFont typeface="Wingdings" panose="05000000000000000000" pitchFamily="2" charset="2"/>
                        <a:buNone/>
                      </a:pPr>
                      <a:r>
                        <a:rPr lang="en-US" sz="1500" dirty="0">
                          <a:effectLst/>
                        </a:rPr>
                        <a:t>       between the elements.</a:t>
                      </a:r>
                    </a:p>
                  </a:txBody>
                  <a:tcPr marL="69069" marR="69069" marT="34534" marB="34534" anchor="ctr">
                    <a:lnL>
                      <a:noFill/>
                    </a:lnL>
                    <a:lnR>
                      <a:noFill/>
                    </a:lnR>
                    <a:lnT>
                      <a:noFill/>
                    </a:lnT>
                    <a:lnB>
                      <a:noFill/>
                    </a:lnB>
                  </a:tcPr>
                </a:tc>
                <a:tc>
                  <a:txBody>
                    <a:bodyPr/>
                    <a:lstStyle/>
                    <a:p>
                      <a:pPr marL="0" indent="-285750">
                        <a:buFont typeface="Wingdings" panose="05000000000000000000" pitchFamily="2" charset="2"/>
                        <a:buChar char="Ø"/>
                      </a:pPr>
                      <a:r>
                        <a:rPr lang="en-US" sz="1500" dirty="0">
                          <a:effectLst/>
                        </a:rPr>
                        <a:t>There is usually a hierarchy </a:t>
                      </a:r>
                    </a:p>
                    <a:p>
                      <a:pPr marL="0" indent="0">
                        <a:buFont typeface="Wingdings" panose="05000000000000000000" pitchFamily="2" charset="2"/>
                        <a:buNone/>
                      </a:pPr>
                      <a:r>
                        <a:rPr lang="en-US" sz="1500" dirty="0">
                          <a:effectLst/>
                        </a:rPr>
                        <a:t>       between elements.</a:t>
                      </a:r>
                    </a:p>
                  </a:txBody>
                  <a:tcPr marL="69069" marR="69069" marT="34534" marB="34534" anchor="ctr">
                    <a:lnL>
                      <a:noFill/>
                    </a:lnL>
                    <a:lnR>
                      <a:noFill/>
                    </a:lnR>
                    <a:lnT>
                      <a:noFill/>
                    </a:lnT>
                    <a:lnB>
                      <a:noFill/>
                    </a:lnB>
                  </a:tcPr>
                </a:tc>
                <a:extLst>
                  <a:ext uri="{0D108BD9-81ED-4DB2-BD59-A6C34878D82A}">
                    <a16:rowId xmlns:a16="http://schemas.microsoft.com/office/drawing/2014/main" val="97518745"/>
                  </a:ext>
                </a:extLst>
              </a:tr>
              <a:tr h="483482">
                <a:tc>
                  <a:txBody>
                    <a:bodyPr/>
                    <a:lstStyle/>
                    <a:p>
                      <a:pPr marL="0" indent="-285750">
                        <a:buFont typeface="Wingdings" panose="05000000000000000000" pitchFamily="2" charset="2"/>
                        <a:buChar char="Ø"/>
                      </a:pPr>
                      <a:r>
                        <a:rPr lang="en-US" sz="1500" dirty="0">
                          <a:effectLst/>
                        </a:rPr>
                        <a:t>They are easier to </a:t>
                      </a:r>
                    </a:p>
                    <a:p>
                      <a:pPr marL="0" indent="0">
                        <a:buFont typeface="Wingdings" panose="05000000000000000000" pitchFamily="2" charset="2"/>
                        <a:buNone/>
                      </a:pPr>
                      <a:r>
                        <a:rPr lang="en-US" sz="1500" dirty="0">
                          <a:effectLst/>
                        </a:rPr>
                        <a:t>       implement.</a:t>
                      </a:r>
                    </a:p>
                  </a:txBody>
                  <a:tcPr marL="69069" marR="69069" marT="34534" marB="34534" anchor="ctr">
                    <a:lnL>
                      <a:noFill/>
                    </a:lnL>
                    <a:lnR>
                      <a:noFill/>
                    </a:lnR>
                    <a:lnT>
                      <a:noFill/>
                    </a:lnT>
                    <a:lnB>
                      <a:noFill/>
                    </a:lnB>
                  </a:tcPr>
                </a:tc>
                <a:tc>
                  <a:txBody>
                    <a:bodyPr/>
                    <a:lstStyle/>
                    <a:p>
                      <a:pPr marL="0" indent="-285750">
                        <a:buFont typeface="Wingdings" panose="05000000000000000000" pitchFamily="2" charset="2"/>
                        <a:buChar char="Ø"/>
                      </a:pPr>
                      <a:r>
                        <a:rPr lang="en-US" sz="1500" dirty="0">
                          <a:effectLst/>
                        </a:rPr>
                        <a:t>They have a more complex </a:t>
                      </a:r>
                    </a:p>
                    <a:p>
                      <a:pPr marL="0" indent="0">
                        <a:buFont typeface="Wingdings" panose="05000000000000000000" pitchFamily="2" charset="2"/>
                        <a:buNone/>
                      </a:pPr>
                      <a:r>
                        <a:rPr lang="en-US" sz="1500" dirty="0">
                          <a:effectLst/>
                        </a:rPr>
                        <a:t>       implementation.</a:t>
                      </a:r>
                    </a:p>
                  </a:txBody>
                  <a:tcPr marL="69069" marR="69069" marT="34534" marB="34534" anchor="ctr">
                    <a:lnL>
                      <a:noFill/>
                    </a:lnL>
                    <a:lnR>
                      <a:noFill/>
                    </a:lnR>
                    <a:lnT>
                      <a:noFill/>
                    </a:lnT>
                    <a:lnB>
                      <a:noFill/>
                    </a:lnB>
                  </a:tcPr>
                </a:tc>
                <a:extLst>
                  <a:ext uri="{0D108BD9-81ED-4DB2-BD59-A6C34878D82A}">
                    <a16:rowId xmlns:a16="http://schemas.microsoft.com/office/drawing/2014/main" val="865721690"/>
                  </a:ext>
                </a:extLst>
              </a:tr>
              <a:tr h="483482">
                <a:tc>
                  <a:txBody>
                    <a:bodyPr/>
                    <a:lstStyle/>
                    <a:p>
                      <a:pPr marL="0" indent="-285750">
                        <a:buFont typeface="Wingdings" panose="05000000000000000000" pitchFamily="2" charset="2"/>
                        <a:buChar char="Ø"/>
                      </a:pPr>
                      <a:r>
                        <a:rPr lang="en-US" sz="1500" dirty="0">
                          <a:effectLst/>
                        </a:rPr>
                        <a:t>Memory allocation is  </a:t>
                      </a:r>
                    </a:p>
                    <a:p>
                      <a:pPr marL="0" indent="0">
                        <a:buFont typeface="Wingdings" panose="05000000000000000000" pitchFamily="2" charset="2"/>
                        <a:buNone/>
                      </a:pPr>
                      <a:r>
                        <a:rPr lang="en-US" sz="1500" dirty="0">
                          <a:effectLst/>
                        </a:rPr>
                        <a:t>       sequential.</a:t>
                      </a:r>
                    </a:p>
                  </a:txBody>
                  <a:tcPr marL="69069" marR="69069" marT="34534" marB="34534" anchor="ctr">
                    <a:lnL>
                      <a:noFill/>
                    </a:lnL>
                    <a:lnR>
                      <a:noFill/>
                    </a:lnR>
                    <a:lnT>
                      <a:noFill/>
                    </a:lnT>
                    <a:lnB>
                      <a:noFill/>
                    </a:lnB>
                  </a:tcPr>
                </a:tc>
                <a:tc>
                  <a:txBody>
                    <a:bodyPr/>
                    <a:lstStyle/>
                    <a:p>
                      <a:pPr marL="0" indent="-285750">
                        <a:buFont typeface="Wingdings" panose="05000000000000000000" pitchFamily="2" charset="2"/>
                        <a:buChar char="Ø"/>
                      </a:pPr>
                      <a:r>
                        <a:rPr lang="en-US" sz="1500" dirty="0">
                          <a:effectLst/>
                        </a:rPr>
                        <a:t>Memory allocation isn’t </a:t>
                      </a:r>
                    </a:p>
                    <a:p>
                      <a:pPr marL="0" indent="0">
                        <a:buFont typeface="Wingdings" panose="05000000000000000000" pitchFamily="2" charset="2"/>
                        <a:buNone/>
                      </a:pPr>
                      <a:r>
                        <a:rPr lang="en-US" sz="1500" dirty="0">
                          <a:effectLst/>
                        </a:rPr>
                        <a:t>       sequential.</a:t>
                      </a:r>
                    </a:p>
                  </a:txBody>
                  <a:tcPr marL="69069" marR="69069" marT="34534" marB="34534" anchor="ctr">
                    <a:lnL>
                      <a:noFill/>
                    </a:lnL>
                    <a:lnR>
                      <a:noFill/>
                    </a:lnR>
                    <a:lnT>
                      <a:noFill/>
                    </a:lnT>
                    <a:lnB>
                      <a:noFill/>
                    </a:lnB>
                  </a:tcPr>
                </a:tc>
                <a:extLst>
                  <a:ext uri="{0D108BD9-81ED-4DB2-BD59-A6C34878D82A}">
                    <a16:rowId xmlns:a16="http://schemas.microsoft.com/office/drawing/2014/main" val="1763191468"/>
                  </a:ext>
                </a:extLst>
              </a:tr>
              <a:tr h="483482">
                <a:tc>
                  <a:txBody>
                    <a:bodyPr/>
                    <a:lstStyle/>
                    <a:p>
                      <a:pPr marL="0" indent="-285750">
                        <a:buFont typeface="Wingdings" panose="05000000000000000000" pitchFamily="2" charset="2"/>
                        <a:buChar char="Ø"/>
                      </a:pPr>
                      <a:r>
                        <a:rPr lang="en-US" sz="1500" dirty="0">
                          <a:effectLst/>
                        </a:rPr>
                        <a:t>Can be traversed in a </a:t>
                      </a:r>
                    </a:p>
                    <a:p>
                      <a:pPr marL="0" indent="0">
                        <a:buFont typeface="Wingdings" panose="05000000000000000000" pitchFamily="2" charset="2"/>
                        <a:buNone/>
                      </a:pPr>
                      <a:r>
                        <a:rPr lang="en-US" sz="1500" dirty="0">
                          <a:effectLst/>
                        </a:rPr>
                        <a:t>       single run.</a:t>
                      </a:r>
                    </a:p>
                  </a:txBody>
                  <a:tcPr marL="69069" marR="69069" marT="34534" marB="34534" anchor="ctr">
                    <a:lnL>
                      <a:noFill/>
                    </a:lnL>
                    <a:lnR>
                      <a:noFill/>
                    </a:lnR>
                    <a:lnT>
                      <a:noFill/>
                    </a:lnT>
                    <a:lnB>
                      <a:noFill/>
                    </a:lnB>
                  </a:tcPr>
                </a:tc>
                <a:tc>
                  <a:txBody>
                    <a:bodyPr/>
                    <a:lstStyle/>
                    <a:p>
                      <a:pPr marL="0" indent="-285750">
                        <a:buFont typeface="Wingdings" panose="05000000000000000000" pitchFamily="2" charset="2"/>
                        <a:buChar char="Ø"/>
                      </a:pPr>
                      <a:r>
                        <a:rPr lang="en-US" sz="1500" dirty="0">
                          <a:effectLst/>
                        </a:rPr>
                        <a:t>Requires multiple runs for </a:t>
                      </a:r>
                    </a:p>
                    <a:p>
                      <a:pPr marL="0" indent="0">
                        <a:buFont typeface="Wingdings" panose="05000000000000000000" pitchFamily="2" charset="2"/>
                        <a:buNone/>
                      </a:pPr>
                      <a:r>
                        <a:rPr lang="en-US" sz="1500" dirty="0">
                          <a:effectLst/>
                        </a:rPr>
                        <a:t>       traversal.</a:t>
                      </a:r>
                    </a:p>
                  </a:txBody>
                  <a:tcPr marL="69069" marR="69069" marT="34534" marB="34534" anchor="ctr">
                    <a:lnL>
                      <a:noFill/>
                    </a:lnL>
                    <a:lnR>
                      <a:noFill/>
                    </a:lnR>
                    <a:lnT>
                      <a:noFill/>
                    </a:lnT>
                    <a:lnB>
                      <a:noFill/>
                    </a:lnB>
                  </a:tcPr>
                </a:tc>
                <a:extLst>
                  <a:ext uri="{0D108BD9-81ED-4DB2-BD59-A6C34878D82A}">
                    <a16:rowId xmlns:a16="http://schemas.microsoft.com/office/drawing/2014/main" val="1980417666"/>
                  </a:ext>
                </a:extLst>
              </a:tr>
              <a:tr h="483482">
                <a:tc>
                  <a:txBody>
                    <a:bodyPr/>
                    <a:lstStyle/>
                    <a:p>
                      <a:pPr marL="0" indent="-285750">
                        <a:buFont typeface="Wingdings" panose="05000000000000000000" pitchFamily="2" charset="2"/>
                        <a:buChar char="Ø"/>
                      </a:pPr>
                      <a:r>
                        <a:rPr lang="en-US" sz="1500" dirty="0">
                          <a:effectLst/>
                        </a:rPr>
                        <a:t>Inefficient utilization of </a:t>
                      </a:r>
                    </a:p>
                    <a:p>
                      <a:pPr marL="0" indent="0">
                        <a:buFont typeface="Wingdings" panose="05000000000000000000" pitchFamily="2" charset="2"/>
                        <a:buNone/>
                      </a:pPr>
                      <a:r>
                        <a:rPr lang="en-US" sz="1500" dirty="0">
                          <a:effectLst/>
                        </a:rPr>
                        <a:t>       memory.</a:t>
                      </a:r>
                    </a:p>
                  </a:txBody>
                  <a:tcPr marL="69069" marR="69069" marT="34534" marB="34534" anchor="ctr">
                    <a:lnL>
                      <a:noFill/>
                    </a:lnL>
                    <a:lnR>
                      <a:noFill/>
                    </a:lnR>
                    <a:lnT>
                      <a:noFill/>
                    </a:lnT>
                    <a:lnB>
                      <a:noFill/>
                    </a:lnB>
                  </a:tcPr>
                </a:tc>
                <a:tc>
                  <a:txBody>
                    <a:bodyPr/>
                    <a:lstStyle/>
                    <a:p>
                      <a:pPr marL="0" indent="-285750">
                        <a:buFont typeface="Wingdings" panose="05000000000000000000" pitchFamily="2" charset="2"/>
                        <a:buChar char="Ø"/>
                      </a:pPr>
                      <a:r>
                        <a:rPr lang="en-US" sz="1500" dirty="0">
                          <a:effectLst/>
                        </a:rPr>
                        <a:t>Memory is utilized</a:t>
                      </a:r>
                    </a:p>
                    <a:p>
                      <a:pPr marL="0" indent="0">
                        <a:buFont typeface="Wingdings" panose="05000000000000000000" pitchFamily="2" charset="2"/>
                        <a:buNone/>
                      </a:pPr>
                      <a:r>
                        <a:rPr lang="en-US" sz="1500" dirty="0">
                          <a:effectLst/>
                        </a:rPr>
                        <a:t>       efficiently.</a:t>
                      </a:r>
                    </a:p>
                  </a:txBody>
                  <a:tcPr marL="69069" marR="69069" marT="34534" marB="34534" anchor="ctr">
                    <a:lnL>
                      <a:noFill/>
                    </a:lnL>
                    <a:lnR>
                      <a:noFill/>
                    </a:lnR>
                    <a:lnT>
                      <a:noFill/>
                    </a:lnT>
                    <a:lnB>
                      <a:noFill/>
                    </a:lnB>
                  </a:tcPr>
                </a:tc>
                <a:extLst>
                  <a:ext uri="{0D108BD9-81ED-4DB2-BD59-A6C34878D82A}">
                    <a16:rowId xmlns:a16="http://schemas.microsoft.com/office/drawing/2014/main" val="4083416562"/>
                  </a:ext>
                </a:extLst>
              </a:tr>
              <a:tr h="483482">
                <a:tc>
                  <a:txBody>
                    <a:bodyPr/>
                    <a:lstStyle/>
                    <a:p>
                      <a:pPr marL="0" indent="-285750">
                        <a:buFont typeface="Wingdings" panose="05000000000000000000" pitchFamily="2" charset="2"/>
                        <a:buChar char="Ø"/>
                      </a:pPr>
                      <a:r>
                        <a:rPr lang="en-US" sz="1500" dirty="0">
                          <a:effectLst/>
                        </a:rPr>
                        <a:t>Examples include arrays,  </a:t>
                      </a:r>
                    </a:p>
                    <a:p>
                      <a:pPr marL="0" indent="0">
                        <a:buFont typeface="Wingdings" panose="05000000000000000000" pitchFamily="2" charset="2"/>
                        <a:buNone/>
                      </a:pPr>
                      <a:r>
                        <a:rPr lang="en-US" sz="1500" dirty="0">
                          <a:effectLst/>
                        </a:rPr>
                        <a:t>       hash tables, stack, queue</a:t>
                      </a:r>
                    </a:p>
                  </a:txBody>
                  <a:tcPr marL="69069" marR="69069" marT="34534" marB="34534" anchor="ctr">
                    <a:lnL>
                      <a:noFill/>
                    </a:lnL>
                    <a:lnR>
                      <a:noFill/>
                    </a:lnR>
                    <a:lnT>
                      <a:noFill/>
                    </a:lnT>
                    <a:lnB>
                      <a:noFill/>
                    </a:lnB>
                  </a:tcPr>
                </a:tc>
                <a:tc>
                  <a:txBody>
                    <a:bodyPr/>
                    <a:lstStyle/>
                    <a:p>
                      <a:pPr marL="0" indent="-285750">
                        <a:buFont typeface="Wingdings" panose="05000000000000000000" pitchFamily="2" charset="2"/>
                        <a:buChar char="Ø"/>
                      </a:pPr>
                      <a:r>
                        <a:rPr lang="en-US" sz="1500" dirty="0">
                          <a:effectLst/>
                        </a:rPr>
                        <a:t>Examples include trees,     </a:t>
                      </a:r>
                    </a:p>
                    <a:p>
                      <a:pPr marL="0" indent="0">
                        <a:buFont typeface="Wingdings" panose="05000000000000000000" pitchFamily="2" charset="2"/>
                        <a:buNone/>
                      </a:pPr>
                      <a:r>
                        <a:rPr lang="en-US" sz="1500" dirty="0">
                          <a:effectLst/>
                        </a:rPr>
                        <a:t>        graphs etc.</a:t>
                      </a:r>
                    </a:p>
                  </a:txBody>
                  <a:tcPr marL="69069" marR="69069" marT="34534" marB="34534" anchor="ctr">
                    <a:lnL>
                      <a:noFill/>
                    </a:lnL>
                    <a:lnR>
                      <a:noFill/>
                    </a:lnR>
                    <a:lnT>
                      <a:noFill/>
                    </a:lnT>
                    <a:lnB>
                      <a:noFill/>
                    </a:lnB>
                  </a:tcPr>
                </a:tc>
                <a:extLst>
                  <a:ext uri="{0D108BD9-81ED-4DB2-BD59-A6C34878D82A}">
                    <a16:rowId xmlns:a16="http://schemas.microsoft.com/office/drawing/2014/main" val="2589894507"/>
                  </a:ext>
                </a:extLst>
              </a:tr>
            </a:tbl>
          </a:graphicData>
        </a:graphic>
      </p:graphicFrame>
    </p:spTree>
    <p:extLst>
      <p:ext uri="{BB962C8B-B14F-4D97-AF65-F5344CB8AC3E}">
        <p14:creationId xmlns:p14="http://schemas.microsoft.com/office/powerpoint/2010/main" val="346473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circle(in)">
                                      <p:cBhvr>
                                        <p:cTn id="3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B7303D-5B12-2719-7E52-876346295F91}"/>
              </a:ext>
            </a:extLst>
          </p:cNvPr>
          <p:cNvSpPr txBox="1"/>
          <p:nvPr/>
        </p:nvSpPr>
        <p:spPr>
          <a:xfrm>
            <a:off x="230910" y="208477"/>
            <a:ext cx="6096000" cy="3046988"/>
          </a:xfrm>
          <a:prstGeom prst="rect">
            <a:avLst/>
          </a:prstGeom>
          <a:noFill/>
        </p:spPr>
        <p:txBody>
          <a:bodyPr wrap="square">
            <a:spAutoFit/>
          </a:bodyPr>
          <a:lstStyle/>
          <a:p>
            <a:pPr algn="just"/>
            <a:r>
              <a:rPr lang="en-US" sz="1600" b="1" dirty="0"/>
              <a:t>Tree: </a:t>
            </a:r>
            <a:r>
              <a:rPr lang="en-US" sz="1600" dirty="0"/>
              <a:t>As you might have figured it, the tree is a data structure that is both nonlinear as well as hierarchical. Here elements are arranged in multiple levels, and each level can be completely or partially filled. Let us now go through some of the basic terminologies of a tree-</a:t>
            </a:r>
          </a:p>
          <a:p>
            <a:pPr algn="just"/>
            <a:endParaRPr lang="en-US" sz="1600" dirty="0"/>
          </a:p>
          <a:p>
            <a:pPr marL="285750" indent="-285750" algn="just">
              <a:buFont typeface="Wingdings" panose="05000000000000000000" pitchFamily="2" charset="2"/>
              <a:buChar char="Ø"/>
            </a:pPr>
            <a:r>
              <a:rPr lang="en-US" sz="1600" dirty="0"/>
              <a:t>Root – The topmost node of the tree</a:t>
            </a:r>
          </a:p>
          <a:p>
            <a:pPr marL="285750" indent="-285750" algn="just">
              <a:buFont typeface="Wingdings" panose="05000000000000000000" pitchFamily="2" charset="2"/>
              <a:buChar char="Ø"/>
            </a:pPr>
            <a:r>
              <a:rPr lang="en-US" sz="1600" dirty="0"/>
              <a:t>Parent – Each node is a parent of the nodes connected to it, below.</a:t>
            </a:r>
          </a:p>
          <a:p>
            <a:pPr marL="285750" indent="-285750" algn="just">
              <a:buFont typeface="Wingdings" panose="05000000000000000000" pitchFamily="2" charset="2"/>
              <a:buChar char="Ø"/>
            </a:pPr>
            <a:r>
              <a:rPr lang="en-US" sz="1600" dirty="0"/>
              <a:t>Child – Each node that is a descendant of another node is called a child of that node.</a:t>
            </a:r>
          </a:p>
          <a:p>
            <a:pPr marL="285750" indent="-285750" algn="just">
              <a:buFont typeface="Wingdings" panose="05000000000000000000" pitchFamily="2" charset="2"/>
              <a:buChar char="Ø"/>
            </a:pPr>
            <a:r>
              <a:rPr lang="en-US" sz="1600" dirty="0"/>
              <a:t>Siblings – Nodes with the same parent</a:t>
            </a:r>
          </a:p>
          <a:p>
            <a:pPr marL="285750" indent="-285750" algn="just">
              <a:buFont typeface="Wingdings" panose="05000000000000000000" pitchFamily="2" charset="2"/>
              <a:buChar char="Ø"/>
            </a:pPr>
            <a:r>
              <a:rPr lang="en-US" sz="1600" dirty="0"/>
              <a:t>Leaf - The nodes in the last/bottom-most level of the tree</a:t>
            </a:r>
          </a:p>
          <a:p>
            <a:pPr marL="285750" indent="-285750" algn="just">
              <a:buFont typeface="Wingdings" panose="05000000000000000000" pitchFamily="2" charset="2"/>
              <a:buChar char="Ø"/>
            </a:pPr>
            <a:r>
              <a:rPr lang="en-US" sz="1600" dirty="0"/>
              <a:t>Edge - Link connecting two nodes.</a:t>
            </a:r>
          </a:p>
        </p:txBody>
      </p:sp>
      <p:pic>
        <p:nvPicPr>
          <p:cNvPr id="9" name="Picture 8">
            <a:extLst>
              <a:ext uri="{FF2B5EF4-FFF2-40B4-BE49-F238E27FC236}">
                <a16:creationId xmlns:a16="http://schemas.microsoft.com/office/drawing/2014/main" id="{C2FC7D4C-9358-D281-2D9B-D22A61054BF1}"/>
              </a:ext>
            </a:extLst>
          </p:cNvPr>
          <p:cNvPicPr>
            <a:picLocks noChangeAspect="1"/>
          </p:cNvPicPr>
          <p:nvPr/>
        </p:nvPicPr>
        <p:blipFill>
          <a:blip r:embed="rId2"/>
          <a:stretch>
            <a:fillRect/>
          </a:stretch>
        </p:blipFill>
        <p:spPr>
          <a:xfrm>
            <a:off x="646550" y="3429000"/>
            <a:ext cx="5338614" cy="2722418"/>
          </a:xfrm>
          <a:prstGeom prst="rect">
            <a:avLst/>
          </a:prstGeom>
        </p:spPr>
      </p:pic>
      <p:sp>
        <p:nvSpPr>
          <p:cNvPr id="13" name="TextBox 12">
            <a:extLst>
              <a:ext uri="{FF2B5EF4-FFF2-40B4-BE49-F238E27FC236}">
                <a16:creationId xmlns:a16="http://schemas.microsoft.com/office/drawing/2014/main" id="{C0F35352-968E-BE43-66C1-DF40580AD2DE}"/>
              </a:ext>
            </a:extLst>
          </p:cNvPr>
          <p:cNvSpPr txBox="1"/>
          <p:nvPr/>
        </p:nvSpPr>
        <p:spPr>
          <a:xfrm>
            <a:off x="6530110" y="208477"/>
            <a:ext cx="5504872" cy="584775"/>
          </a:xfrm>
          <a:prstGeom prst="rect">
            <a:avLst/>
          </a:prstGeom>
          <a:noFill/>
        </p:spPr>
        <p:txBody>
          <a:bodyPr wrap="square">
            <a:spAutoFit/>
          </a:bodyPr>
          <a:lstStyle/>
          <a:p>
            <a:r>
              <a:rPr lang="en-US" sz="1600" b="1" dirty="0"/>
              <a:t>General Tree:</a:t>
            </a:r>
            <a:r>
              <a:rPr lang="en-US" sz="1600" dirty="0"/>
              <a:t> A tree that can contain any number of subtrees is known as a general tree.</a:t>
            </a:r>
          </a:p>
        </p:txBody>
      </p:sp>
      <p:pic>
        <p:nvPicPr>
          <p:cNvPr id="15" name="Picture 14">
            <a:extLst>
              <a:ext uri="{FF2B5EF4-FFF2-40B4-BE49-F238E27FC236}">
                <a16:creationId xmlns:a16="http://schemas.microsoft.com/office/drawing/2014/main" id="{6A132C11-4C0B-078D-B893-C9F56D4D7680}"/>
              </a:ext>
            </a:extLst>
          </p:cNvPr>
          <p:cNvPicPr>
            <a:picLocks noChangeAspect="1"/>
          </p:cNvPicPr>
          <p:nvPr/>
        </p:nvPicPr>
        <p:blipFill>
          <a:blip r:embed="rId3"/>
          <a:stretch>
            <a:fillRect/>
          </a:stretch>
        </p:blipFill>
        <p:spPr>
          <a:xfrm>
            <a:off x="6837151" y="864595"/>
            <a:ext cx="4830617" cy="2040240"/>
          </a:xfrm>
          <a:prstGeom prst="rect">
            <a:avLst/>
          </a:prstGeom>
        </p:spPr>
      </p:pic>
      <p:sp>
        <p:nvSpPr>
          <p:cNvPr id="19" name="TextBox 18">
            <a:extLst>
              <a:ext uri="{FF2B5EF4-FFF2-40B4-BE49-F238E27FC236}">
                <a16:creationId xmlns:a16="http://schemas.microsoft.com/office/drawing/2014/main" id="{67FB3AEE-112B-E58E-C72E-E64742A0A137}"/>
              </a:ext>
            </a:extLst>
          </p:cNvPr>
          <p:cNvSpPr txBox="1"/>
          <p:nvPr/>
        </p:nvSpPr>
        <p:spPr>
          <a:xfrm>
            <a:off x="6583152" y="3013501"/>
            <a:ext cx="5338614" cy="830997"/>
          </a:xfrm>
          <a:prstGeom prst="rect">
            <a:avLst/>
          </a:prstGeom>
          <a:noFill/>
        </p:spPr>
        <p:txBody>
          <a:bodyPr wrap="square">
            <a:spAutoFit/>
          </a:bodyPr>
          <a:lstStyle/>
          <a:p>
            <a:pPr algn="just"/>
            <a:r>
              <a:rPr lang="en-US" sz="1600" b="1" dirty="0"/>
              <a:t>Binary Tree: </a:t>
            </a:r>
            <a:r>
              <a:rPr lang="en-US" sz="1600" dirty="0"/>
              <a:t>A tree where each node has </a:t>
            </a:r>
            <a:r>
              <a:rPr lang="en-US" sz="1600" dirty="0" err="1"/>
              <a:t>atmost</a:t>
            </a:r>
            <a:r>
              <a:rPr lang="en-US" sz="1600" dirty="0"/>
              <a:t> two children (known as left child and right child) is known as a binary tree. In the figure below, each subtree has either one or two child.</a:t>
            </a:r>
          </a:p>
        </p:txBody>
      </p:sp>
      <p:pic>
        <p:nvPicPr>
          <p:cNvPr id="21" name="Picture 20">
            <a:extLst>
              <a:ext uri="{FF2B5EF4-FFF2-40B4-BE49-F238E27FC236}">
                <a16:creationId xmlns:a16="http://schemas.microsoft.com/office/drawing/2014/main" id="{E6177598-0EBA-5310-A78A-EE9A4387C8EE}"/>
              </a:ext>
            </a:extLst>
          </p:cNvPr>
          <p:cNvPicPr>
            <a:picLocks noChangeAspect="1"/>
          </p:cNvPicPr>
          <p:nvPr/>
        </p:nvPicPr>
        <p:blipFill>
          <a:blip r:embed="rId4"/>
          <a:stretch>
            <a:fillRect/>
          </a:stretch>
        </p:blipFill>
        <p:spPr>
          <a:xfrm>
            <a:off x="6687128" y="3953164"/>
            <a:ext cx="4980640" cy="2522825"/>
          </a:xfrm>
          <a:prstGeom prst="rect">
            <a:avLst/>
          </a:prstGeom>
        </p:spPr>
      </p:pic>
      <p:sp>
        <p:nvSpPr>
          <p:cNvPr id="23" name="TextBox 22">
            <a:extLst>
              <a:ext uri="{FF2B5EF4-FFF2-40B4-BE49-F238E27FC236}">
                <a16:creationId xmlns:a16="http://schemas.microsoft.com/office/drawing/2014/main" id="{6A66D3AF-46FB-3267-3D80-ACB703382465}"/>
              </a:ext>
            </a:extLst>
          </p:cNvPr>
          <p:cNvSpPr txBox="1"/>
          <p:nvPr/>
        </p:nvSpPr>
        <p:spPr>
          <a:xfrm>
            <a:off x="524232" y="6280191"/>
            <a:ext cx="5571768" cy="338554"/>
          </a:xfrm>
          <a:prstGeom prst="rect">
            <a:avLst/>
          </a:prstGeom>
          <a:noFill/>
        </p:spPr>
        <p:txBody>
          <a:bodyPr wrap="square">
            <a:spAutoFit/>
          </a:bodyPr>
          <a:lstStyle/>
          <a:p>
            <a:r>
              <a:rPr lang="en-US" sz="1600" dirty="0"/>
              <a:t>We will now see the types of trees out there:</a:t>
            </a:r>
          </a:p>
        </p:txBody>
      </p:sp>
    </p:spTree>
    <p:extLst>
      <p:ext uri="{BB962C8B-B14F-4D97-AF65-F5344CB8AC3E}">
        <p14:creationId xmlns:p14="http://schemas.microsoft.com/office/powerpoint/2010/main" val="137493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inVertical)">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heel(1)">
                                      <p:cBhvr>
                                        <p:cTn id="49" dur="20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circle(in)">
                                      <p:cBhvr>
                                        <p:cTn id="54" dur="20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randombar(horizontal)">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circle(in)">
                                      <p:cBhvr>
                                        <p:cTn id="64"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CF1FF2-B506-FEF0-5CAF-CB8F1EDAA21B}"/>
              </a:ext>
            </a:extLst>
          </p:cNvPr>
          <p:cNvSpPr txBox="1"/>
          <p:nvPr/>
        </p:nvSpPr>
        <p:spPr>
          <a:xfrm>
            <a:off x="193964" y="70025"/>
            <a:ext cx="5708073" cy="3785652"/>
          </a:xfrm>
          <a:prstGeom prst="rect">
            <a:avLst/>
          </a:prstGeom>
          <a:noFill/>
        </p:spPr>
        <p:txBody>
          <a:bodyPr wrap="square">
            <a:spAutoFit/>
          </a:bodyPr>
          <a:lstStyle/>
          <a:p>
            <a:pPr algn="just"/>
            <a:r>
              <a:rPr lang="en-US" sz="1600" b="1" dirty="0"/>
              <a:t>Binary Search Tree: </a:t>
            </a:r>
            <a:r>
              <a:rPr lang="en-US" sz="1600" dirty="0"/>
              <a:t>A binary Search tree is a special kind of binary tree that holds the following properties:</a:t>
            </a:r>
          </a:p>
          <a:p>
            <a:pPr algn="just"/>
            <a:endParaRPr lang="en-US" sz="1600" dirty="0"/>
          </a:p>
          <a:p>
            <a:pPr marL="285750" indent="-285750" algn="just">
              <a:buFont typeface="Wingdings" panose="05000000000000000000" pitchFamily="2" charset="2"/>
              <a:buChar char="Ø"/>
            </a:pPr>
            <a:r>
              <a:rPr lang="en-US" sz="1600" dirty="0"/>
              <a:t>All the nodes in the left subtree hold key with a value lesser than the node's key value.</a:t>
            </a:r>
          </a:p>
          <a:p>
            <a:pPr marL="285750" indent="-285750" algn="just">
              <a:buFont typeface="Wingdings" panose="05000000000000000000" pitchFamily="2" charset="2"/>
              <a:buChar char="Ø"/>
            </a:pPr>
            <a:r>
              <a:rPr lang="en-US" sz="1600" dirty="0"/>
              <a:t>All the nodes in the right subtree hold key with a value greater than the node's key value.</a:t>
            </a:r>
          </a:p>
          <a:p>
            <a:pPr marL="285750" indent="-285750" algn="just">
              <a:buFont typeface="Wingdings" panose="05000000000000000000" pitchFamily="2" charset="2"/>
              <a:buChar char="Ø"/>
            </a:pPr>
            <a:r>
              <a:rPr lang="en-US" sz="1600" dirty="0"/>
              <a:t>The first figure is a Binary Search Tree since it holds the above two properties.</a:t>
            </a:r>
          </a:p>
          <a:p>
            <a:pPr algn="just"/>
            <a:endParaRPr lang="en-US" sz="1600" dirty="0"/>
          </a:p>
          <a:p>
            <a:pPr algn="just"/>
            <a:r>
              <a:rPr lang="en-US" sz="1600" dirty="0"/>
              <a:t>However, for the second figure, 2 lies in the right subtree of 3 and has a lesser value than 3, whereas, in a Binary Search Tree, all the nodes in the right subtree should hold a key with a value greater than the node's key value. Hence, the second figure is not a Binary Search Tree.</a:t>
            </a:r>
          </a:p>
        </p:txBody>
      </p:sp>
      <p:pic>
        <p:nvPicPr>
          <p:cNvPr id="9" name="Picture 8">
            <a:extLst>
              <a:ext uri="{FF2B5EF4-FFF2-40B4-BE49-F238E27FC236}">
                <a16:creationId xmlns:a16="http://schemas.microsoft.com/office/drawing/2014/main" id="{6F71FAEB-ED05-6B22-0BEB-7E35220DD6C7}"/>
              </a:ext>
            </a:extLst>
          </p:cNvPr>
          <p:cNvPicPr>
            <a:picLocks noChangeAspect="1"/>
          </p:cNvPicPr>
          <p:nvPr/>
        </p:nvPicPr>
        <p:blipFill>
          <a:blip r:embed="rId2"/>
          <a:stretch>
            <a:fillRect/>
          </a:stretch>
        </p:blipFill>
        <p:spPr>
          <a:xfrm>
            <a:off x="729673" y="3990109"/>
            <a:ext cx="2121116" cy="1989727"/>
          </a:xfrm>
          <a:prstGeom prst="rect">
            <a:avLst/>
          </a:prstGeom>
        </p:spPr>
      </p:pic>
      <p:pic>
        <p:nvPicPr>
          <p:cNvPr id="11" name="Picture 10">
            <a:extLst>
              <a:ext uri="{FF2B5EF4-FFF2-40B4-BE49-F238E27FC236}">
                <a16:creationId xmlns:a16="http://schemas.microsoft.com/office/drawing/2014/main" id="{79852497-A898-D9CA-BC23-4A71A4976751}"/>
              </a:ext>
            </a:extLst>
          </p:cNvPr>
          <p:cNvPicPr>
            <a:picLocks noChangeAspect="1"/>
          </p:cNvPicPr>
          <p:nvPr/>
        </p:nvPicPr>
        <p:blipFill>
          <a:blip r:embed="rId3"/>
          <a:stretch>
            <a:fillRect/>
          </a:stretch>
        </p:blipFill>
        <p:spPr>
          <a:xfrm>
            <a:off x="3523917" y="3855677"/>
            <a:ext cx="2294992" cy="2291813"/>
          </a:xfrm>
          <a:prstGeom prst="rect">
            <a:avLst/>
          </a:prstGeom>
        </p:spPr>
      </p:pic>
      <p:pic>
        <p:nvPicPr>
          <p:cNvPr id="13" name="Picture 12">
            <a:extLst>
              <a:ext uri="{FF2B5EF4-FFF2-40B4-BE49-F238E27FC236}">
                <a16:creationId xmlns:a16="http://schemas.microsoft.com/office/drawing/2014/main" id="{97D36667-E3D7-1733-0115-40BED685D02E}"/>
              </a:ext>
            </a:extLst>
          </p:cNvPr>
          <p:cNvPicPr>
            <a:picLocks noChangeAspect="1"/>
          </p:cNvPicPr>
          <p:nvPr/>
        </p:nvPicPr>
        <p:blipFill>
          <a:blip r:embed="rId4"/>
          <a:stretch>
            <a:fillRect/>
          </a:stretch>
        </p:blipFill>
        <p:spPr>
          <a:xfrm>
            <a:off x="1282792" y="6147490"/>
            <a:ext cx="556308" cy="525826"/>
          </a:xfrm>
          <a:prstGeom prst="rect">
            <a:avLst/>
          </a:prstGeom>
        </p:spPr>
      </p:pic>
      <p:pic>
        <p:nvPicPr>
          <p:cNvPr id="15" name="Picture 14">
            <a:extLst>
              <a:ext uri="{FF2B5EF4-FFF2-40B4-BE49-F238E27FC236}">
                <a16:creationId xmlns:a16="http://schemas.microsoft.com/office/drawing/2014/main" id="{7C9C46AD-A592-8461-C6E7-DCB5008F0E8B}"/>
              </a:ext>
            </a:extLst>
          </p:cNvPr>
          <p:cNvPicPr>
            <a:picLocks noChangeAspect="1"/>
          </p:cNvPicPr>
          <p:nvPr/>
        </p:nvPicPr>
        <p:blipFill>
          <a:blip r:embed="rId5"/>
          <a:stretch>
            <a:fillRect/>
          </a:stretch>
        </p:blipFill>
        <p:spPr>
          <a:xfrm>
            <a:off x="4481804" y="6147490"/>
            <a:ext cx="586791" cy="419136"/>
          </a:xfrm>
          <a:prstGeom prst="rect">
            <a:avLst/>
          </a:prstGeom>
        </p:spPr>
      </p:pic>
      <p:sp>
        <p:nvSpPr>
          <p:cNvPr id="19" name="TextBox 18">
            <a:extLst>
              <a:ext uri="{FF2B5EF4-FFF2-40B4-BE49-F238E27FC236}">
                <a16:creationId xmlns:a16="http://schemas.microsoft.com/office/drawing/2014/main" id="{7EAE4257-4DB9-FFA2-15F6-02CFBF8824E3}"/>
              </a:ext>
            </a:extLst>
          </p:cNvPr>
          <p:cNvSpPr txBox="1"/>
          <p:nvPr/>
        </p:nvSpPr>
        <p:spPr>
          <a:xfrm>
            <a:off x="6169891" y="75395"/>
            <a:ext cx="5708072" cy="1077218"/>
          </a:xfrm>
          <a:prstGeom prst="rect">
            <a:avLst/>
          </a:prstGeom>
          <a:noFill/>
        </p:spPr>
        <p:txBody>
          <a:bodyPr wrap="square">
            <a:spAutoFit/>
          </a:bodyPr>
          <a:lstStyle/>
          <a:p>
            <a:pPr algn="just"/>
            <a:r>
              <a:rPr lang="en-US" sz="1600" b="1" dirty="0"/>
              <a:t>AVL Tree:</a:t>
            </a:r>
            <a:r>
              <a:rPr lang="en-US" sz="1600" dirty="0"/>
              <a:t> AVL Tree is a special kind of Binary Search Tree where the height difference of the left and right subtrees is less than or equal to one. </a:t>
            </a:r>
            <a:r>
              <a:rPr lang="en-US" sz="1600" dirty="0" err="1"/>
              <a:t>Eg</a:t>
            </a:r>
            <a:r>
              <a:rPr lang="en-US" sz="1600" dirty="0"/>
              <a:t> - In the figure given below, let’s analyze height difference of the left and right subtrees for all the subtrees:</a:t>
            </a:r>
          </a:p>
        </p:txBody>
      </p:sp>
      <p:pic>
        <p:nvPicPr>
          <p:cNvPr id="21" name="Picture 20">
            <a:extLst>
              <a:ext uri="{FF2B5EF4-FFF2-40B4-BE49-F238E27FC236}">
                <a16:creationId xmlns:a16="http://schemas.microsoft.com/office/drawing/2014/main" id="{342FE827-D210-4B44-52D7-E37AAAED48C6}"/>
              </a:ext>
            </a:extLst>
          </p:cNvPr>
          <p:cNvPicPr>
            <a:picLocks noChangeAspect="1"/>
          </p:cNvPicPr>
          <p:nvPr/>
        </p:nvPicPr>
        <p:blipFill>
          <a:blip r:embed="rId6"/>
          <a:stretch>
            <a:fillRect/>
          </a:stretch>
        </p:blipFill>
        <p:spPr>
          <a:xfrm>
            <a:off x="7482149" y="1152613"/>
            <a:ext cx="2788688" cy="1710629"/>
          </a:xfrm>
          <a:prstGeom prst="rect">
            <a:avLst/>
          </a:prstGeom>
        </p:spPr>
      </p:pic>
      <p:graphicFrame>
        <p:nvGraphicFramePr>
          <p:cNvPr id="22" name="Table 21">
            <a:extLst>
              <a:ext uri="{FF2B5EF4-FFF2-40B4-BE49-F238E27FC236}">
                <a16:creationId xmlns:a16="http://schemas.microsoft.com/office/drawing/2014/main" id="{0000BC63-E4C6-0003-4155-E990A47BFEA3}"/>
              </a:ext>
            </a:extLst>
          </p:cNvPr>
          <p:cNvGraphicFramePr>
            <a:graphicFrameLocks noGrp="1"/>
          </p:cNvGraphicFramePr>
          <p:nvPr>
            <p:extLst>
              <p:ext uri="{D42A27DB-BD31-4B8C-83A1-F6EECF244321}">
                <p14:modId xmlns:p14="http://schemas.microsoft.com/office/powerpoint/2010/main" val="1077826120"/>
              </p:ext>
            </p:extLst>
          </p:nvPr>
        </p:nvGraphicFramePr>
        <p:xfrm>
          <a:off x="6492037" y="2947090"/>
          <a:ext cx="5385928" cy="2926080"/>
        </p:xfrm>
        <a:graphic>
          <a:graphicData uri="http://schemas.openxmlformats.org/drawingml/2006/table">
            <a:tbl>
              <a:tblPr/>
              <a:tblGrid>
                <a:gridCol w="1346482">
                  <a:extLst>
                    <a:ext uri="{9D8B030D-6E8A-4147-A177-3AD203B41FA5}">
                      <a16:colId xmlns:a16="http://schemas.microsoft.com/office/drawing/2014/main" val="106807194"/>
                    </a:ext>
                  </a:extLst>
                </a:gridCol>
                <a:gridCol w="1346482">
                  <a:extLst>
                    <a:ext uri="{9D8B030D-6E8A-4147-A177-3AD203B41FA5}">
                      <a16:colId xmlns:a16="http://schemas.microsoft.com/office/drawing/2014/main" val="3939063291"/>
                    </a:ext>
                  </a:extLst>
                </a:gridCol>
                <a:gridCol w="1346482">
                  <a:extLst>
                    <a:ext uri="{9D8B030D-6E8A-4147-A177-3AD203B41FA5}">
                      <a16:colId xmlns:a16="http://schemas.microsoft.com/office/drawing/2014/main" val="3285435964"/>
                    </a:ext>
                  </a:extLst>
                </a:gridCol>
                <a:gridCol w="1346482">
                  <a:extLst>
                    <a:ext uri="{9D8B030D-6E8A-4147-A177-3AD203B41FA5}">
                      <a16:colId xmlns:a16="http://schemas.microsoft.com/office/drawing/2014/main" val="747357535"/>
                    </a:ext>
                  </a:extLst>
                </a:gridCol>
              </a:tblGrid>
              <a:tr h="515368">
                <a:tc>
                  <a:txBody>
                    <a:bodyPr/>
                    <a:lstStyle/>
                    <a:p>
                      <a:pPr algn="l"/>
                      <a:r>
                        <a:rPr lang="en-US" sz="1600" dirty="0">
                          <a:effectLst/>
                        </a:rPr>
                        <a:t>Parent Node of Subtree</a:t>
                      </a:r>
                    </a:p>
                  </a:txBody>
                  <a:tcPr anchor="ctr">
                    <a:lnL>
                      <a:noFill/>
                    </a:lnL>
                    <a:lnR>
                      <a:noFill/>
                    </a:lnR>
                    <a:lnT>
                      <a:noFill/>
                    </a:lnT>
                    <a:lnB>
                      <a:noFill/>
                    </a:lnB>
                  </a:tcPr>
                </a:tc>
                <a:tc>
                  <a:txBody>
                    <a:bodyPr/>
                    <a:lstStyle/>
                    <a:p>
                      <a:pPr algn="l"/>
                      <a:r>
                        <a:rPr lang="en-US" sz="1600" dirty="0">
                          <a:effectLst/>
                        </a:rPr>
                        <a:t>Height of left subtree</a:t>
                      </a:r>
                    </a:p>
                  </a:txBody>
                  <a:tcPr anchor="ctr">
                    <a:lnL>
                      <a:noFill/>
                    </a:lnL>
                    <a:lnR>
                      <a:noFill/>
                    </a:lnR>
                    <a:lnT>
                      <a:noFill/>
                    </a:lnT>
                    <a:lnB>
                      <a:noFill/>
                    </a:lnB>
                  </a:tcPr>
                </a:tc>
                <a:tc>
                  <a:txBody>
                    <a:bodyPr/>
                    <a:lstStyle/>
                    <a:p>
                      <a:pPr algn="l"/>
                      <a:r>
                        <a:rPr lang="en-US" sz="1600" dirty="0">
                          <a:effectLst/>
                        </a:rPr>
                        <a:t>Height of right subtree</a:t>
                      </a:r>
                    </a:p>
                  </a:txBody>
                  <a:tcPr anchor="ctr">
                    <a:lnL>
                      <a:noFill/>
                    </a:lnL>
                    <a:lnR>
                      <a:noFill/>
                    </a:lnR>
                    <a:lnT>
                      <a:noFill/>
                    </a:lnT>
                    <a:lnB>
                      <a:noFill/>
                    </a:lnB>
                  </a:tcPr>
                </a:tc>
                <a:tc>
                  <a:txBody>
                    <a:bodyPr/>
                    <a:lstStyle/>
                    <a:p>
                      <a:pPr algn="l"/>
                      <a:r>
                        <a:rPr lang="en-US" sz="1600" dirty="0">
                          <a:effectLst/>
                        </a:rPr>
                        <a:t>Height difference</a:t>
                      </a:r>
                    </a:p>
                  </a:txBody>
                  <a:tcPr anchor="ctr">
                    <a:lnL>
                      <a:noFill/>
                    </a:lnL>
                    <a:lnR>
                      <a:noFill/>
                    </a:lnR>
                    <a:lnT>
                      <a:noFill/>
                    </a:lnT>
                    <a:lnB>
                      <a:noFill/>
                    </a:lnB>
                  </a:tcPr>
                </a:tc>
                <a:extLst>
                  <a:ext uri="{0D108BD9-81ED-4DB2-BD59-A6C34878D82A}">
                    <a16:rowId xmlns:a16="http://schemas.microsoft.com/office/drawing/2014/main" val="1010106881"/>
                  </a:ext>
                </a:extLst>
              </a:tr>
              <a:tr h="298371">
                <a:tc>
                  <a:txBody>
                    <a:bodyPr/>
                    <a:lstStyle/>
                    <a:p>
                      <a:r>
                        <a:rPr lang="en-US" sz="1600">
                          <a:effectLst/>
                        </a:rPr>
                        <a:t>12</a:t>
                      </a:r>
                    </a:p>
                  </a:txBody>
                  <a:tcPr anchor="ctr">
                    <a:lnL>
                      <a:noFill/>
                    </a:lnL>
                    <a:lnR>
                      <a:noFill/>
                    </a:lnR>
                    <a:lnT>
                      <a:noFill/>
                    </a:lnT>
                    <a:lnB>
                      <a:noFill/>
                    </a:lnB>
                  </a:tcPr>
                </a:tc>
                <a:tc>
                  <a:txBody>
                    <a:bodyPr/>
                    <a:lstStyle/>
                    <a:p>
                      <a:r>
                        <a:rPr lang="en-US" sz="1600">
                          <a:effectLst/>
                        </a:rPr>
                        <a:t>3</a:t>
                      </a:r>
                    </a:p>
                  </a:txBody>
                  <a:tcPr anchor="ctr">
                    <a:lnL>
                      <a:noFill/>
                    </a:lnL>
                    <a:lnR>
                      <a:noFill/>
                    </a:lnR>
                    <a:lnT>
                      <a:noFill/>
                    </a:lnT>
                    <a:lnB>
                      <a:noFill/>
                    </a:lnB>
                  </a:tcPr>
                </a:tc>
                <a:tc>
                  <a:txBody>
                    <a:bodyPr/>
                    <a:lstStyle/>
                    <a:p>
                      <a:r>
                        <a:rPr lang="en-US" sz="1600">
                          <a:effectLst/>
                        </a:rPr>
                        <a:t>2</a:t>
                      </a:r>
                    </a:p>
                  </a:txBody>
                  <a:tcPr anchor="ctr">
                    <a:lnL>
                      <a:noFill/>
                    </a:lnL>
                    <a:lnR>
                      <a:noFill/>
                    </a:lnR>
                    <a:lnT>
                      <a:noFill/>
                    </a:lnT>
                    <a:lnB>
                      <a:noFill/>
                    </a:lnB>
                  </a:tcPr>
                </a:tc>
                <a:tc>
                  <a:txBody>
                    <a:bodyPr/>
                    <a:lstStyle/>
                    <a:p>
                      <a:r>
                        <a:rPr lang="en-US" sz="1600">
                          <a:effectLst/>
                        </a:rPr>
                        <a:t>1</a:t>
                      </a:r>
                    </a:p>
                  </a:txBody>
                  <a:tcPr anchor="ctr">
                    <a:lnL>
                      <a:noFill/>
                    </a:lnL>
                    <a:lnR>
                      <a:noFill/>
                    </a:lnR>
                    <a:lnT>
                      <a:noFill/>
                    </a:lnT>
                    <a:lnB>
                      <a:noFill/>
                    </a:lnB>
                  </a:tcPr>
                </a:tc>
                <a:extLst>
                  <a:ext uri="{0D108BD9-81ED-4DB2-BD59-A6C34878D82A}">
                    <a16:rowId xmlns:a16="http://schemas.microsoft.com/office/drawing/2014/main" val="777520004"/>
                  </a:ext>
                </a:extLst>
              </a:tr>
              <a:tr h="298371">
                <a:tc>
                  <a:txBody>
                    <a:bodyPr/>
                    <a:lstStyle/>
                    <a:p>
                      <a:r>
                        <a:rPr lang="en-US" sz="1600">
                          <a:effectLst/>
                        </a:rPr>
                        <a:t>8</a:t>
                      </a:r>
                    </a:p>
                  </a:txBody>
                  <a:tcPr anchor="ctr">
                    <a:lnL>
                      <a:noFill/>
                    </a:lnL>
                    <a:lnR>
                      <a:noFill/>
                    </a:lnR>
                    <a:lnT>
                      <a:noFill/>
                    </a:lnT>
                    <a:lnB>
                      <a:noFill/>
                    </a:lnB>
                  </a:tcPr>
                </a:tc>
                <a:tc>
                  <a:txBody>
                    <a:bodyPr/>
                    <a:lstStyle/>
                    <a:p>
                      <a:r>
                        <a:rPr lang="en-US" sz="1600">
                          <a:effectLst/>
                        </a:rPr>
                        <a:t>2</a:t>
                      </a:r>
                    </a:p>
                  </a:txBody>
                  <a:tcPr anchor="ctr">
                    <a:lnL>
                      <a:noFill/>
                    </a:lnL>
                    <a:lnR>
                      <a:noFill/>
                    </a:lnR>
                    <a:lnT>
                      <a:noFill/>
                    </a:lnT>
                    <a:lnB>
                      <a:noFill/>
                    </a:lnB>
                  </a:tcPr>
                </a:tc>
                <a:tc>
                  <a:txBody>
                    <a:bodyPr/>
                    <a:lstStyle/>
                    <a:p>
                      <a:r>
                        <a:rPr lang="en-US" sz="1600">
                          <a:effectLst/>
                        </a:rPr>
                        <a:t>1</a:t>
                      </a:r>
                    </a:p>
                  </a:txBody>
                  <a:tcPr anchor="ctr">
                    <a:lnL>
                      <a:noFill/>
                    </a:lnL>
                    <a:lnR>
                      <a:noFill/>
                    </a:lnR>
                    <a:lnT>
                      <a:noFill/>
                    </a:lnT>
                    <a:lnB>
                      <a:noFill/>
                    </a:lnB>
                  </a:tcPr>
                </a:tc>
                <a:tc>
                  <a:txBody>
                    <a:bodyPr/>
                    <a:lstStyle/>
                    <a:p>
                      <a:r>
                        <a:rPr lang="en-US" sz="1600">
                          <a:effectLst/>
                        </a:rPr>
                        <a:t>1</a:t>
                      </a:r>
                    </a:p>
                  </a:txBody>
                  <a:tcPr anchor="ctr">
                    <a:lnL>
                      <a:noFill/>
                    </a:lnL>
                    <a:lnR>
                      <a:noFill/>
                    </a:lnR>
                    <a:lnT>
                      <a:noFill/>
                    </a:lnT>
                    <a:lnB>
                      <a:noFill/>
                    </a:lnB>
                  </a:tcPr>
                </a:tc>
                <a:extLst>
                  <a:ext uri="{0D108BD9-81ED-4DB2-BD59-A6C34878D82A}">
                    <a16:rowId xmlns:a16="http://schemas.microsoft.com/office/drawing/2014/main" val="1531133358"/>
                  </a:ext>
                </a:extLst>
              </a:tr>
              <a:tr h="298371">
                <a:tc>
                  <a:txBody>
                    <a:bodyPr/>
                    <a:lstStyle/>
                    <a:p>
                      <a:r>
                        <a:rPr lang="en-US" sz="1600">
                          <a:effectLst/>
                        </a:rPr>
                        <a:t>18</a:t>
                      </a:r>
                    </a:p>
                  </a:txBody>
                  <a:tcPr anchor="ctr">
                    <a:lnL>
                      <a:noFill/>
                    </a:lnL>
                    <a:lnR>
                      <a:noFill/>
                    </a:lnR>
                    <a:lnT>
                      <a:noFill/>
                    </a:lnT>
                    <a:lnB>
                      <a:noFill/>
                    </a:lnB>
                  </a:tcPr>
                </a:tc>
                <a:tc>
                  <a:txBody>
                    <a:bodyPr/>
                    <a:lstStyle/>
                    <a:p>
                      <a:r>
                        <a:rPr lang="en-US" sz="1600" dirty="0">
                          <a:effectLst/>
                        </a:rPr>
                        <a:t>1</a:t>
                      </a:r>
                    </a:p>
                  </a:txBody>
                  <a:tcPr anchor="ctr">
                    <a:lnL>
                      <a:noFill/>
                    </a:lnL>
                    <a:lnR>
                      <a:noFill/>
                    </a:lnR>
                    <a:lnT>
                      <a:noFill/>
                    </a:lnT>
                    <a:lnB>
                      <a:noFill/>
                    </a:lnB>
                  </a:tcPr>
                </a:tc>
                <a:tc>
                  <a:txBody>
                    <a:bodyPr/>
                    <a:lstStyle/>
                    <a:p>
                      <a:r>
                        <a:rPr lang="en-US" sz="1600">
                          <a:effectLst/>
                        </a:rPr>
                        <a:t>0</a:t>
                      </a:r>
                    </a:p>
                  </a:txBody>
                  <a:tcPr anchor="ctr">
                    <a:lnL>
                      <a:noFill/>
                    </a:lnL>
                    <a:lnR>
                      <a:noFill/>
                    </a:lnR>
                    <a:lnT>
                      <a:noFill/>
                    </a:lnT>
                    <a:lnB>
                      <a:noFill/>
                    </a:lnB>
                  </a:tcPr>
                </a:tc>
                <a:tc>
                  <a:txBody>
                    <a:bodyPr/>
                    <a:lstStyle/>
                    <a:p>
                      <a:r>
                        <a:rPr lang="en-US" sz="1600">
                          <a:effectLst/>
                        </a:rPr>
                        <a:t>1</a:t>
                      </a:r>
                    </a:p>
                  </a:txBody>
                  <a:tcPr anchor="ctr">
                    <a:lnL>
                      <a:noFill/>
                    </a:lnL>
                    <a:lnR>
                      <a:noFill/>
                    </a:lnR>
                    <a:lnT>
                      <a:noFill/>
                    </a:lnT>
                    <a:lnB>
                      <a:noFill/>
                    </a:lnB>
                  </a:tcPr>
                </a:tc>
                <a:extLst>
                  <a:ext uri="{0D108BD9-81ED-4DB2-BD59-A6C34878D82A}">
                    <a16:rowId xmlns:a16="http://schemas.microsoft.com/office/drawing/2014/main" val="4261599229"/>
                  </a:ext>
                </a:extLst>
              </a:tr>
              <a:tr h="298371">
                <a:tc>
                  <a:txBody>
                    <a:bodyPr/>
                    <a:lstStyle/>
                    <a:p>
                      <a:r>
                        <a:rPr lang="en-US" sz="1600">
                          <a:effectLst/>
                        </a:rPr>
                        <a:t>5</a:t>
                      </a:r>
                    </a:p>
                  </a:txBody>
                  <a:tcPr anchor="ctr">
                    <a:lnL>
                      <a:noFill/>
                    </a:lnL>
                    <a:lnR>
                      <a:noFill/>
                    </a:lnR>
                    <a:lnT>
                      <a:noFill/>
                    </a:lnT>
                    <a:lnB>
                      <a:noFill/>
                    </a:lnB>
                  </a:tcPr>
                </a:tc>
                <a:tc>
                  <a:txBody>
                    <a:bodyPr/>
                    <a:lstStyle/>
                    <a:p>
                      <a:r>
                        <a:rPr lang="en-US" sz="1600">
                          <a:effectLst/>
                        </a:rPr>
                        <a:t>1</a:t>
                      </a:r>
                    </a:p>
                  </a:txBody>
                  <a:tcPr anchor="ctr">
                    <a:lnL>
                      <a:noFill/>
                    </a:lnL>
                    <a:lnR>
                      <a:noFill/>
                    </a:lnR>
                    <a:lnT>
                      <a:noFill/>
                    </a:lnT>
                    <a:lnB>
                      <a:noFill/>
                    </a:lnB>
                  </a:tcPr>
                </a:tc>
                <a:tc>
                  <a:txBody>
                    <a:bodyPr/>
                    <a:lstStyle/>
                    <a:p>
                      <a:r>
                        <a:rPr lang="en-US" sz="1600">
                          <a:effectLst/>
                        </a:rPr>
                        <a:t>0</a:t>
                      </a:r>
                    </a:p>
                  </a:txBody>
                  <a:tcPr anchor="ctr">
                    <a:lnL>
                      <a:noFill/>
                    </a:lnL>
                    <a:lnR>
                      <a:noFill/>
                    </a:lnR>
                    <a:lnT>
                      <a:noFill/>
                    </a:lnT>
                    <a:lnB>
                      <a:noFill/>
                    </a:lnB>
                  </a:tcPr>
                </a:tc>
                <a:tc>
                  <a:txBody>
                    <a:bodyPr/>
                    <a:lstStyle/>
                    <a:p>
                      <a:r>
                        <a:rPr lang="en-US" sz="1600">
                          <a:effectLst/>
                        </a:rPr>
                        <a:t>1</a:t>
                      </a:r>
                    </a:p>
                  </a:txBody>
                  <a:tcPr anchor="ctr">
                    <a:lnL>
                      <a:noFill/>
                    </a:lnL>
                    <a:lnR>
                      <a:noFill/>
                    </a:lnR>
                    <a:lnT>
                      <a:noFill/>
                    </a:lnT>
                    <a:lnB>
                      <a:noFill/>
                    </a:lnB>
                  </a:tcPr>
                </a:tc>
                <a:extLst>
                  <a:ext uri="{0D108BD9-81ED-4DB2-BD59-A6C34878D82A}">
                    <a16:rowId xmlns:a16="http://schemas.microsoft.com/office/drawing/2014/main" val="982178740"/>
                  </a:ext>
                </a:extLst>
              </a:tr>
              <a:tr h="298371">
                <a:tc>
                  <a:txBody>
                    <a:bodyPr/>
                    <a:lstStyle/>
                    <a:p>
                      <a:r>
                        <a:rPr lang="en-US" sz="1600">
                          <a:effectLst/>
                        </a:rPr>
                        <a:t>11</a:t>
                      </a:r>
                    </a:p>
                  </a:txBody>
                  <a:tcPr anchor="ctr">
                    <a:lnL>
                      <a:noFill/>
                    </a:lnL>
                    <a:lnR>
                      <a:noFill/>
                    </a:lnR>
                    <a:lnT>
                      <a:noFill/>
                    </a:lnT>
                    <a:lnB>
                      <a:noFill/>
                    </a:lnB>
                  </a:tcPr>
                </a:tc>
                <a:tc>
                  <a:txBody>
                    <a:bodyPr/>
                    <a:lstStyle/>
                    <a:p>
                      <a:r>
                        <a:rPr lang="en-US" sz="1600">
                          <a:effectLst/>
                        </a:rPr>
                        <a:t>0</a:t>
                      </a:r>
                    </a:p>
                  </a:txBody>
                  <a:tcPr anchor="ctr">
                    <a:lnL>
                      <a:noFill/>
                    </a:lnL>
                    <a:lnR>
                      <a:noFill/>
                    </a:lnR>
                    <a:lnT>
                      <a:noFill/>
                    </a:lnT>
                    <a:lnB>
                      <a:noFill/>
                    </a:lnB>
                  </a:tcPr>
                </a:tc>
                <a:tc>
                  <a:txBody>
                    <a:bodyPr/>
                    <a:lstStyle/>
                    <a:p>
                      <a:r>
                        <a:rPr lang="en-US" sz="1600">
                          <a:effectLst/>
                        </a:rPr>
                        <a:t>0</a:t>
                      </a:r>
                    </a:p>
                  </a:txBody>
                  <a:tcPr anchor="ctr">
                    <a:lnL>
                      <a:noFill/>
                    </a:lnL>
                    <a:lnR>
                      <a:noFill/>
                    </a:lnR>
                    <a:lnT>
                      <a:noFill/>
                    </a:lnT>
                    <a:lnB>
                      <a:noFill/>
                    </a:lnB>
                  </a:tcPr>
                </a:tc>
                <a:tc>
                  <a:txBody>
                    <a:bodyPr/>
                    <a:lstStyle/>
                    <a:p>
                      <a:r>
                        <a:rPr lang="en-US" sz="1600">
                          <a:effectLst/>
                        </a:rPr>
                        <a:t>0</a:t>
                      </a:r>
                    </a:p>
                  </a:txBody>
                  <a:tcPr anchor="ctr">
                    <a:lnL>
                      <a:noFill/>
                    </a:lnL>
                    <a:lnR>
                      <a:noFill/>
                    </a:lnR>
                    <a:lnT>
                      <a:noFill/>
                    </a:lnT>
                    <a:lnB>
                      <a:noFill/>
                    </a:lnB>
                  </a:tcPr>
                </a:tc>
                <a:extLst>
                  <a:ext uri="{0D108BD9-81ED-4DB2-BD59-A6C34878D82A}">
                    <a16:rowId xmlns:a16="http://schemas.microsoft.com/office/drawing/2014/main" val="49803767"/>
                  </a:ext>
                </a:extLst>
              </a:tr>
              <a:tr h="298371">
                <a:tc>
                  <a:txBody>
                    <a:bodyPr/>
                    <a:lstStyle/>
                    <a:p>
                      <a:r>
                        <a:rPr lang="en-US" sz="1600">
                          <a:effectLst/>
                        </a:rPr>
                        <a:t>17</a:t>
                      </a:r>
                    </a:p>
                  </a:txBody>
                  <a:tcPr anchor="ctr">
                    <a:lnL>
                      <a:noFill/>
                    </a:lnL>
                    <a:lnR>
                      <a:noFill/>
                    </a:lnR>
                    <a:lnT>
                      <a:noFill/>
                    </a:lnT>
                    <a:lnB>
                      <a:noFill/>
                    </a:lnB>
                  </a:tcPr>
                </a:tc>
                <a:tc>
                  <a:txBody>
                    <a:bodyPr/>
                    <a:lstStyle/>
                    <a:p>
                      <a:r>
                        <a:rPr lang="en-US" sz="1600" dirty="0">
                          <a:effectLst/>
                        </a:rPr>
                        <a:t>0</a:t>
                      </a:r>
                    </a:p>
                  </a:txBody>
                  <a:tcPr anchor="ctr">
                    <a:lnL>
                      <a:noFill/>
                    </a:lnL>
                    <a:lnR>
                      <a:noFill/>
                    </a:lnR>
                    <a:lnT>
                      <a:noFill/>
                    </a:lnT>
                    <a:lnB>
                      <a:noFill/>
                    </a:lnB>
                  </a:tcPr>
                </a:tc>
                <a:tc>
                  <a:txBody>
                    <a:bodyPr/>
                    <a:lstStyle/>
                    <a:p>
                      <a:r>
                        <a:rPr lang="en-US" sz="1600" dirty="0">
                          <a:effectLst/>
                        </a:rPr>
                        <a:t>0</a:t>
                      </a:r>
                    </a:p>
                  </a:txBody>
                  <a:tcPr anchor="ctr">
                    <a:lnL>
                      <a:noFill/>
                    </a:lnL>
                    <a:lnR>
                      <a:noFill/>
                    </a:lnR>
                    <a:lnT>
                      <a:noFill/>
                    </a:lnT>
                    <a:lnB>
                      <a:noFill/>
                    </a:lnB>
                  </a:tcPr>
                </a:tc>
                <a:tc>
                  <a:txBody>
                    <a:bodyPr/>
                    <a:lstStyle/>
                    <a:p>
                      <a:r>
                        <a:rPr lang="en-US" sz="1600">
                          <a:effectLst/>
                        </a:rPr>
                        <a:t>0</a:t>
                      </a:r>
                    </a:p>
                  </a:txBody>
                  <a:tcPr anchor="ctr">
                    <a:lnL>
                      <a:noFill/>
                    </a:lnL>
                    <a:lnR>
                      <a:noFill/>
                    </a:lnR>
                    <a:lnT>
                      <a:noFill/>
                    </a:lnT>
                    <a:lnB>
                      <a:noFill/>
                    </a:lnB>
                  </a:tcPr>
                </a:tc>
                <a:extLst>
                  <a:ext uri="{0D108BD9-81ED-4DB2-BD59-A6C34878D82A}">
                    <a16:rowId xmlns:a16="http://schemas.microsoft.com/office/drawing/2014/main" val="913109858"/>
                  </a:ext>
                </a:extLst>
              </a:tr>
              <a:tr h="298371">
                <a:tc>
                  <a:txBody>
                    <a:bodyPr/>
                    <a:lstStyle/>
                    <a:p>
                      <a:r>
                        <a:rPr lang="en-US" sz="1600">
                          <a:effectLst/>
                        </a:rPr>
                        <a:t>4</a:t>
                      </a:r>
                    </a:p>
                  </a:txBody>
                  <a:tcPr anchor="ctr">
                    <a:lnL>
                      <a:noFill/>
                    </a:lnL>
                    <a:lnR>
                      <a:noFill/>
                    </a:lnR>
                    <a:lnT>
                      <a:noFill/>
                    </a:lnT>
                    <a:lnB>
                      <a:noFill/>
                    </a:lnB>
                  </a:tcPr>
                </a:tc>
                <a:tc>
                  <a:txBody>
                    <a:bodyPr/>
                    <a:lstStyle/>
                    <a:p>
                      <a:r>
                        <a:rPr lang="en-US" sz="1600">
                          <a:effectLst/>
                        </a:rPr>
                        <a:t>0</a:t>
                      </a:r>
                    </a:p>
                  </a:txBody>
                  <a:tcPr anchor="ctr">
                    <a:lnL>
                      <a:noFill/>
                    </a:lnL>
                    <a:lnR>
                      <a:noFill/>
                    </a:lnR>
                    <a:lnT>
                      <a:noFill/>
                    </a:lnT>
                    <a:lnB>
                      <a:noFill/>
                    </a:lnB>
                  </a:tcPr>
                </a:tc>
                <a:tc>
                  <a:txBody>
                    <a:bodyPr/>
                    <a:lstStyle/>
                    <a:p>
                      <a:r>
                        <a:rPr lang="en-US" sz="1600">
                          <a:effectLst/>
                        </a:rPr>
                        <a:t>0</a:t>
                      </a:r>
                    </a:p>
                  </a:txBody>
                  <a:tcPr anchor="ctr">
                    <a:lnL>
                      <a:noFill/>
                    </a:lnL>
                    <a:lnR>
                      <a:noFill/>
                    </a:lnR>
                    <a:lnT>
                      <a:noFill/>
                    </a:lnT>
                    <a:lnB>
                      <a:noFill/>
                    </a:lnB>
                  </a:tcPr>
                </a:tc>
                <a:tc>
                  <a:txBody>
                    <a:bodyPr/>
                    <a:lstStyle/>
                    <a:p>
                      <a:r>
                        <a:rPr lang="en-US" sz="1600" dirty="0">
                          <a:effectLst/>
                        </a:rPr>
                        <a:t>0</a:t>
                      </a:r>
                    </a:p>
                  </a:txBody>
                  <a:tcPr anchor="ctr">
                    <a:lnL>
                      <a:noFill/>
                    </a:lnL>
                    <a:lnR>
                      <a:noFill/>
                    </a:lnR>
                    <a:lnT>
                      <a:noFill/>
                    </a:lnT>
                    <a:lnB>
                      <a:noFill/>
                    </a:lnB>
                  </a:tcPr>
                </a:tc>
                <a:extLst>
                  <a:ext uri="{0D108BD9-81ED-4DB2-BD59-A6C34878D82A}">
                    <a16:rowId xmlns:a16="http://schemas.microsoft.com/office/drawing/2014/main" val="1360450079"/>
                  </a:ext>
                </a:extLst>
              </a:tr>
            </a:tbl>
          </a:graphicData>
        </a:graphic>
      </p:graphicFrame>
      <p:sp>
        <p:nvSpPr>
          <p:cNvPr id="26" name="TextBox 25">
            <a:extLst>
              <a:ext uri="{FF2B5EF4-FFF2-40B4-BE49-F238E27FC236}">
                <a16:creationId xmlns:a16="http://schemas.microsoft.com/office/drawing/2014/main" id="{495A6D21-507D-FD14-CA04-B7936D1E203C}"/>
              </a:ext>
            </a:extLst>
          </p:cNvPr>
          <p:cNvSpPr txBox="1"/>
          <p:nvPr/>
        </p:nvSpPr>
        <p:spPr>
          <a:xfrm>
            <a:off x="6441237" y="6068911"/>
            <a:ext cx="5487527" cy="584775"/>
          </a:xfrm>
          <a:prstGeom prst="rect">
            <a:avLst/>
          </a:prstGeom>
          <a:noFill/>
        </p:spPr>
        <p:txBody>
          <a:bodyPr wrap="square">
            <a:spAutoFit/>
          </a:bodyPr>
          <a:lstStyle/>
          <a:p>
            <a:pPr algn="just"/>
            <a:r>
              <a:rPr lang="en-US" sz="1600" dirty="0"/>
              <a:t>As, we can see, the maximum height difference between any left and right subtree is one. Thus the below tree is an AVL Tree.</a:t>
            </a:r>
          </a:p>
        </p:txBody>
      </p:sp>
    </p:spTree>
    <p:extLst>
      <p:ext uri="{BB962C8B-B14F-4D97-AF65-F5344CB8AC3E}">
        <p14:creationId xmlns:p14="http://schemas.microsoft.com/office/powerpoint/2010/main" val="309532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9">
                                            <p:txEl>
                                              <p:pRg st="0" end="0"/>
                                            </p:txEl>
                                          </p:spTgt>
                                        </p:tgtEl>
                                        <p:attrNameLst>
                                          <p:attrName>style.visibility</p:attrName>
                                        </p:attrNameLst>
                                      </p:cBhvr>
                                      <p:to>
                                        <p:strVal val="visible"/>
                                      </p:to>
                                    </p:set>
                                    <p:animEffect transition="in" filter="wheel(1)">
                                      <p:cBhvr>
                                        <p:cTn id="57" dur="2000"/>
                                        <p:tgtEl>
                                          <p:spTgt spid="1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heel(1)">
                                      <p:cBhvr>
                                        <p:cTn id="62" dur="20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randombar(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heel(1)">
                                      <p:cBhvr>
                                        <p:cTn id="7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FDCAC7-1491-CFDE-9BEB-5878F02D95E6}"/>
              </a:ext>
            </a:extLst>
          </p:cNvPr>
          <p:cNvSpPr txBox="1"/>
          <p:nvPr/>
        </p:nvSpPr>
        <p:spPr>
          <a:xfrm>
            <a:off x="83128" y="0"/>
            <a:ext cx="6096000" cy="1077218"/>
          </a:xfrm>
          <a:prstGeom prst="rect">
            <a:avLst/>
          </a:prstGeom>
          <a:noFill/>
        </p:spPr>
        <p:txBody>
          <a:bodyPr wrap="square">
            <a:spAutoFit/>
          </a:bodyPr>
          <a:lstStyle/>
          <a:p>
            <a:pPr algn="just"/>
            <a:r>
              <a:rPr lang="en-US" sz="1600" b="1" dirty="0"/>
              <a:t>2-3 Tree: </a:t>
            </a:r>
            <a:r>
              <a:rPr lang="en-US" sz="1600" dirty="0"/>
              <a:t>A tree where every non leaf node has either of the following two properties:</a:t>
            </a:r>
          </a:p>
          <a:p>
            <a:pPr marL="1657350" lvl="3" indent="-285750" algn="just">
              <a:buFont typeface="Wingdings" panose="05000000000000000000" pitchFamily="2" charset="2"/>
              <a:buChar char="Ø"/>
            </a:pPr>
            <a:r>
              <a:rPr lang="en-US" sz="1600" dirty="0"/>
              <a:t>One data element and two children.</a:t>
            </a:r>
          </a:p>
          <a:p>
            <a:pPr marL="1657350" lvl="3" indent="-285750" algn="just">
              <a:buFont typeface="Wingdings" panose="05000000000000000000" pitchFamily="2" charset="2"/>
              <a:buChar char="Ø"/>
            </a:pPr>
            <a:r>
              <a:rPr lang="en-US" sz="1600" dirty="0"/>
              <a:t>Two data elements and three children.</a:t>
            </a:r>
          </a:p>
        </p:txBody>
      </p:sp>
      <p:pic>
        <p:nvPicPr>
          <p:cNvPr id="7" name="Picture 6">
            <a:extLst>
              <a:ext uri="{FF2B5EF4-FFF2-40B4-BE49-F238E27FC236}">
                <a16:creationId xmlns:a16="http://schemas.microsoft.com/office/drawing/2014/main" id="{05A49C75-186D-4F6A-B5BF-BD692CC2B3E9}"/>
              </a:ext>
            </a:extLst>
          </p:cNvPr>
          <p:cNvPicPr>
            <a:picLocks noChangeAspect="1"/>
          </p:cNvPicPr>
          <p:nvPr/>
        </p:nvPicPr>
        <p:blipFill>
          <a:blip r:embed="rId2"/>
          <a:stretch>
            <a:fillRect/>
          </a:stretch>
        </p:blipFill>
        <p:spPr>
          <a:xfrm>
            <a:off x="1519494" y="1077218"/>
            <a:ext cx="3652869" cy="1647509"/>
          </a:xfrm>
          <a:prstGeom prst="rect">
            <a:avLst/>
          </a:prstGeom>
        </p:spPr>
      </p:pic>
      <p:sp>
        <p:nvSpPr>
          <p:cNvPr id="11" name="TextBox 10">
            <a:extLst>
              <a:ext uri="{FF2B5EF4-FFF2-40B4-BE49-F238E27FC236}">
                <a16:creationId xmlns:a16="http://schemas.microsoft.com/office/drawing/2014/main" id="{EFA1B393-E8DE-AC3C-D1A5-89EC6E941EF7}"/>
              </a:ext>
            </a:extLst>
          </p:cNvPr>
          <p:cNvSpPr txBox="1"/>
          <p:nvPr/>
        </p:nvSpPr>
        <p:spPr>
          <a:xfrm>
            <a:off x="277092" y="2827094"/>
            <a:ext cx="5902036" cy="2308324"/>
          </a:xfrm>
          <a:prstGeom prst="rect">
            <a:avLst/>
          </a:prstGeom>
          <a:noFill/>
        </p:spPr>
        <p:txBody>
          <a:bodyPr wrap="square">
            <a:spAutoFit/>
          </a:bodyPr>
          <a:lstStyle/>
          <a:p>
            <a:pPr algn="just"/>
            <a:r>
              <a:rPr lang="en-US" sz="1600" b="1" dirty="0"/>
              <a:t>B Tree: </a:t>
            </a:r>
            <a:r>
              <a:rPr lang="en-US" sz="1600" dirty="0"/>
              <a:t>A B Tree helps to store data in sorted order and is commonly used in database or file systems. Below are some of the properties that a B Tree of order m holds:</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dirty="0"/>
              <a:t>There can be </a:t>
            </a:r>
            <a:r>
              <a:rPr lang="en-US" sz="1600" dirty="0" err="1"/>
              <a:t>atmost</a:t>
            </a:r>
            <a:r>
              <a:rPr lang="en-US" sz="1600" dirty="0"/>
              <a:t> m children for each node.</a:t>
            </a:r>
          </a:p>
          <a:p>
            <a:pPr marL="285750" indent="-285750" algn="just">
              <a:buFont typeface="Wingdings" panose="05000000000000000000" pitchFamily="2" charset="2"/>
              <a:buChar char="Ø"/>
            </a:pPr>
            <a:r>
              <a:rPr lang="en-US" sz="1600" dirty="0"/>
              <a:t>There should be </a:t>
            </a:r>
            <a:r>
              <a:rPr lang="en-US" sz="1600" dirty="0" err="1"/>
              <a:t>atleast</a:t>
            </a:r>
            <a:r>
              <a:rPr lang="en-US" sz="1600" dirty="0"/>
              <a:t> ⌈m/2⌉ child nodes for each non-leaf node (except root).</a:t>
            </a:r>
          </a:p>
          <a:p>
            <a:pPr marL="285750" indent="-285750" algn="just">
              <a:buFont typeface="Wingdings" panose="05000000000000000000" pitchFamily="2" charset="2"/>
              <a:buChar char="Ø"/>
            </a:pPr>
            <a:r>
              <a:rPr lang="en-US" sz="1600" dirty="0"/>
              <a:t>The root should contain minimum 1 key.</a:t>
            </a:r>
          </a:p>
          <a:p>
            <a:pPr marL="285750" indent="-285750" algn="just">
              <a:buFont typeface="Wingdings" panose="05000000000000000000" pitchFamily="2" charset="2"/>
              <a:buChar char="Ø"/>
            </a:pPr>
            <a:r>
              <a:rPr lang="en-US" sz="1600" dirty="0"/>
              <a:t>Depth of every leaf is same.</a:t>
            </a:r>
          </a:p>
        </p:txBody>
      </p:sp>
      <p:pic>
        <p:nvPicPr>
          <p:cNvPr id="13" name="Picture 12">
            <a:extLst>
              <a:ext uri="{FF2B5EF4-FFF2-40B4-BE49-F238E27FC236}">
                <a16:creationId xmlns:a16="http://schemas.microsoft.com/office/drawing/2014/main" id="{E751AF08-B234-D4C4-C5E3-8702759B9991}"/>
              </a:ext>
            </a:extLst>
          </p:cNvPr>
          <p:cNvPicPr>
            <a:picLocks noChangeAspect="1"/>
          </p:cNvPicPr>
          <p:nvPr/>
        </p:nvPicPr>
        <p:blipFill>
          <a:blip r:embed="rId3"/>
          <a:stretch>
            <a:fillRect/>
          </a:stretch>
        </p:blipFill>
        <p:spPr>
          <a:xfrm>
            <a:off x="1519494" y="5144655"/>
            <a:ext cx="3652869" cy="1473350"/>
          </a:xfrm>
          <a:prstGeom prst="rect">
            <a:avLst/>
          </a:prstGeom>
        </p:spPr>
      </p:pic>
      <p:sp>
        <p:nvSpPr>
          <p:cNvPr id="17" name="TextBox 16">
            <a:extLst>
              <a:ext uri="{FF2B5EF4-FFF2-40B4-BE49-F238E27FC236}">
                <a16:creationId xmlns:a16="http://schemas.microsoft.com/office/drawing/2014/main" id="{4A2A2A49-1139-9CBA-5B3C-780764D0278A}"/>
              </a:ext>
            </a:extLst>
          </p:cNvPr>
          <p:cNvSpPr txBox="1"/>
          <p:nvPr/>
        </p:nvSpPr>
        <p:spPr>
          <a:xfrm>
            <a:off x="6502400" y="73891"/>
            <a:ext cx="5440218" cy="584775"/>
          </a:xfrm>
          <a:prstGeom prst="rect">
            <a:avLst/>
          </a:prstGeom>
          <a:noFill/>
        </p:spPr>
        <p:txBody>
          <a:bodyPr wrap="square">
            <a:spAutoFit/>
          </a:bodyPr>
          <a:lstStyle/>
          <a:p>
            <a:pPr algn="just"/>
            <a:r>
              <a:rPr lang="en-US" sz="1600" b="1" dirty="0"/>
              <a:t>B+ Tree:</a:t>
            </a:r>
            <a:r>
              <a:rPr lang="en-US" sz="1600" dirty="0"/>
              <a:t> B+ tree is an extension of B Tree. It often contains large number of children per node.</a:t>
            </a:r>
          </a:p>
        </p:txBody>
      </p:sp>
      <p:pic>
        <p:nvPicPr>
          <p:cNvPr id="19" name="Picture 18">
            <a:extLst>
              <a:ext uri="{FF2B5EF4-FFF2-40B4-BE49-F238E27FC236}">
                <a16:creationId xmlns:a16="http://schemas.microsoft.com/office/drawing/2014/main" id="{A8148E67-1873-C39E-8E85-0A3298C8CA72}"/>
              </a:ext>
            </a:extLst>
          </p:cNvPr>
          <p:cNvPicPr>
            <a:picLocks noChangeAspect="1"/>
          </p:cNvPicPr>
          <p:nvPr/>
        </p:nvPicPr>
        <p:blipFill>
          <a:blip r:embed="rId4"/>
          <a:stretch>
            <a:fillRect/>
          </a:stretch>
        </p:blipFill>
        <p:spPr>
          <a:xfrm>
            <a:off x="6683442" y="779567"/>
            <a:ext cx="5138899" cy="2770333"/>
          </a:xfrm>
          <a:prstGeom prst="rect">
            <a:avLst/>
          </a:prstGeom>
        </p:spPr>
      </p:pic>
      <p:sp>
        <p:nvSpPr>
          <p:cNvPr id="23" name="TextBox 22">
            <a:extLst>
              <a:ext uri="{FF2B5EF4-FFF2-40B4-BE49-F238E27FC236}">
                <a16:creationId xmlns:a16="http://schemas.microsoft.com/office/drawing/2014/main" id="{B07F0CEF-8A15-D2C9-6A41-162754813A11}"/>
              </a:ext>
            </a:extLst>
          </p:cNvPr>
          <p:cNvSpPr txBox="1"/>
          <p:nvPr/>
        </p:nvSpPr>
        <p:spPr>
          <a:xfrm>
            <a:off x="6546638" y="3670801"/>
            <a:ext cx="5412508" cy="1323439"/>
          </a:xfrm>
          <a:prstGeom prst="rect">
            <a:avLst/>
          </a:prstGeom>
          <a:noFill/>
        </p:spPr>
        <p:txBody>
          <a:bodyPr wrap="square">
            <a:spAutoFit/>
          </a:bodyPr>
          <a:lstStyle/>
          <a:p>
            <a:pPr algn="just"/>
            <a:r>
              <a:rPr lang="en-US" sz="1600" b="1" dirty="0"/>
              <a:t>Red Black Tree: </a:t>
            </a:r>
            <a:r>
              <a:rPr lang="en-US" sz="1600" dirty="0"/>
              <a:t>Red-black trees are self-balancing binary search trees where each node has one extra attribute which denotes its color (either RED or BLACK). Nodes are colored to ensure that the height of the tree remains balanced after insertion or deletion from it. </a:t>
            </a:r>
          </a:p>
        </p:txBody>
      </p:sp>
      <p:pic>
        <p:nvPicPr>
          <p:cNvPr id="25" name="Picture 24">
            <a:extLst>
              <a:ext uri="{FF2B5EF4-FFF2-40B4-BE49-F238E27FC236}">
                <a16:creationId xmlns:a16="http://schemas.microsoft.com/office/drawing/2014/main" id="{E67FA815-CCA0-A284-6779-D91E3F15A84F}"/>
              </a:ext>
            </a:extLst>
          </p:cNvPr>
          <p:cNvPicPr>
            <a:picLocks noChangeAspect="1"/>
          </p:cNvPicPr>
          <p:nvPr/>
        </p:nvPicPr>
        <p:blipFill>
          <a:blip r:embed="rId5"/>
          <a:stretch>
            <a:fillRect/>
          </a:stretch>
        </p:blipFill>
        <p:spPr>
          <a:xfrm>
            <a:off x="8107914" y="4994240"/>
            <a:ext cx="2190632" cy="1612460"/>
          </a:xfrm>
          <a:prstGeom prst="rect">
            <a:avLst/>
          </a:prstGeom>
        </p:spPr>
      </p:pic>
    </p:spTree>
    <p:extLst>
      <p:ext uri="{BB962C8B-B14F-4D97-AF65-F5344CB8AC3E}">
        <p14:creationId xmlns:p14="http://schemas.microsoft.com/office/powerpoint/2010/main" val="205070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heel(1)">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circle(in)">
                                      <p:cBhvr>
                                        <p:cTn id="41" dur="20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circle(in)">
                                      <p:cBhvr>
                                        <p:cTn id="4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7"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ABBBD2-52D4-9CE0-8671-341A429D9713}"/>
              </a:ext>
            </a:extLst>
          </p:cNvPr>
          <p:cNvSpPr txBox="1"/>
          <p:nvPr/>
        </p:nvSpPr>
        <p:spPr>
          <a:xfrm>
            <a:off x="101600" y="-6100"/>
            <a:ext cx="6096000" cy="369332"/>
          </a:xfrm>
          <a:prstGeom prst="rect">
            <a:avLst/>
          </a:prstGeom>
          <a:noFill/>
        </p:spPr>
        <p:txBody>
          <a:bodyPr wrap="square">
            <a:spAutoFit/>
          </a:bodyPr>
          <a:lstStyle/>
          <a:p>
            <a:r>
              <a:rPr lang="en-US" sz="1800" b="1" dirty="0"/>
              <a:t>Types of binary trees</a:t>
            </a:r>
            <a:endParaRPr lang="en-US" b="1" dirty="0"/>
          </a:p>
        </p:txBody>
      </p:sp>
      <p:pic>
        <p:nvPicPr>
          <p:cNvPr id="11" name="Picture 10">
            <a:extLst>
              <a:ext uri="{FF2B5EF4-FFF2-40B4-BE49-F238E27FC236}">
                <a16:creationId xmlns:a16="http://schemas.microsoft.com/office/drawing/2014/main" id="{7570EED8-9B67-FD41-529E-8113EE45FFAB}"/>
              </a:ext>
            </a:extLst>
          </p:cNvPr>
          <p:cNvPicPr>
            <a:picLocks noChangeAspect="1"/>
          </p:cNvPicPr>
          <p:nvPr/>
        </p:nvPicPr>
        <p:blipFill>
          <a:blip r:embed="rId2"/>
          <a:stretch>
            <a:fillRect/>
          </a:stretch>
        </p:blipFill>
        <p:spPr>
          <a:xfrm>
            <a:off x="3358361" y="1868852"/>
            <a:ext cx="1507376" cy="1124271"/>
          </a:xfrm>
          <a:prstGeom prst="rect">
            <a:avLst/>
          </a:prstGeom>
        </p:spPr>
      </p:pic>
      <p:pic>
        <p:nvPicPr>
          <p:cNvPr id="13" name="Picture 12">
            <a:extLst>
              <a:ext uri="{FF2B5EF4-FFF2-40B4-BE49-F238E27FC236}">
                <a16:creationId xmlns:a16="http://schemas.microsoft.com/office/drawing/2014/main" id="{C3719553-2197-C4AC-4F44-2F7FE6017458}"/>
              </a:ext>
            </a:extLst>
          </p:cNvPr>
          <p:cNvPicPr>
            <a:picLocks noChangeAspect="1"/>
          </p:cNvPicPr>
          <p:nvPr/>
        </p:nvPicPr>
        <p:blipFill>
          <a:blip r:embed="rId3"/>
          <a:stretch>
            <a:fillRect/>
          </a:stretch>
        </p:blipFill>
        <p:spPr>
          <a:xfrm>
            <a:off x="3297382" y="320657"/>
            <a:ext cx="1320800" cy="1162368"/>
          </a:xfrm>
          <a:prstGeom prst="rect">
            <a:avLst/>
          </a:prstGeom>
        </p:spPr>
      </p:pic>
      <p:pic>
        <p:nvPicPr>
          <p:cNvPr id="15" name="Picture 14">
            <a:extLst>
              <a:ext uri="{FF2B5EF4-FFF2-40B4-BE49-F238E27FC236}">
                <a16:creationId xmlns:a16="http://schemas.microsoft.com/office/drawing/2014/main" id="{A3CB2C05-B392-508D-118A-8074BE5A185F}"/>
              </a:ext>
            </a:extLst>
          </p:cNvPr>
          <p:cNvPicPr>
            <a:picLocks noChangeAspect="1"/>
          </p:cNvPicPr>
          <p:nvPr/>
        </p:nvPicPr>
        <p:blipFill>
          <a:blip r:embed="rId4"/>
          <a:stretch>
            <a:fillRect/>
          </a:stretch>
        </p:blipFill>
        <p:spPr>
          <a:xfrm>
            <a:off x="3392306" y="3413465"/>
            <a:ext cx="1439486" cy="1124271"/>
          </a:xfrm>
          <a:prstGeom prst="rect">
            <a:avLst/>
          </a:prstGeom>
        </p:spPr>
      </p:pic>
      <p:sp>
        <p:nvSpPr>
          <p:cNvPr id="21" name="TextBox 20">
            <a:extLst>
              <a:ext uri="{FF2B5EF4-FFF2-40B4-BE49-F238E27FC236}">
                <a16:creationId xmlns:a16="http://schemas.microsoft.com/office/drawing/2014/main" id="{79AF4B46-B0B7-0FBB-D116-741808A5031F}"/>
              </a:ext>
            </a:extLst>
          </p:cNvPr>
          <p:cNvSpPr txBox="1"/>
          <p:nvPr/>
        </p:nvSpPr>
        <p:spPr>
          <a:xfrm>
            <a:off x="122310" y="429786"/>
            <a:ext cx="3156599" cy="1077218"/>
          </a:xfrm>
          <a:prstGeom prst="rect">
            <a:avLst/>
          </a:prstGeom>
          <a:noFill/>
        </p:spPr>
        <p:txBody>
          <a:bodyPr wrap="square">
            <a:spAutoFit/>
          </a:bodyPr>
          <a:lstStyle/>
          <a:p>
            <a:pPr algn="just"/>
            <a:r>
              <a:rPr lang="en-US" sz="1600" b="1" i="0" dirty="0">
                <a:solidFill>
                  <a:srgbClr val="25265E"/>
                </a:solidFill>
                <a:effectLst/>
              </a:rPr>
              <a:t>1. Full Binary Tree: </a:t>
            </a:r>
            <a:r>
              <a:rPr lang="en-US" sz="1600" b="0" i="0" dirty="0">
                <a:effectLst/>
              </a:rPr>
              <a:t>A</a:t>
            </a:r>
            <a:r>
              <a:rPr lang="en-US" sz="1600" dirty="0"/>
              <a:t> full Binary tree is a special type of binary tree in which every parent node/internal node has either two or no children.</a:t>
            </a:r>
          </a:p>
        </p:txBody>
      </p:sp>
      <p:sp>
        <p:nvSpPr>
          <p:cNvPr id="23" name="TextBox 22">
            <a:extLst>
              <a:ext uri="{FF2B5EF4-FFF2-40B4-BE49-F238E27FC236}">
                <a16:creationId xmlns:a16="http://schemas.microsoft.com/office/drawing/2014/main" id="{2A6C67FB-75E7-E57F-F39E-FB6067830073}"/>
              </a:ext>
            </a:extLst>
          </p:cNvPr>
          <p:cNvSpPr txBox="1"/>
          <p:nvPr/>
        </p:nvSpPr>
        <p:spPr>
          <a:xfrm>
            <a:off x="122310" y="1811479"/>
            <a:ext cx="3048000" cy="1323439"/>
          </a:xfrm>
          <a:prstGeom prst="rect">
            <a:avLst/>
          </a:prstGeom>
          <a:noFill/>
        </p:spPr>
        <p:txBody>
          <a:bodyPr wrap="square">
            <a:spAutoFit/>
          </a:bodyPr>
          <a:lstStyle/>
          <a:p>
            <a:pPr algn="just"/>
            <a:r>
              <a:rPr lang="en-US" sz="1600" b="1" i="0" dirty="0">
                <a:solidFill>
                  <a:srgbClr val="25265E"/>
                </a:solidFill>
                <a:effectLst/>
              </a:rPr>
              <a:t>2. Perfect Binary Tree: </a:t>
            </a:r>
            <a:r>
              <a:rPr lang="en-US" sz="1600" b="0" i="0" dirty="0">
                <a:effectLst/>
              </a:rPr>
              <a:t>A perfect binary tree is a type of binary tree in which every internal node has exactly two child nodes and all the leaf nodes are at the same level.</a:t>
            </a:r>
          </a:p>
        </p:txBody>
      </p:sp>
      <p:sp>
        <p:nvSpPr>
          <p:cNvPr id="25" name="TextBox 24">
            <a:extLst>
              <a:ext uri="{FF2B5EF4-FFF2-40B4-BE49-F238E27FC236}">
                <a16:creationId xmlns:a16="http://schemas.microsoft.com/office/drawing/2014/main" id="{16A922E9-B9B4-FFCF-CB66-AA5B2654BE51}"/>
              </a:ext>
            </a:extLst>
          </p:cNvPr>
          <p:cNvSpPr txBox="1"/>
          <p:nvPr/>
        </p:nvSpPr>
        <p:spPr>
          <a:xfrm>
            <a:off x="176548" y="3386674"/>
            <a:ext cx="3057237" cy="1569660"/>
          </a:xfrm>
          <a:prstGeom prst="rect">
            <a:avLst/>
          </a:prstGeom>
          <a:noFill/>
        </p:spPr>
        <p:txBody>
          <a:bodyPr wrap="square">
            <a:spAutoFit/>
          </a:bodyPr>
          <a:lstStyle/>
          <a:p>
            <a:pPr algn="just"/>
            <a:r>
              <a:rPr lang="en-US" sz="1600" b="1" dirty="0">
                <a:solidFill>
                  <a:srgbClr val="25265E"/>
                </a:solidFill>
              </a:rPr>
              <a:t>3</a:t>
            </a:r>
            <a:r>
              <a:rPr lang="en-US" sz="1600" b="1" i="0" dirty="0">
                <a:solidFill>
                  <a:srgbClr val="25265E"/>
                </a:solidFill>
                <a:effectLst/>
              </a:rPr>
              <a:t>. Complete Binary Tree: </a:t>
            </a:r>
            <a:r>
              <a:rPr lang="en-US" sz="1600" dirty="0"/>
              <a:t>It is a special type of binary tree where all the levels of the tree are filled completely except the lowest level nodes which are filled from as left as possible.</a:t>
            </a:r>
            <a:endParaRPr lang="en-US" sz="1600" b="0" i="0" dirty="0">
              <a:effectLst/>
            </a:endParaRPr>
          </a:p>
        </p:txBody>
      </p:sp>
      <p:sp>
        <p:nvSpPr>
          <p:cNvPr id="27" name="TextBox 26">
            <a:extLst>
              <a:ext uri="{FF2B5EF4-FFF2-40B4-BE49-F238E27FC236}">
                <a16:creationId xmlns:a16="http://schemas.microsoft.com/office/drawing/2014/main" id="{A633872D-D197-C2A0-4DA9-B560C57D74BC}"/>
              </a:ext>
            </a:extLst>
          </p:cNvPr>
          <p:cNvSpPr txBox="1"/>
          <p:nvPr/>
        </p:nvSpPr>
        <p:spPr>
          <a:xfrm>
            <a:off x="133784" y="5350996"/>
            <a:ext cx="3341325" cy="1077218"/>
          </a:xfrm>
          <a:prstGeom prst="rect">
            <a:avLst/>
          </a:prstGeom>
          <a:noFill/>
        </p:spPr>
        <p:txBody>
          <a:bodyPr wrap="square">
            <a:spAutoFit/>
          </a:bodyPr>
          <a:lstStyle/>
          <a:p>
            <a:pPr algn="l"/>
            <a:r>
              <a:rPr lang="en-US" sz="1600" b="1" i="0" dirty="0">
                <a:solidFill>
                  <a:srgbClr val="25265E"/>
                </a:solidFill>
                <a:effectLst/>
              </a:rPr>
              <a:t>4. Degenerate/Pathological Tree</a:t>
            </a:r>
          </a:p>
          <a:p>
            <a:pPr algn="l"/>
            <a:r>
              <a:rPr lang="en-US" sz="1600" b="0" i="0" dirty="0">
                <a:effectLst/>
              </a:rPr>
              <a:t>A degenerate or pathological tree is the tree having a single child either left or right.</a:t>
            </a:r>
          </a:p>
        </p:txBody>
      </p:sp>
      <p:pic>
        <p:nvPicPr>
          <p:cNvPr id="29" name="Picture 28">
            <a:extLst>
              <a:ext uri="{FF2B5EF4-FFF2-40B4-BE49-F238E27FC236}">
                <a16:creationId xmlns:a16="http://schemas.microsoft.com/office/drawing/2014/main" id="{BB9B69AF-C357-0AC2-5A3C-2EF3DCC9F28A}"/>
              </a:ext>
            </a:extLst>
          </p:cNvPr>
          <p:cNvPicPr>
            <a:picLocks noChangeAspect="1"/>
          </p:cNvPicPr>
          <p:nvPr/>
        </p:nvPicPr>
        <p:blipFill>
          <a:blip r:embed="rId5"/>
          <a:stretch>
            <a:fillRect/>
          </a:stretch>
        </p:blipFill>
        <p:spPr>
          <a:xfrm>
            <a:off x="3621084" y="5061340"/>
            <a:ext cx="972756" cy="1366874"/>
          </a:xfrm>
          <a:prstGeom prst="rect">
            <a:avLst/>
          </a:prstGeom>
        </p:spPr>
      </p:pic>
      <p:sp>
        <p:nvSpPr>
          <p:cNvPr id="31" name="TextBox 30">
            <a:extLst>
              <a:ext uri="{FF2B5EF4-FFF2-40B4-BE49-F238E27FC236}">
                <a16:creationId xmlns:a16="http://schemas.microsoft.com/office/drawing/2014/main" id="{9C00D9A0-F465-EEAC-B93F-AFDEE648806E}"/>
              </a:ext>
            </a:extLst>
          </p:cNvPr>
          <p:cNvSpPr txBox="1"/>
          <p:nvPr/>
        </p:nvSpPr>
        <p:spPr>
          <a:xfrm>
            <a:off x="5260109" y="178566"/>
            <a:ext cx="3930073" cy="1569660"/>
          </a:xfrm>
          <a:prstGeom prst="rect">
            <a:avLst/>
          </a:prstGeom>
          <a:noFill/>
        </p:spPr>
        <p:txBody>
          <a:bodyPr wrap="square">
            <a:spAutoFit/>
          </a:bodyPr>
          <a:lstStyle/>
          <a:p>
            <a:pPr algn="just"/>
            <a:r>
              <a:rPr lang="en-US" sz="1600" b="1" i="0" dirty="0">
                <a:solidFill>
                  <a:srgbClr val="25265E"/>
                </a:solidFill>
                <a:effectLst/>
              </a:rPr>
              <a:t>5. Skewed Binary Tree: </a:t>
            </a:r>
            <a:r>
              <a:rPr lang="en-US" sz="1600" b="0" i="0" dirty="0">
                <a:effectLst/>
              </a:rPr>
              <a:t>A skewed binary tree is a pathological/degenerate tree in which the tree is either dominated by the left nodes or the right nodes. Thus, there are two types of skewed binary tree: </a:t>
            </a:r>
            <a:r>
              <a:rPr lang="en-US" sz="1600" b="1" i="0" dirty="0">
                <a:effectLst/>
              </a:rPr>
              <a:t>left-skewed binary tree</a:t>
            </a:r>
            <a:r>
              <a:rPr lang="en-US" sz="1600" b="0" i="0" dirty="0">
                <a:effectLst/>
              </a:rPr>
              <a:t> and </a:t>
            </a:r>
            <a:r>
              <a:rPr lang="en-US" sz="1600" b="1" i="0" dirty="0">
                <a:effectLst/>
              </a:rPr>
              <a:t>right-skewed binary tree</a:t>
            </a:r>
            <a:r>
              <a:rPr lang="en-US" sz="1600" b="0" i="0" dirty="0">
                <a:effectLst/>
              </a:rPr>
              <a:t>.</a:t>
            </a:r>
          </a:p>
        </p:txBody>
      </p:sp>
      <p:pic>
        <p:nvPicPr>
          <p:cNvPr id="3073" name="Picture 3072">
            <a:extLst>
              <a:ext uri="{FF2B5EF4-FFF2-40B4-BE49-F238E27FC236}">
                <a16:creationId xmlns:a16="http://schemas.microsoft.com/office/drawing/2014/main" id="{770014B1-1547-B4C2-89C6-22958AA0EA8A}"/>
              </a:ext>
            </a:extLst>
          </p:cNvPr>
          <p:cNvPicPr>
            <a:picLocks noChangeAspect="1"/>
          </p:cNvPicPr>
          <p:nvPr/>
        </p:nvPicPr>
        <p:blipFill>
          <a:blip r:embed="rId6"/>
          <a:stretch>
            <a:fillRect/>
          </a:stretch>
        </p:blipFill>
        <p:spPr>
          <a:xfrm>
            <a:off x="9393382" y="351057"/>
            <a:ext cx="2070418" cy="1155947"/>
          </a:xfrm>
          <a:prstGeom prst="rect">
            <a:avLst/>
          </a:prstGeom>
        </p:spPr>
      </p:pic>
      <p:sp>
        <p:nvSpPr>
          <p:cNvPr id="3080" name="TextBox 3079">
            <a:extLst>
              <a:ext uri="{FF2B5EF4-FFF2-40B4-BE49-F238E27FC236}">
                <a16:creationId xmlns:a16="http://schemas.microsoft.com/office/drawing/2014/main" id="{AEE01398-66BD-79A5-2753-8FE5F5002419}"/>
              </a:ext>
            </a:extLst>
          </p:cNvPr>
          <p:cNvSpPr txBox="1"/>
          <p:nvPr/>
        </p:nvSpPr>
        <p:spPr>
          <a:xfrm>
            <a:off x="5268313" y="2023259"/>
            <a:ext cx="3819236" cy="1077218"/>
          </a:xfrm>
          <a:prstGeom prst="rect">
            <a:avLst/>
          </a:prstGeom>
          <a:noFill/>
        </p:spPr>
        <p:txBody>
          <a:bodyPr wrap="square">
            <a:spAutoFit/>
          </a:bodyPr>
          <a:lstStyle/>
          <a:p>
            <a:pPr algn="just"/>
            <a:r>
              <a:rPr lang="en-US" sz="1600" b="1" i="0" dirty="0">
                <a:solidFill>
                  <a:srgbClr val="25265E"/>
                </a:solidFill>
                <a:effectLst/>
              </a:rPr>
              <a:t>6. Balanced Binary Tree: </a:t>
            </a:r>
            <a:r>
              <a:rPr lang="en-US" sz="1600" b="0" i="0" dirty="0">
                <a:effectLst/>
              </a:rPr>
              <a:t>It is a type of binary tree in which the difference between the height of the left and the right subtree for each node is either 0 or 1.</a:t>
            </a:r>
          </a:p>
        </p:txBody>
      </p:sp>
      <p:pic>
        <p:nvPicPr>
          <p:cNvPr id="3082" name="Picture 3081">
            <a:extLst>
              <a:ext uri="{FF2B5EF4-FFF2-40B4-BE49-F238E27FC236}">
                <a16:creationId xmlns:a16="http://schemas.microsoft.com/office/drawing/2014/main" id="{4FCF3AF7-A331-B4DD-FA68-684EBC3B6814}"/>
              </a:ext>
            </a:extLst>
          </p:cNvPr>
          <p:cNvPicPr>
            <a:picLocks noChangeAspect="1"/>
          </p:cNvPicPr>
          <p:nvPr/>
        </p:nvPicPr>
        <p:blipFill>
          <a:blip r:embed="rId7"/>
          <a:stretch>
            <a:fillRect/>
          </a:stretch>
        </p:blipFill>
        <p:spPr>
          <a:xfrm>
            <a:off x="9490125" y="1932971"/>
            <a:ext cx="2109594" cy="1257794"/>
          </a:xfrm>
          <a:prstGeom prst="rect">
            <a:avLst/>
          </a:prstGeom>
        </p:spPr>
      </p:pic>
      <p:sp>
        <p:nvSpPr>
          <p:cNvPr id="3084" name="TextBox 3083">
            <a:extLst>
              <a:ext uri="{FF2B5EF4-FFF2-40B4-BE49-F238E27FC236}">
                <a16:creationId xmlns:a16="http://schemas.microsoft.com/office/drawing/2014/main" id="{5E455901-9257-7D28-456D-0041B35C6D6C}"/>
              </a:ext>
            </a:extLst>
          </p:cNvPr>
          <p:cNvSpPr txBox="1"/>
          <p:nvPr/>
        </p:nvSpPr>
        <p:spPr>
          <a:xfrm>
            <a:off x="5383647" y="3386674"/>
            <a:ext cx="3695699" cy="1077218"/>
          </a:xfrm>
          <a:prstGeom prst="rect">
            <a:avLst/>
          </a:prstGeom>
          <a:noFill/>
        </p:spPr>
        <p:txBody>
          <a:bodyPr wrap="square">
            <a:spAutoFit/>
          </a:bodyPr>
          <a:lstStyle/>
          <a:p>
            <a:pPr algn="l"/>
            <a:r>
              <a:rPr lang="en-US" sz="1600" b="1" i="0" dirty="0">
                <a:solidFill>
                  <a:srgbClr val="25265E"/>
                </a:solidFill>
                <a:effectLst/>
              </a:rPr>
              <a:t>Binary Tree Representation: </a:t>
            </a:r>
            <a:r>
              <a:rPr lang="en-US" sz="1600" b="0" i="0" dirty="0">
                <a:effectLst/>
              </a:rPr>
              <a:t>A node of a binary tree is represented by a structure containing a data part and two pointers to other structures of the same type.</a:t>
            </a:r>
          </a:p>
        </p:txBody>
      </p:sp>
      <p:pic>
        <p:nvPicPr>
          <p:cNvPr id="3086" name="Picture 3085">
            <a:extLst>
              <a:ext uri="{FF2B5EF4-FFF2-40B4-BE49-F238E27FC236}">
                <a16:creationId xmlns:a16="http://schemas.microsoft.com/office/drawing/2014/main" id="{6EAADF3A-92F4-A989-D0E5-94D2E8F58FE1}"/>
              </a:ext>
            </a:extLst>
          </p:cNvPr>
          <p:cNvPicPr>
            <a:picLocks noChangeAspect="1"/>
          </p:cNvPicPr>
          <p:nvPr/>
        </p:nvPicPr>
        <p:blipFill>
          <a:blip r:embed="rId8"/>
          <a:stretch>
            <a:fillRect/>
          </a:stretch>
        </p:blipFill>
        <p:spPr>
          <a:xfrm>
            <a:off x="9631201" y="3429000"/>
            <a:ext cx="2101233" cy="1198461"/>
          </a:xfrm>
          <a:prstGeom prst="rect">
            <a:avLst/>
          </a:prstGeom>
        </p:spPr>
      </p:pic>
      <p:pic>
        <p:nvPicPr>
          <p:cNvPr id="3088" name="Picture 3087">
            <a:extLst>
              <a:ext uri="{FF2B5EF4-FFF2-40B4-BE49-F238E27FC236}">
                <a16:creationId xmlns:a16="http://schemas.microsoft.com/office/drawing/2014/main" id="{A8C6E7FF-64CE-DA09-AA06-41099EA5E66D}"/>
              </a:ext>
            </a:extLst>
          </p:cNvPr>
          <p:cNvPicPr>
            <a:picLocks noChangeAspect="1"/>
          </p:cNvPicPr>
          <p:nvPr/>
        </p:nvPicPr>
        <p:blipFill>
          <a:blip r:embed="rId9"/>
          <a:stretch>
            <a:fillRect/>
          </a:stretch>
        </p:blipFill>
        <p:spPr>
          <a:xfrm>
            <a:off x="5948218" y="4747491"/>
            <a:ext cx="3131128" cy="1799803"/>
          </a:xfrm>
          <a:prstGeom prst="rect">
            <a:avLst/>
          </a:prstGeom>
        </p:spPr>
      </p:pic>
    </p:spTree>
    <p:extLst>
      <p:ext uri="{BB962C8B-B14F-4D97-AF65-F5344CB8AC3E}">
        <p14:creationId xmlns:p14="http://schemas.microsoft.com/office/powerpoint/2010/main" val="14683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down)">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arn(inVertical)">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ircle(in)">
                                      <p:cBhvr>
                                        <p:cTn id="34" dur="2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arn(inVertic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circle(in)">
                                      <p:cBhvr>
                                        <p:cTn id="44" dur="20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randombar(horizont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073"/>
                                        </p:tgtEl>
                                        <p:attrNameLst>
                                          <p:attrName>style.visibility</p:attrName>
                                        </p:attrNameLst>
                                      </p:cBhvr>
                                      <p:to>
                                        <p:strVal val="visible"/>
                                      </p:to>
                                    </p:set>
                                    <p:animEffect transition="in" filter="circle(in)">
                                      <p:cBhvr>
                                        <p:cTn id="54" dur="2000"/>
                                        <p:tgtEl>
                                          <p:spTgt spid="3073"/>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3080"/>
                                        </p:tgtEl>
                                        <p:attrNameLst>
                                          <p:attrName>style.visibility</p:attrName>
                                        </p:attrNameLst>
                                      </p:cBhvr>
                                      <p:to>
                                        <p:strVal val="visible"/>
                                      </p:to>
                                    </p:set>
                                    <p:animEffect transition="in" filter="circle(in)">
                                      <p:cBhvr>
                                        <p:cTn id="59" dur="2000"/>
                                        <p:tgtEl>
                                          <p:spTgt spid="3080"/>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082"/>
                                        </p:tgtEl>
                                        <p:attrNameLst>
                                          <p:attrName>style.visibility</p:attrName>
                                        </p:attrNameLst>
                                      </p:cBhvr>
                                      <p:to>
                                        <p:strVal val="visible"/>
                                      </p:to>
                                    </p:set>
                                    <p:animEffect transition="in" filter="fade">
                                      <p:cBhvr>
                                        <p:cTn id="64" dur="1000"/>
                                        <p:tgtEl>
                                          <p:spTgt spid="3082"/>
                                        </p:tgtEl>
                                      </p:cBhvr>
                                    </p:animEffect>
                                    <p:anim calcmode="lin" valueType="num">
                                      <p:cBhvr>
                                        <p:cTn id="65" dur="1000" fill="hold"/>
                                        <p:tgtEl>
                                          <p:spTgt spid="3082"/>
                                        </p:tgtEl>
                                        <p:attrNameLst>
                                          <p:attrName>ppt_x</p:attrName>
                                        </p:attrNameLst>
                                      </p:cBhvr>
                                      <p:tavLst>
                                        <p:tav tm="0">
                                          <p:val>
                                            <p:strVal val="#ppt_x"/>
                                          </p:val>
                                        </p:tav>
                                        <p:tav tm="100000">
                                          <p:val>
                                            <p:strVal val="#ppt_x"/>
                                          </p:val>
                                        </p:tav>
                                      </p:tavLst>
                                    </p:anim>
                                    <p:anim calcmode="lin" valueType="num">
                                      <p:cBhvr>
                                        <p:cTn id="66" dur="1000" fill="hold"/>
                                        <p:tgtEl>
                                          <p:spTgt spid="308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3084"/>
                                        </p:tgtEl>
                                        <p:attrNameLst>
                                          <p:attrName>style.visibility</p:attrName>
                                        </p:attrNameLst>
                                      </p:cBhvr>
                                      <p:to>
                                        <p:strVal val="visible"/>
                                      </p:to>
                                    </p:set>
                                    <p:animEffect transition="in" filter="wheel(1)">
                                      <p:cBhvr>
                                        <p:cTn id="71" dur="2000"/>
                                        <p:tgtEl>
                                          <p:spTgt spid="3084"/>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3086"/>
                                        </p:tgtEl>
                                        <p:attrNameLst>
                                          <p:attrName>style.visibility</p:attrName>
                                        </p:attrNameLst>
                                      </p:cBhvr>
                                      <p:to>
                                        <p:strVal val="visible"/>
                                      </p:to>
                                    </p:set>
                                    <p:animEffect transition="in" filter="wheel(1)">
                                      <p:cBhvr>
                                        <p:cTn id="76" dur="2000"/>
                                        <p:tgtEl>
                                          <p:spTgt spid="308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3088"/>
                                        </p:tgtEl>
                                        <p:attrNameLst>
                                          <p:attrName>style.visibility</p:attrName>
                                        </p:attrNameLst>
                                      </p:cBhvr>
                                      <p:to>
                                        <p:strVal val="visible"/>
                                      </p:to>
                                    </p:set>
                                    <p:animEffect transition="in" filter="wipe(down)">
                                      <p:cBhvr>
                                        <p:cTn id="81" dur="500"/>
                                        <p:tgtEl>
                                          <p:spTgt spid="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P spid="27" grpId="0"/>
      <p:bldP spid="31" grpId="0"/>
      <p:bldP spid="3080" grpId="0"/>
      <p:bldP spid="30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E7381-EE39-ADBA-818B-C4514FCB6BEF}"/>
              </a:ext>
            </a:extLst>
          </p:cNvPr>
          <p:cNvSpPr txBox="1"/>
          <p:nvPr/>
        </p:nvSpPr>
        <p:spPr>
          <a:xfrm>
            <a:off x="175491" y="78570"/>
            <a:ext cx="6096000" cy="369332"/>
          </a:xfrm>
          <a:prstGeom prst="rect">
            <a:avLst/>
          </a:prstGeom>
          <a:noFill/>
        </p:spPr>
        <p:txBody>
          <a:bodyPr wrap="square">
            <a:spAutoFit/>
          </a:bodyPr>
          <a:lstStyle/>
          <a:p>
            <a:r>
              <a:rPr lang="en-US" sz="1800" b="1" dirty="0"/>
              <a:t>Representation of binary trees</a:t>
            </a:r>
            <a:endParaRPr lang="en-US" b="1" dirty="0"/>
          </a:p>
        </p:txBody>
      </p:sp>
      <p:sp>
        <p:nvSpPr>
          <p:cNvPr id="5" name="TextBox 4">
            <a:extLst>
              <a:ext uri="{FF2B5EF4-FFF2-40B4-BE49-F238E27FC236}">
                <a16:creationId xmlns:a16="http://schemas.microsoft.com/office/drawing/2014/main" id="{891D6F1D-4DAF-32CA-37B3-5309C928A44C}"/>
              </a:ext>
            </a:extLst>
          </p:cNvPr>
          <p:cNvSpPr txBox="1"/>
          <p:nvPr/>
        </p:nvSpPr>
        <p:spPr>
          <a:xfrm>
            <a:off x="175492" y="447902"/>
            <a:ext cx="5308144" cy="6001643"/>
          </a:xfrm>
          <a:prstGeom prst="rect">
            <a:avLst/>
          </a:prstGeom>
          <a:noFill/>
        </p:spPr>
        <p:txBody>
          <a:bodyPr wrap="square">
            <a:spAutoFit/>
          </a:bodyPr>
          <a:lstStyle/>
          <a:p>
            <a:pPr algn="just"/>
            <a:r>
              <a:rPr lang="en-US" sz="1600" b="0" i="0" dirty="0">
                <a:solidFill>
                  <a:srgbClr val="333333"/>
                </a:solidFill>
                <a:effectLst/>
              </a:rPr>
              <a:t>The Binary tree means the node can have a maximum of two children. Here, the binary name suggests that ‘two’; therefore, each node can have either 0, 1, or 2 children. A binary tree data structure is represented using two methods. Those methods are as follows...</a:t>
            </a:r>
          </a:p>
          <a:p>
            <a:pPr algn="just"/>
            <a:endParaRPr lang="en-US" sz="1600" b="0" i="0" dirty="0">
              <a:solidFill>
                <a:srgbClr val="333333"/>
              </a:solidFill>
              <a:effectLst/>
            </a:endParaRPr>
          </a:p>
          <a:p>
            <a:pPr marL="342900" indent="-342900" algn="just">
              <a:buAutoNum type="arabicPeriod"/>
            </a:pPr>
            <a:r>
              <a:rPr lang="en-US" sz="1600" b="1" i="0" dirty="0">
                <a:solidFill>
                  <a:srgbClr val="333333"/>
                </a:solidFill>
                <a:effectLst/>
              </a:rPr>
              <a:t>Array Representation 	</a:t>
            </a:r>
          </a:p>
          <a:p>
            <a:pPr marL="342900" indent="-342900" algn="just">
              <a:buAutoNum type="arabicPeriod"/>
            </a:pPr>
            <a:r>
              <a:rPr lang="en-US" sz="1600" b="1" i="0" dirty="0">
                <a:solidFill>
                  <a:srgbClr val="333333"/>
                </a:solidFill>
                <a:effectLst/>
              </a:rPr>
              <a:t>Linked List Representation</a:t>
            </a:r>
          </a:p>
          <a:p>
            <a:pPr marL="285750" indent="-285750" algn="just">
              <a:buFont typeface="Wingdings" panose="05000000000000000000" pitchFamily="2" charset="2"/>
              <a:buChar char="Ø"/>
            </a:pPr>
            <a:endParaRPr lang="en-US" sz="1600" dirty="0">
              <a:solidFill>
                <a:srgbClr val="333333"/>
              </a:solidFill>
            </a:endParaRPr>
          </a:p>
          <a:p>
            <a:pPr algn="just"/>
            <a:r>
              <a:rPr lang="en-US" sz="1600" b="0" i="0" dirty="0">
                <a:solidFill>
                  <a:srgbClr val="333333"/>
                </a:solidFill>
                <a:effectLst/>
              </a:rPr>
              <a:t>Consider the given binary tree...</a:t>
            </a:r>
          </a:p>
          <a:p>
            <a:pPr algn="just"/>
            <a:endParaRPr lang="en-US" sz="1600" dirty="0">
              <a:solidFill>
                <a:srgbClr val="333333"/>
              </a:solidFill>
            </a:endParaRPr>
          </a:p>
          <a:p>
            <a:pPr algn="just"/>
            <a:endParaRPr lang="en-US" sz="1600" b="0" i="0" dirty="0">
              <a:solidFill>
                <a:srgbClr val="333333"/>
              </a:solidFill>
              <a:effectLst/>
            </a:endParaRPr>
          </a:p>
          <a:p>
            <a:pPr algn="just"/>
            <a:endParaRPr lang="en-US" sz="1600" dirty="0">
              <a:solidFill>
                <a:srgbClr val="333333"/>
              </a:solidFill>
            </a:endParaRPr>
          </a:p>
          <a:p>
            <a:pPr algn="just"/>
            <a:r>
              <a:rPr lang="en-US" sz="1600" b="1" i="0" dirty="0">
                <a:solidFill>
                  <a:srgbClr val="E00D50"/>
                </a:solidFill>
                <a:effectLst/>
              </a:rPr>
              <a:t>1. Array Representation of Binary Tree</a:t>
            </a:r>
          </a:p>
          <a:p>
            <a:pPr algn="just"/>
            <a:r>
              <a:rPr lang="en-US" sz="1600" b="0" i="0" dirty="0">
                <a:solidFill>
                  <a:srgbClr val="333333"/>
                </a:solidFill>
                <a:effectLst/>
              </a:rPr>
              <a:t>In the array representation of a binary tree, we use a one-dimensional array (1-D Array) to represent a binary tree.</a:t>
            </a:r>
            <a:br>
              <a:rPr lang="en-US" sz="1600" b="0" i="0" dirty="0">
                <a:solidFill>
                  <a:srgbClr val="333333"/>
                </a:solidFill>
                <a:effectLst/>
              </a:rPr>
            </a:br>
            <a:r>
              <a:rPr lang="en-US" sz="1600" b="0" i="0" dirty="0">
                <a:solidFill>
                  <a:srgbClr val="333333"/>
                </a:solidFill>
                <a:effectLst/>
              </a:rPr>
              <a:t>Consider the above example of a binary tree, and it is represented as follows...</a:t>
            </a:r>
          </a:p>
          <a:p>
            <a:pPr algn="just"/>
            <a:endParaRPr lang="en-US" sz="1600" dirty="0">
              <a:solidFill>
                <a:srgbClr val="333333"/>
              </a:solidFill>
            </a:endParaRPr>
          </a:p>
          <a:p>
            <a:pPr algn="just"/>
            <a:endParaRPr lang="en-US" sz="1600" dirty="0">
              <a:solidFill>
                <a:srgbClr val="333333"/>
              </a:solidFill>
            </a:endParaRPr>
          </a:p>
          <a:p>
            <a:pPr algn="just"/>
            <a:endParaRPr lang="en-US" sz="1600" dirty="0">
              <a:solidFill>
                <a:srgbClr val="333333"/>
              </a:solidFill>
            </a:endParaRPr>
          </a:p>
          <a:p>
            <a:pPr algn="just"/>
            <a:r>
              <a:rPr lang="en-US" sz="1600" dirty="0"/>
              <a:t>To represent a binary tree of depth 'n' using array representation, we need a one-dimensional array with a maximum size of 2n + 1.</a:t>
            </a:r>
          </a:p>
        </p:txBody>
      </p:sp>
      <p:pic>
        <p:nvPicPr>
          <p:cNvPr id="11" name="Picture 10">
            <a:extLst>
              <a:ext uri="{FF2B5EF4-FFF2-40B4-BE49-F238E27FC236}">
                <a16:creationId xmlns:a16="http://schemas.microsoft.com/office/drawing/2014/main" id="{E1770F30-ADEB-D409-B903-E726F08A7163}"/>
              </a:ext>
            </a:extLst>
          </p:cNvPr>
          <p:cNvPicPr>
            <a:picLocks noChangeAspect="1"/>
          </p:cNvPicPr>
          <p:nvPr/>
        </p:nvPicPr>
        <p:blipFill>
          <a:blip r:embed="rId2"/>
          <a:stretch>
            <a:fillRect/>
          </a:stretch>
        </p:blipFill>
        <p:spPr>
          <a:xfrm>
            <a:off x="2854037" y="1768192"/>
            <a:ext cx="2629600" cy="1751261"/>
          </a:xfrm>
          <a:prstGeom prst="rect">
            <a:avLst/>
          </a:prstGeom>
        </p:spPr>
      </p:pic>
      <p:pic>
        <p:nvPicPr>
          <p:cNvPr id="13" name="Picture 12">
            <a:extLst>
              <a:ext uri="{FF2B5EF4-FFF2-40B4-BE49-F238E27FC236}">
                <a16:creationId xmlns:a16="http://schemas.microsoft.com/office/drawing/2014/main" id="{3E1CB89A-9FDC-A4EC-3C20-5325585EE2D4}"/>
              </a:ext>
            </a:extLst>
          </p:cNvPr>
          <p:cNvPicPr>
            <a:picLocks noChangeAspect="1"/>
          </p:cNvPicPr>
          <p:nvPr/>
        </p:nvPicPr>
        <p:blipFill>
          <a:blip r:embed="rId3"/>
          <a:stretch>
            <a:fillRect/>
          </a:stretch>
        </p:blipFill>
        <p:spPr>
          <a:xfrm>
            <a:off x="236911" y="5055796"/>
            <a:ext cx="5157126" cy="381033"/>
          </a:xfrm>
          <a:prstGeom prst="rect">
            <a:avLst/>
          </a:prstGeom>
        </p:spPr>
      </p:pic>
      <p:sp>
        <p:nvSpPr>
          <p:cNvPr id="15" name="TextBox 14">
            <a:extLst>
              <a:ext uri="{FF2B5EF4-FFF2-40B4-BE49-F238E27FC236}">
                <a16:creationId xmlns:a16="http://schemas.microsoft.com/office/drawing/2014/main" id="{F919F178-C445-51BF-642D-E5713A46A660}"/>
              </a:ext>
            </a:extLst>
          </p:cNvPr>
          <p:cNvSpPr txBox="1"/>
          <p:nvPr/>
        </p:nvSpPr>
        <p:spPr>
          <a:xfrm>
            <a:off x="5654964" y="138550"/>
            <a:ext cx="6174508" cy="6601807"/>
          </a:xfrm>
          <a:prstGeom prst="rect">
            <a:avLst/>
          </a:prstGeom>
          <a:noFill/>
        </p:spPr>
        <p:txBody>
          <a:bodyPr wrap="square">
            <a:spAutoFit/>
          </a:bodyPr>
          <a:lstStyle/>
          <a:p>
            <a:pPr algn="just"/>
            <a:r>
              <a:rPr lang="en-US" sz="1600" dirty="0">
                <a:solidFill>
                  <a:srgbClr val="333333"/>
                </a:solidFill>
              </a:rPr>
              <a:t>How to identify the left child, right child, and parent of any node that is represented in the sequential form? </a:t>
            </a:r>
          </a:p>
          <a:p>
            <a:pPr algn="just"/>
            <a:r>
              <a:rPr lang="en-US" sz="1600" dirty="0">
                <a:solidFill>
                  <a:srgbClr val="333333"/>
                </a:solidFill>
              </a:rPr>
              <a:t>In instance 1</a:t>
            </a:r>
          </a:p>
          <a:p>
            <a:pPr algn="just"/>
            <a:endParaRPr lang="en-US" sz="1600" dirty="0">
              <a:solidFill>
                <a:srgbClr val="333333"/>
              </a:solidFill>
            </a:endParaRPr>
          </a:p>
          <a:p>
            <a:pPr algn="just"/>
            <a:endParaRPr lang="en-US" sz="1600" dirty="0">
              <a:solidFill>
                <a:srgbClr val="333333"/>
              </a:solidFill>
            </a:endParaRPr>
          </a:p>
          <a:p>
            <a:pPr algn="just"/>
            <a:endParaRPr lang="en-US" sz="1600" dirty="0">
              <a:solidFill>
                <a:srgbClr val="333333"/>
              </a:solidFill>
            </a:endParaRPr>
          </a:p>
          <a:p>
            <a:pPr algn="just"/>
            <a:endParaRPr lang="en-US" sz="1600" dirty="0">
              <a:solidFill>
                <a:srgbClr val="333333"/>
              </a:solidFill>
            </a:endParaRPr>
          </a:p>
          <a:p>
            <a:pPr lvl="1" algn="just"/>
            <a:r>
              <a:rPr lang="en-US" sz="1600" dirty="0">
                <a:solidFill>
                  <a:srgbClr val="333333"/>
                </a:solidFill>
              </a:rPr>
              <a:t>If a node is at the i</a:t>
            </a:r>
            <a:r>
              <a:rPr lang="en-US" sz="1600" baseline="30000" dirty="0">
                <a:solidFill>
                  <a:srgbClr val="333333"/>
                </a:solidFill>
              </a:rPr>
              <a:t>th  </a:t>
            </a:r>
            <a:r>
              <a:rPr lang="en-US" sz="1600" dirty="0">
                <a:solidFill>
                  <a:srgbClr val="333333"/>
                </a:solidFill>
              </a:rPr>
              <a:t>index the </a:t>
            </a:r>
          </a:p>
          <a:p>
            <a:pPr lvl="1" algn="just"/>
            <a:endParaRPr lang="en-US" sz="1600" dirty="0">
              <a:solidFill>
                <a:srgbClr val="333333"/>
              </a:solidFill>
            </a:endParaRPr>
          </a:p>
          <a:p>
            <a:pPr marL="742950" lvl="1" indent="-285750" algn="just">
              <a:spcAft>
                <a:spcPts val="600"/>
              </a:spcAft>
              <a:buFont typeface="Arial" panose="020B0604020202020204" pitchFamily="34" charset="0"/>
              <a:buChar char="•"/>
            </a:pPr>
            <a:r>
              <a:rPr lang="en-US" sz="1600" dirty="0">
                <a:solidFill>
                  <a:srgbClr val="333333"/>
                </a:solidFill>
              </a:rPr>
              <a:t>The left child would be at (2*</a:t>
            </a:r>
            <a:r>
              <a:rPr lang="en-US" sz="1600" dirty="0" err="1">
                <a:solidFill>
                  <a:srgbClr val="333333"/>
                </a:solidFill>
              </a:rPr>
              <a:t>i</a:t>
            </a:r>
            <a:r>
              <a:rPr lang="en-US" sz="1600" dirty="0">
                <a:solidFill>
                  <a:srgbClr val="333333"/>
                </a:solidFill>
              </a:rPr>
              <a:t>)+1</a:t>
            </a:r>
          </a:p>
          <a:p>
            <a:pPr marL="742950" lvl="1" indent="-285750" algn="just">
              <a:spcAft>
                <a:spcPts val="600"/>
              </a:spcAft>
              <a:buFont typeface="Arial" panose="020B0604020202020204" pitchFamily="34" charset="0"/>
              <a:buChar char="•"/>
            </a:pPr>
            <a:r>
              <a:rPr lang="en-US" sz="1600" dirty="0">
                <a:solidFill>
                  <a:srgbClr val="333333"/>
                </a:solidFill>
              </a:rPr>
              <a:t>The right child would be at (2*i+2)</a:t>
            </a:r>
          </a:p>
          <a:p>
            <a:pPr marL="742950" lvl="1" indent="-285750" algn="just">
              <a:spcAft>
                <a:spcPts val="600"/>
              </a:spcAft>
              <a:buFont typeface="Arial" panose="020B0604020202020204" pitchFamily="34" charset="0"/>
              <a:buChar char="•"/>
            </a:pPr>
            <a:r>
              <a:rPr lang="en-US" sz="1600" dirty="0">
                <a:solidFill>
                  <a:srgbClr val="333333"/>
                </a:solidFill>
              </a:rPr>
              <a:t>The parent would be  the floor((i-1)/2)</a:t>
            </a:r>
          </a:p>
          <a:p>
            <a:pPr algn="just">
              <a:spcAft>
                <a:spcPts val="600"/>
              </a:spcAft>
            </a:pPr>
            <a:endParaRPr lang="en-US" sz="1600" dirty="0">
              <a:solidFill>
                <a:srgbClr val="333333"/>
              </a:solidFill>
            </a:endParaRPr>
          </a:p>
          <a:p>
            <a:pPr algn="just">
              <a:spcAft>
                <a:spcPts val="600"/>
              </a:spcAft>
            </a:pPr>
            <a:r>
              <a:rPr lang="en-US" sz="1600" dirty="0">
                <a:solidFill>
                  <a:srgbClr val="333333"/>
                </a:solidFill>
              </a:rPr>
              <a:t>In instance 2</a:t>
            </a:r>
          </a:p>
          <a:p>
            <a:pPr algn="just">
              <a:spcAft>
                <a:spcPts val="600"/>
              </a:spcAft>
            </a:pPr>
            <a:endParaRPr lang="en-US" sz="1600" dirty="0">
              <a:solidFill>
                <a:srgbClr val="333333"/>
              </a:solidFill>
            </a:endParaRPr>
          </a:p>
          <a:p>
            <a:pPr algn="just">
              <a:spcAft>
                <a:spcPts val="600"/>
              </a:spcAft>
            </a:pPr>
            <a:endParaRPr lang="en-US" sz="1600" dirty="0">
              <a:solidFill>
                <a:srgbClr val="333333"/>
              </a:solidFill>
            </a:endParaRPr>
          </a:p>
          <a:p>
            <a:pPr marL="285750" indent="-285750" algn="just">
              <a:spcAft>
                <a:spcPts val="600"/>
              </a:spcAft>
              <a:buFont typeface="Arial" panose="020B0604020202020204" pitchFamily="34" charset="0"/>
              <a:buChar char="•"/>
            </a:pPr>
            <a:endParaRPr lang="en-US" sz="1600" dirty="0">
              <a:solidFill>
                <a:srgbClr val="333333"/>
              </a:solidFill>
            </a:endParaRPr>
          </a:p>
          <a:p>
            <a:pPr lvl="1" algn="just"/>
            <a:r>
              <a:rPr lang="en-US" sz="1600" dirty="0">
                <a:solidFill>
                  <a:srgbClr val="333333"/>
                </a:solidFill>
              </a:rPr>
              <a:t>If a node is at the i</a:t>
            </a:r>
            <a:r>
              <a:rPr lang="en-US" sz="1600" baseline="30000" dirty="0">
                <a:solidFill>
                  <a:srgbClr val="333333"/>
                </a:solidFill>
              </a:rPr>
              <a:t>th  </a:t>
            </a:r>
            <a:r>
              <a:rPr lang="en-US" sz="1600" dirty="0">
                <a:solidFill>
                  <a:srgbClr val="333333"/>
                </a:solidFill>
              </a:rPr>
              <a:t>index the </a:t>
            </a:r>
          </a:p>
          <a:p>
            <a:pPr lvl="1" algn="just"/>
            <a:endParaRPr lang="en-US" sz="1600" dirty="0">
              <a:solidFill>
                <a:srgbClr val="333333"/>
              </a:solidFill>
            </a:endParaRPr>
          </a:p>
          <a:p>
            <a:pPr marL="742950" lvl="1" indent="-285750" algn="just">
              <a:spcAft>
                <a:spcPts val="600"/>
              </a:spcAft>
              <a:buFont typeface="Arial" panose="020B0604020202020204" pitchFamily="34" charset="0"/>
              <a:buChar char="•"/>
            </a:pPr>
            <a:r>
              <a:rPr lang="en-US" sz="1600" dirty="0">
                <a:solidFill>
                  <a:srgbClr val="333333"/>
                </a:solidFill>
              </a:rPr>
              <a:t>The left child would be at (2*</a:t>
            </a:r>
            <a:r>
              <a:rPr lang="en-US" sz="1600" dirty="0" err="1">
                <a:solidFill>
                  <a:srgbClr val="333333"/>
                </a:solidFill>
              </a:rPr>
              <a:t>i</a:t>
            </a:r>
            <a:r>
              <a:rPr lang="en-US" sz="1600" dirty="0">
                <a:solidFill>
                  <a:srgbClr val="333333"/>
                </a:solidFill>
              </a:rPr>
              <a:t>)+</a:t>
            </a:r>
          </a:p>
          <a:p>
            <a:pPr marL="742950" lvl="1" indent="-285750" algn="just">
              <a:spcAft>
                <a:spcPts val="600"/>
              </a:spcAft>
              <a:buFont typeface="Arial" panose="020B0604020202020204" pitchFamily="34" charset="0"/>
              <a:buChar char="•"/>
            </a:pPr>
            <a:r>
              <a:rPr lang="en-US" sz="1600" dirty="0">
                <a:solidFill>
                  <a:srgbClr val="333333"/>
                </a:solidFill>
              </a:rPr>
              <a:t>The right child would be at (2*i+1)</a:t>
            </a:r>
          </a:p>
          <a:p>
            <a:pPr marL="742950" lvl="1" indent="-285750" algn="just">
              <a:spcAft>
                <a:spcPts val="600"/>
              </a:spcAft>
              <a:buFont typeface="Arial" panose="020B0604020202020204" pitchFamily="34" charset="0"/>
              <a:buChar char="•"/>
            </a:pPr>
            <a:r>
              <a:rPr lang="en-US" sz="1600" dirty="0">
                <a:solidFill>
                  <a:srgbClr val="333333"/>
                </a:solidFill>
              </a:rPr>
              <a:t>The parent would be  the floor(</a:t>
            </a:r>
            <a:r>
              <a:rPr lang="en-US" sz="1600" dirty="0" err="1">
                <a:solidFill>
                  <a:srgbClr val="333333"/>
                </a:solidFill>
              </a:rPr>
              <a:t>i</a:t>
            </a:r>
            <a:r>
              <a:rPr lang="en-US" sz="1600" dirty="0">
                <a:solidFill>
                  <a:srgbClr val="333333"/>
                </a:solidFill>
              </a:rPr>
              <a:t>/2)</a:t>
            </a:r>
          </a:p>
          <a:p>
            <a:pPr marL="285750" indent="-285750" algn="just">
              <a:spcAft>
                <a:spcPts val="600"/>
              </a:spcAft>
              <a:buFont typeface="Arial" panose="020B0604020202020204" pitchFamily="34" charset="0"/>
              <a:buChar char="•"/>
            </a:pPr>
            <a:endParaRPr lang="en-US" sz="1600" dirty="0">
              <a:solidFill>
                <a:srgbClr val="333333"/>
              </a:solidFill>
            </a:endParaRPr>
          </a:p>
        </p:txBody>
      </p:sp>
      <p:pic>
        <p:nvPicPr>
          <p:cNvPr id="16" name="Picture 15">
            <a:extLst>
              <a:ext uri="{FF2B5EF4-FFF2-40B4-BE49-F238E27FC236}">
                <a16:creationId xmlns:a16="http://schemas.microsoft.com/office/drawing/2014/main" id="{F2A2BDD0-E750-D9A4-46F1-CCB499233BFE}"/>
              </a:ext>
            </a:extLst>
          </p:cNvPr>
          <p:cNvPicPr>
            <a:picLocks noChangeAspect="1"/>
          </p:cNvPicPr>
          <p:nvPr/>
        </p:nvPicPr>
        <p:blipFill>
          <a:blip r:embed="rId3"/>
          <a:stretch>
            <a:fillRect/>
          </a:stretch>
        </p:blipFill>
        <p:spPr>
          <a:xfrm>
            <a:off x="6003765" y="1032739"/>
            <a:ext cx="5752871" cy="381033"/>
          </a:xfrm>
          <a:prstGeom prst="rect">
            <a:avLst/>
          </a:prstGeom>
        </p:spPr>
      </p:pic>
      <p:sp>
        <p:nvSpPr>
          <p:cNvPr id="17" name="TextBox 16">
            <a:extLst>
              <a:ext uri="{FF2B5EF4-FFF2-40B4-BE49-F238E27FC236}">
                <a16:creationId xmlns:a16="http://schemas.microsoft.com/office/drawing/2014/main" id="{75DB51A6-2093-946E-8D3A-EB7014B16D91}"/>
              </a:ext>
            </a:extLst>
          </p:cNvPr>
          <p:cNvSpPr txBox="1"/>
          <p:nvPr/>
        </p:nvSpPr>
        <p:spPr>
          <a:xfrm>
            <a:off x="6026229" y="1319863"/>
            <a:ext cx="5833648" cy="307777"/>
          </a:xfrm>
          <a:prstGeom prst="rect">
            <a:avLst/>
          </a:prstGeom>
          <a:noFill/>
        </p:spPr>
        <p:txBody>
          <a:bodyPr wrap="none" rtlCol="0">
            <a:spAutoFit/>
          </a:bodyPr>
          <a:lstStyle/>
          <a:p>
            <a:r>
              <a:rPr lang="en-US" sz="1400" b="1" dirty="0"/>
              <a:t>0     1    2     3     4    5     6    7     8    9    10  11   12  13  14  15   16  17  18  19   20</a:t>
            </a:r>
          </a:p>
        </p:txBody>
      </p:sp>
      <p:pic>
        <p:nvPicPr>
          <p:cNvPr id="18" name="Picture 17">
            <a:extLst>
              <a:ext uri="{FF2B5EF4-FFF2-40B4-BE49-F238E27FC236}">
                <a16:creationId xmlns:a16="http://schemas.microsoft.com/office/drawing/2014/main" id="{0094956E-E7FA-F242-3D34-C63B62DE2967}"/>
              </a:ext>
            </a:extLst>
          </p:cNvPr>
          <p:cNvPicPr>
            <a:picLocks noChangeAspect="1"/>
          </p:cNvPicPr>
          <p:nvPr/>
        </p:nvPicPr>
        <p:blipFill>
          <a:blip r:embed="rId3"/>
          <a:stretch>
            <a:fillRect/>
          </a:stretch>
        </p:blipFill>
        <p:spPr>
          <a:xfrm>
            <a:off x="6003765" y="4091301"/>
            <a:ext cx="5752871" cy="381033"/>
          </a:xfrm>
          <a:prstGeom prst="rect">
            <a:avLst/>
          </a:prstGeom>
        </p:spPr>
      </p:pic>
      <p:sp>
        <p:nvSpPr>
          <p:cNvPr id="19" name="TextBox 18">
            <a:extLst>
              <a:ext uri="{FF2B5EF4-FFF2-40B4-BE49-F238E27FC236}">
                <a16:creationId xmlns:a16="http://schemas.microsoft.com/office/drawing/2014/main" id="{BA1D3073-4B6D-EA7E-7004-B40897031502}"/>
              </a:ext>
            </a:extLst>
          </p:cNvPr>
          <p:cNvSpPr txBox="1"/>
          <p:nvPr/>
        </p:nvSpPr>
        <p:spPr>
          <a:xfrm>
            <a:off x="6026229" y="4378425"/>
            <a:ext cx="5844870" cy="307777"/>
          </a:xfrm>
          <a:prstGeom prst="rect">
            <a:avLst/>
          </a:prstGeom>
          <a:noFill/>
        </p:spPr>
        <p:txBody>
          <a:bodyPr wrap="none" rtlCol="0">
            <a:spAutoFit/>
          </a:bodyPr>
          <a:lstStyle/>
          <a:p>
            <a:r>
              <a:rPr lang="en-US" sz="1400" b="1" dirty="0"/>
              <a:t>1    2     3     4    5     6    7     8    9    10  11   12  13  14  15   16  17  18  19   20  21</a:t>
            </a:r>
          </a:p>
        </p:txBody>
      </p:sp>
    </p:spTree>
    <p:extLst>
      <p:ext uri="{BB962C8B-B14F-4D97-AF65-F5344CB8AC3E}">
        <p14:creationId xmlns:p14="http://schemas.microsoft.com/office/powerpoint/2010/main" val="13259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anim calcmode="lin" valueType="num">
                                      <p:cBhvr>
                                        <p:cTn id="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1000"/>
                                        <p:tgtEl>
                                          <p:spTgt spid="5">
                                            <p:txEl>
                                              <p:pRg st="3" end="3"/>
                                            </p:txEl>
                                          </p:spTgt>
                                        </p:tgtEl>
                                      </p:cBhvr>
                                    </p:animEffect>
                                    <p:anim calcmode="lin" valueType="num">
                                      <p:cBhvr>
                                        <p:cTn id="1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1000"/>
                                        <p:tgtEl>
                                          <p:spTgt spid="5">
                                            <p:txEl>
                                              <p:pRg st="5" end="5"/>
                                            </p:txEl>
                                          </p:spTgt>
                                        </p:tgtEl>
                                      </p:cBhvr>
                                    </p:animEffect>
                                    <p:anim calcmode="lin" valueType="num">
                                      <p:cBhvr>
                                        <p:cTn id="2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ircle(in)">
                                      <p:cBhvr>
                                        <p:cTn id="32" dur="2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1000"/>
                                        <p:tgtEl>
                                          <p:spTgt spid="5">
                                            <p:txEl>
                                              <p:pRg st="9" end="9"/>
                                            </p:txEl>
                                          </p:spTgt>
                                        </p:tgtEl>
                                      </p:cBhvr>
                                    </p:animEffect>
                                    <p:anim calcmode="lin" valueType="num">
                                      <p:cBhvr>
                                        <p:cTn id="3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barn(inVertical)">
                                      <p:cBhvr>
                                        <p:cTn id="44" dur="500"/>
                                        <p:tgtEl>
                                          <p:spTgt spid="5">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arn(inVertical)">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5">
                                            <p:txEl>
                                              <p:pRg st="14" end="14"/>
                                            </p:txEl>
                                          </p:spTgt>
                                        </p:tgtEl>
                                        <p:attrNameLst>
                                          <p:attrName>style.visibility</p:attrName>
                                        </p:attrNameLst>
                                      </p:cBhvr>
                                      <p:to>
                                        <p:strVal val="visible"/>
                                      </p:to>
                                    </p:set>
                                    <p:animEffect transition="in" filter="barn(inVertical)">
                                      <p:cBhvr>
                                        <p:cTn id="54" dur="500"/>
                                        <p:tgtEl>
                                          <p:spTgt spid="5">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59" dur="500"/>
                                        <p:tgtEl>
                                          <p:spTgt spid="15">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64" dur="500"/>
                                        <p:tgtEl>
                                          <p:spTgt spid="15">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randombar(horizontal)">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randombar(horizontal)">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15">
                                            <p:txEl>
                                              <p:pRg st="6" end="6"/>
                                            </p:txEl>
                                          </p:spTgt>
                                        </p:tgtEl>
                                        <p:attrNameLst>
                                          <p:attrName>style.visibility</p:attrName>
                                        </p:attrNameLst>
                                      </p:cBhvr>
                                      <p:to>
                                        <p:strVal val="visible"/>
                                      </p:to>
                                    </p:set>
                                    <p:animEffect transition="in" filter="wheel(1)">
                                      <p:cBhvr>
                                        <p:cTn id="79" dur="2000"/>
                                        <p:tgtEl>
                                          <p:spTgt spid="15">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15">
                                            <p:txEl>
                                              <p:pRg st="8" end="8"/>
                                            </p:txEl>
                                          </p:spTgt>
                                        </p:tgtEl>
                                        <p:attrNameLst>
                                          <p:attrName>style.visibility</p:attrName>
                                        </p:attrNameLst>
                                      </p:cBhvr>
                                      <p:to>
                                        <p:strVal val="visible"/>
                                      </p:to>
                                    </p:set>
                                    <p:animEffect transition="in" filter="randombar(horizontal)">
                                      <p:cBhvr>
                                        <p:cTn id="84" dur="500"/>
                                        <p:tgtEl>
                                          <p:spTgt spid="15">
                                            <p:txEl>
                                              <p:pRg st="8" end="8"/>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1" presetClass="entr" presetSubtype="1" fill="hold" nodeType="clickEffect">
                                  <p:stCondLst>
                                    <p:cond delay="0"/>
                                  </p:stCondLst>
                                  <p:childTnLst>
                                    <p:set>
                                      <p:cBhvr>
                                        <p:cTn id="88" dur="1" fill="hold">
                                          <p:stCondLst>
                                            <p:cond delay="0"/>
                                          </p:stCondLst>
                                        </p:cTn>
                                        <p:tgtEl>
                                          <p:spTgt spid="15">
                                            <p:txEl>
                                              <p:pRg st="9" end="9"/>
                                            </p:txEl>
                                          </p:spTgt>
                                        </p:tgtEl>
                                        <p:attrNameLst>
                                          <p:attrName>style.visibility</p:attrName>
                                        </p:attrNameLst>
                                      </p:cBhvr>
                                      <p:to>
                                        <p:strVal val="visible"/>
                                      </p:to>
                                    </p:set>
                                    <p:animEffect transition="in" filter="wheel(1)">
                                      <p:cBhvr>
                                        <p:cTn id="89" dur="2000"/>
                                        <p:tgtEl>
                                          <p:spTgt spid="15">
                                            <p:txEl>
                                              <p:pRg st="9" end="9"/>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ntr" presetSubtype="1" fill="hold" nodeType="clickEffect">
                                  <p:stCondLst>
                                    <p:cond delay="0"/>
                                  </p:stCondLst>
                                  <p:childTnLst>
                                    <p:set>
                                      <p:cBhvr>
                                        <p:cTn id="93" dur="1" fill="hold">
                                          <p:stCondLst>
                                            <p:cond delay="0"/>
                                          </p:stCondLst>
                                        </p:cTn>
                                        <p:tgtEl>
                                          <p:spTgt spid="15">
                                            <p:txEl>
                                              <p:pRg st="10" end="10"/>
                                            </p:txEl>
                                          </p:spTgt>
                                        </p:tgtEl>
                                        <p:attrNameLst>
                                          <p:attrName>style.visibility</p:attrName>
                                        </p:attrNameLst>
                                      </p:cBhvr>
                                      <p:to>
                                        <p:strVal val="visible"/>
                                      </p:to>
                                    </p:set>
                                    <p:animEffect transition="in" filter="wheel(1)">
                                      <p:cBhvr>
                                        <p:cTn id="94" dur="2000"/>
                                        <p:tgtEl>
                                          <p:spTgt spid="15">
                                            <p:txEl>
                                              <p:pRg st="10" end="1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1" fill="hold" nodeType="clickEffect">
                                  <p:stCondLst>
                                    <p:cond delay="0"/>
                                  </p:stCondLst>
                                  <p:childTnLst>
                                    <p:set>
                                      <p:cBhvr>
                                        <p:cTn id="98" dur="1" fill="hold">
                                          <p:stCondLst>
                                            <p:cond delay="0"/>
                                          </p:stCondLst>
                                        </p:cTn>
                                        <p:tgtEl>
                                          <p:spTgt spid="15">
                                            <p:txEl>
                                              <p:pRg st="12" end="12"/>
                                            </p:txEl>
                                          </p:spTgt>
                                        </p:tgtEl>
                                        <p:attrNameLst>
                                          <p:attrName>style.visibility</p:attrName>
                                        </p:attrNameLst>
                                      </p:cBhvr>
                                      <p:to>
                                        <p:strVal val="visible"/>
                                      </p:to>
                                    </p:set>
                                    <p:animEffect transition="in" filter="wheel(1)">
                                      <p:cBhvr>
                                        <p:cTn id="99" dur="2000"/>
                                        <p:tgtEl>
                                          <p:spTgt spid="15">
                                            <p:txEl>
                                              <p:pRg st="12" end="12"/>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nodeType="click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randombar(horizontal)">
                                      <p:cBhvr>
                                        <p:cTn id="109" dur="500"/>
                                        <p:tgtEl>
                                          <p:spTgt spid="19"/>
                                        </p:tgtEl>
                                      </p:cBhvr>
                                    </p:animEffect>
                                  </p:childTnLst>
                                </p:cTn>
                              </p:par>
                            </p:childTnLst>
                          </p:cTn>
                        </p:par>
                      </p:childTnLst>
                    </p:cTn>
                  </p:par>
                  <p:par>
                    <p:cTn id="110" fill="hold">
                      <p:stCondLst>
                        <p:cond delay="indefinite"/>
                      </p:stCondLst>
                      <p:childTnLst>
                        <p:par>
                          <p:cTn id="111" fill="hold">
                            <p:stCondLst>
                              <p:cond delay="0"/>
                            </p:stCondLst>
                            <p:childTnLst>
                              <p:par>
                                <p:cTn id="112" presetID="21" presetClass="entr" presetSubtype="1" fill="hold" nodeType="clickEffect">
                                  <p:stCondLst>
                                    <p:cond delay="0"/>
                                  </p:stCondLst>
                                  <p:childTnLst>
                                    <p:set>
                                      <p:cBhvr>
                                        <p:cTn id="113" dur="1" fill="hold">
                                          <p:stCondLst>
                                            <p:cond delay="0"/>
                                          </p:stCondLst>
                                        </p:cTn>
                                        <p:tgtEl>
                                          <p:spTgt spid="15">
                                            <p:txEl>
                                              <p:pRg st="16" end="16"/>
                                            </p:txEl>
                                          </p:spTgt>
                                        </p:tgtEl>
                                        <p:attrNameLst>
                                          <p:attrName>style.visibility</p:attrName>
                                        </p:attrNameLst>
                                      </p:cBhvr>
                                      <p:to>
                                        <p:strVal val="visible"/>
                                      </p:to>
                                    </p:set>
                                    <p:animEffect transition="in" filter="wheel(1)">
                                      <p:cBhvr>
                                        <p:cTn id="114" dur="2000"/>
                                        <p:tgtEl>
                                          <p:spTgt spid="15">
                                            <p:txEl>
                                              <p:pRg st="16" end="16"/>
                                            </p:txEl>
                                          </p:spTgt>
                                        </p:tgtEl>
                                      </p:cBhvr>
                                    </p:animEffect>
                                  </p:childTnLst>
                                </p:cTn>
                              </p:par>
                              <p:par>
                                <p:cTn id="115" presetID="21" presetClass="entr" presetSubtype="1" fill="hold" nodeType="withEffect">
                                  <p:stCondLst>
                                    <p:cond delay="0"/>
                                  </p:stCondLst>
                                  <p:childTnLst>
                                    <p:set>
                                      <p:cBhvr>
                                        <p:cTn id="116" dur="1" fill="hold">
                                          <p:stCondLst>
                                            <p:cond delay="0"/>
                                          </p:stCondLst>
                                        </p:cTn>
                                        <p:tgtEl>
                                          <p:spTgt spid="15">
                                            <p:txEl>
                                              <p:pRg st="18" end="18"/>
                                            </p:txEl>
                                          </p:spTgt>
                                        </p:tgtEl>
                                        <p:attrNameLst>
                                          <p:attrName>style.visibility</p:attrName>
                                        </p:attrNameLst>
                                      </p:cBhvr>
                                      <p:to>
                                        <p:strVal val="visible"/>
                                      </p:to>
                                    </p:set>
                                    <p:animEffect transition="in" filter="wheel(1)">
                                      <p:cBhvr>
                                        <p:cTn id="117" dur="2000"/>
                                        <p:tgtEl>
                                          <p:spTgt spid="15">
                                            <p:txEl>
                                              <p:pRg st="18" end="18"/>
                                            </p:txEl>
                                          </p:spTgt>
                                        </p:tgtEl>
                                      </p:cBhvr>
                                    </p:animEffect>
                                  </p:childTnLst>
                                </p:cTn>
                              </p:par>
                              <p:par>
                                <p:cTn id="118" presetID="21" presetClass="entr" presetSubtype="1" fill="hold" nodeType="withEffect">
                                  <p:stCondLst>
                                    <p:cond delay="0"/>
                                  </p:stCondLst>
                                  <p:childTnLst>
                                    <p:set>
                                      <p:cBhvr>
                                        <p:cTn id="119" dur="1" fill="hold">
                                          <p:stCondLst>
                                            <p:cond delay="0"/>
                                          </p:stCondLst>
                                        </p:cTn>
                                        <p:tgtEl>
                                          <p:spTgt spid="15">
                                            <p:txEl>
                                              <p:pRg st="19" end="19"/>
                                            </p:txEl>
                                          </p:spTgt>
                                        </p:tgtEl>
                                        <p:attrNameLst>
                                          <p:attrName>style.visibility</p:attrName>
                                        </p:attrNameLst>
                                      </p:cBhvr>
                                      <p:to>
                                        <p:strVal val="visible"/>
                                      </p:to>
                                    </p:set>
                                    <p:animEffect transition="in" filter="wheel(1)">
                                      <p:cBhvr>
                                        <p:cTn id="120" dur="2000"/>
                                        <p:tgtEl>
                                          <p:spTgt spid="15">
                                            <p:txEl>
                                              <p:pRg st="19" end="19"/>
                                            </p:txEl>
                                          </p:spTgt>
                                        </p:tgtEl>
                                      </p:cBhvr>
                                    </p:animEffect>
                                  </p:childTnLst>
                                </p:cTn>
                              </p:par>
                              <p:par>
                                <p:cTn id="121" presetID="21" presetClass="entr" presetSubtype="1" fill="hold" nodeType="withEffect">
                                  <p:stCondLst>
                                    <p:cond delay="0"/>
                                  </p:stCondLst>
                                  <p:childTnLst>
                                    <p:set>
                                      <p:cBhvr>
                                        <p:cTn id="122" dur="1" fill="hold">
                                          <p:stCondLst>
                                            <p:cond delay="0"/>
                                          </p:stCondLst>
                                        </p:cTn>
                                        <p:tgtEl>
                                          <p:spTgt spid="15">
                                            <p:txEl>
                                              <p:pRg st="20" end="20"/>
                                            </p:txEl>
                                          </p:spTgt>
                                        </p:tgtEl>
                                        <p:attrNameLst>
                                          <p:attrName>style.visibility</p:attrName>
                                        </p:attrNameLst>
                                      </p:cBhvr>
                                      <p:to>
                                        <p:strVal val="visible"/>
                                      </p:to>
                                    </p:set>
                                    <p:animEffect transition="in" filter="wheel(1)">
                                      <p:cBhvr>
                                        <p:cTn id="123" dur="2000"/>
                                        <p:tgtEl>
                                          <p:spTgt spid="1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12907</TotalTime>
  <Words>11683</Words>
  <Application>Microsoft Office PowerPoint</Application>
  <PresentationFormat>Widescreen</PresentationFormat>
  <Paragraphs>736</Paragraphs>
  <Slides>38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Arial</vt:lpstr>
      <vt:lpstr>Calibri</vt:lpstr>
      <vt:lpstr>Calibri Light</vt:lpstr>
      <vt:lpstr>Cambria</vt:lpstr>
      <vt:lpstr>Consolas</vt:lpstr>
      <vt:lpstr>erdana</vt:lpstr>
      <vt:lpstr>Georgia</vt:lpstr>
      <vt:lpstr>inter-bold</vt:lpstr>
      <vt:lpstr>inter-regular</vt:lpstr>
      <vt:lpstr>KaTeX_Main</vt:lpstr>
      <vt:lpstr>Source Sans Pro</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METHOD</dc:title>
  <dc:creator>Chaitanya Singamaneni</dc:creator>
  <cp:lastModifiedBy>Kranthi Kumar Singamaneni</cp:lastModifiedBy>
  <cp:revision>1981</cp:revision>
  <dcterms:created xsi:type="dcterms:W3CDTF">2021-04-09T14:45:39Z</dcterms:created>
  <dcterms:modified xsi:type="dcterms:W3CDTF">2022-12-16T04:07:19Z</dcterms:modified>
</cp:coreProperties>
</file>