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9"/>
  </p:notesMasterIdLst>
  <p:sldIdLst>
    <p:sldId id="256" r:id="rId2"/>
    <p:sldId id="285" r:id="rId3"/>
    <p:sldId id="286" r:id="rId4"/>
    <p:sldId id="287" r:id="rId5"/>
    <p:sldId id="292" r:id="rId6"/>
    <p:sldId id="293" r:id="rId7"/>
    <p:sldId id="282" r:id="rId8"/>
    <p:sldId id="259" r:id="rId9"/>
    <p:sldId id="294" r:id="rId10"/>
    <p:sldId id="295" r:id="rId11"/>
    <p:sldId id="296" r:id="rId12"/>
    <p:sldId id="297" r:id="rId13"/>
    <p:sldId id="288" r:id="rId14"/>
    <p:sldId id="289" r:id="rId15"/>
    <p:sldId id="291" r:id="rId16"/>
    <p:sldId id="298" r:id="rId17"/>
    <p:sldId id="299" r:id="rId18"/>
    <p:sldId id="301" r:id="rId19"/>
    <p:sldId id="300"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7" r:id="rId45"/>
    <p:sldId id="328" r:id="rId46"/>
    <p:sldId id="326" r:id="rId47"/>
    <p:sldId id="329" r:id="rId48"/>
    <p:sldId id="330" r:id="rId49"/>
    <p:sldId id="331" r:id="rId50"/>
    <p:sldId id="332" r:id="rId51"/>
    <p:sldId id="333" r:id="rId52"/>
    <p:sldId id="339" r:id="rId53"/>
    <p:sldId id="334" r:id="rId54"/>
    <p:sldId id="335" r:id="rId55"/>
    <p:sldId id="336" r:id="rId56"/>
    <p:sldId id="337" r:id="rId57"/>
    <p:sldId id="338" r:id="rId58"/>
    <p:sldId id="340" r:id="rId59"/>
    <p:sldId id="341" r:id="rId60"/>
    <p:sldId id="342" r:id="rId61"/>
    <p:sldId id="343" r:id="rId62"/>
    <p:sldId id="345" r:id="rId63"/>
    <p:sldId id="346" r:id="rId64"/>
    <p:sldId id="347" r:id="rId65"/>
    <p:sldId id="348" r:id="rId66"/>
    <p:sldId id="349" r:id="rId67"/>
    <p:sldId id="350" r:id="rId68"/>
    <p:sldId id="351" r:id="rId69"/>
    <p:sldId id="352" r:id="rId70"/>
    <p:sldId id="353" r:id="rId71"/>
    <p:sldId id="354" r:id="rId72"/>
    <p:sldId id="355" r:id="rId73"/>
    <p:sldId id="356" r:id="rId74"/>
    <p:sldId id="357" r:id="rId75"/>
    <p:sldId id="358" r:id="rId76"/>
    <p:sldId id="359" r:id="rId77"/>
    <p:sldId id="360" r:id="rId78"/>
    <p:sldId id="361" r:id="rId79"/>
    <p:sldId id="362" r:id="rId80"/>
    <p:sldId id="363" r:id="rId81"/>
    <p:sldId id="366" r:id="rId82"/>
    <p:sldId id="365" r:id="rId83"/>
    <p:sldId id="367" r:id="rId84"/>
    <p:sldId id="368" r:id="rId85"/>
    <p:sldId id="369" r:id="rId86"/>
    <p:sldId id="370" r:id="rId87"/>
    <p:sldId id="371" r:id="rId88"/>
    <p:sldId id="372" r:id="rId89"/>
    <p:sldId id="373" r:id="rId90"/>
    <p:sldId id="374" r:id="rId91"/>
    <p:sldId id="375" r:id="rId92"/>
    <p:sldId id="376" r:id="rId93"/>
    <p:sldId id="377" r:id="rId94"/>
    <p:sldId id="378" r:id="rId95"/>
    <p:sldId id="379" r:id="rId96"/>
    <p:sldId id="380" r:id="rId97"/>
    <p:sldId id="381"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9A27F9-B30D-40A8-A323-91F423D5B813}" type="datetimeFigureOut">
              <a:rPr lang="en-US" smtClean="0"/>
              <a:t>11/23/2022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A4EFF-97C0-4EB6-946E-BC827035BCA0}" type="slidenum">
              <a:rPr lang="en-US" smtClean="0"/>
              <a:t>‹#›</a:t>
            </a:fld>
            <a:endParaRPr lang="en-US"/>
          </a:p>
        </p:txBody>
      </p:sp>
    </p:spTree>
    <p:extLst>
      <p:ext uri="{BB962C8B-B14F-4D97-AF65-F5344CB8AC3E}">
        <p14:creationId xmlns:p14="http://schemas.microsoft.com/office/powerpoint/2010/main" val="4279870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FA4EFF-97C0-4EB6-946E-BC827035BCA0}" type="slidenum">
              <a:rPr lang="en-US" smtClean="0"/>
              <a:t>1</a:t>
            </a:fld>
            <a:endParaRPr lang="en-US"/>
          </a:p>
        </p:txBody>
      </p:sp>
    </p:spTree>
    <p:extLst>
      <p:ext uri="{BB962C8B-B14F-4D97-AF65-F5344CB8AC3E}">
        <p14:creationId xmlns:p14="http://schemas.microsoft.com/office/powerpoint/2010/main" val="3137269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17</a:t>
            </a:fld>
            <a:endParaRPr lang="en-US"/>
          </a:p>
        </p:txBody>
      </p:sp>
    </p:spTree>
    <p:extLst>
      <p:ext uri="{BB962C8B-B14F-4D97-AF65-F5344CB8AC3E}">
        <p14:creationId xmlns:p14="http://schemas.microsoft.com/office/powerpoint/2010/main" val="2268172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18</a:t>
            </a:fld>
            <a:endParaRPr lang="en-US"/>
          </a:p>
        </p:txBody>
      </p:sp>
    </p:spTree>
    <p:extLst>
      <p:ext uri="{BB962C8B-B14F-4D97-AF65-F5344CB8AC3E}">
        <p14:creationId xmlns:p14="http://schemas.microsoft.com/office/powerpoint/2010/main" val="2173003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19</a:t>
            </a:fld>
            <a:endParaRPr lang="en-US"/>
          </a:p>
        </p:txBody>
      </p:sp>
    </p:spTree>
    <p:extLst>
      <p:ext uri="{BB962C8B-B14F-4D97-AF65-F5344CB8AC3E}">
        <p14:creationId xmlns:p14="http://schemas.microsoft.com/office/powerpoint/2010/main" val="4230849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20</a:t>
            </a:fld>
            <a:endParaRPr lang="en-US"/>
          </a:p>
        </p:txBody>
      </p:sp>
    </p:spTree>
    <p:extLst>
      <p:ext uri="{BB962C8B-B14F-4D97-AF65-F5344CB8AC3E}">
        <p14:creationId xmlns:p14="http://schemas.microsoft.com/office/powerpoint/2010/main" val="1832830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21</a:t>
            </a:fld>
            <a:endParaRPr lang="en-US"/>
          </a:p>
        </p:txBody>
      </p:sp>
    </p:spTree>
    <p:extLst>
      <p:ext uri="{BB962C8B-B14F-4D97-AF65-F5344CB8AC3E}">
        <p14:creationId xmlns:p14="http://schemas.microsoft.com/office/powerpoint/2010/main" val="1149124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22</a:t>
            </a:fld>
            <a:endParaRPr lang="en-US"/>
          </a:p>
        </p:txBody>
      </p:sp>
    </p:spTree>
    <p:extLst>
      <p:ext uri="{BB962C8B-B14F-4D97-AF65-F5344CB8AC3E}">
        <p14:creationId xmlns:p14="http://schemas.microsoft.com/office/powerpoint/2010/main" val="4032319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23</a:t>
            </a:fld>
            <a:endParaRPr lang="en-US"/>
          </a:p>
        </p:txBody>
      </p:sp>
    </p:spTree>
    <p:extLst>
      <p:ext uri="{BB962C8B-B14F-4D97-AF65-F5344CB8AC3E}">
        <p14:creationId xmlns:p14="http://schemas.microsoft.com/office/powerpoint/2010/main" val="1755065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24</a:t>
            </a:fld>
            <a:endParaRPr lang="en-US"/>
          </a:p>
        </p:txBody>
      </p:sp>
    </p:spTree>
    <p:extLst>
      <p:ext uri="{BB962C8B-B14F-4D97-AF65-F5344CB8AC3E}">
        <p14:creationId xmlns:p14="http://schemas.microsoft.com/office/powerpoint/2010/main" val="1350162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25</a:t>
            </a:fld>
            <a:endParaRPr lang="en-US"/>
          </a:p>
        </p:txBody>
      </p:sp>
    </p:spTree>
    <p:extLst>
      <p:ext uri="{BB962C8B-B14F-4D97-AF65-F5344CB8AC3E}">
        <p14:creationId xmlns:p14="http://schemas.microsoft.com/office/powerpoint/2010/main" val="3609930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26</a:t>
            </a:fld>
            <a:endParaRPr lang="en-US"/>
          </a:p>
        </p:txBody>
      </p:sp>
    </p:spTree>
    <p:extLst>
      <p:ext uri="{BB962C8B-B14F-4D97-AF65-F5344CB8AC3E}">
        <p14:creationId xmlns:p14="http://schemas.microsoft.com/office/powerpoint/2010/main" val="1682697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7</a:t>
            </a:fld>
            <a:endParaRPr lang="en-US"/>
          </a:p>
        </p:txBody>
      </p:sp>
    </p:spTree>
    <p:extLst>
      <p:ext uri="{BB962C8B-B14F-4D97-AF65-F5344CB8AC3E}">
        <p14:creationId xmlns:p14="http://schemas.microsoft.com/office/powerpoint/2010/main" val="1780649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27</a:t>
            </a:fld>
            <a:endParaRPr lang="en-US"/>
          </a:p>
        </p:txBody>
      </p:sp>
    </p:spTree>
    <p:extLst>
      <p:ext uri="{BB962C8B-B14F-4D97-AF65-F5344CB8AC3E}">
        <p14:creationId xmlns:p14="http://schemas.microsoft.com/office/powerpoint/2010/main" val="4070425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28</a:t>
            </a:fld>
            <a:endParaRPr lang="en-US"/>
          </a:p>
        </p:txBody>
      </p:sp>
    </p:spTree>
    <p:extLst>
      <p:ext uri="{BB962C8B-B14F-4D97-AF65-F5344CB8AC3E}">
        <p14:creationId xmlns:p14="http://schemas.microsoft.com/office/powerpoint/2010/main" val="3314943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29</a:t>
            </a:fld>
            <a:endParaRPr lang="en-US"/>
          </a:p>
        </p:txBody>
      </p:sp>
    </p:spTree>
    <p:extLst>
      <p:ext uri="{BB962C8B-B14F-4D97-AF65-F5344CB8AC3E}">
        <p14:creationId xmlns:p14="http://schemas.microsoft.com/office/powerpoint/2010/main" val="1096506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30</a:t>
            </a:fld>
            <a:endParaRPr lang="en-US"/>
          </a:p>
        </p:txBody>
      </p:sp>
    </p:spTree>
    <p:extLst>
      <p:ext uri="{BB962C8B-B14F-4D97-AF65-F5344CB8AC3E}">
        <p14:creationId xmlns:p14="http://schemas.microsoft.com/office/powerpoint/2010/main" val="4059994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31</a:t>
            </a:fld>
            <a:endParaRPr lang="en-US"/>
          </a:p>
        </p:txBody>
      </p:sp>
    </p:spTree>
    <p:extLst>
      <p:ext uri="{BB962C8B-B14F-4D97-AF65-F5344CB8AC3E}">
        <p14:creationId xmlns:p14="http://schemas.microsoft.com/office/powerpoint/2010/main" val="3411033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32</a:t>
            </a:fld>
            <a:endParaRPr lang="en-US"/>
          </a:p>
        </p:txBody>
      </p:sp>
    </p:spTree>
    <p:extLst>
      <p:ext uri="{BB962C8B-B14F-4D97-AF65-F5344CB8AC3E}">
        <p14:creationId xmlns:p14="http://schemas.microsoft.com/office/powerpoint/2010/main" val="3422632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33</a:t>
            </a:fld>
            <a:endParaRPr lang="en-US"/>
          </a:p>
        </p:txBody>
      </p:sp>
    </p:spTree>
    <p:extLst>
      <p:ext uri="{BB962C8B-B14F-4D97-AF65-F5344CB8AC3E}">
        <p14:creationId xmlns:p14="http://schemas.microsoft.com/office/powerpoint/2010/main" val="1357730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34</a:t>
            </a:fld>
            <a:endParaRPr lang="en-US"/>
          </a:p>
        </p:txBody>
      </p:sp>
    </p:spTree>
    <p:extLst>
      <p:ext uri="{BB962C8B-B14F-4D97-AF65-F5344CB8AC3E}">
        <p14:creationId xmlns:p14="http://schemas.microsoft.com/office/powerpoint/2010/main" val="3490461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35</a:t>
            </a:fld>
            <a:endParaRPr lang="en-US"/>
          </a:p>
        </p:txBody>
      </p:sp>
    </p:spTree>
    <p:extLst>
      <p:ext uri="{BB962C8B-B14F-4D97-AF65-F5344CB8AC3E}">
        <p14:creationId xmlns:p14="http://schemas.microsoft.com/office/powerpoint/2010/main" val="4037559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36</a:t>
            </a:fld>
            <a:endParaRPr lang="en-US"/>
          </a:p>
        </p:txBody>
      </p:sp>
    </p:spTree>
    <p:extLst>
      <p:ext uri="{BB962C8B-B14F-4D97-AF65-F5344CB8AC3E}">
        <p14:creationId xmlns:p14="http://schemas.microsoft.com/office/powerpoint/2010/main" val="212465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8</a:t>
            </a:fld>
            <a:endParaRPr lang="en-US"/>
          </a:p>
        </p:txBody>
      </p:sp>
    </p:spTree>
    <p:extLst>
      <p:ext uri="{BB962C8B-B14F-4D97-AF65-F5344CB8AC3E}">
        <p14:creationId xmlns:p14="http://schemas.microsoft.com/office/powerpoint/2010/main" val="1847731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37</a:t>
            </a:fld>
            <a:endParaRPr lang="en-US"/>
          </a:p>
        </p:txBody>
      </p:sp>
    </p:spTree>
    <p:extLst>
      <p:ext uri="{BB962C8B-B14F-4D97-AF65-F5344CB8AC3E}">
        <p14:creationId xmlns:p14="http://schemas.microsoft.com/office/powerpoint/2010/main" val="853085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38</a:t>
            </a:fld>
            <a:endParaRPr lang="en-US"/>
          </a:p>
        </p:txBody>
      </p:sp>
    </p:spTree>
    <p:extLst>
      <p:ext uri="{BB962C8B-B14F-4D97-AF65-F5344CB8AC3E}">
        <p14:creationId xmlns:p14="http://schemas.microsoft.com/office/powerpoint/2010/main" val="22407317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39</a:t>
            </a:fld>
            <a:endParaRPr lang="en-US"/>
          </a:p>
        </p:txBody>
      </p:sp>
    </p:spTree>
    <p:extLst>
      <p:ext uri="{BB962C8B-B14F-4D97-AF65-F5344CB8AC3E}">
        <p14:creationId xmlns:p14="http://schemas.microsoft.com/office/powerpoint/2010/main" val="19467074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40</a:t>
            </a:fld>
            <a:endParaRPr lang="en-US"/>
          </a:p>
        </p:txBody>
      </p:sp>
    </p:spTree>
    <p:extLst>
      <p:ext uri="{BB962C8B-B14F-4D97-AF65-F5344CB8AC3E}">
        <p14:creationId xmlns:p14="http://schemas.microsoft.com/office/powerpoint/2010/main" val="29298021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41</a:t>
            </a:fld>
            <a:endParaRPr lang="en-US"/>
          </a:p>
        </p:txBody>
      </p:sp>
    </p:spTree>
    <p:extLst>
      <p:ext uri="{BB962C8B-B14F-4D97-AF65-F5344CB8AC3E}">
        <p14:creationId xmlns:p14="http://schemas.microsoft.com/office/powerpoint/2010/main" val="34977932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42</a:t>
            </a:fld>
            <a:endParaRPr lang="en-US"/>
          </a:p>
        </p:txBody>
      </p:sp>
    </p:spTree>
    <p:extLst>
      <p:ext uri="{BB962C8B-B14F-4D97-AF65-F5344CB8AC3E}">
        <p14:creationId xmlns:p14="http://schemas.microsoft.com/office/powerpoint/2010/main" val="8073489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43</a:t>
            </a:fld>
            <a:endParaRPr lang="en-US"/>
          </a:p>
        </p:txBody>
      </p:sp>
    </p:spTree>
    <p:extLst>
      <p:ext uri="{BB962C8B-B14F-4D97-AF65-F5344CB8AC3E}">
        <p14:creationId xmlns:p14="http://schemas.microsoft.com/office/powerpoint/2010/main" val="772117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44</a:t>
            </a:fld>
            <a:endParaRPr lang="en-US"/>
          </a:p>
        </p:txBody>
      </p:sp>
    </p:spTree>
    <p:extLst>
      <p:ext uri="{BB962C8B-B14F-4D97-AF65-F5344CB8AC3E}">
        <p14:creationId xmlns:p14="http://schemas.microsoft.com/office/powerpoint/2010/main" val="3351232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45</a:t>
            </a:fld>
            <a:endParaRPr lang="en-US"/>
          </a:p>
        </p:txBody>
      </p:sp>
    </p:spTree>
    <p:extLst>
      <p:ext uri="{BB962C8B-B14F-4D97-AF65-F5344CB8AC3E}">
        <p14:creationId xmlns:p14="http://schemas.microsoft.com/office/powerpoint/2010/main" val="28122527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46</a:t>
            </a:fld>
            <a:endParaRPr lang="en-US"/>
          </a:p>
        </p:txBody>
      </p:sp>
    </p:spTree>
    <p:extLst>
      <p:ext uri="{BB962C8B-B14F-4D97-AF65-F5344CB8AC3E}">
        <p14:creationId xmlns:p14="http://schemas.microsoft.com/office/powerpoint/2010/main" val="1909008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9</a:t>
            </a:fld>
            <a:endParaRPr lang="en-US"/>
          </a:p>
        </p:txBody>
      </p:sp>
    </p:spTree>
    <p:extLst>
      <p:ext uri="{BB962C8B-B14F-4D97-AF65-F5344CB8AC3E}">
        <p14:creationId xmlns:p14="http://schemas.microsoft.com/office/powerpoint/2010/main" val="29894513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47</a:t>
            </a:fld>
            <a:endParaRPr lang="en-US"/>
          </a:p>
        </p:txBody>
      </p:sp>
    </p:spTree>
    <p:extLst>
      <p:ext uri="{BB962C8B-B14F-4D97-AF65-F5344CB8AC3E}">
        <p14:creationId xmlns:p14="http://schemas.microsoft.com/office/powerpoint/2010/main" val="9045952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48</a:t>
            </a:fld>
            <a:endParaRPr lang="en-US"/>
          </a:p>
        </p:txBody>
      </p:sp>
    </p:spTree>
    <p:extLst>
      <p:ext uri="{BB962C8B-B14F-4D97-AF65-F5344CB8AC3E}">
        <p14:creationId xmlns:p14="http://schemas.microsoft.com/office/powerpoint/2010/main" val="40994867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49</a:t>
            </a:fld>
            <a:endParaRPr lang="en-US"/>
          </a:p>
        </p:txBody>
      </p:sp>
    </p:spTree>
    <p:extLst>
      <p:ext uri="{BB962C8B-B14F-4D97-AF65-F5344CB8AC3E}">
        <p14:creationId xmlns:p14="http://schemas.microsoft.com/office/powerpoint/2010/main" val="18953400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50</a:t>
            </a:fld>
            <a:endParaRPr lang="en-US"/>
          </a:p>
        </p:txBody>
      </p:sp>
    </p:spTree>
    <p:extLst>
      <p:ext uri="{BB962C8B-B14F-4D97-AF65-F5344CB8AC3E}">
        <p14:creationId xmlns:p14="http://schemas.microsoft.com/office/powerpoint/2010/main" val="1508623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51</a:t>
            </a:fld>
            <a:endParaRPr lang="en-US"/>
          </a:p>
        </p:txBody>
      </p:sp>
    </p:spTree>
    <p:extLst>
      <p:ext uri="{BB962C8B-B14F-4D97-AF65-F5344CB8AC3E}">
        <p14:creationId xmlns:p14="http://schemas.microsoft.com/office/powerpoint/2010/main" val="21861543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52</a:t>
            </a:fld>
            <a:endParaRPr lang="en-US"/>
          </a:p>
        </p:txBody>
      </p:sp>
    </p:spTree>
    <p:extLst>
      <p:ext uri="{BB962C8B-B14F-4D97-AF65-F5344CB8AC3E}">
        <p14:creationId xmlns:p14="http://schemas.microsoft.com/office/powerpoint/2010/main" val="38576798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53</a:t>
            </a:fld>
            <a:endParaRPr lang="en-US"/>
          </a:p>
        </p:txBody>
      </p:sp>
    </p:spTree>
    <p:extLst>
      <p:ext uri="{BB962C8B-B14F-4D97-AF65-F5344CB8AC3E}">
        <p14:creationId xmlns:p14="http://schemas.microsoft.com/office/powerpoint/2010/main" val="25190281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54</a:t>
            </a:fld>
            <a:endParaRPr lang="en-US"/>
          </a:p>
        </p:txBody>
      </p:sp>
    </p:spTree>
    <p:extLst>
      <p:ext uri="{BB962C8B-B14F-4D97-AF65-F5344CB8AC3E}">
        <p14:creationId xmlns:p14="http://schemas.microsoft.com/office/powerpoint/2010/main" val="5789949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55</a:t>
            </a:fld>
            <a:endParaRPr lang="en-US"/>
          </a:p>
        </p:txBody>
      </p:sp>
    </p:spTree>
    <p:extLst>
      <p:ext uri="{BB962C8B-B14F-4D97-AF65-F5344CB8AC3E}">
        <p14:creationId xmlns:p14="http://schemas.microsoft.com/office/powerpoint/2010/main" val="18403981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56</a:t>
            </a:fld>
            <a:endParaRPr lang="en-US"/>
          </a:p>
        </p:txBody>
      </p:sp>
    </p:spTree>
    <p:extLst>
      <p:ext uri="{BB962C8B-B14F-4D97-AF65-F5344CB8AC3E}">
        <p14:creationId xmlns:p14="http://schemas.microsoft.com/office/powerpoint/2010/main" val="3586107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10</a:t>
            </a:fld>
            <a:endParaRPr lang="en-US"/>
          </a:p>
        </p:txBody>
      </p:sp>
    </p:spTree>
    <p:extLst>
      <p:ext uri="{BB962C8B-B14F-4D97-AF65-F5344CB8AC3E}">
        <p14:creationId xmlns:p14="http://schemas.microsoft.com/office/powerpoint/2010/main" val="16424901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57</a:t>
            </a:fld>
            <a:endParaRPr lang="en-US"/>
          </a:p>
        </p:txBody>
      </p:sp>
    </p:spTree>
    <p:extLst>
      <p:ext uri="{BB962C8B-B14F-4D97-AF65-F5344CB8AC3E}">
        <p14:creationId xmlns:p14="http://schemas.microsoft.com/office/powerpoint/2010/main" val="4788770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58</a:t>
            </a:fld>
            <a:endParaRPr lang="en-US"/>
          </a:p>
        </p:txBody>
      </p:sp>
    </p:spTree>
    <p:extLst>
      <p:ext uri="{BB962C8B-B14F-4D97-AF65-F5344CB8AC3E}">
        <p14:creationId xmlns:p14="http://schemas.microsoft.com/office/powerpoint/2010/main" val="40776724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59</a:t>
            </a:fld>
            <a:endParaRPr lang="en-US"/>
          </a:p>
        </p:txBody>
      </p:sp>
    </p:spTree>
    <p:extLst>
      <p:ext uri="{BB962C8B-B14F-4D97-AF65-F5344CB8AC3E}">
        <p14:creationId xmlns:p14="http://schemas.microsoft.com/office/powerpoint/2010/main" val="3189966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60</a:t>
            </a:fld>
            <a:endParaRPr lang="en-US"/>
          </a:p>
        </p:txBody>
      </p:sp>
    </p:spTree>
    <p:extLst>
      <p:ext uri="{BB962C8B-B14F-4D97-AF65-F5344CB8AC3E}">
        <p14:creationId xmlns:p14="http://schemas.microsoft.com/office/powerpoint/2010/main" val="33568396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61</a:t>
            </a:fld>
            <a:endParaRPr lang="en-US"/>
          </a:p>
        </p:txBody>
      </p:sp>
    </p:spTree>
    <p:extLst>
      <p:ext uri="{BB962C8B-B14F-4D97-AF65-F5344CB8AC3E}">
        <p14:creationId xmlns:p14="http://schemas.microsoft.com/office/powerpoint/2010/main" val="8869064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62</a:t>
            </a:fld>
            <a:endParaRPr lang="en-US"/>
          </a:p>
        </p:txBody>
      </p:sp>
    </p:spTree>
    <p:extLst>
      <p:ext uri="{BB962C8B-B14F-4D97-AF65-F5344CB8AC3E}">
        <p14:creationId xmlns:p14="http://schemas.microsoft.com/office/powerpoint/2010/main" val="24541126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63</a:t>
            </a:fld>
            <a:endParaRPr lang="en-US"/>
          </a:p>
        </p:txBody>
      </p:sp>
    </p:spTree>
    <p:extLst>
      <p:ext uri="{BB962C8B-B14F-4D97-AF65-F5344CB8AC3E}">
        <p14:creationId xmlns:p14="http://schemas.microsoft.com/office/powerpoint/2010/main" val="36893780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64</a:t>
            </a:fld>
            <a:endParaRPr lang="en-US"/>
          </a:p>
        </p:txBody>
      </p:sp>
    </p:spTree>
    <p:extLst>
      <p:ext uri="{BB962C8B-B14F-4D97-AF65-F5344CB8AC3E}">
        <p14:creationId xmlns:p14="http://schemas.microsoft.com/office/powerpoint/2010/main" val="18940270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65</a:t>
            </a:fld>
            <a:endParaRPr lang="en-US"/>
          </a:p>
        </p:txBody>
      </p:sp>
    </p:spTree>
    <p:extLst>
      <p:ext uri="{BB962C8B-B14F-4D97-AF65-F5344CB8AC3E}">
        <p14:creationId xmlns:p14="http://schemas.microsoft.com/office/powerpoint/2010/main" val="25882107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66</a:t>
            </a:fld>
            <a:endParaRPr lang="en-US"/>
          </a:p>
        </p:txBody>
      </p:sp>
    </p:spTree>
    <p:extLst>
      <p:ext uri="{BB962C8B-B14F-4D97-AF65-F5344CB8AC3E}">
        <p14:creationId xmlns:p14="http://schemas.microsoft.com/office/powerpoint/2010/main" val="217673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11</a:t>
            </a:fld>
            <a:endParaRPr lang="en-US"/>
          </a:p>
        </p:txBody>
      </p:sp>
    </p:spTree>
    <p:extLst>
      <p:ext uri="{BB962C8B-B14F-4D97-AF65-F5344CB8AC3E}">
        <p14:creationId xmlns:p14="http://schemas.microsoft.com/office/powerpoint/2010/main" val="15980278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67</a:t>
            </a:fld>
            <a:endParaRPr lang="en-US"/>
          </a:p>
        </p:txBody>
      </p:sp>
    </p:spTree>
    <p:extLst>
      <p:ext uri="{BB962C8B-B14F-4D97-AF65-F5344CB8AC3E}">
        <p14:creationId xmlns:p14="http://schemas.microsoft.com/office/powerpoint/2010/main" val="32071432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68</a:t>
            </a:fld>
            <a:endParaRPr lang="en-US"/>
          </a:p>
        </p:txBody>
      </p:sp>
    </p:spTree>
    <p:extLst>
      <p:ext uri="{BB962C8B-B14F-4D97-AF65-F5344CB8AC3E}">
        <p14:creationId xmlns:p14="http://schemas.microsoft.com/office/powerpoint/2010/main" val="17450901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69</a:t>
            </a:fld>
            <a:endParaRPr lang="en-US"/>
          </a:p>
        </p:txBody>
      </p:sp>
    </p:spTree>
    <p:extLst>
      <p:ext uri="{BB962C8B-B14F-4D97-AF65-F5344CB8AC3E}">
        <p14:creationId xmlns:p14="http://schemas.microsoft.com/office/powerpoint/2010/main" val="13443396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70</a:t>
            </a:fld>
            <a:endParaRPr lang="en-US"/>
          </a:p>
        </p:txBody>
      </p:sp>
    </p:spTree>
    <p:extLst>
      <p:ext uri="{BB962C8B-B14F-4D97-AF65-F5344CB8AC3E}">
        <p14:creationId xmlns:p14="http://schemas.microsoft.com/office/powerpoint/2010/main" val="22470685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71</a:t>
            </a:fld>
            <a:endParaRPr lang="en-US"/>
          </a:p>
        </p:txBody>
      </p:sp>
    </p:spTree>
    <p:extLst>
      <p:ext uri="{BB962C8B-B14F-4D97-AF65-F5344CB8AC3E}">
        <p14:creationId xmlns:p14="http://schemas.microsoft.com/office/powerpoint/2010/main" val="4207920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72</a:t>
            </a:fld>
            <a:endParaRPr lang="en-US"/>
          </a:p>
        </p:txBody>
      </p:sp>
    </p:spTree>
    <p:extLst>
      <p:ext uri="{BB962C8B-B14F-4D97-AF65-F5344CB8AC3E}">
        <p14:creationId xmlns:p14="http://schemas.microsoft.com/office/powerpoint/2010/main" val="35943170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73</a:t>
            </a:fld>
            <a:endParaRPr lang="en-US"/>
          </a:p>
        </p:txBody>
      </p:sp>
    </p:spTree>
    <p:extLst>
      <p:ext uri="{BB962C8B-B14F-4D97-AF65-F5344CB8AC3E}">
        <p14:creationId xmlns:p14="http://schemas.microsoft.com/office/powerpoint/2010/main" val="13462874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74</a:t>
            </a:fld>
            <a:endParaRPr lang="en-US"/>
          </a:p>
        </p:txBody>
      </p:sp>
    </p:spTree>
    <p:extLst>
      <p:ext uri="{BB962C8B-B14F-4D97-AF65-F5344CB8AC3E}">
        <p14:creationId xmlns:p14="http://schemas.microsoft.com/office/powerpoint/2010/main" val="28137931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75</a:t>
            </a:fld>
            <a:endParaRPr lang="en-US"/>
          </a:p>
        </p:txBody>
      </p:sp>
    </p:spTree>
    <p:extLst>
      <p:ext uri="{BB962C8B-B14F-4D97-AF65-F5344CB8AC3E}">
        <p14:creationId xmlns:p14="http://schemas.microsoft.com/office/powerpoint/2010/main" val="870407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76</a:t>
            </a:fld>
            <a:endParaRPr lang="en-US"/>
          </a:p>
        </p:txBody>
      </p:sp>
    </p:spTree>
    <p:extLst>
      <p:ext uri="{BB962C8B-B14F-4D97-AF65-F5344CB8AC3E}">
        <p14:creationId xmlns:p14="http://schemas.microsoft.com/office/powerpoint/2010/main" val="2065980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12</a:t>
            </a:fld>
            <a:endParaRPr lang="en-US"/>
          </a:p>
        </p:txBody>
      </p:sp>
    </p:spTree>
    <p:extLst>
      <p:ext uri="{BB962C8B-B14F-4D97-AF65-F5344CB8AC3E}">
        <p14:creationId xmlns:p14="http://schemas.microsoft.com/office/powerpoint/2010/main" val="30379270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77</a:t>
            </a:fld>
            <a:endParaRPr lang="en-US"/>
          </a:p>
        </p:txBody>
      </p:sp>
    </p:spTree>
    <p:extLst>
      <p:ext uri="{BB962C8B-B14F-4D97-AF65-F5344CB8AC3E}">
        <p14:creationId xmlns:p14="http://schemas.microsoft.com/office/powerpoint/2010/main" val="28388444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78</a:t>
            </a:fld>
            <a:endParaRPr lang="en-US"/>
          </a:p>
        </p:txBody>
      </p:sp>
    </p:spTree>
    <p:extLst>
      <p:ext uri="{BB962C8B-B14F-4D97-AF65-F5344CB8AC3E}">
        <p14:creationId xmlns:p14="http://schemas.microsoft.com/office/powerpoint/2010/main" val="22489147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79</a:t>
            </a:fld>
            <a:endParaRPr lang="en-US"/>
          </a:p>
        </p:txBody>
      </p:sp>
    </p:spTree>
    <p:extLst>
      <p:ext uri="{BB962C8B-B14F-4D97-AF65-F5344CB8AC3E}">
        <p14:creationId xmlns:p14="http://schemas.microsoft.com/office/powerpoint/2010/main" val="15174730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80</a:t>
            </a:fld>
            <a:endParaRPr lang="en-US"/>
          </a:p>
        </p:txBody>
      </p:sp>
    </p:spTree>
    <p:extLst>
      <p:ext uri="{BB962C8B-B14F-4D97-AF65-F5344CB8AC3E}">
        <p14:creationId xmlns:p14="http://schemas.microsoft.com/office/powerpoint/2010/main" val="3969364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81</a:t>
            </a:fld>
            <a:endParaRPr lang="en-US"/>
          </a:p>
        </p:txBody>
      </p:sp>
    </p:spTree>
    <p:extLst>
      <p:ext uri="{BB962C8B-B14F-4D97-AF65-F5344CB8AC3E}">
        <p14:creationId xmlns:p14="http://schemas.microsoft.com/office/powerpoint/2010/main" val="299721054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82</a:t>
            </a:fld>
            <a:endParaRPr lang="en-US"/>
          </a:p>
        </p:txBody>
      </p:sp>
    </p:spTree>
    <p:extLst>
      <p:ext uri="{BB962C8B-B14F-4D97-AF65-F5344CB8AC3E}">
        <p14:creationId xmlns:p14="http://schemas.microsoft.com/office/powerpoint/2010/main" val="32364936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83</a:t>
            </a:fld>
            <a:endParaRPr lang="en-US"/>
          </a:p>
        </p:txBody>
      </p:sp>
    </p:spTree>
    <p:extLst>
      <p:ext uri="{BB962C8B-B14F-4D97-AF65-F5344CB8AC3E}">
        <p14:creationId xmlns:p14="http://schemas.microsoft.com/office/powerpoint/2010/main" val="368764779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84</a:t>
            </a:fld>
            <a:endParaRPr lang="en-US"/>
          </a:p>
        </p:txBody>
      </p:sp>
    </p:spTree>
    <p:extLst>
      <p:ext uri="{BB962C8B-B14F-4D97-AF65-F5344CB8AC3E}">
        <p14:creationId xmlns:p14="http://schemas.microsoft.com/office/powerpoint/2010/main" val="27385412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85</a:t>
            </a:fld>
            <a:endParaRPr lang="en-US"/>
          </a:p>
        </p:txBody>
      </p:sp>
    </p:spTree>
    <p:extLst>
      <p:ext uri="{BB962C8B-B14F-4D97-AF65-F5344CB8AC3E}">
        <p14:creationId xmlns:p14="http://schemas.microsoft.com/office/powerpoint/2010/main" val="50930052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86</a:t>
            </a:fld>
            <a:endParaRPr lang="en-US"/>
          </a:p>
        </p:txBody>
      </p:sp>
    </p:spTree>
    <p:extLst>
      <p:ext uri="{BB962C8B-B14F-4D97-AF65-F5344CB8AC3E}">
        <p14:creationId xmlns:p14="http://schemas.microsoft.com/office/powerpoint/2010/main" val="2686820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15</a:t>
            </a:fld>
            <a:endParaRPr lang="en-US"/>
          </a:p>
        </p:txBody>
      </p:sp>
    </p:spTree>
    <p:extLst>
      <p:ext uri="{BB962C8B-B14F-4D97-AF65-F5344CB8AC3E}">
        <p14:creationId xmlns:p14="http://schemas.microsoft.com/office/powerpoint/2010/main" val="249422797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87</a:t>
            </a:fld>
            <a:endParaRPr lang="en-US"/>
          </a:p>
        </p:txBody>
      </p:sp>
    </p:spTree>
    <p:extLst>
      <p:ext uri="{BB962C8B-B14F-4D97-AF65-F5344CB8AC3E}">
        <p14:creationId xmlns:p14="http://schemas.microsoft.com/office/powerpoint/2010/main" val="383467477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88</a:t>
            </a:fld>
            <a:endParaRPr lang="en-US"/>
          </a:p>
        </p:txBody>
      </p:sp>
    </p:spTree>
    <p:extLst>
      <p:ext uri="{BB962C8B-B14F-4D97-AF65-F5344CB8AC3E}">
        <p14:creationId xmlns:p14="http://schemas.microsoft.com/office/powerpoint/2010/main" val="13798816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89</a:t>
            </a:fld>
            <a:endParaRPr lang="en-US"/>
          </a:p>
        </p:txBody>
      </p:sp>
    </p:spTree>
    <p:extLst>
      <p:ext uri="{BB962C8B-B14F-4D97-AF65-F5344CB8AC3E}">
        <p14:creationId xmlns:p14="http://schemas.microsoft.com/office/powerpoint/2010/main" val="260166094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90</a:t>
            </a:fld>
            <a:endParaRPr lang="en-US"/>
          </a:p>
        </p:txBody>
      </p:sp>
    </p:spTree>
    <p:extLst>
      <p:ext uri="{BB962C8B-B14F-4D97-AF65-F5344CB8AC3E}">
        <p14:creationId xmlns:p14="http://schemas.microsoft.com/office/powerpoint/2010/main" val="334805084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91</a:t>
            </a:fld>
            <a:endParaRPr lang="en-US"/>
          </a:p>
        </p:txBody>
      </p:sp>
    </p:spTree>
    <p:extLst>
      <p:ext uri="{BB962C8B-B14F-4D97-AF65-F5344CB8AC3E}">
        <p14:creationId xmlns:p14="http://schemas.microsoft.com/office/powerpoint/2010/main" val="374083038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92</a:t>
            </a:fld>
            <a:endParaRPr lang="en-US"/>
          </a:p>
        </p:txBody>
      </p:sp>
    </p:spTree>
    <p:extLst>
      <p:ext uri="{BB962C8B-B14F-4D97-AF65-F5344CB8AC3E}">
        <p14:creationId xmlns:p14="http://schemas.microsoft.com/office/powerpoint/2010/main" val="285295261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93</a:t>
            </a:fld>
            <a:endParaRPr lang="en-US"/>
          </a:p>
        </p:txBody>
      </p:sp>
    </p:spTree>
    <p:extLst>
      <p:ext uri="{BB962C8B-B14F-4D97-AF65-F5344CB8AC3E}">
        <p14:creationId xmlns:p14="http://schemas.microsoft.com/office/powerpoint/2010/main" val="45452895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94</a:t>
            </a:fld>
            <a:endParaRPr lang="en-US"/>
          </a:p>
        </p:txBody>
      </p:sp>
    </p:spTree>
    <p:extLst>
      <p:ext uri="{BB962C8B-B14F-4D97-AF65-F5344CB8AC3E}">
        <p14:creationId xmlns:p14="http://schemas.microsoft.com/office/powerpoint/2010/main" val="14674140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95</a:t>
            </a:fld>
            <a:endParaRPr lang="en-US"/>
          </a:p>
        </p:txBody>
      </p:sp>
    </p:spTree>
    <p:extLst>
      <p:ext uri="{BB962C8B-B14F-4D97-AF65-F5344CB8AC3E}">
        <p14:creationId xmlns:p14="http://schemas.microsoft.com/office/powerpoint/2010/main" val="1422612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96</a:t>
            </a:fld>
            <a:endParaRPr lang="en-US"/>
          </a:p>
        </p:txBody>
      </p:sp>
    </p:spTree>
    <p:extLst>
      <p:ext uri="{BB962C8B-B14F-4D97-AF65-F5344CB8AC3E}">
        <p14:creationId xmlns:p14="http://schemas.microsoft.com/office/powerpoint/2010/main" val="488440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16</a:t>
            </a:fld>
            <a:endParaRPr lang="en-US"/>
          </a:p>
        </p:txBody>
      </p:sp>
    </p:spTree>
    <p:extLst>
      <p:ext uri="{BB962C8B-B14F-4D97-AF65-F5344CB8AC3E}">
        <p14:creationId xmlns:p14="http://schemas.microsoft.com/office/powerpoint/2010/main" val="423302725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FA4EFF-97C0-4EB6-946E-BC827035BCA0}" type="slidenum">
              <a:rPr lang="en-US" smtClean="0"/>
              <a:t>97</a:t>
            </a:fld>
            <a:endParaRPr lang="en-US"/>
          </a:p>
        </p:txBody>
      </p:sp>
    </p:spTree>
    <p:extLst>
      <p:ext uri="{BB962C8B-B14F-4D97-AF65-F5344CB8AC3E}">
        <p14:creationId xmlns:p14="http://schemas.microsoft.com/office/powerpoint/2010/main" val="3048671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01532C-0AF9-45DD-8A85-21DD98767A2F}" type="datetime1">
              <a:rPr lang="en-US" smtClean="0"/>
              <a:t>11/23/2022</a:t>
            </a:fld>
            <a:endParaRPr lang="en-US"/>
          </a:p>
        </p:txBody>
      </p:sp>
      <p:sp>
        <p:nvSpPr>
          <p:cNvPr id="5" name="Footer Placeholder 4"/>
          <p:cNvSpPr>
            <a:spLocks noGrp="1"/>
          </p:cNvSpPr>
          <p:nvPr>
            <p:ph type="ftr" sz="quarter" idx="11"/>
          </p:nvPr>
        </p:nvSpPr>
        <p:spPr/>
        <p:txBody>
          <a:bodyPr/>
          <a:lstStyle/>
          <a:p>
            <a:r>
              <a:rPr lang="en-US"/>
              <a:t>Department of CSE,GIT             19ECS201, Data Communications</a:t>
            </a:r>
          </a:p>
        </p:txBody>
      </p:sp>
      <p:sp>
        <p:nvSpPr>
          <p:cNvPr id="6" name="Slide Number Placeholder 5"/>
          <p:cNvSpPr>
            <a:spLocks noGrp="1"/>
          </p:cNvSpPr>
          <p:nvPr>
            <p:ph type="sldNum" sz="quarter" idx="12"/>
          </p:nvPr>
        </p:nvSpPr>
        <p:spPr/>
        <p:txBody>
          <a:bodyPr/>
          <a:lstStyle/>
          <a:p>
            <a:fld id="{8FE5D562-7E7B-4805-B050-DC354C56BA92}" type="slidenum">
              <a:rPr lang="en-US" smtClean="0"/>
              <a:t>‹#›</a:t>
            </a:fld>
            <a:endParaRPr lang="en-US"/>
          </a:p>
        </p:txBody>
      </p:sp>
    </p:spTree>
    <p:extLst>
      <p:ext uri="{BB962C8B-B14F-4D97-AF65-F5344CB8AC3E}">
        <p14:creationId xmlns:p14="http://schemas.microsoft.com/office/powerpoint/2010/main" val="1746735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241446-159A-4156-A6FF-D80F654A4139}" type="datetime1">
              <a:rPr lang="en-US" smtClean="0"/>
              <a:t>11/23/2022</a:t>
            </a:fld>
            <a:endParaRPr lang="en-US"/>
          </a:p>
        </p:txBody>
      </p:sp>
      <p:sp>
        <p:nvSpPr>
          <p:cNvPr id="5" name="Footer Placeholder 4"/>
          <p:cNvSpPr>
            <a:spLocks noGrp="1"/>
          </p:cNvSpPr>
          <p:nvPr>
            <p:ph type="ftr" sz="quarter" idx="11"/>
          </p:nvPr>
        </p:nvSpPr>
        <p:spPr/>
        <p:txBody>
          <a:bodyPr/>
          <a:lstStyle/>
          <a:p>
            <a:r>
              <a:rPr lang="en-US"/>
              <a:t>Department of CSE,GIT             19ECS201, Data Communications</a:t>
            </a:r>
          </a:p>
        </p:txBody>
      </p:sp>
      <p:sp>
        <p:nvSpPr>
          <p:cNvPr id="6" name="Slide Number Placeholder 5"/>
          <p:cNvSpPr>
            <a:spLocks noGrp="1"/>
          </p:cNvSpPr>
          <p:nvPr>
            <p:ph type="sldNum" sz="quarter" idx="12"/>
          </p:nvPr>
        </p:nvSpPr>
        <p:spPr/>
        <p:txBody>
          <a:bodyPr/>
          <a:lstStyle/>
          <a:p>
            <a:fld id="{8FE5D562-7E7B-4805-B050-DC354C56BA92}" type="slidenum">
              <a:rPr lang="en-US" smtClean="0"/>
              <a:t>‹#›</a:t>
            </a:fld>
            <a:endParaRPr lang="en-US"/>
          </a:p>
        </p:txBody>
      </p:sp>
    </p:spTree>
    <p:extLst>
      <p:ext uri="{BB962C8B-B14F-4D97-AF65-F5344CB8AC3E}">
        <p14:creationId xmlns:p14="http://schemas.microsoft.com/office/powerpoint/2010/main" val="30704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0AD13-3266-402A-BD42-A2D866B0D357}" type="datetime1">
              <a:rPr lang="en-US" smtClean="0"/>
              <a:t>11/23/2022</a:t>
            </a:fld>
            <a:endParaRPr lang="en-US"/>
          </a:p>
        </p:txBody>
      </p:sp>
      <p:sp>
        <p:nvSpPr>
          <p:cNvPr id="5" name="Footer Placeholder 4"/>
          <p:cNvSpPr>
            <a:spLocks noGrp="1"/>
          </p:cNvSpPr>
          <p:nvPr>
            <p:ph type="ftr" sz="quarter" idx="11"/>
          </p:nvPr>
        </p:nvSpPr>
        <p:spPr/>
        <p:txBody>
          <a:bodyPr/>
          <a:lstStyle/>
          <a:p>
            <a:r>
              <a:rPr lang="en-US"/>
              <a:t>Department of CSE,GIT             19ECS201, Data Communications</a:t>
            </a:r>
          </a:p>
        </p:txBody>
      </p:sp>
      <p:sp>
        <p:nvSpPr>
          <p:cNvPr id="6" name="Slide Number Placeholder 5"/>
          <p:cNvSpPr>
            <a:spLocks noGrp="1"/>
          </p:cNvSpPr>
          <p:nvPr>
            <p:ph type="sldNum" sz="quarter" idx="12"/>
          </p:nvPr>
        </p:nvSpPr>
        <p:spPr/>
        <p:txBody>
          <a:bodyPr/>
          <a:lstStyle/>
          <a:p>
            <a:fld id="{8FE5D562-7E7B-4805-B050-DC354C56BA92}" type="slidenum">
              <a:rPr lang="en-US" smtClean="0"/>
              <a:t>‹#›</a:t>
            </a:fld>
            <a:endParaRPr lang="en-US"/>
          </a:p>
        </p:txBody>
      </p:sp>
    </p:spTree>
    <p:extLst>
      <p:ext uri="{BB962C8B-B14F-4D97-AF65-F5344CB8AC3E}">
        <p14:creationId xmlns:p14="http://schemas.microsoft.com/office/powerpoint/2010/main" val="380950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E772ED-9684-4338-B9F1-26BD37070BAB}" type="datetime1">
              <a:rPr lang="en-US" smtClean="0"/>
              <a:t>11/23/2022</a:t>
            </a:fld>
            <a:endParaRPr lang="en-US"/>
          </a:p>
        </p:txBody>
      </p:sp>
      <p:sp>
        <p:nvSpPr>
          <p:cNvPr id="5" name="Footer Placeholder 4"/>
          <p:cNvSpPr>
            <a:spLocks noGrp="1"/>
          </p:cNvSpPr>
          <p:nvPr>
            <p:ph type="ftr" sz="quarter" idx="11"/>
          </p:nvPr>
        </p:nvSpPr>
        <p:spPr/>
        <p:txBody>
          <a:bodyPr/>
          <a:lstStyle/>
          <a:p>
            <a:r>
              <a:rPr lang="en-US"/>
              <a:t>Department of CSE,GIT             19ECS201, Data Communications</a:t>
            </a:r>
          </a:p>
        </p:txBody>
      </p:sp>
      <p:sp>
        <p:nvSpPr>
          <p:cNvPr id="6" name="Slide Number Placeholder 5"/>
          <p:cNvSpPr>
            <a:spLocks noGrp="1"/>
          </p:cNvSpPr>
          <p:nvPr>
            <p:ph type="sldNum" sz="quarter" idx="12"/>
          </p:nvPr>
        </p:nvSpPr>
        <p:spPr/>
        <p:txBody>
          <a:bodyPr/>
          <a:lstStyle/>
          <a:p>
            <a:fld id="{8FE5D562-7E7B-4805-B050-DC354C56BA92}" type="slidenum">
              <a:rPr lang="en-US" smtClean="0"/>
              <a:t>‹#›</a:t>
            </a:fld>
            <a:endParaRPr lang="en-US"/>
          </a:p>
        </p:txBody>
      </p:sp>
    </p:spTree>
    <p:extLst>
      <p:ext uri="{BB962C8B-B14F-4D97-AF65-F5344CB8AC3E}">
        <p14:creationId xmlns:p14="http://schemas.microsoft.com/office/powerpoint/2010/main" val="406019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5887E4-91FC-4122-9AA0-56E25A5C95D4}" type="datetime1">
              <a:rPr lang="en-US" smtClean="0"/>
              <a:t>11/23/2022</a:t>
            </a:fld>
            <a:endParaRPr lang="en-US"/>
          </a:p>
        </p:txBody>
      </p:sp>
      <p:sp>
        <p:nvSpPr>
          <p:cNvPr id="5" name="Footer Placeholder 4"/>
          <p:cNvSpPr>
            <a:spLocks noGrp="1"/>
          </p:cNvSpPr>
          <p:nvPr>
            <p:ph type="ftr" sz="quarter" idx="11"/>
          </p:nvPr>
        </p:nvSpPr>
        <p:spPr/>
        <p:txBody>
          <a:bodyPr/>
          <a:lstStyle/>
          <a:p>
            <a:r>
              <a:rPr lang="en-US"/>
              <a:t>Department of CSE,GIT             19ECS201, Data Communications</a:t>
            </a:r>
          </a:p>
        </p:txBody>
      </p:sp>
      <p:sp>
        <p:nvSpPr>
          <p:cNvPr id="6" name="Slide Number Placeholder 5"/>
          <p:cNvSpPr>
            <a:spLocks noGrp="1"/>
          </p:cNvSpPr>
          <p:nvPr>
            <p:ph type="sldNum" sz="quarter" idx="12"/>
          </p:nvPr>
        </p:nvSpPr>
        <p:spPr/>
        <p:txBody>
          <a:bodyPr/>
          <a:lstStyle/>
          <a:p>
            <a:fld id="{8FE5D562-7E7B-4805-B050-DC354C56BA92}" type="slidenum">
              <a:rPr lang="en-US" smtClean="0"/>
              <a:t>‹#›</a:t>
            </a:fld>
            <a:endParaRPr lang="en-US"/>
          </a:p>
        </p:txBody>
      </p:sp>
    </p:spTree>
    <p:extLst>
      <p:ext uri="{BB962C8B-B14F-4D97-AF65-F5344CB8AC3E}">
        <p14:creationId xmlns:p14="http://schemas.microsoft.com/office/powerpoint/2010/main" val="182787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C1EF47-1AF4-4703-8455-4BE25AA64351}" type="datetime1">
              <a:rPr lang="en-US" smtClean="0"/>
              <a:t>11/23/2022</a:t>
            </a:fld>
            <a:endParaRPr lang="en-US"/>
          </a:p>
        </p:txBody>
      </p:sp>
      <p:sp>
        <p:nvSpPr>
          <p:cNvPr id="6" name="Footer Placeholder 5"/>
          <p:cNvSpPr>
            <a:spLocks noGrp="1"/>
          </p:cNvSpPr>
          <p:nvPr>
            <p:ph type="ftr" sz="quarter" idx="11"/>
          </p:nvPr>
        </p:nvSpPr>
        <p:spPr/>
        <p:txBody>
          <a:bodyPr/>
          <a:lstStyle/>
          <a:p>
            <a:r>
              <a:rPr lang="en-US"/>
              <a:t>Department of CSE,GIT             19ECS201, Data Communications</a:t>
            </a:r>
          </a:p>
        </p:txBody>
      </p:sp>
      <p:sp>
        <p:nvSpPr>
          <p:cNvPr id="7" name="Slide Number Placeholder 6"/>
          <p:cNvSpPr>
            <a:spLocks noGrp="1"/>
          </p:cNvSpPr>
          <p:nvPr>
            <p:ph type="sldNum" sz="quarter" idx="12"/>
          </p:nvPr>
        </p:nvSpPr>
        <p:spPr/>
        <p:txBody>
          <a:bodyPr/>
          <a:lstStyle/>
          <a:p>
            <a:fld id="{8FE5D562-7E7B-4805-B050-DC354C56BA92}" type="slidenum">
              <a:rPr lang="en-US" smtClean="0"/>
              <a:t>‹#›</a:t>
            </a:fld>
            <a:endParaRPr lang="en-US"/>
          </a:p>
        </p:txBody>
      </p:sp>
    </p:spTree>
    <p:extLst>
      <p:ext uri="{BB962C8B-B14F-4D97-AF65-F5344CB8AC3E}">
        <p14:creationId xmlns:p14="http://schemas.microsoft.com/office/powerpoint/2010/main" val="3862012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49DC18-1630-4B3F-AE12-1DDE069E6899}" type="datetime1">
              <a:rPr lang="en-US" smtClean="0"/>
              <a:t>11/23/2022</a:t>
            </a:fld>
            <a:endParaRPr lang="en-US"/>
          </a:p>
        </p:txBody>
      </p:sp>
      <p:sp>
        <p:nvSpPr>
          <p:cNvPr id="8" name="Footer Placeholder 7"/>
          <p:cNvSpPr>
            <a:spLocks noGrp="1"/>
          </p:cNvSpPr>
          <p:nvPr>
            <p:ph type="ftr" sz="quarter" idx="11"/>
          </p:nvPr>
        </p:nvSpPr>
        <p:spPr/>
        <p:txBody>
          <a:bodyPr/>
          <a:lstStyle/>
          <a:p>
            <a:r>
              <a:rPr lang="en-US"/>
              <a:t>Department of CSE,GIT             19ECS201, Data Communications</a:t>
            </a:r>
          </a:p>
        </p:txBody>
      </p:sp>
      <p:sp>
        <p:nvSpPr>
          <p:cNvPr id="9" name="Slide Number Placeholder 8"/>
          <p:cNvSpPr>
            <a:spLocks noGrp="1"/>
          </p:cNvSpPr>
          <p:nvPr>
            <p:ph type="sldNum" sz="quarter" idx="12"/>
          </p:nvPr>
        </p:nvSpPr>
        <p:spPr/>
        <p:txBody>
          <a:bodyPr/>
          <a:lstStyle/>
          <a:p>
            <a:fld id="{8FE5D562-7E7B-4805-B050-DC354C56BA92}" type="slidenum">
              <a:rPr lang="en-US" smtClean="0"/>
              <a:t>‹#›</a:t>
            </a:fld>
            <a:endParaRPr lang="en-US"/>
          </a:p>
        </p:txBody>
      </p:sp>
    </p:spTree>
    <p:extLst>
      <p:ext uri="{BB962C8B-B14F-4D97-AF65-F5344CB8AC3E}">
        <p14:creationId xmlns:p14="http://schemas.microsoft.com/office/powerpoint/2010/main" val="3339260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77FDF0-3F8F-478A-B6EE-2A70FDBBF03A}" type="datetime1">
              <a:rPr lang="en-US" smtClean="0"/>
              <a:t>11/23/2022</a:t>
            </a:fld>
            <a:endParaRPr lang="en-US"/>
          </a:p>
        </p:txBody>
      </p:sp>
      <p:sp>
        <p:nvSpPr>
          <p:cNvPr id="4" name="Footer Placeholder 3"/>
          <p:cNvSpPr>
            <a:spLocks noGrp="1"/>
          </p:cNvSpPr>
          <p:nvPr>
            <p:ph type="ftr" sz="quarter" idx="11"/>
          </p:nvPr>
        </p:nvSpPr>
        <p:spPr/>
        <p:txBody>
          <a:bodyPr/>
          <a:lstStyle/>
          <a:p>
            <a:r>
              <a:rPr lang="en-US"/>
              <a:t>Department of CSE,GIT             19ECS201, Data Communications</a:t>
            </a:r>
          </a:p>
        </p:txBody>
      </p:sp>
      <p:sp>
        <p:nvSpPr>
          <p:cNvPr id="5" name="Slide Number Placeholder 4"/>
          <p:cNvSpPr>
            <a:spLocks noGrp="1"/>
          </p:cNvSpPr>
          <p:nvPr>
            <p:ph type="sldNum" sz="quarter" idx="12"/>
          </p:nvPr>
        </p:nvSpPr>
        <p:spPr/>
        <p:txBody>
          <a:bodyPr/>
          <a:lstStyle/>
          <a:p>
            <a:fld id="{8FE5D562-7E7B-4805-B050-DC354C56BA92}" type="slidenum">
              <a:rPr lang="en-US" smtClean="0"/>
              <a:t>‹#›</a:t>
            </a:fld>
            <a:endParaRPr lang="en-US"/>
          </a:p>
        </p:txBody>
      </p:sp>
    </p:spTree>
    <p:extLst>
      <p:ext uri="{BB962C8B-B14F-4D97-AF65-F5344CB8AC3E}">
        <p14:creationId xmlns:p14="http://schemas.microsoft.com/office/powerpoint/2010/main" val="393173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38B593-3C9A-43C8-95F6-94A5BBF0AB5A}" type="datetime1">
              <a:rPr lang="en-US" smtClean="0"/>
              <a:t>11/23/2022</a:t>
            </a:fld>
            <a:endParaRPr lang="en-US"/>
          </a:p>
        </p:txBody>
      </p:sp>
      <p:sp>
        <p:nvSpPr>
          <p:cNvPr id="3" name="Footer Placeholder 2"/>
          <p:cNvSpPr>
            <a:spLocks noGrp="1"/>
          </p:cNvSpPr>
          <p:nvPr>
            <p:ph type="ftr" sz="quarter" idx="11"/>
          </p:nvPr>
        </p:nvSpPr>
        <p:spPr/>
        <p:txBody>
          <a:bodyPr/>
          <a:lstStyle/>
          <a:p>
            <a:r>
              <a:rPr lang="en-US"/>
              <a:t>Department of CSE,GIT             19ECS201, Data Communications</a:t>
            </a:r>
          </a:p>
        </p:txBody>
      </p:sp>
      <p:sp>
        <p:nvSpPr>
          <p:cNvPr id="4" name="Slide Number Placeholder 3"/>
          <p:cNvSpPr>
            <a:spLocks noGrp="1"/>
          </p:cNvSpPr>
          <p:nvPr>
            <p:ph type="sldNum" sz="quarter" idx="12"/>
          </p:nvPr>
        </p:nvSpPr>
        <p:spPr/>
        <p:txBody>
          <a:bodyPr/>
          <a:lstStyle/>
          <a:p>
            <a:fld id="{8FE5D562-7E7B-4805-B050-DC354C56BA92}" type="slidenum">
              <a:rPr lang="en-US" smtClean="0"/>
              <a:t>‹#›</a:t>
            </a:fld>
            <a:endParaRPr lang="en-US"/>
          </a:p>
        </p:txBody>
      </p:sp>
    </p:spTree>
    <p:extLst>
      <p:ext uri="{BB962C8B-B14F-4D97-AF65-F5344CB8AC3E}">
        <p14:creationId xmlns:p14="http://schemas.microsoft.com/office/powerpoint/2010/main" val="195019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5BDFDC-AE07-4AC9-9B95-07C1B49164F0}" type="datetime1">
              <a:rPr lang="en-US" smtClean="0"/>
              <a:t>11/23/2022</a:t>
            </a:fld>
            <a:endParaRPr lang="en-US"/>
          </a:p>
        </p:txBody>
      </p:sp>
      <p:sp>
        <p:nvSpPr>
          <p:cNvPr id="6" name="Footer Placeholder 5"/>
          <p:cNvSpPr>
            <a:spLocks noGrp="1"/>
          </p:cNvSpPr>
          <p:nvPr>
            <p:ph type="ftr" sz="quarter" idx="11"/>
          </p:nvPr>
        </p:nvSpPr>
        <p:spPr/>
        <p:txBody>
          <a:bodyPr/>
          <a:lstStyle/>
          <a:p>
            <a:r>
              <a:rPr lang="en-US"/>
              <a:t>Department of CSE,GIT             19ECS201, Data Communications</a:t>
            </a:r>
          </a:p>
        </p:txBody>
      </p:sp>
      <p:sp>
        <p:nvSpPr>
          <p:cNvPr id="7" name="Slide Number Placeholder 6"/>
          <p:cNvSpPr>
            <a:spLocks noGrp="1"/>
          </p:cNvSpPr>
          <p:nvPr>
            <p:ph type="sldNum" sz="quarter" idx="12"/>
          </p:nvPr>
        </p:nvSpPr>
        <p:spPr/>
        <p:txBody>
          <a:bodyPr/>
          <a:lstStyle/>
          <a:p>
            <a:fld id="{8FE5D562-7E7B-4805-B050-DC354C56BA92}" type="slidenum">
              <a:rPr lang="en-US" smtClean="0"/>
              <a:t>‹#›</a:t>
            </a:fld>
            <a:endParaRPr lang="en-US"/>
          </a:p>
        </p:txBody>
      </p:sp>
    </p:spTree>
    <p:extLst>
      <p:ext uri="{BB962C8B-B14F-4D97-AF65-F5344CB8AC3E}">
        <p14:creationId xmlns:p14="http://schemas.microsoft.com/office/powerpoint/2010/main" val="330322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FA9CC-8DBD-48D3-8103-540677C7ACCB}" type="datetime1">
              <a:rPr lang="en-US" smtClean="0"/>
              <a:t>11/23/2022</a:t>
            </a:fld>
            <a:endParaRPr lang="en-US"/>
          </a:p>
        </p:txBody>
      </p:sp>
      <p:sp>
        <p:nvSpPr>
          <p:cNvPr id="6" name="Footer Placeholder 5"/>
          <p:cNvSpPr>
            <a:spLocks noGrp="1"/>
          </p:cNvSpPr>
          <p:nvPr>
            <p:ph type="ftr" sz="quarter" idx="11"/>
          </p:nvPr>
        </p:nvSpPr>
        <p:spPr/>
        <p:txBody>
          <a:bodyPr/>
          <a:lstStyle/>
          <a:p>
            <a:r>
              <a:rPr lang="en-US"/>
              <a:t>Department of CSE,GIT             19ECS201, Data Communications</a:t>
            </a:r>
          </a:p>
        </p:txBody>
      </p:sp>
      <p:sp>
        <p:nvSpPr>
          <p:cNvPr id="7" name="Slide Number Placeholder 6"/>
          <p:cNvSpPr>
            <a:spLocks noGrp="1"/>
          </p:cNvSpPr>
          <p:nvPr>
            <p:ph type="sldNum" sz="quarter" idx="12"/>
          </p:nvPr>
        </p:nvSpPr>
        <p:spPr/>
        <p:txBody>
          <a:bodyPr/>
          <a:lstStyle/>
          <a:p>
            <a:fld id="{8FE5D562-7E7B-4805-B050-DC354C56BA92}" type="slidenum">
              <a:rPr lang="en-US" smtClean="0"/>
              <a:t>‹#›</a:t>
            </a:fld>
            <a:endParaRPr lang="en-US"/>
          </a:p>
        </p:txBody>
      </p:sp>
    </p:spTree>
    <p:extLst>
      <p:ext uri="{BB962C8B-B14F-4D97-AF65-F5344CB8AC3E}">
        <p14:creationId xmlns:p14="http://schemas.microsoft.com/office/powerpoint/2010/main" val="264021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88B40-66B2-4ABA-9251-B21E538AFEC8}" type="datetime1">
              <a:rPr lang="en-US" smtClean="0"/>
              <a:t>11/23/2022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CSE,GIT             19ECS201, Data Communications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5D562-7E7B-4805-B050-DC354C56BA92}" type="slidenum">
              <a:rPr lang="en-US" smtClean="0"/>
              <a:t>‹#›</a:t>
            </a:fld>
            <a:endParaRPr lang="en-US"/>
          </a:p>
        </p:txBody>
      </p:sp>
    </p:spTree>
    <p:extLst>
      <p:ext uri="{BB962C8B-B14F-4D97-AF65-F5344CB8AC3E}">
        <p14:creationId xmlns:p14="http://schemas.microsoft.com/office/powerpoint/2010/main" val="736442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balasa@gitam.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6.xml"/><Relationship Id="rId5" Type="http://schemas.openxmlformats.org/officeDocument/2006/relationships/image" Target="../media/image50.png"/><Relationship Id="rId4" Type="http://schemas.openxmlformats.org/officeDocument/2006/relationships/image" Target="../media/image4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6.xml"/><Relationship Id="rId5" Type="http://schemas.openxmlformats.org/officeDocument/2006/relationships/image" Target="../media/image52.png"/><Relationship Id="rId4" Type="http://schemas.openxmlformats.org/officeDocument/2006/relationships/image" Target="../media/image51.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6.xml"/><Relationship Id="rId5" Type="http://schemas.openxmlformats.org/officeDocument/2006/relationships/image" Target="../media/image59.png"/><Relationship Id="rId4" Type="http://schemas.openxmlformats.org/officeDocument/2006/relationships/image" Target="../media/image58.png"/></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6.xml"/><Relationship Id="rId4" Type="http://schemas.openxmlformats.org/officeDocument/2006/relationships/image" Target="../media/image61.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6.xml"/><Relationship Id="rId4" Type="http://schemas.openxmlformats.org/officeDocument/2006/relationships/image" Target="../media/image6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6857999"/>
          </a:xfrm>
        </p:spPr>
        <p:txBody>
          <a:bodyPr>
            <a:normAutofit/>
          </a:bodyPr>
          <a:lstStyle/>
          <a:p>
            <a:r>
              <a:rPr lang="en-US" sz="2000" dirty="0" err="1">
                <a:latin typeface="Times New Roman" panose="02020603050405020304" pitchFamily="18" charset="0"/>
                <a:cs typeface="Times New Roman" panose="02020603050405020304" pitchFamily="18" charset="0"/>
              </a:rPr>
              <a:t>T.V.Suri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AppaRao</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Assistant Professor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Department of EECE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GITAM Institute of Technology(GIT)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Visakhapatnam-530045</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Email: vtanakal</a:t>
            </a:r>
            <a:r>
              <a:rPr lang="en-US" sz="2000" dirty="0">
                <a:latin typeface="Times New Roman" panose="02020603050405020304" pitchFamily="18" charset="0"/>
                <a:cs typeface="Times New Roman" panose="02020603050405020304" pitchFamily="18" charset="0"/>
                <a:hlinkClick r:id="rId3"/>
              </a:rPr>
              <a:t>@gitam.edu</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5351" y="1733550"/>
            <a:ext cx="10058787" cy="1120861"/>
          </a:xfrm>
        </p:spPr>
        <p:txBody>
          <a:bodyPr>
            <a:noAutofit/>
          </a:bodyPr>
          <a:lstStyle/>
          <a:p>
            <a:pPr algn="l"/>
            <a:r>
              <a:rPr lang="en-US" sz="2000" b="1" dirty="0">
                <a:solidFill>
                  <a:srgbClr val="00B0F0"/>
                </a:solidFill>
                <a:latin typeface="Times New Roman" panose="02020603050405020304" pitchFamily="18" charset="0"/>
                <a:cs typeface="Times New Roman" panose="02020603050405020304" pitchFamily="18" charset="0"/>
              </a:rPr>
              <a:t>Topic              </a:t>
            </a:r>
            <a:r>
              <a:rPr lang="en-US" sz="2000" b="1" dirty="0">
                <a:latin typeface="Times New Roman" panose="02020603050405020304" pitchFamily="18" charset="0"/>
                <a:cs typeface="Times New Roman" panose="02020603050405020304" pitchFamily="18" charset="0"/>
              </a:rPr>
              <a:t>: Datalink control protocols –High Level Datalink Control (HDLC)</a:t>
            </a:r>
          </a:p>
          <a:p>
            <a:pPr algn="l"/>
            <a:r>
              <a:rPr lang="en-US" sz="2000" b="1" dirty="0">
                <a:solidFill>
                  <a:srgbClr val="00B0F0"/>
                </a:solidFill>
                <a:latin typeface="Times New Roman" panose="02020603050405020304" pitchFamily="18" charset="0"/>
                <a:cs typeface="Times New Roman" panose="02020603050405020304" pitchFamily="18" charset="0"/>
              </a:rPr>
              <a:t>Unit IV          </a:t>
            </a:r>
            <a:r>
              <a:rPr lang="en-US" sz="2000" b="1" dirty="0">
                <a:latin typeface="Times New Roman" panose="02020603050405020304" pitchFamily="18" charset="0"/>
                <a:cs typeface="Times New Roman" panose="02020603050405020304" pitchFamily="18" charset="0"/>
              </a:rPr>
              <a:t>: Digital Data Communication Techniques</a:t>
            </a:r>
          </a:p>
          <a:p>
            <a:pPr algn="l"/>
            <a:endParaRPr lang="en-US" sz="1600" dirty="0"/>
          </a:p>
          <a:p>
            <a:endParaRPr lang="en-US" sz="3600" dirty="0"/>
          </a:p>
        </p:txBody>
      </p:sp>
      <p:pic>
        <p:nvPicPr>
          <p:cNvPr id="1026" name="Picture 2" descr="C:\Users\Admin\Desktop\Murali office correspondance\University logo letter head etc\gitam logo\logo-gitam-fina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738" y="355600"/>
            <a:ext cx="1695450" cy="102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408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Asynchronous transmission is simple and cheap but requires an overhead of 2-3 bits per character</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percentage overhead can be reduced by sending larger blocks of bits between the start bit and stop bit element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Larger </a:t>
            </a:r>
            <a:r>
              <a:rPr lang="en-US" sz="2200">
                <a:latin typeface="Times New Roman" panose="02020603050405020304" pitchFamily="18" charset="0"/>
                <a:cs typeface="Times New Roman" panose="02020603050405020304" pitchFamily="18" charset="0"/>
              </a:rPr>
              <a:t>the block </a:t>
            </a:r>
            <a:r>
              <a:rPr lang="en-US" sz="2200" dirty="0">
                <a:latin typeface="Times New Roman" panose="02020603050405020304" pitchFamily="18" charset="0"/>
                <a:cs typeface="Times New Roman" panose="02020603050405020304" pitchFamily="18" charset="0"/>
              </a:rPr>
              <a:t>of bits, the greater the cumulative timing error.</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To achieve greater efficiency , Synchronous transmission is used.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b="1" dirty="0">
                <a:solidFill>
                  <a:srgbClr val="00B0F0"/>
                </a:solidFill>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10</a:t>
            </a:fld>
            <a:endParaRPr lang="en-US"/>
          </a:p>
        </p:txBody>
      </p:sp>
      <p:sp>
        <p:nvSpPr>
          <p:cNvPr id="3" name="Date Placeholder 2"/>
          <p:cNvSpPr>
            <a:spLocks noGrp="1"/>
          </p:cNvSpPr>
          <p:nvPr>
            <p:ph type="dt" sz="half" idx="10"/>
          </p:nvPr>
        </p:nvSpPr>
        <p:spPr/>
        <p:txBody>
          <a:bodyPr/>
          <a:lstStyle/>
          <a:p>
            <a:fld id="{2095AEF4-522D-4AA1-A78B-81D62AA40C9C}" type="datetime1">
              <a:rPr lang="en-US" smtClean="0"/>
              <a:t>11/23/2022</a:t>
            </a:fld>
            <a:endParaRPr lang="en-US"/>
          </a:p>
        </p:txBody>
      </p:sp>
    </p:spTree>
    <p:extLst>
      <p:ext uri="{BB962C8B-B14F-4D97-AF65-F5344CB8AC3E}">
        <p14:creationId xmlns:p14="http://schemas.microsoft.com/office/powerpoint/2010/main" val="2900597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700" b="1" dirty="0">
                <a:solidFill>
                  <a:srgbClr val="FF0000"/>
                </a:solidFill>
                <a:latin typeface="Times New Roman" panose="02020603050405020304" pitchFamily="18" charset="0"/>
                <a:cs typeface="Times New Roman" panose="02020603050405020304" pitchFamily="18" charset="0"/>
              </a:rPr>
              <a:t>Synchronous Transmission:</a:t>
            </a:r>
            <a:br>
              <a:rPr lang="en-US" sz="2700" b="1" dirty="0">
                <a:solidFill>
                  <a:srgbClr val="FF0000"/>
                </a:solidFill>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In this, block of bits is transmitted in a steady stream without start and stop bits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To prevent timing drift between transmitter and receiver, their clocks must be synchronized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One way of Synchronization is to provide a separate clock line between transmitter and receiver.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One side pulses the line regularly with one short pulse per bit time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other side uses these regular pulses as a clock</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This technique works well for short distances but over longer distances the pulses are subject to transmission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impairments and timing errors will occur.</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other way is to embed the clocking information in the data signal</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For digital signals, this can be done using Manchester encoding or Differential Manchester encoding</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For analog signals, carrier frequency can be used to synchronize the receiver based on the phase of carrier</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b="1" dirty="0">
                <a:solidFill>
                  <a:srgbClr val="00B0F0"/>
                </a:solidFill>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11</a:t>
            </a:fld>
            <a:endParaRPr lang="en-US"/>
          </a:p>
        </p:txBody>
      </p:sp>
      <p:sp>
        <p:nvSpPr>
          <p:cNvPr id="3" name="Date Placeholder 2"/>
          <p:cNvSpPr>
            <a:spLocks noGrp="1"/>
          </p:cNvSpPr>
          <p:nvPr>
            <p:ph type="dt" sz="half" idx="10"/>
          </p:nvPr>
        </p:nvSpPr>
        <p:spPr/>
        <p:txBody>
          <a:bodyPr/>
          <a:lstStyle/>
          <a:p>
            <a:fld id="{2095AEF4-522D-4AA1-A78B-81D62AA40C9C}" type="datetime1">
              <a:rPr lang="en-US" smtClean="0"/>
              <a:t>11/23/2022</a:t>
            </a:fld>
            <a:endParaRPr lang="en-US"/>
          </a:p>
        </p:txBody>
      </p:sp>
    </p:spTree>
    <p:extLst>
      <p:ext uri="{BB962C8B-B14F-4D97-AF65-F5344CB8AC3E}">
        <p14:creationId xmlns:p14="http://schemas.microsoft.com/office/powerpoint/2010/main" val="1645445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With Synchronous Transmission, another level of synchronization required to allow the receiver to determine the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beginning and end of  a block of data.</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To achieve this,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Each block begins with – Preamble bit pattern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(ii) Each block ends with - </a:t>
            </a:r>
            <a:r>
              <a:rPr lang="en-US" sz="2200" dirty="0" err="1">
                <a:latin typeface="Times New Roman" panose="02020603050405020304" pitchFamily="18" charset="0"/>
                <a:cs typeface="Times New Roman" panose="02020603050405020304" pitchFamily="18" charset="0"/>
              </a:rPr>
              <a:t>Postamble</a:t>
            </a:r>
            <a:r>
              <a:rPr lang="en-US" sz="2200" dirty="0">
                <a:latin typeface="Times New Roman" panose="02020603050405020304" pitchFamily="18" charset="0"/>
                <a:cs typeface="Times New Roman" panose="02020603050405020304" pitchFamily="18" charset="0"/>
              </a:rPr>
              <a:t> bit pattern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Other fields such as control information is also added.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data plus preamble, </a:t>
            </a:r>
            <a:r>
              <a:rPr lang="en-US" sz="2200" dirty="0" err="1">
                <a:latin typeface="Times New Roman" panose="02020603050405020304" pitchFamily="18" charset="0"/>
                <a:cs typeface="Times New Roman" panose="02020603050405020304" pitchFamily="18" charset="0"/>
              </a:rPr>
              <a:t>postamble</a:t>
            </a:r>
            <a:r>
              <a:rPr lang="en-US" sz="2200" dirty="0">
                <a:latin typeface="Times New Roman" panose="02020603050405020304" pitchFamily="18" charset="0"/>
                <a:cs typeface="Times New Roman" panose="02020603050405020304" pitchFamily="18" charset="0"/>
              </a:rPr>
              <a:t> and control information is called a Frame.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Exact format of frame depends on the data link control procedure being used.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b="1" dirty="0">
                <a:solidFill>
                  <a:srgbClr val="00B0F0"/>
                </a:solidFill>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12</a:t>
            </a:fld>
            <a:endParaRPr lang="en-US"/>
          </a:p>
        </p:txBody>
      </p:sp>
      <p:sp>
        <p:nvSpPr>
          <p:cNvPr id="3" name="Date Placeholder 2"/>
          <p:cNvSpPr>
            <a:spLocks noGrp="1"/>
          </p:cNvSpPr>
          <p:nvPr>
            <p:ph type="dt" sz="half" idx="10"/>
          </p:nvPr>
        </p:nvSpPr>
        <p:spPr/>
        <p:txBody>
          <a:bodyPr/>
          <a:lstStyle/>
          <a:p>
            <a:fld id="{2095AEF4-522D-4AA1-A78B-81D62AA40C9C}" type="datetime1">
              <a:rPr lang="en-US" smtClean="0"/>
              <a:t>11/23/2022</a:t>
            </a:fld>
            <a:endParaRPr lang="en-US"/>
          </a:p>
        </p:txBody>
      </p:sp>
    </p:spTree>
    <p:extLst>
      <p:ext uri="{BB962C8B-B14F-4D97-AF65-F5344CB8AC3E}">
        <p14:creationId xmlns:p14="http://schemas.microsoft.com/office/powerpoint/2010/main" val="769508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a:t>
            </a:r>
            <a:r>
              <a:rPr lang="en-US" sz="2200" b="1" dirty="0">
                <a:latin typeface="Times New Roman" panose="02020603050405020304" pitchFamily="18" charset="0"/>
                <a:cs typeface="Times New Roman" panose="02020603050405020304" pitchFamily="18" charset="0"/>
              </a:rPr>
              <a:t>Fig : Synchronous Frame Format</a:t>
            </a: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13</a:t>
            </a:fld>
            <a:endParaRPr lang="en-US"/>
          </a:p>
        </p:txBody>
      </p:sp>
      <p:sp>
        <p:nvSpPr>
          <p:cNvPr id="3" name="Date Placeholder 2"/>
          <p:cNvSpPr>
            <a:spLocks noGrp="1"/>
          </p:cNvSpPr>
          <p:nvPr>
            <p:ph type="dt" sz="half" idx="10"/>
          </p:nvPr>
        </p:nvSpPr>
        <p:spPr/>
        <p:txBody>
          <a:bodyPr/>
          <a:lstStyle/>
          <a:p>
            <a:fld id="{22570D8D-08C7-4E79-B0C4-DBA232F48457}" type="datetime1">
              <a:rPr lang="en-US" smtClean="0"/>
              <a:t>11/23/2022</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042989"/>
            <a:ext cx="11472863" cy="4629149"/>
          </a:xfrm>
          <a:prstGeom prst="rect">
            <a:avLst/>
          </a:prstGeom>
        </p:spPr>
      </p:pic>
    </p:spTree>
    <p:extLst>
      <p:ext uri="{BB962C8B-B14F-4D97-AF65-F5344CB8AC3E}">
        <p14:creationId xmlns:p14="http://schemas.microsoft.com/office/powerpoint/2010/main" val="2865729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2200" dirty="0">
                <a:latin typeface="Times New Roman" panose="02020603050405020304" pitchFamily="18" charset="0"/>
                <a:cs typeface="Times New Roman" panose="02020603050405020304" pitchFamily="18" charset="0"/>
              </a:rPr>
              <a:t>. It is a typical format of Synchronous Transmission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frame starts with a Preamble called a Flag which is 8 bits long</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Same flag is used as </a:t>
            </a:r>
            <a:r>
              <a:rPr lang="en-US" sz="2200" dirty="0" err="1">
                <a:latin typeface="Times New Roman" panose="02020603050405020304" pitchFamily="18" charset="0"/>
                <a:cs typeface="Times New Roman" panose="02020603050405020304" pitchFamily="18" charset="0"/>
              </a:rPr>
              <a:t>Postamble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For sizable blocks of data, Synchronous transmission is far more efficient  than asynchronous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Asynchronous transmission requires more than 20% overhead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14</a:t>
            </a:fld>
            <a:endParaRPr lang="en-US"/>
          </a:p>
        </p:txBody>
      </p:sp>
      <p:sp>
        <p:nvSpPr>
          <p:cNvPr id="3" name="Date Placeholder 2"/>
          <p:cNvSpPr>
            <a:spLocks noGrp="1"/>
          </p:cNvSpPr>
          <p:nvPr>
            <p:ph type="dt" sz="half" idx="10"/>
          </p:nvPr>
        </p:nvSpPr>
        <p:spPr/>
        <p:txBody>
          <a:bodyPr/>
          <a:lstStyle/>
          <a:p>
            <a:fld id="{B8DFB840-2FCE-401F-88AF-F5CFFDDE3488}" type="datetime1">
              <a:rPr lang="en-US" smtClean="0"/>
              <a:t>11/23/2022</a:t>
            </a:fld>
            <a:endParaRPr lang="en-US"/>
          </a:p>
        </p:txBody>
      </p:sp>
    </p:spTree>
    <p:extLst>
      <p:ext uri="{BB962C8B-B14F-4D97-AF65-F5344CB8AC3E}">
        <p14:creationId xmlns:p14="http://schemas.microsoft.com/office/powerpoint/2010/main" val="368774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Fig : Encoding Formats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15</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8587"/>
            <a:ext cx="8828088" cy="5900737"/>
          </a:xfrm>
          <a:prstGeom prst="rect">
            <a:avLst/>
          </a:prstGeom>
        </p:spPr>
      </p:pic>
    </p:spTree>
    <p:extLst>
      <p:ext uri="{BB962C8B-B14F-4D97-AF65-F5344CB8AC3E}">
        <p14:creationId xmlns:p14="http://schemas.microsoft.com/office/powerpoint/2010/main" val="376260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16</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632"/>
            <a:ext cx="8828088" cy="6219824"/>
          </a:xfrm>
          <a:prstGeom prst="rect">
            <a:avLst/>
          </a:prstGeom>
        </p:spPr>
      </p:pic>
    </p:spTree>
    <p:extLst>
      <p:ext uri="{BB962C8B-B14F-4D97-AF65-F5344CB8AC3E}">
        <p14:creationId xmlns:p14="http://schemas.microsoft.com/office/powerpoint/2010/main" val="3441221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Fig : QPSK (Quadrature Phase Shift Keying ) Input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17</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828088" cy="5957888"/>
          </a:xfrm>
          <a:prstGeom prst="rect">
            <a:avLst/>
          </a:prstGeom>
        </p:spPr>
      </p:pic>
    </p:spTree>
    <p:extLst>
      <p:ext uri="{BB962C8B-B14F-4D97-AF65-F5344CB8AC3E}">
        <p14:creationId xmlns:p14="http://schemas.microsoft.com/office/powerpoint/2010/main" val="4004293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Fig : Differences between Synchronous and Asynchronous Transmission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18</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0013"/>
            <a:ext cx="8828088" cy="6043613"/>
          </a:xfrm>
          <a:prstGeom prst="rect">
            <a:avLst/>
          </a:prstGeom>
        </p:spPr>
      </p:pic>
    </p:spTree>
    <p:extLst>
      <p:ext uri="{BB962C8B-B14F-4D97-AF65-F5344CB8AC3E}">
        <p14:creationId xmlns:p14="http://schemas.microsoft.com/office/powerpoint/2010/main" val="3488126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Fig : Differences between Synchronous and Asynchronous Transmission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19</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828087" cy="6086475"/>
          </a:xfrm>
          <a:prstGeom prst="rect">
            <a:avLst/>
          </a:prstGeom>
        </p:spPr>
      </p:pic>
    </p:spTree>
    <p:extLst>
      <p:ext uri="{BB962C8B-B14F-4D97-AF65-F5344CB8AC3E}">
        <p14:creationId xmlns:p14="http://schemas.microsoft.com/office/powerpoint/2010/main" val="2377631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2700" b="1" dirty="0">
                <a:solidFill>
                  <a:srgbClr val="FF0000"/>
                </a:solidFill>
                <a:latin typeface="Times New Roman" panose="02020603050405020304" pitchFamily="18" charset="0"/>
                <a:cs typeface="Times New Roman" panose="02020603050405020304" pitchFamily="18" charset="0"/>
              </a:rPr>
              <a:t>Introduction:</a:t>
            </a:r>
            <a:br>
              <a:rPr lang="en-US" sz="2700" b="1" dirty="0">
                <a:solidFill>
                  <a:schemeClr val="accent1"/>
                </a:solidFill>
                <a:latin typeface="Times New Roman" panose="02020603050405020304" pitchFamily="18" charset="0"/>
                <a:cs typeface="Times New Roman" panose="02020603050405020304" pitchFamily="18" charset="0"/>
              </a:rPr>
            </a:br>
            <a:br>
              <a:rPr lang="en-US" sz="2700" b="1" dirty="0">
                <a:solidFill>
                  <a:schemeClr val="accent1"/>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most fundamental requirement in the transmission of bits is Synchronization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receiver must know the rate at which the bits are received, so that it can sample at required intervals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This can be classified in 2 ways,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Asynchronous Transmission</a:t>
            </a: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(ii) </a:t>
            </a:r>
            <a:r>
              <a:rPr lang="en-US" sz="2200" b="1" dirty="0">
                <a:latin typeface="Times New Roman" panose="02020603050405020304" pitchFamily="18" charset="0"/>
                <a:cs typeface="Times New Roman" panose="02020603050405020304" pitchFamily="18" charset="0"/>
              </a:rPr>
              <a:t>Synchronous Transmission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In Asynchronous Transmission , each character of data is treated independently</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In Synchronous Transmission , each block of data is transmitted as a Frame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2</a:t>
            </a:fld>
            <a:endParaRPr lang="en-US"/>
          </a:p>
        </p:txBody>
      </p:sp>
      <p:sp>
        <p:nvSpPr>
          <p:cNvPr id="3" name="Date Placeholder 2"/>
          <p:cNvSpPr>
            <a:spLocks noGrp="1"/>
          </p:cNvSpPr>
          <p:nvPr>
            <p:ph type="dt" sz="half" idx="10"/>
          </p:nvPr>
        </p:nvSpPr>
        <p:spPr/>
        <p:txBody>
          <a:bodyPr/>
          <a:lstStyle/>
          <a:p>
            <a:fld id="{76BB090C-3982-4C7B-914C-DF4476A7CC3D}" type="datetime1">
              <a:rPr lang="en-US" smtClean="0"/>
              <a:t>11/23/2022</a:t>
            </a:fld>
            <a:endParaRPr lang="en-US"/>
          </a:p>
        </p:txBody>
      </p:sp>
    </p:spTree>
    <p:extLst>
      <p:ext uri="{BB962C8B-B14F-4D97-AF65-F5344CB8AC3E}">
        <p14:creationId xmlns:p14="http://schemas.microsoft.com/office/powerpoint/2010/main" val="3945494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Types of Errors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Errors can be classified into 2 types,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Single bit error</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(ii) Burst error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Single bit error – Isolated error condition that alters one bit but does not affect nearby bits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Burst error – First and last bits and any number of intermediate bits are received in this error.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 single bit error can occur in the presence of  White Noise.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Burst error can be caused by Impulse Noise.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Effect of Burst error is more at higher data rates.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20</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778145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700" b="1" dirty="0">
                <a:solidFill>
                  <a:srgbClr val="FF0000"/>
                </a:solidFill>
                <a:latin typeface="Times New Roman" panose="02020603050405020304" pitchFamily="18" charset="0"/>
                <a:cs typeface="Times New Roman" panose="02020603050405020304" pitchFamily="18" charset="0"/>
              </a:rPr>
              <a:t>Error Detection :</a:t>
            </a:r>
            <a:br>
              <a:rPr lang="en-US" sz="2700" b="1" dirty="0">
                <a:solidFill>
                  <a:srgbClr val="FF0000"/>
                </a:solidFill>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3 Techniques,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General Error Detection process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(ii) Parity check</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(iii) CRC (Cyclic Redundancy Check)</a:t>
            </a:r>
            <a:br>
              <a:rPr lang="en-US" sz="2200"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Assume that data are transmitted as one or more contiguous sequence of bits, called Frames.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Probabilities w.r.to errors are defined as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P</a:t>
            </a:r>
            <a:r>
              <a:rPr lang="en-US" sz="2200" baseline="-25000" dirty="0">
                <a:latin typeface="Times New Roman" panose="02020603050405020304" pitchFamily="18" charset="0"/>
                <a:cs typeface="Times New Roman" panose="02020603050405020304" pitchFamily="18" charset="0"/>
              </a:rPr>
              <a:t>b </a:t>
            </a:r>
            <a:r>
              <a:rPr lang="en-US" sz="2200" dirty="0">
                <a:latin typeface="Times New Roman" panose="02020603050405020304" pitchFamily="18" charset="0"/>
                <a:cs typeface="Times New Roman" panose="02020603050405020304" pitchFamily="18" charset="0"/>
              </a:rPr>
              <a:t>: Probability that a bit is received in error also known as Bit Error Rate (BER)</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(ii) P</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Probability that a frame arrives with no bit errors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(iii) P</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Probability that, with an error detecting algorithm in use, a frame arrives with one or more undetected errors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21</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2325004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(iv) P</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 Probability that, with an error detecting algorithm in use, a frame arrives with one or more detected bit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errors  but no  undetected bit errors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First consider the case in which no means are taken to detect errors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Therefore,  P</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 0</a:t>
            </a:r>
            <a:br>
              <a:rPr lang="en-US" sz="2200"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To express the remaining probabilities, assume that  P</a:t>
            </a:r>
            <a:r>
              <a:rPr lang="en-US" sz="2200" baseline="-25000" dirty="0">
                <a:latin typeface="Times New Roman" panose="02020603050405020304" pitchFamily="18" charset="0"/>
                <a:cs typeface="Times New Roman" panose="02020603050405020304" pitchFamily="18" charset="0"/>
              </a:rPr>
              <a:t>b</a:t>
            </a:r>
            <a:r>
              <a:rPr lang="en-US" sz="2200" dirty="0">
                <a:latin typeface="Times New Roman" panose="02020603050405020304" pitchFamily="18" charset="0"/>
                <a:cs typeface="Times New Roman" panose="02020603050405020304" pitchFamily="18" charset="0"/>
              </a:rPr>
              <a:t> is constant and independent for each bit</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P</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(1- P</a:t>
            </a:r>
            <a:r>
              <a:rPr lang="en-US" sz="2200" baseline="-25000" dirty="0">
                <a:latin typeface="Times New Roman" panose="02020603050405020304" pitchFamily="18" charset="0"/>
                <a:cs typeface="Times New Roman" panose="02020603050405020304" pitchFamily="18" charset="0"/>
              </a:rPr>
              <a:t>b</a:t>
            </a:r>
            <a:r>
              <a:rPr lang="en-US" sz="2200" dirty="0">
                <a:latin typeface="Times New Roman" panose="02020603050405020304" pitchFamily="18" charset="0"/>
                <a:cs typeface="Times New Roman" panose="02020603050405020304" pitchFamily="18" charset="0"/>
              </a:rPr>
              <a:t>)</a:t>
            </a:r>
            <a:r>
              <a:rPr lang="en-US" sz="2200" baseline="30000" dirty="0">
                <a:latin typeface="Times New Roman" panose="02020603050405020304" pitchFamily="18" charset="0"/>
                <a:cs typeface="Times New Roman" panose="02020603050405020304" pitchFamily="18" charset="0"/>
              </a:rPr>
              <a:t>F</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P</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1 – P</a:t>
            </a:r>
            <a:r>
              <a:rPr lang="en-US" sz="2200" baseline="-25000" dirty="0">
                <a:latin typeface="Times New Roman" panose="02020603050405020304" pitchFamily="18" charset="0"/>
                <a:cs typeface="Times New Roman" panose="02020603050405020304" pitchFamily="18" charset="0"/>
              </a:rPr>
              <a:t>1</a:t>
            </a:r>
            <a:br>
              <a:rPr lang="en-US" sz="2200" baseline="-25000" dirty="0">
                <a:latin typeface="Times New Roman" panose="02020603050405020304" pitchFamily="18" charset="0"/>
                <a:cs typeface="Times New Roman" panose="02020603050405020304" pitchFamily="18" charset="0"/>
              </a:rPr>
            </a:br>
            <a:r>
              <a:rPr lang="en-US" sz="4000" baseline="-25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where, F  =  Number of bits  per frame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3100" baseline="-25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Probability that a frame arrives with no bit errors decreases when the probability of a single bit error  increases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Probability that a frame arrives with no bit errors decreases with increasing frame length.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22</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3884990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Longer the frame, the more bits it has  and the higher the probability that one of these is in error.</a:t>
            </a:r>
            <a:br>
              <a:rPr lang="en-US" sz="2200"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For a given frame of bits, additional bits that constitute an error detecting code are added by the transmitter.</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This code is calculated as a function of  the other transmitted bits </a:t>
            </a: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r>
              <a:rPr lang="en-US" sz="3100" baseline="-25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For a data block of k bits, the error detecting algorithm yields an error detecting code of (n-k) bits, where (n-k) &lt; k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error detecting code also referred to as check bits, is appended to the data block  to produce a  frame of  n bits</a:t>
            </a: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which is then transmitted.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receiver separates the incoming frame into the k bits of data and (n-k) bits of the error detecting code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receiver performs the same error detecting calculation on the data bits and compares with the incoming error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detecting code.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Detected error occurs only if there is a  mismatch.</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23</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689876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Fig : Error Detection process</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24</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42989"/>
            <a:ext cx="12191999" cy="4729161"/>
          </a:xfrm>
          <a:prstGeom prst="rect">
            <a:avLst/>
          </a:prstGeom>
        </p:spPr>
      </p:pic>
    </p:spTree>
    <p:extLst>
      <p:ext uri="{BB962C8B-B14F-4D97-AF65-F5344CB8AC3E}">
        <p14:creationId xmlns:p14="http://schemas.microsoft.com/office/powerpoint/2010/main" val="1170242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400" b="1" dirty="0">
                <a:solidFill>
                  <a:srgbClr val="0070C0"/>
                </a:solidFill>
                <a:latin typeface="Times New Roman" panose="02020603050405020304" pitchFamily="18" charset="0"/>
                <a:cs typeface="Times New Roman" panose="02020603050405020304" pitchFamily="18" charset="0"/>
              </a:rPr>
              <a:t>Parity Check :</a:t>
            </a:r>
            <a:br>
              <a:rPr lang="en-US" sz="2400" b="1" dirty="0">
                <a:solidFill>
                  <a:srgbClr val="0070C0"/>
                </a:solidFill>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It is the simplest error detecting scheme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It is done by appending a parity bit to the end of a block of data</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value of bit is selected so that the character has,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Even parity  - Even number of 1’s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(ii) Odd parity - Odd number of 1’s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If two bits are inverted due to error , an undetected error occurs</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Generally,</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Even parity is used for synchronous transmission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(ii) Odd parity is used for asynchronous transmission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25</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1078437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400" b="1" dirty="0">
                <a:solidFill>
                  <a:srgbClr val="0070C0"/>
                </a:solidFill>
                <a:latin typeface="Times New Roman" panose="02020603050405020304" pitchFamily="18" charset="0"/>
                <a:cs typeface="Times New Roman" panose="02020603050405020304" pitchFamily="18" charset="0"/>
              </a:rPr>
              <a:t>Cyclic Redundancy Check (CRC) :</a:t>
            </a:r>
            <a:br>
              <a:rPr lang="en-US" sz="2400" b="1" dirty="0">
                <a:solidFill>
                  <a:srgbClr val="0070C0"/>
                </a:solidFill>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CRC is the most powerful Error detecting code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Given a k-bit block of bits, or message, the transmitter generates an (n-k) bit sequence, known as a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Frame Check Sequence (FCS)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Resulting bit consisting of n-bits is exactly divisible by some pre-determined number</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receiver then divides the incoming frame by that number, and if there was no remainder, assumes there was no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error.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procedure can be explained in 3 ways,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Modulo 2 Arithmetic</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(ii) Polynomials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(iii) Digital Logic</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26</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4105626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r>
              <a:rPr lang="en-US" sz="2400" b="1" dirty="0">
                <a:solidFill>
                  <a:srgbClr val="0070C0"/>
                </a:solidFill>
                <a:latin typeface="Times New Roman" panose="02020603050405020304" pitchFamily="18" charset="0"/>
                <a:cs typeface="Times New Roman" panose="02020603050405020304" pitchFamily="18" charset="0"/>
              </a:rPr>
              <a:t>Modulo 2 Arithmetic : </a:t>
            </a:r>
            <a:br>
              <a:rPr lang="en-US" sz="2400" dirty="0">
                <a:solidFill>
                  <a:srgbClr val="0070C0"/>
                </a:solidFill>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Modulo 2 Arithmetic uses,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Binary addition with no carries, which is just the XOR  operation.</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(ii) Binary subtraction with no carries, which is just the XOR  operation.</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27</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514" y="3028951"/>
            <a:ext cx="11272836" cy="3190873"/>
          </a:xfrm>
          <a:prstGeom prst="rect">
            <a:avLst/>
          </a:prstGeom>
        </p:spPr>
      </p:pic>
    </p:spTree>
    <p:extLst>
      <p:ext uri="{BB962C8B-B14F-4D97-AF65-F5344CB8AC3E}">
        <p14:creationId xmlns:p14="http://schemas.microsoft.com/office/powerpoint/2010/main" val="1479578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Now define,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 – n- bit frame to be transmitted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D – k-bit block of data or message, the first k bits of 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 – (n-k) bit FCS, the last (n-k) bits of 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P – Pattern of  (n-k+1) bits : This is Pre-determined divisor</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T/P should have no remainder, So </a:t>
            </a: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Wingdings" panose="05000000000000000000" pitchFamily="2" charset="2"/>
              </a:rPr>
              <a:t> 1</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Divide by  2</a:t>
            </a:r>
            <a:r>
              <a:rPr lang="en-US" sz="2000" baseline="30000" dirty="0">
                <a:latin typeface="Times New Roman" panose="02020603050405020304" pitchFamily="18" charset="0"/>
                <a:cs typeface="Times New Roman" panose="02020603050405020304" pitchFamily="18" charset="0"/>
              </a:rPr>
              <a:t> n-k </a:t>
            </a:r>
            <a:r>
              <a:rPr lang="en-US" sz="2000" dirty="0">
                <a:latin typeface="Times New Roman" panose="02020603050405020304" pitchFamily="18" charset="0"/>
                <a:cs typeface="Times New Roman" panose="02020603050405020304" pitchFamily="18" charset="0"/>
              </a:rPr>
              <a:t>D by P,</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Wingdings" panose="05000000000000000000" pitchFamily="2" charset="2"/>
              </a:rPr>
              <a:t> 2</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.&gt; </a:t>
            </a:r>
            <a:br>
              <a:rPr lang="en-US" sz="2000" dirty="0">
                <a:latin typeface="Times New Roman" panose="02020603050405020304" pitchFamily="18" charset="0"/>
                <a:cs typeface="Times New Roman" panose="02020603050405020304" pitchFamily="18" charset="0"/>
              </a:rPr>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28</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4664" y="3514725"/>
            <a:ext cx="2357436" cy="78581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4613" y="4857750"/>
            <a:ext cx="2900362" cy="1142999"/>
          </a:xfrm>
          <a:prstGeom prst="rect">
            <a:avLst/>
          </a:prstGeom>
        </p:spPr>
      </p:pic>
    </p:spTree>
    <p:extLst>
      <p:ext uri="{BB962C8B-B14F-4D97-AF65-F5344CB8AC3E}">
        <p14:creationId xmlns:p14="http://schemas.microsoft.com/office/powerpoint/2010/main" val="369121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br>
              <a:rPr lang="en-US" sz="22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Here Q stands for Quotient and R stands for Remainder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As the division is Modulo 2, the remainder is always 1 bit shorter than the divisor.</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We will use this remainder as Frame Check Sequence (FCS)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Divide the equation by P so that we can see whether there is a remainder or not.</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Substitute the above value in equation 2,</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br>
            <a:br>
              <a:rPr lang="en-US" sz="2000" dirty="0"/>
            </a:br>
            <a:endParaRPr lang="en-US" sz="2000"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29</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5124" y="2325702"/>
            <a:ext cx="1914525" cy="85247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7388" y="3967191"/>
            <a:ext cx="3743325" cy="804834"/>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28788" y="5595965"/>
            <a:ext cx="3414713" cy="647673"/>
          </a:xfrm>
          <a:prstGeom prst="rect">
            <a:avLst/>
          </a:prstGeom>
        </p:spPr>
      </p:pic>
    </p:spTree>
    <p:extLst>
      <p:ext uri="{BB962C8B-B14F-4D97-AF65-F5344CB8AC3E}">
        <p14:creationId xmlns:p14="http://schemas.microsoft.com/office/powerpoint/2010/main" val="3403235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9" name="Subtitle 8"/>
          <p:cNvSpPr>
            <a:spLocks noGrp="1"/>
          </p:cNvSpPr>
          <p:nvPr>
            <p:ph type="subTitle" idx="1"/>
          </p:nvPr>
        </p:nvSpPr>
        <p:spPr>
          <a:xfrm>
            <a:off x="0" y="10633"/>
            <a:ext cx="12192000" cy="6858000"/>
          </a:xfrm>
        </p:spPr>
        <p:txBody>
          <a:bodyPr/>
          <a:lstStyle/>
          <a:p>
            <a:pPr algn="l"/>
            <a:endParaRPr lang="en-US" b="1" dirty="0">
              <a:latin typeface="Times New Roman" panose="02020603050405020304" pitchFamily="18" charset="0"/>
              <a:cs typeface="Times New Roman" panose="02020603050405020304" pitchFamily="18" charset="0"/>
            </a:endParaRPr>
          </a:p>
          <a:p>
            <a:pPr algn="l"/>
            <a:r>
              <a:rPr lang="en-US" b="1" dirty="0">
                <a:solidFill>
                  <a:srgbClr val="FF0000"/>
                </a:solidFill>
                <a:latin typeface="Times New Roman" panose="02020603050405020304" pitchFamily="18" charset="0"/>
                <a:cs typeface="Times New Roman" panose="02020603050405020304" pitchFamily="18" charset="0"/>
              </a:rPr>
              <a:t>Asynchronous and Synchronous Transmission :</a:t>
            </a:r>
            <a:endParaRPr lang="en-US" sz="2000" dirty="0">
              <a:solidFill>
                <a:srgbClr val="FF0000"/>
              </a:solidFill>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In this Serial transmission of data is considered.</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Serial transmission of data implies that signaling elements are sent down the line one at a time.</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Each signaling element can be of,</a:t>
            </a:r>
          </a:p>
          <a:p>
            <a:pPr algn="l"/>
            <a:r>
              <a:rPr lang="en-US" sz="2000" dirty="0">
                <a:latin typeface="Times New Roman" panose="02020603050405020304" pitchFamily="18" charset="0"/>
                <a:cs typeface="Times New Roman" panose="02020603050405020304" pitchFamily="18" charset="0"/>
              </a:rPr>
              <a:t>  </a:t>
            </a:r>
          </a:p>
          <a:p>
            <a:pPr algn="l"/>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Less than one bit :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with Manchester coding</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(ii) One bit :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NRZ-L (Non Return to Zero Level) for Digital, FSK (Frequency Shift Keying) for Analog</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(iii) More than one bit :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QPSK (Quadrature Phase Shift Keying)</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976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r>
              <a:rPr lang="en-US" sz="2000" dirty="0">
                <a:latin typeface="Times New Roman" panose="02020603050405020304" pitchFamily="18" charset="0"/>
                <a:cs typeface="Times New Roman" panose="02020603050405020304" pitchFamily="18" charset="0"/>
              </a:rPr>
              <a:t>.  Here there is no remainder.</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Therefore, T is exactly divisible by P.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Thus, the FCS is easily generated.</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30</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4994" y="128588"/>
            <a:ext cx="1777018" cy="104298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202727"/>
            <a:ext cx="12191999" cy="3025037"/>
          </a:xfrm>
          <a:prstGeom prst="rect">
            <a:avLst/>
          </a:prstGeom>
        </p:spPr>
      </p:pic>
    </p:spTree>
    <p:extLst>
      <p:ext uri="{BB962C8B-B14F-4D97-AF65-F5344CB8AC3E}">
        <p14:creationId xmlns:p14="http://schemas.microsoft.com/office/powerpoint/2010/main" val="931340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31</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42990"/>
            <a:ext cx="12191999" cy="5313360"/>
          </a:xfrm>
          <a:prstGeom prst="rect">
            <a:avLst/>
          </a:prstGeom>
        </p:spPr>
      </p:pic>
    </p:spTree>
    <p:extLst>
      <p:ext uri="{BB962C8B-B14F-4D97-AF65-F5344CB8AC3E}">
        <p14:creationId xmlns:p14="http://schemas.microsoft.com/office/powerpoint/2010/main" val="1631597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7"/>
            <a:ext cx="12192000" cy="6858000"/>
          </a:xfrm>
        </p:spPr>
        <p:txBody>
          <a:bodyPr>
            <a:normAutofit/>
          </a:bodyPr>
          <a:lstStyle/>
          <a:p>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32</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71576"/>
            <a:ext cx="12191999" cy="518477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
            <a:ext cx="8828088" cy="1171575"/>
          </a:xfrm>
          <a:prstGeom prst="rect">
            <a:avLst/>
          </a:prstGeom>
        </p:spPr>
      </p:pic>
    </p:spTree>
    <p:extLst>
      <p:ext uri="{BB962C8B-B14F-4D97-AF65-F5344CB8AC3E}">
        <p14:creationId xmlns:p14="http://schemas.microsoft.com/office/powerpoint/2010/main" val="2801545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2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700" b="1" dirty="0">
                <a:solidFill>
                  <a:srgbClr val="0070C0"/>
                </a:solidFill>
                <a:latin typeface="Times New Roman" panose="02020603050405020304" pitchFamily="18" charset="0"/>
                <a:cs typeface="Times New Roman" panose="02020603050405020304" pitchFamily="18" charset="0"/>
              </a:rPr>
              <a:t>Polynomials :</a:t>
            </a:r>
            <a:br>
              <a:rPr lang="en-US" sz="22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This is another method to express all values as variables in a dummy variable X with binary coefficients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coefficients correspond to the bits in a binary number</a:t>
            </a:r>
            <a:br>
              <a:rPr lang="en-US" sz="22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Thus for D = 110011,</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D (X) = X </a:t>
            </a:r>
            <a:r>
              <a:rPr lang="en-US" sz="2200" baseline="30000" dirty="0">
                <a:latin typeface="Times New Roman" panose="02020603050405020304" pitchFamily="18" charset="0"/>
                <a:cs typeface="Times New Roman" panose="02020603050405020304" pitchFamily="18" charset="0"/>
              </a:rPr>
              <a:t>5</a:t>
            </a:r>
            <a:r>
              <a:rPr lang="en-US" sz="2200" dirty="0">
                <a:latin typeface="Times New Roman" panose="02020603050405020304" pitchFamily="18" charset="0"/>
                <a:cs typeface="Times New Roman" panose="02020603050405020304" pitchFamily="18" charset="0"/>
              </a:rPr>
              <a:t> + X </a:t>
            </a:r>
            <a:r>
              <a:rPr lang="en-US" sz="2200" baseline="30000" dirty="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 + X + 1</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For P = 11001,</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P (X) = X </a:t>
            </a:r>
            <a:r>
              <a:rPr lang="en-US" sz="2200" baseline="30000" dirty="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 + X </a:t>
            </a:r>
            <a:r>
              <a:rPr lang="en-US" sz="2200" baseline="30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+ 1</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It can be expressed as,</a:t>
            </a:r>
            <a:br>
              <a:rPr lang="en-US" sz="2200"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endParaRPr lang="en-US" sz="2000" b="1"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33</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038" y="4814888"/>
            <a:ext cx="6943725" cy="1404935"/>
          </a:xfrm>
          <a:prstGeom prst="rect">
            <a:avLst/>
          </a:prstGeom>
        </p:spPr>
      </p:pic>
    </p:spTree>
    <p:extLst>
      <p:ext uri="{BB962C8B-B14F-4D97-AF65-F5344CB8AC3E}">
        <p14:creationId xmlns:p14="http://schemas.microsoft.com/office/powerpoint/2010/main" val="1113313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br>
              <a:rPr lang="en-US" sz="22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endParaRPr lang="en-US" sz="2000" b="1"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34</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42989"/>
            <a:ext cx="12192000" cy="5176835"/>
          </a:xfrm>
          <a:prstGeom prst="rect">
            <a:avLst/>
          </a:prstGeom>
        </p:spPr>
      </p:pic>
    </p:spTree>
    <p:extLst>
      <p:ext uri="{BB962C8B-B14F-4D97-AF65-F5344CB8AC3E}">
        <p14:creationId xmlns:p14="http://schemas.microsoft.com/office/powerpoint/2010/main" val="4147109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 error E(X) will only be undetectable if it is divisible by P(X)</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It can be shown that all of the following errors are not divisible by a suitably chosen P(X) and hence they are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detectable.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All single bit errors , if P(X) has more than one non zero term</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All double bit errors, as long as P(X) is a special type of polynomial, called a primitive polynomial, with maximum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component L , and the Frame length &lt; 2</a:t>
            </a:r>
            <a:r>
              <a:rPr lang="en-US" sz="2200" baseline="30000" dirty="0">
                <a:latin typeface="Times New Roman" panose="02020603050405020304" pitchFamily="18" charset="0"/>
                <a:cs typeface="Times New Roman" panose="02020603050405020304" pitchFamily="18" charset="0"/>
              </a:rPr>
              <a:t>L</a:t>
            </a:r>
            <a:r>
              <a:rPr lang="en-US" sz="2200" dirty="0">
                <a:latin typeface="Times New Roman" panose="02020603050405020304" pitchFamily="18" charset="0"/>
                <a:cs typeface="Times New Roman" panose="02020603050405020304" pitchFamily="18" charset="0"/>
              </a:rPr>
              <a:t> -1</a:t>
            </a: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Any odd number of errors as long as P(X) contains a factor (X +1)</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Any burst error for which the length of the burst is &lt;= n-k  (or) length of the FCS</a:t>
            </a: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 fraction of error bursts of length n- k +1 ; the fraction equals 1- 2 </a:t>
            </a:r>
            <a:r>
              <a:rPr lang="en-US" sz="2000" baseline="30000" dirty="0">
                <a:latin typeface="Times New Roman" panose="02020603050405020304" pitchFamily="18" charset="0"/>
                <a:cs typeface="Times New Roman" panose="02020603050405020304" pitchFamily="18" charset="0"/>
              </a:rPr>
              <a:t>- (n-k-1)</a:t>
            </a:r>
            <a:br>
              <a:rPr lang="en-US" sz="2000" baseline="30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 fraction of error bursts of length &gt; n- k +1 ; the fraction equals 1- 2 </a:t>
            </a:r>
            <a:r>
              <a:rPr lang="en-US" sz="2000" baseline="30000" dirty="0">
                <a:latin typeface="Times New Roman" panose="02020603050405020304" pitchFamily="18" charset="0"/>
                <a:cs typeface="Times New Roman" panose="02020603050405020304" pitchFamily="18" charset="0"/>
              </a:rPr>
              <a:t>- (n-k)</a:t>
            </a:r>
            <a:br>
              <a:rPr lang="en-US" sz="2000" baseline="30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endParaRPr lang="en-US" sz="2000" b="1"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35</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3237828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Four versions of  P(X) are widely used,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CRC-12 system is used for transmission  of streams of  6-bit characters and generates 12 bit FCS (Frame Check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Sequence).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CRC-16 &amp; CRC-CCITT systems are used for transmission  of streams of  8-bit characters and generates 16 bit FCS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(Frame Check Sequence).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CRC -32 is used in IEEE 802 LAN Standards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endParaRPr lang="en-US" sz="2000" b="1"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36</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52544"/>
            <a:ext cx="8828087" cy="2233543"/>
          </a:xfrm>
          <a:prstGeom prst="rect">
            <a:avLst/>
          </a:prstGeom>
        </p:spPr>
      </p:pic>
    </p:spTree>
    <p:extLst>
      <p:ext uri="{BB962C8B-B14F-4D97-AF65-F5344CB8AC3E}">
        <p14:creationId xmlns:p14="http://schemas.microsoft.com/office/powerpoint/2010/main" val="409647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t>
            </a:r>
            <a:r>
              <a:rPr lang="en-US" sz="2700" b="1" dirty="0">
                <a:solidFill>
                  <a:srgbClr val="0070C0"/>
                </a:solidFill>
                <a:latin typeface="Times New Roman" panose="02020603050405020304" pitchFamily="18" charset="0"/>
                <a:cs typeface="Times New Roman" panose="02020603050405020304" pitchFamily="18" charset="0"/>
              </a:rPr>
              <a:t>Digital Logic :</a:t>
            </a:r>
            <a:br>
              <a:rPr lang="en-US" sz="2700" b="1" dirty="0">
                <a:solidFill>
                  <a:srgbClr val="0070C0"/>
                </a:solidFill>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CRC process can be implemented as a dividing circuit consisting of XOR gates &amp; a shift register</a:t>
            </a: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shift register is a string of 1 bit storage device</a:t>
            </a: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Each device has an output line, which indicates the value currently stored, and an input line.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discrete time instants, known as clock times, the value in the storage device is replaced by the value indicated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by its input line</a:t>
            </a: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entire register is clocked simultaneously.</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It results in causing a 1-bit shift along the entire register.</a:t>
            </a: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Digital Logic circuit is implemented as follows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Register contains (n-k) bits equal to the length of the FCS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(ii) </a:t>
            </a:r>
            <a:r>
              <a:rPr lang="en-US" sz="2200" dirty="0">
                <a:latin typeface="Times New Roman" panose="02020603050405020304" pitchFamily="18" charset="0"/>
                <a:cs typeface="Times New Roman" panose="02020603050405020304" pitchFamily="18" charset="0"/>
              </a:rPr>
              <a:t>There are </a:t>
            </a:r>
            <a:r>
              <a:rPr lang="en-US" sz="2200" dirty="0" err="1">
                <a:latin typeface="Times New Roman" panose="02020603050405020304" pitchFamily="18" charset="0"/>
                <a:cs typeface="Times New Roman" panose="02020603050405020304" pitchFamily="18" charset="0"/>
              </a:rPr>
              <a:t>upto</a:t>
            </a:r>
            <a:r>
              <a:rPr lang="en-US" sz="2200" dirty="0">
                <a:latin typeface="Times New Roman" panose="02020603050405020304" pitchFamily="18" charset="0"/>
                <a:cs typeface="Times New Roman" panose="02020603050405020304" pitchFamily="18" charset="0"/>
              </a:rPr>
              <a:t> (n-k) XOR gates</a:t>
            </a: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endParaRPr lang="en-US" sz="2000" b="1"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37</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2819123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presence or absence of a gate corresponds to the presence or absence of a term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in the divisor polynomial P(X) excluding 1 &amp; X </a:t>
            </a:r>
            <a:r>
              <a:rPr lang="en-US" sz="2200" baseline="30000" dirty="0">
                <a:latin typeface="Times New Roman" panose="02020603050405020304" pitchFamily="18" charset="0"/>
                <a:cs typeface="Times New Roman" panose="02020603050405020304" pitchFamily="18" charset="0"/>
              </a:rPr>
              <a:t>n-k</a:t>
            </a:r>
            <a:br>
              <a:rPr lang="en-US" sz="2200" baseline="30000" dirty="0">
                <a:latin typeface="Times New Roman" panose="02020603050405020304" pitchFamily="18" charset="0"/>
                <a:cs typeface="Times New Roman" panose="02020603050405020304" pitchFamily="18" charset="0"/>
              </a:rPr>
            </a:br>
            <a:br>
              <a:rPr lang="en-US" sz="2200" baseline="30000" dirty="0">
                <a:latin typeface="Times New Roman" panose="02020603050405020304" pitchFamily="18" charset="0"/>
                <a:cs typeface="Times New Roman" panose="02020603050405020304" pitchFamily="18" charset="0"/>
              </a:rPr>
            </a:br>
            <a:r>
              <a:rPr lang="en-US" sz="2200" baseline="30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Consider an example,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Data D : 1010001101</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Divisor P : 110101</a:t>
            </a: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Then ,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process begins with shift register cleared</a:t>
            </a: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message is entered, one bit at a time starting with the MSB </a:t>
            </a: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Truth table shows the step-by-step operation as the input is applied one bit at a time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endParaRPr lang="en-US" sz="2000" b="1"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38</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847" y="2721033"/>
            <a:ext cx="3009753" cy="45079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8847" y="3648089"/>
            <a:ext cx="3009753" cy="438136"/>
          </a:xfrm>
          <a:prstGeom prst="rect">
            <a:avLst/>
          </a:prstGeom>
        </p:spPr>
      </p:pic>
    </p:spTree>
    <p:extLst>
      <p:ext uri="{BB962C8B-B14F-4D97-AF65-F5344CB8AC3E}">
        <p14:creationId xmlns:p14="http://schemas.microsoft.com/office/powerpoint/2010/main" val="3528730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Fig : Shift Register Implementation</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39</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42990"/>
            <a:ext cx="12192000" cy="4500560"/>
          </a:xfrm>
          <a:prstGeom prst="rect">
            <a:avLst/>
          </a:prstGeom>
        </p:spPr>
      </p:pic>
    </p:spTree>
    <p:extLst>
      <p:ext uri="{BB962C8B-B14F-4D97-AF65-F5344CB8AC3E}">
        <p14:creationId xmlns:p14="http://schemas.microsoft.com/office/powerpoint/2010/main" val="288082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0941" y="585788"/>
            <a:ext cx="9144000" cy="23876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5" name="Subtitle 4"/>
          <p:cNvSpPr>
            <a:spLocks noGrp="1"/>
          </p:cNvSpPr>
          <p:nvPr>
            <p:ph type="subTitle" idx="1"/>
          </p:nvPr>
        </p:nvSpPr>
        <p:spPr>
          <a:xfrm>
            <a:off x="0" y="0"/>
            <a:ext cx="12192000" cy="6858000"/>
          </a:xfrm>
        </p:spPr>
        <p:txBody>
          <a:bodyPr/>
          <a:lstStyle/>
          <a:p>
            <a:endParaRPr lang="en-US" b="1" dirty="0"/>
          </a:p>
          <a:p>
            <a:endParaRPr lang="en-US" b="1" dirty="0"/>
          </a:p>
          <a:p>
            <a:pPr algn="l"/>
            <a:endParaRPr lang="en-US" b="1" dirty="0"/>
          </a:p>
          <a:p>
            <a:pPr algn="l"/>
            <a:r>
              <a:rPr lang="en-US" sz="2000" dirty="0">
                <a:latin typeface="Times New Roman" panose="02020603050405020304" pitchFamily="18" charset="0"/>
                <a:cs typeface="Times New Roman" panose="02020603050405020304" pitchFamily="18" charset="0"/>
              </a:rPr>
              <a:t>• Reception of digital data involves sampling the incoming signal once per bit time to determine the binary value</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Transmission impairments can corrupt the signal</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In order to receive the sample correctly by the receiver, it must know the arrival time and duration of each bit.</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If the transmitter and receiver clocks are not properly aligned then the problem arises</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If the data is transmitted at 1Mbps, then one bit will be transmitted for every 1/10</a:t>
            </a:r>
            <a:r>
              <a:rPr lang="en-US" sz="2000" baseline="300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1µsec </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If there is a drift of 1%, then the first sampling will be 0.01 of a bit time or 0.01µsec away from the center of the bit</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After 50 samples , it will be away from  50 x 0.01µsec = 0.5 µsec.</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1299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Fig : Shift Register Truth Table for the given example</a:t>
            </a: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40</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42989"/>
            <a:ext cx="12192000" cy="4886324"/>
          </a:xfrm>
          <a:prstGeom prst="rect">
            <a:avLst/>
          </a:prstGeom>
        </p:spPr>
      </p:pic>
    </p:spTree>
    <p:extLst>
      <p:ext uri="{BB962C8B-B14F-4D97-AF65-F5344CB8AC3E}">
        <p14:creationId xmlns:p14="http://schemas.microsoft.com/office/powerpoint/2010/main" val="800110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Here the XOR operation is identical to the binary long division process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To produce proper output, 2 switches are used.</a:t>
            </a:r>
            <a:br>
              <a:rPr lang="en-US" sz="2200"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Initially both switches are fed at A position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After the last data bit is processed, the shift register contains the remainder as FCS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As soon as the last data bit is provided to the shift register, both switches are fed to B position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This has 2 effects,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All of the XOR gates become simple pass-</a:t>
            </a:r>
            <a:r>
              <a:rPr lang="en-US" sz="2200" dirty="0" err="1">
                <a:latin typeface="Times New Roman" panose="02020603050405020304" pitchFamily="18" charset="0"/>
                <a:cs typeface="Times New Roman" panose="02020603050405020304" pitchFamily="18" charset="0"/>
              </a:rPr>
              <a:t>throughs</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 no bits are changed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(ii) As the shifting process continues, the 5 CRC bits are output</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the receiver, the same logic is used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41</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8109227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Fig : General CRC Architecture to Implement Divisor</a:t>
            </a: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42</a:t>
            </a:fld>
            <a:endParaRPr lang="en-US" dirty="0"/>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042989"/>
            <a:ext cx="12192001" cy="4729161"/>
          </a:xfrm>
          <a:prstGeom prst="rect">
            <a:avLst/>
          </a:prstGeom>
        </p:spPr>
      </p:pic>
    </p:spTree>
    <p:extLst>
      <p:ext uri="{BB962C8B-B14F-4D97-AF65-F5344CB8AC3E}">
        <p14:creationId xmlns:p14="http://schemas.microsoft.com/office/powerpoint/2010/main" val="2327778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t>
            </a: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r>
              <a:rPr lang="en-US" sz="2700" b="1" dirty="0">
                <a:solidFill>
                  <a:srgbClr val="FF0000"/>
                </a:solidFill>
                <a:latin typeface="Times New Roman" panose="02020603050405020304" pitchFamily="18" charset="0"/>
                <a:cs typeface="Times New Roman" panose="02020603050405020304" pitchFamily="18" charset="0"/>
              </a:rPr>
              <a:t>Error Correction :</a:t>
            </a:r>
            <a:br>
              <a:rPr lang="en-US" sz="2200" dirty="0">
                <a:solidFill>
                  <a:srgbClr val="FF0000"/>
                </a:solidFill>
                <a:latin typeface="Times New Roman" panose="02020603050405020304" pitchFamily="18" charset="0"/>
                <a:cs typeface="Times New Roman" panose="02020603050405020304" pitchFamily="18" charset="0"/>
              </a:rPr>
            </a:br>
            <a:br>
              <a:rPr lang="en-US" sz="2200" dirty="0">
                <a:solidFill>
                  <a:srgbClr val="FF0000"/>
                </a:solidFill>
                <a:latin typeface="Times New Roman" panose="02020603050405020304" pitchFamily="18" charset="0"/>
                <a:cs typeface="Times New Roman" panose="02020603050405020304" pitchFamily="18" charset="0"/>
              </a:rPr>
            </a:b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 Error detection is a useful technique found in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Data link control protocols such as HDLC (High level Data Link Control)</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(ii) Transport protocols such as TCP (Transmission Control Protocol)</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However, correction of errors using an error detecting code, requires that block of data be retransmitted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For wireless applications, this process does not hold good for the following reasons,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BER on a wireless link can be quite high, resulting in a large number of retransmissions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(ii) </a:t>
            </a:r>
            <a:r>
              <a:rPr lang="en-US" sz="2200" dirty="0">
                <a:latin typeface="Times New Roman" panose="02020603050405020304" pitchFamily="18" charset="0"/>
                <a:cs typeface="Times New Roman" panose="02020603050405020304" pitchFamily="18" charset="0"/>
              </a:rPr>
              <a:t>In satellite links, Propagation delay &gt; Transmission time of a single frame. This results in an inefficient system.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with a long data link, an error in a single frame necessitates retransmitting many frames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Instead, it is desirable to enable the receiver to correct errors in an incoming transmission on the basis of bits in that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transmission.</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43</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2680146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t>
            </a: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br>
              <a:rPr lang="en-US" sz="2200" dirty="0">
                <a:solidFill>
                  <a:srgbClr val="FF0000"/>
                </a:solidFill>
                <a:latin typeface="Times New Roman" panose="02020603050405020304" pitchFamily="18" charset="0"/>
                <a:cs typeface="Times New Roman" panose="02020603050405020304" pitchFamily="18" charset="0"/>
              </a:rPr>
            </a:br>
            <a:br>
              <a:rPr lang="en-US" sz="2200" dirty="0">
                <a:solidFill>
                  <a:srgbClr val="FF0000"/>
                </a:solidFill>
                <a:latin typeface="Times New Roman" panose="02020603050405020304" pitchFamily="18" charset="0"/>
                <a:cs typeface="Times New Roman" panose="02020603050405020304" pitchFamily="18" charset="0"/>
              </a:rPr>
            </a:br>
            <a:br>
              <a:rPr lang="en-US" sz="2200" dirty="0">
                <a:solidFill>
                  <a:srgbClr val="FF0000"/>
                </a:solidFill>
                <a:latin typeface="Times New Roman" panose="02020603050405020304" pitchFamily="18" charset="0"/>
                <a:cs typeface="Times New Roman" panose="02020603050405020304" pitchFamily="18" charset="0"/>
              </a:rPr>
            </a:b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 At the transmitter, each k-bit block of data is mapped into an n-bit block (n </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&gt;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k</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 </a:t>
            </a:r>
            <a:b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  </a:t>
            </a:r>
            <a:b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  called a Code word  using</a:t>
            </a:r>
            <a:r>
              <a:rPr lang="en-US" sz="2000" dirty="0">
                <a:latin typeface="Times New Roman" panose="02020603050405020304" pitchFamily="18" charset="0"/>
                <a:cs typeface="Times New Roman" panose="02020603050405020304" pitchFamily="18" charset="0"/>
              </a:rPr>
              <a:t> a FEC encoder.</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code word is then transmitted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During transmission, the signal may subject to impairments, which may produce bit errors in the signal</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the receiver, the signal is demodulated to produce a bit string that is similar to the  original code word  but may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contain bit errors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This block is passed through FEC decoder with one of the four possible outcomes.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(ii)</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44</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63" y="3771900"/>
            <a:ext cx="11691937" cy="2447924"/>
          </a:xfrm>
          <a:prstGeom prst="rect">
            <a:avLst/>
          </a:prstGeom>
        </p:spPr>
      </p:pic>
    </p:spTree>
    <p:extLst>
      <p:ext uri="{BB962C8B-B14F-4D97-AF65-F5344CB8AC3E}">
        <p14:creationId xmlns:p14="http://schemas.microsoft.com/office/powerpoint/2010/main" val="2265931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(iii)</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(iv)</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Error correction works by adding redundancy to the transmitted message.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In this, we use a error correcting code known as  Block error correcting code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45</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 y="333437"/>
            <a:ext cx="8313738" cy="1923988"/>
          </a:xfrm>
          <a:prstGeom prst="rect">
            <a:avLst/>
          </a:prstGeom>
        </p:spPr>
      </p:pic>
    </p:spTree>
    <p:extLst>
      <p:ext uri="{BB962C8B-B14F-4D97-AF65-F5344CB8AC3E}">
        <p14:creationId xmlns:p14="http://schemas.microsoft.com/office/powerpoint/2010/main" val="17351688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Fig : Error Correction Process</a:t>
            </a:r>
            <a:br>
              <a:rPr lang="en-US" sz="3100" baseline="-25000" dirty="0">
                <a:latin typeface="Times New Roman" panose="02020603050405020304" pitchFamily="18" charset="0"/>
                <a:cs typeface="Times New Roman" panose="02020603050405020304" pitchFamily="18" charset="0"/>
              </a:rPr>
            </a:br>
            <a:br>
              <a:rPr lang="en-US" sz="3100" baseline="-250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46</a:t>
            </a:fld>
            <a:endParaRPr lang="en-US" dirty="0"/>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42989"/>
            <a:ext cx="12192000" cy="4986336"/>
          </a:xfrm>
          <a:prstGeom prst="rect">
            <a:avLst/>
          </a:prstGeom>
        </p:spPr>
      </p:pic>
    </p:spTree>
    <p:extLst>
      <p:ext uri="{BB962C8B-B14F-4D97-AF65-F5344CB8AC3E}">
        <p14:creationId xmlns:p14="http://schemas.microsoft.com/office/powerpoint/2010/main" val="3759742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br>
              <a:rPr lang="en-US" sz="2400" b="1" dirty="0">
                <a:solidFill>
                  <a:srgbClr val="FF0000"/>
                </a:solidFill>
                <a:latin typeface="Times New Roman" panose="02020603050405020304" pitchFamily="18" charset="0"/>
                <a:cs typeface="Times New Roman" panose="02020603050405020304" pitchFamily="18" charset="0"/>
              </a:rPr>
            </a:br>
            <a:r>
              <a:rPr lang="en-US" sz="2400" b="1" dirty="0">
                <a:solidFill>
                  <a:srgbClr val="FF0000"/>
                </a:solidFill>
                <a:latin typeface="Times New Roman" panose="02020603050405020304" pitchFamily="18" charset="0"/>
                <a:cs typeface="Times New Roman" panose="02020603050405020304" pitchFamily="18" charset="0"/>
              </a:rPr>
              <a:t>Block code principles :</a:t>
            </a: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Hamming distance d (v</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,v</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between two n-bit binary sequences v</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and v</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is the number of  bits in which v</a:t>
            </a:r>
            <a:r>
              <a:rPr lang="en-US" sz="2000" baseline="-250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and  v</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disagree.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For example , if v</a:t>
            </a:r>
            <a:r>
              <a:rPr lang="en-US" sz="2000" baseline="-250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 = 011011 and v</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110001 then d (v</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,v</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3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Problem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47</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3486150"/>
            <a:ext cx="8386762" cy="2733674"/>
          </a:xfrm>
          <a:prstGeom prst="rect">
            <a:avLst/>
          </a:prstGeom>
        </p:spPr>
      </p:pic>
    </p:spTree>
    <p:extLst>
      <p:ext uri="{BB962C8B-B14F-4D97-AF65-F5344CB8AC3E}">
        <p14:creationId xmlns:p14="http://schemas.microsoft.com/office/powerpoint/2010/main" val="24336915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Suppose a code word block is received with the pattern 00100.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This is NOT a valid code word. Therefore, the receiver will detect an error.</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Hamming distance is,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200" dirty="0">
                <a:solidFill>
                  <a:srgbClr val="FF0000"/>
                </a:solidFill>
                <a:latin typeface="Times New Roman" panose="02020603050405020304" pitchFamily="18" charset="0"/>
                <a:cs typeface="Times New Roman" panose="02020603050405020304" pitchFamily="18" charset="0"/>
              </a:rPr>
              <a:t>        </a:t>
            </a:r>
            <a:r>
              <a:rPr lang="en-US" sz="2200" b="1" dirty="0">
                <a:solidFill>
                  <a:srgbClr val="FF0000"/>
                </a:solidFill>
                <a:latin typeface="Times New Roman" panose="02020603050405020304" pitchFamily="18" charset="0"/>
                <a:cs typeface="Times New Roman" panose="02020603050405020304" pitchFamily="18" charset="0"/>
              </a:rPr>
              <a:t>d(00000,00100) = 1   </a:t>
            </a:r>
            <a: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Single bit change</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d(00111,00100) = 2   </a:t>
            </a:r>
            <a: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Two bit change</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d(11001,00100) = 4  </a:t>
            </a:r>
            <a: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Four bit change</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d(11110,00100) = 3  </a:t>
            </a:r>
            <a: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Three bit change</a:t>
            </a:r>
            <a:br>
              <a:rPr lang="en-US" sz="2200" b="1" dirty="0">
                <a:solidFill>
                  <a:srgbClr val="FF0000"/>
                </a:solidFill>
                <a:latin typeface="Times New Roman" panose="02020603050405020304" pitchFamily="18" charset="0"/>
                <a:cs typeface="Times New Roman" panose="02020603050405020304" pitchFamily="18" charset="0"/>
              </a:rPr>
            </a:br>
            <a:br>
              <a:rPr lang="en-US" sz="2000" dirty="0">
                <a:solidFill>
                  <a:srgbClr val="FF0000"/>
                </a:solidFill>
                <a:latin typeface="Times New Roman" panose="02020603050405020304" pitchFamily="18" charset="0"/>
                <a:cs typeface="Times New Roman" panose="02020603050405020304" pitchFamily="18" charset="0"/>
              </a:rPr>
            </a:br>
            <a:r>
              <a:rPr lang="en-US" sz="2000"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If an invalid code word is received , then the valid code word that is closest to it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Minimum distance </a:t>
            </a:r>
            <a:r>
              <a:rPr lang="en-US" sz="2200" dirty="0">
                <a:latin typeface="Times New Roman" panose="02020603050405020304" pitchFamily="18" charset="0"/>
                <a:cs typeface="Times New Roman" panose="02020603050405020304" pitchFamily="18" charset="0"/>
              </a:rPr>
              <a:t>is selected.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There are 2</a:t>
            </a:r>
            <a:r>
              <a:rPr lang="en-US" sz="2200" baseline="30000" dirty="0">
                <a:latin typeface="Times New Roman" panose="02020603050405020304" pitchFamily="18" charset="0"/>
                <a:cs typeface="Times New Roman" panose="02020603050405020304" pitchFamily="18" charset="0"/>
              </a:rPr>
              <a:t>5</a:t>
            </a:r>
            <a:r>
              <a:rPr lang="en-US" sz="2200" dirty="0">
                <a:latin typeface="Times New Roman" panose="02020603050405020304" pitchFamily="18" charset="0"/>
                <a:cs typeface="Times New Roman" panose="02020603050405020304" pitchFamily="18" charset="0"/>
              </a:rPr>
              <a:t> = 32 possible code words out of which  4 are valid, leaving 28 invalid code words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For the invalid code words we have the following,</a:t>
            </a: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48</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2887282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49</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42989"/>
            <a:ext cx="12192000" cy="359077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013" y="4633762"/>
            <a:ext cx="12091987" cy="1224112"/>
          </a:xfrm>
          <a:prstGeom prst="rect">
            <a:avLst/>
          </a:prstGeom>
        </p:spPr>
      </p:pic>
    </p:spTree>
    <p:extLst>
      <p:ext uri="{BB962C8B-B14F-4D97-AF65-F5344CB8AC3E}">
        <p14:creationId xmlns:p14="http://schemas.microsoft.com/office/powerpoint/2010/main" val="92655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0941" y="585788"/>
            <a:ext cx="9144000" cy="23876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5" name="Subtitle 4"/>
          <p:cNvSpPr>
            <a:spLocks noGrp="1"/>
          </p:cNvSpPr>
          <p:nvPr>
            <p:ph type="subTitle" idx="1"/>
          </p:nvPr>
        </p:nvSpPr>
        <p:spPr>
          <a:xfrm>
            <a:off x="0" y="0"/>
            <a:ext cx="12192000" cy="6858000"/>
          </a:xfrm>
        </p:spPr>
        <p:txBody>
          <a:bodyPr/>
          <a:lstStyle/>
          <a:p>
            <a:endParaRPr lang="en-US" b="1" dirty="0"/>
          </a:p>
          <a:p>
            <a:endParaRPr lang="en-US" b="1" dirty="0"/>
          </a:p>
          <a:p>
            <a:pPr algn="l"/>
            <a:endParaRPr lang="en-US" b="1" dirty="0"/>
          </a:p>
          <a:p>
            <a:pPr algn="l"/>
            <a:r>
              <a:rPr lang="en-US" sz="2000" dirty="0">
                <a:latin typeface="Times New Roman" panose="02020603050405020304" pitchFamily="18" charset="0"/>
                <a:cs typeface="Times New Roman" panose="02020603050405020304" pitchFamily="18" charset="0"/>
              </a:rPr>
              <a:t>• For these type of small timing differences, the error would occur later .</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But, when it sends long stream of bits, Synchronization is necessary</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4387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r>
              <a:rPr lang="en-US" sz="22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Here, there are 8 cases in which an invalid code word at a distance 2 from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two different valid code words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So, here the error is detected but not corrected as the error is of 2 bits.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This code is  capable of correcting all single bit errors but cannot correct double bit errors.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Properties :</a:t>
            </a:r>
            <a:br>
              <a:rPr lang="en-US" sz="2000" b="1"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An (n , k) block code encodes </a:t>
            </a:r>
            <a:r>
              <a:rPr lang="en-US" sz="2000" i="1" dirty="0">
                <a:latin typeface="Times New Roman" panose="02020603050405020304" pitchFamily="18" charset="0"/>
                <a:cs typeface="Times New Roman" panose="02020603050405020304" pitchFamily="18" charset="0"/>
              </a:rPr>
              <a:t>k </a:t>
            </a:r>
            <a:r>
              <a:rPr lang="en-US" sz="2000" dirty="0">
                <a:latin typeface="Times New Roman" panose="02020603050405020304" pitchFamily="18" charset="0"/>
                <a:cs typeface="Times New Roman" panose="02020603050405020304" pitchFamily="18" charset="0"/>
              </a:rPr>
              <a:t>data bits into n-bit code words.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With an (n , k) block code , there are 2</a:t>
            </a:r>
            <a:r>
              <a:rPr lang="en-US" sz="2000" baseline="30000" dirty="0">
                <a:latin typeface="Times New Roman" panose="02020603050405020304" pitchFamily="18" charset="0"/>
                <a:cs typeface="Times New Roman" panose="02020603050405020304" pitchFamily="18" charset="0"/>
              </a:rPr>
              <a:t>k  </a:t>
            </a:r>
            <a:r>
              <a:rPr lang="en-US" sz="2000" dirty="0">
                <a:latin typeface="Times New Roman" panose="02020603050405020304" pitchFamily="18" charset="0"/>
                <a:cs typeface="Times New Roman" panose="02020603050405020304" pitchFamily="18" charset="0"/>
              </a:rPr>
              <a:t>valid code words out of a total of 2</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possible code words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Redundancy is defined as the ratio of redundant bits to data bits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Redundancy = (n-k) / k</a:t>
            </a:r>
            <a:br>
              <a:rPr lang="en-US" sz="2000" b="1" dirty="0">
                <a:solidFill>
                  <a:srgbClr val="FF0000"/>
                </a:solidFill>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Code rate is defined as the ratio of  data bits to total bits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Code rate = k/n</a:t>
            </a:r>
            <a:endParaRPr lang="en-US" sz="2000" b="1" dirty="0">
              <a:solidFill>
                <a:srgbClr val="FF0000"/>
              </a:solidFill>
            </a:endParaRPr>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50</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242701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r>
              <a:rPr lang="en-US" sz="2200" dirty="0">
                <a:latin typeface="Times New Roman" panose="02020603050405020304" pitchFamily="18" charset="0"/>
                <a:cs typeface="Times New Roman" panose="02020603050405020304" pitchFamily="18" charset="0"/>
              </a:rPr>
              <a:t>. Code rate is a measure of how much additional bandwidth is required to carry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same data rate  as without  the code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Maximum number of guaranteed correctable errors per code word satisfies,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If we are concerned only with error detection and not error correction , then the number of errors, ‘t’ that can be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detected satisfies, </a:t>
            </a: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design of a block code involves,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For a given values of n and k, we would like the largest possible value of d</a:t>
            </a:r>
            <a:r>
              <a:rPr lang="en-US" sz="2200" baseline="-25000" dirty="0">
                <a:latin typeface="Times New Roman" panose="02020603050405020304" pitchFamily="18" charset="0"/>
                <a:cs typeface="Times New Roman" panose="02020603050405020304" pitchFamily="18" charset="0"/>
              </a:rPr>
              <a:t>min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(ii) The code should be relatively easy to encode and decode , requiring minimal memory and processing time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US" sz="2200" b="1" dirty="0">
              <a:solidFill>
                <a:srgbClr val="FF0000"/>
              </a:solidFill>
            </a:endParaRPr>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51</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3852" y="1617306"/>
            <a:ext cx="1614420" cy="88103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600" y="3764728"/>
            <a:ext cx="1304925" cy="441744"/>
          </a:xfrm>
          <a:prstGeom prst="rect">
            <a:avLst/>
          </a:prstGeom>
        </p:spPr>
      </p:pic>
    </p:spTree>
    <p:extLst>
      <p:ext uri="{BB962C8B-B14F-4D97-AF65-F5344CB8AC3E}">
        <p14:creationId xmlns:p14="http://schemas.microsoft.com/office/powerpoint/2010/main" val="13104988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r>
              <a:rPr lang="en-US" sz="2000" dirty="0">
                <a:latin typeface="Times New Roman" panose="02020603050405020304" pitchFamily="18" charset="0"/>
                <a:cs typeface="Times New Roman" panose="02020603050405020304" pitchFamily="18" charset="0"/>
              </a:rPr>
              <a:t>(iii) We would like the number of extra bits, (n-k), to be small , to reduce bandwidth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(iv) We would like the number of extra bits, (n-k), to be large , to reduce the error rate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(iii) and (iv) objectives are in conflict and tradeoffs must be made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Coding can be used to reduce the required         value to achieve a given BER.</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 smaller BER is achieved for a given            , and conversely, for a given BER, a smaller          is required.</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F  </a:t>
            </a:r>
            <a:r>
              <a:rPr lang="en-US" sz="2000" b="1" dirty="0">
                <a:latin typeface="Times New Roman" panose="02020603050405020304" pitchFamily="18" charset="0"/>
                <a:cs typeface="Times New Roman" panose="02020603050405020304" pitchFamily="18" charset="0"/>
              </a:rPr>
              <a:t>Fig : How coding improves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system performance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endParaRPr lang="en-US" sz="2000" b="1"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52</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6787" y="1857376"/>
            <a:ext cx="423837" cy="41433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963" y="2400303"/>
            <a:ext cx="509587" cy="41433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3550" y="2400303"/>
            <a:ext cx="509587" cy="414338"/>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8" y="2943230"/>
            <a:ext cx="8286750" cy="3276593"/>
          </a:xfrm>
          <a:prstGeom prst="rect">
            <a:avLst/>
          </a:prstGeom>
        </p:spPr>
      </p:pic>
    </p:spTree>
    <p:extLst>
      <p:ext uri="{BB962C8B-B14F-4D97-AF65-F5344CB8AC3E}">
        <p14:creationId xmlns:p14="http://schemas.microsoft.com/office/powerpoint/2010/main" val="10368199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r>
              <a:rPr lang="en-US" sz="2400" b="1" dirty="0">
                <a:solidFill>
                  <a:srgbClr val="FF0000"/>
                </a:solidFill>
                <a:latin typeface="Times New Roman" panose="02020603050405020304" pitchFamily="18" charset="0"/>
                <a:cs typeface="Times New Roman" panose="02020603050405020304" pitchFamily="18" charset="0"/>
              </a:rPr>
              <a:t>Line Configurations : </a:t>
            </a: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Data link configurations are divided based on,</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Topology</a:t>
            </a:r>
            <a:br>
              <a:rPr lang="en-US" sz="2000" b="1"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(ii)  whether link is </a:t>
            </a:r>
            <a:r>
              <a:rPr lang="en-US" sz="2000" b="1" dirty="0">
                <a:latin typeface="Times New Roman" panose="02020603050405020304" pitchFamily="18" charset="0"/>
                <a:cs typeface="Times New Roman" panose="02020603050405020304" pitchFamily="18" charset="0"/>
              </a:rPr>
              <a:t>Half Duplex </a:t>
            </a:r>
            <a:r>
              <a:rPr lang="en-US" sz="2000" dirty="0">
                <a:latin typeface="Times New Roman" panose="02020603050405020304" pitchFamily="18" charset="0"/>
                <a:cs typeface="Times New Roman" panose="02020603050405020304" pitchFamily="18" charset="0"/>
              </a:rPr>
              <a:t>or</a:t>
            </a:r>
            <a:r>
              <a:rPr lang="en-US" sz="2000" b="1" dirty="0">
                <a:latin typeface="Times New Roman" panose="02020603050405020304" pitchFamily="18" charset="0"/>
                <a:cs typeface="Times New Roman" panose="02020603050405020304" pitchFamily="18" charset="0"/>
              </a:rPr>
              <a:t> Full Duplex</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Topology  - </a:t>
            </a:r>
            <a:r>
              <a:rPr lang="en-US" sz="2000" dirty="0">
                <a:latin typeface="Times New Roman" panose="02020603050405020304" pitchFamily="18" charset="0"/>
                <a:cs typeface="Times New Roman" panose="02020603050405020304" pitchFamily="18" charset="0"/>
              </a:rPr>
              <a:t>Topology of a datalink refers to the physical arrangement of stations on a transmission medium</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Depending on the number of stations, the links are classified into 2 types,</a:t>
            </a:r>
            <a:br>
              <a:rPr lang="en-US" sz="2000" dirty="0">
                <a:latin typeface="Times New Roman" panose="02020603050405020304" pitchFamily="18" charset="0"/>
                <a:cs typeface="Times New Roman" panose="02020603050405020304" pitchFamily="18" charset="0"/>
              </a:rPr>
            </a:br>
            <a:br>
              <a:rPr lang="en-US" sz="2000" b="1" dirty="0">
                <a:solidFill>
                  <a:srgbClr val="FF0000"/>
                </a:solidFill>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Point-to-Point link </a:t>
            </a:r>
            <a:r>
              <a:rPr lang="en-US" sz="2000" dirty="0">
                <a:latin typeface="Times New Roman" panose="02020603050405020304" pitchFamily="18" charset="0"/>
                <a:cs typeface="Times New Roman" panose="02020603050405020304" pitchFamily="18" charset="0"/>
              </a:rPr>
              <a:t>– There are only 2 stations</a:t>
            </a:r>
            <a:br>
              <a:rPr lang="en-US" sz="2000" b="1" dirty="0">
                <a:solidFill>
                  <a:srgbClr val="FF0000"/>
                </a:solidFill>
                <a:latin typeface="Times New Roman" panose="02020603050405020304" pitchFamily="18" charset="0"/>
                <a:cs typeface="Times New Roman" panose="02020603050405020304" pitchFamily="18" charset="0"/>
              </a:rPr>
            </a:br>
            <a:br>
              <a:rPr lang="en-US" sz="2000" b="1" dirty="0">
                <a:solidFill>
                  <a:srgbClr val="FF0000"/>
                </a:solidFill>
                <a:latin typeface="Times New Roman" panose="02020603050405020304" pitchFamily="18" charset="0"/>
                <a:cs typeface="Times New Roman" panose="02020603050405020304" pitchFamily="18" charset="0"/>
              </a:rPr>
            </a:br>
            <a:r>
              <a:rPr lang="en-US" sz="2000" b="1"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(ii) </a:t>
            </a:r>
            <a:r>
              <a:rPr lang="en-US" sz="2000" b="1" dirty="0">
                <a:latin typeface="Times New Roman" panose="02020603050405020304" pitchFamily="18" charset="0"/>
                <a:cs typeface="Times New Roman" panose="02020603050405020304" pitchFamily="18" charset="0"/>
              </a:rPr>
              <a:t>Multi point link </a:t>
            </a:r>
            <a:r>
              <a:rPr lang="en-US" sz="2000" dirty="0">
                <a:latin typeface="Times New Roman" panose="02020603050405020304" pitchFamily="18" charset="0"/>
                <a:cs typeface="Times New Roman" panose="02020603050405020304" pitchFamily="18" charset="0"/>
              </a:rPr>
              <a:t>– There are more than 2 stations</a:t>
            </a:r>
            <a:br>
              <a:rPr lang="en-US" sz="2000" dirty="0">
                <a:latin typeface="Times New Roman" panose="02020603050405020304" pitchFamily="18" charset="0"/>
                <a:cs typeface="Times New Roman" panose="02020603050405020304" pitchFamily="18" charset="0"/>
              </a:rPr>
            </a:br>
            <a:br>
              <a:rPr lang="en-US" sz="2000" b="1" dirty="0">
                <a:solidFill>
                  <a:srgbClr val="FF0000"/>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 </a:t>
            </a:r>
            <a:br>
              <a:rPr lang="en-US" sz="2000" b="1" dirty="0">
                <a:solidFill>
                  <a:srgbClr val="FF0000"/>
                </a:solidFill>
                <a:latin typeface="Times New Roman" panose="02020603050405020304" pitchFamily="18" charset="0"/>
                <a:cs typeface="Times New Roman" panose="02020603050405020304" pitchFamily="18" charset="0"/>
              </a:rPr>
            </a:br>
            <a:br>
              <a:rPr lang="en-US" sz="20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endParaRPr lang="en-US" sz="2400" b="1" dirty="0">
              <a:solidFill>
                <a:srgbClr val="FF0000"/>
              </a:solidFill>
            </a:endParaRPr>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53</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28758641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r>
              <a:rPr lang="en-US" sz="2400" b="1" dirty="0">
                <a:solidFill>
                  <a:srgbClr val="FF0000"/>
                </a:solidFill>
                <a:latin typeface="Times New Roman" panose="02020603050405020304" pitchFamily="18" charset="0"/>
                <a:cs typeface="Times New Roman" panose="02020603050405020304" pitchFamily="18" charset="0"/>
              </a:rPr>
              <a:t> </a:t>
            </a: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400" b="1" dirty="0">
                <a:solidFill>
                  <a:srgbClr val="FF0000"/>
                </a:solidFill>
                <a:latin typeface="Times New Roman" panose="02020603050405020304" pitchFamily="18" charset="0"/>
                <a:cs typeface="Times New Roman" panose="02020603050405020304" pitchFamily="18" charset="0"/>
              </a:rPr>
              <a:t>                                                  </a:t>
            </a: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Fig : Point-to-Point link</a:t>
            </a:r>
            <a:endParaRPr lang="en-US" sz="2400" b="1"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54</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71575"/>
            <a:ext cx="12192001" cy="4471987"/>
          </a:xfrm>
          <a:prstGeom prst="rect">
            <a:avLst/>
          </a:prstGeom>
        </p:spPr>
      </p:pic>
    </p:spTree>
    <p:extLst>
      <p:ext uri="{BB962C8B-B14F-4D97-AF65-F5344CB8AC3E}">
        <p14:creationId xmlns:p14="http://schemas.microsoft.com/office/powerpoint/2010/main" val="38401484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400" b="1" dirty="0">
                <a:solidFill>
                  <a:srgbClr val="FF0000"/>
                </a:solidFill>
                <a:latin typeface="Times New Roman" panose="02020603050405020304" pitchFamily="18" charset="0"/>
                <a:cs typeface="Times New Roman" panose="02020603050405020304" pitchFamily="18" charset="0"/>
              </a:rPr>
              <a:t>                                                            </a:t>
            </a: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Fig : Multi point link  </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endParaRPr lang="en-US" sz="2400" b="1"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55</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42989"/>
            <a:ext cx="12192001" cy="4443411"/>
          </a:xfrm>
          <a:prstGeom prst="rect">
            <a:avLst/>
          </a:prstGeom>
        </p:spPr>
      </p:pic>
    </p:spTree>
    <p:extLst>
      <p:ext uri="{BB962C8B-B14F-4D97-AF65-F5344CB8AC3E}">
        <p14:creationId xmlns:p14="http://schemas.microsoft.com/office/powerpoint/2010/main" val="36564994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400" b="1" dirty="0">
                <a:solidFill>
                  <a:srgbClr val="FF0000"/>
                </a:solidFill>
                <a:latin typeface="Times New Roman" panose="02020603050405020304" pitchFamily="18" charset="0"/>
                <a:cs typeface="Times New Roman" panose="02020603050405020304" pitchFamily="18" charset="0"/>
              </a:rPr>
              <a:t>Half Duplex &amp; Full Duplex : </a:t>
            </a: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a:t>
            </a:r>
            <a:r>
              <a:rPr lang="en-US" sz="2200" b="1"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Data exchanges over a transmission line can be classified as,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Half Duplex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(ii) Full Duplex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In a Half Duplex transmission, only one of two stations on a point - to - point link may transmit at a time.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This mode is also referred to as  </a:t>
            </a:r>
            <a:r>
              <a:rPr lang="en-US" sz="2200" b="1" dirty="0">
                <a:latin typeface="Times New Roman" panose="02020603050405020304" pitchFamily="18" charset="0"/>
                <a:cs typeface="Times New Roman" panose="02020603050405020304" pitchFamily="18" charset="0"/>
              </a:rPr>
              <a:t>Two way alternate </a:t>
            </a:r>
            <a:r>
              <a:rPr lang="en-US" sz="2200" dirty="0">
                <a:latin typeface="Times New Roman" panose="02020603050405020304" pitchFamily="18" charset="0"/>
                <a:cs typeface="Times New Roman" panose="02020603050405020304" pitchFamily="18" charset="0"/>
              </a:rPr>
              <a:t>suggestive of the fact that 2 stations must alternate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in transmitting.</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 Terminal-to-computer interaction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For Full Duplex transmission, two stations can simultaneously send and receive data from each other.</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This mode is also referred to as  </a:t>
            </a:r>
            <a:r>
              <a:rPr lang="en-US" sz="2200" b="1" dirty="0">
                <a:latin typeface="Times New Roman" panose="02020603050405020304" pitchFamily="18" charset="0"/>
                <a:cs typeface="Times New Roman" panose="02020603050405020304" pitchFamily="18" charset="0"/>
              </a:rPr>
              <a:t>Two way simultaneous </a:t>
            </a:r>
            <a:r>
              <a:rPr lang="en-US" sz="2200" dirty="0">
                <a:latin typeface="Times New Roman" panose="02020603050405020304" pitchFamily="18" charset="0"/>
                <a:cs typeface="Times New Roman" panose="02020603050405020304" pitchFamily="18" charset="0"/>
              </a:rPr>
              <a:t>suggestive of the fact that 2 stations can simultaneously</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transmit.</a:t>
            </a: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 Computer-to-computer data exchange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56</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1808616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With digital signaling,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sym typeface="Wingdings" panose="05000000000000000000" pitchFamily="2" charset="2"/>
              </a:rPr>
              <a:t> </a:t>
            </a:r>
            <a:r>
              <a:rPr lang="en-US" sz="2200" dirty="0">
                <a:latin typeface="Times New Roman" panose="02020603050405020304" pitchFamily="18" charset="0"/>
                <a:cs typeface="Times New Roman" panose="02020603050405020304" pitchFamily="18" charset="0"/>
              </a:rPr>
              <a:t>Full Duplex operation requires 2 separate transmission paths.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sym typeface="Wingdings" panose="05000000000000000000" pitchFamily="2" charset="2"/>
              </a:rPr>
              <a:t> </a:t>
            </a:r>
            <a:r>
              <a:rPr lang="en-US" sz="2200" dirty="0">
                <a:latin typeface="Times New Roman" panose="02020603050405020304" pitchFamily="18" charset="0"/>
                <a:cs typeface="Times New Roman" panose="02020603050405020304" pitchFamily="18" charset="0"/>
              </a:rPr>
              <a:t>Half Duplex operation requires 1 transmission path.</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For analog signaling, it depends on frequency.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It is possible to transmit digital signals simultaneously in both directions on a single transmission line using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b="1">
                <a:solidFill>
                  <a:srgbClr val="FF0000"/>
                </a:solidFill>
                <a:latin typeface="Times New Roman" panose="02020603050405020304" pitchFamily="18" charset="0"/>
                <a:cs typeface="Times New Roman" panose="02020603050405020304" pitchFamily="18" charset="0"/>
              </a:rPr>
              <a:t>Echo Cancellation. </a:t>
            </a:r>
            <a:br>
              <a:rPr lang="en-US" sz="2200" dirty="0">
                <a:solidFill>
                  <a:srgbClr val="FF0000"/>
                </a:solidFill>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57</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42336387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r>
              <a:rPr lang="en-US" sz="2700" b="1" dirty="0">
                <a:solidFill>
                  <a:srgbClr val="FF0000"/>
                </a:solidFill>
                <a:latin typeface="Times New Roman" panose="02020603050405020304" pitchFamily="18" charset="0"/>
                <a:cs typeface="Times New Roman" panose="02020603050405020304" pitchFamily="18" charset="0"/>
              </a:rPr>
              <a:t>Data link control Protocols :</a:t>
            </a: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Data link control protocol has a control in each communicating device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It provides functions such as Flow control, Error detection &amp; Error control</a:t>
            </a:r>
            <a:br>
              <a:rPr lang="en-US" sz="2200"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Flow control enables a receiver to regulate the flow of data  from a sender</a:t>
            </a:r>
            <a:br>
              <a:rPr lang="en-US" sz="2200" dirty="0">
                <a:solidFill>
                  <a:srgbClr val="FF0000"/>
                </a:solidFill>
                <a:latin typeface="Times New Roman" panose="02020603050405020304" pitchFamily="18" charset="0"/>
                <a:cs typeface="Times New Roman" panose="02020603050405020304" pitchFamily="18" charset="0"/>
              </a:rPr>
            </a:br>
            <a:br>
              <a:rPr lang="en-US" sz="2200"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Error control is achieved by retransmission of damaged frames that have not been acknowledged or  for which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other side requests a retransmission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HDLC (High-level data link control). It contains virtually all of the features found in other data link control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protocols </a:t>
            </a: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When a data link control protocol is used, the transmission medium between systems is referred to as a Data link</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58</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34481263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objectives for effective data communication between two directly connected</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transmitting-receiving stations are,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Frame Synchronization </a:t>
            </a:r>
            <a:r>
              <a:rPr lang="en-US" sz="2200" dirty="0">
                <a:latin typeface="Times New Roman" panose="02020603050405020304" pitchFamily="18" charset="0"/>
                <a:cs typeface="Times New Roman" panose="02020603050405020304" pitchFamily="18" charset="0"/>
              </a:rPr>
              <a:t>– Data are sent in blocks called Frames. The beginning and end of each frame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must be recognizable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(ii) </a:t>
            </a:r>
            <a:r>
              <a:rPr lang="en-US" sz="2200" b="1" dirty="0">
                <a:latin typeface="Times New Roman" panose="02020603050405020304" pitchFamily="18" charset="0"/>
                <a:cs typeface="Times New Roman" panose="02020603050405020304" pitchFamily="18" charset="0"/>
              </a:rPr>
              <a:t>Flow control </a:t>
            </a:r>
            <a:r>
              <a:rPr lang="en-US" sz="2200" dirty="0">
                <a:latin typeface="Times New Roman" panose="02020603050405020304" pitchFamily="18" charset="0"/>
                <a:cs typeface="Times New Roman" panose="02020603050405020304" pitchFamily="18" charset="0"/>
              </a:rPr>
              <a:t>– The sending station must not send frames at a rate faster than the receiving station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can absorb them</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(iii) </a:t>
            </a:r>
            <a:r>
              <a:rPr lang="en-US" sz="2200" b="1" dirty="0">
                <a:latin typeface="Times New Roman" panose="02020603050405020304" pitchFamily="18" charset="0"/>
                <a:cs typeface="Times New Roman" panose="02020603050405020304" pitchFamily="18" charset="0"/>
              </a:rPr>
              <a:t>Error control </a:t>
            </a:r>
            <a:r>
              <a:rPr lang="en-US" sz="2200" dirty="0">
                <a:latin typeface="Times New Roman" panose="02020603050405020304" pitchFamily="18" charset="0"/>
                <a:cs typeface="Times New Roman" panose="02020603050405020304" pitchFamily="18" charset="0"/>
              </a:rPr>
              <a:t>– Bit errors introduced by the transmission system should be corrected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(iv) </a:t>
            </a:r>
            <a:r>
              <a:rPr lang="en-US" sz="2200" b="1" dirty="0">
                <a:latin typeface="Times New Roman" panose="02020603050405020304" pitchFamily="18" charset="0"/>
                <a:cs typeface="Times New Roman" panose="02020603050405020304" pitchFamily="18" charset="0"/>
              </a:rPr>
              <a:t>Addressing</a:t>
            </a:r>
            <a:r>
              <a:rPr lang="en-US" sz="2200" dirty="0">
                <a:latin typeface="Times New Roman" panose="02020603050405020304" pitchFamily="18" charset="0"/>
                <a:cs typeface="Times New Roman" panose="02020603050405020304" pitchFamily="18" charset="0"/>
              </a:rPr>
              <a:t> – On a shared link, such as LAN , the identity of two stations involved in a transmission must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be specified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(v) </a:t>
            </a:r>
            <a:r>
              <a:rPr lang="en-US" sz="2200" b="1" dirty="0">
                <a:latin typeface="Times New Roman" panose="02020603050405020304" pitchFamily="18" charset="0"/>
                <a:cs typeface="Times New Roman" panose="02020603050405020304" pitchFamily="18" charset="0"/>
              </a:rPr>
              <a:t>Control and data on same link </a:t>
            </a:r>
            <a:r>
              <a:rPr lang="en-US" sz="2200" dirty="0">
                <a:latin typeface="Times New Roman" panose="02020603050405020304" pitchFamily="18" charset="0"/>
                <a:cs typeface="Times New Roman" panose="02020603050405020304" pitchFamily="18" charset="0"/>
              </a:rPr>
              <a:t>- It is not desirable to have a separate physical path . The receiver must be able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to distinguish control information from the data being transmitted.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59</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136856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0941" y="585788"/>
            <a:ext cx="9144000" cy="23876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5" name="Subtitle 4"/>
          <p:cNvSpPr>
            <a:spLocks noGrp="1"/>
          </p:cNvSpPr>
          <p:nvPr>
            <p:ph type="subTitle" idx="1"/>
          </p:nvPr>
        </p:nvSpPr>
        <p:spPr>
          <a:xfrm>
            <a:off x="0" y="0"/>
            <a:ext cx="12192000" cy="6858000"/>
          </a:xfrm>
        </p:spPr>
        <p:txBody>
          <a:bodyPr/>
          <a:lstStyle/>
          <a:p>
            <a:endParaRPr lang="en-US" b="1" dirty="0"/>
          </a:p>
          <a:p>
            <a:endParaRPr lang="en-US" b="1" dirty="0"/>
          </a:p>
          <a:p>
            <a:pPr algn="l"/>
            <a:endParaRPr lang="en-US" b="1" dirty="0"/>
          </a:p>
          <a:p>
            <a:pPr algn="l"/>
            <a:r>
              <a:rPr lang="en-US" sz="2000"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Asynchronous Transmission :</a:t>
            </a:r>
          </a:p>
          <a:p>
            <a:pPr algn="l"/>
            <a:endParaRPr lang="en-US" sz="2000" b="1" dirty="0">
              <a:latin typeface="Times New Roman" panose="02020603050405020304" pitchFamily="18" charset="0"/>
              <a:cs typeface="Times New Roman" panose="02020603050405020304" pitchFamily="18" charset="0"/>
            </a:endParaRPr>
          </a:p>
          <a:p>
            <a:pPr algn="l"/>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the strategy is to avoid the timing problem by not sending long, uninterrupted streams of bits</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Here in this, the data is transmitted one character at a time where each character is 5-8 bits long.</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Timing / Synchronization must be maintained within each character ; the receiver has the opportunity to </a:t>
            </a:r>
          </a:p>
          <a:p>
            <a:pPr algn="l"/>
            <a:r>
              <a:rPr lang="en-US" sz="2000" dirty="0">
                <a:latin typeface="Times New Roman" panose="02020603050405020304" pitchFamily="18" charset="0"/>
                <a:cs typeface="Times New Roman" panose="02020603050405020304" pitchFamily="18" charset="0"/>
              </a:rPr>
              <a:t>   resynchronize at the beginning of  each new character. 	</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0726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a:solidFill>
                  <a:srgbClr val="FF0000"/>
                </a:solidFill>
                <a:latin typeface="Times New Roman" panose="02020603050405020304" pitchFamily="18" charset="0"/>
                <a:cs typeface="Times New Roman" panose="02020603050405020304" pitchFamily="18" charset="0"/>
              </a:rPr>
              <a:t>Link Management </a:t>
            </a:r>
            <a:r>
              <a:rPr lang="en-US" sz="2200" dirty="0">
                <a:latin typeface="Times New Roman" panose="02020603050405020304" pitchFamily="18" charset="0"/>
                <a:cs typeface="Times New Roman" panose="02020603050405020304" pitchFamily="18" charset="0"/>
              </a:rPr>
              <a:t>– The initiation, maintenance and termination of a sustained data  exchange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require  a fair amount of coordination and cooperation among stations.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60</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31645590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700" b="1" dirty="0">
                <a:solidFill>
                  <a:srgbClr val="FF0000"/>
                </a:solidFill>
                <a:latin typeface="Times New Roman" panose="02020603050405020304" pitchFamily="18" charset="0"/>
                <a:cs typeface="Times New Roman" panose="02020603050405020304" pitchFamily="18" charset="0"/>
              </a:rPr>
              <a:t>FLOW CONTROL :</a:t>
            </a: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Flow control is a technique for assuring that that a transmitting  entity doesn’t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overwhelm a receiving entity with data</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In the absence of Flow control, the receiver’s buffer may fill up and overflow while it is processing old data </a:t>
            </a:r>
            <a:br>
              <a:rPr lang="en-US" sz="2200"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 simple model of Frame transmission is shown.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Each arrow represents a single frame transiting a datalink between 2 stations.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data is sent in a sequence of Frames.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Each frame consist a portion of data and control information</a:t>
            </a: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200" b="1" dirty="0">
                <a:solidFill>
                  <a:srgbClr val="FF0000"/>
                </a:solidFill>
                <a:latin typeface="Times New Roman" panose="02020603050405020304" pitchFamily="18" charset="0"/>
                <a:cs typeface="Times New Roman" panose="02020603050405020304" pitchFamily="18" charset="0"/>
              </a:rPr>
              <a:t>Transmission Time : </a:t>
            </a:r>
            <a:r>
              <a:rPr lang="en-US" sz="2200" dirty="0">
                <a:latin typeface="Times New Roman" panose="02020603050405020304" pitchFamily="18" charset="0"/>
                <a:cs typeface="Times New Roman" panose="02020603050405020304" pitchFamily="18" charset="0"/>
              </a:rPr>
              <a:t>The time it takes for a station to emit all of the bits of a frame onto the medium</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200" b="1" dirty="0">
                <a:solidFill>
                  <a:srgbClr val="FF0000"/>
                </a:solidFill>
                <a:latin typeface="Times New Roman" panose="02020603050405020304" pitchFamily="18" charset="0"/>
                <a:cs typeface="Times New Roman" panose="02020603050405020304" pitchFamily="18" charset="0"/>
              </a:rPr>
              <a:t>Propagation Time : </a:t>
            </a:r>
            <a:r>
              <a:rPr lang="en-US" sz="2200" dirty="0">
                <a:latin typeface="Times New Roman" panose="02020603050405020304" pitchFamily="18" charset="0"/>
                <a:cs typeface="Times New Roman" panose="02020603050405020304" pitchFamily="18" charset="0"/>
              </a:rPr>
              <a:t>The time it takes for a bit to traverse the link between source and destination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61</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41134983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400" b="1" dirty="0">
                <a:solidFill>
                  <a:srgbClr val="FF0000"/>
                </a:solidFill>
                <a:latin typeface="Times New Roman" panose="02020603050405020304" pitchFamily="18" charset="0"/>
                <a:cs typeface="Times New Roman" panose="02020603050405020304" pitchFamily="18" charset="0"/>
              </a:rPr>
              <a:t>                                                            </a:t>
            </a: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Fig : Model of Frame Transmission</a:t>
            </a:r>
            <a:endParaRPr lang="en-US" sz="2400" b="1"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62</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975" y="1042989"/>
            <a:ext cx="9815513" cy="4400296"/>
          </a:xfrm>
          <a:prstGeom prst="rect">
            <a:avLst/>
          </a:prstGeom>
        </p:spPr>
      </p:pic>
    </p:spTree>
    <p:extLst>
      <p:ext uri="{BB962C8B-B14F-4D97-AF65-F5344CB8AC3E}">
        <p14:creationId xmlns:p14="http://schemas.microsoft.com/office/powerpoint/2010/main" val="3190030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Flow control can be explained using 2 methods,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Stop-and-wait Flow control</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(ii) Sliding Window Flow control</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Stop-and-wait Flow control : </a:t>
            </a:r>
            <a:br>
              <a:rPr lang="en-US" sz="2200" b="1" dirty="0">
                <a:solidFill>
                  <a:srgbClr val="FF0000"/>
                </a:solidFill>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simplest form of Flow control is the Stop-and-wait Flow control</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 source entity transmits a Frame. After the destination entity receives a frame, it indicates its willingness to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accept another frame by sending an Acknowledgement (ACK)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Therefore, the destination can stop the flow of data simply by withholding acknowledgment.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Source will breakup a large block of data into smaller blocks and transmit the data in many frames because of the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following reasons,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63</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37317979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The buffer size of the receiver may be limited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(ii) The longer the frame, the more likely there will be an error and retransmission is to be done. Error will be detected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quickly incase of small frames, and therefore a small amount of frame can be retransmitted easily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(iii) On a shared medium such as LAN , it is not desirable to permit one station to occupy the medium for </a:t>
            </a: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an extended period thus causing long delays at the other sending stations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With the use of multiple frames for a single message , the stop-and-wait control doesn’t work well.</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Bit length of a link is given by,</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where,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B </a:t>
            </a:r>
            <a:r>
              <a:rPr lang="en-US" sz="2200" dirty="0">
                <a:latin typeface="Times New Roman" panose="02020603050405020304" pitchFamily="18" charset="0"/>
                <a:cs typeface="Times New Roman" panose="02020603050405020304" pitchFamily="18" charset="0"/>
                <a:sym typeface="Wingdings" panose="05000000000000000000" pitchFamily="2" charset="2"/>
              </a:rPr>
              <a:t> Length of a link in bits      V  Velocity of Propagation in bps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R </a:t>
            </a:r>
            <a:r>
              <a:rPr lang="en-US" sz="2200" dirty="0">
                <a:latin typeface="Times New Roman" panose="02020603050405020304" pitchFamily="18" charset="0"/>
                <a:cs typeface="Times New Roman" panose="02020603050405020304" pitchFamily="18" charset="0"/>
                <a:sym typeface="Wingdings" panose="05000000000000000000" pitchFamily="2" charset="2"/>
              </a:rPr>
              <a:t> Data rate of the link , in bps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d </a:t>
            </a:r>
            <a:r>
              <a:rPr lang="en-US" sz="2200" dirty="0">
                <a:latin typeface="Times New Roman" panose="02020603050405020304" pitchFamily="18" charset="0"/>
                <a:cs typeface="Times New Roman" panose="02020603050405020304" pitchFamily="18" charset="0"/>
                <a:sym typeface="Wingdings" panose="05000000000000000000" pitchFamily="2" charset="2"/>
              </a:rPr>
              <a:t> Length, or distance, of the link in meters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64</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8066" y="4157685"/>
            <a:ext cx="1495372" cy="628627"/>
          </a:xfrm>
          <a:prstGeom prst="rect">
            <a:avLst/>
          </a:prstGeom>
        </p:spPr>
      </p:pic>
    </p:spTree>
    <p:extLst>
      <p:ext uri="{BB962C8B-B14F-4D97-AF65-F5344CB8AC3E}">
        <p14:creationId xmlns:p14="http://schemas.microsoft.com/office/powerpoint/2010/main" val="33084588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When Bit length of the link &gt; Frame length, serious inefficiencies result and is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explained using the following figure.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Fig : Stop-and-wait link Utilization</a:t>
            </a:r>
            <a:br>
              <a:rPr lang="en-US" sz="2200" b="1"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65</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 y="1171576"/>
            <a:ext cx="12192000" cy="4500562"/>
          </a:xfrm>
          <a:prstGeom prst="rect">
            <a:avLst/>
          </a:prstGeom>
        </p:spPr>
      </p:pic>
    </p:spTree>
    <p:extLst>
      <p:ext uri="{BB962C8B-B14F-4D97-AF65-F5344CB8AC3E}">
        <p14:creationId xmlns:p14="http://schemas.microsoft.com/office/powerpoint/2010/main" val="14978287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Transmission time is normalized to 1 and Propagation delay (a) is given by,</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where,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L </a:t>
            </a:r>
            <a:r>
              <a:rPr lang="en-US" sz="2200" dirty="0">
                <a:latin typeface="Times New Roman" panose="02020603050405020304" pitchFamily="18" charset="0"/>
                <a:cs typeface="Times New Roman" panose="02020603050405020304" pitchFamily="18" charset="0"/>
                <a:sym typeface="Wingdings" panose="05000000000000000000" pitchFamily="2" charset="2"/>
              </a:rPr>
              <a:t> Number of bits in the frame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When a &lt; 1 ; Propagation time &lt; Transmission time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Frame is sufficiently long, that the first bits of the frame have arrived at the destination before the source has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completed the transmission of the frame.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When a &gt; 1 ; Propagation time &gt; Transmission time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sender completes the transmission of the entire frame before the leading bits of that frame arrive at the receiver</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In the figure, the first four indicates the process of transmitting a frame containing data &amp; the last one shows the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return of a small ACK frame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66</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7658" y="814388"/>
            <a:ext cx="900080" cy="619077"/>
          </a:xfrm>
          <a:prstGeom prst="rect">
            <a:avLst/>
          </a:prstGeom>
        </p:spPr>
      </p:pic>
    </p:spTree>
    <p:extLst>
      <p:ext uri="{BB962C8B-B14F-4D97-AF65-F5344CB8AC3E}">
        <p14:creationId xmlns:p14="http://schemas.microsoft.com/office/powerpoint/2010/main" val="33411682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For a &gt; 1 : The line is always under utilized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For a &lt; 1 :  In this case also the line is inefficiently utilized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Therefore, for very high data rates , for very long distances between sender and receiver, stop-and-wait flow control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provides inefficient utilization.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To overcome this problem and to increase the efficiency , Sliding-Window Flow control is use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67</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34992910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700" b="1" dirty="0">
                <a:solidFill>
                  <a:srgbClr val="FF0000"/>
                </a:solidFill>
                <a:latin typeface="Times New Roman" panose="02020603050405020304" pitchFamily="18" charset="0"/>
                <a:cs typeface="Times New Roman" panose="02020603050405020304" pitchFamily="18" charset="0"/>
              </a:rPr>
              <a:t>Sliding window Flow control :</a:t>
            </a: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This protocol is used to improve the efficiency by allowing multiple frames to be in transit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same time</a:t>
            </a:r>
            <a:br>
              <a:rPr lang="en-US" sz="2200" dirty="0">
                <a:solidFill>
                  <a:srgbClr val="FF0000"/>
                </a:solidFill>
                <a:latin typeface="Times New Roman" panose="02020603050405020304" pitchFamily="18" charset="0"/>
                <a:cs typeface="Times New Roman" panose="02020603050405020304" pitchFamily="18" charset="0"/>
              </a:rPr>
            </a:br>
            <a:br>
              <a:rPr lang="en-US" sz="2200"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This is explained as follows:</a:t>
            </a:r>
            <a:br>
              <a:rPr lang="en-US" sz="2200"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a:t>
            </a:r>
            <a:r>
              <a:rPr lang="en-US" sz="2700" b="1"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Consider 2 stations A &amp; B operated through a full-duplex link.</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Station B allocates buffer space for W frames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Therefore, B can accept W frames &amp; A is allowed to send W frames without waiting for any acknowledgement</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This method is used to acknowledge multiple frames.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For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 B could receive frames 2,3,4 but withhold acknowledgement until frame 4 has arrived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By then returning an acknowledgment with sequence no. 5, B acknowledges frames 2,3,4 at one time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68</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11592398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pPr algn="ct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Fig : Sliding Window Depiction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69</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42989"/>
            <a:ext cx="12191999" cy="4757735"/>
          </a:xfrm>
          <a:prstGeom prst="rect">
            <a:avLst/>
          </a:prstGeom>
        </p:spPr>
      </p:pic>
    </p:spTree>
    <p:extLst>
      <p:ext uri="{BB962C8B-B14F-4D97-AF65-F5344CB8AC3E}">
        <p14:creationId xmlns:p14="http://schemas.microsoft.com/office/powerpoint/2010/main" val="67078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392026" cy="6858000"/>
          </a:xfrm>
        </p:spPr>
        <p:txBody>
          <a:bodyPr>
            <a:normAutofit fontScale="90000"/>
          </a:bodyPr>
          <a:lstStyle/>
          <a:p>
            <a:pPr algn="ct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Fig : Asynchronous Transmission</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br>
              <a:rPr lang="en-US" sz="1400" dirty="0"/>
            </a:br>
            <a:br>
              <a:rPr lang="en-US" sz="1400" dirty="0"/>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7"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a:xfrm>
            <a:off x="8610600" y="6377616"/>
            <a:ext cx="2743200" cy="365125"/>
          </a:xfrm>
        </p:spPr>
        <p:txBody>
          <a:bodyPr/>
          <a:lstStyle/>
          <a:p>
            <a:fld id="{8FE5D562-7E7B-4805-B050-DC354C56BA92}" type="slidenum">
              <a:rPr lang="en-US" smtClean="0"/>
              <a:t>7</a:t>
            </a:fld>
            <a:endParaRPr lang="en-US"/>
          </a:p>
        </p:txBody>
      </p:sp>
      <p:sp>
        <p:nvSpPr>
          <p:cNvPr id="3" name="Date Placeholder 2"/>
          <p:cNvSpPr>
            <a:spLocks noGrp="1"/>
          </p:cNvSpPr>
          <p:nvPr>
            <p:ph type="dt" sz="half" idx="10"/>
          </p:nvPr>
        </p:nvSpPr>
        <p:spPr/>
        <p:txBody>
          <a:bodyPr/>
          <a:lstStyle/>
          <a:p>
            <a:fld id="{86C16565-5F2F-43B5-A405-0A24CF6CCB5A}"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64254"/>
            <a:ext cx="12192000" cy="4786311"/>
          </a:xfrm>
          <a:prstGeom prst="rect">
            <a:avLst/>
          </a:prstGeom>
        </p:spPr>
      </p:pic>
    </p:spTree>
    <p:extLst>
      <p:ext uri="{BB962C8B-B14F-4D97-AF65-F5344CB8AC3E}">
        <p14:creationId xmlns:p14="http://schemas.microsoft.com/office/powerpoint/2010/main" val="6156175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maintains a list of sequence numbers that is allowed to send and ‘B’  maintains a list of sequence numbers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that is prepared to receive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Each of these lists can be thought of as a window of frames. This is referred to as Sliding-window Flow control</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Most datalink control protocols allows a station to cut off  the flow of frames from the other side by sending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  RNR (Receive Not Ready) message which acknowledges former frames but forbids transfer of future frames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If 2 stations exchange data, it should have 2 windows , one for transmit and other to receive and each side needs to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send data and acknowledgements to the other.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To provide efficient support for this, Piggybacking is used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70</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30964526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pPr algn="ct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Fig : Sliding Window Protocol</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71</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042989"/>
            <a:ext cx="12192000" cy="4908631"/>
          </a:xfrm>
          <a:prstGeom prst="rect">
            <a:avLst/>
          </a:prstGeom>
        </p:spPr>
      </p:pic>
    </p:spTree>
    <p:extLst>
      <p:ext uri="{BB962C8B-B14F-4D97-AF65-F5344CB8AC3E}">
        <p14:creationId xmlns:p14="http://schemas.microsoft.com/office/powerpoint/2010/main" val="22353949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Each data frame includes a field that holds the sequence number of that frame plus a field that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holds the sequence number used for acknowledgment.</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 station sends together in one frame saving communication capacity</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If a station has an acknowledgment but no data to send , it sends a separate acknowledgment frame such as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RR or RNR.</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If a station has  data to  send but no new acknowledgment to send , it must repeat the last acknowledgment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sequence number that it sent</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When a station receives a duplicate acknowledgment , it simply ignores it</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72</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32728417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700" b="1" dirty="0">
                <a:solidFill>
                  <a:srgbClr val="FF0000"/>
                </a:solidFill>
                <a:latin typeface="Times New Roman" panose="02020603050405020304" pitchFamily="18" charset="0"/>
                <a:cs typeface="Times New Roman" panose="02020603050405020304" pitchFamily="18" charset="0"/>
              </a:rPr>
              <a:t>ERROR CONTROL :</a:t>
            </a: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a:t>
            </a:r>
            <a:r>
              <a:rPr lang="en-US" sz="2200" b="1"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Error control refers to mechanisms to detect and correct errors that occur in the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transmission of frames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There is a possibility of 2 types of errors :</a:t>
            </a:r>
            <a:br>
              <a:rPr lang="en-US" sz="2200"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Lost frame – A frame fails to arrive at the other side. For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 Noise burst may damage a frame to the extent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that the receiver is not aware that a frame has been transmitted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(ii) Damaged frame – A recognizable frame does arrive with some bits in error.</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most common control techniques for error control are based on some or all of the following </a:t>
            </a:r>
            <a:br>
              <a:rPr lang="en-US" sz="22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700" b="1"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Error Detection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(ii) Positive Acknowledgment- The destination returns a positive acknowledgment to successfully received </a:t>
            </a: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700" b="1"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error-free frames</a:t>
            </a:r>
            <a:br>
              <a:rPr lang="en-US" sz="2200" dirty="0">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73</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34939051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(iii) Retransmission after timeout : The source retransmits a frame that has not been acknowledged after a</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predetermined amount of time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(iv) Negative Acknowledgment  &amp; retransmission : Destination returns a negative acknowledgment to frames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in which an error is detected and the source retransmits such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frames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Collectively all these mechanisms are referred to as Automatic  Repeat Request (ARQ)</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effect of ARQ is to turn an unreliable datalink into a reliable one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74</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15693749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3 versions of ARQ are standardized :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Stop-and-wait ARQ</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(ii) Go-back-N ARQ</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(iii) Selective-reject ARQ</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All these are based on the use of flow control techniques which are already discussed.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STOP-AND-WAIT ARQ :</a:t>
            </a:r>
            <a:br>
              <a:rPr lang="en-US" sz="2200" b="1" dirty="0">
                <a:solidFill>
                  <a:srgbClr val="FF0000"/>
                </a:solidFill>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Stop-and-wait ARQ is based on the stop-and-wait flow control technique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source station transmits a single frame and then must await an Acknowledgment (ACK)</a:t>
            </a:r>
            <a:br>
              <a:rPr lang="en-US" sz="2200" dirty="0">
                <a:latin typeface="+mn-lt"/>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2 types of error occurs by this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First, the frame that arrives at the destination could be damaged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Second, is a damaged acknowledgment</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75</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32161250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Fig : Stop-and-wait ARQ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76</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4638" y="-1"/>
            <a:ext cx="5643562" cy="5986463"/>
          </a:xfrm>
          <a:prstGeom prst="rect">
            <a:avLst/>
          </a:prstGeom>
        </p:spPr>
      </p:pic>
    </p:spTree>
    <p:extLst>
      <p:ext uri="{BB962C8B-B14F-4D97-AF65-F5344CB8AC3E}">
        <p14:creationId xmlns:p14="http://schemas.microsoft.com/office/powerpoint/2010/main" val="2982728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a:t>
            </a:r>
            <a:r>
              <a:rPr lang="en-US" sz="2200" b="1"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figure shows the transmission of a sequence of frames from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source A to destination B</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figure describes the 2 types of errors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third frame transmitted by A is lost/damaged , therefore B does not return an Acknowledgment (ACK)</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 times out and retransmits the frame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Later ‘A’ transmits a frame labeled 1 but the ACK0 for that frame is lost</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 times out and retransmits the same frame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When ‘B’ receives 2 frames in a row with the same label, it discards the 2</a:t>
            </a:r>
            <a:r>
              <a:rPr lang="en-US" sz="2200" baseline="30000" dirty="0">
                <a:latin typeface="Times New Roman" panose="02020603050405020304" pitchFamily="18" charset="0"/>
                <a:cs typeface="Times New Roman" panose="02020603050405020304" pitchFamily="18" charset="0"/>
              </a:rPr>
              <a:t>nd</a:t>
            </a:r>
            <a:r>
              <a:rPr lang="en-US" sz="2200" dirty="0">
                <a:latin typeface="Times New Roman" panose="02020603050405020304" pitchFamily="18" charset="0"/>
                <a:cs typeface="Times New Roman" panose="02020603050405020304" pitchFamily="18" charset="0"/>
              </a:rPr>
              <a:t> frame but sends back an ACK0 to each</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main advantage of Stop-and-Wait ARQ is its </a:t>
            </a:r>
            <a:r>
              <a:rPr lang="en-US" sz="2200" b="1" dirty="0">
                <a:latin typeface="Times New Roman" panose="02020603050405020304" pitchFamily="18" charset="0"/>
                <a:cs typeface="Times New Roman" panose="02020603050405020304" pitchFamily="18" charset="0"/>
              </a:rPr>
              <a:t>simplicity</a:t>
            </a:r>
            <a:r>
              <a:rPr lang="en-US" sz="2200" dirty="0">
                <a:latin typeface="Times New Roman" panose="02020603050405020304" pitchFamily="18" charset="0"/>
                <a:cs typeface="Times New Roman" panose="02020603050405020304" pitchFamily="18" charset="0"/>
              </a:rPr>
              <a:t> and its disadvantage is, it is an </a:t>
            </a:r>
            <a:r>
              <a:rPr lang="en-US" sz="2200" b="1" dirty="0">
                <a:latin typeface="Times New Roman" panose="02020603050405020304" pitchFamily="18" charset="0"/>
                <a:cs typeface="Times New Roman" panose="02020603050405020304" pitchFamily="18" charset="0"/>
              </a:rPr>
              <a:t>inefficient mechanism</a:t>
            </a: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To overcome this disadvantage, </a:t>
            </a:r>
            <a:r>
              <a:rPr lang="en-US" sz="2200" b="1" dirty="0">
                <a:latin typeface="Times New Roman" panose="02020603050405020304" pitchFamily="18" charset="0"/>
                <a:cs typeface="Times New Roman" panose="02020603050405020304" pitchFamily="18" charset="0"/>
              </a:rPr>
              <a:t>Sliding window Flow control </a:t>
            </a:r>
            <a:r>
              <a:rPr lang="en-US" sz="2200" dirty="0">
                <a:latin typeface="Times New Roman" panose="02020603050405020304" pitchFamily="18" charset="0"/>
                <a:cs typeface="Times New Roman" panose="02020603050405020304" pitchFamily="18" charset="0"/>
              </a:rPr>
              <a:t>is used and is sometimes referred to as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Continuous ARQ</a:t>
            </a: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77</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7131885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Go-Back-N ARQ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Go-Back-N ARQ is based on Sliding window Flow control</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 station may send a series of frames sequentially numbered modulo some maximum value</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a:t>
            </a:r>
            <a:r>
              <a:rPr lang="en-US" sz="2200" b="1"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Number of unacknowledged frames outstanding is determined by the window size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If no error occurs : Acknowledgment is as usual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 RR = Receive Ready</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If error occurs : Negative</a:t>
            </a:r>
            <a:r>
              <a:rPr lang="en-US" sz="2200" b="1"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Acknowledgment is sent.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 REJ = Reject</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Consider 2 stations A and B</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After each transmission, ‘A’ sets an acknowledgment timer for the frame just transmitted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Suppose that ‘B’ has previously successfully received frame (i-1) and A has just transmitted frame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78</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3941323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Go-Back-N takes into account the following conditions :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Damaged Frame</a:t>
            </a:r>
            <a:r>
              <a:rPr lang="en-US" sz="2200" dirty="0">
                <a:latin typeface="Times New Roman" panose="02020603050405020304" pitchFamily="18" charset="0"/>
                <a:cs typeface="Times New Roman" panose="02020603050405020304" pitchFamily="18" charset="0"/>
              </a:rPr>
              <a:t>: If the received frame is invalid, ‘B’ discards the frame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There are 2 subcases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(ii)</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79</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622" y="1771688"/>
            <a:ext cx="11448755" cy="104295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350" y="3028950"/>
            <a:ext cx="11571288" cy="2714625"/>
          </a:xfrm>
          <a:prstGeom prst="rect">
            <a:avLst/>
          </a:prstGeom>
        </p:spPr>
      </p:pic>
    </p:spTree>
    <p:extLst>
      <p:ext uri="{BB962C8B-B14F-4D97-AF65-F5344CB8AC3E}">
        <p14:creationId xmlns:p14="http://schemas.microsoft.com/office/powerpoint/2010/main" val="1407175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When no character is transmitted, the line between transmitter and receiver will be in Idle state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Definition of Idle is equal to the signaling element for binary 1.</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For NRZ-L signaling, idle would be the presence of a negative voltage on the line.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beginning of a character is signaled by a Start bit with a value of binary 0.</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data bits are followed by a parity bit , which is in the MSB ( Most Significant Bit ) position.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parity bit is set by the transmitter.</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If the total number of bits including the parity bit is even , then it is Even parity.</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If the total number of bits including the parity bit is odd , then it is Odd parity.</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This is useful in Error Detection.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b="1" dirty="0">
                <a:solidFill>
                  <a:srgbClr val="00B0F0"/>
                </a:solidFill>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8</a:t>
            </a:fld>
            <a:endParaRPr lang="en-US"/>
          </a:p>
        </p:txBody>
      </p:sp>
      <p:sp>
        <p:nvSpPr>
          <p:cNvPr id="3" name="Date Placeholder 2"/>
          <p:cNvSpPr>
            <a:spLocks noGrp="1"/>
          </p:cNvSpPr>
          <p:nvPr>
            <p:ph type="dt" sz="half" idx="10"/>
          </p:nvPr>
        </p:nvSpPr>
        <p:spPr/>
        <p:txBody>
          <a:bodyPr/>
          <a:lstStyle/>
          <a:p>
            <a:fld id="{2095AEF4-522D-4AA1-A78B-81D62AA40C9C}" type="datetime1">
              <a:rPr lang="en-US" smtClean="0"/>
              <a:t>11/23/2022</a:t>
            </a:fld>
            <a:endParaRPr lang="en-US"/>
          </a:p>
        </p:txBody>
      </p:sp>
    </p:spTree>
    <p:extLst>
      <p:ext uri="{BB962C8B-B14F-4D97-AF65-F5344CB8AC3E}">
        <p14:creationId xmlns:p14="http://schemas.microsoft.com/office/powerpoint/2010/main" val="17189289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Damaged RR : </a:t>
            </a:r>
            <a:r>
              <a:rPr lang="en-US" sz="2200" dirty="0">
                <a:latin typeface="Times New Roman" panose="02020603050405020304" pitchFamily="18" charset="0"/>
                <a:cs typeface="Times New Roman" panose="02020603050405020304" pitchFamily="18" charset="0"/>
              </a:rPr>
              <a:t>There are 2 subcases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(ii)</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Damaged REJ : </a:t>
            </a:r>
            <a:r>
              <a:rPr lang="en-US" sz="2200" dirty="0">
                <a:latin typeface="Times New Roman" panose="02020603050405020304" pitchFamily="18" charset="0"/>
                <a:cs typeface="Times New Roman" panose="02020603050405020304" pitchFamily="18" charset="0"/>
              </a:rPr>
              <a:t>If a REJ is lost, this is equivalent to case (Y)</a:t>
            </a:r>
            <a:br>
              <a:rPr lang="en-US" sz="2200" dirty="0">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80</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638" y="1171576"/>
            <a:ext cx="11663361" cy="167157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639" y="2971741"/>
            <a:ext cx="11557000" cy="2657534"/>
          </a:xfrm>
          <a:prstGeom prst="rect">
            <a:avLst/>
          </a:prstGeom>
        </p:spPr>
      </p:pic>
    </p:spTree>
    <p:extLst>
      <p:ext uri="{BB962C8B-B14F-4D97-AF65-F5344CB8AC3E}">
        <p14:creationId xmlns:p14="http://schemas.microsoft.com/office/powerpoint/2010/main" val="41695168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Fig : Sliding Window ARQ protocols (Go-back-N ARQ)</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81</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9038" y="128588"/>
            <a:ext cx="4157661" cy="5362316"/>
          </a:xfrm>
          <a:prstGeom prst="rect">
            <a:avLst/>
          </a:prstGeom>
        </p:spPr>
      </p:pic>
    </p:spTree>
    <p:extLst>
      <p:ext uri="{BB962C8B-B14F-4D97-AF65-F5344CB8AC3E}">
        <p14:creationId xmlns:p14="http://schemas.microsoft.com/office/powerpoint/2010/main" val="22975866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Fig : Sliding Window ARQ protocols (Selective Reject ARQ)</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82</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6138" y="314325"/>
            <a:ext cx="3871911" cy="5529263"/>
          </a:xfrm>
          <a:prstGeom prst="rect">
            <a:avLst/>
          </a:prstGeom>
        </p:spPr>
      </p:pic>
    </p:spTree>
    <p:extLst>
      <p:ext uri="{BB962C8B-B14F-4D97-AF65-F5344CB8AC3E}">
        <p14:creationId xmlns:p14="http://schemas.microsoft.com/office/powerpoint/2010/main" val="31483427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Selective Reject ARQ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In this, the only frames retransmitted are those that receive a negative acknowledgment (SREJ), or those that has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time out</a:t>
            </a:r>
            <a:br>
              <a:rPr lang="en-US" sz="2200" b="1" dirty="0">
                <a:solidFill>
                  <a:srgbClr val="FF0000"/>
                </a:solidFill>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Efficiency of Selective reject  &gt; Go-back-N as it minimizes the amount of retransmission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Although it is highly efficient , but it is less used due to the following reasons,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Receiver must maintain a buffer large enough to save post SREJ frames until the retransmission is done &amp; should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contain some logic for reinserting the frame in the proper sequence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(ii) The transmitter also requires more complex logic to be able to send a frame out of sequence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This technique is quite useful in satellite links as long propagation delay is involved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window size limitation is more restrictive for Selective Reject than Go-back-N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83</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15982940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700" b="1" dirty="0">
                <a:solidFill>
                  <a:srgbClr val="FF0000"/>
                </a:solidFill>
                <a:latin typeface="Times New Roman" panose="02020603050405020304" pitchFamily="18" charset="0"/>
                <a:cs typeface="Times New Roman" panose="02020603050405020304" pitchFamily="18" charset="0"/>
              </a:rPr>
              <a:t>High Level Datalink Control (HDLC) :</a:t>
            </a: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HDLC define 3 types of stations, 2 link configurations &amp; 3 data transfer modes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of operation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3 stations are,</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i</a:t>
            </a:r>
            <a:r>
              <a:rPr lang="en-US" sz="2200" b="1" dirty="0">
                <a:latin typeface="Times New Roman" panose="02020603050405020304" pitchFamily="18" charset="0"/>
                <a:cs typeface="Times New Roman" panose="02020603050405020304" pitchFamily="18" charset="0"/>
              </a:rPr>
              <a:t>) </a:t>
            </a:r>
            <a:r>
              <a:rPr lang="en-US" sz="2200" b="1" dirty="0">
                <a:solidFill>
                  <a:srgbClr val="FF0000"/>
                </a:solidFill>
                <a:latin typeface="Times New Roman" panose="02020603050405020304" pitchFamily="18" charset="0"/>
                <a:cs typeface="Times New Roman" panose="02020603050405020304" pitchFamily="18" charset="0"/>
              </a:rPr>
              <a:t>Primary station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Controls the operation of the link.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Frames issued are called commands</a:t>
            </a:r>
            <a:br>
              <a:rPr lang="en-US" sz="2200"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(ii) </a:t>
            </a:r>
            <a:r>
              <a:rPr lang="en-US" sz="2200" b="1" dirty="0">
                <a:solidFill>
                  <a:srgbClr val="FF0000"/>
                </a:solidFill>
                <a:latin typeface="Times New Roman" panose="02020603050405020304" pitchFamily="18" charset="0"/>
                <a:cs typeface="Times New Roman" panose="02020603050405020304" pitchFamily="18" charset="0"/>
              </a:rPr>
              <a:t>Secondary station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Operates under the control of the primary station.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Frames issued are called Responses</a:t>
            </a:r>
            <a:br>
              <a:rPr lang="en-US" sz="2200"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(iii) </a:t>
            </a:r>
            <a:r>
              <a:rPr lang="en-US" sz="2200" b="1" dirty="0">
                <a:solidFill>
                  <a:srgbClr val="FF0000"/>
                </a:solidFill>
                <a:latin typeface="Times New Roman" panose="02020603050405020304" pitchFamily="18" charset="0"/>
                <a:cs typeface="Times New Roman" panose="02020603050405020304" pitchFamily="18" charset="0"/>
              </a:rPr>
              <a:t>Combined station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Combines the features of both primary and secondary</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Frames issued are called Commands &amp; Responses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84</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19356255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2 link configurations are,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i</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r>
              <a:rPr lang="en-US" sz="2200" b="1" dirty="0">
                <a:solidFill>
                  <a:srgbClr val="FF0000"/>
                </a:solidFill>
                <a:latin typeface="Times New Roman" panose="02020603050405020304" pitchFamily="18" charset="0"/>
                <a:cs typeface="Times New Roman" panose="02020603050405020304" pitchFamily="18" charset="0"/>
              </a:rPr>
              <a:t>Unbalanced Configuration : </a:t>
            </a:r>
            <a:r>
              <a:rPr lang="en-US" sz="2200" dirty="0">
                <a:latin typeface="Times New Roman" panose="02020603050405020304" pitchFamily="18" charset="0"/>
                <a:cs typeface="Times New Roman" panose="02020603050405020304" pitchFamily="18" charset="0"/>
              </a:rPr>
              <a:t>Consists of  1 primary and one or more secondary stations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Supports both Full duplex and Half Duplex transmission</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(ii) </a:t>
            </a:r>
            <a:r>
              <a:rPr lang="en-US" sz="2200" b="1" dirty="0">
                <a:solidFill>
                  <a:srgbClr val="FF0000"/>
                </a:solidFill>
                <a:latin typeface="Times New Roman" panose="02020603050405020304" pitchFamily="18" charset="0"/>
                <a:cs typeface="Times New Roman" panose="02020603050405020304" pitchFamily="18" charset="0"/>
              </a:rPr>
              <a:t>Balanced Configuration : </a:t>
            </a:r>
            <a:r>
              <a:rPr lang="en-US" sz="2200" dirty="0">
                <a:latin typeface="Times New Roman" panose="02020603050405020304" pitchFamily="18" charset="0"/>
                <a:cs typeface="Times New Roman" panose="02020603050405020304" pitchFamily="18" charset="0"/>
              </a:rPr>
              <a:t>Consists of  two combined stations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Supports both Full duplex and Half Duplex transmission</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a:t>
            </a:r>
            <a:r>
              <a:rPr lang="en-US" sz="2200" b="1"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3 data transfer modes are,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i</a:t>
            </a:r>
            <a:r>
              <a:rPr lang="en-US" sz="2200" b="1" dirty="0">
                <a:latin typeface="Times New Roman" panose="02020603050405020304" pitchFamily="18" charset="0"/>
                <a:cs typeface="Times New Roman" panose="02020603050405020304" pitchFamily="18" charset="0"/>
              </a:rPr>
              <a:t>) </a:t>
            </a:r>
            <a:r>
              <a:rPr lang="en-US" sz="2200" b="1" dirty="0">
                <a:solidFill>
                  <a:srgbClr val="FF0000"/>
                </a:solidFill>
                <a:latin typeface="Times New Roman" panose="02020603050405020304" pitchFamily="18" charset="0"/>
                <a:cs typeface="Times New Roman" panose="02020603050405020304" pitchFamily="18" charset="0"/>
              </a:rPr>
              <a:t>Normal Response Mode (NRM) : </a:t>
            </a:r>
            <a:r>
              <a:rPr lang="en-US" sz="2200" dirty="0">
                <a:latin typeface="Times New Roman" panose="02020603050405020304" pitchFamily="18" charset="0"/>
                <a:cs typeface="Times New Roman" panose="02020603050405020304" pitchFamily="18" charset="0"/>
              </a:rPr>
              <a:t>Used with an Unbalanced configuration </a:t>
            </a:r>
            <a:br>
              <a:rPr lang="en-US" sz="2200" dirty="0">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Primary may initiate data transfer to a secondary</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Secondary may only transmit data in response to a command from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primary</a:t>
            </a:r>
            <a:br>
              <a:rPr lang="en-US" sz="2200" dirty="0">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85</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5621018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(ii) </a:t>
            </a:r>
            <a:r>
              <a:rPr lang="en-US" sz="2200" b="1" dirty="0">
                <a:solidFill>
                  <a:srgbClr val="FF0000"/>
                </a:solidFill>
                <a:latin typeface="Times New Roman" panose="02020603050405020304" pitchFamily="18" charset="0"/>
                <a:cs typeface="Times New Roman" panose="02020603050405020304" pitchFamily="18" charset="0"/>
              </a:rPr>
              <a:t>Asynchronous Balanced Mode (ABM) : </a:t>
            </a:r>
            <a:r>
              <a:rPr lang="en-US" sz="2200" dirty="0">
                <a:latin typeface="Times New Roman" panose="02020603050405020304" pitchFamily="18" charset="0"/>
                <a:cs typeface="Times New Roman" panose="02020603050405020304" pitchFamily="18" charset="0"/>
              </a:rPr>
              <a:t>Used with a Balanced configuration </a:t>
            </a:r>
            <a:br>
              <a:rPr lang="en-US" sz="2200" dirty="0">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Either combined station may initiate transmission without  receiving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permission from the other combined station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(iii) </a:t>
            </a:r>
            <a:r>
              <a:rPr lang="en-US" sz="2200" b="1" dirty="0">
                <a:solidFill>
                  <a:srgbClr val="FF0000"/>
                </a:solidFill>
                <a:latin typeface="Times New Roman" panose="02020603050405020304" pitchFamily="18" charset="0"/>
                <a:cs typeface="Times New Roman" panose="02020603050405020304" pitchFamily="18" charset="0"/>
              </a:rPr>
              <a:t>Asynchronous Response Mode (ARM) : </a:t>
            </a:r>
            <a:r>
              <a:rPr lang="en-US" sz="2200" dirty="0">
                <a:latin typeface="Times New Roman" panose="02020603050405020304" pitchFamily="18" charset="0"/>
                <a:cs typeface="Times New Roman" panose="02020603050405020304" pitchFamily="18" charset="0"/>
              </a:rPr>
              <a:t>Used with an Unbalanced configuration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Secondary may initiate transmission without explicit permission of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primary</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NRM is used on point-to-point links, multi drop lines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ABM is the most widely used mode as it makes more efficient use of  full duplex point-to-point link</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ARM is rarely used mode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86</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16789835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Frame structure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HDLC uses synchronous transmission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All transmissions are in the form of Frames and a single format is for all types of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data and control exchanges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Fig : Frame Format</a:t>
            </a: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Flag, Address Field, Control Field </a:t>
            </a:r>
            <a:r>
              <a:rPr lang="en-US" sz="2200" dirty="0">
                <a:latin typeface="Times New Roman" panose="02020603050405020304" pitchFamily="18" charset="0"/>
                <a:cs typeface="Times New Roman" panose="02020603050405020304" pitchFamily="18" charset="0"/>
                <a:sym typeface="Wingdings" panose="05000000000000000000" pitchFamily="2" charset="2"/>
              </a:rPr>
              <a:t> Header</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FCS</a:t>
            </a:r>
            <a:r>
              <a:rPr lang="en-US" sz="2200">
                <a:latin typeface="Times New Roman" panose="02020603050405020304" pitchFamily="18" charset="0"/>
                <a:cs typeface="Times New Roman" panose="02020603050405020304" pitchFamily="18" charset="0"/>
              </a:rPr>
              <a:t>, Flag </a:t>
            </a:r>
            <a:r>
              <a:rPr lang="en-US" sz="2200" dirty="0">
                <a:latin typeface="Times New Roman" panose="02020603050405020304" pitchFamily="18" charset="0"/>
                <a:cs typeface="Times New Roman" panose="02020603050405020304" pitchFamily="18" charset="0"/>
                <a:sym typeface="Wingdings" panose="05000000000000000000" pitchFamily="2" charset="2"/>
              </a:rPr>
              <a:t> Trailer</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87</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663" y="2000250"/>
            <a:ext cx="10958512" cy="2271713"/>
          </a:xfrm>
          <a:prstGeom prst="rect">
            <a:avLst/>
          </a:prstGeom>
        </p:spPr>
      </p:pic>
    </p:spTree>
    <p:extLst>
      <p:ext uri="{BB962C8B-B14F-4D97-AF65-F5344CB8AC3E}">
        <p14:creationId xmlns:p14="http://schemas.microsoft.com/office/powerpoint/2010/main" val="24316108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Flag Fields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It will delimit the frame at both ends with the unique pattern 01111110.</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 single flag may be used as closing flag for one frame and the opening flag for the next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But there is no guarantee that the pattern 01111110 will not appear somewhere inside the frame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thus destroying Synchronization</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To avoid this , </a:t>
            </a:r>
            <a:r>
              <a:rPr lang="en-US" sz="2200" b="1" dirty="0">
                <a:latin typeface="Times New Roman" panose="02020603050405020304" pitchFamily="18" charset="0"/>
                <a:cs typeface="Times New Roman" panose="02020603050405020304" pitchFamily="18" charset="0"/>
              </a:rPr>
              <a:t>Bit Stuffing </a:t>
            </a:r>
            <a:r>
              <a:rPr lang="en-US" sz="2200" dirty="0">
                <a:latin typeface="Times New Roman" panose="02020603050405020304" pitchFamily="18" charset="0"/>
                <a:cs typeface="Times New Roman" panose="02020603050405020304" pitchFamily="18" charset="0"/>
              </a:rPr>
              <a:t>is used</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Transmitter will insert inserts an extra ‘0’ bit after occurrence of five 1’s in the frame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Fig : Bit stuffing</a:t>
            </a: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88</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405369"/>
            <a:ext cx="10277475" cy="1409644"/>
          </a:xfrm>
          <a:prstGeom prst="rect">
            <a:avLst/>
          </a:prstGeom>
        </p:spPr>
      </p:pic>
    </p:spTree>
    <p:extLst>
      <p:ext uri="{BB962C8B-B14F-4D97-AF65-F5344CB8AC3E}">
        <p14:creationId xmlns:p14="http://schemas.microsoft.com/office/powerpoint/2010/main" val="38475843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a:t>
            </a:r>
            <a:r>
              <a:rPr lang="en-US" sz="2200" b="1"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After detecting a starting flag, the receiver monitors the bit stream</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If the 6</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bit is 0 </a:t>
            </a:r>
            <a:r>
              <a:rPr lang="en-US" sz="2200" dirty="0">
                <a:latin typeface="Times New Roman" panose="02020603050405020304" pitchFamily="18" charset="0"/>
                <a:cs typeface="Times New Roman" panose="02020603050405020304" pitchFamily="18" charset="0"/>
                <a:sym typeface="Wingdings" panose="05000000000000000000" pitchFamily="2" charset="2"/>
              </a:rPr>
              <a:t> it is deleted</a:t>
            </a: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If the 6</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bit is 1 &amp; 7</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bit is 0 </a:t>
            </a:r>
            <a:r>
              <a:rPr lang="en-US" sz="2200" dirty="0">
                <a:latin typeface="Times New Roman" panose="02020603050405020304" pitchFamily="18" charset="0"/>
                <a:cs typeface="Times New Roman" panose="02020603050405020304" pitchFamily="18" charset="0"/>
                <a:sym typeface="Wingdings" panose="05000000000000000000" pitchFamily="2" charset="2"/>
              </a:rPr>
              <a:t> combination is accepted as a flag</a:t>
            </a:r>
            <a:br>
              <a:rPr lang="en-US" sz="2200" dirty="0">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a:t>
            </a:r>
            <a:r>
              <a:rPr lang="en-US" sz="2200" b="1"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If the 6</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bit is 1 &amp; 7</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bit is 1 </a:t>
            </a:r>
            <a:r>
              <a:rPr lang="en-US" sz="2200" dirty="0">
                <a:latin typeface="Times New Roman" panose="02020603050405020304" pitchFamily="18" charset="0"/>
                <a:cs typeface="Times New Roman" panose="02020603050405020304" pitchFamily="18" charset="0"/>
                <a:sym typeface="Wingdings" panose="05000000000000000000" pitchFamily="2" charset="2"/>
              </a:rPr>
              <a:t> Sender indicates an abort condition</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.With the use of Bit stuffing, arbitrary patterns can be inserted into the data field of the frame. This property is  </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known as </a:t>
            </a:r>
            <a:r>
              <a:rPr lang="en-US" sz="2200" b="1" dirty="0">
                <a:latin typeface="Times New Roman" panose="02020603050405020304" pitchFamily="18" charset="0"/>
                <a:cs typeface="Times New Roman" panose="02020603050405020304" pitchFamily="18" charset="0"/>
                <a:sym typeface="Wingdings" panose="05000000000000000000" pitchFamily="2" charset="2"/>
              </a:rPr>
              <a:t>Data Transparency</a:t>
            </a:r>
            <a:br>
              <a:rPr lang="en-US" sz="2200" b="1"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Address Field :</a:t>
            </a: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This field identifies the secondary station that is transmitted or received</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It is 8 bits long</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An extended format can be used </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89</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290222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The final element is a Stop element , which is a binary 1.</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 minimum length for the stop element is specified and it is 1,1.5 or 2 times the duration of an ordinary bit.</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Stop element is the same as the Idle state. Therefore, transmitter will continue to transmit the stop element until it is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ready to send the next character.</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In this example, we assume a data rate of  10 kbps, therefore each bit is of  </a:t>
            </a:r>
            <a:r>
              <a:rPr lang="en-US" sz="2400" dirty="0">
                <a:latin typeface="Times New Roman" panose="02020603050405020304" pitchFamily="18" charset="0"/>
                <a:cs typeface="Times New Roman" panose="02020603050405020304" pitchFamily="18" charset="0"/>
              </a:rPr>
              <a:t>100 µsec duration.</a:t>
            </a:r>
            <a:br>
              <a:rPr lang="en-US" sz="24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Assume the receiver is fast by 6 %,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 6 µsec per bit time. Therefore, the receiver samples the incoming character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every 94 µsec based on the transmitter’s clock</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For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if bit  7 is 1 and bit 8 is a 0, bit 8 could be mistaken for a start bit. This condition is known as Framing Error</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Frame is the combination of start bit, stop bit , character bit.</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Framing error can also occur if some noise condition causes the false appearance of a start bit during the idle state</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b="1" dirty="0">
                <a:solidFill>
                  <a:srgbClr val="00B0F0"/>
                </a:solidFill>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9</a:t>
            </a:fld>
            <a:endParaRPr lang="en-US"/>
          </a:p>
        </p:txBody>
      </p:sp>
      <p:sp>
        <p:nvSpPr>
          <p:cNvPr id="3" name="Date Placeholder 2"/>
          <p:cNvSpPr>
            <a:spLocks noGrp="1"/>
          </p:cNvSpPr>
          <p:nvPr>
            <p:ph type="dt" sz="half" idx="10"/>
          </p:nvPr>
        </p:nvSpPr>
        <p:spPr/>
        <p:txBody>
          <a:bodyPr/>
          <a:lstStyle/>
          <a:p>
            <a:fld id="{2095AEF4-522D-4AA1-A78B-81D62AA40C9C}" type="datetime1">
              <a:rPr lang="en-US" smtClean="0"/>
              <a:t>11/23/2022</a:t>
            </a:fld>
            <a:endParaRPr lang="en-US"/>
          </a:p>
        </p:txBody>
      </p:sp>
    </p:spTree>
    <p:extLst>
      <p:ext uri="{BB962C8B-B14F-4D97-AF65-F5344CB8AC3E}">
        <p14:creationId xmlns:p14="http://schemas.microsoft.com/office/powerpoint/2010/main" val="35838419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Fig : Extended address Field </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Control Field :</a:t>
            </a: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HDLC defines 3 types of frames:</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a:latin typeface="Times New Roman" panose="02020603050405020304" pitchFamily="18" charset="0"/>
                <a:cs typeface="Times New Roman" panose="02020603050405020304" pitchFamily="18" charset="0"/>
                <a:sym typeface="Wingdings" panose="05000000000000000000" pitchFamily="2" charset="2"/>
              </a:rPr>
              <a:t>i</a:t>
            </a:r>
            <a:r>
              <a:rPr lang="en-US" sz="2200" dirty="0">
                <a:latin typeface="Times New Roman" panose="02020603050405020304" pitchFamily="18" charset="0"/>
                <a:cs typeface="Times New Roman" panose="02020603050405020304" pitchFamily="18" charset="0"/>
                <a:sym typeface="Wingdings" panose="05000000000000000000" pitchFamily="2" charset="2"/>
              </a:rPr>
              <a:t>) </a:t>
            </a:r>
            <a:r>
              <a:rPr lang="en-US" sz="2200" b="1" dirty="0">
                <a:latin typeface="Times New Roman" panose="02020603050405020304" pitchFamily="18" charset="0"/>
                <a:cs typeface="Times New Roman" panose="02020603050405020304" pitchFamily="18" charset="0"/>
                <a:sym typeface="Wingdings" panose="05000000000000000000" pitchFamily="2" charset="2"/>
              </a:rPr>
              <a:t>Information Frames (I-Frames) </a:t>
            </a:r>
            <a:r>
              <a:rPr lang="en-US" sz="2200" dirty="0">
                <a:latin typeface="Times New Roman" panose="02020603050405020304" pitchFamily="18" charset="0"/>
                <a:cs typeface="Times New Roman" panose="02020603050405020304" pitchFamily="18" charset="0"/>
                <a:sym typeface="Wingdings" panose="05000000000000000000" pitchFamily="2" charset="2"/>
              </a:rPr>
              <a:t>– Carry the data to be transmitted for the user </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Flow and error control data using the ARQ mechanism are piggybacked on this</a:t>
            </a: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a:t>
            </a: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(ii) </a:t>
            </a:r>
            <a:r>
              <a:rPr lang="en-US" sz="2200" b="1" dirty="0">
                <a:latin typeface="Times New Roman" panose="02020603050405020304" pitchFamily="18" charset="0"/>
                <a:cs typeface="Times New Roman" panose="02020603050405020304" pitchFamily="18" charset="0"/>
                <a:sym typeface="Wingdings" panose="05000000000000000000" pitchFamily="2" charset="2"/>
              </a:rPr>
              <a:t>Supervisory Frames (S-Frames) </a:t>
            </a:r>
            <a:r>
              <a:rPr lang="en-US" sz="2200" dirty="0">
                <a:latin typeface="Times New Roman" panose="02020603050405020304" pitchFamily="18" charset="0"/>
                <a:cs typeface="Times New Roman" panose="02020603050405020304" pitchFamily="18" charset="0"/>
                <a:sym typeface="Wingdings" panose="05000000000000000000" pitchFamily="2" charset="2"/>
              </a:rPr>
              <a:t>– Provide the ARQ mechanism when the piggybacking is not used</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(iii) </a:t>
            </a:r>
            <a:r>
              <a:rPr lang="en-US" sz="2200" b="1" dirty="0">
                <a:latin typeface="Times New Roman" panose="02020603050405020304" pitchFamily="18" charset="0"/>
                <a:cs typeface="Times New Roman" panose="02020603050405020304" pitchFamily="18" charset="0"/>
                <a:sym typeface="Wingdings" panose="05000000000000000000" pitchFamily="2" charset="2"/>
              </a:rPr>
              <a:t>Unnumbered Frames (U-Frames) </a:t>
            </a:r>
            <a:r>
              <a:rPr lang="en-US" sz="2200" dirty="0">
                <a:latin typeface="Times New Roman" panose="02020603050405020304" pitchFamily="18" charset="0"/>
                <a:cs typeface="Times New Roman" panose="02020603050405020304" pitchFamily="18" charset="0"/>
                <a:sym typeface="Wingdings" panose="05000000000000000000" pitchFamily="2" charset="2"/>
              </a:rPr>
              <a:t>– Provide supplemental link control functions</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All of the control field formats contains the P/F (Poll/Final) bit and its use depends on the context</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Typically, in command frames : P is used &amp; in response frames : F is used</a:t>
            </a:r>
            <a:br>
              <a:rPr lang="en-US" sz="2200" dirty="0">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90</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625" y="585788"/>
            <a:ext cx="8478838" cy="857218"/>
          </a:xfrm>
          <a:prstGeom prst="rect">
            <a:avLst/>
          </a:prstGeom>
        </p:spPr>
      </p:pic>
    </p:spTree>
    <p:extLst>
      <p:ext uri="{BB962C8B-B14F-4D97-AF65-F5344CB8AC3E}">
        <p14:creationId xmlns:p14="http://schemas.microsoft.com/office/powerpoint/2010/main" val="25429745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sym typeface="Wingdings" panose="05000000000000000000" pitchFamily="2" charset="2"/>
              </a:rPr>
              <a:t>Fig : 8 bit control field format</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sym typeface="Wingdings" panose="05000000000000000000" pitchFamily="2" charset="2"/>
              </a:rPr>
              <a:t>Fig : 16 bit control field format</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latin typeface="Times New Roman" panose="02020603050405020304" pitchFamily="18" charset="0"/>
                <a:cs typeface="Times New Roman" panose="02020603050405020304" pitchFamily="18" charset="0"/>
              </a:rPr>
            </a:b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91</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738" y="907257"/>
            <a:ext cx="11899900" cy="247173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488" y="3970338"/>
            <a:ext cx="11720512" cy="1600200"/>
          </a:xfrm>
          <a:prstGeom prst="rect">
            <a:avLst/>
          </a:prstGeom>
        </p:spPr>
      </p:pic>
    </p:spTree>
    <p:extLst>
      <p:ext uri="{BB962C8B-B14F-4D97-AF65-F5344CB8AC3E}">
        <p14:creationId xmlns:p14="http://schemas.microsoft.com/office/powerpoint/2010/main" val="38917468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Information Field :</a:t>
            </a: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It is present in I-frames and some U-frames</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It can contain any sequence of bits but it should be of an integral number of octets</a:t>
            </a: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Length is variable up to some system  defined maximum</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Frame Check Sequence Field (FCS) :</a:t>
            </a: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It is an Error detecting code calculated from the remaining bits of the frame exclusive of flags</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92</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11367274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Operation:</a:t>
            </a: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a:t>
            </a:r>
            <a: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a:latin typeface="Times New Roman" panose="02020603050405020304" pitchFamily="18" charset="0"/>
                <a:cs typeface="Times New Roman" panose="02020603050405020304" pitchFamily="18" charset="0"/>
                <a:sym typeface="Wingdings" panose="05000000000000000000" pitchFamily="2" charset="2"/>
              </a:rPr>
              <a:t>HDLC operation consists of the exchange of I-frames, S-frames and U-frames</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Operation of HDLC involves 3 phases :</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a:latin typeface="Times New Roman" panose="02020603050405020304" pitchFamily="18" charset="0"/>
                <a:cs typeface="Times New Roman" panose="02020603050405020304" pitchFamily="18" charset="0"/>
                <a:sym typeface="Wingdings" panose="05000000000000000000" pitchFamily="2" charset="2"/>
              </a:rPr>
              <a:t>i</a:t>
            </a:r>
            <a:r>
              <a:rPr lang="en-US" sz="2200" dirty="0">
                <a:latin typeface="Times New Roman" panose="02020603050405020304" pitchFamily="18" charset="0"/>
                <a:cs typeface="Times New Roman" panose="02020603050405020304" pitchFamily="18" charset="0"/>
                <a:sym typeface="Wingdings" panose="05000000000000000000" pitchFamily="2" charset="2"/>
              </a:rPr>
              <a:t>) First, one side or another initializes the datalink so that the frames may be exchanged in an order </a:t>
            </a: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a:latin typeface="Times New Roman" panose="02020603050405020304" pitchFamily="18" charset="0"/>
                <a:cs typeface="Times New Roman" panose="02020603050405020304" pitchFamily="18" charset="0"/>
                <a:sym typeface="Wingdings" panose="05000000000000000000" pitchFamily="2" charset="2"/>
              </a:rPr>
              <a:t>(ii) Second, the two sides exchange user data and the control information to exercise flow control and error control </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(iii) Third, one of the two sides signals the termination of the operation </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Initialization :</a:t>
            </a: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Either side may request initialization by issuing one of the six set commands</a:t>
            </a: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This command serves 3 purposes :</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a:latin typeface="Times New Roman" panose="02020603050405020304" pitchFamily="18" charset="0"/>
                <a:cs typeface="Times New Roman" panose="02020603050405020304" pitchFamily="18" charset="0"/>
                <a:sym typeface="Wingdings" panose="05000000000000000000" pitchFamily="2" charset="2"/>
              </a:rPr>
              <a:t>i</a:t>
            </a:r>
            <a:r>
              <a:rPr lang="en-US" sz="2200" dirty="0">
                <a:latin typeface="Times New Roman" panose="02020603050405020304" pitchFamily="18" charset="0"/>
                <a:cs typeface="Times New Roman" panose="02020603050405020304" pitchFamily="18" charset="0"/>
                <a:sym typeface="Wingdings" panose="05000000000000000000" pitchFamily="2" charset="2"/>
              </a:rPr>
              <a:t>) it signals the other side that initialization is requested</a:t>
            </a: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a:latin typeface="Times New Roman" panose="02020603050405020304" pitchFamily="18" charset="0"/>
                <a:cs typeface="Times New Roman" panose="02020603050405020304" pitchFamily="18" charset="0"/>
                <a:sym typeface="Wingdings" panose="05000000000000000000" pitchFamily="2" charset="2"/>
              </a:rPr>
              <a:t>(ii) it specifies which mode is requested</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(iii) it specifies whether 3 or 7 bit sequence numbers are to be used</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93</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27862493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Operation:</a:t>
            </a: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a:t>
            </a:r>
            <a: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a:latin typeface="Times New Roman" panose="02020603050405020304" pitchFamily="18" charset="0"/>
                <a:cs typeface="Times New Roman" panose="02020603050405020304" pitchFamily="18" charset="0"/>
                <a:sym typeface="Wingdings" panose="05000000000000000000" pitchFamily="2" charset="2"/>
              </a:rPr>
              <a:t>If the other side accepts the request : HDLC will transmit an Unnumbered Acknowledgment (UA) frame back to the</a:t>
            </a: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initiating side</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If the request is Rejected : Disconnected mode (DM) frame is sent</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Data Transfer :</a:t>
            </a:r>
            <a:br>
              <a:rPr lang="en-US" sz="22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N(S) and N(R) fields of the I-frame are sequence numbers that support Flow control and Error control</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S-frames are also used for Error control and Flow control</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Disconnect :</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HDLC issues a disconnect by sending a DISC frame</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a:t>
            </a: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a:t>
            </a: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94</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spTree>
    <p:extLst>
      <p:ext uri="{BB962C8B-B14F-4D97-AF65-F5344CB8AC3E}">
        <p14:creationId xmlns:p14="http://schemas.microsoft.com/office/powerpoint/2010/main" val="31902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a:t>
            </a: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95</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42990"/>
            <a:ext cx="12192000" cy="5313360"/>
          </a:xfrm>
          <a:prstGeom prst="rect">
            <a:avLst/>
          </a:prstGeom>
        </p:spPr>
      </p:pic>
    </p:spTree>
    <p:extLst>
      <p:ext uri="{BB962C8B-B14F-4D97-AF65-F5344CB8AC3E}">
        <p14:creationId xmlns:p14="http://schemas.microsoft.com/office/powerpoint/2010/main" val="38277823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a:t>
            </a: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96</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042989"/>
            <a:ext cx="12192000" cy="5176835"/>
          </a:xfrm>
          <a:prstGeom prst="rect">
            <a:avLst/>
          </a:prstGeom>
        </p:spPr>
      </p:pic>
    </p:spTree>
    <p:extLst>
      <p:ext uri="{BB962C8B-B14F-4D97-AF65-F5344CB8AC3E}">
        <p14:creationId xmlns:p14="http://schemas.microsoft.com/office/powerpoint/2010/main" val="19046339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normAutofit fontScale="90000"/>
          </a:bodyPr>
          <a:lstStyle/>
          <a:p>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 </a:t>
            </a: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2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a:t>
            </a: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br>
            <a:br>
              <a:rPr lang="en-US" sz="2200" dirty="0">
                <a:latin typeface="Times New Roman" panose="02020603050405020304" pitchFamily="18" charset="0"/>
                <a:cs typeface="Times New Roman" panose="02020603050405020304" pitchFamily="18" charset="0"/>
                <a:sym typeface="Wingdings" panose="05000000000000000000" pitchFamily="2" charset="2"/>
              </a:rPr>
            </a:br>
            <a:r>
              <a:rPr lang="en-US" sz="2200" dirty="0">
                <a:latin typeface="Times New Roman" panose="02020603050405020304" pitchFamily="18" charset="0"/>
                <a:cs typeface="Times New Roman" panose="02020603050405020304" pitchFamily="18" charset="0"/>
                <a:sym typeface="Wingdings" panose="05000000000000000000" pitchFamily="2" charset="2"/>
              </a:rPr>
              <a:t>.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solidFill>
                <a:srgbClr val="FF0000"/>
              </a:solidFill>
            </a:endParaRPr>
          </a:p>
        </p:txBody>
      </p:sp>
      <p:sp>
        <p:nvSpPr>
          <p:cNvPr id="4" name="Footer Placeholder 3"/>
          <p:cNvSpPr>
            <a:spLocks noGrp="1"/>
          </p:cNvSpPr>
          <p:nvPr>
            <p:ph type="ftr" sz="quarter" idx="11"/>
          </p:nvPr>
        </p:nvSpPr>
        <p:spPr/>
        <p:txBody>
          <a:bodyPr/>
          <a:lstStyle/>
          <a:p>
            <a:r>
              <a:rPr lang="en-US" dirty="0"/>
              <a:t>Department of CSE,GIT             19ECS201, Data Communications</a:t>
            </a:r>
          </a:p>
        </p:txBody>
      </p:sp>
      <p:pic>
        <p:nvPicPr>
          <p:cNvPr id="6" name="Picture 2" descr="https://lh4.googleusercontent.com/QcP74liv4qp1eCbsWD9vdmL8T20mdxCinIYdLogQnsczIFht3XNaaF4rspOZnbHTequpolaPzOIUsUM4oUkza0m0AGkvAKebjsdkc-jBMNsnrloXWZznK4StxWe-fFW67_kaZGKL-_T8FBsZ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088" y="128588"/>
            <a:ext cx="3257550" cy="9144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8FE5D562-7E7B-4805-B050-DC354C56BA92}" type="slidenum">
              <a:rPr lang="en-US" smtClean="0"/>
              <a:t>97</a:t>
            </a:fld>
            <a:endParaRPr lang="en-US"/>
          </a:p>
        </p:txBody>
      </p:sp>
      <p:sp>
        <p:nvSpPr>
          <p:cNvPr id="3" name="Date Placeholder 2"/>
          <p:cNvSpPr>
            <a:spLocks noGrp="1"/>
          </p:cNvSpPr>
          <p:nvPr>
            <p:ph type="dt" sz="half" idx="10"/>
          </p:nvPr>
        </p:nvSpPr>
        <p:spPr/>
        <p:txBody>
          <a:bodyPr/>
          <a:lstStyle/>
          <a:p>
            <a:fld id="{72725D26-225C-420A-B0A1-80AEB69EAD68}" type="datetime1">
              <a:rPr lang="en-US" smtClean="0"/>
              <a:t>11/23/2022</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42989"/>
            <a:ext cx="12192000" cy="5313361"/>
          </a:xfrm>
          <a:prstGeom prst="rect">
            <a:avLst/>
          </a:prstGeom>
        </p:spPr>
      </p:pic>
    </p:spTree>
    <p:extLst>
      <p:ext uri="{BB962C8B-B14F-4D97-AF65-F5344CB8AC3E}">
        <p14:creationId xmlns:p14="http://schemas.microsoft.com/office/powerpoint/2010/main" val="3430133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4941</TotalTime>
  <Words>12973</Words>
  <Application>Microsoft Office PowerPoint</Application>
  <PresentationFormat>Widescreen</PresentationFormat>
  <Paragraphs>512</Paragraphs>
  <Slides>97</Slides>
  <Notes>90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97</vt:i4>
      </vt:variant>
    </vt:vector>
  </HeadingPairs>
  <TitlesOfParts>
    <vt:vector size="102" baseType="lpstr">
      <vt:lpstr>Arial</vt:lpstr>
      <vt:lpstr>Calibri</vt:lpstr>
      <vt:lpstr>Calibri Light</vt:lpstr>
      <vt:lpstr>Times New Roman</vt:lpstr>
      <vt:lpstr>Office Theme</vt:lpstr>
      <vt:lpstr>T.V.Suri AppaRao   Assistant Professor      Department of EECE                                GITAM Institute of Technology(GIT)          Visakhapatnam-530045               Email: vtanakal@gitam.edu  </vt:lpstr>
      <vt:lpstr>                Introduction:  . The most fundamental requirement in the transmission of bits is Synchronization  . The receiver must know the rate at which the bits are received, so that it can sample at required intervals  . This can be classified in 2 ways,    (i) Asynchronous Transmission    (ii) Synchronous Transmission  . In Asynchronous Transmission , each character of data is treated independently  . In Synchronous Transmission , each block of data is transmitted as a Frame                           </vt:lpstr>
      <vt:lpstr>                            </vt:lpstr>
      <vt:lpstr>                            </vt:lpstr>
      <vt:lpstr>                            </vt:lpstr>
      <vt:lpstr>                            </vt:lpstr>
      <vt:lpstr>                                  Fig : Asynchronous Transmission                       </vt:lpstr>
      <vt:lpstr>                     . When no character is transmitted, the line between transmitter and receiver will be in Idle state  . Definition of Idle is equal to the signaling element for binary 1.  . For NRZ-L signaling, idle would be the presence of a negative voltage on the line.  . The beginning of a character is signaled by a Start bit with a value of binary 0.  . The data bits are followed by a parity bit , which is in the MSB ( Most Significant Bit ) position.  . The parity bit is set by the transmitter.  . If the total number of bits including the parity bit is even , then it is Even parity.  . If the total number of bits including the parity bit is odd , then it is Odd parity.  . This is useful in Error Detection.                          </vt:lpstr>
      <vt:lpstr>                          . The final element is a Stop element , which is a binary 1.  .  A minimum length for the stop element is specified and it is 1,1.5 or 2 times the duration of an ordinary bit.  . Stop element is the same as the Idle state. Therefore, transmitter will continue to transmit the stop element until it is      ready to send the next character.  . In this example, we assume a data rate of  10 kbps, therefore each bit is of  100 µsec duration.  . Assume the receiver is fast by 6 %, i.e ; 6 µsec per bit time. Therefore, the receiver samples the incoming character     every 94 µsec based on the transmitter’s clock  . For eg: if bit  7 is 1 and bit 8 is a 0, bit 8 could be mistaken for a start bit. This condition is known as Framing Error  . Frame is the combination of start bit, stop bit , character bit.  . Framing error can also occur if some noise condition causes the false appearance of a start bit during the idle state                                  </vt:lpstr>
      <vt:lpstr>                . Asynchronous transmission is simple and cheap but requires an overhead of 2-3 bits per character  . The percentage overhead can be reduced by sending larger blocks of bits between the start bit and stop bit element   . Larger the block of bits, the greater the cumulative timing error.  . To achieve greater efficiency , Synchronous transmission is used.                            </vt:lpstr>
      <vt:lpstr>                                Synchronous Transmission:  . In this, block of bits is transmitted in a steady stream without start and stop bits  . To prevent timing drift between transmitter and receiver, their clocks must be synchronized   . One way of Synchronization is to provide a separate clock line between transmitter and receiver.   . One side pulses the line regularly with one short pulse per bit time  . The other side uses these regular pulses as a clock  . This technique works well for short distances but over longer distances the pulses are subject to transmission      impairments and timing errors will occur.  . The other way is to embed the clocking information in the data signal  . For digital signals, this can be done using Manchester encoding or Differential Manchester encoding  . For analog signals, carrier frequency can be used to synchronize the receiver based on the phase of carrier                                         </vt:lpstr>
      <vt:lpstr>                                . With Synchronous Transmission, another level of synchronization required to allow the receiver to determine the       beginning and end of  a block of data.  .  To achieve this,      (i) Each block begins with – Preamble bit pattern      (ii) Each block ends with - Postamble bit pattern  . Other fields such as control information is also added.  . The data plus preamble, postamble and control information is called a Frame.  . Exact format of frame depends on the data link control procedure being used.                                          </vt:lpstr>
      <vt:lpstr>                      Fig : Synchronous Frame Format                   </vt:lpstr>
      <vt:lpstr>                . It is a typical format of Synchronous Transmission  . The frame starts with a Preamble called a Flag which is 8 bits long  . Same flag is used as Postamble  . For sizable blocks of data, Synchronous transmission is far more efficient  than asynchronous  . Asynchronous transmission requires more than 20% overhead                                        </vt:lpstr>
      <vt:lpstr>                                                                                      Fig : Encoding Formats                                                                                                                                                                                </vt:lpstr>
      <vt:lpstr>                                                                                                                                                                                                                                                                          </vt:lpstr>
      <vt:lpstr>                                                                                      Fig : QPSK (Quadrature Phase Shift Keying ) Input                                                                                                                                                                               </vt:lpstr>
      <vt:lpstr>                                                                             Fig : Differences between Synchronous and Asynchronous Transmission                                                                                                                                       </vt:lpstr>
      <vt:lpstr>                                                                                      Fig : Differences between Synchronous and Asynchronous Transmission                                                                                                                                                                              </vt:lpstr>
      <vt:lpstr>          Types of Errors :  . Errors can be classified into 2 types,                                                                    (i) Single bit error                                (ii) Burst error                                      . Single bit error – Isolated error condition that alters one bit but does not affect nearby bits  . Burst error – First and last bits and any number of intermediate bits are received in this error.                                . A single bit error can occur in the presence of  White Noise.  . Burst error can be caused by Impulse Noise.  . Effect of Burst error is more at higher data rates.               </vt:lpstr>
      <vt:lpstr>             Error Detection :  3 Techniques,  (i) General Error Detection process   (ii) Parity check  (iii) CRC (Cyclic Redundancy Check)   . Assume that data are transmitted as one or more contiguous sequence of bits, called Frames.   . Probabilities w.r.to errors are defined as ,    (i) Pb : Probability that a bit is received in error also known as Bit Error Rate (BER)    (ii) P1: Probability that a frame arrives with no bit errors    (iii) P2 : Probability that, with an error detecting algorithm in use, a frame arrives with one or more undetected errors               </vt:lpstr>
      <vt:lpstr>                  (iv) P3 : Probability that, with an error detecting algorithm in use, a frame arrives with one or more detected bit                    errors  but no  undetected bit errors  . First consider the case in which no means are taken to detect errors  . Therefore,  P3 = 0  . To express the remaining probabilities, assume that  Pb is constant and independent for each bit                                                                       P1 = (1- Pb)F                                                                        P2 = 1 – P1       where, F  =  Number of bits  per frame  . Probability that a frame arrives with no bit errors decreases when the probability of a single bit error  increases  . Probability that a frame arrives with no bit errors decreases with increasing frame length.          .      </vt:lpstr>
      <vt:lpstr>                        . Longer the frame, the more bits it has  and the higher the probability that one of these is in error.  . For a given frame of bits, additional bits that constitute an error detecting code are added by the transmitter.  . This code is calculated as a function of  the other transmitted bits   . For a data block of k bits, the error detecting algorithm yields an error detecting code of (n-k) bits, where (n-k) &lt; k   . The error detecting code also referred to as check bits, is appended to the data block  to produce a  frame of  n bits     which is then transmitted.  . The receiver separates the incoming frame into the k bits of data and (n-k) bits of the error detecting code  . The receiver performs the same error detecting calculation on the data bits and compares with the incoming error     detecting code.  . Detected error occurs only if there is a  mismatch.                      </vt:lpstr>
      <vt:lpstr>                                                                                                          Fig : Error Detection process          .      </vt:lpstr>
      <vt:lpstr>                Parity Check :  . It is the simplest error detecting scheme  . It is done by appending a parity bit to the end of a block of data  . The value of bit is selected so that the character has,     (i) Even parity  - Even number of 1’s    (ii) Odd parity - Odd number of 1’s  . If two bits are inverted due to error , an undetected error occurs  . Generally,    (i) Even parity is used for synchronous transmission    (ii) Odd parity is used for asynchronous transmission                   </vt:lpstr>
      <vt:lpstr>                Cyclic Redundancy Check (CRC) :  . CRC is the most powerful Error detecting code  . Given a k-bit block of bits, or message, the transmitter generates an (n-k) bit sequence, known as a     Frame Check Sequence (FCS)     . Resulting bit consisting of n-bits is exactly divisible by some pre-determined number  . The receiver then divides the incoming frame by that number, and if there was no remainder, assumes there was no     error.   . The procedure can be explained in 3 ways,    (i) Modulo 2 Arithmetic    (ii) Polynomials    (iii) Digital Logic                 </vt:lpstr>
      <vt:lpstr>Modulo 2 Arithmetic :   . Modulo 2 Arithmetic uses,    (i) Binary addition with no carries, which is just the XOR  operation.    (ii) Binary subtraction with no carries, which is just the XOR  operation.  . For eg :          </vt:lpstr>
      <vt:lpstr> . Now define,      T – n- bit frame to be transmitted      D – k-bit block of data or message, the first k bits of T       F – (n-k) bit FCS, the last (n-k) bits of T        P – Pattern of  (n-k+1) bits : This is Pre-determined divisor  . T/P should have no remainder, So                                                                                                           1   .  Divide by  2 n-k D by P,                                                                                                                     2                                                                                               .&gt;   </vt:lpstr>
      <vt:lpstr> . Here Q stands for Quotient and R stands for Remainder   . As the division is Modulo 2, the remainder is always 1 bit shorter than the divisor.  . We will use this remainder as Frame Check Sequence (FCS)      . Divide the equation by P so that we can see whether there is a remainder or not.       . Substitute the above value in equation 2,   .   </vt:lpstr>
      <vt:lpstr>.  Here there is no remainder.  . Therefore, T is exactly divisible by P.    . Thus, the FCS is easily generated.         </vt:lpstr>
      <vt:lpstr>       </vt:lpstr>
      <vt:lpstr>       </vt:lpstr>
      <vt:lpstr>  Polynomials :   . This is another method to express all values as variables in a dummy variable X with binary coefficients  . The coefficients correspond to the bits in a binary number  .  Thus for D = 110011,      D (X) = X 5 + X 4 + X + 1  .  For P = 11001,      P (X) = X 4 + X 3 + 1  .  It can be expressed as,        </vt:lpstr>
      <vt:lpstr>  </vt:lpstr>
      <vt:lpstr>       . An error E(X) will only be undetectable if it is divisible by P(X)   . It can be shown that all of the following errors are not divisible by a suitably chosen P(X) and hence they are     detectable.  . All single bit errors , if P(X) has more than one non zero term  . All double bit errors, as long as P(X) is a special type of polynomial, called a primitive polynomial, with maximum     component L , and the Frame length &lt; 2L -1  . Any odd number of errors as long as P(X) contains a factor (X +1)  . Any burst error for which the length of the burst is &lt;= n-k  (or) length of the FCS  .  A fraction of error bursts of length n- k +1 ; the fraction equals 1- 2 - (n-k-1)  . A fraction of error bursts of length &gt; n- k +1 ; the fraction equals 1- 2 - (n-k)           . </vt:lpstr>
      <vt:lpstr>             . Four versions of  P(X) are widely used,             . CRC-12 system is used for transmission  of streams of  6-bit characters and generates 12 bit FCS (Frame Check      Sequence).  . CRC-16 &amp; CRC-CCITT systems are used for transmission  of streams of  8-bit characters and generates 16 bit FCS     (Frame Check Sequence).  . CRC -32 is used in IEEE 802 LAN Standards                . </vt:lpstr>
      <vt:lpstr>              Digital Logic :  . CRC process can be implemented as a dividing circuit consisting of XOR gates &amp; a shift register  . The shift register is a string of 1 bit storage device  . Each device has an output line, which indicates the value currently stored, and an input line.    . At discrete time instants, known as clock times, the value in the storage device is replaced by the value indicated     by its input line  . The entire register is clocked simultaneously.  . It results in causing a 1-bit shift along the entire register.  . The Digital Logic circuit is implemented as follows :    (i) Register contains (n-k) bits equal to the length of the FCS    (ii) There are upto (n-k) XOR gates                 . </vt:lpstr>
      <vt:lpstr>     . The presence or absence of a gate corresponds to the presence or absence of a term       in the divisor polynomial P(X) excluding 1 &amp; X n-k  . Consider an example,        Data D : 1010001101     Divisor P : 110101  Then ,                        . The process begins with shift register cleared  . The message is entered, one bit at a time starting with the MSB   . The Truth table shows the step-by-step operation as the input is applied one bit at a time         . </vt:lpstr>
      <vt:lpstr>                                                                                                          Fig : Shift Register Implementation          .      </vt:lpstr>
      <vt:lpstr>                                                                                    Fig : Shift Register Truth Table for the given example       .      </vt:lpstr>
      <vt:lpstr>     . Here the XOR operation is identical to the binary long division process    . To produce proper output, 2 switches are used.  . Initially both switches are fed at A position  . After the last data bit is processed, the shift register contains the remainder as FCS  . As soon as the last data bit is provided to the shift register, both switches are fed to B position    This has 2 effects,    (i) All of the XOR gates become simple pass-throughs , i.e ; no bits are changed   (ii) As the shifting process continues, the 5 CRC bits are output  . At the receiver, the same logic is used  .         </vt:lpstr>
      <vt:lpstr>                                     Fig : General CRC Architecture to Implement Divisor     .      </vt:lpstr>
      <vt:lpstr>            Error Correction :  . Error detection is a useful technique found in ,     (i) Data link control protocols such as HDLC (High level Data Link Control)     (ii) Transport protocols such as TCP (Transmission Control Protocol)  . However, correction of errors using an error detecting code, requires that block of data be retransmitted  . For wireless applications, this process does not hold good for the following reasons,     (i) BER on a wireless link can be quite high, resulting in a large number of retransmissions       (ii) In satellite links, Propagation delay &gt; Transmission time of a single frame. This results in an inefficient system.           with a long data link, an error in a single frame necessitates retransmitting many frames      Instead, it is desirable to enable the receiver to correct errors in an incoming transmission on the basis of bits in that      transmission.                </vt:lpstr>
      <vt:lpstr>               . At the transmitter, each k-bit block of data is mapped into an n-bit block (n &gt; k )       called a Code word  using a FEC encoder.  . The code word is then transmitted  . During transmission, the signal may subject to impairments, which may produce bit errors in the signal  . At the receiver, the signal is demodulated to produce a bit string that is similar to the  original code word  but may     contain bit errors  . This block is passed through FEC decoder with one of the four possible outcomes.  (i)    (ii)                     </vt:lpstr>
      <vt:lpstr> (iii)   (iv)    .  Error correction works by adding redundancy to the transmitted message.  . In this, we use a error correcting code known as  Block error correcting code             </vt:lpstr>
      <vt:lpstr>                                     Fig : Error Correction Process    .      </vt:lpstr>
      <vt:lpstr> Block code principles :  . The Hamming distance d (v1,v2) between two n-bit binary sequences v1 and v2 is the number of  bits in which v1        and  v2 disagree.  . For example , if v1  = 011011 and v2 = 110001 then d (v1,v2)  = 3   . Problem :         ..   </vt:lpstr>
      <vt:lpstr>  . Suppose a code word block is received with the pattern 00100.   . This is NOT a valid code word. Therefore, the receiver will detect an error.  . Hamming distance is,           d(00000,00100) = 1    Single bit change          d(00111,00100) = 2    Two bit change          d(11001,00100) = 4   Four bit change          d(11110,00100) = 3   Three bit change  . If an invalid code word is received , then the valid code word that is closest to it i.e; Minimum distance is selected.  . There are 25 = 32 possible code words out of which  4 are valid, leaving 28 invalid code words  . For the invalid code words we have the following,      .   </vt:lpstr>
      <vt:lpstr>       .   </vt:lpstr>
      <vt:lpstr>. Here, there are 8 cases in which an invalid code word at a distance 2 from         two different valid code words  . So, here the error is detected but not corrected as the error is of 2 bits.  . This code is  capable of correcting all single bit errors but cannot correct double bit errors.   Properties :  . An (n , k) block code encodes k data bits into n-bit code words.  . With an (n , k) block code , there are 2k  valid code words out of a total of 2n possible code words  . Redundancy is defined as the ratio of redundant bits to data bits                                                   Redundancy = (n-k) / k  . Code rate is defined as the ratio of  data bits to total bits                                                  Code rate = k/n</vt:lpstr>
      <vt:lpstr>. Code rate is a measure of how much additional bandwidth is required to carry at     the same data rate  as without  the code  . Maximum number of guaranteed correctable errors per code word satisfies,     . If we are concerned only with error detection and not error correction , then the number of errors, ‘t’ that can be     detected satisfies,      .  The design of a block code involves,  (i) For a given values of n and k, we would like the largest possible value of dmin  (ii) The code should be relatively easy to encode and decode , requiring minimal memory and processing time    </vt:lpstr>
      <vt:lpstr>(iii) We would like the number of extra bits, (n-k), to be small , to reduce bandwidth   (iv) We would like the number of extra bits, (n-k), to be large , to reduce the error rate   . (iii) and (iv) objectives are in conflict and tradeoffs must be made  . Coding can be used to reduce the required         value to achieve a given BER.  . A smaller BER is achieved for a given            , and conversely, for a given BER, a smaller          is required.  .                                                                                                                                                                                                                                                                                 F  Fig : How coding improves                                                                                                                                                        system performance         . </vt:lpstr>
      <vt:lpstr>Line Configurations :   . Data link configurations are divided based on,    (i)  Topology    (ii)  whether link is Half Duplex or Full Duplex  . Topology  - Topology of a datalink refers to the physical arrangement of stations on a transmission medium  . Depending on the number of stations, the links are classified into 2 types,    (i) Point-to-Point link – There are only 2 stations    (ii) Multi point link – There are more than 2 stations  .     </vt:lpstr>
      <vt:lpstr>                                                                                                                           Fig : Point-to-Point link</vt:lpstr>
      <vt:lpstr>                                                                                                                                           Fig : Multi point link    </vt:lpstr>
      <vt:lpstr>  Half Duplex &amp; Full Duplex :   . Data exchanges over a transmission line can be classified as,    (i) Half Duplex     (ii) Full Duplex   . In a Half Duplex transmission, only one of two stations on a point - to - point link may transmit at a time.  . This mode is also referred to as  Two way alternate suggestive of the fact that 2 stations must alternate      in transmitting.  . Eg : Terminal-to-computer interaction   . For Full Duplex transmission, two stations can simultaneously send and receive data from each other.  . This mode is also referred to as  Two way simultaneous suggestive of the fact that 2 stations can simultaneously      transmit.  . Eg : Computer-to-computer data exchange      </vt:lpstr>
      <vt:lpstr>      . With digital signaling,        Full Duplex operation requires 2 separate transmission paths.       Half Duplex operation requires 1 transmission path.  . For analog signaling, it depends on frequency.     . It is possible to transmit digital signals simultaneously in both directions on a single transmission line using           Echo Cancellation.                     </vt:lpstr>
      <vt:lpstr>       Data link control Protocols :  . Data link control protocol has a control in each communicating device  . It provides functions such as Flow control, Error detection &amp; Error control  . Flow control enables a receiver to regulate the flow of data  from a sender  . Error control is achieved by retransmission of damaged frames that have not been acknowledged or  for which     the other side requests a retransmission  . HDLC (High-level data link control). It contains virtually all of the features found in other data link control     protocols   . When a data link control protocol is used, the transmission medium between systems is referred to as a Data link              </vt:lpstr>
      <vt:lpstr>        . The objectives for effective data communication between two directly connected      transmitting-receiving stations are,      (i) Frame Synchronization – Data are sent in blocks called Frames. The beginning and end of each frame                                                              must be recognizable     (ii) Flow control – The sending station must not send frames at a rate faster than the receiving station                                      can absorb them     (iii) Error control – Bit errors introduced by the transmission system should be corrected      (iv) Addressing – On a shared link, such as LAN , the identity of two stations involved in a transmission must                                     be specified      (v) Control and data on same link - It is not desirable to have a separate physical path . The receiver must be able                                                                                                                                  to distinguish control information from the data being transmitted.          </vt:lpstr>
      <vt:lpstr>        . Link Management – The initiation, maintenance and termination of a sustained data  exchange                                       require  a fair amount of coordination and cooperation among stations.                       </vt:lpstr>
      <vt:lpstr>        FLOW CONTROL :  . Flow control is a technique for assuring that that a transmitting  entity doesn’t      overwhelm a receiving entity with data  . In the absence of Flow control, the receiver’s buffer may fill up and overflow while it is processing old data   . A simple model of Frame transmission is shown.  . Each arrow represents a single frame transiting a datalink between 2 stations.  . The data is sent in a sequence of Frames.  . Each frame consist a portion of data and control information  . Transmission Time : The time it takes for a station to emit all of the bits of a frame onto the medium  . Propagation Time : The time it takes for a bit to traverse the link between source and destination            </vt:lpstr>
      <vt:lpstr>                                                                                                                             Fig : Model of Frame Transmission</vt:lpstr>
      <vt:lpstr>             Flow control can be explained using 2 methods,  (i) Stop-and-wait Flow control  (ii) Sliding Window Flow control   Stop-and-wait Flow control :   . The simplest form of Flow control is the Stop-and-wait Flow control  .  A source entity transmits a Frame. After the destination entity receives a frame, it indicates its willingness to        accept another frame by sending an Acknowledgement (ACK)   . Therefore, the destination can stop the flow of data simply by withholding acknowledgment.    . Source will breakup a large block of data into smaller blocks and transmit the data in many frames because of the     following reasons,                 </vt:lpstr>
      <vt:lpstr>            (i) The buffer size of the receiver may be limited  (ii) The longer the frame, the more likely there will be an error and retransmission is to be done. Error will be detected         quickly incase of small frames, and therefore a small amount of frame can be retransmitted easily   (iii) On a shared medium such as LAN , it is not desirable to permit one station to occupy the medium for           an extended period thus causing long delays at the other sending stations  . With the use of multiple frames for a single message , the stop-and-wait control doesn’t work well.  . Bit length of a link is given by,                      where,                  B  Length of a link in bits      V  Velocity of Propagation in bps                   R  Data rate of the link , in bps                                     d  Length, or distance, of the link in meters           </vt:lpstr>
      <vt:lpstr>            . When Bit length of the link &gt; Frame length, serious inefficiencies result and is      explained using the following figure.  .                                                                                        Fig : Stop-and-wait link Utilization              </vt:lpstr>
      <vt:lpstr>               . Transmission time is normalized to 1 and Propagation delay (a) is given by,     where,                               L  Number of bits in the frame  . When a &lt; 1 ; Propagation time &lt; Transmission time  . Frame is sufficiently long, that the first bits of the frame have arrived at the destination before the source has      completed the transmission of the frame.    . When a &gt; 1 ; Propagation time &gt; Transmission time  . The sender completes the transmission of the entire frame before the leading bits of that frame arrive at the receiver  . In the figure, the first four indicates the process of transmitting a frame containing data &amp; the last one shows the     return of a small ACK frame                             </vt:lpstr>
      <vt:lpstr>               . For a &gt; 1 : The line is always under utilized   . For a &lt; 1 :  In this case also the line is inefficiently utilized  . Therefore, for very high data rates , for very long distances between sender and receiver, stop-and-wait flow control       provides inefficient utilization.  . To overcome this problem and to increase the efficiency , Sliding-Window Flow control is use                                      </vt:lpstr>
      <vt:lpstr>              Sliding window Flow control :  . This protocol is used to improve the efficiency by allowing multiple frames to be in transit at      the same time  . This is explained as follows:  . Consider 2 stations A &amp; B operated through a full-duplex link.  . Station B allocates buffer space for W frames   . Therefore, B can accept W frames &amp; A is allowed to send W frames without waiting for any acknowledgement  . This method is used to acknowledge multiple frames.  . For Eg : B could receive frames 2,3,4 but withhold acknowledgement until frame 4 has arrived   . By then returning an acknowledgment with sequence no. 5, B acknowledges frames 2,3,4 at one time                          </vt:lpstr>
      <vt:lpstr>            ..                                                                                            Fig : Sliding Window Depiction           </vt:lpstr>
      <vt:lpstr>                . ‘A’ maintains a list of sequence numbers that is allowed to send and ‘B’  maintains a list of sequence numbers       that is prepared to receive  . Each of these lists can be thought of as a window of frames. This is referred to as Sliding-window Flow control  . Most datalink control protocols allows a station to cut off  the flow of frames from the other side by sending       a  RNR (Receive Not Ready) message which acknowledges former frames but forbids transfer of future frames  . If 2 stations exchange data, it should have 2 windows , one for transmit and other to receive and each side needs to      send data and acknowledgements to the other.     . To provide efficient support for this, Piggybacking is used                            </vt:lpstr>
      <vt:lpstr>            ..                                                                                            Fig : Sliding Window Protocol          </vt:lpstr>
      <vt:lpstr>                . Each data frame includes a field that holds the sequence number of that frame plus a field that      holds the sequence number used for acknowledgment.  . A station sends together in one frame saving communication capacity  . If a station has an acknowledgment but no data to send , it sends a separate acknowledgment frame such as     RR or RNR.  . If a station has  data to  send but no new acknowledgment to send , it must repeat the last acknowledgment      sequence number that it sent  . When a station receives a duplicate acknowledgment , it simply ignores it                             </vt:lpstr>
      <vt:lpstr>                ERROR CONTROL :  . Error control refers to mechanisms to detect and correct errors that occur in the      transmission of frames  . There is a possibility of 2 types of errors :     (i) Lost frame – A frame fails to arrive at the other side. For Eg : Noise burst may damage a frame to the extent                                that the receiver is not aware that a frame has been transmitted      (ii) Damaged frame – A recognizable frame does arrive with some bits in error.  . The most common control techniques for error control are based on some or all of the following     (i) Error Detection      (ii) Positive Acknowledgment- The destination returns a positive acknowledgment to successfully received                                                error-free frames                           </vt:lpstr>
      <vt:lpstr>                 (iii) Retransmission after timeout : The source retransmits a frame that has not been acknowledged after a                                                             predetermined amount of time  (iv) Negative Acknowledgment  &amp; retransmission : Destination returns a negative acknowledgment to frames                                                                                       in which an error is detected and the source retransmits such                                                                                       frames   . Collectively all these mechanisms are referred to as Automatic  Repeat Request (ARQ)  . The effect of ARQ is to turn an unreliable datalink into a reliable one                   </vt:lpstr>
      <vt:lpstr>                 . 3 versions of ARQ are standardized :      (i) Stop-and-wait ARQ     (ii) Go-back-N ARQ     (iii) Selective-reject ARQ  . All these are based on the use of flow control techniques which are already discussed.  STOP-AND-WAIT ARQ :  . Stop-and-wait ARQ is based on the stop-and-wait flow control technique  . The source station transmits a single frame and then must await an Acknowledgment (ACK)  . 2 types of error occurs by this  . First, the frame that arrives at the destination could be damaged  . Second, is a damaged acknowledgment                 </vt:lpstr>
      <vt:lpstr>                                                                                                                                                          Fig : Stop-and-wait ARQ                  </vt:lpstr>
      <vt:lpstr>               . The figure shows the transmission of a sequence of frames from        source A to destination B  . The figure describes the 2 types of errors   . The third frame transmitted by A is lost/damaged , therefore B does not return an Acknowledgment (ACK)  . ‘A’ times out and retransmits the frame  . Later ‘A’ transmits a frame labeled 1 but the ACK0 for that frame is lost  . ‘A’ times out and retransmits the same frame  . When ‘B’ receives 2 frames in a row with the same label, it discards the 2nd frame but sends back an ACK0 to each  . The main advantage of Stop-and-Wait ARQ is its simplicity and its disadvantage is, it is an inefficient mechanism  . To overcome this disadvantage, Sliding window Flow control is used and is sometimes referred to as           Continuous ARQ                </vt:lpstr>
      <vt:lpstr>               Go-Back-N ARQ :  . Go-Back-N ARQ is based on Sliding window Flow control  . A station may send a series of frames sequentially numbered modulo some maximum value  . Number of unacknowledged frames outstanding is determined by the window size  . If no error occurs : Acknowledgment is as usual i.e ; RR = Receive Ready  . If error occurs : Negative Acknowledgment is sent. i.e ; REJ = Reject  . Consider 2 stations A and B  . After each transmission, ‘A’ sets an acknowledgment timer for the frame just transmitted  . Suppose that ‘B’ has previously successfully received frame (i-1) and A has just transmitted frame i.  .                   </vt:lpstr>
      <vt:lpstr>                  . Go-Back-N takes into account the following conditions :   . Damaged Frame: If the received frame is invalid, ‘B’ discards the frame   . There are 2 subcases :  (i)        (ii)                            </vt:lpstr>
      <vt:lpstr>                 . Damaged RR : There are 2 subcases   (i)       (ii)          .  Damaged REJ : If a REJ is lost, this is equivalent to case (Y)  .                </vt:lpstr>
      <vt:lpstr>                                                                                                                                    Fig : Sliding Window ARQ protocols (Go-back-N ARQ)                 </vt:lpstr>
      <vt:lpstr>                                                                                                                           Fig : Sliding Window ARQ protocols (Selective Reject ARQ)                  </vt:lpstr>
      <vt:lpstr>               Selective Reject ARQ :  . In this, the only frames retransmitted are those that receive a negative acknowledgment (SREJ), or those that has     time out  . Efficiency of Selective reject  &gt; Go-back-N as it minimizes the amount of retransmission  . Although it is highly efficient , but it is less used due to the following reasons,   (i) Receiver must maintain a buffer large enough to save post SREJ frames until the retransmission is done &amp; should       contain some logic for reinserting the frame in the proper sequence   (ii) The transmitter also requires more complex logic to be able to send a frame out of sequence  . This technique is quite useful in satellite links as long propagation delay is involved  . The window size limitation is more restrictive for Selective Reject than Go-back-N                </vt:lpstr>
      <vt:lpstr>                   High Level Datalink Control (HDLC) :  . HDLC define 3 types of stations, 2 link configurations &amp; 3 data transfer modes     of operation   . 3 stations are,    (i) Primary station - Controls the operation of the link.                                         Frames issued are called commands   (ii) Secondary station - Operates under the control of the primary station.                                             Frames issued are called Responses  (iii) Combined station – Combines the features of both primary and secondary                                            Frames issued are called Commands &amp; Responses                       </vt:lpstr>
      <vt:lpstr>                        . 2 link configurations are,      (i) Unbalanced Configuration : Consists of  1 primary and one or more secondary stations                                                        Supports both Full duplex and Half Duplex transmission    (ii) Balanced Configuration : Consists of  two combined stations                                                        Supports both Full duplex and Half Duplex transmission   . 3 data transfer modes are,     (i) Normal Response Mode (NRM) : Used with an Unbalanced configuration                                                                    Primary may initiate data transfer to a secondary                                                                   Secondary may only transmit data in response to a command from                                                                     the primary                         </vt:lpstr>
      <vt:lpstr>                           (ii) Asynchronous Balanced Mode (ABM) : Used with a Balanced configuration                                                                    Either combined station may initiate transmission without  receiving                                                                    permission from the other combined station   (iii) Asynchronous Response Mode (ARM) : Used with an Unbalanced configuration                                                                               Secondary may initiate transmission without explicit permission of                                                                               primary   . NRM is used on point-to-point links, multi drop lines  . ABM is the most widely used mode as it makes more efficient use of  full duplex point-to-point link  . ARM is rarely used mode                              </vt:lpstr>
      <vt:lpstr>                           . Frame structure – HDLC uses synchronous transmission                                       All transmissions are in the form of Frames and a single format is for all types of                                      data and control exchanges                                                                                       Fig : Frame Format  .  Flag, Address Field, Control Field  Header  . FCS, Flag  Trailer                             </vt:lpstr>
      <vt:lpstr>                                . Flag Fields – It will delimit the frame at both ends with the unique pattern 01111110.                           A single flag may be used as closing flag for one frame and the opening flag for the next                           But there is no guarantee that the pattern 01111110 will not appear somewhere inside the frame                           thus destroying Synchronization                          To avoid this , Bit Stuffing is used                          Transmitter will insert inserts an extra ‘0’ bit after occurrence of five 1’s in the frame                                                              Fig : Bit stuffing                                 </vt:lpstr>
      <vt:lpstr>                                  . After detecting a starting flag, the receiver monitors the bit stream  . If the 6th bit is 0  it is deleted                                                        . If the 6th bit is 1 &amp; 7th bit is 0  combination is accepted as a flag  . If the 6th bit is 1 &amp; 7th bit is 1  Sender indicates an abort condition  .With the use of Bit stuffing, arbitrary patterns can be inserted into the data field of the frame. This property is      known as Data Transparency  Address Field :  . This field identifies the secondary station that is transmitted or received  . It is 8 bits long  . An extended format can be used                                        </vt:lpstr>
      <vt:lpstr>                                                                                                                                                          Fig : Extended address Field   Control Field :  . HDLC defines 3 types of frames:    (i) Information Frames (I-Frames) – Carry the data to be transmitted for the user                                                                 Flow and error control data using the ARQ mechanism are piggybacked on this     (ii) Supervisory Frames (S-Frames) – Provide the ARQ mechanism when the piggybacking is not used   (iii) Unnumbered Frames (U-Frames) – Provide supplemental link control functions  . All of the control field formats contains the P/F (Poll/Final) bit and its use depends on the context  . Typically, in command frames : P is used &amp; in response frames : F is used                       </vt:lpstr>
      <vt:lpstr>                                                                                                                                                                                                                         Fig : 8 bit control field format                                                                                                                                                                                     Fig : 16 bit control field format                                                                        </vt:lpstr>
      <vt:lpstr>                                                                                                      Information Field :  . It is present in I-frames and some U-frames  . It can contain any sequence of bits but it should be of an integral number of octets  . Length is variable up to some system  defined maximum   Frame Check Sequence Field (FCS) :  . It is an Error detecting code calculated from the remaining bits of the frame exclusive of flags                               .        </vt:lpstr>
      <vt:lpstr>                                                                                                      Operation:  . HDLC operation consists of the exchange of I-frames, S-frames and U-frames  . Operation of HDLC involves 3 phases :     (i) First, one side or another initializes the datalink so that the frames may be exchanged in an order      (ii) Second, the two sides exchange user data and the control information to exercise flow control and error control      (iii) Third, one of the two sides signals the termination of the operation   Initialization :  . Either side may request initialization by issuing one of the six set commands  . This command serves 3 purposes :   (i) it signals the other side that initialization is requested   (ii) it specifies which mode is requested   (iii) it specifies whether 3 or 7 bit sequence numbers are to be used                      .        </vt:lpstr>
      <vt:lpstr>                                                                                                      Operation:  . If the other side accepts the request : HDLC will transmit an Unnumbered Acknowledgment (UA) frame back to the                                                               initiating side  . If the request is Rejected : Disconnected mode (DM) frame is sent  Data Transfer :  . N(S) and N(R) fields of the I-frame are sequence numbers that support Flow control and Error control  . S-frames are also used for Error control and Flow control  Disconnect :  . HDLC issues a disconnect by sending a DISC frame  .                                                                                 .        </vt:lpstr>
      <vt:lpstr>                                                                                                                                                                                              .        </vt:lpstr>
      <vt:lpstr>                                                                                                                                                                                              .        </vt:lpstr>
      <vt:lpstr>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Ravi Kiran B                                                                                               Emp. ID- 1543                                                                                                      Assistant Professor                                                                                               Dept. of EECE                                                                                                       GIT,GITAM -VSKP</dc:title>
  <dc:creator>USER</dc:creator>
  <cp:lastModifiedBy>Tanakala Venkata Suri Apparao</cp:lastModifiedBy>
  <cp:revision>595</cp:revision>
  <dcterms:created xsi:type="dcterms:W3CDTF">2020-07-26T14:33:34Z</dcterms:created>
  <dcterms:modified xsi:type="dcterms:W3CDTF">2022-11-23T11:34:43Z</dcterms:modified>
</cp:coreProperties>
</file>