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40"/>
  </p:notesMasterIdLst>
  <p:handoutMasterIdLst>
    <p:handoutMasterId r:id="rId41"/>
  </p:handoutMasterIdLst>
  <p:sldIdLst>
    <p:sldId id="474" r:id="rId2"/>
    <p:sldId id="410" r:id="rId3"/>
    <p:sldId id="445" r:id="rId4"/>
    <p:sldId id="446" r:id="rId5"/>
    <p:sldId id="447" r:id="rId6"/>
    <p:sldId id="421" r:id="rId7"/>
    <p:sldId id="449" r:id="rId8"/>
    <p:sldId id="472" r:id="rId9"/>
    <p:sldId id="478" r:id="rId10"/>
    <p:sldId id="479" r:id="rId11"/>
    <p:sldId id="480" r:id="rId12"/>
    <p:sldId id="481" r:id="rId13"/>
    <p:sldId id="475" r:id="rId14"/>
    <p:sldId id="476" r:id="rId15"/>
    <p:sldId id="477" r:id="rId16"/>
    <p:sldId id="450" r:id="rId17"/>
    <p:sldId id="451" r:id="rId18"/>
    <p:sldId id="452" r:id="rId19"/>
    <p:sldId id="453" r:id="rId20"/>
    <p:sldId id="448" r:id="rId21"/>
    <p:sldId id="455" r:id="rId22"/>
    <p:sldId id="456" r:id="rId23"/>
    <p:sldId id="457" r:id="rId24"/>
    <p:sldId id="473" r:id="rId25"/>
    <p:sldId id="458" r:id="rId26"/>
    <p:sldId id="454" r:id="rId27"/>
    <p:sldId id="459" r:id="rId28"/>
    <p:sldId id="460" r:id="rId29"/>
    <p:sldId id="482" r:id="rId30"/>
    <p:sldId id="483" r:id="rId31"/>
    <p:sldId id="461" r:id="rId32"/>
    <p:sldId id="462" r:id="rId33"/>
    <p:sldId id="463" r:id="rId34"/>
    <p:sldId id="466" r:id="rId35"/>
    <p:sldId id="467" r:id="rId36"/>
    <p:sldId id="469" r:id="rId37"/>
    <p:sldId id="468" r:id="rId38"/>
    <p:sldId id="470" r:id="rId39"/>
  </p:sldIdLst>
  <p:sldSz cx="9144000" cy="6858000" type="screen4x3"/>
  <p:notesSz cx="6858000" cy="91805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99"/>
    <a:srgbClr val="0066FF"/>
    <a:srgbClr val="6699FF"/>
    <a:srgbClr val="CC00FF"/>
    <a:srgbClr val="FFFF66"/>
    <a:srgbClr val="660066"/>
    <a:srgbClr val="99CCFF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snapVertSplitter="1" vertBarState="minimized" horzBarState="maximized">
    <p:restoredLeft sz="15640" autoAdjust="0"/>
    <p:restoredTop sz="94728" autoAdjust="0"/>
  </p:normalViewPr>
  <p:slideViewPr>
    <p:cSldViewPr>
      <p:cViewPr varScale="1">
        <p:scale>
          <a:sx n="73" d="100"/>
          <a:sy n="73" d="100"/>
        </p:scale>
        <p:origin x="-174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864" y="426"/>
      </p:cViewPr>
      <p:guideLst>
        <p:guide orient="horz" pos="2891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image" Target="../media/image43.wmf"/><Relationship Id="rId7" Type="http://schemas.openxmlformats.org/officeDocument/2006/relationships/image" Target="../media/image47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49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image" Target="../media/image52.wmf"/><Relationship Id="rId7" Type="http://schemas.openxmlformats.org/officeDocument/2006/relationships/image" Target="../media/image56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6" Type="http://schemas.openxmlformats.org/officeDocument/2006/relationships/image" Target="../media/image55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image" Target="../media/image66.wmf"/><Relationship Id="rId7" Type="http://schemas.openxmlformats.org/officeDocument/2006/relationships/image" Target="../media/image70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6" Type="http://schemas.openxmlformats.org/officeDocument/2006/relationships/image" Target="../media/image69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image" Target="../media/image66.wmf"/><Relationship Id="rId7" Type="http://schemas.openxmlformats.org/officeDocument/2006/relationships/image" Target="../media/image70.wmf"/><Relationship Id="rId2" Type="http://schemas.openxmlformats.org/officeDocument/2006/relationships/image" Target="../media/image65.wmf"/><Relationship Id="rId1" Type="http://schemas.openxmlformats.org/officeDocument/2006/relationships/image" Target="../media/image73.wmf"/><Relationship Id="rId6" Type="http://schemas.openxmlformats.org/officeDocument/2006/relationships/image" Target="../media/image69.wmf"/><Relationship Id="rId5" Type="http://schemas.openxmlformats.org/officeDocument/2006/relationships/image" Target="../media/image74.wmf"/><Relationship Id="rId4" Type="http://schemas.openxmlformats.org/officeDocument/2006/relationships/image" Target="../media/image67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4" Type="http://schemas.openxmlformats.org/officeDocument/2006/relationships/image" Target="../media/image8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4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38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217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38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7217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DA945DC-5AA0-4ABA-9052-BADEA0BCF7E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5063" y="688975"/>
            <a:ext cx="4589462" cy="3441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60863"/>
            <a:ext cx="5029200" cy="413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17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7217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itchFamily="18" charset="0"/>
              </a:defRPr>
            </a:lvl1pPr>
          </a:lstStyle>
          <a:p>
            <a:fld id="{F3847F5E-EA9A-430D-ACD8-90233DA34CE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633F6C-BC79-4F7B-B841-3265BEDFC8B6}" type="slidenum">
              <a:rPr lang="zh-TW" altLang="en-US" smtClean="0">
                <a:ea typeface="PMingLiU" pitchFamily="18" charset="-120"/>
              </a:rPr>
              <a:pPr/>
              <a:t>1</a:t>
            </a:fld>
            <a:endParaRPr lang="en-US" altLang="zh-TW" smtClean="0">
              <a:ea typeface="PMingLiU" pitchFamily="18" charset="-12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3475" y="687388"/>
            <a:ext cx="4591050" cy="3444875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141" y="4360904"/>
            <a:ext cx="5027720" cy="4131549"/>
          </a:xfrm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75122D-0361-4A0C-A3FC-0EF19EA1899B}" type="slidenum">
              <a:rPr lang="en-US"/>
              <a:pPr/>
              <a:t>4</a:t>
            </a:fld>
            <a:endParaRPr lang="en-US"/>
          </a:p>
        </p:txBody>
      </p:sp>
      <p:sp>
        <p:nvSpPr>
          <p:cNvPr id="305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E939BC-624A-42B4-A4EB-D37104A13FCB}" type="slidenum">
              <a:rPr lang="en-US"/>
              <a:pPr/>
              <a:t>5</a:t>
            </a:fld>
            <a:endParaRPr lang="en-US"/>
          </a:p>
        </p:txBody>
      </p:sp>
      <p:sp>
        <p:nvSpPr>
          <p:cNvPr id="30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Boolean Algebra and Logic Gates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D5BFCF-2A48-4E94-A264-04D5A0D5B5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Boolean Algebra and Logic Gates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DDA576-70E6-4655-8D72-DB4764C19C0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8925" y="228600"/>
            <a:ext cx="2085975" cy="25574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05525" cy="25574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Boolean Algebra and Logic Gates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2193500-807F-4DB4-B83B-9A7B8F6C6F1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43900" cy="7508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416050"/>
            <a:ext cx="4095750" cy="13700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29150" y="1416050"/>
            <a:ext cx="4095750" cy="6080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29150" y="2176463"/>
            <a:ext cx="4095750" cy="60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0" y="65532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Boolean Algebra and Logic Gates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7239000" y="65532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8860E59-FA33-4B36-A264-AE1A3AFC1C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43900" cy="7508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416050"/>
            <a:ext cx="4095750" cy="13700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16050"/>
            <a:ext cx="4095750" cy="13700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5532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Boolean Algebra and Logic Gates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239000" y="65532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458B1A0-A440-4468-8159-BF7A4A7195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43900" cy="7508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16050"/>
            <a:ext cx="4095750" cy="13700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29150" y="1416050"/>
            <a:ext cx="4095750" cy="6080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29150" y="2176463"/>
            <a:ext cx="4095750" cy="60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0" y="65532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Boolean Algebra and Logic Gates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7239000" y="65532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CD44D8F-98E7-48CC-817B-75ACFFB1CC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Boolean Algebra and Logic Gates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F3F7EE6-A59D-4785-9B06-8A8C992BAEE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Boolean Algebra and Logic Gates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A4A8E2B-05E8-413E-B560-1FE1AD4233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16050"/>
            <a:ext cx="4095750" cy="1370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16050"/>
            <a:ext cx="4095750" cy="1370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Boolean Algebra and Logic Gates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193D42C-83E7-4CFB-8D7C-BA6C16739BC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Boolean Algebra and Logic Gates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95E7BD-79D0-4CCD-AF49-27753050FF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Boolean Algebra and Logic Gates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6EF16D1-36F6-46FD-B235-2279DAD9B91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Boolean Algebra and Logic Gates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0ADBD46-D756-4320-863D-AF8A8CB7AE3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Boolean Algebra and Logic Gates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1BCF62-0823-4639-BDBE-65BC3B8810C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Boolean Algebra and Logic Gates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414AA85-F831-471A-9C0D-27468A874A7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8343900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16050"/>
            <a:ext cx="8343900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31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532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Times New Roman" pitchFamily="18" charset="0"/>
              </a:defRPr>
            </a:lvl1pPr>
          </a:lstStyle>
          <a:p>
            <a:r>
              <a:rPr lang="en-US"/>
              <a:t>Boolean Algebra and Logic Gates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553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Times New Roman" pitchFamily="18" charset="0"/>
              </a:defRPr>
            </a:lvl1pPr>
          </a:lstStyle>
          <a:p>
            <a:fld id="{EF6ACD1F-CA00-4A0B-AFF9-B2F20D944DE0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</p:sldLayoutIdLst>
  <p:transition>
    <p:wipe dir="r"/>
  </p:transition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546100" indent="-5461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u"/>
        <a:defRPr sz="3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1000125" indent="-45243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Ø"/>
        <a:defRPr sz="2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468438" indent="-466725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ü"/>
        <a:defRPr sz="2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920875" indent="-4508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Ø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389188" indent="-466725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Ø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846388" indent="-466725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Ø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3303588" indent="-466725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Ø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760788" indent="-466725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Ø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4217988" indent="-466725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Ø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5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7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4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8.bin"/><Relationship Id="rId5" Type="http://schemas.openxmlformats.org/officeDocument/2006/relationships/oleObject" Target="../embeddings/oleObject17.bin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6.bin"/><Relationship Id="rId9" Type="http://schemas.openxmlformats.org/officeDocument/2006/relationships/oleObject" Target="../embeddings/oleObject21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24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8.bin"/><Relationship Id="rId5" Type="http://schemas.openxmlformats.org/officeDocument/2006/relationships/oleObject" Target="../embeddings/oleObject27.bin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26.bin"/><Relationship Id="rId9" Type="http://schemas.openxmlformats.org/officeDocument/2006/relationships/oleObject" Target="../embeddings/oleObject31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34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9.bin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38.bin"/><Relationship Id="rId10" Type="http://schemas.openxmlformats.org/officeDocument/2006/relationships/oleObject" Target="../embeddings/oleObject43.bin"/><Relationship Id="rId4" Type="http://schemas.openxmlformats.org/officeDocument/2006/relationships/oleObject" Target="../embeddings/oleObject37.bin"/><Relationship Id="rId9" Type="http://schemas.openxmlformats.org/officeDocument/2006/relationships/oleObject" Target="../embeddings/oleObject42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49.bin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48.bin"/><Relationship Id="rId10" Type="http://schemas.openxmlformats.org/officeDocument/2006/relationships/oleObject" Target="../embeddings/oleObject53.bin"/><Relationship Id="rId4" Type="http://schemas.openxmlformats.org/officeDocument/2006/relationships/oleObject" Target="../embeddings/oleObject47.bin"/><Relationship Id="rId9" Type="http://schemas.openxmlformats.org/officeDocument/2006/relationships/oleObject" Target="../embeddings/oleObject52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77.png"/><Relationship Id="rId4" Type="http://schemas.openxmlformats.org/officeDocument/2006/relationships/oleObject" Target="../embeddings/oleObject56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oleObject" Target="../embeddings/oleObject58.bin"/><Relationship Id="rId4" Type="http://schemas.openxmlformats.org/officeDocument/2006/relationships/oleObject" Target="../embeddings/oleObject57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62.bin"/><Relationship Id="rId5" Type="http://schemas.openxmlformats.org/officeDocument/2006/relationships/oleObject" Target="../embeddings/oleObject61.bin"/><Relationship Id="rId4" Type="http://schemas.openxmlformats.org/officeDocument/2006/relationships/oleObject" Target="../embeddings/oleObject60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3588" y="1327150"/>
            <a:ext cx="7772400" cy="1421928"/>
          </a:xfrm>
        </p:spPr>
        <p:txBody>
          <a:bodyPr/>
          <a:lstStyle/>
          <a:p>
            <a:pPr algn="ctr" eaLnBrk="1" hangingPunct="1">
              <a:spcAft>
                <a:spcPts val="600"/>
              </a:spcAft>
            </a:pPr>
            <a:r>
              <a:rPr lang="en-US" altLang="zh-TW" dirty="0" smtClean="0">
                <a:latin typeface="Times New Roman" pitchFamily="18" charset="0"/>
                <a:ea typeface="DFKai-SB" pitchFamily="65" charset="-120"/>
                <a:cs typeface="Times New Roman" pitchFamily="18" charset="0"/>
              </a:rPr>
              <a:t>Chapter 2</a:t>
            </a:r>
            <a:br>
              <a:rPr lang="en-US" altLang="zh-TW" dirty="0" smtClean="0">
                <a:latin typeface="Times New Roman" pitchFamily="18" charset="0"/>
                <a:ea typeface="DFKai-SB" pitchFamily="65" charset="-120"/>
                <a:cs typeface="Times New Roman" pitchFamily="18" charset="0"/>
              </a:rPr>
            </a:br>
            <a:r>
              <a:rPr lang="en-US" altLang="zh-TW" dirty="0" smtClean="0">
                <a:latin typeface="Times New Roman" pitchFamily="18" charset="0"/>
                <a:ea typeface="DFKai-SB" pitchFamily="65" charset="-120"/>
                <a:cs typeface="Times New Roman" pitchFamily="18" charset="0"/>
              </a:rPr>
              <a:t> </a:t>
            </a:r>
            <a:r>
              <a:rPr lang="en-US" b="1" dirty="0" smtClean="0">
                <a:cs typeface="Times New Roman" pitchFamily="18" charset="0"/>
              </a:rPr>
              <a:t>Boolean Algebra</a:t>
            </a:r>
            <a:endParaRPr lang="en-US" altLang="zh-TW" sz="3200" dirty="0" smtClean="0">
              <a:latin typeface="Times New Roman" pitchFamily="18" charset="0"/>
              <a:ea typeface="DFKai-SB" pitchFamily="65" charset="-120"/>
              <a:cs typeface="Times New Roman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279525" y="3552825"/>
            <a:ext cx="6962775" cy="2743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algn="ctr" eaLnBrk="0" hangingPunct="0">
              <a:spcBef>
                <a:spcPct val="20000"/>
              </a:spcBef>
              <a:buClr>
                <a:srgbClr val="0000FF"/>
              </a:buClr>
              <a:buSzPct val="90000"/>
              <a:buFont typeface="Wingdings 2" pitchFamily="18" charset="2"/>
              <a:buNone/>
              <a:defRPr/>
            </a:pPr>
            <a:r>
              <a:rPr kumimoji="1" lang="en-US" sz="2400" i="0" u="none" kern="0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Prepared by</a:t>
            </a:r>
          </a:p>
          <a:p>
            <a:pPr algn="ctr" eaLnBrk="0" hangingPunct="0">
              <a:spcBef>
                <a:spcPct val="20000"/>
              </a:spcBef>
              <a:buClr>
                <a:srgbClr val="0000FF"/>
              </a:buClr>
              <a:buSzPct val="90000"/>
              <a:buFont typeface="Wingdings 2" pitchFamily="18" charset="2"/>
              <a:buNone/>
              <a:defRPr/>
            </a:pPr>
            <a:r>
              <a:rPr kumimoji="1" lang="en-US" sz="2400" i="0" u="none" kern="0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M. Ramesh</a:t>
            </a:r>
          </a:p>
          <a:p>
            <a:pPr algn="ctr" eaLnBrk="0" hangingPunct="0">
              <a:spcBef>
                <a:spcPct val="20000"/>
              </a:spcBef>
              <a:buClr>
                <a:srgbClr val="0000FF"/>
              </a:buClr>
              <a:buSzPct val="90000"/>
              <a:buFont typeface="Wingdings 2" pitchFamily="18" charset="2"/>
              <a:buNone/>
              <a:defRPr/>
            </a:pPr>
            <a:r>
              <a:rPr kumimoji="1" lang="en-US" sz="2400" i="0" u="none" kern="0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Faculty</a:t>
            </a:r>
          </a:p>
          <a:p>
            <a:pPr algn="ctr" eaLnBrk="0" hangingPunct="0">
              <a:spcBef>
                <a:spcPct val="20000"/>
              </a:spcBef>
              <a:buClr>
                <a:srgbClr val="0000FF"/>
              </a:buClr>
              <a:buSzPct val="90000"/>
              <a:buFont typeface="Wingdings 2" pitchFamily="18" charset="2"/>
              <a:buNone/>
              <a:defRPr/>
            </a:pPr>
            <a:r>
              <a:rPr kumimoji="1" lang="en-US" sz="2400" i="0" u="none" kern="0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Dept. of  EECE</a:t>
            </a:r>
          </a:p>
          <a:p>
            <a:pPr algn="ctr" eaLnBrk="0" hangingPunct="0">
              <a:spcBef>
                <a:spcPct val="20000"/>
              </a:spcBef>
              <a:buClr>
                <a:srgbClr val="0000FF"/>
              </a:buClr>
              <a:buSzPct val="90000"/>
              <a:buFont typeface="Wingdings 2" pitchFamily="18" charset="2"/>
              <a:buNone/>
              <a:defRPr/>
            </a:pPr>
            <a:r>
              <a:rPr kumimoji="1" lang="en-US" sz="2400" i="0" u="none" kern="0" dirty="0">
                <a:solidFill>
                  <a:schemeClr val="tx1"/>
                </a:solidFill>
                <a:latin typeface="+mn-lt"/>
                <a:ea typeface="+mn-ea"/>
              </a:rPr>
              <a:t>GITAM </a:t>
            </a:r>
          </a:p>
          <a:p>
            <a:pPr algn="ctr" eaLnBrk="0" hangingPunct="0">
              <a:spcBef>
                <a:spcPct val="20000"/>
              </a:spcBef>
              <a:buClr>
                <a:srgbClr val="0000FF"/>
              </a:buClr>
              <a:buSzPct val="90000"/>
              <a:buFont typeface="Wingdings 2" pitchFamily="18" charset="2"/>
              <a:buNone/>
              <a:defRPr/>
            </a:pPr>
            <a:endParaRPr kumimoji="1" lang="en-US" sz="2400" i="0" u="none" kern="0" dirty="0">
              <a:solidFill>
                <a:schemeClr val="tx1"/>
              </a:solidFill>
              <a:ea typeface="+mn-ea"/>
              <a:cs typeface="Times New Roman" pitchFamily="18" charset="0"/>
            </a:endParaRPr>
          </a:p>
        </p:txBody>
      </p:sp>
      <p:pic>
        <p:nvPicPr>
          <p:cNvPr id="410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57163"/>
            <a:ext cx="10715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Boolean Algebra and Logic Gates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3F7EE6-A59D-4785-9B06-8A8C992BAEE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35225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28600"/>
            <a:ext cx="7521844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226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219200" y="1524000"/>
            <a:ext cx="3200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226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9200" y="2438400"/>
            <a:ext cx="3200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2262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57800" y="1600200"/>
            <a:ext cx="31051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2263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2000" y="3886200"/>
            <a:ext cx="3811284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2264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724400" y="3962400"/>
            <a:ext cx="39624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Boolean Algebra and Logic Gates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3F7EE6-A59D-4785-9B06-8A8C992BAEE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532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838200"/>
            <a:ext cx="5534526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32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2819400"/>
            <a:ext cx="5562600" cy="2935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Boolean Algebra and Logic Gates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3F7EE6-A59D-4785-9B06-8A8C992BAEE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3543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066800"/>
            <a:ext cx="6705599" cy="254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43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3886200"/>
            <a:ext cx="7315200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2248" y="6247925"/>
            <a:ext cx="1907382" cy="458628"/>
          </a:xfrm>
          <a:prstGeom prst="rect">
            <a:avLst/>
          </a:prstGeom>
          <a:noFill/>
        </p:spPr>
        <p:txBody>
          <a:bodyPr lIns="82296" tIns="41148" rIns="82296" bIns="41148"/>
          <a:lstStyle/>
          <a:p>
            <a:fld id="{B2FEB054-3A6C-4964-9AFD-54920C66A356}" type="slidenum">
              <a:rPr lang="en-US"/>
              <a:pPr/>
              <a:t>13</a:t>
            </a:fld>
            <a:endParaRPr 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62940" y="0"/>
            <a:ext cx="7772400" cy="75713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Theorem 3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2940" y="960120"/>
            <a:ext cx="7772400" cy="484440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dirty="0" err="1" smtClean="0">
                <a:solidFill>
                  <a:srgbClr val="C00000"/>
                </a:solidFill>
                <a:ea typeface="宋体" pitchFamily="2" charset="-122"/>
              </a:rPr>
              <a:t>Boundedness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</a:rPr>
              <a:t>: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</a:rPr>
              <a:t> </a:t>
            </a:r>
            <a:r>
              <a:rPr lang="ru-RU" dirty="0" smtClean="0"/>
              <a:t>For all </a:t>
            </a:r>
            <a:r>
              <a:rPr lang="en-US" dirty="0" smtClean="0"/>
              <a:t>elements </a:t>
            </a:r>
            <a:r>
              <a:rPr lang="ru-RU" dirty="0" smtClean="0"/>
              <a:t>a </a:t>
            </a:r>
            <a:r>
              <a:rPr lang="en-US" dirty="0" smtClean="0"/>
              <a:t>in</a:t>
            </a:r>
            <a:r>
              <a:rPr lang="ru-RU" dirty="0" smtClean="0"/>
              <a:t> B, a+1=1</a:t>
            </a:r>
            <a:r>
              <a:rPr lang="en-US" dirty="0" smtClean="0"/>
              <a:t>;</a:t>
            </a:r>
            <a:r>
              <a:rPr lang="ru-RU" dirty="0" smtClean="0"/>
              <a:t> a*0=0.</a:t>
            </a:r>
            <a:endParaRPr lang="en-US" altLang="zh-CN" dirty="0" smtClean="0"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u-RU" b="1" dirty="0" smtClean="0"/>
              <a:t>Proof:</a:t>
            </a:r>
            <a:r>
              <a:rPr lang="ru-RU" dirty="0" smtClean="0"/>
              <a:t> a+1 </a:t>
            </a: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ru-RU" dirty="0" smtClean="0"/>
              <a:t>=</a:t>
            </a: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ru-RU" dirty="0" smtClean="0"/>
              <a:t> 1 </a:t>
            </a:r>
            <a:r>
              <a:rPr lang="en-US" altLang="zh-CN" dirty="0" smtClean="0">
                <a:ea typeface="宋体" pitchFamily="2" charset="-122"/>
              </a:rPr>
              <a:t>    </a:t>
            </a:r>
            <a:r>
              <a:rPr lang="ru-RU" dirty="0" smtClean="0"/>
              <a:t>*(a+1) </a:t>
            </a:r>
            <a:r>
              <a:rPr lang="en-US" dirty="0" smtClean="0"/>
              <a:t> </a:t>
            </a:r>
            <a:r>
              <a:rPr lang="ru-RU" dirty="0" smtClean="0">
                <a:solidFill>
                  <a:srgbClr val="C00000"/>
                </a:solidFill>
              </a:rPr>
              <a:t>(Postulate 3)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              = (a + a')*(a+1) </a:t>
            </a:r>
            <a:r>
              <a:rPr lang="ru-RU" dirty="0" smtClean="0">
                <a:solidFill>
                  <a:srgbClr val="C00000"/>
                </a:solidFill>
              </a:rPr>
              <a:t>(Postulate 4)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                 = </a:t>
            </a:r>
            <a:r>
              <a:rPr lang="en-US" dirty="0" smtClean="0"/>
              <a:t> </a:t>
            </a:r>
            <a:r>
              <a:rPr lang="ru-RU" dirty="0" smtClean="0"/>
              <a:t>a + a'*1</a:t>
            </a:r>
            <a:r>
              <a:rPr lang="en-US" dirty="0" smtClean="0"/>
              <a:t>	</a:t>
            </a:r>
            <a:r>
              <a:rPr lang="ru-RU" dirty="0" smtClean="0">
                <a:solidFill>
                  <a:srgbClr val="C00000"/>
                </a:solidFill>
              </a:rPr>
              <a:t>(Postulate 2)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                 = </a:t>
            </a: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ru-RU" dirty="0" smtClean="0"/>
              <a:t>a + a' </a:t>
            </a:r>
            <a:r>
              <a:rPr lang="en-US" altLang="zh-CN" dirty="0" smtClean="0">
                <a:ea typeface="宋体" pitchFamily="2" charset="-122"/>
              </a:rPr>
              <a:t>    	</a:t>
            </a:r>
            <a:r>
              <a:rPr lang="ru-RU" dirty="0" smtClean="0">
                <a:solidFill>
                  <a:srgbClr val="C00000"/>
                </a:solidFill>
              </a:rPr>
              <a:t>(Postulate 3)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                 = </a:t>
            </a:r>
            <a:r>
              <a:rPr lang="en-US" altLang="zh-CN" dirty="0" smtClean="0">
                <a:ea typeface="宋体" pitchFamily="2" charset="-122"/>
              </a:rPr>
              <a:t>    </a:t>
            </a:r>
            <a:r>
              <a:rPr lang="ru-RU" dirty="0" smtClean="0"/>
              <a:t>1 </a:t>
            </a:r>
            <a:r>
              <a:rPr lang="en-US" altLang="zh-CN" dirty="0" smtClean="0">
                <a:ea typeface="宋体" pitchFamily="2" charset="-122"/>
              </a:rPr>
              <a:t>       	</a:t>
            </a:r>
            <a:r>
              <a:rPr lang="ru-RU" dirty="0" smtClean="0">
                <a:solidFill>
                  <a:srgbClr val="C00000"/>
                </a:solidFill>
              </a:rPr>
              <a:t>(Postulate 4)</a:t>
            </a:r>
            <a:endParaRPr lang="en-US" dirty="0" smtClean="0">
              <a:solidFill>
                <a:srgbClr val="C000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</a:rPr>
              <a:t>Comments: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u-RU" dirty="0" smtClean="0">
                <a:solidFill>
                  <a:srgbClr val="C00000"/>
                </a:solidFill>
              </a:rPr>
              <a:t>'1' dominates as input in OR gates.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</a:rPr>
              <a:t>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</a:rPr>
              <a:t>’</a:t>
            </a:r>
            <a:r>
              <a:rPr lang="ru-RU" dirty="0" smtClean="0">
                <a:solidFill>
                  <a:srgbClr val="C00000"/>
                </a:solidFill>
              </a:rPr>
              <a:t>0' dominates as input in AND gates. </a:t>
            </a:r>
            <a:r>
              <a:rPr lang="ru-RU" sz="1800" dirty="0" smtClean="0"/>
              <a:t/>
            </a:r>
            <a:br>
              <a:rPr lang="ru-RU" sz="1800" dirty="0" smtClean="0"/>
            </a:br>
            <a:endParaRPr lang="en-US" altLang="zh-CN" sz="1800" dirty="0" smtClean="0">
              <a:ea typeface="宋体" pitchFamily="2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2248" y="6247925"/>
            <a:ext cx="1907382" cy="458628"/>
          </a:xfrm>
          <a:prstGeom prst="rect">
            <a:avLst/>
          </a:prstGeom>
          <a:noFill/>
        </p:spPr>
        <p:txBody>
          <a:bodyPr lIns="82296" tIns="41148" rIns="82296" bIns="41148"/>
          <a:lstStyle/>
          <a:p>
            <a:fld id="{1E378B39-68AC-4871-97F3-C1EE94F1A579}" type="slidenum">
              <a:rPr lang="en-US"/>
              <a:pPr/>
              <a:t>14</a:t>
            </a:fld>
            <a:endParaRPr 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80060"/>
            <a:ext cx="7772400" cy="75713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Theorem 4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16050"/>
            <a:ext cx="8343900" cy="541071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dirty="0" smtClean="0">
                <a:ea typeface="宋体" pitchFamily="2" charset="-122"/>
              </a:rPr>
              <a:t>Statement: </a:t>
            </a:r>
          </a:p>
          <a:p>
            <a:pPr eaLnBrk="1" hangingPunct="1"/>
            <a:r>
              <a:rPr lang="ru-RU" dirty="0" smtClean="0"/>
              <a:t>The complement of element 1 is 0 and vice versa</a:t>
            </a:r>
            <a:r>
              <a:rPr lang="en-US" dirty="0" smtClean="0"/>
              <a:t>, i.e.</a:t>
            </a:r>
            <a:endParaRPr lang="en-US" altLang="zh-CN" dirty="0" smtClean="0">
              <a:ea typeface="宋体" pitchFamily="2" charset="-122"/>
            </a:endParaRPr>
          </a:p>
          <a:p>
            <a:pPr eaLnBrk="1" hangingPunct="1">
              <a:buFontTx/>
              <a:buNone/>
            </a:pPr>
            <a:r>
              <a:rPr lang="ru-RU" dirty="0" smtClean="0"/>
              <a:t>            0' = 1, 1' = 0</a:t>
            </a:r>
            <a:r>
              <a:rPr lang="en-US" dirty="0" smtClean="0"/>
              <a:t>.</a:t>
            </a:r>
            <a:endParaRPr lang="en-US" altLang="zh-CN" dirty="0" smtClean="0">
              <a:ea typeface="宋体" pitchFamily="2" charset="-122"/>
            </a:endParaRPr>
          </a:p>
          <a:p>
            <a:pPr eaLnBrk="1" hangingPunct="1">
              <a:buFontTx/>
              <a:buNone/>
            </a:pPr>
            <a:r>
              <a:rPr lang="ru-RU" b="1" dirty="0" smtClean="0"/>
              <a:t>Proof:</a:t>
            </a:r>
            <a:r>
              <a:rPr lang="ru-RU" dirty="0" smtClean="0"/>
              <a:t> </a:t>
            </a:r>
            <a:endParaRPr lang="en-US" altLang="zh-CN" dirty="0" smtClean="0">
              <a:ea typeface="宋体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dirty="0" smtClean="0">
                <a:ea typeface="宋体" pitchFamily="2" charset="-122"/>
              </a:rPr>
              <a:t>		</a:t>
            </a:r>
            <a:r>
              <a:rPr lang="ru-RU" dirty="0" smtClean="0"/>
              <a:t>0 + 1 = 1</a:t>
            </a:r>
            <a:r>
              <a:rPr lang="en-US" dirty="0" smtClean="0"/>
              <a:t> and </a:t>
            </a:r>
            <a:r>
              <a:rPr lang="ru-RU" dirty="0" smtClean="0"/>
              <a:t>0 * 1 = 0 (Postulate 3)</a:t>
            </a:r>
            <a:endParaRPr lang="en-US" dirty="0" smtClean="0"/>
          </a:p>
          <a:p>
            <a:pPr eaLnBrk="1" hangingPunct="1">
              <a:buFontTx/>
              <a:buNone/>
            </a:pPr>
            <a:r>
              <a:rPr lang="en-US" dirty="0" smtClean="0"/>
              <a:t>Thus 0’= 1, 1’= 0 (Postulate 4 and</a:t>
            </a:r>
          </a:p>
          <a:p>
            <a:pPr eaLnBrk="1" hangingPunct="1">
              <a:buFontTx/>
              <a:buNone/>
            </a:pPr>
            <a:r>
              <a:rPr lang="en-US" dirty="0" smtClean="0"/>
              <a:t>                             Theorem 2)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en-US" altLang="zh-CN" dirty="0" smtClean="0">
              <a:ea typeface="宋体" pitchFamily="2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2248" y="6247925"/>
            <a:ext cx="1907382" cy="458628"/>
          </a:xfrm>
          <a:prstGeom prst="rect">
            <a:avLst/>
          </a:prstGeom>
          <a:noFill/>
        </p:spPr>
        <p:txBody>
          <a:bodyPr lIns="82296" tIns="41148" rIns="82296" bIns="41148"/>
          <a:lstStyle/>
          <a:p>
            <a:fld id="{D60E9BA9-4BFE-4599-8447-5786D6632EDC}" type="slidenum">
              <a:rPr lang="en-US"/>
              <a:pPr/>
              <a:t>15</a:t>
            </a:fld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662940" y="411480"/>
            <a:ext cx="7772400" cy="480131"/>
          </a:xfrm>
        </p:spPr>
        <p:txBody>
          <a:bodyPr/>
          <a:lstStyle/>
          <a:p>
            <a:pPr eaLnBrk="1" hangingPunct="1"/>
            <a:r>
              <a:rPr lang="en-US" altLang="zh-CN" sz="2800" dirty="0" smtClean="0">
                <a:ea typeface="宋体" pitchFamily="2" charset="-122"/>
              </a:rPr>
              <a:t>Theorem 5: </a:t>
            </a:r>
            <a:r>
              <a:rPr lang="en-US" altLang="zh-CN" sz="2800" dirty="0" smtClean="0">
                <a:solidFill>
                  <a:srgbClr val="C00000"/>
                </a:solidFill>
                <a:ea typeface="宋体" pitchFamily="2" charset="-122"/>
              </a:rPr>
              <a:t>Idempotent Laws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0100" y="1440180"/>
            <a:ext cx="7772400" cy="408111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dirty="0" smtClean="0">
                <a:ea typeface="宋体" pitchFamily="2" charset="-122"/>
              </a:rPr>
              <a:t>Statement:</a:t>
            </a:r>
            <a:r>
              <a:rPr lang="en-US" altLang="zh-CN" dirty="0" smtClean="0">
                <a:ea typeface="宋体" pitchFamily="2" charset="-122"/>
              </a:rPr>
              <a:t>  </a:t>
            </a:r>
            <a:r>
              <a:rPr lang="ru-RU" dirty="0" smtClean="0"/>
              <a:t>For every a </a:t>
            </a:r>
            <a:r>
              <a:rPr lang="en-US" dirty="0" smtClean="0"/>
              <a:t>in</a:t>
            </a:r>
            <a:r>
              <a:rPr lang="ru-RU" dirty="0" smtClean="0"/>
              <a:t> B, </a:t>
            </a:r>
            <a:endParaRPr lang="en-US" altLang="zh-CN" dirty="0" smtClean="0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dirty="0" smtClean="0">
                <a:ea typeface="宋体" pitchFamily="2" charset="-122"/>
              </a:rPr>
              <a:t>     </a:t>
            </a:r>
            <a:r>
              <a:rPr lang="ru-RU" dirty="0" smtClean="0"/>
              <a:t>a + a = a </a:t>
            </a:r>
            <a:r>
              <a:rPr lang="en-US" altLang="zh-CN" dirty="0" smtClean="0">
                <a:ea typeface="宋体" pitchFamily="2" charset="-122"/>
              </a:rPr>
              <a:t>     </a:t>
            </a:r>
            <a:r>
              <a:rPr lang="ru-RU" dirty="0" smtClean="0"/>
              <a:t>and </a:t>
            </a:r>
            <a:r>
              <a:rPr lang="en-US" altLang="zh-CN" dirty="0" smtClean="0">
                <a:ea typeface="宋体" pitchFamily="2" charset="-122"/>
              </a:rPr>
              <a:t>    </a:t>
            </a:r>
            <a:r>
              <a:rPr lang="ru-RU" dirty="0" smtClean="0"/>
              <a:t>a * a = a.</a:t>
            </a:r>
            <a:endParaRPr lang="en-US" altLang="zh-CN" dirty="0" smtClean="0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dirty="0" smtClean="0">
                <a:ea typeface="宋体" pitchFamily="2" charset="-122"/>
              </a:rPr>
              <a:t>Proof: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dirty="0" smtClean="0">
                <a:ea typeface="宋体" pitchFamily="2" charset="-122"/>
              </a:rPr>
              <a:t>    </a:t>
            </a:r>
            <a:r>
              <a:rPr lang="ru-RU" dirty="0" smtClean="0"/>
              <a:t>a + a = (a + a) * </a:t>
            </a:r>
            <a:r>
              <a:rPr lang="en-US" altLang="zh-CN" dirty="0" smtClean="0">
                <a:ea typeface="宋体" pitchFamily="2" charset="-122"/>
              </a:rPr>
              <a:t>     </a:t>
            </a:r>
            <a:r>
              <a:rPr lang="ru-RU" dirty="0" smtClean="0"/>
              <a:t>1 </a:t>
            </a:r>
            <a:r>
              <a:rPr lang="en-US" altLang="zh-CN" dirty="0" smtClean="0">
                <a:ea typeface="宋体" pitchFamily="2" charset="-122"/>
              </a:rPr>
              <a:t>     </a:t>
            </a:r>
            <a:r>
              <a:rPr lang="ru-RU" dirty="0" smtClean="0">
                <a:solidFill>
                  <a:srgbClr val="C00000"/>
                </a:solidFill>
              </a:rPr>
              <a:t>(Postulate 3)</a:t>
            </a:r>
            <a:br>
              <a:rPr lang="ru-RU" dirty="0" smtClean="0">
                <a:solidFill>
                  <a:srgbClr val="C00000"/>
                </a:solidFill>
              </a:rPr>
            </a:br>
            <a:r>
              <a:rPr lang="ru-RU" dirty="0" smtClean="0"/>
              <a:t>        = (a + a)</a:t>
            </a: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ru-RU" dirty="0" smtClean="0"/>
              <a:t>*</a:t>
            </a: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ru-RU" dirty="0" smtClean="0"/>
              <a:t>(a + a') </a:t>
            </a:r>
            <a:r>
              <a:rPr lang="ru-RU" dirty="0" smtClean="0">
                <a:solidFill>
                  <a:srgbClr val="C00000"/>
                </a:solidFill>
              </a:rPr>
              <a:t>(Postulate 4)</a:t>
            </a:r>
            <a:br>
              <a:rPr lang="ru-RU" dirty="0" smtClean="0">
                <a:solidFill>
                  <a:srgbClr val="C00000"/>
                </a:solidFill>
              </a:rPr>
            </a:br>
            <a:r>
              <a:rPr lang="ru-RU" dirty="0" smtClean="0"/>
              <a:t>         = a + (a*a') </a:t>
            </a:r>
            <a:r>
              <a:rPr lang="en-US" altLang="zh-CN" dirty="0" smtClean="0">
                <a:ea typeface="宋体" pitchFamily="2" charset="-122"/>
              </a:rPr>
              <a:t>           </a:t>
            </a:r>
            <a:r>
              <a:rPr lang="ru-RU" dirty="0" smtClean="0">
                <a:solidFill>
                  <a:srgbClr val="C00000"/>
                </a:solidFill>
              </a:rPr>
              <a:t>(Postulate 2)</a:t>
            </a:r>
            <a:br>
              <a:rPr lang="ru-RU" dirty="0" smtClean="0">
                <a:solidFill>
                  <a:srgbClr val="C00000"/>
                </a:solidFill>
              </a:rPr>
            </a:br>
            <a:r>
              <a:rPr lang="ru-RU" dirty="0" smtClean="0"/>
              <a:t>         = a + </a:t>
            </a:r>
            <a:r>
              <a:rPr lang="en-US" altLang="zh-CN" dirty="0" smtClean="0">
                <a:ea typeface="宋体" pitchFamily="2" charset="-122"/>
              </a:rPr>
              <a:t>   </a:t>
            </a:r>
            <a:r>
              <a:rPr lang="ru-RU" dirty="0" smtClean="0"/>
              <a:t>0 </a:t>
            </a:r>
            <a:r>
              <a:rPr lang="en-US" altLang="zh-CN" dirty="0" smtClean="0">
                <a:ea typeface="宋体" pitchFamily="2" charset="-122"/>
              </a:rPr>
              <a:t>               </a:t>
            </a:r>
            <a:r>
              <a:rPr lang="ru-RU" dirty="0" smtClean="0">
                <a:solidFill>
                  <a:srgbClr val="C00000"/>
                </a:solidFill>
              </a:rPr>
              <a:t>(Postulate 4)</a:t>
            </a:r>
            <a:br>
              <a:rPr lang="ru-RU" dirty="0" smtClean="0">
                <a:solidFill>
                  <a:srgbClr val="C00000"/>
                </a:solidFill>
              </a:rPr>
            </a:br>
            <a:r>
              <a:rPr lang="ru-RU" dirty="0" smtClean="0"/>
              <a:t>          = a </a:t>
            </a:r>
            <a:r>
              <a:rPr lang="en-US" altLang="zh-CN" dirty="0" smtClean="0">
                <a:ea typeface="宋体" pitchFamily="2" charset="-122"/>
              </a:rPr>
              <a:t>                        </a:t>
            </a:r>
            <a:r>
              <a:rPr lang="ru-RU" dirty="0" smtClean="0">
                <a:solidFill>
                  <a:srgbClr val="C00000"/>
                </a:solidFill>
              </a:rPr>
              <a:t>(Postulate 3)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Boolean Algebra and Logic Gates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79424F-7A85-4F14-BECC-9526A987EA2B}" type="slidenum">
              <a:rPr lang="en-US"/>
              <a:pPr/>
              <a:t>16</a:t>
            </a:fld>
            <a:endParaRPr lang="en-US"/>
          </a:p>
        </p:txBody>
      </p:sp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Truth Table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416050"/>
            <a:ext cx="7162800" cy="2782888"/>
          </a:xfrm>
        </p:spPr>
        <p:txBody>
          <a:bodyPr/>
          <a:lstStyle/>
          <a:p>
            <a:r>
              <a:rPr lang="en-US" sz="2800"/>
              <a:t>It can represent a boolean function</a:t>
            </a:r>
          </a:p>
          <a:p>
            <a:r>
              <a:rPr lang="en-US" sz="2800"/>
              <a:t>For possible input combinations it shows the output value </a:t>
            </a:r>
          </a:p>
          <a:p>
            <a:r>
              <a:rPr lang="en-US" sz="2800"/>
              <a:t>There are       rows (</a:t>
            </a:r>
            <a:r>
              <a:rPr lang="en-US" sz="2800" i="1"/>
              <a:t>n</a:t>
            </a:r>
            <a:r>
              <a:rPr lang="en-US" sz="2800"/>
              <a:t> is the number of input variables)</a:t>
            </a:r>
          </a:p>
          <a:p>
            <a:r>
              <a:rPr lang="en-US" sz="2800"/>
              <a:t>It ranges from 0 to</a:t>
            </a:r>
          </a:p>
        </p:txBody>
      </p:sp>
      <p:graphicFrame>
        <p:nvGraphicFramePr>
          <p:cNvPr id="310276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2886075" y="2781300"/>
          <a:ext cx="390525" cy="419100"/>
        </p:xfrm>
        <a:graphic>
          <a:graphicData uri="http://schemas.openxmlformats.org/presentationml/2006/ole">
            <p:oleObj spid="_x0000_s310276" name="Equation" r:id="rId3" imgW="177480" imgH="190440" progId="Equation.3">
              <p:embed/>
            </p:oleObj>
          </a:graphicData>
        </a:graphic>
      </p:graphicFrame>
      <p:graphicFrame>
        <p:nvGraphicFramePr>
          <p:cNvPr id="310280" name="Object 8"/>
          <p:cNvGraphicFramePr>
            <a:graphicFrameLocks noChangeAspect="1"/>
          </p:cNvGraphicFramePr>
          <p:nvPr>
            <p:ph sz="quarter" idx="3"/>
          </p:nvPr>
        </p:nvGraphicFramePr>
        <p:xfrm>
          <a:off x="4191000" y="3657600"/>
          <a:ext cx="838200" cy="434975"/>
        </p:xfrm>
        <a:graphic>
          <a:graphicData uri="http://schemas.openxmlformats.org/presentationml/2006/ole">
            <p:oleObj spid="_x0000_s310280" name="Equation" r:id="rId4" imgW="368280" imgH="190440" progId="Equation.3">
              <p:embed/>
            </p:oleObj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Boolean Algebra and Logic Gates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FBFB16-85B8-4D67-B268-28065D7F55A9}" type="slidenum">
              <a:rPr lang="en-US"/>
              <a:pPr/>
              <a:t>17</a:t>
            </a:fld>
            <a:endParaRPr lang="en-US"/>
          </a:p>
        </p:txBody>
      </p:sp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416050"/>
            <a:ext cx="6781800" cy="476250"/>
          </a:xfrm>
        </p:spPr>
        <p:txBody>
          <a:bodyPr/>
          <a:lstStyle/>
          <a:p>
            <a:r>
              <a:rPr lang="en-US" sz="2800"/>
              <a:t>Show the truth table for</a:t>
            </a:r>
          </a:p>
        </p:txBody>
      </p:sp>
      <p:graphicFrame>
        <p:nvGraphicFramePr>
          <p:cNvPr id="314372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2667000" y="2133600"/>
          <a:ext cx="2838450" cy="685800"/>
        </p:xfrm>
        <a:graphic>
          <a:graphicData uri="http://schemas.openxmlformats.org/presentationml/2006/ole">
            <p:oleObj spid="_x0000_s314372" name="Equation" r:id="rId3" imgW="787320" imgH="190440" progId="Equation.3">
              <p:embed/>
            </p:oleObj>
          </a:graphicData>
        </a:graphic>
      </p:graphicFrame>
      <p:sp>
        <p:nvSpPr>
          <p:cNvPr id="314375" name="Rectangle 7"/>
          <p:cNvSpPr>
            <a:spLocks noChangeArrowheads="1"/>
          </p:cNvSpPr>
          <p:nvPr/>
        </p:nvSpPr>
        <p:spPr bwMode="auto">
          <a:xfrm>
            <a:off x="228600" y="3124200"/>
            <a:ext cx="834390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546100" indent="-5461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u"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Show the followings by constructing truth tables</a:t>
            </a:r>
          </a:p>
        </p:txBody>
      </p:sp>
      <p:graphicFrame>
        <p:nvGraphicFramePr>
          <p:cNvPr id="314376" name="Object 8"/>
          <p:cNvGraphicFramePr>
            <a:graphicFrameLocks noChangeAspect="1"/>
          </p:cNvGraphicFramePr>
          <p:nvPr/>
        </p:nvGraphicFramePr>
        <p:xfrm>
          <a:off x="2286000" y="4343400"/>
          <a:ext cx="4233863" cy="1154113"/>
        </p:xfrm>
        <a:graphic>
          <a:graphicData uri="http://schemas.openxmlformats.org/presentationml/2006/ole">
            <p:oleObj spid="_x0000_s314376" name="Equation" r:id="rId4" imgW="1587240" imgH="431640" progId="Equation.3">
              <p:embed/>
            </p:oleObj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Boolean Algebra and Logic Gates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C111D-638D-426E-A4BA-8F8AE229DCEE}" type="slidenum">
              <a:rPr lang="en-US"/>
              <a:pPr/>
              <a:t>18</a:t>
            </a:fld>
            <a:endParaRPr lang="en-US"/>
          </a:p>
        </p:txBody>
      </p:sp>
      <p:sp>
        <p:nvSpPr>
          <p:cNvPr id="31642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16421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416050"/>
            <a:ext cx="6781800" cy="476250"/>
          </a:xfrm>
          <a:noFill/>
          <a:ln/>
        </p:spPr>
        <p:txBody>
          <a:bodyPr/>
          <a:lstStyle/>
          <a:p>
            <a:r>
              <a:rPr lang="en-US" sz="2800"/>
              <a:t>Draw the network diagram for</a:t>
            </a:r>
          </a:p>
        </p:txBody>
      </p:sp>
      <p:graphicFrame>
        <p:nvGraphicFramePr>
          <p:cNvPr id="316422" name="Object 6"/>
          <p:cNvGraphicFramePr>
            <a:graphicFrameLocks noChangeAspect="1"/>
          </p:cNvGraphicFramePr>
          <p:nvPr/>
        </p:nvGraphicFramePr>
        <p:xfrm>
          <a:off x="2667000" y="2133600"/>
          <a:ext cx="2838450" cy="685800"/>
        </p:xfrm>
        <a:graphic>
          <a:graphicData uri="http://schemas.openxmlformats.org/presentationml/2006/ole">
            <p:oleObj spid="_x0000_s316422" name="Equation" r:id="rId3" imgW="787320" imgH="190440" progId="Equation.3">
              <p:embed/>
            </p:oleObj>
          </a:graphicData>
        </a:graphic>
      </p:graphicFrame>
      <p:pic>
        <p:nvPicPr>
          <p:cNvPr id="316426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05000" y="3429000"/>
            <a:ext cx="5505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6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Boolean Algebra and Logic Gates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0E3336-B76B-424C-9A6C-2395A1260625}" type="slidenum">
              <a:rPr lang="en-US"/>
              <a:pPr/>
              <a:t>19</a:t>
            </a:fld>
            <a:endParaRPr lang="en-US"/>
          </a:p>
        </p:txBody>
      </p:sp>
      <p:sp>
        <p:nvSpPr>
          <p:cNvPr id="31744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17445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416050"/>
            <a:ext cx="6781800" cy="476250"/>
          </a:xfrm>
          <a:noFill/>
          <a:ln/>
        </p:spPr>
        <p:txBody>
          <a:bodyPr/>
          <a:lstStyle/>
          <a:p>
            <a:r>
              <a:rPr lang="en-US" sz="2800"/>
              <a:t>Draw the network diagram for</a:t>
            </a:r>
          </a:p>
        </p:txBody>
      </p:sp>
      <p:graphicFrame>
        <p:nvGraphicFramePr>
          <p:cNvPr id="317446" name="Object 6"/>
          <p:cNvGraphicFramePr>
            <a:graphicFrameLocks noChangeAspect="1"/>
          </p:cNvGraphicFramePr>
          <p:nvPr/>
        </p:nvGraphicFramePr>
        <p:xfrm>
          <a:off x="1339850" y="1905000"/>
          <a:ext cx="5492750" cy="685800"/>
        </p:xfrm>
        <a:graphic>
          <a:graphicData uri="http://schemas.openxmlformats.org/presentationml/2006/ole">
            <p:oleObj spid="_x0000_s317446" name="Equation" r:id="rId3" imgW="1523880" imgH="190440" progId="Equation.3">
              <p:embed/>
            </p:oleObj>
          </a:graphicData>
        </a:graphic>
      </p:graphicFrame>
      <p:pic>
        <p:nvPicPr>
          <p:cNvPr id="317448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0600" y="2667000"/>
            <a:ext cx="6248400" cy="386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Boolean Algebra and Logic Gates</a:t>
            </a:r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72A61D-A41D-48F2-88C6-216176BA2D27}" type="slidenum">
              <a:rPr lang="en-US"/>
              <a:pPr/>
              <a:t>2</a:t>
            </a:fld>
            <a:endParaRPr lang="en-US"/>
          </a:p>
        </p:txBody>
      </p:sp>
      <p:sp>
        <p:nvSpPr>
          <p:cNvPr id="257057" name="Rectangle 3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Boolean Algebra</a:t>
            </a:r>
          </a:p>
        </p:txBody>
      </p:sp>
      <p:sp>
        <p:nvSpPr>
          <p:cNvPr id="257058" name="Rectangle 34"/>
          <p:cNvSpPr>
            <a:spLocks noGrp="1" noChangeArrowheads="1"/>
          </p:cNvSpPr>
          <p:nvPr>
            <p:ph type="body" idx="1"/>
          </p:nvPr>
        </p:nvSpPr>
        <p:spPr>
          <a:xfrm>
            <a:off x="228600" y="3260725"/>
            <a:ext cx="8763000" cy="2428875"/>
          </a:xfrm>
          <a:noFill/>
          <a:ln/>
        </p:spPr>
        <p:txBody>
          <a:bodyPr/>
          <a:lstStyle/>
          <a:p>
            <a:r>
              <a:rPr kumimoji="1" lang="en-US">
                <a:solidFill>
                  <a:srgbClr val="FFFF66"/>
                </a:solidFill>
              </a:rPr>
              <a:t>Boolean Algebra</a:t>
            </a:r>
            <a:r>
              <a:rPr kumimoji="1" lang="en-US"/>
              <a:t> is used to describe the relationship between inputs and outputs</a:t>
            </a:r>
          </a:p>
          <a:p>
            <a:r>
              <a:rPr lang="en-US">
                <a:solidFill>
                  <a:srgbClr val="FFFF66"/>
                </a:solidFill>
              </a:rPr>
              <a:t>Boolean  Algebra </a:t>
            </a:r>
            <a:r>
              <a:rPr lang="en-US"/>
              <a:t>is the logic mathematics used for understanding of  digital systems </a:t>
            </a:r>
          </a:p>
        </p:txBody>
      </p:sp>
      <p:sp>
        <p:nvSpPr>
          <p:cNvPr id="257059" name="Rectangle 35"/>
          <p:cNvSpPr>
            <a:spLocks noChangeArrowheads="1"/>
          </p:cNvSpPr>
          <p:nvPr/>
        </p:nvSpPr>
        <p:spPr bwMode="auto">
          <a:xfrm>
            <a:off x="3429000" y="1371600"/>
            <a:ext cx="1828800" cy="1600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660066"/>
                </a:solidFill>
                <a:latin typeface="Times New Roman" pitchFamily="18" charset="0"/>
              </a:rPr>
              <a:t>Network</a:t>
            </a:r>
          </a:p>
        </p:txBody>
      </p:sp>
      <p:sp>
        <p:nvSpPr>
          <p:cNvPr id="257060" name="Line 36"/>
          <p:cNvSpPr>
            <a:spLocks noChangeShapeType="1"/>
          </p:cNvSpPr>
          <p:nvPr/>
        </p:nvSpPr>
        <p:spPr bwMode="auto">
          <a:xfrm>
            <a:off x="2286000" y="1600200"/>
            <a:ext cx="1143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7061" name="Line 37"/>
          <p:cNvSpPr>
            <a:spLocks noChangeShapeType="1"/>
          </p:cNvSpPr>
          <p:nvPr/>
        </p:nvSpPr>
        <p:spPr bwMode="auto">
          <a:xfrm>
            <a:off x="2286000" y="1905000"/>
            <a:ext cx="1143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7062" name="Line 38"/>
          <p:cNvSpPr>
            <a:spLocks noChangeShapeType="1"/>
          </p:cNvSpPr>
          <p:nvPr/>
        </p:nvSpPr>
        <p:spPr bwMode="auto">
          <a:xfrm>
            <a:off x="2286000" y="2743200"/>
            <a:ext cx="1143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7063" name="Line 39"/>
          <p:cNvSpPr>
            <a:spLocks noChangeShapeType="1"/>
          </p:cNvSpPr>
          <p:nvPr/>
        </p:nvSpPr>
        <p:spPr bwMode="auto">
          <a:xfrm>
            <a:off x="5257800" y="1600200"/>
            <a:ext cx="1143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7064" name="Line 40"/>
          <p:cNvSpPr>
            <a:spLocks noChangeShapeType="1"/>
          </p:cNvSpPr>
          <p:nvPr/>
        </p:nvSpPr>
        <p:spPr bwMode="auto">
          <a:xfrm>
            <a:off x="5257800" y="1905000"/>
            <a:ext cx="1143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7065" name="Line 41"/>
          <p:cNvSpPr>
            <a:spLocks noChangeShapeType="1"/>
          </p:cNvSpPr>
          <p:nvPr/>
        </p:nvSpPr>
        <p:spPr bwMode="auto">
          <a:xfrm>
            <a:off x="5257800" y="2743200"/>
            <a:ext cx="1143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7066" name="Text Box 42"/>
          <p:cNvSpPr txBox="1">
            <a:spLocks noChangeArrowheads="1"/>
          </p:cNvSpPr>
          <p:nvPr/>
        </p:nvSpPr>
        <p:spPr bwMode="auto">
          <a:xfrm>
            <a:off x="2819400" y="1919288"/>
            <a:ext cx="3810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.</a:t>
            </a:r>
          </a:p>
        </p:txBody>
      </p:sp>
      <p:sp>
        <p:nvSpPr>
          <p:cNvPr id="257067" name="Text Box 43"/>
          <p:cNvSpPr txBox="1">
            <a:spLocks noChangeArrowheads="1"/>
          </p:cNvSpPr>
          <p:nvPr/>
        </p:nvSpPr>
        <p:spPr bwMode="auto">
          <a:xfrm>
            <a:off x="5562600" y="1843088"/>
            <a:ext cx="3810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.</a:t>
            </a:r>
          </a:p>
        </p:txBody>
      </p:sp>
      <p:sp>
        <p:nvSpPr>
          <p:cNvPr id="257068" name="AutoShape 44"/>
          <p:cNvSpPr>
            <a:spLocks/>
          </p:cNvSpPr>
          <p:nvPr/>
        </p:nvSpPr>
        <p:spPr bwMode="auto">
          <a:xfrm>
            <a:off x="1905000" y="1524000"/>
            <a:ext cx="152400" cy="1371600"/>
          </a:xfrm>
          <a:prstGeom prst="leftBrace">
            <a:avLst>
              <a:gd name="adj1" fmla="val 7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069" name="Text Box 45"/>
          <p:cNvSpPr txBox="1">
            <a:spLocks noChangeArrowheads="1"/>
          </p:cNvSpPr>
          <p:nvPr/>
        </p:nvSpPr>
        <p:spPr bwMode="auto">
          <a:xfrm>
            <a:off x="914400" y="19812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Inputs</a:t>
            </a:r>
          </a:p>
        </p:txBody>
      </p:sp>
      <p:sp>
        <p:nvSpPr>
          <p:cNvPr id="257070" name="AutoShape 46"/>
          <p:cNvSpPr>
            <a:spLocks/>
          </p:cNvSpPr>
          <p:nvPr/>
        </p:nvSpPr>
        <p:spPr bwMode="auto">
          <a:xfrm>
            <a:off x="6477000" y="1524000"/>
            <a:ext cx="152400" cy="1295400"/>
          </a:xfrm>
          <a:prstGeom prst="rightBrace">
            <a:avLst>
              <a:gd name="adj1" fmla="val 70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071" name="Text Box 47"/>
          <p:cNvSpPr txBox="1">
            <a:spLocks noChangeArrowheads="1"/>
          </p:cNvSpPr>
          <p:nvPr/>
        </p:nvSpPr>
        <p:spPr bwMode="auto">
          <a:xfrm>
            <a:off x="6629400" y="19050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Outputs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Boolean Algebra and Logic Gates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863D5-CEF1-42C8-986F-99AA18B725EA}" type="slidenum">
              <a:rPr lang="en-US"/>
              <a:pPr/>
              <a:t>20</a:t>
            </a:fld>
            <a:endParaRPr lang="en-US"/>
          </a:p>
        </p:txBody>
      </p:sp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Precedence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16050"/>
            <a:ext cx="5715000" cy="2282825"/>
          </a:xfrm>
        </p:spPr>
        <p:txBody>
          <a:bodyPr/>
          <a:lstStyle/>
          <a:p>
            <a:r>
              <a:rPr lang="en-US" dirty="0"/>
              <a:t>Parenthesis</a:t>
            </a:r>
          </a:p>
          <a:p>
            <a:r>
              <a:rPr lang="en-US" dirty="0"/>
              <a:t>NOT</a:t>
            </a:r>
          </a:p>
          <a:p>
            <a:r>
              <a:rPr lang="en-US" dirty="0"/>
              <a:t>AND</a:t>
            </a:r>
          </a:p>
          <a:p>
            <a:r>
              <a:rPr lang="en-US" dirty="0"/>
              <a:t>OR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Boolean Algebra and Logic Gates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5B85708-2840-4160-8FED-05CD781ACF14}" type="slidenum">
              <a:rPr lang="en-US"/>
              <a:pPr/>
              <a:t>21</a:t>
            </a:fld>
            <a:endParaRPr lang="en-US"/>
          </a:p>
        </p:txBody>
      </p:sp>
      <p:pic>
        <p:nvPicPr>
          <p:cNvPr id="2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533400"/>
            <a:ext cx="6896100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Boolean Algebra and Logic Gates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C7FE44-6571-43D9-BECB-BBCED280F4CE}" type="slidenum">
              <a:rPr lang="en-US"/>
              <a:pPr/>
              <a:t>22</a:t>
            </a:fld>
            <a:endParaRPr lang="en-US"/>
          </a:p>
        </p:txBody>
      </p:sp>
      <p:pic>
        <p:nvPicPr>
          <p:cNvPr id="320519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04800"/>
            <a:ext cx="7772400" cy="5124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Boolean Algebra and Logic Gates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B48ED1-C3E3-4DBC-A25F-C5BC6853379C}" type="slidenum">
              <a:rPr lang="en-US"/>
              <a:pPr/>
              <a:t>23</a:t>
            </a:fld>
            <a:endParaRPr lang="en-US"/>
          </a:p>
        </p:txBody>
      </p:sp>
      <p:sp>
        <p:nvSpPr>
          <p:cNvPr id="32154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Study Problems</a:t>
            </a:r>
          </a:p>
        </p:txBody>
      </p:sp>
      <p:sp>
        <p:nvSpPr>
          <p:cNvPr id="32154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8153400" cy="777875"/>
          </a:xfrm>
          <a:noFill/>
          <a:ln/>
        </p:spPr>
        <p:txBody>
          <a:bodyPr/>
          <a:lstStyle/>
          <a:p>
            <a:pPr marL="609600" indent="-609600">
              <a:buFont typeface="Wingdings" pitchFamily="2" charset="2"/>
              <a:buNone/>
            </a:pPr>
            <a:r>
              <a:rPr lang="en-US" sz="2500"/>
              <a:t>1. Draw a network to realize the following by using only one AND gate and one OR gate</a:t>
            </a:r>
          </a:p>
        </p:txBody>
      </p:sp>
      <p:graphicFrame>
        <p:nvGraphicFramePr>
          <p:cNvPr id="321542" name="Object 6"/>
          <p:cNvGraphicFramePr>
            <a:graphicFrameLocks noChangeAspect="1"/>
          </p:cNvGraphicFramePr>
          <p:nvPr/>
        </p:nvGraphicFramePr>
        <p:xfrm>
          <a:off x="1895475" y="2057400"/>
          <a:ext cx="4778375" cy="474663"/>
        </p:xfrm>
        <a:graphic>
          <a:graphicData uri="http://schemas.openxmlformats.org/presentationml/2006/ole">
            <p:oleObj spid="_x0000_s321542" name="Equation" r:id="rId3" imgW="1790640" imgH="177480" progId="Equation.3">
              <p:embed/>
            </p:oleObj>
          </a:graphicData>
        </a:graphic>
      </p:graphicFrame>
      <p:sp>
        <p:nvSpPr>
          <p:cNvPr id="321543" name="Rectangle 7"/>
          <p:cNvSpPr>
            <a:spLocks noChangeArrowheads="1"/>
          </p:cNvSpPr>
          <p:nvPr/>
        </p:nvSpPr>
        <p:spPr bwMode="auto">
          <a:xfrm>
            <a:off x="685800" y="2743200"/>
            <a:ext cx="81534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546100" indent="-5461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500">
                <a:effectLst>
                  <a:outerShdw blurRad="38100" dist="38100" dir="2700000" algn="tl">
                    <a:srgbClr val="000000"/>
                  </a:outerShdw>
                </a:effectLst>
              </a:rPr>
              <a:t>2. Draw a network to realize the following by using two OR gates and two AND gates</a:t>
            </a:r>
          </a:p>
        </p:txBody>
      </p:sp>
      <p:graphicFrame>
        <p:nvGraphicFramePr>
          <p:cNvPr id="321544" name="Object 8"/>
          <p:cNvGraphicFramePr>
            <a:graphicFrameLocks noChangeAspect="1"/>
          </p:cNvGraphicFramePr>
          <p:nvPr/>
        </p:nvGraphicFramePr>
        <p:xfrm>
          <a:off x="1495425" y="3657600"/>
          <a:ext cx="5895975" cy="541338"/>
        </p:xfrm>
        <a:graphic>
          <a:graphicData uri="http://schemas.openxmlformats.org/presentationml/2006/ole">
            <p:oleObj spid="_x0000_s321544" name="Equation" r:id="rId4" imgW="2209680" imgH="203040" progId="Equation.3">
              <p:embed/>
            </p:oleObj>
          </a:graphicData>
        </a:graphic>
      </p:graphicFrame>
      <p:sp>
        <p:nvSpPr>
          <p:cNvPr id="321545" name="Rectangle 9"/>
          <p:cNvSpPr>
            <a:spLocks noChangeArrowheads="1"/>
          </p:cNvSpPr>
          <p:nvPr/>
        </p:nvSpPr>
        <p:spPr bwMode="auto">
          <a:xfrm>
            <a:off x="685800" y="4335463"/>
            <a:ext cx="815340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546100" indent="-5461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500">
                <a:effectLst>
                  <a:outerShdw blurRad="38100" dist="38100" dir="2700000" algn="tl">
                    <a:srgbClr val="000000"/>
                  </a:outerShdw>
                </a:effectLst>
              </a:rPr>
              <a:t>3. Prove the following equations using truth table</a:t>
            </a:r>
          </a:p>
        </p:txBody>
      </p:sp>
      <p:graphicFrame>
        <p:nvGraphicFramePr>
          <p:cNvPr id="321546" name="Object 10"/>
          <p:cNvGraphicFramePr>
            <a:graphicFrameLocks noChangeAspect="1"/>
          </p:cNvGraphicFramePr>
          <p:nvPr/>
        </p:nvGraphicFramePr>
        <p:xfrm>
          <a:off x="1749425" y="4878388"/>
          <a:ext cx="5387975" cy="1285875"/>
        </p:xfrm>
        <a:graphic>
          <a:graphicData uri="http://schemas.openxmlformats.org/presentationml/2006/ole">
            <p:oleObj spid="_x0000_s321546" name="Equation" r:id="rId5" imgW="2019240" imgH="482400" progId="Equation.3">
              <p:embed/>
            </p:oleObj>
          </a:graphicData>
        </a:graphic>
      </p:graphicFrame>
    </p:spTree>
  </p:cSld>
  <p:clrMapOvr>
    <a:masterClrMapping/>
  </p:clrMapOvr>
  <p:transition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Boolean Algebra and Logic Gates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820CEB-BCD4-4CA4-BFAC-82220C224A2D}" type="slidenum">
              <a:rPr lang="en-US"/>
              <a:pPr/>
              <a:t>24</a:t>
            </a:fld>
            <a:endParaRPr lang="en-US"/>
          </a:p>
        </p:txBody>
      </p:sp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16050"/>
            <a:ext cx="8343900" cy="38893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/>
              <a:t>Solution of problem 2</a:t>
            </a:r>
          </a:p>
          <a:p>
            <a:pPr>
              <a:buFont typeface="Wingdings" pitchFamily="2" charset="2"/>
              <a:buNone/>
            </a:pPr>
            <a:r>
              <a:rPr lang="en-US"/>
              <a:t>L.H.S.=(V+X+W)(V+X+Y)(V+Z)</a:t>
            </a:r>
          </a:p>
          <a:p>
            <a:pPr>
              <a:buFont typeface="Wingdings" pitchFamily="2" charset="2"/>
              <a:buNone/>
            </a:pPr>
            <a:r>
              <a:rPr lang="en-US"/>
              <a:t>		=[(V+X)+W(V+X)+Y(V+X)+WY](V+Z)</a:t>
            </a:r>
          </a:p>
          <a:p>
            <a:pPr>
              <a:buFont typeface="Wingdings" pitchFamily="2" charset="2"/>
              <a:buNone/>
            </a:pPr>
            <a:r>
              <a:rPr lang="en-US"/>
              <a:t>		=[(V+X)(1+W+Y)+WY](V+Z)</a:t>
            </a:r>
          </a:p>
          <a:p>
            <a:pPr>
              <a:buFont typeface="Wingdings" pitchFamily="2" charset="2"/>
              <a:buNone/>
            </a:pPr>
            <a:r>
              <a:rPr lang="en-US"/>
              <a:t>		=(V+X+WY)(V+Z)  </a:t>
            </a:r>
          </a:p>
          <a:p>
            <a:pPr>
              <a:buFont typeface="Wingdings" pitchFamily="2" charset="2"/>
              <a:buNone/>
            </a:pPr>
            <a:r>
              <a:rPr lang="en-US"/>
              <a:t>    This can be implemented by two OR gates and two AND gate.</a:t>
            </a:r>
          </a:p>
        </p:txBody>
      </p:sp>
    </p:spTree>
  </p:cSld>
  <p:clrMapOvr>
    <a:masterClrMapping/>
  </p:clrMapOvr>
  <p:transition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Boolean Algebra and Logic Gates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8043D-F574-4395-A80E-07C44D36E4FA}" type="slidenum">
              <a:rPr lang="en-US"/>
              <a:pPr/>
              <a:t>25</a:t>
            </a:fld>
            <a:endParaRPr lang="en-US"/>
          </a:p>
        </p:txBody>
      </p:sp>
      <p:sp>
        <p:nvSpPr>
          <p:cNvPr id="325636" name="Rectangle 4"/>
          <p:cNvSpPr>
            <a:spLocks noChangeArrowheads="1"/>
          </p:cNvSpPr>
          <p:nvPr/>
        </p:nvSpPr>
        <p:spPr bwMode="auto">
          <a:xfrm>
            <a:off x="381000" y="228600"/>
            <a:ext cx="8343900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5400" b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Minterms</a:t>
            </a:r>
            <a:endParaRPr lang="en-US" sz="48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25637" name="Rectangle 5"/>
          <p:cNvSpPr>
            <a:spLocks noChangeArrowheads="1"/>
          </p:cNvSpPr>
          <p:nvPr/>
        </p:nvSpPr>
        <p:spPr bwMode="auto">
          <a:xfrm>
            <a:off x="381000" y="1416050"/>
            <a:ext cx="8001000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546100" indent="-5461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ts val="2100"/>
              <a:buFont typeface="Wingdings" pitchFamily="2" charset="2"/>
              <a:buChar char="u"/>
            </a:pPr>
            <a:r>
              <a:rPr lang="en-US" sz="2800" b="0">
                <a:effectLst>
                  <a:outerShdw blurRad="38100" dist="38100" dir="2700000" algn="tl">
                    <a:srgbClr val="000000"/>
                  </a:outerShdw>
                </a:effectLst>
              </a:rPr>
              <a:t>Consider variables </a:t>
            </a:r>
            <a:r>
              <a:rPr lang="en-US" sz="2800" b="0" i="1">
                <a:effectLst>
                  <a:outerShdw blurRad="38100" dist="38100" dir="2700000" algn="tl">
                    <a:srgbClr val="000000"/>
                  </a:outerShdw>
                </a:effectLst>
              </a:rPr>
              <a:t>A </a:t>
            </a:r>
            <a:r>
              <a:rPr lang="en-US" sz="2800" b="0">
                <a:effectLst>
                  <a:outerShdw blurRad="38100" dist="38100" dir="2700000" algn="tl">
                    <a:srgbClr val="000000"/>
                  </a:outerShdw>
                </a:effectLst>
              </a:rPr>
              <a:t>and </a:t>
            </a:r>
            <a:r>
              <a:rPr lang="en-US" sz="2800" b="0" i="1"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</a:p>
          <a:p>
            <a:pPr marL="546100" indent="-5461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ts val="2100"/>
              <a:buFont typeface="Wingdings" pitchFamily="2" charset="2"/>
              <a:buChar char="u"/>
            </a:pPr>
            <a:r>
              <a:rPr lang="en-US" sz="2800" b="0">
                <a:effectLst>
                  <a:outerShdw blurRad="38100" dist="38100" dir="2700000" algn="tl">
                    <a:srgbClr val="000000"/>
                  </a:outerShdw>
                </a:effectLst>
              </a:rPr>
              <a:t>Assume that they are somehow combined with AND operator</a:t>
            </a:r>
          </a:p>
          <a:p>
            <a:pPr marL="546100" indent="-5461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ts val="2100"/>
              <a:buFont typeface="Wingdings" pitchFamily="2" charset="2"/>
              <a:buChar char="u"/>
            </a:pPr>
            <a:r>
              <a:rPr lang="en-US" sz="2800" b="0">
                <a:effectLst>
                  <a:outerShdw blurRad="38100" dist="38100" dir="2700000" algn="tl">
                    <a:srgbClr val="000000"/>
                  </a:outerShdw>
                </a:effectLst>
              </a:rPr>
              <a:t>There are 4 possible combinations</a:t>
            </a:r>
          </a:p>
          <a:p>
            <a:pPr marL="546100" indent="-5461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u"/>
            </a:pPr>
            <a:endParaRPr lang="en-US" sz="2800" b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546100" indent="-5461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u"/>
            </a:pPr>
            <a:endParaRPr lang="en-US" sz="2800" b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546100" indent="-5461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ts val="2100"/>
              <a:buFont typeface="Wingdings" pitchFamily="2" charset="2"/>
              <a:buChar char="u"/>
            </a:pPr>
            <a:r>
              <a:rPr lang="en-US" sz="2800" b="0">
                <a:effectLst>
                  <a:outerShdw blurRad="38100" dist="38100" dir="2700000" algn="tl">
                    <a:srgbClr val="000000"/>
                  </a:outerShdw>
                </a:effectLst>
              </a:rPr>
              <a:t>Each of those terms is called a minterm (standard product)</a:t>
            </a:r>
          </a:p>
          <a:p>
            <a:pPr marL="546100" indent="-5461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ts val="2100"/>
              <a:buFont typeface="Wingdings" pitchFamily="2" charset="2"/>
              <a:buChar char="u"/>
            </a:pPr>
            <a:r>
              <a:rPr lang="en-US" sz="2800" b="0">
                <a:effectLst>
                  <a:outerShdw blurRad="38100" dist="38100" dir="2700000" algn="tl">
                    <a:srgbClr val="000000"/>
                  </a:outerShdw>
                </a:effectLst>
              </a:rPr>
              <a:t>In general, if there are n variables, there are minterms</a:t>
            </a:r>
            <a:endParaRPr lang="en-US" sz="2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325638" name="Object 6"/>
          <p:cNvGraphicFramePr>
            <a:graphicFrameLocks noChangeAspect="1"/>
          </p:cNvGraphicFramePr>
          <p:nvPr/>
        </p:nvGraphicFramePr>
        <p:xfrm>
          <a:off x="2209800" y="3505200"/>
          <a:ext cx="3810000" cy="549275"/>
        </p:xfrm>
        <a:graphic>
          <a:graphicData uri="http://schemas.openxmlformats.org/presentationml/2006/ole">
            <p:oleObj spid="_x0000_s325638" name="Equation" r:id="rId3" imgW="1587240" imgH="228600" progId="Equation.3">
              <p:embed/>
            </p:oleObj>
          </a:graphicData>
        </a:graphic>
      </p:graphicFrame>
      <p:sp>
        <p:nvSpPr>
          <p:cNvPr id="325639" name="Text Box 7"/>
          <p:cNvSpPr txBox="1">
            <a:spLocks noChangeArrowheads="1"/>
          </p:cNvSpPr>
          <p:nvPr/>
        </p:nvSpPr>
        <p:spPr bwMode="auto">
          <a:xfrm>
            <a:off x="3048000" y="63246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325640" name="Object 8"/>
          <p:cNvGraphicFramePr>
            <a:graphicFrameLocks noChangeAspect="1"/>
          </p:cNvGraphicFramePr>
          <p:nvPr/>
        </p:nvGraphicFramePr>
        <p:xfrm>
          <a:off x="8077200" y="5257800"/>
          <a:ext cx="355600" cy="381000"/>
        </p:xfrm>
        <a:graphic>
          <a:graphicData uri="http://schemas.openxmlformats.org/presentationml/2006/ole">
            <p:oleObj spid="_x0000_s325640" name="Equation" r:id="rId4" imgW="177480" imgH="190440" progId="Equation.3">
              <p:embed/>
            </p:oleObj>
          </a:graphicData>
        </a:graphic>
      </p:graphicFrame>
    </p:spTree>
  </p:cSld>
  <p:clrMapOvr>
    <a:masterClrMapping/>
  </p:clrMapOvr>
  <p:transition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Boolean Algebra and Logic Gates</a:t>
            </a:r>
          </a:p>
        </p:txBody>
      </p:sp>
      <p:sp>
        <p:nvSpPr>
          <p:cNvPr id="7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561100-BFA5-48EB-9950-A3F25C11AED4}" type="slidenum">
              <a:rPr lang="en-US"/>
              <a:pPr/>
              <a:t>26</a:t>
            </a:fld>
            <a:endParaRPr lang="en-US"/>
          </a:p>
        </p:txBody>
      </p:sp>
      <p:sp>
        <p:nvSpPr>
          <p:cNvPr id="318480" name="Rectangle 1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Exercise</a:t>
            </a:r>
          </a:p>
        </p:txBody>
      </p:sp>
      <p:sp>
        <p:nvSpPr>
          <p:cNvPr id="318481" name="Rectangle 17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143000"/>
            <a:ext cx="7239000" cy="476250"/>
          </a:xfrm>
          <a:noFill/>
          <a:ln/>
        </p:spPr>
        <p:txBody>
          <a:bodyPr/>
          <a:lstStyle/>
          <a:p>
            <a:r>
              <a:rPr lang="en-US" sz="2800"/>
              <a:t>List the minterms for 3 variables</a:t>
            </a:r>
          </a:p>
        </p:txBody>
      </p:sp>
      <p:graphicFrame>
        <p:nvGraphicFramePr>
          <p:cNvPr id="318577" name="Group 113"/>
          <p:cNvGraphicFramePr>
            <a:graphicFrameLocks noGrp="1"/>
          </p:cNvGraphicFramePr>
          <p:nvPr>
            <p:ph sz="quarter" idx="2"/>
          </p:nvPr>
        </p:nvGraphicFramePr>
        <p:xfrm>
          <a:off x="914400" y="1981200"/>
          <a:ext cx="7162800" cy="4279392"/>
        </p:xfrm>
        <a:graphic>
          <a:graphicData uri="http://schemas.openxmlformats.org/drawingml/2006/table">
            <a:tbl>
              <a:tblPr/>
              <a:tblGrid>
                <a:gridCol w="749300"/>
                <a:gridCol w="752475"/>
                <a:gridCol w="885825"/>
                <a:gridCol w="2413000"/>
                <a:gridCol w="23622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Minterm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Designation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   A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'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'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   A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'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'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   A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'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  C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   A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'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 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   A  B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'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   A  B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'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   A  B  C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   A  B  C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66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8483" name="Text Box 19"/>
          <p:cNvSpPr txBox="1">
            <a:spLocks noChangeArrowheads="1"/>
          </p:cNvSpPr>
          <p:nvPr/>
        </p:nvSpPr>
        <p:spPr bwMode="auto">
          <a:xfrm>
            <a:off x="3048000" y="63246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graphicFrame>
        <p:nvGraphicFramePr>
          <p:cNvPr id="318566" name="Object 102"/>
          <p:cNvGraphicFramePr>
            <a:graphicFrameLocks noChangeAspect="1"/>
          </p:cNvGraphicFramePr>
          <p:nvPr>
            <p:ph sz="quarter" idx="3"/>
          </p:nvPr>
        </p:nvGraphicFramePr>
        <p:xfrm>
          <a:off x="6561138" y="2514600"/>
          <a:ext cx="269875" cy="304800"/>
        </p:xfrm>
        <a:graphic>
          <a:graphicData uri="http://schemas.openxmlformats.org/presentationml/2006/ole">
            <p:oleObj spid="_x0000_s318566" name="Equation" r:id="rId3" imgW="203040" imgH="228600" progId="Equation.3">
              <p:embed/>
            </p:oleObj>
          </a:graphicData>
        </a:graphic>
      </p:graphicFrame>
      <p:graphicFrame>
        <p:nvGraphicFramePr>
          <p:cNvPr id="318569" name="Object 105"/>
          <p:cNvGraphicFramePr>
            <a:graphicFrameLocks noChangeAspect="1"/>
          </p:cNvGraphicFramePr>
          <p:nvPr/>
        </p:nvGraphicFramePr>
        <p:xfrm>
          <a:off x="6553200" y="2971800"/>
          <a:ext cx="269875" cy="304800"/>
        </p:xfrm>
        <a:graphic>
          <a:graphicData uri="http://schemas.openxmlformats.org/presentationml/2006/ole">
            <p:oleObj spid="_x0000_s318569" name="Equation" r:id="rId4" imgW="190440" imgH="215640" progId="Equation.3">
              <p:embed/>
            </p:oleObj>
          </a:graphicData>
        </a:graphic>
      </p:graphicFrame>
      <p:graphicFrame>
        <p:nvGraphicFramePr>
          <p:cNvPr id="318570" name="Object 106"/>
          <p:cNvGraphicFramePr>
            <a:graphicFrameLocks noChangeAspect="1"/>
          </p:cNvGraphicFramePr>
          <p:nvPr/>
        </p:nvGraphicFramePr>
        <p:xfrm>
          <a:off x="6553200" y="3429000"/>
          <a:ext cx="311150" cy="330200"/>
        </p:xfrm>
        <a:graphic>
          <a:graphicData uri="http://schemas.openxmlformats.org/presentationml/2006/ole">
            <p:oleObj spid="_x0000_s318570" name="Equation" r:id="rId5" imgW="203040" imgH="215640" progId="Equation.3">
              <p:embed/>
            </p:oleObj>
          </a:graphicData>
        </a:graphic>
      </p:graphicFrame>
      <p:graphicFrame>
        <p:nvGraphicFramePr>
          <p:cNvPr id="318571" name="Object 107"/>
          <p:cNvGraphicFramePr>
            <a:graphicFrameLocks noChangeAspect="1"/>
          </p:cNvGraphicFramePr>
          <p:nvPr/>
        </p:nvGraphicFramePr>
        <p:xfrm>
          <a:off x="6565900" y="3924300"/>
          <a:ext cx="304800" cy="342900"/>
        </p:xfrm>
        <a:graphic>
          <a:graphicData uri="http://schemas.openxmlformats.org/presentationml/2006/ole">
            <p:oleObj spid="_x0000_s318571" name="Equation" r:id="rId6" imgW="203040" imgH="228600" progId="Equation.3">
              <p:embed/>
            </p:oleObj>
          </a:graphicData>
        </a:graphic>
      </p:graphicFrame>
      <p:graphicFrame>
        <p:nvGraphicFramePr>
          <p:cNvPr id="318572" name="Object 108"/>
          <p:cNvGraphicFramePr>
            <a:graphicFrameLocks noChangeAspect="1"/>
          </p:cNvGraphicFramePr>
          <p:nvPr/>
        </p:nvGraphicFramePr>
        <p:xfrm>
          <a:off x="6575425" y="4394200"/>
          <a:ext cx="311150" cy="330200"/>
        </p:xfrm>
        <a:graphic>
          <a:graphicData uri="http://schemas.openxmlformats.org/presentationml/2006/ole">
            <p:oleObj spid="_x0000_s318572" name="Equation" r:id="rId7" imgW="203040" imgH="215640" progId="Equation.3">
              <p:embed/>
            </p:oleObj>
          </a:graphicData>
        </a:graphic>
      </p:graphicFrame>
      <p:graphicFrame>
        <p:nvGraphicFramePr>
          <p:cNvPr id="318573" name="Object 109"/>
          <p:cNvGraphicFramePr>
            <a:graphicFrameLocks noChangeAspect="1"/>
          </p:cNvGraphicFramePr>
          <p:nvPr/>
        </p:nvGraphicFramePr>
        <p:xfrm>
          <a:off x="6575425" y="4867275"/>
          <a:ext cx="304800" cy="342900"/>
        </p:xfrm>
        <a:graphic>
          <a:graphicData uri="http://schemas.openxmlformats.org/presentationml/2006/ole">
            <p:oleObj spid="_x0000_s318573" name="Equation" r:id="rId8" imgW="203040" imgH="228600" progId="Equation.3">
              <p:embed/>
            </p:oleObj>
          </a:graphicData>
        </a:graphic>
      </p:graphicFrame>
      <p:graphicFrame>
        <p:nvGraphicFramePr>
          <p:cNvPr id="318574" name="Object 110"/>
          <p:cNvGraphicFramePr>
            <a:graphicFrameLocks noChangeAspect="1"/>
          </p:cNvGraphicFramePr>
          <p:nvPr/>
        </p:nvGraphicFramePr>
        <p:xfrm>
          <a:off x="6575425" y="5343525"/>
          <a:ext cx="304800" cy="342900"/>
        </p:xfrm>
        <a:graphic>
          <a:graphicData uri="http://schemas.openxmlformats.org/presentationml/2006/ole">
            <p:oleObj spid="_x0000_s318574" name="Equation" r:id="rId9" imgW="203040" imgH="228600" progId="Equation.3">
              <p:embed/>
            </p:oleObj>
          </a:graphicData>
        </a:graphic>
      </p:graphicFrame>
      <p:graphicFrame>
        <p:nvGraphicFramePr>
          <p:cNvPr id="318575" name="Object 111"/>
          <p:cNvGraphicFramePr>
            <a:graphicFrameLocks noChangeAspect="1"/>
          </p:cNvGraphicFramePr>
          <p:nvPr/>
        </p:nvGraphicFramePr>
        <p:xfrm>
          <a:off x="6584950" y="5829300"/>
          <a:ext cx="304800" cy="342900"/>
        </p:xfrm>
        <a:graphic>
          <a:graphicData uri="http://schemas.openxmlformats.org/presentationml/2006/ole">
            <p:oleObj spid="_x0000_s318575" name="Equation" r:id="rId10" imgW="203040" imgH="228600" progId="Equation.3">
              <p:embed/>
            </p:oleObj>
          </a:graphicData>
        </a:graphic>
      </p:graphicFrame>
    </p:spTree>
  </p:cSld>
  <p:clrMapOvr>
    <a:masterClrMapping/>
  </p:clrMapOvr>
  <p:transition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Boolean Algebra and Logic Gates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55C33E-D0B7-4223-8B02-50FED02B3510}" type="slidenum">
              <a:rPr lang="en-US"/>
              <a:pPr/>
              <a:t>27</a:t>
            </a:fld>
            <a:endParaRPr lang="en-US"/>
          </a:p>
        </p:txBody>
      </p:sp>
      <p:sp>
        <p:nvSpPr>
          <p:cNvPr id="327684" name="Rectangle 4"/>
          <p:cNvSpPr>
            <a:spLocks noChangeArrowheads="1"/>
          </p:cNvSpPr>
          <p:nvPr/>
        </p:nvSpPr>
        <p:spPr bwMode="auto">
          <a:xfrm>
            <a:off x="381000" y="228600"/>
            <a:ext cx="834390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5400" b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Maxterms</a:t>
            </a:r>
            <a:endParaRPr lang="en-US" sz="48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27685" name="Rectangle 5"/>
          <p:cNvSpPr>
            <a:spLocks noChangeArrowheads="1"/>
          </p:cNvSpPr>
          <p:nvPr/>
        </p:nvSpPr>
        <p:spPr bwMode="auto">
          <a:xfrm>
            <a:off x="381000" y="1416050"/>
            <a:ext cx="8229600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546100" indent="-5461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ts val="2100"/>
              <a:buFont typeface="Wingdings" pitchFamily="2" charset="2"/>
              <a:buChar char="u"/>
            </a:pPr>
            <a:r>
              <a:rPr lang="en-US" sz="2800" b="0">
                <a:effectLst>
                  <a:outerShdw blurRad="38100" dist="38100" dir="2700000" algn="tl">
                    <a:srgbClr val="000000"/>
                  </a:outerShdw>
                </a:effectLst>
              </a:rPr>
              <a:t>Consider variables </a:t>
            </a:r>
            <a:r>
              <a:rPr lang="en-US" sz="2800" b="0" i="1">
                <a:effectLst>
                  <a:outerShdw blurRad="38100" dist="38100" dir="2700000" algn="tl">
                    <a:srgbClr val="000000"/>
                  </a:outerShdw>
                </a:effectLst>
              </a:rPr>
              <a:t>A </a:t>
            </a:r>
            <a:r>
              <a:rPr lang="en-US" sz="2800" b="0">
                <a:effectLst>
                  <a:outerShdw blurRad="38100" dist="38100" dir="2700000" algn="tl">
                    <a:srgbClr val="000000"/>
                  </a:outerShdw>
                </a:effectLst>
              </a:rPr>
              <a:t>and </a:t>
            </a:r>
            <a:r>
              <a:rPr lang="en-US" sz="2800" b="0" i="1"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</a:p>
          <a:p>
            <a:pPr marL="546100" indent="-5461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ts val="2100"/>
              <a:buFont typeface="Wingdings" pitchFamily="2" charset="2"/>
              <a:buChar char="u"/>
            </a:pPr>
            <a:r>
              <a:rPr lang="en-US" sz="2800" b="0">
                <a:effectLst>
                  <a:outerShdw blurRad="38100" dist="38100" dir="2700000" algn="tl">
                    <a:srgbClr val="000000"/>
                  </a:outerShdw>
                </a:effectLst>
              </a:rPr>
              <a:t>Assume that they are somehow combined with OR operator</a:t>
            </a:r>
          </a:p>
          <a:p>
            <a:pPr marL="546100" indent="-5461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ts val="2100"/>
              <a:buFont typeface="Wingdings" pitchFamily="2" charset="2"/>
              <a:buChar char="u"/>
            </a:pPr>
            <a:r>
              <a:rPr lang="en-US" sz="2800" b="0">
                <a:effectLst>
                  <a:outerShdw blurRad="38100" dist="38100" dir="2700000" algn="tl">
                    <a:srgbClr val="000000"/>
                  </a:outerShdw>
                </a:effectLst>
              </a:rPr>
              <a:t>There are 4 possible combinations</a:t>
            </a:r>
          </a:p>
          <a:p>
            <a:pPr marL="546100" indent="-5461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u"/>
            </a:pPr>
            <a:endParaRPr lang="en-US" sz="2800" b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546100" indent="-5461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u"/>
            </a:pPr>
            <a:endParaRPr lang="en-US" sz="2800" b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546100" indent="-5461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ts val="2100"/>
              <a:buFont typeface="Wingdings" pitchFamily="2" charset="2"/>
              <a:buChar char="u"/>
            </a:pPr>
            <a:r>
              <a:rPr lang="en-US" sz="2800" b="0">
                <a:effectLst>
                  <a:outerShdw blurRad="38100" dist="38100" dir="2700000" algn="tl">
                    <a:srgbClr val="000000"/>
                  </a:outerShdw>
                </a:effectLst>
              </a:rPr>
              <a:t>Each of those terms is called a maxterm (standard sums)</a:t>
            </a:r>
          </a:p>
          <a:p>
            <a:pPr marL="546100" indent="-5461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ts val="2100"/>
              <a:buFont typeface="Wingdings" pitchFamily="2" charset="2"/>
              <a:buChar char="u"/>
            </a:pPr>
            <a:r>
              <a:rPr lang="en-US" sz="2800" b="0">
                <a:effectLst>
                  <a:outerShdw blurRad="38100" dist="38100" dir="2700000" algn="tl">
                    <a:srgbClr val="000000"/>
                  </a:outerShdw>
                </a:effectLst>
              </a:rPr>
              <a:t>In general, if there are n variables, there are maxterms</a:t>
            </a:r>
            <a:endParaRPr lang="en-US" sz="2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327686" name="Object 6"/>
          <p:cNvGraphicFramePr>
            <a:graphicFrameLocks noChangeAspect="1"/>
          </p:cNvGraphicFramePr>
          <p:nvPr/>
        </p:nvGraphicFramePr>
        <p:xfrm>
          <a:off x="1539875" y="3505200"/>
          <a:ext cx="5151438" cy="549275"/>
        </p:xfrm>
        <a:graphic>
          <a:graphicData uri="http://schemas.openxmlformats.org/presentationml/2006/ole">
            <p:oleObj spid="_x0000_s327686" name="Equation" r:id="rId3" imgW="2145960" imgH="228600" progId="Equation.3">
              <p:embed/>
            </p:oleObj>
          </a:graphicData>
        </a:graphic>
      </p:graphicFrame>
      <p:sp>
        <p:nvSpPr>
          <p:cNvPr id="327687" name="Text Box 7"/>
          <p:cNvSpPr txBox="1">
            <a:spLocks noChangeArrowheads="1"/>
          </p:cNvSpPr>
          <p:nvPr/>
        </p:nvSpPr>
        <p:spPr bwMode="auto">
          <a:xfrm>
            <a:off x="3048000" y="63246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327688" name="Object 8"/>
          <p:cNvGraphicFramePr>
            <a:graphicFrameLocks noChangeAspect="1"/>
          </p:cNvGraphicFramePr>
          <p:nvPr/>
        </p:nvGraphicFramePr>
        <p:xfrm>
          <a:off x="8077200" y="5257800"/>
          <a:ext cx="355600" cy="381000"/>
        </p:xfrm>
        <a:graphic>
          <a:graphicData uri="http://schemas.openxmlformats.org/presentationml/2006/ole">
            <p:oleObj spid="_x0000_s327688" name="Equation" r:id="rId4" imgW="177480" imgH="190440" progId="Equation.3">
              <p:embed/>
            </p:oleObj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Boolean Algebra and Logic Gates</a:t>
            </a:r>
          </a:p>
        </p:txBody>
      </p:sp>
      <p:sp>
        <p:nvSpPr>
          <p:cNvPr id="7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6C0E69-00AA-42CD-A1DE-FEB19B2F7005}" type="slidenum">
              <a:rPr lang="en-US"/>
              <a:pPr/>
              <a:t>28</a:t>
            </a:fld>
            <a:endParaRPr lang="en-US"/>
          </a:p>
        </p:txBody>
      </p:sp>
      <p:sp>
        <p:nvSpPr>
          <p:cNvPr id="32870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Exercise</a:t>
            </a:r>
          </a:p>
        </p:txBody>
      </p:sp>
      <p:sp>
        <p:nvSpPr>
          <p:cNvPr id="32870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143000"/>
            <a:ext cx="7239000" cy="476250"/>
          </a:xfrm>
          <a:noFill/>
          <a:ln/>
        </p:spPr>
        <p:txBody>
          <a:bodyPr/>
          <a:lstStyle/>
          <a:p>
            <a:r>
              <a:rPr lang="en-US" sz="2800"/>
              <a:t>List the maxterm for 3 variables</a:t>
            </a:r>
          </a:p>
        </p:txBody>
      </p:sp>
      <p:graphicFrame>
        <p:nvGraphicFramePr>
          <p:cNvPr id="328710" name="Group 6"/>
          <p:cNvGraphicFramePr>
            <a:graphicFrameLocks noGrp="1"/>
          </p:cNvGraphicFramePr>
          <p:nvPr/>
        </p:nvGraphicFramePr>
        <p:xfrm>
          <a:off x="914400" y="1981200"/>
          <a:ext cx="7162800" cy="4279392"/>
        </p:xfrm>
        <a:graphic>
          <a:graphicData uri="http://schemas.openxmlformats.org/drawingml/2006/table">
            <a:tbl>
              <a:tblPr/>
              <a:tblGrid>
                <a:gridCol w="749300"/>
                <a:gridCol w="752475"/>
                <a:gridCol w="885825"/>
                <a:gridCol w="2413000"/>
                <a:gridCol w="23622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Maxterm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Designation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   A+B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+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66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   A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+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+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'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   A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+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'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+C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66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   A+B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'+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   A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'+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B+C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66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   A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'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+B+C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   A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'+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'+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   A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'+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'+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8772" name="Text Box 68"/>
          <p:cNvSpPr txBox="1">
            <a:spLocks noChangeArrowheads="1"/>
          </p:cNvSpPr>
          <p:nvPr/>
        </p:nvSpPr>
        <p:spPr bwMode="auto">
          <a:xfrm>
            <a:off x="3048000" y="63246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graphicFrame>
        <p:nvGraphicFramePr>
          <p:cNvPr id="328773" name="Object 69"/>
          <p:cNvGraphicFramePr>
            <a:graphicFrameLocks noChangeAspect="1"/>
          </p:cNvGraphicFramePr>
          <p:nvPr/>
        </p:nvGraphicFramePr>
        <p:xfrm>
          <a:off x="6535738" y="2514600"/>
          <a:ext cx="320675" cy="304800"/>
        </p:xfrm>
        <a:graphic>
          <a:graphicData uri="http://schemas.openxmlformats.org/presentationml/2006/ole">
            <p:oleObj spid="_x0000_s328773" name="Equation" r:id="rId3" imgW="241200" imgH="228600" progId="Equation.3">
              <p:embed/>
            </p:oleObj>
          </a:graphicData>
        </a:graphic>
      </p:graphicFrame>
      <p:graphicFrame>
        <p:nvGraphicFramePr>
          <p:cNvPr id="328774" name="Object 70"/>
          <p:cNvGraphicFramePr>
            <a:graphicFrameLocks noChangeAspect="1"/>
          </p:cNvGraphicFramePr>
          <p:nvPr/>
        </p:nvGraphicFramePr>
        <p:xfrm>
          <a:off x="6526213" y="2971800"/>
          <a:ext cx="323850" cy="304800"/>
        </p:xfrm>
        <a:graphic>
          <a:graphicData uri="http://schemas.openxmlformats.org/presentationml/2006/ole">
            <p:oleObj spid="_x0000_s328774" name="Equation" r:id="rId4" imgW="228600" imgH="215640" progId="Equation.3">
              <p:embed/>
            </p:oleObj>
          </a:graphicData>
        </a:graphic>
      </p:graphicFrame>
      <p:graphicFrame>
        <p:nvGraphicFramePr>
          <p:cNvPr id="328775" name="Object 71"/>
          <p:cNvGraphicFramePr>
            <a:graphicFrameLocks noChangeAspect="1"/>
          </p:cNvGraphicFramePr>
          <p:nvPr/>
        </p:nvGraphicFramePr>
        <p:xfrm>
          <a:off x="6524625" y="3429000"/>
          <a:ext cx="369888" cy="330200"/>
        </p:xfrm>
        <a:graphic>
          <a:graphicData uri="http://schemas.openxmlformats.org/presentationml/2006/ole">
            <p:oleObj spid="_x0000_s328775" name="Equation" r:id="rId5" imgW="241200" imgH="215640" progId="Equation.3">
              <p:embed/>
            </p:oleObj>
          </a:graphicData>
        </a:graphic>
      </p:graphicFrame>
      <p:graphicFrame>
        <p:nvGraphicFramePr>
          <p:cNvPr id="328776" name="Object 72"/>
          <p:cNvGraphicFramePr>
            <a:graphicFrameLocks noChangeAspect="1"/>
          </p:cNvGraphicFramePr>
          <p:nvPr/>
        </p:nvGraphicFramePr>
        <p:xfrm>
          <a:off x="6537325" y="3924300"/>
          <a:ext cx="361950" cy="342900"/>
        </p:xfrm>
        <a:graphic>
          <a:graphicData uri="http://schemas.openxmlformats.org/presentationml/2006/ole">
            <p:oleObj spid="_x0000_s328776" name="Equation" r:id="rId6" imgW="241200" imgH="228600" progId="Equation.3">
              <p:embed/>
            </p:oleObj>
          </a:graphicData>
        </a:graphic>
      </p:graphicFrame>
      <p:graphicFrame>
        <p:nvGraphicFramePr>
          <p:cNvPr id="328777" name="Object 73"/>
          <p:cNvGraphicFramePr>
            <a:graphicFrameLocks noChangeAspect="1"/>
          </p:cNvGraphicFramePr>
          <p:nvPr/>
        </p:nvGraphicFramePr>
        <p:xfrm>
          <a:off x="6546850" y="4394200"/>
          <a:ext cx="368300" cy="330200"/>
        </p:xfrm>
        <a:graphic>
          <a:graphicData uri="http://schemas.openxmlformats.org/presentationml/2006/ole">
            <p:oleObj spid="_x0000_s328777" name="Equation" r:id="rId7" imgW="241200" imgH="215640" progId="Equation.3">
              <p:embed/>
            </p:oleObj>
          </a:graphicData>
        </a:graphic>
      </p:graphicFrame>
      <p:graphicFrame>
        <p:nvGraphicFramePr>
          <p:cNvPr id="328778" name="Object 74"/>
          <p:cNvGraphicFramePr>
            <a:graphicFrameLocks noChangeAspect="1"/>
          </p:cNvGraphicFramePr>
          <p:nvPr/>
        </p:nvGraphicFramePr>
        <p:xfrm>
          <a:off x="6546850" y="4867275"/>
          <a:ext cx="361950" cy="342900"/>
        </p:xfrm>
        <a:graphic>
          <a:graphicData uri="http://schemas.openxmlformats.org/presentationml/2006/ole">
            <p:oleObj spid="_x0000_s328778" name="Equation" r:id="rId8" imgW="241200" imgH="228600" progId="Equation.3">
              <p:embed/>
            </p:oleObj>
          </a:graphicData>
        </a:graphic>
      </p:graphicFrame>
      <p:graphicFrame>
        <p:nvGraphicFramePr>
          <p:cNvPr id="328779" name="Object 75"/>
          <p:cNvGraphicFramePr>
            <a:graphicFrameLocks noChangeAspect="1"/>
          </p:cNvGraphicFramePr>
          <p:nvPr/>
        </p:nvGraphicFramePr>
        <p:xfrm>
          <a:off x="6546850" y="5343525"/>
          <a:ext cx="361950" cy="342900"/>
        </p:xfrm>
        <a:graphic>
          <a:graphicData uri="http://schemas.openxmlformats.org/presentationml/2006/ole">
            <p:oleObj spid="_x0000_s328779" name="Equation" r:id="rId9" imgW="241200" imgH="228600" progId="Equation.3">
              <p:embed/>
            </p:oleObj>
          </a:graphicData>
        </a:graphic>
      </p:graphicFrame>
      <p:graphicFrame>
        <p:nvGraphicFramePr>
          <p:cNvPr id="328780" name="Object 76"/>
          <p:cNvGraphicFramePr>
            <a:graphicFrameLocks noChangeAspect="1"/>
          </p:cNvGraphicFramePr>
          <p:nvPr/>
        </p:nvGraphicFramePr>
        <p:xfrm>
          <a:off x="6556375" y="5829300"/>
          <a:ext cx="361950" cy="342900"/>
        </p:xfrm>
        <a:graphic>
          <a:graphicData uri="http://schemas.openxmlformats.org/presentationml/2006/ole">
            <p:oleObj spid="_x0000_s328780" name="Equation" r:id="rId10" imgW="241200" imgH="228600" progId="Equation.3">
              <p:embed/>
            </p:oleObj>
          </a:graphicData>
        </a:graphic>
      </p:graphicFrame>
    </p:spTree>
  </p:cSld>
  <p:clrMapOvr>
    <a:masterClrMapping/>
  </p:clrMapOvr>
  <p:transition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Boolean Algebra and Logic Gates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8860E59-FA33-4B36-A264-AE1A3AFC1C1D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3553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81000"/>
            <a:ext cx="8001000" cy="3280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53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3781425"/>
            <a:ext cx="7867650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Boolean Algebra and Logic Gates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9D7A57A-01F3-4C4A-A953-600F4F3CA1D1}" type="slidenum">
              <a:rPr lang="en-US"/>
              <a:pPr/>
              <a:t>3</a:t>
            </a:fld>
            <a:endParaRPr lang="en-US"/>
          </a:p>
        </p:txBody>
      </p:sp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Basic Operations</a:t>
            </a:r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343900" cy="530225"/>
          </a:xfrm>
          <a:noFill/>
          <a:ln/>
        </p:spPr>
        <p:txBody>
          <a:bodyPr/>
          <a:lstStyle/>
          <a:p>
            <a:r>
              <a:rPr lang="en-US">
                <a:effectLst/>
              </a:rPr>
              <a:t>COMPLEMENT (INVERSE)</a:t>
            </a:r>
            <a:endParaRPr lang="en-US"/>
          </a:p>
        </p:txBody>
      </p:sp>
      <p:graphicFrame>
        <p:nvGraphicFramePr>
          <p:cNvPr id="303108" name="Object 4"/>
          <p:cNvGraphicFramePr>
            <a:graphicFrameLocks noChangeAspect="1"/>
          </p:cNvGraphicFramePr>
          <p:nvPr/>
        </p:nvGraphicFramePr>
        <p:xfrm>
          <a:off x="1016000" y="1981200"/>
          <a:ext cx="6784975" cy="1308100"/>
        </p:xfrm>
        <a:graphic>
          <a:graphicData uri="http://schemas.openxmlformats.org/presentationml/2006/ole">
            <p:oleObj spid="_x0000_s303108" name="Equation" r:id="rId3" imgW="2374560" imgH="457200" progId="Equation.3">
              <p:embed/>
            </p:oleObj>
          </a:graphicData>
        </a:graphic>
      </p:graphicFrame>
      <p:sp>
        <p:nvSpPr>
          <p:cNvPr id="303110" name="Text Box 6"/>
          <p:cNvSpPr txBox="1">
            <a:spLocks noChangeArrowheads="1"/>
          </p:cNvSpPr>
          <p:nvPr/>
        </p:nvSpPr>
        <p:spPr bwMode="auto">
          <a:xfrm>
            <a:off x="5029200" y="3810000"/>
            <a:ext cx="29718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0 is low voltage</a:t>
            </a:r>
          </a:p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1 is high voltage</a:t>
            </a:r>
          </a:p>
        </p:txBody>
      </p:sp>
      <p:pic>
        <p:nvPicPr>
          <p:cNvPr id="30311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3000" y="3581400"/>
            <a:ext cx="3429000" cy="271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Boolean Algebra and Logic Gates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8860E59-FA33-4B36-A264-AE1A3AFC1C1D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3563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4800"/>
            <a:ext cx="7718632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Boolean Algebra and Logic Gates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2B90FD5-1877-4371-9450-A2E79FA023E8}" type="slidenum">
              <a:rPr lang="en-US"/>
              <a:pPr/>
              <a:t>31</a:t>
            </a:fld>
            <a:endParaRPr lang="en-US"/>
          </a:p>
        </p:txBody>
      </p:sp>
      <p:sp>
        <p:nvSpPr>
          <p:cNvPr id="329742" name="Rectangle 1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29743" name="Rectangle 15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990600"/>
            <a:ext cx="7696200" cy="860425"/>
          </a:xfrm>
          <a:noFill/>
          <a:ln/>
        </p:spPr>
        <p:txBody>
          <a:bodyPr/>
          <a:lstStyle/>
          <a:p>
            <a:r>
              <a:rPr lang="en-US" sz="2800"/>
              <a:t>Express </a:t>
            </a:r>
            <a:r>
              <a:rPr lang="en-US" sz="2800" i="1"/>
              <a:t>F</a:t>
            </a:r>
            <a:r>
              <a:rPr lang="en-US" sz="2800"/>
              <a:t> in the sum of minterms and product of maxterms formats</a:t>
            </a:r>
          </a:p>
        </p:txBody>
      </p:sp>
      <p:graphicFrame>
        <p:nvGraphicFramePr>
          <p:cNvPr id="329744" name="Object 16"/>
          <p:cNvGraphicFramePr>
            <a:graphicFrameLocks noChangeAspect="1"/>
          </p:cNvGraphicFramePr>
          <p:nvPr>
            <p:ph sz="quarter" idx="2"/>
          </p:nvPr>
        </p:nvGraphicFramePr>
        <p:xfrm>
          <a:off x="762000" y="2819400"/>
          <a:ext cx="7543800" cy="3554413"/>
        </p:xfrm>
        <a:graphic>
          <a:graphicData uri="http://schemas.openxmlformats.org/presentationml/2006/ole">
            <p:oleObj spid="_x0000_s329744" name="Equation" r:id="rId3" imgW="3073320" imgH="1447560" progId="Equation.3">
              <p:embed/>
            </p:oleObj>
          </a:graphicData>
        </a:graphic>
      </p:graphicFrame>
      <p:graphicFrame>
        <p:nvGraphicFramePr>
          <p:cNvPr id="329746" name="Object 18"/>
          <p:cNvGraphicFramePr>
            <a:graphicFrameLocks noChangeAspect="1"/>
          </p:cNvGraphicFramePr>
          <p:nvPr>
            <p:ph sz="quarter" idx="3"/>
          </p:nvPr>
        </p:nvGraphicFramePr>
        <p:xfrm>
          <a:off x="3048000" y="1981200"/>
          <a:ext cx="2362200" cy="609600"/>
        </p:xfrm>
        <a:graphic>
          <a:graphicData uri="http://schemas.openxmlformats.org/presentationml/2006/ole">
            <p:oleObj spid="_x0000_s329746" name="Equation" r:id="rId4" imgW="787320" imgH="203040" progId="Equation.3">
              <p:embed/>
            </p:oleObj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9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9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9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Boolean Algebra and Logic Gates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A211D8-E011-4C71-A83E-7E5326288857}" type="slidenum">
              <a:rPr lang="en-US"/>
              <a:pPr/>
              <a:t>32</a:t>
            </a:fld>
            <a:endParaRPr lang="en-US"/>
          </a:p>
        </p:txBody>
      </p:sp>
      <p:sp>
        <p:nvSpPr>
          <p:cNvPr id="33280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Sum-of-Products</a:t>
            </a:r>
          </a:p>
        </p:txBody>
      </p:sp>
      <p:sp>
        <p:nvSpPr>
          <p:cNvPr id="3328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031875"/>
            <a:ext cx="8343900" cy="968375"/>
          </a:xfrm>
          <a:noFill/>
          <a:ln/>
        </p:spPr>
        <p:txBody>
          <a:bodyPr/>
          <a:lstStyle/>
          <a:p>
            <a:r>
              <a:rPr lang="en-US"/>
              <a:t>All products are the product of single variable only</a:t>
            </a:r>
          </a:p>
        </p:txBody>
      </p:sp>
      <p:graphicFrame>
        <p:nvGraphicFramePr>
          <p:cNvPr id="332806" name="Object 6"/>
          <p:cNvGraphicFramePr>
            <a:graphicFrameLocks noChangeAspect="1"/>
          </p:cNvGraphicFramePr>
          <p:nvPr/>
        </p:nvGraphicFramePr>
        <p:xfrm>
          <a:off x="1981200" y="2743200"/>
          <a:ext cx="3387725" cy="1900238"/>
        </p:xfrm>
        <a:graphic>
          <a:graphicData uri="http://schemas.openxmlformats.org/presentationml/2006/ole">
            <p:oleObj spid="_x0000_s332806" name="Equation" r:id="rId3" imgW="1269720" imgH="711000" progId="Equation.3">
              <p:embed/>
            </p:oleObj>
          </a:graphicData>
        </a:graphic>
      </p:graphicFrame>
      <p:sp>
        <p:nvSpPr>
          <p:cNvPr id="332807" name="Text Box 7"/>
          <p:cNvSpPr txBox="1">
            <a:spLocks noChangeArrowheads="1"/>
          </p:cNvSpPr>
          <p:nvPr/>
        </p:nvSpPr>
        <p:spPr bwMode="auto">
          <a:xfrm>
            <a:off x="6248400" y="2819400"/>
            <a:ext cx="129540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YES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YES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NO</a:t>
            </a:r>
          </a:p>
        </p:txBody>
      </p:sp>
      <p:sp>
        <p:nvSpPr>
          <p:cNvPr id="332808" name="Line 8"/>
          <p:cNvSpPr>
            <a:spLocks noChangeShapeType="1"/>
          </p:cNvSpPr>
          <p:nvPr/>
        </p:nvSpPr>
        <p:spPr bwMode="auto">
          <a:xfrm flipH="1">
            <a:off x="5410200" y="3048000"/>
            <a:ext cx="9144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2809" name="Line 9"/>
          <p:cNvSpPr>
            <a:spLocks noChangeShapeType="1"/>
          </p:cNvSpPr>
          <p:nvPr/>
        </p:nvSpPr>
        <p:spPr bwMode="auto">
          <a:xfrm flipH="1">
            <a:off x="5410200" y="3733800"/>
            <a:ext cx="9144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2810" name="Line 10"/>
          <p:cNvSpPr>
            <a:spLocks noChangeShapeType="1"/>
          </p:cNvSpPr>
          <p:nvPr/>
        </p:nvSpPr>
        <p:spPr bwMode="auto">
          <a:xfrm flipH="1">
            <a:off x="5410200" y="4343400"/>
            <a:ext cx="9144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Boolean Algebra and Logic Gates</a:t>
            </a:r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31D5FF-FD66-407E-8318-5BCF6389CB70}" type="slidenum">
              <a:rPr lang="en-US"/>
              <a:pPr/>
              <a:t>33</a:t>
            </a:fld>
            <a:endParaRPr lang="en-US"/>
          </a:p>
        </p:txBody>
      </p:sp>
      <p:sp>
        <p:nvSpPr>
          <p:cNvPr id="33382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Sum-of-Products</a:t>
            </a:r>
          </a:p>
        </p:txBody>
      </p:sp>
      <p:sp>
        <p:nvSpPr>
          <p:cNvPr id="3338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031875"/>
            <a:ext cx="8343900" cy="968375"/>
          </a:xfrm>
          <a:noFill/>
          <a:ln/>
        </p:spPr>
        <p:txBody>
          <a:bodyPr/>
          <a:lstStyle/>
          <a:p>
            <a:r>
              <a:rPr lang="en-US"/>
              <a:t>One or more AND gates feeding a single OR gate at the output</a:t>
            </a:r>
          </a:p>
        </p:txBody>
      </p:sp>
      <p:graphicFrame>
        <p:nvGraphicFramePr>
          <p:cNvPr id="333830" name="Object 6"/>
          <p:cNvGraphicFramePr>
            <a:graphicFrameLocks noChangeAspect="1"/>
          </p:cNvGraphicFramePr>
          <p:nvPr/>
        </p:nvGraphicFramePr>
        <p:xfrm>
          <a:off x="2590800" y="2819400"/>
          <a:ext cx="3387725" cy="542925"/>
        </p:xfrm>
        <a:graphic>
          <a:graphicData uri="http://schemas.openxmlformats.org/presentationml/2006/ole">
            <p:oleObj spid="_x0000_s333830" name="Equation" r:id="rId3" imgW="1269720" imgH="203040" progId="Equation.3">
              <p:embed/>
            </p:oleObj>
          </a:graphicData>
        </a:graphic>
      </p:graphicFrame>
      <p:sp>
        <p:nvSpPr>
          <p:cNvPr id="333831" name="Rectangle 7"/>
          <p:cNvSpPr>
            <a:spLocks noChangeArrowheads="1"/>
          </p:cNvSpPr>
          <p:nvPr/>
        </p:nvSpPr>
        <p:spPr bwMode="auto">
          <a:xfrm>
            <a:off x="1828800" y="3657600"/>
            <a:ext cx="4800600" cy="2971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3832" name="Freeform 8"/>
          <p:cNvSpPr>
            <a:spLocks/>
          </p:cNvSpPr>
          <p:nvPr/>
        </p:nvSpPr>
        <p:spPr bwMode="auto">
          <a:xfrm>
            <a:off x="2667000" y="3810000"/>
            <a:ext cx="685800" cy="609600"/>
          </a:xfrm>
          <a:custGeom>
            <a:avLst/>
            <a:gdLst/>
            <a:ahLst/>
            <a:cxnLst>
              <a:cxn ang="0">
                <a:pos x="193" y="0"/>
              </a:cxn>
              <a:cxn ang="0">
                <a:pos x="0" y="0"/>
              </a:cxn>
              <a:cxn ang="0">
                <a:pos x="0" y="216"/>
              </a:cxn>
              <a:cxn ang="0">
                <a:pos x="193" y="216"/>
              </a:cxn>
              <a:cxn ang="0">
                <a:pos x="196" y="216"/>
              </a:cxn>
              <a:cxn ang="0">
                <a:pos x="204" y="215"/>
              </a:cxn>
              <a:cxn ang="0">
                <a:pos x="215" y="213"/>
              </a:cxn>
              <a:cxn ang="0">
                <a:pos x="227" y="208"/>
              </a:cxn>
              <a:cxn ang="0">
                <a:pos x="242" y="201"/>
              </a:cxn>
              <a:cxn ang="0">
                <a:pos x="256" y="191"/>
              </a:cxn>
              <a:cxn ang="0">
                <a:pos x="269" y="178"/>
              </a:cxn>
              <a:cxn ang="0">
                <a:pos x="280" y="160"/>
              </a:cxn>
              <a:cxn ang="0">
                <a:pos x="287" y="136"/>
              </a:cxn>
              <a:cxn ang="0">
                <a:pos x="290" y="108"/>
              </a:cxn>
              <a:cxn ang="0">
                <a:pos x="287" y="79"/>
              </a:cxn>
              <a:cxn ang="0">
                <a:pos x="280" y="56"/>
              </a:cxn>
              <a:cxn ang="0">
                <a:pos x="269" y="39"/>
              </a:cxn>
              <a:cxn ang="0">
                <a:pos x="256" y="24"/>
              </a:cxn>
              <a:cxn ang="0">
                <a:pos x="242" y="16"/>
              </a:cxn>
              <a:cxn ang="0">
                <a:pos x="227" y="8"/>
              </a:cxn>
              <a:cxn ang="0">
                <a:pos x="215" y="4"/>
              </a:cxn>
              <a:cxn ang="0">
                <a:pos x="204" y="2"/>
              </a:cxn>
              <a:cxn ang="0">
                <a:pos x="196" y="0"/>
              </a:cxn>
              <a:cxn ang="0">
                <a:pos x="193" y="0"/>
              </a:cxn>
            </a:cxnLst>
            <a:rect l="0" t="0" r="r" b="b"/>
            <a:pathLst>
              <a:path w="291" h="217">
                <a:moveTo>
                  <a:pt x="193" y="0"/>
                </a:moveTo>
                <a:lnTo>
                  <a:pt x="0" y="0"/>
                </a:lnTo>
                <a:lnTo>
                  <a:pt x="0" y="216"/>
                </a:lnTo>
                <a:lnTo>
                  <a:pt x="193" y="216"/>
                </a:lnTo>
                <a:lnTo>
                  <a:pt x="196" y="216"/>
                </a:lnTo>
                <a:lnTo>
                  <a:pt x="204" y="215"/>
                </a:lnTo>
                <a:lnTo>
                  <a:pt x="215" y="213"/>
                </a:lnTo>
                <a:lnTo>
                  <a:pt x="227" y="208"/>
                </a:lnTo>
                <a:lnTo>
                  <a:pt x="242" y="201"/>
                </a:lnTo>
                <a:lnTo>
                  <a:pt x="256" y="191"/>
                </a:lnTo>
                <a:lnTo>
                  <a:pt x="269" y="178"/>
                </a:lnTo>
                <a:lnTo>
                  <a:pt x="280" y="160"/>
                </a:lnTo>
                <a:lnTo>
                  <a:pt x="287" y="136"/>
                </a:lnTo>
                <a:lnTo>
                  <a:pt x="290" y="108"/>
                </a:lnTo>
                <a:lnTo>
                  <a:pt x="287" y="79"/>
                </a:lnTo>
                <a:lnTo>
                  <a:pt x="280" y="56"/>
                </a:lnTo>
                <a:lnTo>
                  <a:pt x="269" y="39"/>
                </a:lnTo>
                <a:lnTo>
                  <a:pt x="256" y="24"/>
                </a:lnTo>
                <a:lnTo>
                  <a:pt x="242" y="16"/>
                </a:lnTo>
                <a:lnTo>
                  <a:pt x="227" y="8"/>
                </a:lnTo>
                <a:lnTo>
                  <a:pt x="215" y="4"/>
                </a:lnTo>
                <a:lnTo>
                  <a:pt x="204" y="2"/>
                </a:lnTo>
                <a:lnTo>
                  <a:pt x="196" y="0"/>
                </a:lnTo>
                <a:lnTo>
                  <a:pt x="193" y="0"/>
                </a:lnTo>
              </a:path>
            </a:pathLst>
          </a:custGeom>
          <a:solidFill>
            <a:srgbClr val="FFFFFF"/>
          </a:solidFill>
          <a:ln w="12700" cap="rnd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3833" name="Freeform 9"/>
          <p:cNvSpPr>
            <a:spLocks/>
          </p:cNvSpPr>
          <p:nvPr/>
        </p:nvSpPr>
        <p:spPr bwMode="auto">
          <a:xfrm>
            <a:off x="2667000" y="4724400"/>
            <a:ext cx="685800" cy="609600"/>
          </a:xfrm>
          <a:custGeom>
            <a:avLst/>
            <a:gdLst/>
            <a:ahLst/>
            <a:cxnLst>
              <a:cxn ang="0">
                <a:pos x="193" y="0"/>
              </a:cxn>
              <a:cxn ang="0">
                <a:pos x="0" y="0"/>
              </a:cxn>
              <a:cxn ang="0">
                <a:pos x="0" y="216"/>
              </a:cxn>
              <a:cxn ang="0">
                <a:pos x="193" y="216"/>
              </a:cxn>
              <a:cxn ang="0">
                <a:pos x="196" y="216"/>
              </a:cxn>
              <a:cxn ang="0">
                <a:pos x="204" y="215"/>
              </a:cxn>
              <a:cxn ang="0">
                <a:pos x="215" y="213"/>
              </a:cxn>
              <a:cxn ang="0">
                <a:pos x="227" y="208"/>
              </a:cxn>
              <a:cxn ang="0">
                <a:pos x="242" y="201"/>
              </a:cxn>
              <a:cxn ang="0">
                <a:pos x="256" y="191"/>
              </a:cxn>
              <a:cxn ang="0">
                <a:pos x="269" y="178"/>
              </a:cxn>
              <a:cxn ang="0">
                <a:pos x="280" y="160"/>
              </a:cxn>
              <a:cxn ang="0">
                <a:pos x="287" y="136"/>
              </a:cxn>
              <a:cxn ang="0">
                <a:pos x="290" y="108"/>
              </a:cxn>
              <a:cxn ang="0">
                <a:pos x="287" y="79"/>
              </a:cxn>
              <a:cxn ang="0">
                <a:pos x="280" y="56"/>
              </a:cxn>
              <a:cxn ang="0">
                <a:pos x="269" y="39"/>
              </a:cxn>
              <a:cxn ang="0">
                <a:pos x="256" y="24"/>
              </a:cxn>
              <a:cxn ang="0">
                <a:pos x="242" y="16"/>
              </a:cxn>
              <a:cxn ang="0">
                <a:pos x="227" y="8"/>
              </a:cxn>
              <a:cxn ang="0">
                <a:pos x="215" y="4"/>
              </a:cxn>
              <a:cxn ang="0">
                <a:pos x="204" y="2"/>
              </a:cxn>
              <a:cxn ang="0">
                <a:pos x="196" y="0"/>
              </a:cxn>
              <a:cxn ang="0">
                <a:pos x="193" y="0"/>
              </a:cxn>
            </a:cxnLst>
            <a:rect l="0" t="0" r="r" b="b"/>
            <a:pathLst>
              <a:path w="291" h="217">
                <a:moveTo>
                  <a:pt x="193" y="0"/>
                </a:moveTo>
                <a:lnTo>
                  <a:pt x="0" y="0"/>
                </a:lnTo>
                <a:lnTo>
                  <a:pt x="0" y="216"/>
                </a:lnTo>
                <a:lnTo>
                  <a:pt x="193" y="216"/>
                </a:lnTo>
                <a:lnTo>
                  <a:pt x="196" y="216"/>
                </a:lnTo>
                <a:lnTo>
                  <a:pt x="204" y="215"/>
                </a:lnTo>
                <a:lnTo>
                  <a:pt x="215" y="213"/>
                </a:lnTo>
                <a:lnTo>
                  <a:pt x="227" y="208"/>
                </a:lnTo>
                <a:lnTo>
                  <a:pt x="242" y="201"/>
                </a:lnTo>
                <a:lnTo>
                  <a:pt x="256" y="191"/>
                </a:lnTo>
                <a:lnTo>
                  <a:pt x="269" y="178"/>
                </a:lnTo>
                <a:lnTo>
                  <a:pt x="280" y="160"/>
                </a:lnTo>
                <a:lnTo>
                  <a:pt x="287" y="136"/>
                </a:lnTo>
                <a:lnTo>
                  <a:pt x="290" y="108"/>
                </a:lnTo>
                <a:lnTo>
                  <a:pt x="287" y="79"/>
                </a:lnTo>
                <a:lnTo>
                  <a:pt x="280" y="56"/>
                </a:lnTo>
                <a:lnTo>
                  <a:pt x="269" y="39"/>
                </a:lnTo>
                <a:lnTo>
                  <a:pt x="256" y="24"/>
                </a:lnTo>
                <a:lnTo>
                  <a:pt x="242" y="16"/>
                </a:lnTo>
                <a:lnTo>
                  <a:pt x="227" y="8"/>
                </a:lnTo>
                <a:lnTo>
                  <a:pt x="215" y="4"/>
                </a:lnTo>
                <a:lnTo>
                  <a:pt x="204" y="2"/>
                </a:lnTo>
                <a:lnTo>
                  <a:pt x="196" y="0"/>
                </a:lnTo>
                <a:lnTo>
                  <a:pt x="193" y="0"/>
                </a:lnTo>
              </a:path>
            </a:pathLst>
          </a:custGeom>
          <a:solidFill>
            <a:srgbClr val="FFFFFF"/>
          </a:solidFill>
          <a:ln w="12700" cap="rnd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3834" name="Freeform 10"/>
          <p:cNvSpPr>
            <a:spLocks/>
          </p:cNvSpPr>
          <p:nvPr/>
        </p:nvSpPr>
        <p:spPr bwMode="auto">
          <a:xfrm>
            <a:off x="2667000" y="5715000"/>
            <a:ext cx="685800" cy="609600"/>
          </a:xfrm>
          <a:custGeom>
            <a:avLst/>
            <a:gdLst/>
            <a:ahLst/>
            <a:cxnLst>
              <a:cxn ang="0">
                <a:pos x="193" y="0"/>
              </a:cxn>
              <a:cxn ang="0">
                <a:pos x="0" y="0"/>
              </a:cxn>
              <a:cxn ang="0">
                <a:pos x="0" y="216"/>
              </a:cxn>
              <a:cxn ang="0">
                <a:pos x="193" y="216"/>
              </a:cxn>
              <a:cxn ang="0">
                <a:pos x="196" y="216"/>
              </a:cxn>
              <a:cxn ang="0">
                <a:pos x="204" y="215"/>
              </a:cxn>
              <a:cxn ang="0">
                <a:pos x="215" y="213"/>
              </a:cxn>
              <a:cxn ang="0">
                <a:pos x="227" y="208"/>
              </a:cxn>
              <a:cxn ang="0">
                <a:pos x="242" y="201"/>
              </a:cxn>
              <a:cxn ang="0">
                <a:pos x="256" y="191"/>
              </a:cxn>
              <a:cxn ang="0">
                <a:pos x="269" y="178"/>
              </a:cxn>
              <a:cxn ang="0">
                <a:pos x="280" y="160"/>
              </a:cxn>
              <a:cxn ang="0">
                <a:pos x="287" y="136"/>
              </a:cxn>
              <a:cxn ang="0">
                <a:pos x="290" y="108"/>
              </a:cxn>
              <a:cxn ang="0">
                <a:pos x="287" y="79"/>
              </a:cxn>
              <a:cxn ang="0">
                <a:pos x="280" y="56"/>
              </a:cxn>
              <a:cxn ang="0">
                <a:pos x="269" y="39"/>
              </a:cxn>
              <a:cxn ang="0">
                <a:pos x="256" y="24"/>
              </a:cxn>
              <a:cxn ang="0">
                <a:pos x="242" y="16"/>
              </a:cxn>
              <a:cxn ang="0">
                <a:pos x="227" y="8"/>
              </a:cxn>
              <a:cxn ang="0">
                <a:pos x="215" y="4"/>
              </a:cxn>
              <a:cxn ang="0">
                <a:pos x="204" y="2"/>
              </a:cxn>
              <a:cxn ang="0">
                <a:pos x="196" y="0"/>
              </a:cxn>
              <a:cxn ang="0">
                <a:pos x="193" y="0"/>
              </a:cxn>
            </a:cxnLst>
            <a:rect l="0" t="0" r="r" b="b"/>
            <a:pathLst>
              <a:path w="291" h="217">
                <a:moveTo>
                  <a:pt x="193" y="0"/>
                </a:moveTo>
                <a:lnTo>
                  <a:pt x="0" y="0"/>
                </a:lnTo>
                <a:lnTo>
                  <a:pt x="0" y="216"/>
                </a:lnTo>
                <a:lnTo>
                  <a:pt x="193" y="216"/>
                </a:lnTo>
                <a:lnTo>
                  <a:pt x="196" y="216"/>
                </a:lnTo>
                <a:lnTo>
                  <a:pt x="204" y="215"/>
                </a:lnTo>
                <a:lnTo>
                  <a:pt x="215" y="213"/>
                </a:lnTo>
                <a:lnTo>
                  <a:pt x="227" y="208"/>
                </a:lnTo>
                <a:lnTo>
                  <a:pt x="242" y="201"/>
                </a:lnTo>
                <a:lnTo>
                  <a:pt x="256" y="191"/>
                </a:lnTo>
                <a:lnTo>
                  <a:pt x="269" y="178"/>
                </a:lnTo>
                <a:lnTo>
                  <a:pt x="280" y="160"/>
                </a:lnTo>
                <a:lnTo>
                  <a:pt x="287" y="136"/>
                </a:lnTo>
                <a:lnTo>
                  <a:pt x="290" y="108"/>
                </a:lnTo>
                <a:lnTo>
                  <a:pt x="287" y="79"/>
                </a:lnTo>
                <a:lnTo>
                  <a:pt x="280" y="56"/>
                </a:lnTo>
                <a:lnTo>
                  <a:pt x="269" y="39"/>
                </a:lnTo>
                <a:lnTo>
                  <a:pt x="256" y="24"/>
                </a:lnTo>
                <a:lnTo>
                  <a:pt x="242" y="16"/>
                </a:lnTo>
                <a:lnTo>
                  <a:pt x="227" y="8"/>
                </a:lnTo>
                <a:lnTo>
                  <a:pt x="215" y="4"/>
                </a:lnTo>
                <a:lnTo>
                  <a:pt x="204" y="2"/>
                </a:lnTo>
                <a:lnTo>
                  <a:pt x="196" y="0"/>
                </a:lnTo>
                <a:lnTo>
                  <a:pt x="193" y="0"/>
                </a:lnTo>
              </a:path>
            </a:pathLst>
          </a:custGeom>
          <a:solidFill>
            <a:srgbClr val="FFFFFF"/>
          </a:solidFill>
          <a:ln w="12700" cap="rnd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3835" name="Freeform 11"/>
          <p:cNvSpPr>
            <a:spLocks/>
          </p:cNvSpPr>
          <p:nvPr/>
        </p:nvSpPr>
        <p:spPr bwMode="auto">
          <a:xfrm>
            <a:off x="5029200" y="4648200"/>
            <a:ext cx="762000" cy="685800"/>
          </a:xfrm>
          <a:custGeom>
            <a:avLst/>
            <a:gdLst/>
            <a:ahLst/>
            <a:cxnLst>
              <a:cxn ang="0">
                <a:pos x="138" y="0"/>
              </a:cxn>
              <a:cxn ang="0">
                <a:pos x="134" y="0"/>
              </a:cxn>
              <a:cxn ang="0">
                <a:pos x="123" y="0"/>
              </a:cxn>
              <a:cxn ang="0">
                <a:pos x="107" y="0"/>
              </a:cxn>
              <a:cxn ang="0">
                <a:pos x="88" y="1"/>
              </a:cxn>
              <a:cxn ang="0">
                <a:pos x="68" y="1"/>
              </a:cxn>
              <a:cxn ang="0">
                <a:pos x="48" y="1"/>
              </a:cxn>
              <a:cxn ang="0">
                <a:pos x="28" y="1"/>
              </a:cxn>
              <a:cxn ang="0">
                <a:pos x="14" y="1"/>
              </a:cxn>
              <a:cxn ang="0">
                <a:pos x="3" y="1"/>
              </a:cxn>
              <a:cxn ang="0">
                <a:pos x="0" y="1"/>
              </a:cxn>
              <a:cxn ang="0">
                <a:pos x="1" y="2"/>
              </a:cxn>
              <a:cxn ang="0">
                <a:pos x="3" y="5"/>
              </a:cxn>
              <a:cxn ang="0">
                <a:pos x="7" y="10"/>
              </a:cxn>
              <a:cxn ang="0">
                <a:pos x="12" y="18"/>
              </a:cxn>
              <a:cxn ang="0">
                <a:pos x="17" y="26"/>
              </a:cxn>
              <a:cxn ang="0">
                <a:pos x="22" y="39"/>
              </a:cxn>
              <a:cxn ang="0">
                <a:pos x="26" y="53"/>
              </a:cxn>
              <a:cxn ang="0">
                <a:pos x="29" y="68"/>
              </a:cxn>
              <a:cxn ang="0">
                <a:pos x="32" y="88"/>
              </a:cxn>
              <a:cxn ang="0">
                <a:pos x="33" y="109"/>
              </a:cxn>
              <a:cxn ang="0">
                <a:pos x="32" y="130"/>
              </a:cxn>
              <a:cxn ang="0">
                <a:pos x="29" y="149"/>
              </a:cxn>
              <a:cxn ang="0">
                <a:pos x="26" y="165"/>
              </a:cxn>
              <a:cxn ang="0">
                <a:pos x="22" y="179"/>
              </a:cxn>
              <a:cxn ang="0">
                <a:pos x="17" y="191"/>
              </a:cxn>
              <a:cxn ang="0">
                <a:pos x="12" y="200"/>
              </a:cxn>
              <a:cxn ang="0">
                <a:pos x="7" y="208"/>
              </a:cxn>
              <a:cxn ang="0">
                <a:pos x="3" y="212"/>
              </a:cxn>
              <a:cxn ang="0">
                <a:pos x="1" y="216"/>
              </a:cxn>
              <a:cxn ang="0">
                <a:pos x="0" y="216"/>
              </a:cxn>
              <a:cxn ang="0">
                <a:pos x="3" y="216"/>
              </a:cxn>
              <a:cxn ang="0">
                <a:pos x="13" y="216"/>
              </a:cxn>
              <a:cxn ang="0">
                <a:pos x="28" y="216"/>
              </a:cxn>
              <a:cxn ang="0">
                <a:pos x="47" y="216"/>
              </a:cxn>
              <a:cxn ang="0">
                <a:pos x="68" y="216"/>
              </a:cxn>
              <a:cxn ang="0">
                <a:pos x="87" y="216"/>
              </a:cxn>
              <a:cxn ang="0">
                <a:pos x="107" y="216"/>
              </a:cxn>
              <a:cxn ang="0">
                <a:pos x="123" y="216"/>
              </a:cxn>
              <a:cxn ang="0">
                <a:pos x="134" y="216"/>
              </a:cxn>
              <a:cxn ang="0">
                <a:pos x="139" y="216"/>
              </a:cxn>
              <a:cxn ang="0">
                <a:pos x="167" y="212"/>
              </a:cxn>
              <a:cxn ang="0">
                <a:pos x="193" y="203"/>
              </a:cxn>
              <a:cxn ang="0">
                <a:pos x="217" y="192"/>
              </a:cxn>
              <a:cxn ang="0">
                <a:pos x="239" y="177"/>
              </a:cxn>
              <a:cxn ang="0">
                <a:pos x="260" y="163"/>
              </a:cxn>
              <a:cxn ang="0">
                <a:pos x="276" y="149"/>
              </a:cxn>
              <a:cxn ang="0">
                <a:pos x="290" y="134"/>
              </a:cxn>
              <a:cxn ang="0">
                <a:pos x="300" y="123"/>
              </a:cxn>
              <a:cxn ang="0">
                <a:pos x="307" y="114"/>
              </a:cxn>
              <a:cxn ang="0">
                <a:pos x="309" y="108"/>
              </a:cxn>
              <a:cxn ang="0">
                <a:pos x="307" y="103"/>
              </a:cxn>
              <a:cxn ang="0">
                <a:pos x="300" y="93"/>
              </a:cxn>
              <a:cxn ang="0">
                <a:pos x="290" y="82"/>
              </a:cxn>
              <a:cxn ang="0">
                <a:pos x="276" y="68"/>
              </a:cxn>
              <a:cxn ang="0">
                <a:pos x="260" y="53"/>
              </a:cxn>
              <a:cxn ang="0">
                <a:pos x="239" y="38"/>
              </a:cxn>
              <a:cxn ang="0">
                <a:pos x="217" y="25"/>
              </a:cxn>
              <a:cxn ang="0">
                <a:pos x="193" y="14"/>
              </a:cxn>
              <a:cxn ang="0">
                <a:pos x="167" y="5"/>
              </a:cxn>
              <a:cxn ang="0">
                <a:pos x="139" y="1"/>
              </a:cxn>
              <a:cxn ang="0">
                <a:pos x="138" y="0"/>
              </a:cxn>
            </a:cxnLst>
            <a:rect l="0" t="0" r="r" b="b"/>
            <a:pathLst>
              <a:path w="310" h="217">
                <a:moveTo>
                  <a:pt x="138" y="0"/>
                </a:moveTo>
                <a:lnTo>
                  <a:pt x="134" y="0"/>
                </a:lnTo>
                <a:lnTo>
                  <a:pt x="123" y="0"/>
                </a:lnTo>
                <a:lnTo>
                  <a:pt x="107" y="0"/>
                </a:lnTo>
                <a:lnTo>
                  <a:pt x="88" y="1"/>
                </a:lnTo>
                <a:lnTo>
                  <a:pt x="68" y="1"/>
                </a:lnTo>
                <a:lnTo>
                  <a:pt x="48" y="1"/>
                </a:lnTo>
                <a:lnTo>
                  <a:pt x="28" y="1"/>
                </a:lnTo>
                <a:lnTo>
                  <a:pt x="14" y="1"/>
                </a:lnTo>
                <a:lnTo>
                  <a:pt x="3" y="1"/>
                </a:lnTo>
                <a:lnTo>
                  <a:pt x="0" y="1"/>
                </a:lnTo>
                <a:lnTo>
                  <a:pt x="1" y="2"/>
                </a:lnTo>
                <a:lnTo>
                  <a:pt x="3" y="5"/>
                </a:lnTo>
                <a:lnTo>
                  <a:pt x="7" y="10"/>
                </a:lnTo>
                <a:lnTo>
                  <a:pt x="12" y="18"/>
                </a:lnTo>
                <a:lnTo>
                  <a:pt x="17" y="26"/>
                </a:lnTo>
                <a:lnTo>
                  <a:pt x="22" y="39"/>
                </a:lnTo>
                <a:lnTo>
                  <a:pt x="26" y="53"/>
                </a:lnTo>
                <a:lnTo>
                  <a:pt x="29" y="68"/>
                </a:lnTo>
                <a:lnTo>
                  <a:pt x="32" y="88"/>
                </a:lnTo>
                <a:lnTo>
                  <a:pt x="33" y="109"/>
                </a:lnTo>
                <a:lnTo>
                  <a:pt x="32" y="130"/>
                </a:lnTo>
                <a:lnTo>
                  <a:pt x="29" y="149"/>
                </a:lnTo>
                <a:lnTo>
                  <a:pt x="26" y="165"/>
                </a:lnTo>
                <a:lnTo>
                  <a:pt x="22" y="179"/>
                </a:lnTo>
                <a:lnTo>
                  <a:pt x="17" y="191"/>
                </a:lnTo>
                <a:lnTo>
                  <a:pt x="12" y="200"/>
                </a:lnTo>
                <a:lnTo>
                  <a:pt x="7" y="208"/>
                </a:lnTo>
                <a:lnTo>
                  <a:pt x="3" y="212"/>
                </a:lnTo>
                <a:lnTo>
                  <a:pt x="1" y="216"/>
                </a:lnTo>
                <a:lnTo>
                  <a:pt x="0" y="216"/>
                </a:lnTo>
                <a:lnTo>
                  <a:pt x="3" y="216"/>
                </a:lnTo>
                <a:lnTo>
                  <a:pt x="13" y="216"/>
                </a:lnTo>
                <a:lnTo>
                  <a:pt x="28" y="216"/>
                </a:lnTo>
                <a:lnTo>
                  <a:pt x="47" y="216"/>
                </a:lnTo>
                <a:lnTo>
                  <a:pt x="68" y="216"/>
                </a:lnTo>
                <a:lnTo>
                  <a:pt x="87" y="216"/>
                </a:lnTo>
                <a:lnTo>
                  <a:pt x="107" y="216"/>
                </a:lnTo>
                <a:lnTo>
                  <a:pt x="123" y="216"/>
                </a:lnTo>
                <a:lnTo>
                  <a:pt x="134" y="216"/>
                </a:lnTo>
                <a:lnTo>
                  <a:pt x="139" y="216"/>
                </a:lnTo>
                <a:lnTo>
                  <a:pt x="167" y="212"/>
                </a:lnTo>
                <a:lnTo>
                  <a:pt x="193" y="203"/>
                </a:lnTo>
                <a:lnTo>
                  <a:pt x="217" y="192"/>
                </a:lnTo>
                <a:lnTo>
                  <a:pt x="239" y="177"/>
                </a:lnTo>
                <a:lnTo>
                  <a:pt x="260" y="163"/>
                </a:lnTo>
                <a:lnTo>
                  <a:pt x="276" y="149"/>
                </a:lnTo>
                <a:lnTo>
                  <a:pt x="290" y="134"/>
                </a:lnTo>
                <a:lnTo>
                  <a:pt x="300" y="123"/>
                </a:lnTo>
                <a:lnTo>
                  <a:pt x="307" y="114"/>
                </a:lnTo>
                <a:lnTo>
                  <a:pt x="309" y="108"/>
                </a:lnTo>
                <a:lnTo>
                  <a:pt x="307" y="103"/>
                </a:lnTo>
                <a:lnTo>
                  <a:pt x="300" y="93"/>
                </a:lnTo>
                <a:lnTo>
                  <a:pt x="290" y="82"/>
                </a:lnTo>
                <a:lnTo>
                  <a:pt x="276" y="68"/>
                </a:lnTo>
                <a:lnTo>
                  <a:pt x="260" y="53"/>
                </a:lnTo>
                <a:lnTo>
                  <a:pt x="239" y="38"/>
                </a:lnTo>
                <a:lnTo>
                  <a:pt x="217" y="25"/>
                </a:lnTo>
                <a:lnTo>
                  <a:pt x="193" y="14"/>
                </a:lnTo>
                <a:lnTo>
                  <a:pt x="167" y="5"/>
                </a:lnTo>
                <a:lnTo>
                  <a:pt x="139" y="1"/>
                </a:lnTo>
                <a:lnTo>
                  <a:pt x="138" y="0"/>
                </a:lnTo>
              </a:path>
            </a:pathLst>
          </a:custGeom>
          <a:solidFill>
            <a:srgbClr val="FFFFFF"/>
          </a:solidFill>
          <a:ln w="12700" cap="rnd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3836" name="Line 12"/>
          <p:cNvSpPr>
            <a:spLocks noChangeShapeType="1"/>
          </p:cNvSpPr>
          <p:nvPr/>
        </p:nvSpPr>
        <p:spPr bwMode="auto">
          <a:xfrm flipH="1">
            <a:off x="2133600" y="3886200"/>
            <a:ext cx="5334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3837" name="Line 13"/>
          <p:cNvSpPr>
            <a:spLocks noChangeShapeType="1"/>
          </p:cNvSpPr>
          <p:nvPr/>
        </p:nvSpPr>
        <p:spPr bwMode="auto">
          <a:xfrm flipH="1">
            <a:off x="2133600" y="4267200"/>
            <a:ext cx="5334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3838" name="Line 14"/>
          <p:cNvSpPr>
            <a:spLocks noChangeShapeType="1"/>
          </p:cNvSpPr>
          <p:nvPr/>
        </p:nvSpPr>
        <p:spPr bwMode="auto">
          <a:xfrm flipH="1">
            <a:off x="2133600" y="4800600"/>
            <a:ext cx="5334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3839" name="Line 15"/>
          <p:cNvSpPr>
            <a:spLocks noChangeShapeType="1"/>
          </p:cNvSpPr>
          <p:nvPr/>
        </p:nvSpPr>
        <p:spPr bwMode="auto">
          <a:xfrm flipH="1">
            <a:off x="2133600" y="5029200"/>
            <a:ext cx="5334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3840" name="Line 16"/>
          <p:cNvSpPr>
            <a:spLocks noChangeShapeType="1"/>
          </p:cNvSpPr>
          <p:nvPr/>
        </p:nvSpPr>
        <p:spPr bwMode="auto">
          <a:xfrm flipH="1">
            <a:off x="2133600" y="5257800"/>
            <a:ext cx="5334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3841" name="Line 17"/>
          <p:cNvSpPr>
            <a:spLocks noChangeShapeType="1"/>
          </p:cNvSpPr>
          <p:nvPr/>
        </p:nvSpPr>
        <p:spPr bwMode="auto">
          <a:xfrm flipH="1">
            <a:off x="2133600" y="5791200"/>
            <a:ext cx="5334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3842" name="Line 18"/>
          <p:cNvSpPr>
            <a:spLocks noChangeShapeType="1"/>
          </p:cNvSpPr>
          <p:nvPr/>
        </p:nvSpPr>
        <p:spPr bwMode="auto">
          <a:xfrm flipH="1">
            <a:off x="2133600" y="6019800"/>
            <a:ext cx="5334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3843" name="Line 19"/>
          <p:cNvSpPr>
            <a:spLocks noChangeShapeType="1"/>
          </p:cNvSpPr>
          <p:nvPr/>
        </p:nvSpPr>
        <p:spPr bwMode="auto">
          <a:xfrm flipH="1">
            <a:off x="2133600" y="6248400"/>
            <a:ext cx="5334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333844" name="Object 20"/>
          <p:cNvGraphicFramePr>
            <a:graphicFrameLocks noChangeAspect="1"/>
          </p:cNvGraphicFramePr>
          <p:nvPr/>
        </p:nvGraphicFramePr>
        <p:xfrm>
          <a:off x="1928813" y="3733800"/>
          <a:ext cx="280987" cy="304800"/>
        </p:xfrm>
        <a:graphic>
          <a:graphicData uri="http://schemas.openxmlformats.org/presentationml/2006/ole">
            <p:oleObj spid="_x0000_s333844" name="Equation" r:id="rId4" imgW="152280" imgH="164880" progId="Equation.3">
              <p:embed/>
            </p:oleObj>
          </a:graphicData>
        </a:graphic>
      </p:graphicFrame>
      <p:graphicFrame>
        <p:nvGraphicFramePr>
          <p:cNvPr id="333845" name="Object 21"/>
          <p:cNvGraphicFramePr>
            <a:graphicFrameLocks noChangeAspect="1"/>
          </p:cNvGraphicFramePr>
          <p:nvPr/>
        </p:nvGraphicFramePr>
        <p:xfrm>
          <a:off x="1881188" y="4114800"/>
          <a:ext cx="328612" cy="304800"/>
        </p:xfrm>
        <a:graphic>
          <a:graphicData uri="http://schemas.openxmlformats.org/presentationml/2006/ole">
            <p:oleObj spid="_x0000_s333845" name="Equation" r:id="rId5" imgW="177480" imgH="164880" progId="Equation.3">
              <p:embed/>
            </p:oleObj>
          </a:graphicData>
        </a:graphic>
      </p:graphicFrame>
      <p:graphicFrame>
        <p:nvGraphicFramePr>
          <p:cNvPr id="333846" name="Object 22"/>
          <p:cNvGraphicFramePr>
            <a:graphicFrameLocks noChangeAspect="1"/>
          </p:cNvGraphicFramePr>
          <p:nvPr/>
        </p:nvGraphicFramePr>
        <p:xfrm>
          <a:off x="1905000" y="4484688"/>
          <a:ext cx="280988" cy="328612"/>
        </p:xfrm>
        <a:graphic>
          <a:graphicData uri="http://schemas.openxmlformats.org/presentationml/2006/ole">
            <p:oleObj spid="_x0000_s333846" name="Equation" r:id="rId6" imgW="152280" imgH="177480" progId="Equation.3">
              <p:embed/>
            </p:oleObj>
          </a:graphicData>
        </a:graphic>
      </p:graphicFrame>
      <p:graphicFrame>
        <p:nvGraphicFramePr>
          <p:cNvPr id="333847" name="Object 23"/>
          <p:cNvGraphicFramePr>
            <a:graphicFrameLocks noChangeAspect="1"/>
          </p:cNvGraphicFramePr>
          <p:nvPr/>
        </p:nvGraphicFramePr>
        <p:xfrm>
          <a:off x="1870075" y="4800600"/>
          <a:ext cx="350838" cy="304800"/>
        </p:xfrm>
        <a:graphic>
          <a:graphicData uri="http://schemas.openxmlformats.org/presentationml/2006/ole">
            <p:oleObj spid="_x0000_s333847" name="Equation" r:id="rId7" imgW="190440" imgH="164880" progId="Equation.3">
              <p:embed/>
            </p:oleObj>
          </a:graphicData>
        </a:graphic>
      </p:graphicFrame>
      <p:graphicFrame>
        <p:nvGraphicFramePr>
          <p:cNvPr id="333848" name="Object 24"/>
          <p:cNvGraphicFramePr>
            <a:graphicFrameLocks noChangeAspect="1"/>
          </p:cNvGraphicFramePr>
          <p:nvPr/>
        </p:nvGraphicFramePr>
        <p:xfrm>
          <a:off x="1905000" y="5105400"/>
          <a:ext cx="280988" cy="304800"/>
        </p:xfrm>
        <a:graphic>
          <a:graphicData uri="http://schemas.openxmlformats.org/presentationml/2006/ole">
            <p:oleObj spid="_x0000_s333848" name="Equation" r:id="rId8" imgW="152280" imgH="164880" progId="Equation.3">
              <p:embed/>
            </p:oleObj>
          </a:graphicData>
        </a:graphic>
      </p:graphicFrame>
      <p:graphicFrame>
        <p:nvGraphicFramePr>
          <p:cNvPr id="333849" name="Object 25"/>
          <p:cNvGraphicFramePr>
            <a:graphicFrameLocks noChangeAspect="1"/>
          </p:cNvGraphicFramePr>
          <p:nvPr/>
        </p:nvGraphicFramePr>
        <p:xfrm>
          <a:off x="1852613" y="5486400"/>
          <a:ext cx="280987" cy="304800"/>
        </p:xfrm>
        <a:graphic>
          <a:graphicData uri="http://schemas.openxmlformats.org/presentationml/2006/ole">
            <p:oleObj spid="_x0000_s333849" name="Equation" r:id="rId9" imgW="152280" imgH="164880" progId="Equation.3">
              <p:embed/>
            </p:oleObj>
          </a:graphicData>
        </a:graphic>
      </p:graphicFrame>
      <p:graphicFrame>
        <p:nvGraphicFramePr>
          <p:cNvPr id="333850" name="Object 26"/>
          <p:cNvGraphicFramePr>
            <a:graphicFrameLocks noChangeAspect="1"/>
          </p:cNvGraphicFramePr>
          <p:nvPr/>
        </p:nvGraphicFramePr>
        <p:xfrm>
          <a:off x="1830388" y="5780088"/>
          <a:ext cx="327025" cy="327025"/>
        </p:xfrm>
        <a:graphic>
          <a:graphicData uri="http://schemas.openxmlformats.org/presentationml/2006/ole">
            <p:oleObj spid="_x0000_s333850" name="Equation" r:id="rId10" imgW="177480" imgH="177480" progId="Equation.3">
              <p:embed/>
            </p:oleObj>
          </a:graphicData>
        </a:graphic>
      </p:graphicFrame>
      <p:graphicFrame>
        <p:nvGraphicFramePr>
          <p:cNvPr id="333851" name="Object 27"/>
          <p:cNvGraphicFramePr>
            <a:graphicFrameLocks noChangeAspect="1"/>
          </p:cNvGraphicFramePr>
          <p:nvPr/>
        </p:nvGraphicFramePr>
        <p:xfrm>
          <a:off x="1830388" y="6096000"/>
          <a:ext cx="327025" cy="304800"/>
        </p:xfrm>
        <a:graphic>
          <a:graphicData uri="http://schemas.openxmlformats.org/presentationml/2006/ole">
            <p:oleObj spid="_x0000_s333851" name="Equation" r:id="rId11" imgW="177480" imgH="164880" progId="Equation.3">
              <p:embed/>
            </p:oleObj>
          </a:graphicData>
        </a:graphic>
      </p:graphicFrame>
      <p:sp>
        <p:nvSpPr>
          <p:cNvPr id="333852" name="Line 28"/>
          <p:cNvSpPr>
            <a:spLocks noChangeShapeType="1"/>
          </p:cNvSpPr>
          <p:nvPr/>
        </p:nvSpPr>
        <p:spPr bwMode="auto">
          <a:xfrm>
            <a:off x="3352800" y="5029200"/>
            <a:ext cx="17526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333853" name="AutoShape 29"/>
          <p:cNvCxnSpPr>
            <a:cxnSpLocks noChangeShapeType="1"/>
            <a:stCxn id="333832" idx="13"/>
            <a:endCxn id="333835" idx="18"/>
          </p:cNvCxnSpPr>
          <p:nvPr/>
        </p:nvCxnSpPr>
        <p:spPr bwMode="auto">
          <a:xfrm>
            <a:off x="3351213" y="4113213"/>
            <a:ext cx="1749425" cy="749300"/>
          </a:xfrm>
          <a:prstGeom prst="bentConnector3">
            <a:avLst>
              <a:gd name="adj1" fmla="val 48005"/>
            </a:avLst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</p:cxnSp>
      <p:cxnSp>
        <p:nvCxnSpPr>
          <p:cNvPr id="333854" name="AutoShape 30"/>
          <p:cNvCxnSpPr>
            <a:cxnSpLocks noChangeShapeType="1"/>
            <a:stCxn id="333834" idx="13"/>
            <a:endCxn id="333835" idx="23"/>
          </p:cNvCxnSpPr>
          <p:nvPr/>
        </p:nvCxnSpPr>
        <p:spPr bwMode="auto">
          <a:xfrm flipV="1">
            <a:off x="3351213" y="5168900"/>
            <a:ext cx="1741487" cy="849313"/>
          </a:xfrm>
          <a:prstGeom prst="bentConnector3">
            <a:avLst>
              <a:gd name="adj1" fmla="val 48222"/>
            </a:avLst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</p:cxnSp>
      <p:sp>
        <p:nvSpPr>
          <p:cNvPr id="333855" name="Line 31"/>
          <p:cNvSpPr>
            <a:spLocks noChangeShapeType="1"/>
          </p:cNvSpPr>
          <p:nvPr/>
        </p:nvSpPr>
        <p:spPr bwMode="auto">
          <a:xfrm>
            <a:off x="5791200" y="5029200"/>
            <a:ext cx="4572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Boolean Algebra and Logic Gates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1D9F1D-B769-4EE2-B08A-1CA911DCA4FA}" type="slidenum">
              <a:rPr lang="en-US"/>
              <a:pPr/>
              <a:t>34</a:t>
            </a:fld>
            <a:endParaRPr lang="en-US"/>
          </a:p>
        </p:txBody>
      </p:sp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Product-of-Sums</a:t>
            </a:r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31875"/>
            <a:ext cx="8343900" cy="968375"/>
          </a:xfrm>
          <a:noFill/>
          <a:ln/>
        </p:spPr>
        <p:txBody>
          <a:bodyPr/>
          <a:lstStyle/>
          <a:p>
            <a:r>
              <a:rPr lang="en-US"/>
              <a:t>All sums are the sums of single variables</a:t>
            </a:r>
          </a:p>
        </p:txBody>
      </p:sp>
      <p:graphicFrame>
        <p:nvGraphicFramePr>
          <p:cNvPr id="336900" name="Object 4"/>
          <p:cNvGraphicFramePr>
            <a:graphicFrameLocks noChangeAspect="1"/>
          </p:cNvGraphicFramePr>
          <p:nvPr/>
        </p:nvGraphicFramePr>
        <p:xfrm>
          <a:off x="965200" y="2743200"/>
          <a:ext cx="5419725" cy="1900238"/>
        </p:xfrm>
        <a:graphic>
          <a:graphicData uri="http://schemas.openxmlformats.org/presentationml/2006/ole">
            <p:oleObj spid="_x0000_s336900" name="Equation" r:id="rId3" imgW="2031840" imgH="711000" progId="Equation.3">
              <p:embed/>
            </p:oleObj>
          </a:graphicData>
        </a:graphic>
      </p:graphicFrame>
      <p:sp>
        <p:nvSpPr>
          <p:cNvPr id="336901" name="Text Box 5"/>
          <p:cNvSpPr txBox="1">
            <a:spLocks noChangeArrowheads="1"/>
          </p:cNvSpPr>
          <p:nvPr/>
        </p:nvSpPr>
        <p:spPr bwMode="auto">
          <a:xfrm>
            <a:off x="7315200" y="2819400"/>
            <a:ext cx="129540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YES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YES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NO</a:t>
            </a:r>
          </a:p>
        </p:txBody>
      </p:sp>
      <p:sp>
        <p:nvSpPr>
          <p:cNvPr id="336902" name="Line 6"/>
          <p:cNvSpPr>
            <a:spLocks noChangeShapeType="1"/>
          </p:cNvSpPr>
          <p:nvPr/>
        </p:nvSpPr>
        <p:spPr bwMode="auto">
          <a:xfrm flipH="1">
            <a:off x="6400800" y="3048000"/>
            <a:ext cx="9906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6903" name="Line 7"/>
          <p:cNvSpPr>
            <a:spLocks noChangeShapeType="1"/>
          </p:cNvSpPr>
          <p:nvPr/>
        </p:nvSpPr>
        <p:spPr bwMode="auto">
          <a:xfrm flipH="1">
            <a:off x="6400800" y="3733800"/>
            <a:ext cx="9906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6904" name="Line 8"/>
          <p:cNvSpPr>
            <a:spLocks noChangeShapeType="1"/>
          </p:cNvSpPr>
          <p:nvPr/>
        </p:nvSpPr>
        <p:spPr bwMode="auto">
          <a:xfrm flipH="1">
            <a:off x="6400800" y="4343400"/>
            <a:ext cx="9906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Boolean Algebra and Logic Gates</a:t>
            </a:r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6BED5D-D486-4C18-B8C1-84753D124595}" type="slidenum">
              <a:rPr lang="en-US"/>
              <a:pPr/>
              <a:t>35</a:t>
            </a:fld>
            <a:endParaRPr lang="en-US"/>
          </a:p>
        </p:txBody>
      </p:sp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Product-of-Sums</a:t>
            </a:r>
          </a:p>
        </p:txBody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31875"/>
            <a:ext cx="8343900" cy="968375"/>
          </a:xfrm>
          <a:noFill/>
          <a:ln/>
        </p:spPr>
        <p:txBody>
          <a:bodyPr/>
          <a:lstStyle/>
          <a:p>
            <a:r>
              <a:rPr lang="en-US"/>
              <a:t>One or more OR gates feeding a single AND gate at the output</a:t>
            </a:r>
          </a:p>
        </p:txBody>
      </p:sp>
      <p:graphicFrame>
        <p:nvGraphicFramePr>
          <p:cNvPr id="337924" name="Object 4"/>
          <p:cNvGraphicFramePr>
            <a:graphicFrameLocks noChangeAspect="1"/>
          </p:cNvGraphicFramePr>
          <p:nvPr/>
        </p:nvGraphicFramePr>
        <p:xfrm>
          <a:off x="1574800" y="2438400"/>
          <a:ext cx="5421313" cy="609600"/>
        </p:xfrm>
        <a:graphic>
          <a:graphicData uri="http://schemas.openxmlformats.org/presentationml/2006/ole">
            <p:oleObj spid="_x0000_s337924" name="Equation" r:id="rId3" imgW="2031840" imgH="228600" progId="Equation.3">
              <p:embed/>
            </p:oleObj>
          </a:graphicData>
        </a:graphic>
      </p:graphicFrame>
      <p:sp>
        <p:nvSpPr>
          <p:cNvPr id="337925" name="Rectangle 5"/>
          <p:cNvSpPr>
            <a:spLocks noChangeArrowheads="1"/>
          </p:cNvSpPr>
          <p:nvPr/>
        </p:nvSpPr>
        <p:spPr bwMode="auto">
          <a:xfrm>
            <a:off x="1905000" y="3200400"/>
            <a:ext cx="4800600" cy="2971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26" name="Line 6"/>
          <p:cNvSpPr>
            <a:spLocks noChangeShapeType="1"/>
          </p:cNvSpPr>
          <p:nvPr/>
        </p:nvSpPr>
        <p:spPr bwMode="auto">
          <a:xfrm flipH="1">
            <a:off x="2209800" y="3505200"/>
            <a:ext cx="5334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7927" name="Line 7"/>
          <p:cNvSpPr>
            <a:spLocks noChangeShapeType="1"/>
          </p:cNvSpPr>
          <p:nvPr/>
        </p:nvSpPr>
        <p:spPr bwMode="auto">
          <a:xfrm flipH="1">
            <a:off x="2209800" y="3886200"/>
            <a:ext cx="5334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7928" name="Line 8"/>
          <p:cNvSpPr>
            <a:spLocks noChangeShapeType="1"/>
          </p:cNvSpPr>
          <p:nvPr/>
        </p:nvSpPr>
        <p:spPr bwMode="auto">
          <a:xfrm flipH="1">
            <a:off x="2209800" y="4419600"/>
            <a:ext cx="5334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7929" name="Line 9"/>
          <p:cNvSpPr>
            <a:spLocks noChangeShapeType="1"/>
          </p:cNvSpPr>
          <p:nvPr/>
        </p:nvSpPr>
        <p:spPr bwMode="auto">
          <a:xfrm flipH="1">
            <a:off x="2209800" y="4648200"/>
            <a:ext cx="5334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7930" name="Line 10"/>
          <p:cNvSpPr>
            <a:spLocks noChangeShapeType="1"/>
          </p:cNvSpPr>
          <p:nvPr/>
        </p:nvSpPr>
        <p:spPr bwMode="auto">
          <a:xfrm flipH="1">
            <a:off x="2209800" y="4876800"/>
            <a:ext cx="5334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7931" name="Line 11"/>
          <p:cNvSpPr>
            <a:spLocks noChangeShapeType="1"/>
          </p:cNvSpPr>
          <p:nvPr/>
        </p:nvSpPr>
        <p:spPr bwMode="auto">
          <a:xfrm flipH="1">
            <a:off x="2209800" y="5410200"/>
            <a:ext cx="5334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7932" name="Line 12"/>
          <p:cNvSpPr>
            <a:spLocks noChangeShapeType="1"/>
          </p:cNvSpPr>
          <p:nvPr/>
        </p:nvSpPr>
        <p:spPr bwMode="auto">
          <a:xfrm flipH="1">
            <a:off x="2209800" y="5638800"/>
            <a:ext cx="5334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7933" name="Line 13"/>
          <p:cNvSpPr>
            <a:spLocks noChangeShapeType="1"/>
          </p:cNvSpPr>
          <p:nvPr/>
        </p:nvSpPr>
        <p:spPr bwMode="auto">
          <a:xfrm flipH="1">
            <a:off x="2209800" y="5867400"/>
            <a:ext cx="5334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337934" name="Object 14"/>
          <p:cNvGraphicFramePr>
            <a:graphicFrameLocks noChangeAspect="1"/>
          </p:cNvGraphicFramePr>
          <p:nvPr/>
        </p:nvGraphicFramePr>
        <p:xfrm>
          <a:off x="2005013" y="3352800"/>
          <a:ext cx="280987" cy="304800"/>
        </p:xfrm>
        <a:graphic>
          <a:graphicData uri="http://schemas.openxmlformats.org/presentationml/2006/ole">
            <p:oleObj spid="_x0000_s337934" name="Equation" r:id="rId4" imgW="152280" imgH="164880" progId="Equation.3">
              <p:embed/>
            </p:oleObj>
          </a:graphicData>
        </a:graphic>
      </p:graphicFrame>
      <p:graphicFrame>
        <p:nvGraphicFramePr>
          <p:cNvPr id="337935" name="Object 15"/>
          <p:cNvGraphicFramePr>
            <a:graphicFrameLocks noChangeAspect="1"/>
          </p:cNvGraphicFramePr>
          <p:nvPr/>
        </p:nvGraphicFramePr>
        <p:xfrm>
          <a:off x="1957388" y="3733800"/>
          <a:ext cx="328612" cy="304800"/>
        </p:xfrm>
        <a:graphic>
          <a:graphicData uri="http://schemas.openxmlformats.org/presentationml/2006/ole">
            <p:oleObj spid="_x0000_s337935" name="Equation" r:id="rId5" imgW="177480" imgH="164880" progId="Equation.3">
              <p:embed/>
            </p:oleObj>
          </a:graphicData>
        </a:graphic>
      </p:graphicFrame>
      <p:graphicFrame>
        <p:nvGraphicFramePr>
          <p:cNvPr id="337936" name="Object 16"/>
          <p:cNvGraphicFramePr>
            <a:graphicFrameLocks noChangeAspect="1"/>
          </p:cNvGraphicFramePr>
          <p:nvPr/>
        </p:nvGraphicFramePr>
        <p:xfrm>
          <a:off x="1981200" y="4103688"/>
          <a:ext cx="280988" cy="328612"/>
        </p:xfrm>
        <a:graphic>
          <a:graphicData uri="http://schemas.openxmlformats.org/presentationml/2006/ole">
            <p:oleObj spid="_x0000_s337936" name="Equation" r:id="rId6" imgW="152280" imgH="177480" progId="Equation.3">
              <p:embed/>
            </p:oleObj>
          </a:graphicData>
        </a:graphic>
      </p:graphicFrame>
      <p:graphicFrame>
        <p:nvGraphicFramePr>
          <p:cNvPr id="337937" name="Object 17"/>
          <p:cNvGraphicFramePr>
            <a:graphicFrameLocks noChangeAspect="1"/>
          </p:cNvGraphicFramePr>
          <p:nvPr/>
        </p:nvGraphicFramePr>
        <p:xfrm>
          <a:off x="1946275" y="4419600"/>
          <a:ext cx="350838" cy="304800"/>
        </p:xfrm>
        <a:graphic>
          <a:graphicData uri="http://schemas.openxmlformats.org/presentationml/2006/ole">
            <p:oleObj spid="_x0000_s337937" name="Equation" r:id="rId7" imgW="190440" imgH="164880" progId="Equation.3">
              <p:embed/>
            </p:oleObj>
          </a:graphicData>
        </a:graphic>
      </p:graphicFrame>
      <p:graphicFrame>
        <p:nvGraphicFramePr>
          <p:cNvPr id="337938" name="Object 18"/>
          <p:cNvGraphicFramePr>
            <a:graphicFrameLocks noChangeAspect="1"/>
          </p:cNvGraphicFramePr>
          <p:nvPr/>
        </p:nvGraphicFramePr>
        <p:xfrm>
          <a:off x="1981200" y="4724400"/>
          <a:ext cx="280988" cy="304800"/>
        </p:xfrm>
        <a:graphic>
          <a:graphicData uri="http://schemas.openxmlformats.org/presentationml/2006/ole">
            <p:oleObj spid="_x0000_s337938" name="Equation" r:id="rId8" imgW="152280" imgH="164880" progId="Equation.3">
              <p:embed/>
            </p:oleObj>
          </a:graphicData>
        </a:graphic>
      </p:graphicFrame>
      <p:graphicFrame>
        <p:nvGraphicFramePr>
          <p:cNvPr id="337939" name="Object 19"/>
          <p:cNvGraphicFramePr>
            <a:graphicFrameLocks noChangeAspect="1"/>
          </p:cNvGraphicFramePr>
          <p:nvPr/>
        </p:nvGraphicFramePr>
        <p:xfrm>
          <a:off x="1928813" y="5105400"/>
          <a:ext cx="280987" cy="304800"/>
        </p:xfrm>
        <a:graphic>
          <a:graphicData uri="http://schemas.openxmlformats.org/presentationml/2006/ole">
            <p:oleObj spid="_x0000_s337939" name="Equation" r:id="rId9" imgW="152280" imgH="164880" progId="Equation.3">
              <p:embed/>
            </p:oleObj>
          </a:graphicData>
        </a:graphic>
      </p:graphicFrame>
      <p:graphicFrame>
        <p:nvGraphicFramePr>
          <p:cNvPr id="337940" name="Object 20"/>
          <p:cNvGraphicFramePr>
            <a:graphicFrameLocks noChangeAspect="1"/>
          </p:cNvGraphicFramePr>
          <p:nvPr/>
        </p:nvGraphicFramePr>
        <p:xfrm>
          <a:off x="1906588" y="5399088"/>
          <a:ext cx="327025" cy="327025"/>
        </p:xfrm>
        <a:graphic>
          <a:graphicData uri="http://schemas.openxmlformats.org/presentationml/2006/ole">
            <p:oleObj spid="_x0000_s337940" name="Equation" r:id="rId10" imgW="177480" imgH="177480" progId="Equation.3">
              <p:embed/>
            </p:oleObj>
          </a:graphicData>
        </a:graphic>
      </p:graphicFrame>
      <p:graphicFrame>
        <p:nvGraphicFramePr>
          <p:cNvPr id="337941" name="Object 21"/>
          <p:cNvGraphicFramePr>
            <a:graphicFrameLocks noChangeAspect="1"/>
          </p:cNvGraphicFramePr>
          <p:nvPr/>
        </p:nvGraphicFramePr>
        <p:xfrm>
          <a:off x="1906588" y="5715000"/>
          <a:ext cx="327025" cy="304800"/>
        </p:xfrm>
        <a:graphic>
          <a:graphicData uri="http://schemas.openxmlformats.org/presentationml/2006/ole">
            <p:oleObj spid="_x0000_s337941" name="Equation" r:id="rId11" imgW="177480" imgH="164880" progId="Equation.3">
              <p:embed/>
            </p:oleObj>
          </a:graphicData>
        </a:graphic>
      </p:graphicFrame>
      <p:sp>
        <p:nvSpPr>
          <p:cNvPr id="337942" name="Line 22"/>
          <p:cNvSpPr>
            <a:spLocks noChangeShapeType="1"/>
          </p:cNvSpPr>
          <p:nvPr/>
        </p:nvSpPr>
        <p:spPr bwMode="auto">
          <a:xfrm>
            <a:off x="3429000" y="4648200"/>
            <a:ext cx="17526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7943" name="Line 23"/>
          <p:cNvSpPr>
            <a:spLocks noChangeShapeType="1"/>
          </p:cNvSpPr>
          <p:nvPr/>
        </p:nvSpPr>
        <p:spPr bwMode="auto">
          <a:xfrm>
            <a:off x="5867400" y="4648200"/>
            <a:ext cx="4572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7944" name="Freeform 24"/>
          <p:cNvSpPr>
            <a:spLocks/>
          </p:cNvSpPr>
          <p:nvPr/>
        </p:nvSpPr>
        <p:spPr bwMode="auto">
          <a:xfrm>
            <a:off x="5181600" y="4343400"/>
            <a:ext cx="685800" cy="609600"/>
          </a:xfrm>
          <a:custGeom>
            <a:avLst/>
            <a:gdLst/>
            <a:ahLst/>
            <a:cxnLst>
              <a:cxn ang="0">
                <a:pos x="193" y="0"/>
              </a:cxn>
              <a:cxn ang="0">
                <a:pos x="0" y="0"/>
              </a:cxn>
              <a:cxn ang="0">
                <a:pos x="0" y="216"/>
              </a:cxn>
              <a:cxn ang="0">
                <a:pos x="193" y="216"/>
              </a:cxn>
              <a:cxn ang="0">
                <a:pos x="196" y="216"/>
              </a:cxn>
              <a:cxn ang="0">
                <a:pos x="204" y="215"/>
              </a:cxn>
              <a:cxn ang="0">
                <a:pos x="215" y="213"/>
              </a:cxn>
              <a:cxn ang="0">
                <a:pos x="227" y="208"/>
              </a:cxn>
              <a:cxn ang="0">
                <a:pos x="242" y="201"/>
              </a:cxn>
              <a:cxn ang="0">
                <a:pos x="256" y="191"/>
              </a:cxn>
              <a:cxn ang="0">
                <a:pos x="269" y="178"/>
              </a:cxn>
              <a:cxn ang="0">
                <a:pos x="280" y="160"/>
              </a:cxn>
              <a:cxn ang="0">
                <a:pos x="287" y="136"/>
              </a:cxn>
              <a:cxn ang="0">
                <a:pos x="290" y="108"/>
              </a:cxn>
              <a:cxn ang="0">
                <a:pos x="287" y="79"/>
              </a:cxn>
              <a:cxn ang="0">
                <a:pos x="280" y="56"/>
              </a:cxn>
              <a:cxn ang="0">
                <a:pos x="269" y="39"/>
              </a:cxn>
              <a:cxn ang="0">
                <a:pos x="256" y="24"/>
              </a:cxn>
              <a:cxn ang="0">
                <a:pos x="242" y="16"/>
              </a:cxn>
              <a:cxn ang="0">
                <a:pos x="227" y="8"/>
              </a:cxn>
              <a:cxn ang="0">
                <a:pos x="215" y="4"/>
              </a:cxn>
              <a:cxn ang="0">
                <a:pos x="204" y="2"/>
              </a:cxn>
              <a:cxn ang="0">
                <a:pos x="196" y="0"/>
              </a:cxn>
              <a:cxn ang="0">
                <a:pos x="193" y="0"/>
              </a:cxn>
            </a:cxnLst>
            <a:rect l="0" t="0" r="r" b="b"/>
            <a:pathLst>
              <a:path w="291" h="217">
                <a:moveTo>
                  <a:pt x="193" y="0"/>
                </a:moveTo>
                <a:lnTo>
                  <a:pt x="0" y="0"/>
                </a:lnTo>
                <a:lnTo>
                  <a:pt x="0" y="216"/>
                </a:lnTo>
                <a:lnTo>
                  <a:pt x="193" y="216"/>
                </a:lnTo>
                <a:lnTo>
                  <a:pt x="196" y="216"/>
                </a:lnTo>
                <a:lnTo>
                  <a:pt x="204" y="215"/>
                </a:lnTo>
                <a:lnTo>
                  <a:pt x="215" y="213"/>
                </a:lnTo>
                <a:lnTo>
                  <a:pt x="227" y="208"/>
                </a:lnTo>
                <a:lnTo>
                  <a:pt x="242" y="201"/>
                </a:lnTo>
                <a:lnTo>
                  <a:pt x="256" y="191"/>
                </a:lnTo>
                <a:lnTo>
                  <a:pt x="269" y="178"/>
                </a:lnTo>
                <a:lnTo>
                  <a:pt x="280" y="160"/>
                </a:lnTo>
                <a:lnTo>
                  <a:pt x="287" y="136"/>
                </a:lnTo>
                <a:lnTo>
                  <a:pt x="290" y="108"/>
                </a:lnTo>
                <a:lnTo>
                  <a:pt x="287" y="79"/>
                </a:lnTo>
                <a:lnTo>
                  <a:pt x="280" y="56"/>
                </a:lnTo>
                <a:lnTo>
                  <a:pt x="269" y="39"/>
                </a:lnTo>
                <a:lnTo>
                  <a:pt x="256" y="24"/>
                </a:lnTo>
                <a:lnTo>
                  <a:pt x="242" y="16"/>
                </a:lnTo>
                <a:lnTo>
                  <a:pt x="227" y="8"/>
                </a:lnTo>
                <a:lnTo>
                  <a:pt x="215" y="4"/>
                </a:lnTo>
                <a:lnTo>
                  <a:pt x="204" y="2"/>
                </a:lnTo>
                <a:lnTo>
                  <a:pt x="196" y="0"/>
                </a:lnTo>
                <a:lnTo>
                  <a:pt x="193" y="0"/>
                </a:lnTo>
              </a:path>
            </a:pathLst>
          </a:custGeom>
          <a:solidFill>
            <a:srgbClr val="FFFFFF"/>
          </a:solidFill>
          <a:ln w="12700" cap="rnd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7945" name="Freeform 25"/>
          <p:cNvSpPr>
            <a:spLocks/>
          </p:cNvSpPr>
          <p:nvPr/>
        </p:nvSpPr>
        <p:spPr bwMode="auto">
          <a:xfrm>
            <a:off x="2667000" y="3352800"/>
            <a:ext cx="762000" cy="685800"/>
          </a:xfrm>
          <a:custGeom>
            <a:avLst/>
            <a:gdLst/>
            <a:ahLst/>
            <a:cxnLst>
              <a:cxn ang="0">
                <a:pos x="138" y="0"/>
              </a:cxn>
              <a:cxn ang="0">
                <a:pos x="134" y="0"/>
              </a:cxn>
              <a:cxn ang="0">
                <a:pos x="123" y="0"/>
              </a:cxn>
              <a:cxn ang="0">
                <a:pos x="107" y="0"/>
              </a:cxn>
              <a:cxn ang="0">
                <a:pos x="88" y="1"/>
              </a:cxn>
              <a:cxn ang="0">
                <a:pos x="68" y="1"/>
              </a:cxn>
              <a:cxn ang="0">
                <a:pos x="48" y="1"/>
              </a:cxn>
              <a:cxn ang="0">
                <a:pos x="28" y="1"/>
              </a:cxn>
              <a:cxn ang="0">
                <a:pos x="14" y="1"/>
              </a:cxn>
              <a:cxn ang="0">
                <a:pos x="3" y="1"/>
              </a:cxn>
              <a:cxn ang="0">
                <a:pos x="0" y="1"/>
              </a:cxn>
              <a:cxn ang="0">
                <a:pos x="1" y="2"/>
              </a:cxn>
              <a:cxn ang="0">
                <a:pos x="3" y="5"/>
              </a:cxn>
              <a:cxn ang="0">
                <a:pos x="7" y="10"/>
              </a:cxn>
              <a:cxn ang="0">
                <a:pos x="12" y="18"/>
              </a:cxn>
              <a:cxn ang="0">
                <a:pos x="17" y="26"/>
              </a:cxn>
              <a:cxn ang="0">
                <a:pos x="22" y="39"/>
              </a:cxn>
              <a:cxn ang="0">
                <a:pos x="26" y="53"/>
              </a:cxn>
              <a:cxn ang="0">
                <a:pos x="29" y="68"/>
              </a:cxn>
              <a:cxn ang="0">
                <a:pos x="32" y="88"/>
              </a:cxn>
              <a:cxn ang="0">
                <a:pos x="33" y="109"/>
              </a:cxn>
              <a:cxn ang="0">
                <a:pos x="32" y="130"/>
              </a:cxn>
              <a:cxn ang="0">
                <a:pos x="29" y="149"/>
              </a:cxn>
              <a:cxn ang="0">
                <a:pos x="26" y="165"/>
              </a:cxn>
              <a:cxn ang="0">
                <a:pos x="22" y="179"/>
              </a:cxn>
              <a:cxn ang="0">
                <a:pos x="17" y="191"/>
              </a:cxn>
              <a:cxn ang="0">
                <a:pos x="12" y="200"/>
              </a:cxn>
              <a:cxn ang="0">
                <a:pos x="7" y="208"/>
              </a:cxn>
              <a:cxn ang="0">
                <a:pos x="3" y="212"/>
              </a:cxn>
              <a:cxn ang="0">
                <a:pos x="1" y="216"/>
              </a:cxn>
              <a:cxn ang="0">
                <a:pos x="0" y="216"/>
              </a:cxn>
              <a:cxn ang="0">
                <a:pos x="3" y="216"/>
              </a:cxn>
              <a:cxn ang="0">
                <a:pos x="13" y="216"/>
              </a:cxn>
              <a:cxn ang="0">
                <a:pos x="28" y="216"/>
              </a:cxn>
              <a:cxn ang="0">
                <a:pos x="47" y="216"/>
              </a:cxn>
              <a:cxn ang="0">
                <a:pos x="68" y="216"/>
              </a:cxn>
              <a:cxn ang="0">
                <a:pos x="87" y="216"/>
              </a:cxn>
              <a:cxn ang="0">
                <a:pos x="107" y="216"/>
              </a:cxn>
              <a:cxn ang="0">
                <a:pos x="123" y="216"/>
              </a:cxn>
              <a:cxn ang="0">
                <a:pos x="134" y="216"/>
              </a:cxn>
              <a:cxn ang="0">
                <a:pos x="139" y="216"/>
              </a:cxn>
              <a:cxn ang="0">
                <a:pos x="167" y="212"/>
              </a:cxn>
              <a:cxn ang="0">
                <a:pos x="193" y="203"/>
              </a:cxn>
              <a:cxn ang="0">
                <a:pos x="217" y="192"/>
              </a:cxn>
              <a:cxn ang="0">
                <a:pos x="239" y="177"/>
              </a:cxn>
              <a:cxn ang="0">
                <a:pos x="260" y="163"/>
              </a:cxn>
              <a:cxn ang="0">
                <a:pos x="276" y="149"/>
              </a:cxn>
              <a:cxn ang="0">
                <a:pos x="290" y="134"/>
              </a:cxn>
              <a:cxn ang="0">
                <a:pos x="300" y="123"/>
              </a:cxn>
              <a:cxn ang="0">
                <a:pos x="307" y="114"/>
              </a:cxn>
              <a:cxn ang="0">
                <a:pos x="309" y="108"/>
              </a:cxn>
              <a:cxn ang="0">
                <a:pos x="307" y="103"/>
              </a:cxn>
              <a:cxn ang="0">
                <a:pos x="300" y="93"/>
              </a:cxn>
              <a:cxn ang="0">
                <a:pos x="290" y="82"/>
              </a:cxn>
              <a:cxn ang="0">
                <a:pos x="276" y="68"/>
              </a:cxn>
              <a:cxn ang="0">
                <a:pos x="260" y="53"/>
              </a:cxn>
              <a:cxn ang="0">
                <a:pos x="239" y="38"/>
              </a:cxn>
              <a:cxn ang="0">
                <a:pos x="217" y="25"/>
              </a:cxn>
              <a:cxn ang="0">
                <a:pos x="193" y="14"/>
              </a:cxn>
              <a:cxn ang="0">
                <a:pos x="167" y="5"/>
              </a:cxn>
              <a:cxn ang="0">
                <a:pos x="139" y="1"/>
              </a:cxn>
              <a:cxn ang="0">
                <a:pos x="138" y="0"/>
              </a:cxn>
            </a:cxnLst>
            <a:rect l="0" t="0" r="r" b="b"/>
            <a:pathLst>
              <a:path w="310" h="217">
                <a:moveTo>
                  <a:pt x="138" y="0"/>
                </a:moveTo>
                <a:lnTo>
                  <a:pt x="134" y="0"/>
                </a:lnTo>
                <a:lnTo>
                  <a:pt x="123" y="0"/>
                </a:lnTo>
                <a:lnTo>
                  <a:pt x="107" y="0"/>
                </a:lnTo>
                <a:lnTo>
                  <a:pt x="88" y="1"/>
                </a:lnTo>
                <a:lnTo>
                  <a:pt x="68" y="1"/>
                </a:lnTo>
                <a:lnTo>
                  <a:pt x="48" y="1"/>
                </a:lnTo>
                <a:lnTo>
                  <a:pt x="28" y="1"/>
                </a:lnTo>
                <a:lnTo>
                  <a:pt x="14" y="1"/>
                </a:lnTo>
                <a:lnTo>
                  <a:pt x="3" y="1"/>
                </a:lnTo>
                <a:lnTo>
                  <a:pt x="0" y="1"/>
                </a:lnTo>
                <a:lnTo>
                  <a:pt x="1" y="2"/>
                </a:lnTo>
                <a:lnTo>
                  <a:pt x="3" y="5"/>
                </a:lnTo>
                <a:lnTo>
                  <a:pt x="7" y="10"/>
                </a:lnTo>
                <a:lnTo>
                  <a:pt x="12" y="18"/>
                </a:lnTo>
                <a:lnTo>
                  <a:pt x="17" y="26"/>
                </a:lnTo>
                <a:lnTo>
                  <a:pt x="22" y="39"/>
                </a:lnTo>
                <a:lnTo>
                  <a:pt x="26" y="53"/>
                </a:lnTo>
                <a:lnTo>
                  <a:pt x="29" y="68"/>
                </a:lnTo>
                <a:lnTo>
                  <a:pt x="32" y="88"/>
                </a:lnTo>
                <a:lnTo>
                  <a:pt x="33" y="109"/>
                </a:lnTo>
                <a:lnTo>
                  <a:pt x="32" y="130"/>
                </a:lnTo>
                <a:lnTo>
                  <a:pt x="29" y="149"/>
                </a:lnTo>
                <a:lnTo>
                  <a:pt x="26" y="165"/>
                </a:lnTo>
                <a:lnTo>
                  <a:pt x="22" y="179"/>
                </a:lnTo>
                <a:lnTo>
                  <a:pt x="17" y="191"/>
                </a:lnTo>
                <a:lnTo>
                  <a:pt x="12" y="200"/>
                </a:lnTo>
                <a:lnTo>
                  <a:pt x="7" y="208"/>
                </a:lnTo>
                <a:lnTo>
                  <a:pt x="3" y="212"/>
                </a:lnTo>
                <a:lnTo>
                  <a:pt x="1" y="216"/>
                </a:lnTo>
                <a:lnTo>
                  <a:pt x="0" y="216"/>
                </a:lnTo>
                <a:lnTo>
                  <a:pt x="3" y="216"/>
                </a:lnTo>
                <a:lnTo>
                  <a:pt x="13" y="216"/>
                </a:lnTo>
                <a:lnTo>
                  <a:pt x="28" y="216"/>
                </a:lnTo>
                <a:lnTo>
                  <a:pt x="47" y="216"/>
                </a:lnTo>
                <a:lnTo>
                  <a:pt x="68" y="216"/>
                </a:lnTo>
                <a:lnTo>
                  <a:pt x="87" y="216"/>
                </a:lnTo>
                <a:lnTo>
                  <a:pt x="107" y="216"/>
                </a:lnTo>
                <a:lnTo>
                  <a:pt x="123" y="216"/>
                </a:lnTo>
                <a:lnTo>
                  <a:pt x="134" y="216"/>
                </a:lnTo>
                <a:lnTo>
                  <a:pt x="139" y="216"/>
                </a:lnTo>
                <a:lnTo>
                  <a:pt x="167" y="212"/>
                </a:lnTo>
                <a:lnTo>
                  <a:pt x="193" y="203"/>
                </a:lnTo>
                <a:lnTo>
                  <a:pt x="217" y="192"/>
                </a:lnTo>
                <a:lnTo>
                  <a:pt x="239" y="177"/>
                </a:lnTo>
                <a:lnTo>
                  <a:pt x="260" y="163"/>
                </a:lnTo>
                <a:lnTo>
                  <a:pt x="276" y="149"/>
                </a:lnTo>
                <a:lnTo>
                  <a:pt x="290" y="134"/>
                </a:lnTo>
                <a:lnTo>
                  <a:pt x="300" y="123"/>
                </a:lnTo>
                <a:lnTo>
                  <a:pt x="307" y="114"/>
                </a:lnTo>
                <a:lnTo>
                  <a:pt x="309" y="108"/>
                </a:lnTo>
                <a:lnTo>
                  <a:pt x="307" y="103"/>
                </a:lnTo>
                <a:lnTo>
                  <a:pt x="300" y="93"/>
                </a:lnTo>
                <a:lnTo>
                  <a:pt x="290" y="82"/>
                </a:lnTo>
                <a:lnTo>
                  <a:pt x="276" y="68"/>
                </a:lnTo>
                <a:lnTo>
                  <a:pt x="260" y="53"/>
                </a:lnTo>
                <a:lnTo>
                  <a:pt x="239" y="38"/>
                </a:lnTo>
                <a:lnTo>
                  <a:pt x="217" y="25"/>
                </a:lnTo>
                <a:lnTo>
                  <a:pt x="193" y="14"/>
                </a:lnTo>
                <a:lnTo>
                  <a:pt x="167" y="5"/>
                </a:lnTo>
                <a:lnTo>
                  <a:pt x="139" y="1"/>
                </a:lnTo>
                <a:lnTo>
                  <a:pt x="138" y="0"/>
                </a:lnTo>
              </a:path>
            </a:pathLst>
          </a:custGeom>
          <a:solidFill>
            <a:srgbClr val="FFFFFF"/>
          </a:solidFill>
          <a:ln w="12700" cap="rnd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7946" name="Freeform 26"/>
          <p:cNvSpPr>
            <a:spLocks/>
          </p:cNvSpPr>
          <p:nvPr/>
        </p:nvSpPr>
        <p:spPr bwMode="auto">
          <a:xfrm>
            <a:off x="2667000" y="4343400"/>
            <a:ext cx="762000" cy="685800"/>
          </a:xfrm>
          <a:custGeom>
            <a:avLst/>
            <a:gdLst/>
            <a:ahLst/>
            <a:cxnLst>
              <a:cxn ang="0">
                <a:pos x="138" y="0"/>
              </a:cxn>
              <a:cxn ang="0">
                <a:pos x="134" y="0"/>
              </a:cxn>
              <a:cxn ang="0">
                <a:pos x="123" y="0"/>
              </a:cxn>
              <a:cxn ang="0">
                <a:pos x="107" y="0"/>
              </a:cxn>
              <a:cxn ang="0">
                <a:pos x="88" y="1"/>
              </a:cxn>
              <a:cxn ang="0">
                <a:pos x="68" y="1"/>
              </a:cxn>
              <a:cxn ang="0">
                <a:pos x="48" y="1"/>
              </a:cxn>
              <a:cxn ang="0">
                <a:pos x="28" y="1"/>
              </a:cxn>
              <a:cxn ang="0">
                <a:pos x="14" y="1"/>
              </a:cxn>
              <a:cxn ang="0">
                <a:pos x="3" y="1"/>
              </a:cxn>
              <a:cxn ang="0">
                <a:pos x="0" y="1"/>
              </a:cxn>
              <a:cxn ang="0">
                <a:pos x="1" y="2"/>
              </a:cxn>
              <a:cxn ang="0">
                <a:pos x="3" y="5"/>
              </a:cxn>
              <a:cxn ang="0">
                <a:pos x="7" y="10"/>
              </a:cxn>
              <a:cxn ang="0">
                <a:pos x="12" y="18"/>
              </a:cxn>
              <a:cxn ang="0">
                <a:pos x="17" y="26"/>
              </a:cxn>
              <a:cxn ang="0">
                <a:pos x="22" y="39"/>
              </a:cxn>
              <a:cxn ang="0">
                <a:pos x="26" y="53"/>
              </a:cxn>
              <a:cxn ang="0">
                <a:pos x="29" y="68"/>
              </a:cxn>
              <a:cxn ang="0">
                <a:pos x="32" y="88"/>
              </a:cxn>
              <a:cxn ang="0">
                <a:pos x="33" y="109"/>
              </a:cxn>
              <a:cxn ang="0">
                <a:pos x="32" y="130"/>
              </a:cxn>
              <a:cxn ang="0">
                <a:pos x="29" y="149"/>
              </a:cxn>
              <a:cxn ang="0">
                <a:pos x="26" y="165"/>
              </a:cxn>
              <a:cxn ang="0">
                <a:pos x="22" y="179"/>
              </a:cxn>
              <a:cxn ang="0">
                <a:pos x="17" y="191"/>
              </a:cxn>
              <a:cxn ang="0">
                <a:pos x="12" y="200"/>
              </a:cxn>
              <a:cxn ang="0">
                <a:pos x="7" y="208"/>
              </a:cxn>
              <a:cxn ang="0">
                <a:pos x="3" y="212"/>
              </a:cxn>
              <a:cxn ang="0">
                <a:pos x="1" y="216"/>
              </a:cxn>
              <a:cxn ang="0">
                <a:pos x="0" y="216"/>
              </a:cxn>
              <a:cxn ang="0">
                <a:pos x="3" y="216"/>
              </a:cxn>
              <a:cxn ang="0">
                <a:pos x="13" y="216"/>
              </a:cxn>
              <a:cxn ang="0">
                <a:pos x="28" y="216"/>
              </a:cxn>
              <a:cxn ang="0">
                <a:pos x="47" y="216"/>
              </a:cxn>
              <a:cxn ang="0">
                <a:pos x="68" y="216"/>
              </a:cxn>
              <a:cxn ang="0">
                <a:pos x="87" y="216"/>
              </a:cxn>
              <a:cxn ang="0">
                <a:pos x="107" y="216"/>
              </a:cxn>
              <a:cxn ang="0">
                <a:pos x="123" y="216"/>
              </a:cxn>
              <a:cxn ang="0">
                <a:pos x="134" y="216"/>
              </a:cxn>
              <a:cxn ang="0">
                <a:pos x="139" y="216"/>
              </a:cxn>
              <a:cxn ang="0">
                <a:pos x="167" y="212"/>
              </a:cxn>
              <a:cxn ang="0">
                <a:pos x="193" y="203"/>
              </a:cxn>
              <a:cxn ang="0">
                <a:pos x="217" y="192"/>
              </a:cxn>
              <a:cxn ang="0">
                <a:pos x="239" y="177"/>
              </a:cxn>
              <a:cxn ang="0">
                <a:pos x="260" y="163"/>
              </a:cxn>
              <a:cxn ang="0">
                <a:pos x="276" y="149"/>
              </a:cxn>
              <a:cxn ang="0">
                <a:pos x="290" y="134"/>
              </a:cxn>
              <a:cxn ang="0">
                <a:pos x="300" y="123"/>
              </a:cxn>
              <a:cxn ang="0">
                <a:pos x="307" y="114"/>
              </a:cxn>
              <a:cxn ang="0">
                <a:pos x="309" y="108"/>
              </a:cxn>
              <a:cxn ang="0">
                <a:pos x="307" y="103"/>
              </a:cxn>
              <a:cxn ang="0">
                <a:pos x="300" y="93"/>
              </a:cxn>
              <a:cxn ang="0">
                <a:pos x="290" y="82"/>
              </a:cxn>
              <a:cxn ang="0">
                <a:pos x="276" y="68"/>
              </a:cxn>
              <a:cxn ang="0">
                <a:pos x="260" y="53"/>
              </a:cxn>
              <a:cxn ang="0">
                <a:pos x="239" y="38"/>
              </a:cxn>
              <a:cxn ang="0">
                <a:pos x="217" y="25"/>
              </a:cxn>
              <a:cxn ang="0">
                <a:pos x="193" y="14"/>
              </a:cxn>
              <a:cxn ang="0">
                <a:pos x="167" y="5"/>
              </a:cxn>
              <a:cxn ang="0">
                <a:pos x="139" y="1"/>
              </a:cxn>
              <a:cxn ang="0">
                <a:pos x="138" y="0"/>
              </a:cxn>
            </a:cxnLst>
            <a:rect l="0" t="0" r="r" b="b"/>
            <a:pathLst>
              <a:path w="310" h="217">
                <a:moveTo>
                  <a:pt x="138" y="0"/>
                </a:moveTo>
                <a:lnTo>
                  <a:pt x="134" y="0"/>
                </a:lnTo>
                <a:lnTo>
                  <a:pt x="123" y="0"/>
                </a:lnTo>
                <a:lnTo>
                  <a:pt x="107" y="0"/>
                </a:lnTo>
                <a:lnTo>
                  <a:pt x="88" y="1"/>
                </a:lnTo>
                <a:lnTo>
                  <a:pt x="68" y="1"/>
                </a:lnTo>
                <a:lnTo>
                  <a:pt x="48" y="1"/>
                </a:lnTo>
                <a:lnTo>
                  <a:pt x="28" y="1"/>
                </a:lnTo>
                <a:lnTo>
                  <a:pt x="14" y="1"/>
                </a:lnTo>
                <a:lnTo>
                  <a:pt x="3" y="1"/>
                </a:lnTo>
                <a:lnTo>
                  <a:pt x="0" y="1"/>
                </a:lnTo>
                <a:lnTo>
                  <a:pt x="1" y="2"/>
                </a:lnTo>
                <a:lnTo>
                  <a:pt x="3" y="5"/>
                </a:lnTo>
                <a:lnTo>
                  <a:pt x="7" y="10"/>
                </a:lnTo>
                <a:lnTo>
                  <a:pt x="12" y="18"/>
                </a:lnTo>
                <a:lnTo>
                  <a:pt x="17" y="26"/>
                </a:lnTo>
                <a:lnTo>
                  <a:pt x="22" y="39"/>
                </a:lnTo>
                <a:lnTo>
                  <a:pt x="26" y="53"/>
                </a:lnTo>
                <a:lnTo>
                  <a:pt x="29" y="68"/>
                </a:lnTo>
                <a:lnTo>
                  <a:pt x="32" y="88"/>
                </a:lnTo>
                <a:lnTo>
                  <a:pt x="33" y="109"/>
                </a:lnTo>
                <a:lnTo>
                  <a:pt x="32" y="130"/>
                </a:lnTo>
                <a:lnTo>
                  <a:pt x="29" y="149"/>
                </a:lnTo>
                <a:lnTo>
                  <a:pt x="26" y="165"/>
                </a:lnTo>
                <a:lnTo>
                  <a:pt x="22" y="179"/>
                </a:lnTo>
                <a:lnTo>
                  <a:pt x="17" y="191"/>
                </a:lnTo>
                <a:lnTo>
                  <a:pt x="12" y="200"/>
                </a:lnTo>
                <a:lnTo>
                  <a:pt x="7" y="208"/>
                </a:lnTo>
                <a:lnTo>
                  <a:pt x="3" y="212"/>
                </a:lnTo>
                <a:lnTo>
                  <a:pt x="1" y="216"/>
                </a:lnTo>
                <a:lnTo>
                  <a:pt x="0" y="216"/>
                </a:lnTo>
                <a:lnTo>
                  <a:pt x="3" y="216"/>
                </a:lnTo>
                <a:lnTo>
                  <a:pt x="13" y="216"/>
                </a:lnTo>
                <a:lnTo>
                  <a:pt x="28" y="216"/>
                </a:lnTo>
                <a:lnTo>
                  <a:pt x="47" y="216"/>
                </a:lnTo>
                <a:lnTo>
                  <a:pt x="68" y="216"/>
                </a:lnTo>
                <a:lnTo>
                  <a:pt x="87" y="216"/>
                </a:lnTo>
                <a:lnTo>
                  <a:pt x="107" y="216"/>
                </a:lnTo>
                <a:lnTo>
                  <a:pt x="123" y="216"/>
                </a:lnTo>
                <a:lnTo>
                  <a:pt x="134" y="216"/>
                </a:lnTo>
                <a:lnTo>
                  <a:pt x="139" y="216"/>
                </a:lnTo>
                <a:lnTo>
                  <a:pt x="167" y="212"/>
                </a:lnTo>
                <a:lnTo>
                  <a:pt x="193" y="203"/>
                </a:lnTo>
                <a:lnTo>
                  <a:pt x="217" y="192"/>
                </a:lnTo>
                <a:lnTo>
                  <a:pt x="239" y="177"/>
                </a:lnTo>
                <a:lnTo>
                  <a:pt x="260" y="163"/>
                </a:lnTo>
                <a:lnTo>
                  <a:pt x="276" y="149"/>
                </a:lnTo>
                <a:lnTo>
                  <a:pt x="290" y="134"/>
                </a:lnTo>
                <a:lnTo>
                  <a:pt x="300" y="123"/>
                </a:lnTo>
                <a:lnTo>
                  <a:pt x="307" y="114"/>
                </a:lnTo>
                <a:lnTo>
                  <a:pt x="309" y="108"/>
                </a:lnTo>
                <a:lnTo>
                  <a:pt x="307" y="103"/>
                </a:lnTo>
                <a:lnTo>
                  <a:pt x="300" y="93"/>
                </a:lnTo>
                <a:lnTo>
                  <a:pt x="290" y="82"/>
                </a:lnTo>
                <a:lnTo>
                  <a:pt x="276" y="68"/>
                </a:lnTo>
                <a:lnTo>
                  <a:pt x="260" y="53"/>
                </a:lnTo>
                <a:lnTo>
                  <a:pt x="239" y="38"/>
                </a:lnTo>
                <a:lnTo>
                  <a:pt x="217" y="25"/>
                </a:lnTo>
                <a:lnTo>
                  <a:pt x="193" y="14"/>
                </a:lnTo>
                <a:lnTo>
                  <a:pt x="167" y="5"/>
                </a:lnTo>
                <a:lnTo>
                  <a:pt x="139" y="1"/>
                </a:lnTo>
                <a:lnTo>
                  <a:pt x="138" y="0"/>
                </a:lnTo>
              </a:path>
            </a:pathLst>
          </a:custGeom>
          <a:solidFill>
            <a:srgbClr val="FFFFFF"/>
          </a:solidFill>
          <a:ln w="12700" cap="rnd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7947" name="Freeform 27"/>
          <p:cNvSpPr>
            <a:spLocks/>
          </p:cNvSpPr>
          <p:nvPr/>
        </p:nvSpPr>
        <p:spPr bwMode="auto">
          <a:xfrm>
            <a:off x="2667000" y="5334000"/>
            <a:ext cx="762000" cy="685800"/>
          </a:xfrm>
          <a:custGeom>
            <a:avLst/>
            <a:gdLst/>
            <a:ahLst/>
            <a:cxnLst>
              <a:cxn ang="0">
                <a:pos x="138" y="0"/>
              </a:cxn>
              <a:cxn ang="0">
                <a:pos x="134" y="0"/>
              </a:cxn>
              <a:cxn ang="0">
                <a:pos x="123" y="0"/>
              </a:cxn>
              <a:cxn ang="0">
                <a:pos x="107" y="0"/>
              </a:cxn>
              <a:cxn ang="0">
                <a:pos x="88" y="1"/>
              </a:cxn>
              <a:cxn ang="0">
                <a:pos x="68" y="1"/>
              </a:cxn>
              <a:cxn ang="0">
                <a:pos x="48" y="1"/>
              </a:cxn>
              <a:cxn ang="0">
                <a:pos x="28" y="1"/>
              </a:cxn>
              <a:cxn ang="0">
                <a:pos x="14" y="1"/>
              </a:cxn>
              <a:cxn ang="0">
                <a:pos x="3" y="1"/>
              </a:cxn>
              <a:cxn ang="0">
                <a:pos x="0" y="1"/>
              </a:cxn>
              <a:cxn ang="0">
                <a:pos x="1" y="2"/>
              </a:cxn>
              <a:cxn ang="0">
                <a:pos x="3" y="5"/>
              </a:cxn>
              <a:cxn ang="0">
                <a:pos x="7" y="10"/>
              </a:cxn>
              <a:cxn ang="0">
                <a:pos x="12" y="18"/>
              </a:cxn>
              <a:cxn ang="0">
                <a:pos x="17" y="26"/>
              </a:cxn>
              <a:cxn ang="0">
                <a:pos x="22" y="39"/>
              </a:cxn>
              <a:cxn ang="0">
                <a:pos x="26" y="53"/>
              </a:cxn>
              <a:cxn ang="0">
                <a:pos x="29" y="68"/>
              </a:cxn>
              <a:cxn ang="0">
                <a:pos x="32" y="88"/>
              </a:cxn>
              <a:cxn ang="0">
                <a:pos x="33" y="109"/>
              </a:cxn>
              <a:cxn ang="0">
                <a:pos x="32" y="130"/>
              </a:cxn>
              <a:cxn ang="0">
                <a:pos x="29" y="149"/>
              </a:cxn>
              <a:cxn ang="0">
                <a:pos x="26" y="165"/>
              </a:cxn>
              <a:cxn ang="0">
                <a:pos x="22" y="179"/>
              </a:cxn>
              <a:cxn ang="0">
                <a:pos x="17" y="191"/>
              </a:cxn>
              <a:cxn ang="0">
                <a:pos x="12" y="200"/>
              </a:cxn>
              <a:cxn ang="0">
                <a:pos x="7" y="208"/>
              </a:cxn>
              <a:cxn ang="0">
                <a:pos x="3" y="212"/>
              </a:cxn>
              <a:cxn ang="0">
                <a:pos x="1" y="216"/>
              </a:cxn>
              <a:cxn ang="0">
                <a:pos x="0" y="216"/>
              </a:cxn>
              <a:cxn ang="0">
                <a:pos x="3" y="216"/>
              </a:cxn>
              <a:cxn ang="0">
                <a:pos x="13" y="216"/>
              </a:cxn>
              <a:cxn ang="0">
                <a:pos x="28" y="216"/>
              </a:cxn>
              <a:cxn ang="0">
                <a:pos x="47" y="216"/>
              </a:cxn>
              <a:cxn ang="0">
                <a:pos x="68" y="216"/>
              </a:cxn>
              <a:cxn ang="0">
                <a:pos x="87" y="216"/>
              </a:cxn>
              <a:cxn ang="0">
                <a:pos x="107" y="216"/>
              </a:cxn>
              <a:cxn ang="0">
                <a:pos x="123" y="216"/>
              </a:cxn>
              <a:cxn ang="0">
                <a:pos x="134" y="216"/>
              </a:cxn>
              <a:cxn ang="0">
                <a:pos x="139" y="216"/>
              </a:cxn>
              <a:cxn ang="0">
                <a:pos x="167" y="212"/>
              </a:cxn>
              <a:cxn ang="0">
                <a:pos x="193" y="203"/>
              </a:cxn>
              <a:cxn ang="0">
                <a:pos x="217" y="192"/>
              </a:cxn>
              <a:cxn ang="0">
                <a:pos x="239" y="177"/>
              </a:cxn>
              <a:cxn ang="0">
                <a:pos x="260" y="163"/>
              </a:cxn>
              <a:cxn ang="0">
                <a:pos x="276" y="149"/>
              </a:cxn>
              <a:cxn ang="0">
                <a:pos x="290" y="134"/>
              </a:cxn>
              <a:cxn ang="0">
                <a:pos x="300" y="123"/>
              </a:cxn>
              <a:cxn ang="0">
                <a:pos x="307" y="114"/>
              </a:cxn>
              <a:cxn ang="0">
                <a:pos x="309" y="108"/>
              </a:cxn>
              <a:cxn ang="0">
                <a:pos x="307" y="103"/>
              </a:cxn>
              <a:cxn ang="0">
                <a:pos x="300" y="93"/>
              </a:cxn>
              <a:cxn ang="0">
                <a:pos x="290" y="82"/>
              </a:cxn>
              <a:cxn ang="0">
                <a:pos x="276" y="68"/>
              </a:cxn>
              <a:cxn ang="0">
                <a:pos x="260" y="53"/>
              </a:cxn>
              <a:cxn ang="0">
                <a:pos x="239" y="38"/>
              </a:cxn>
              <a:cxn ang="0">
                <a:pos x="217" y="25"/>
              </a:cxn>
              <a:cxn ang="0">
                <a:pos x="193" y="14"/>
              </a:cxn>
              <a:cxn ang="0">
                <a:pos x="167" y="5"/>
              </a:cxn>
              <a:cxn ang="0">
                <a:pos x="139" y="1"/>
              </a:cxn>
              <a:cxn ang="0">
                <a:pos x="138" y="0"/>
              </a:cxn>
            </a:cxnLst>
            <a:rect l="0" t="0" r="r" b="b"/>
            <a:pathLst>
              <a:path w="310" h="217">
                <a:moveTo>
                  <a:pt x="138" y="0"/>
                </a:moveTo>
                <a:lnTo>
                  <a:pt x="134" y="0"/>
                </a:lnTo>
                <a:lnTo>
                  <a:pt x="123" y="0"/>
                </a:lnTo>
                <a:lnTo>
                  <a:pt x="107" y="0"/>
                </a:lnTo>
                <a:lnTo>
                  <a:pt x="88" y="1"/>
                </a:lnTo>
                <a:lnTo>
                  <a:pt x="68" y="1"/>
                </a:lnTo>
                <a:lnTo>
                  <a:pt x="48" y="1"/>
                </a:lnTo>
                <a:lnTo>
                  <a:pt x="28" y="1"/>
                </a:lnTo>
                <a:lnTo>
                  <a:pt x="14" y="1"/>
                </a:lnTo>
                <a:lnTo>
                  <a:pt x="3" y="1"/>
                </a:lnTo>
                <a:lnTo>
                  <a:pt x="0" y="1"/>
                </a:lnTo>
                <a:lnTo>
                  <a:pt x="1" y="2"/>
                </a:lnTo>
                <a:lnTo>
                  <a:pt x="3" y="5"/>
                </a:lnTo>
                <a:lnTo>
                  <a:pt x="7" y="10"/>
                </a:lnTo>
                <a:lnTo>
                  <a:pt x="12" y="18"/>
                </a:lnTo>
                <a:lnTo>
                  <a:pt x="17" y="26"/>
                </a:lnTo>
                <a:lnTo>
                  <a:pt x="22" y="39"/>
                </a:lnTo>
                <a:lnTo>
                  <a:pt x="26" y="53"/>
                </a:lnTo>
                <a:lnTo>
                  <a:pt x="29" y="68"/>
                </a:lnTo>
                <a:lnTo>
                  <a:pt x="32" y="88"/>
                </a:lnTo>
                <a:lnTo>
                  <a:pt x="33" y="109"/>
                </a:lnTo>
                <a:lnTo>
                  <a:pt x="32" y="130"/>
                </a:lnTo>
                <a:lnTo>
                  <a:pt x="29" y="149"/>
                </a:lnTo>
                <a:lnTo>
                  <a:pt x="26" y="165"/>
                </a:lnTo>
                <a:lnTo>
                  <a:pt x="22" y="179"/>
                </a:lnTo>
                <a:lnTo>
                  <a:pt x="17" y="191"/>
                </a:lnTo>
                <a:lnTo>
                  <a:pt x="12" y="200"/>
                </a:lnTo>
                <a:lnTo>
                  <a:pt x="7" y="208"/>
                </a:lnTo>
                <a:lnTo>
                  <a:pt x="3" y="212"/>
                </a:lnTo>
                <a:lnTo>
                  <a:pt x="1" y="216"/>
                </a:lnTo>
                <a:lnTo>
                  <a:pt x="0" y="216"/>
                </a:lnTo>
                <a:lnTo>
                  <a:pt x="3" y="216"/>
                </a:lnTo>
                <a:lnTo>
                  <a:pt x="13" y="216"/>
                </a:lnTo>
                <a:lnTo>
                  <a:pt x="28" y="216"/>
                </a:lnTo>
                <a:lnTo>
                  <a:pt x="47" y="216"/>
                </a:lnTo>
                <a:lnTo>
                  <a:pt x="68" y="216"/>
                </a:lnTo>
                <a:lnTo>
                  <a:pt x="87" y="216"/>
                </a:lnTo>
                <a:lnTo>
                  <a:pt x="107" y="216"/>
                </a:lnTo>
                <a:lnTo>
                  <a:pt x="123" y="216"/>
                </a:lnTo>
                <a:lnTo>
                  <a:pt x="134" y="216"/>
                </a:lnTo>
                <a:lnTo>
                  <a:pt x="139" y="216"/>
                </a:lnTo>
                <a:lnTo>
                  <a:pt x="167" y="212"/>
                </a:lnTo>
                <a:lnTo>
                  <a:pt x="193" y="203"/>
                </a:lnTo>
                <a:lnTo>
                  <a:pt x="217" y="192"/>
                </a:lnTo>
                <a:lnTo>
                  <a:pt x="239" y="177"/>
                </a:lnTo>
                <a:lnTo>
                  <a:pt x="260" y="163"/>
                </a:lnTo>
                <a:lnTo>
                  <a:pt x="276" y="149"/>
                </a:lnTo>
                <a:lnTo>
                  <a:pt x="290" y="134"/>
                </a:lnTo>
                <a:lnTo>
                  <a:pt x="300" y="123"/>
                </a:lnTo>
                <a:lnTo>
                  <a:pt x="307" y="114"/>
                </a:lnTo>
                <a:lnTo>
                  <a:pt x="309" y="108"/>
                </a:lnTo>
                <a:lnTo>
                  <a:pt x="307" y="103"/>
                </a:lnTo>
                <a:lnTo>
                  <a:pt x="300" y="93"/>
                </a:lnTo>
                <a:lnTo>
                  <a:pt x="290" y="82"/>
                </a:lnTo>
                <a:lnTo>
                  <a:pt x="276" y="68"/>
                </a:lnTo>
                <a:lnTo>
                  <a:pt x="260" y="53"/>
                </a:lnTo>
                <a:lnTo>
                  <a:pt x="239" y="38"/>
                </a:lnTo>
                <a:lnTo>
                  <a:pt x="217" y="25"/>
                </a:lnTo>
                <a:lnTo>
                  <a:pt x="193" y="14"/>
                </a:lnTo>
                <a:lnTo>
                  <a:pt x="167" y="5"/>
                </a:lnTo>
                <a:lnTo>
                  <a:pt x="139" y="1"/>
                </a:lnTo>
                <a:lnTo>
                  <a:pt x="138" y="0"/>
                </a:lnTo>
              </a:path>
            </a:pathLst>
          </a:custGeom>
          <a:solidFill>
            <a:srgbClr val="FFFFFF"/>
          </a:solidFill>
          <a:ln w="12700" cap="rnd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337948" name="AutoShape 28"/>
          <p:cNvCxnSpPr>
            <a:cxnSpLocks noChangeShapeType="1"/>
            <a:stCxn id="337945" idx="51"/>
          </p:cNvCxnSpPr>
          <p:nvPr/>
        </p:nvCxnSpPr>
        <p:spPr bwMode="auto">
          <a:xfrm>
            <a:off x="3421063" y="3678238"/>
            <a:ext cx="1760537" cy="741362"/>
          </a:xfrm>
          <a:prstGeom prst="bentConnector3">
            <a:avLst>
              <a:gd name="adj1" fmla="val 50227"/>
            </a:avLst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</p:cxnSp>
      <p:cxnSp>
        <p:nvCxnSpPr>
          <p:cNvPr id="337949" name="AutoShape 29"/>
          <p:cNvCxnSpPr>
            <a:cxnSpLocks noChangeShapeType="1"/>
            <a:stCxn id="337947" idx="52"/>
          </p:cNvCxnSpPr>
          <p:nvPr/>
        </p:nvCxnSpPr>
        <p:spPr bwMode="auto">
          <a:xfrm flipV="1">
            <a:off x="3405188" y="4876800"/>
            <a:ext cx="1776412" cy="750888"/>
          </a:xfrm>
          <a:prstGeom prst="bentConnector3">
            <a:avLst>
              <a:gd name="adj1" fmla="val 50671"/>
            </a:avLst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</p:cxnSp>
    </p:spTree>
  </p:cSld>
  <p:clrMapOvr>
    <a:masterClrMapping/>
  </p:clrMapOvr>
  <p:transition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Boolean Algebra and Logic Gates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BB041B-A3B3-4A90-96AA-E15457017D92}" type="slidenum">
              <a:rPr lang="en-US"/>
              <a:pPr/>
              <a:t>36</a:t>
            </a:fld>
            <a:endParaRPr lang="en-US"/>
          </a:p>
        </p:txBody>
      </p:sp>
      <p:sp>
        <p:nvSpPr>
          <p:cNvPr id="339972" name="Rectangle 4"/>
          <p:cNvSpPr>
            <a:spLocks noChangeArrowheads="1"/>
          </p:cNvSpPr>
          <p:nvPr/>
        </p:nvSpPr>
        <p:spPr bwMode="auto">
          <a:xfrm>
            <a:off x="381000" y="228600"/>
            <a:ext cx="8343900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4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Logic Gates </a:t>
            </a:r>
          </a:p>
        </p:txBody>
      </p:sp>
      <p:graphicFrame>
        <p:nvGraphicFramePr>
          <p:cNvPr id="339980" name="Object 12"/>
          <p:cNvGraphicFramePr>
            <a:graphicFrameLocks noChangeAspect="1"/>
          </p:cNvGraphicFramePr>
          <p:nvPr>
            <p:ph sz="quarter" idx="2"/>
          </p:nvPr>
        </p:nvGraphicFramePr>
        <p:xfrm>
          <a:off x="381000" y="2855913"/>
          <a:ext cx="1143000" cy="344487"/>
        </p:xfrm>
        <a:graphic>
          <a:graphicData uri="http://schemas.openxmlformats.org/presentationml/2006/ole">
            <p:oleObj spid="_x0000_s339980" name="Equation" r:id="rId3" imgW="672840" imgH="203040" progId="Equation.3">
              <p:embed/>
            </p:oleObj>
          </a:graphicData>
        </a:graphic>
      </p:graphicFrame>
      <p:graphicFrame>
        <p:nvGraphicFramePr>
          <p:cNvPr id="339983" name="Object 15"/>
          <p:cNvGraphicFramePr>
            <a:graphicFrameLocks noChangeAspect="1"/>
          </p:cNvGraphicFramePr>
          <p:nvPr>
            <p:ph sz="quarter" idx="3"/>
          </p:nvPr>
        </p:nvGraphicFramePr>
        <p:xfrm>
          <a:off x="7172325" y="2895600"/>
          <a:ext cx="1219200" cy="368300"/>
        </p:xfrm>
        <a:graphic>
          <a:graphicData uri="http://schemas.openxmlformats.org/presentationml/2006/ole">
            <p:oleObj spid="_x0000_s339983" name="Equation" r:id="rId4" imgW="672840" imgH="203040" progId="Equation.3">
              <p:embed/>
            </p:oleObj>
          </a:graphicData>
        </a:graphic>
      </p:graphicFrame>
      <p:sp>
        <p:nvSpPr>
          <p:cNvPr id="339976" name="Line 8"/>
          <p:cNvSpPr>
            <a:spLocks noChangeShapeType="1"/>
          </p:cNvSpPr>
          <p:nvPr/>
        </p:nvSpPr>
        <p:spPr bwMode="auto">
          <a:xfrm>
            <a:off x="6477000" y="3048000"/>
            <a:ext cx="685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9987" name="Line 19"/>
          <p:cNvSpPr>
            <a:spLocks noChangeShapeType="1"/>
          </p:cNvSpPr>
          <p:nvPr/>
        </p:nvSpPr>
        <p:spPr bwMode="auto">
          <a:xfrm flipH="1">
            <a:off x="1524000" y="3048000"/>
            <a:ext cx="685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339988" name="Picture 20" descr="gates"/>
          <p:cNvPicPr>
            <a:picLocks noGrp="1" noChangeAspect="1" noChangeArrowheads="1"/>
          </p:cNvPicPr>
          <p:nvPr>
            <p:ph sz="half" idx="1"/>
          </p:nvPr>
        </p:nvPicPr>
        <p:blipFill>
          <a:blip r:embed="rId5"/>
          <a:srcRect/>
          <a:stretch>
            <a:fillRect/>
          </a:stretch>
        </p:blipFill>
        <p:spPr>
          <a:xfrm>
            <a:off x="1844675" y="1143000"/>
            <a:ext cx="5165725" cy="5410200"/>
          </a:xfrm>
          <a:noFill/>
          <a:ln/>
        </p:spPr>
      </p:pic>
    </p:spTree>
  </p:cSld>
  <p:clrMapOvr>
    <a:masterClrMapping/>
  </p:clrMapOvr>
  <p:transition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Boolean Algebra and Logic Gates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01E634-D370-46E4-BF83-21CAB5153115}" type="slidenum">
              <a:rPr lang="en-US"/>
              <a:pPr/>
              <a:t>37</a:t>
            </a:fld>
            <a:endParaRPr lang="en-US"/>
          </a:p>
        </p:txBody>
      </p:sp>
      <p:sp>
        <p:nvSpPr>
          <p:cNvPr id="33894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Exclusive-OR</a:t>
            </a:r>
          </a:p>
        </p:txBody>
      </p:sp>
      <p:pic>
        <p:nvPicPr>
          <p:cNvPr id="33894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524000"/>
            <a:ext cx="2963863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38950" name="Object 6"/>
          <p:cNvGraphicFramePr>
            <a:graphicFrameLocks noChangeAspect="1"/>
          </p:cNvGraphicFramePr>
          <p:nvPr/>
        </p:nvGraphicFramePr>
        <p:xfrm>
          <a:off x="533400" y="5621338"/>
          <a:ext cx="7253288" cy="474662"/>
        </p:xfrm>
        <a:graphic>
          <a:graphicData uri="http://schemas.openxmlformats.org/presentationml/2006/ole">
            <p:oleObj spid="_x0000_s338950" name="Equation" r:id="rId4" imgW="2717640" imgH="177480" progId="Equation.3">
              <p:embed/>
            </p:oleObj>
          </a:graphicData>
        </a:graphic>
      </p:graphicFrame>
      <p:graphicFrame>
        <p:nvGraphicFramePr>
          <p:cNvPr id="338951" name="Object 7"/>
          <p:cNvGraphicFramePr>
            <a:graphicFrameLocks noChangeAspect="1"/>
          </p:cNvGraphicFramePr>
          <p:nvPr/>
        </p:nvGraphicFramePr>
        <p:xfrm>
          <a:off x="3657600" y="1330325"/>
          <a:ext cx="5272088" cy="3927475"/>
        </p:xfrm>
        <a:graphic>
          <a:graphicData uri="http://schemas.openxmlformats.org/presentationml/2006/ole">
            <p:oleObj spid="_x0000_s338951" name="Equation" r:id="rId5" imgW="2489040" imgH="1854000" progId="Equation.3">
              <p:embed/>
            </p:oleObj>
          </a:graphicData>
        </a:graphic>
      </p:graphicFrame>
    </p:spTree>
  </p:cSld>
  <p:clrMapOvr>
    <a:masterClrMapping/>
  </p:clrMapOvr>
  <p:transition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Boolean Algebra and Logic Gates</a:t>
            </a: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29DBAA-D0C9-4B9B-BB87-0634064C0FCA}" type="slidenum">
              <a:rPr lang="en-US"/>
              <a:pPr/>
              <a:t>38</a:t>
            </a:fld>
            <a:endParaRPr lang="en-US"/>
          </a:p>
        </p:txBody>
      </p:sp>
      <p:sp>
        <p:nvSpPr>
          <p:cNvPr id="340996" name="Rectangle 4"/>
          <p:cNvSpPr>
            <a:spLocks noChangeArrowheads="1"/>
          </p:cNvSpPr>
          <p:nvPr/>
        </p:nvSpPr>
        <p:spPr bwMode="auto">
          <a:xfrm>
            <a:off x="1752600" y="3352800"/>
            <a:ext cx="5791200" cy="1828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0997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Equivalence</a:t>
            </a:r>
          </a:p>
        </p:txBody>
      </p:sp>
      <p:sp>
        <p:nvSpPr>
          <p:cNvPr id="34099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343900" cy="968375"/>
          </a:xfrm>
          <a:noFill/>
          <a:ln/>
        </p:spPr>
        <p:txBody>
          <a:bodyPr/>
          <a:lstStyle/>
          <a:p>
            <a:r>
              <a:rPr lang="en-US"/>
              <a:t>Equivalence is the complement of exclusive-OR </a:t>
            </a:r>
          </a:p>
        </p:txBody>
      </p:sp>
      <p:graphicFrame>
        <p:nvGraphicFramePr>
          <p:cNvPr id="340999" name="Object 7"/>
          <p:cNvGraphicFramePr>
            <a:graphicFrameLocks noChangeAspect="1"/>
          </p:cNvGraphicFramePr>
          <p:nvPr/>
        </p:nvGraphicFramePr>
        <p:xfrm>
          <a:off x="762000" y="1981200"/>
          <a:ext cx="7153275" cy="1289050"/>
        </p:xfrm>
        <a:graphic>
          <a:graphicData uri="http://schemas.openxmlformats.org/presentationml/2006/ole">
            <p:oleObj spid="_x0000_s340999" name="Equation" r:id="rId3" imgW="2679480" imgH="482400" progId="Equation.3">
              <p:embed/>
            </p:oleObj>
          </a:graphicData>
        </a:graphic>
      </p:graphicFrame>
      <p:sp>
        <p:nvSpPr>
          <p:cNvPr id="341000" name="Rectangle 8"/>
          <p:cNvSpPr>
            <a:spLocks noChangeArrowheads="1"/>
          </p:cNvSpPr>
          <p:nvPr/>
        </p:nvSpPr>
        <p:spPr bwMode="auto">
          <a:xfrm>
            <a:off x="3276600" y="3581400"/>
            <a:ext cx="1524000" cy="1066800"/>
          </a:xfrm>
          <a:prstGeom prst="rect">
            <a:avLst/>
          </a:prstGeom>
          <a:solidFill>
            <a:schemeClr val="tx1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41001" name="Object 9"/>
          <p:cNvGraphicFramePr>
            <a:graphicFrameLocks noChangeAspect="1"/>
          </p:cNvGraphicFramePr>
          <p:nvPr/>
        </p:nvGraphicFramePr>
        <p:xfrm>
          <a:off x="3733800" y="3802063"/>
          <a:ext cx="685800" cy="617537"/>
        </p:xfrm>
        <a:graphic>
          <a:graphicData uri="http://schemas.openxmlformats.org/presentationml/2006/ole">
            <p:oleObj spid="_x0000_s341001" name="Equation" r:id="rId4" imgW="126720" imgH="114120" progId="Equation.3">
              <p:embed/>
            </p:oleObj>
          </a:graphicData>
        </a:graphic>
      </p:graphicFrame>
      <p:sp>
        <p:nvSpPr>
          <p:cNvPr id="341002" name="Line 10"/>
          <p:cNvSpPr>
            <a:spLocks noChangeShapeType="1"/>
          </p:cNvSpPr>
          <p:nvPr/>
        </p:nvSpPr>
        <p:spPr bwMode="auto">
          <a:xfrm flipH="1">
            <a:off x="2209800" y="3886200"/>
            <a:ext cx="10668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1003" name="Line 11"/>
          <p:cNvSpPr>
            <a:spLocks noChangeShapeType="1"/>
          </p:cNvSpPr>
          <p:nvPr/>
        </p:nvSpPr>
        <p:spPr bwMode="auto">
          <a:xfrm flipH="1">
            <a:off x="2209800" y="4419600"/>
            <a:ext cx="10668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1004" name="Line 12"/>
          <p:cNvSpPr>
            <a:spLocks noChangeShapeType="1"/>
          </p:cNvSpPr>
          <p:nvPr/>
        </p:nvSpPr>
        <p:spPr bwMode="auto">
          <a:xfrm flipH="1">
            <a:off x="4800600" y="4114800"/>
            <a:ext cx="10668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1005" name="Text Box 13"/>
          <p:cNvSpPr txBox="1">
            <a:spLocks noChangeArrowheads="1"/>
          </p:cNvSpPr>
          <p:nvPr/>
        </p:nvSpPr>
        <p:spPr bwMode="auto">
          <a:xfrm>
            <a:off x="1828800" y="3581400"/>
            <a:ext cx="4572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chemeClr val="bg2"/>
                </a:solidFill>
                <a:latin typeface="Times New Roman" pitchFamily="18" charset="0"/>
              </a:rPr>
              <a:t>A</a:t>
            </a:r>
          </a:p>
          <a:p>
            <a:pPr>
              <a:spcBef>
                <a:spcPct val="50000"/>
              </a:spcBef>
            </a:pPr>
            <a:r>
              <a:rPr lang="en-US" i="1">
                <a:solidFill>
                  <a:schemeClr val="bg2"/>
                </a:solidFill>
                <a:latin typeface="Times New Roman" pitchFamily="18" charset="0"/>
              </a:rPr>
              <a:t>B</a:t>
            </a:r>
          </a:p>
        </p:txBody>
      </p:sp>
      <p:graphicFrame>
        <p:nvGraphicFramePr>
          <p:cNvPr id="341006" name="Object 14"/>
          <p:cNvGraphicFramePr>
            <a:graphicFrameLocks noChangeAspect="1"/>
          </p:cNvGraphicFramePr>
          <p:nvPr/>
        </p:nvGraphicFramePr>
        <p:xfrm>
          <a:off x="5867400" y="3886200"/>
          <a:ext cx="1295400" cy="517525"/>
        </p:xfrm>
        <a:graphic>
          <a:graphicData uri="http://schemas.openxmlformats.org/presentationml/2006/ole">
            <p:oleObj spid="_x0000_s341006" name="Equation" r:id="rId5" imgW="507960" imgH="203040" progId="Equation.3">
              <p:embed/>
            </p:oleObj>
          </a:graphicData>
        </a:graphic>
      </p:graphicFrame>
      <p:graphicFrame>
        <p:nvGraphicFramePr>
          <p:cNvPr id="341007" name="Object 15"/>
          <p:cNvGraphicFramePr>
            <a:graphicFrameLocks noChangeAspect="1"/>
          </p:cNvGraphicFramePr>
          <p:nvPr/>
        </p:nvGraphicFramePr>
        <p:xfrm>
          <a:off x="990600" y="5562600"/>
          <a:ext cx="4440238" cy="609600"/>
        </p:xfrm>
        <a:graphic>
          <a:graphicData uri="http://schemas.openxmlformats.org/presentationml/2006/ole">
            <p:oleObj spid="_x0000_s341007" name="Equation" r:id="rId6" imgW="1663560" imgH="228600" progId="Equation.3">
              <p:embed/>
            </p:oleObj>
          </a:graphicData>
        </a:graphic>
      </p:graphicFrame>
      <p:sp>
        <p:nvSpPr>
          <p:cNvPr id="341008" name="Text Box 16"/>
          <p:cNvSpPr txBox="1">
            <a:spLocks noChangeArrowheads="1"/>
          </p:cNvSpPr>
          <p:nvPr/>
        </p:nvSpPr>
        <p:spPr bwMode="auto">
          <a:xfrm>
            <a:off x="5638800" y="5638800"/>
            <a:ext cx="281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Simplify it…</a:t>
            </a:r>
          </a:p>
        </p:txBody>
      </p:sp>
    </p:spTree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Boolean Algebra and Logic Gates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2DBFC2B-6A1A-4DCC-8817-A654C8EAE508}" type="slidenum">
              <a:rPr lang="en-US"/>
              <a:pPr/>
              <a:t>4</a:t>
            </a:fld>
            <a:endParaRPr lang="en-US"/>
          </a:p>
        </p:txBody>
      </p:sp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Basic Operations</a:t>
            </a:r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343900" cy="530225"/>
          </a:xfrm>
          <a:noFill/>
          <a:ln/>
        </p:spPr>
        <p:txBody>
          <a:bodyPr/>
          <a:lstStyle/>
          <a:p>
            <a:r>
              <a:rPr lang="en-US">
                <a:effectLst/>
              </a:rPr>
              <a:t>AND</a:t>
            </a:r>
            <a:endParaRPr lang="en-US"/>
          </a:p>
        </p:txBody>
      </p:sp>
      <p:sp>
        <p:nvSpPr>
          <p:cNvPr id="304133" name="Text Box 5"/>
          <p:cNvSpPr txBox="1">
            <a:spLocks noChangeArrowheads="1"/>
          </p:cNvSpPr>
          <p:nvPr/>
        </p:nvSpPr>
        <p:spPr bwMode="auto">
          <a:xfrm>
            <a:off x="4800600" y="2057400"/>
            <a:ext cx="36576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F is 1 if and only if</a:t>
            </a:r>
          </a:p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A and B are both 1</a:t>
            </a:r>
          </a:p>
        </p:txBody>
      </p:sp>
      <p:pic>
        <p:nvPicPr>
          <p:cNvPr id="30413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828800"/>
            <a:ext cx="33528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Boolean Algebra and Logic Gates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663513-8764-4E75-B3C9-60B2FDBC1D47}" type="slidenum">
              <a:rPr lang="en-US"/>
              <a:pPr/>
              <a:t>5</a:t>
            </a:fld>
            <a:endParaRPr lang="en-US"/>
          </a:p>
        </p:txBody>
      </p:sp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Basic Operations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343900" cy="530225"/>
          </a:xfrm>
          <a:noFill/>
          <a:ln/>
        </p:spPr>
        <p:txBody>
          <a:bodyPr/>
          <a:lstStyle/>
          <a:p>
            <a:r>
              <a:rPr lang="en-US">
                <a:effectLst/>
              </a:rPr>
              <a:t>OR</a:t>
            </a:r>
            <a:endParaRPr lang="en-US"/>
          </a:p>
        </p:txBody>
      </p:sp>
      <p:sp>
        <p:nvSpPr>
          <p:cNvPr id="306180" name="Text Box 4"/>
          <p:cNvSpPr txBox="1">
            <a:spLocks noChangeArrowheads="1"/>
          </p:cNvSpPr>
          <p:nvPr/>
        </p:nvSpPr>
        <p:spPr bwMode="auto">
          <a:xfrm>
            <a:off x="4800600" y="2057400"/>
            <a:ext cx="36576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F is 1 if and only if</a:t>
            </a:r>
          </a:p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A or B (or both) are 1</a:t>
            </a:r>
          </a:p>
        </p:txBody>
      </p:sp>
      <p:pic>
        <p:nvPicPr>
          <p:cNvPr id="30618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752600"/>
            <a:ext cx="3470275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Boolean Algebra and Logic Gates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9C173F-D9F7-4EC0-BAD4-F84817461FC5}" type="slidenum">
              <a:rPr lang="en-US"/>
              <a:pPr/>
              <a:t>6</a:t>
            </a:fld>
            <a:endParaRPr lang="en-US"/>
          </a:p>
        </p:txBody>
      </p:sp>
      <p:sp>
        <p:nvSpPr>
          <p:cNvPr id="272393" name="Rectangle 9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Basic Theorems</a:t>
            </a:r>
          </a:p>
        </p:txBody>
      </p:sp>
      <p:sp>
        <p:nvSpPr>
          <p:cNvPr id="272395" name="Line 11"/>
          <p:cNvSpPr>
            <a:spLocks noChangeShapeType="1"/>
          </p:cNvSpPr>
          <p:nvPr/>
        </p:nvSpPr>
        <p:spPr bwMode="auto">
          <a:xfrm>
            <a:off x="1371600" y="3048000"/>
            <a:ext cx="64008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2396" name="Line 12"/>
          <p:cNvSpPr>
            <a:spLocks noChangeShapeType="1"/>
          </p:cNvSpPr>
          <p:nvPr/>
        </p:nvSpPr>
        <p:spPr bwMode="auto">
          <a:xfrm>
            <a:off x="1371600" y="3962400"/>
            <a:ext cx="64008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2397" name="Line 13"/>
          <p:cNvSpPr>
            <a:spLocks noChangeShapeType="1"/>
          </p:cNvSpPr>
          <p:nvPr/>
        </p:nvSpPr>
        <p:spPr bwMode="auto">
          <a:xfrm>
            <a:off x="1371600" y="4953000"/>
            <a:ext cx="64008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2398" name="Text Box 14"/>
          <p:cNvSpPr txBox="1">
            <a:spLocks noChangeArrowheads="1"/>
          </p:cNvSpPr>
          <p:nvPr/>
        </p:nvSpPr>
        <p:spPr bwMode="auto">
          <a:xfrm>
            <a:off x="914400" y="59436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72399" name="Text Box 15"/>
          <p:cNvSpPr txBox="1">
            <a:spLocks noChangeArrowheads="1"/>
          </p:cNvSpPr>
          <p:nvPr/>
        </p:nvSpPr>
        <p:spPr bwMode="auto">
          <a:xfrm>
            <a:off x="2971800" y="5943600"/>
            <a:ext cx="419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Let’s prove each one</a:t>
            </a:r>
          </a:p>
        </p:txBody>
      </p:sp>
      <p:graphicFrame>
        <p:nvGraphicFramePr>
          <p:cNvPr id="272400" name="Object 16"/>
          <p:cNvGraphicFramePr>
            <a:graphicFrameLocks noChangeAspect="1"/>
          </p:cNvGraphicFramePr>
          <p:nvPr>
            <p:ph idx="1"/>
          </p:nvPr>
        </p:nvGraphicFramePr>
        <p:xfrm>
          <a:off x="762000" y="1219200"/>
          <a:ext cx="7239000" cy="4471988"/>
        </p:xfrm>
        <a:graphic>
          <a:graphicData uri="http://schemas.openxmlformats.org/presentationml/2006/ole">
            <p:oleObj spid="_x0000_s272400" name="Bitmap Image" r:id="rId3" imgW="7295238" imgH="4505954" progId="PBrush">
              <p:embed/>
            </p:oleObj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Boolean Algebra and Logic Gates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19016A-EF37-450B-AA6B-17EF2FFBF740}" type="slidenum">
              <a:rPr lang="en-US"/>
              <a:pPr/>
              <a:t>7</a:t>
            </a:fld>
            <a:endParaRPr lang="en-US"/>
          </a:p>
        </p:txBody>
      </p:sp>
      <p:sp>
        <p:nvSpPr>
          <p:cNvPr id="30925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Simplification Theorems</a:t>
            </a:r>
          </a:p>
        </p:txBody>
      </p:sp>
      <p:graphicFrame>
        <p:nvGraphicFramePr>
          <p:cNvPr id="309253" name="Object 5"/>
          <p:cNvGraphicFramePr>
            <a:graphicFrameLocks noChangeAspect="1"/>
          </p:cNvGraphicFramePr>
          <p:nvPr/>
        </p:nvGraphicFramePr>
        <p:xfrm>
          <a:off x="1684338" y="1295400"/>
          <a:ext cx="5402262" cy="4649788"/>
        </p:xfrm>
        <a:graphic>
          <a:graphicData uri="http://schemas.openxmlformats.org/presentationml/2006/ole">
            <p:oleObj spid="_x0000_s309253" name="Equation" r:id="rId3" imgW="1625400" imgH="1396800" progId="Equation.3">
              <p:embed/>
            </p:oleObj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Boolean Algebra and Logic Gates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274E91-8B2C-4761-89B6-E0815D83C8D9}" type="slidenum">
              <a:rPr lang="en-US"/>
              <a:pPr/>
              <a:t>8</a:t>
            </a:fld>
            <a:endParaRPr lang="en-US"/>
          </a:p>
        </p:txBody>
      </p:sp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16050"/>
            <a:ext cx="8343900" cy="4619625"/>
          </a:xfrm>
        </p:spPr>
        <p:txBody>
          <a:bodyPr/>
          <a:lstStyle/>
          <a:p>
            <a:r>
              <a:rPr lang="en-US"/>
              <a:t>Proof 6. </a:t>
            </a:r>
          </a:p>
          <a:p>
            <a:pPr>
              <a:buFont typeface="Wingdings" pitchFamily="2" charset="2"/>
              <a:buNone/>
            </a:pPr>
            <a:r>
              <a:rPr lang="en-US"/>
              <a:t>	R.H.S. = X+Y</a:t>
            </a:r>
          </a:p>
          <a:p>
            <a:pPr>
              <a:buFont typeface="Wingdings" pitchFamily="2" charset="2"/>
              <a:buNone/>
            </a:pPr>
            <a:r>
              <a:rPr lang="en-US"/>
              <a:t>			= X(Y+Y’)+Y(X+X’)</a:t>
            </a:r>
          </a:p>
          <a:p>
            <a:pPr>
              <a:buFont typeface="Wingdings" pitchFamily="2" charset="2"/>
              <a:buNone/>
            </a:pPr>
            <a:r>
              <a:rPr lang="en-US"/>
              <a:t>			= XY+XY’+XY+X’Y</a:t>
            </a:r>
          </a:p>
          <a:p>
            <a:pPr>
              <a:buFont typeface="Wingdings" pitchFamily="2" charset="2"/>
              <a:buNone/>
            </a:pPr>
            <a:r>
              <a:rPr lang="en-US"/>
              <a:t>			= XY+XY’+X’Y	</a:t>
            </a:r>
          </a:p>
          <a:p>
            <a:pPr>
              <a:buFont typeface="Wingdings" pitchFamily="2" charset="2"/>
              <a:buNone/>
            </a:pPr>
            <a:r>
              <a:rPr lang="en-US"/>
              <a:t>			= (X+X’)Y+XY’</a:t>
            </a:r>
          </a:p>
          <a:p>
            <a:pPr>
              <a:buFont typeface="Wingdings" pitchFamily="2" charset="2"/>
              <a:buNone/>
            </a:pPr>
            <a:r>
              <a:rPr lang="en-US"/>
              <a:t>			= Y+XY’</a:t>
            </a:r>
          </a:p>
          <a:p>
            <a:pPr>
              <a:buFont typeface="Wingdings" pitchFamily="2" charset="2"/>
              <a:buNone/>
            </a:pPr>
            <a:r>
              <a:rPr lang="en-US"/>
              <a:t>			= L.H.S.</a:t>
            </a:r>
          </a:p>
        </p:txBody>
      </p:sp>
    </p:spTree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Boolean Algebra and Logic Gates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3F7EE6-A59D-4785-9B06-8A8C992BAEE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3512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762000"/>
            <a:ext cx="4038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12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52400"/>
            <a:ext cx="500062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123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76800" y="762000"/>
            <a:ext cx="328612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123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29200" y="2438400"/>
            <a:ext cx="37338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123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8600" y="2514600"/>
            <a:ext cx="4724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1239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57200" y="4191000"/>
            <a:ext cx="36766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1240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899260" y="4267200"/>
            <a:ext cx="424474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33400" y="5257800"/>
            <a:ext cx="3883981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Presentation">
  <a:themeElements>
    <a:clrScheme name="Presentation 8">
      <a:dk1>
        <a:srgbClr val="000000"/>
      </a:dk1>
      <a:lt1>
        <a:srgbClr val="FFFFFF"/>
      </a:lt1>
      <a:dk2>
        <a:srgbClr val="3678D8"/>
      </a:dk2>
      <a:lt2>
        <a:srgbClr val="FFCC00"/>
      </a:lt2>
      <a:accent1>
        <a:srgbClr val="E7B373"/>
      </a:accent1>
      <a:accent2>
        <a:srgbClr val="67C5A3"/>
      </a:accent2>
      <a:accent3>
        <a:srgbClr val="AEBEE9"/>
      </a:accent3>
      <a:accent4>
        <a:srgbClr val="DADADA"/>
      </a:accent4>
      <a:accent5>
        <a:srgbClr val="F1D6BC"/>
      </a:accent5>
      <a:accent6>
        <a:srgbClr val="5DB293"/>
      </a:accent6>
      <a:hlink>
        <a:srgbClr val="3B98CB"/>
      </a:hlink>
      <a:folHlink>
        <a:srgbClr val="F4867A"/>
      </a:folHlink>
    </a:clrScheme>
    <a:fontScheme name="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000000"/>
        </a:dk1>
        <a:lt1>
          <a:srgbClr val="FFFFFF"/>
        </a:lt1>
        <a:dk2>
          <a:srgbClr val="3678D8"/>
        </a:dk2>
        <a:lt2>
          <a:srgbClr val="FFCC00"/>
        </a:lt2>
        <a:accent1>
          <a:srgbClr val="E7B373"/>
        </a:accent1>
        <a:accent2>
          <a:srgbClr val="67C5A3"/>
        </a:accent2>
        <a:accent3>
          <a:srgbClr val="AEBEE9"/>
        </a:accent3>
        <a:accent4>
          <a:srgbClr val="DADADA"/>
        </a:accent4>
        <a:accent5>
          <a:srgbClr val="F1D6BC"/>
        </a:accent5>
        <a:accent6>
          <a:srgbClr val="5DB293"/>
        </a:accent6>
        <a:hlink>
          <a:srgbClr val="3B98CB"/>
        </a:hlink>
        <a:folHlink>
          <a:srgbClr val="F4867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Settings\Administrator\Application Data\Microsoft\Templates\Presentation.pot</Template>
  <TotalTime>2590</TotalTime>
  <Words>827</Words>
  <Application>Microsoft PowerPoint</Application>
  <PresentationFormat>On-screen Show (4:3)</PresentationFormat>
  <Paragraphs>278</Paragraphs>
  <Slides>38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1" baseType="lpstr">
      <vt:lpstr>Presentation</vt:lpstr>
      <vt:lpstr>Equation</vt:lpstr>
      <vt:lpstr>Bitmap Image</vt:lpstr>
      <vt:lpstr>Chapter 2  Boolean Algebra</vt:lpstr>
      <vt:lpstr>Boolean Algebra</vt:lpstr>
      <vt:lpstr>Basic Operations</vt:lpstr>
      <vt:lpstr>Basic Operations</vt:lpstr>
      <vt:lpstr>Basic Operations</vt:lpstr>
      <vt:lpstr>Basic Theorems</vt:lpstr>
      <vt:lpstr>Simplification Theorems</vt:lpstr>
      <vt:lpstr>Slide 8</vt:lpstr>
      <vt:lpstr>Slide 9</vt:lpstr>
      <vt:lpstr>Slide 10</vt:lpstr>
      <vt:lpstr>Slide 11</vt:lpstr>
      <vt:lpstr>Slide 12</vt:lpstr>
      <vt:lpstr>Theorem 3</vt:lpstr>
      <vt:lpstr>Theorem 4</vt:lpstr>
      <vt:lpstr>Theorem 5: Idempotent Laws</vt:lpstr>
      <vt:lpstr>Truth Table</vt:lpstr>
      <vt:lpstr>Examples</vt:lpstr>
      <vt:lpstr>Example</vt:lpstr>
      <vt:lpstr>Example</vt:lpstr>
      <vt:lpstr>Operator Precedence</vt:lpstr>
      <vt:lpstr>Slide 21</vt:lpstr>
      <vt:lpstr>Slide 22</vt:lpstr>
      <vt:lpstr>Study Problems</vt:lpstr>
      <vt:lpstr>Slide 24</vt:lpstr>
      <vt:lpstr>Slide 25</vt:lpstr>
      <vt:lpstr>Exercise</vt:lpstr>
      <vt:lpstr>Slide 27</vt:lpstr>
      <vt:lpstr>Exercise</vt:lpstr>
      <vt:lpstr>Slide 29</vt:lpstr>
      <vt:lpstr>Slide 30</vt:lpstr>
      <vt:lpstr>Example</vt:lpstr>
      <vt:lpstr>Sum-of-Products</vt:lpstr>
      <vt:lpstr>Sum-of-Products</vt:lpstr>
      <vt:lpstr>Product-of-Sums</vt:lpstr>
      <vt:lpstr>Product-of-Sums</vt:lpstr>
      <vt:lpstr>Slide 36</vt:lpstr>
      <vt:lpstr>Exclusive-OR</vt:lpstr>
      <vt:lpstr>Equivalence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474</cp:revision>
  <cp:lastPrinted>1601-01-01T00:00:00Z</cp:lastPrinted>
  <dcterms:created xsi:type="dcterms:W3CDTF">1601-01-01T00:00:00Z</dcterms:created>
  <dcterms:modified xsi:type="dcterms:W3CDTF">2021-10-08T05:01:41Z</dcterms:modified>
</cp:coreProperties>
</file>