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4128" r:id="rId2"/>
  </p:sldMasterIdLst>
  <p:notesMasterIdLst>
    <p:notesMasterId r:id="rId57"/>
  </p:notesMasterIdLst>
  <p:handoutMasterIdLst>
    <p:handoutMasterId r:id="rId58"/>
  </p:handoutMasterIdLst>
  <p:sldIdLst>
    <p:sldId id="408" r:id="rId3"/>
    <p:sldId id="410" r:id="rId4"/>
    <p:sldId id="411" r:id="rId5"/>
    <p:sldId id="412" r:id="rId6"/>
    <p:sldId id="413" r:id="rId7"/>
    <p:sldId id="414" r:id="rId8"/>
    <p:sldId id="409" r:id="rId9"/>
    <p:sldId id="389" r:id="rId10"/>
    <p:sldId id="396" r:id="rId11"/>
    <p:sldId id="415" r:id="rId12"/>
    <p:sldId id="416" r:id="rId13"/>
    <p:sldId id="417" r:id="rId14"/>
    <p:sldId id="418" r:id="rId15"/>
    <p:sldId id="387" r:id="rId16"/>
    <p:sldId id="398" r:id="rId17"/>
    <p:sldId id="397" r:id="rId18"/>
    <p:sldId id="399" r:id="rId19"/>
    <p:sldId id="400" r:id="rId20"/>
    <p:sldId id="391" r:id="rId21"/>
    <p:sldId id="406" r:id="rId22"/>
    <p:sldId id="402" r:id="rId23"/>
    <p:sldId id="419" r:id="rId24"/>
    <p:sldId id="421" r:id="rId25"/>
    <p:sldId id="422" r:id="rId26"/>
    <p:sldId id="423" r:id="rId27"/>
    <p:sldId id="424" r:id="rId28"/>
    <p:sldId id="425" r:id="rId29"/>
    <p:sldId id="426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36" r:id="rId39"/>
    <p:sldId id="437" r:id="rId40"/>
    <p:sldId id="438" r:id="rId41"/>
    <p:sldId id="439" r:id="rId42"/>
    <p:sldId id="440" r:id="rId43"/>
    <p:sldId id="441" r:id="rId44"/>
    <p:sldId id="442" r:id="rId45"/>
    <p:sldId id="443" r:id="rId46"/>
    <p:sldId id="444" r:id="rId47"/>
    <p:sldId id="446" r:id="rId48"/>
    <p:sldId id="447" r:id="rId49"/>
    <p:sldId id="448" r:id="rId50"/>
    <p:sldId id="450" r:id="rId51"/>
    <p:sldId id="451" r:id="rId52"/>
    <p:sldId id="452" r:id="rId53"/>
    <p:sldId id="453" r:id="rId54"/>
    <p:sldId id="454" r:id="rId55"/>
    <p:sldId id="457" r:id="rId56"/>
  </p:sldIdLst>
  <p:sldSz cx="9144000" cy="6858000" type="screen4x3"/>
  <p:notesSz cx="7077075" cy="90519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3366FF"/>
    <a:srgbClr val="00B050"/>
    <a:srgbClr val="663300"/>
    <a:srgbClr val="FF6600"/>
    <a:srgbClr val="CC00CC"/>
    <a:srgbClr val="FFCC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619" autoAdjust="0"/>
    <p:restoredTop sz="79754" autoAdjust="0"/>
  </p:normalViewPr>
  <p:slideViewPr>
    <p:cSldViewPr>
      <p:cViewPr>
        <p:scale>
          <a:sx n="60" d="100"/>
          <a:sy n="60" d="100"/>
        </p:scale>
        <p:origin x="-1860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90" d="100"/>
          <a:sy n="90" d="100"/>
        </p:scale>
        <p:origin x="-1026" y="-84"/>
      </p:cViewPr>
      <p:guideLst>
        <p:guide orient="horz" pos="2851"/>
        <p:guide pos="222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emf"/><Relationship Id="rId1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2.wmf"/><Relationship Id="rId1" Type="http://schemas.openxmlformats.org/officeDocument/2006/relationships/image" Target="../media/image19.wmf"/><Relationship Id="rId5" Type="http://schemas.openxmlformats.org/officeDocument/2006/relationships/image" Target="../media/image13.wmf"/><Relationship Id="rId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2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3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3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Flip-FLops and Latches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302000" y="0"/>
            <a:ext cx="3775075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5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Digital Electronics  </a:t>
            </a:r>
            <a:r>
              <a:rPr lang="en-US" baseline="30000"/>
              <a:t>TM</a:t>
            </a:r>
            <a:r>
              <a:rPr lang="en-US"/>
              <a:t>   </a:t>
            </a:r>
          </a:p>
          <a:p>
            <a:pPr>
              <a:defRPr/>
            </a:pPr>
            <a:r>
              <a:rPr lang="en-US"/>
              <a:t>3.1 Introduction to Flip-Flops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85200"/>
            <a:ext cx="306705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solidFill>
                  <a:schemeClr val="tx1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</a:t>
            </a:r>
            <a:r>
              <a:rPr lang="en-US" smtClean="0"/>
              <a:t>2009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8438" y="8583613"/>
            <a:ext cx="306705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50">
                <a:cs typeface="+mn-cs"/>
              </a:defRPr>
            </a:lvl1pPr>
          </a:lstStyle>
          <a:p>
            <a:pPr>
              <a:defRPr/>
            </a:pPr>
            <a:fld id="{FF038655-F1BC-4116-B3DF-0B9DC501B9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91263" y="8555038"/>
            <a:ext cx="4889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>
                <a:cs typeface="+mn-cs"/>
              </a:defRPr>
            </a:lvl1pPr>
          </a:lstStyle>
          <a:p>
            <a:pPr>
              <a:defRPr/>
            </a:pPr>
            <a:r>
              <a:rPr lang="en-US"/>
              <a:t>Flip-FLops and Latches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302000" y="0"/>
            <a:ext cx="3775075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+mn-cs"/>
              </a:defRPr>
            </a:lvl1pPr>
          </a:lstStyle>
          <a:p>
            <a:pPr>
              <a:defRPr/>
            </a:pPr>
            <a:r>
              <a:rPr lang="en-US"/>
              <a:t>Digital Electronics  </a:t>
            </a:r>
            <a:r>
              <a:rPr lang="en-US" baseline="30000"/>
              <a:t>TM</a:t>
            </a:r>
            <a:r>
              <a:rPr lang="en-US"/>
              <a:t>   </a:t>
            </a:r>
          </a:p>
          <a:p>
            <a:pPr>
              <a:defRPr/>
            </a:pPr>
            <a:r>
              <a:rPr lang="en-US"/>
              <a:t>3.1 Introduction to Flip-Flops</a:t>
            </a:r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6350" y="679450"/>
            <a:ext cx="4524375" cy="3394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25" y="4298950"/>
            <a:ext cx="5661025" cy="407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83613"/>
            <a:ext cx="306705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50"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8438" y="8583613"/>
            <a:ext cx="306705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50">
                <a:cs typeface="+mn-cs"/>
              </a:defRPr>
            </a:lvl1pPr>
          </a:lstStyle>
          <a:p>
            <a:pPr>
              <a:defRPr/>
            </a:pPr>
            <a:fld id="{6BF32CD0-CD78-4BE7-99CC-C4F9B8ACBA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5848" name="Picture 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91263" y="8555038"/>
            <a:ext cx="4889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Definition of sequential logic. Sequential logic can have one or more, inputs and one or more outputs. However, the outputs are a function of both the present value of the inputs and also the previous output values. Thus, sequential logic requires memory to store these previous outputs values.</a:t>
            </a:r>
          </a:p>
          <a:p>
            <a:endParaRPr lang="en-US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Flip-FLops and Latches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 </a:t>
            </a:r>
            <a:r>
              <a:rPr lang="en-US" baseline="30000"/>
              <a:t>TM</a:t>
            </a:r>
            <a:r>
              <a:rPr lang="en-US"/>
              <a:t>   </a:t>
            </a:r>
          </a:p>
          <a:p>
            <a:pPr>
              <a:defRPr/>
            </a:pPr>
            <a:r>
              <a:rPr lang="en-US"/>
              <a:t>3.1 Introduction to Flip-Flops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CE4265-602C-41C7-9F50-1990CBEEC44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Schematic symbol and excitation table for the D latch.</a:t>
            </a:r>
          </a:p>
          <a:p>
            <a:endParaRPr lang="en-US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Flip-FLops and Latches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 </a:t>
            </a:r>
            <a:r>
              <a:rPr lang="en-US" baseline="30000"/>
              <a:t>TM</a:t>
            </a:r>
            <a:r>
              <a:rPr lang="en-US"/>
              <a:t>   </a:t>
            </a:r>
          </a:p>
          <a:p>
            <a:pPr>
              <a:defRPr/>
            </a:pPr>
            <a:r>
              <a:rPr lang="en-US"/>
              <a:t>3.1 Introduction to Flip-Flops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8C4360-7FD2-4A87-B14F-39442E56085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Time diagram example for a transparent D-latch.</a:t>
            </a:r>
          </a:p>
          <a:p>
            <a:endParaRPr lang="en-US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Flip-FLops and Latches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 </a:t>
            </a:r>
            <a:r>
              <a:rPr lang="en-US" baseline="30000"/>
              <a:t>TM</a:t>
            </a:r>
            <a:r>
              <a:rPr lang="en-US"/>
              <a:t>   </a:t>
            </a:r>
          </a:p>
          <a:p>
            <a:pPr>
              <a:defRPr/>
            </a:pPr>
            <a:r>
              <a:rPr lang="en-US"/>
              <a:t>3.1 Introduction to Flip-Flops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23D4F9-F22D-4EC4-B6C1-3398E85087F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Definition for the PR (preset) and CLR (clear) Asynchronous input for a D flip-flop.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Flip-FLops and Latches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 </a:t>
            </a:r>
            <a:r>
              <a:rPr lang="en-US" baseline="30000"/>
              <a:t>TM</a:t>
            </a:r>
            <a:r>
              <a:rPr lang="en-US"/>
              <a:t>   </a:t>
            </a:r>
          </a:p>
          <a:p>
            <a:pPr>
              <a:defRPr/>
            </a:pPr>
            <a:r>
              <a:rPr lang="en-US"/>
              <a:t>3.1 Introduction to Flip-Flops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0760-A56A-4393-B56F-BFB9FB6FBA6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554997-AD6A-4959-865C-A9B431DDF70F}" type="slidenum">
              <a:rPr lang="en-US"/>
              <a:pPr/>
              <a:t>31</a:t>
            </a:fld>
            <a:endParaRPr lang="en-US"/>
          </a:p>
        </p:txBody>
      </p:sp>
      <p:sp>
        <p:nvSpPr>
          <p:cNvPr id="221186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D0DE43-FC8A-478D-89BD-D066DA354696}" type="slidenum">
              <a:rPr lang="en-US"/>
              <a:pPr/>
              <a:t>32</a:t>
            </a:fld>
            <a:endParaRPr lang="en-US"/>
          </a:p>
        </p:txBody>
      </p:sp>
      <p:sp>
        <p:nvSpPr>
          <p:cNvPr id="224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F7E2C3-472F-4D3B-ACAE-36FEF0DE8915}" type="slidenum">
              <a:rPr lang="en-US"/>
              <a:pPr/>
              <a:t>33</a:t>
            </a:fld>
            <a:endParaRPr lang="en-US"/>
          </a:p>
        </p:txBody>
      </p:sp>
      <p:sp>
        <p:nvSpPr>
          <p:cNvPr id="226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B32A22-AEFB-4B3D-BFD4-F8186F4F8D6D}" type="slidenum">
              <a:rPr lang="en-US"/>
              <a:pPr/>
              <a:t>34</a:t>
            </a:fld>
            <a:endParaRPr lang="en-US"/>
          </a:p>
        </p:txBody>
      </p:sp>
      <p:sp>
        <p:nvSpPr>
          <p:cNvPr id="228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1A9B5F-7954-45E2-A014-21AE7B1B9CF7}" type="slidenum">
              <a:rPr lang="en-US"/>
              <a:pPr/>
              <a:t>35</a:t>
            </a:fld>
            <a:endParaRPr lang="en-US"/>
          </a:p>
        </p:txBody>
      </p:sp>
      <p:sp>
        <p:nvSpPr>
          <p:cNvPr id="232450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002F74-3DEA-459C-8B24-5680CDB4D78B}" type="slidenum">
              <a:rPr lang="en-US"/>
              <a:pPr/>
              <a:t>36</a:t>
            </a:fld>
            <a:endParaRPr lang="en-US"/>
          </a:p>
        </p:txBody>
      </p:sp>
      <p:sp>
        <p:nvSpPr>
          <p:cNvPr id="233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FF1684-DD08-4AAB-8FEE-F39EC7DB2A50}" type="slidenum">
              <a:rPr lang="en-US"/>
              <a:pPr/>
              <a:t>37</a:t>
            </a:fld>
            <a:endParaRPr lang="en-US"/>
          </a:p>
        </p:txBody>
      </p:sp>
      <p:sp>
        <p:nvSpPr>
          <p:cNvPr id="2344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This slide details the primary difference between the often confused D flip-flop and D latch.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Flip-FLops and Latches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 </a:t>
            </a:r>
            <a:r>
              <a:rPr lang="en-US" baseline="30000"/>
              <a:t>TM</a:t>
            </a:r>
            <a:r>
              <a:rPr lang="en-US"/>
              <a:t>   </a:t>
            </a:r>
          </a:p>
          <a:p>
            <a:pPr>
              <a:defRPr/>
            </a:pPr>
            <a:r>
              <a:rPr lang="en-US"/>
              <a:t>3.1 Introduction to Flip-Flops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57C258-51B0-4FE4-A76A-80914C68D27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C6B754-1B0B-4735-A089-D2009D8023C3}" type="slidenum">
              <a:rPr lang="en-US"/>
              <a:pPr/>
              <a:t>38</a:t>
            </a:fld>
            <a:endParaRPr lang="en-US"/>
          </a:p>
        </p:txBody>
      </p:sp>
      <p:sp>
        <p:nvSpPr>
          <p:cNvPr id="2355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Flip-FLops and Latches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 </a:t>
            </a:r>
            <a:r>
              <a:rPr lang="en-US" baseline="30000"/>
              <a:t>TM</a:t>
            </a:r>
            <a:r>
              <a:rPr lang="en-US"/>
              <a:t>   </a:t>
            </a:r>
          </a:p>
          <a:p>
            <a:pPr>
              <a:defRPr/>
            </a:pPr>
            <a:r>
              <a:rPr lang="en-US"/>
              <a:t>3.1 Introduction to Flip-Flops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8A1476-4811-4796-98A4-C4B475A99AB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Schematic symbol and excitation table for the positive edge triggered and negative edge triggered D flip-flops</a:t>
            </a:r>
          </a:p>
          <a:p>
            <a:endParaRPr lang="en-US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Flip-FLops and Latches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 </a:t>
            </a:r>
            <a:r>
              <a:rPr lang="en-US" baseline="30000"/>
              <a:t>TM</a:t>
            </a:r>
            <a:r>
              <a:rPr lang="en-US"/>
              <a:t>   </a:t>
            </a:r>
          </a:p>
          <a:p>
            <a:pPr>
              <a:defRPr/>
            </a:pPr>
            <a:r>
              <a:rPr lang="en-US"/>
              <a:t>3.1 Introduction to Flip-Flops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4B96AE-5FD1-440B-B5F0-ABE36C78F7C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Schematic symbol and excitation table for the D flip-flop.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Flip-FLops and Latches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 </a:t>
            </a:r>
            <a:r>
              <a:rPr lang="en-US" baseline="30000"/>
              <a:t>TM</a:t>
            </a:r>
            <a:r>
              <a:rPr lang="en-US"/>
              <a:t>   </a:t>
            </a:r>
          </a:p>
          <a:p>
            <a:pPr>
              <a:defRPr/>
            </a:pPr>
            <a:r>
              <a:rPr lang="en-US"/>
              <a:t>3.1 Introduction to Flip-Flops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08F806-B24E-46D7-961E-6BEB528378D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Timing diagram example for a D flip-flop.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Flip-FLops and Latches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 </a:t>
            </a:r>
            <a:r>
              <a:rPr lang="en-US" baseline="30000"/>
              <a:t>TM</a:t>
            </a:r>
            <a:r>
              <a:rPr lang="en-US"/>
              <a:t>   </a:t>
            </a:r>
          </a:p>
          <a:p>
            <a:pPr>
              <a:defRPr/>
            </a:pPr>
            <a:r>
              <a:rPr lang="en-US"/>
              <a:t>3.1 Introduction to Flip-Flops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DEC3F4-CBC3-45F2-8B13-C457C2CE918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Schematic symbol and excitation table for the J/K flip-flop.</a:t>
            </a:r>
          </a:p>
          <a:p>
            <a:endParaRPr lang="en-US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Flip-FLops and Latches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 </a:t>
            </a:r>
            <a:r>
              <a:rPr lang="en-US" baseline="30000"/>
              <a:t>TM</a:t>
            </a:r>
            <a:r>
              <a:rPr lang="en-US"/>
              <a:t>   </a:t>
            </a:r>
          </a:p>
          <a:p>
            <a:pPr>
              <a:defRPr/>
            </a:pPr>
            <a:r>
              <a:rPr lang="en-US"/>
              <a:t>3.1 Introduction to Flip-Flops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66BDD0-69E4-439E-89A3-7CFCE508274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Timing diagram example for a J/K flip-flop.</a:t>
            </a:r>
          </a:p>
          <a:p>
            <a:endParaRPr lang="en-US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Flip-FLops and Latches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 </a:t>
            </a:r>
            <a:r>
              <a:rPr lang="en-US" baseline="30000"/>
              <a:t>TM</a:t>
            </a:r>
            <a:r>
              <a:rPr lang="en-US"/>
              <a:t>   </a:t>
            </a:r>
          </a:p>
          <a:p>
            <a:pPr>
              <a:defRPr/>
            </a:pPr>
            <a:r>
              <a:rPr lang="en-US"/>
              <a:t>3.1 Introduction to Flip-Flops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05C52D-0FC4-4868-96D8-FE41757C493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Schematic symbol and excitation table for the positive edge triggered and negative edge triggered J/K flip-flops</a:t>
            </a:r>
          </a:p>
          <a:p>
            <a:endParaRPr lang="en-US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Flip-FLops and Latches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 </a:t>
            </a:r>
            <a:r>
              <a:rPr lang="en-US" baseline="30000"/>
              <a:t>TM</a:t>
            </a:r>
            <a:r>
              <a:rPr lang="en-US"/>
              <a:t>   </a:t>
            </a:r>
          </a:p>
          <a:p>
            <a:pPr>
              <a:defRPr/>
            </a:pPr>
            <a:r>
              <a:rPr lang="en-US"/>
              <a:t>3.1 Introduction to Flip-Flops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B029BE-00A2-405E-B85D-8F144BD1023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3x3_PLTW_Logo_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0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 flipH="1">
            <a:off x="2514600" y="4876800"/>
            <a:ext cx="4191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dirty="0">
                <a:latin typeface="+mn-lt"/>
              </a:rPr>
              <a:t>Digital Electronics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210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53115-1A36-44B5-9BC7-A440A2F834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4D85A-C897-426A-8289-6386A72BC1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D78BF-6CC1-4EA8-A629-48787DC2F4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3x3_PLTW_Logo_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0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 flipH="1">
            <a:off x="2514600" y="4876800"/>
            <a:ext cx="4191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dirty="0">
                <a:latin typeface="+mn-lt"/>
              </a:rPr>
              <a:t>Digital Electronics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210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B1087-358F-43BC-97FC-408D004A0F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B5395-BE7E-460E-9CC2-3896598BE6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EADB5-7970-460E-A7E9-2B4532F9C8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 preferRelativeResize="0"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B159C-E616-4ABA-940F-387DA9542B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 preferRelativeResize="0"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1F099-B0AF-42E7-85FB-910C556FF8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 preferRelativeResize="0"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97062-2FB6-47E6-AD09-4ADC28207D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9862A-7328-467C-A8AD-D73E0BACC6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933EB-2A12-472C-86B4-0C0B4774A0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CED5C-985E-4BFA-A1E3-AF37194CF7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4D7BF-8545-4D0E-8A08-7FF16F1ED0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407F9-1406-4A82-B533-57C70B15BF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65C65-D501-43E7-898D-89D97E1D1A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E6B0A-EC83-4582-BF59-529ED479E7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AB662-B642-4EF4-AB0D-3EAE7A0D83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20002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095750"/>
            <a:ext cx="7772400" cy="20002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 H </a:t>
            </a:r>
            <a:fld id="{A58D6F4F-0FCC-4366-B1EE-161E18A2333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9147D-AE4F-4462-B0D5-7546942F64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 preferRelativeResize="0"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6CACB-A1CC-495D-AB2A-2A38487B0E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 preferRelativeResize="0"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87A6B-3EB8-4894-A13E-B465F89510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 preferRelativeResize="0"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8631C-9FAD-48E3-9B94-B2D142C918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A0B93-6C18-429D-AF41-53D7525469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2E7F7-A183-46B2-AB51-1647F5F4A4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7B19D-A4F1-4CF4-8E21-3195CCA8E2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07343ECB-14CA-4620-B63E-2DCDF80658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07338" y="6218238"/>
            <a:ext cx="474662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858" r:id="rId1"/>
    <p:sldLayoutId id="2147485859" r:id="rId2"/>
    <p:sldLayoutId id="2147485850" r:id="rId3"/>
    <p:sldLayoutId id="2147485860" r:id="rId4"/>
    <p:sldLayoutId id="2147485861" r:id="rId5"/>
    <p:sldLayoutId id="2147485862" r:id="rId6"/>
    <p:sldLayoutId id="2147485849" r:id="rId7"/>
    <p:sldLayoutId id="2147485848" r:id="rId8"/>
    <p:sldLayoutId id="2147485847" r:id="rId9"/>
    <p:sldLayoutId id="2147485863" r:id="rId10"/>
    <p:sldLayoutId id="214748584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82BA7ECD-9F42-41FD-8A13-66526CA106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07338" y="6218238"/>
            <a:ext cx="474662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864" r:id="rId1"/>
    <p:sldLayoutId id="2147485865" r:id="rId2"/>
    <p:sldLayoutId id="2147485857" r:id="rId3"/>
    <p:sldLayoutId id="2147485866" r:id="rId4"/>
    <p:sldLayoutId id="2147485867" r:id="rId5"/>
    <p:sldLayoutId id="2147485868" r:id="rId6"/>
    <p:sldLayoutId id="2147485856" r:id="rId7"/>
    <p:sldLayoutId id="2147485855" r:id="rId8"/>
    <p:sldLayoutId id="2147485854" r:id="rId9"/>
    <p:sldLayoutId id="2147485869" r:id="rId10"/>
    <p:sldLayoutId id="2147485853" r:id="rId11"/>
    <p:sldLayoutId id="2147485852" r:id="rId12"/>
    <p:sldLayoutId id="2147485851" r:id="rId13"/>
    <p:sldLayoutId id="2147485870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Microsoft_Office_Word_97_-_2003_Document1.doc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Microsoft_Office_Word_97_-_2003_Document3.doc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Microsoft_Office_Word_97_-_2003_Document2.doc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Microsoft_Office_Word_97_-_2003_Document5.doc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Microsoft_Office_Word_97_-_2003_Document4.doc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Microsoft_Office_Word_97_-_2003_Document7.doc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Microsoft_Office_Word_97_-_2003_Document6.doc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Microsoft_Office_Word_97_-_2003_Document9.doc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Microsoft_Office_Word_97_-_2003_Document8.doc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Microsoft_Office_Word_97_-_2003_Document10.doc"/><Relationship Id="rId4" Type="http://schemas.openxmlformats.org/officeDocument/2006/relationships/oleObject" Target="../embeddings/oleObject37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1.doc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Microsoft_Office_Word_97_-_2003_Document13.doc"/><Relationship Id="rId4" Type="http://schemas.openxmlformats.org/officeDocument/2006/relationships/oleObject" Target="../embeddings/Microsoft_Office_Word_97_-_2003_Document12.doc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4.doc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4.v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5.doc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Microsoft_Office_Word_97_-_2003_Document16.doc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7.doc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Microsoft_Office_Word_97_-_2003_Document19.doc"/><Relationship Id="rId5" Type="http://schemas.openxmlformats.org/officeDocument/2006/relationships/oleObject" Target="../embeddings/Microsoft_Office_Word_97_-_2003_Document18.doc"/><Relationship Id="rId4" Type="http://schemas.openxmlformats.org/officeDocument/2006/relationships/oleObject" Target="../embeddings/oleObject38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0.doc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Microsoft_Office_Word_97_-_2003_Document21.doc"/><Relationship Id="rId4" Type="http://schemas.openxmlformats.org/officeDocument/2006/relationships/oleObject" Target="../embeddings/oleObject39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mtClean="0"/>
              <a:t>Sequential Logic &amp; The Flip-Flop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38EE0-E7A1-452B-8CEB-429DC6606F8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pSp>
        <p:nvGrpSpPr>
          <p:cNvPr id="23556" name="Group 110"/>
          <p:cNvGrpSpPr>
            <a:grpSpLocks/>
          </p:cNvGrpSpPr>
          <p:nvPr/>
        </p:nvGrpSpPr>
        <p:grpSpPr bwMode="auto">
          <a:xfrm>
            <a:off x="1371600" y="2286000"/>
            <a:ext cx="6500813" cy="2414588"/>
            <a:chOff x="1066800" y="4038600"/>
            <a:chExt cx="6501516" cy="2414680"/>
          </a:xfrm>
        </p:grpSpPr>
        <p:sp>
          <p:nvSpPr>
            <p:cNvPr id="29" name="Rectangle 28"/>
            <p:cNvSpPr/>
            <p:nvPr/>
          </p:nvSpPr>
          <p:spPr>
            <a:xfrm>
              <a:off x="3276839" y="4114803"/>
              <a:ext cx="1905206" cy="1097005"/>
            </a:xfrm>
            <a:prstGeom prst="rect">
              <a:avLst/>
            </a:prstGeom>
            <a:ln w="28575">
              <a:solidFill>
                <a:srgbClr val="0000FF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Combinational</a:t>
              </a:r>
            </a:p>
            <a:p>
              <a:pPr algn="ctr">
                <a:defRPr/>
              </a:pPr>
              <a:r>
                <a:rPr lang="en-US" dirty="0"/>
                <a:t>Logic Gates</a:t>
              </a: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rot="10800000">
              <a:off x="2354402" y="4343412"/>
              <a:ext cx="914499" cy="1588"/>
            </a:xfrm>
            <a:prstGeom prst="line">
              <a:avLst/>
            </a:prstGeom>
            <a:ln w="12700">
              <a:solidFill>
                <a:srgbClr val="FF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 bwMode="auto">
            <a:xfrm rot="10800000">
              <a:off x="2354402" y="4175130"/>
              <a:ext cx="914499" cy="1588"/>
            </a:xfrm>
            <a:prstGeom prst="line">
              <a:avLst/>
            </a:prstGeom>
            <a:ln w="12700">
              <a:solidFill>
                <a:srgbClr val="FF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 bwMode="auto">
            <a:xfrm rot="10800000">
              <a:off x="2354402" y="4648223"/>
              <a:ext cx="914499" cy="1588"/>
            </a:xfrm>
            <a:prstGeom prst="line">
              <a:avLst/>
            </a:prstGeom>
            <a:ln w="12700">
              <a:solidFill>
                <a:srgbClr val="FF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62" name="TextBox 27"/>
            <p:cNvSpPr txBox="1">
              <a:spLocks noChangeArrowheads="1"/>
            </p:cNvSpPr>
            <p:nvPr/>
          </p:nvSpPr>
          <p:spPr bwMode="auto">
            <a:xfrm>
              <a:off x="2895600" y="4248052"/>
              <a:ext cx="22794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FF0000"/>
                  </a:solidFill>
                </a:rPr>
                <a:t>.</a:t>
              </a:r>
            </a:p>
            <a:p>
              <a:r>
                <a:rPr lang="en-US" sz="1200" b="1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41" name="Left Brace 40"/>
            <p:cNvSpPr/>
            <p:nvPr/>
          </p:nvSpPr>
          <p:spPr bwMode="auto">
            <a:xfrm>
              <a:off x="1949545" y="4038600"/>
              <a:ext cx="274668" cy="731866"/>
            </a:xfrm>
            <a:prstGeom prst="leftBrace">
              <a:avLst/>
            </a:prstGeom>
            <a:ln w="127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564" name="TextBox 29"/>
            <p:cNvSpPr txBox="1">
              <a:spLocks noChangeArrowheads="1"/>
            </p:cNvSpPr>
            <p:nvPr/>
          </p:nvSpPr>
          <p:spPr bwMode="auto">
            <a:xfrm>
              <a:off x="1066800" y="4224668"/>
              <a:ext cx="8386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Inputs</a:t>
              </a:r>
            </a:p>
          </p:txBody>
        </p:sp>
        <p:sp>
          <p:nvSpPr>
            <p:cNvPr id="44" name="Left Brace 43"/>
            <p:cNvSpPr/>
            <p:nvPr/>
          </p:nvSpPr>
          <p:spPr bwMode="auto">
            <a:xfrm flipH="1">
              <a:off x="6202918" y="4038600"/>
              <a:ext cx="274667" cy="731866"/>
            </a:xfrm>
            <a:prstGeom prst="leftBrace">
              <a:avLst/>
            </a:prstGeom>
            <a:ln w="127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566" name="TextBox 32"/>
            <p:cNvSpPr txBox="1">
              <a:spLocks noChangeArrowheads="1"/>
            </p:cNvSpPr>
            <p:nvPr/>
          </p:nvSpPr>
          <p:spPr bwMode="auto">
            <a:xfrm>
              <a:off x="6487633" y="4222899"/>
              <a:ext cx="108068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Outputs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76839" y="5334049"/>
              <a:ext cx="1905206" cy="1097005"/>
            </a:xfrm>
            <a:prstGeom prst="rect">
              <a:avLst/>
            </a:prstGeom>
            <a:ln w="28575">
              <a:solidFill>
                <a:srgbClr val="0000FF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Memory Elements</a:t>
              </a:r>
            </a:p>
            <a:p>
              <a:pPr algn="ctr">
                <a:defRPr/>
              </a:pPr>
              <a:r>
                <a:rPr lang="en-US" dirty="0"/>
                <a:t>(Flip-Flops)</a:t>
              </a:r>
            </a:p>
          </p:txBody>
        </p:sp>
        <p:cxnSp>
          <p:nvCxnSpPr>
            <p:cNvPr id="47" name="Straight Connector 46"/>
            <p:cNvCxnSpPr/>
            <p:nvPr/>
          </p:nvCxnSpPr>
          <p:spPr bwMode="auto">
            <a:xfrm rot="10800000">
              <a:off x="5182045" y="4343412"/>
              <a:ext cx="914499" cy="1588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 bwMode="auto">
            <a:xfrm rot="10800000">
              <a:off x="5182045" y="4175130"/>
              <a:ext cx="914499" cy="1588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 bwMode="auto">
            <a:xfrm rot="10800000">
              <a:off x="5182045" y="4648223"/>
              <a:ext cx="914499" cy="1588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71" name="TextBox 27"/>
            <p:cNvSpPr txBox="1">
              <a:spLocks noChangeArrowheads="1"/>
            </p:cNvSpPr>
            <p:nvPr/>
          </p:nvSpPr>
          <p:spPr bwMode="auto">
            <a:xfrm>
              <a:off x="5334652" y="4248052"/>
              <a:ext cx="22794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FF0000"/>
                  </a:solidFill>
                </a:rPr>
                <a:t>.</a:t>
              </a:r>
            </a:p>
            <a:p>
              <a:r>
                <a:rPr lang="en-US" sz="1200" b="1">
                  <a:solidFill>
                    <a:srgbClr val="FF0000"/>
                  </a:solidFill>
                </a:rPr>
                <a:t>.</a:t>
              </a:r>
            </a:p>
          </p:txBody>
        </p:sp>
        <p:cxnSp>
          <p:nvCxnSpPr>
            <p:cNvPr id="81" name="Elbow Connector 80"/>
            <p:cNvCxnSpPr/>
            <p:nvPr/>
          </p:nvCxnSpPr>
          <p:spPr>
            <a:xfrm rot="10800000">
              <a:off x="3276839" y="5019712"/>
              <a:ext cx="3175" cy="603273"/>
            </a:xfrm>
            <a:prstGeom prst="bentConnector3">
              <a:avLst>
                <a:gd name="adj1" fmla="val 7600000"/>
              </a:avLst>
            </a:prstGeom>
            <a:ln w="12700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/>
            <p:nvPr/>
          </p:nvCxnSpPr>
          <p:spPr>
            <a:xfrm rot="10800000" flipH="1">
              <a:off x="3272076" y="4837143"/>
              <a:ext cx="12701" cy="969999"/>
            </a:xfrm>
            <a:prstGeom prst="bentConnector3">
              <a:avLst>
                <a:gd name="adj1" fmla="val -3338396"/>
              </a:avLst>
            </a:prstGeom>
            <a:ln w="12700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/>
            <p:nvPr/>
          </p:nvCxnSpPr>
          <p:spPr>
            <a:xfrm flipH="1" flipV="1">
              <a:off x="5178870" y="5019712"/>
              <a:ext cx="3175" cy="603273"/>
            </a:xfrm>
            <a:prstGeom prst="bentConnector3">
              <a:avLst>
                <a:gd name="adj1" fmla="val -7500000"/>
              </a:avLst>
            </a:prstGeom>
            <a:ln w="12700">
              <a:solidFill>
                <a:srgbClr val="FF0000"/>
              </a:solidFill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/>
            <p:nvPr/>
          </p:nvCxnSpPr>
          <p:spPr>
            <a:xfrm flipV="1">
              <a:off x="5174107" y="4837143"/>
              <a:ext cx="12701" cy="969999"/>
            </a:xfrm>
            <a:prstGeom prst="bentConnector3">
              <a:avLst>
                <a:gd name="adj1" fmla="val 3611810"/>
              </a:avLst>
            </a:prstGeom>
            <a:ln w="12700">
              <a:solidFill>
                <a:srgbClr val="FF0000"/>
              </a:solidFill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auto">
            <a:xfrm rot="10800000">
              <a:off x="2362340" y="6248484"/>
              <a:ext cx="914499" cy="1588"/>
            </a:xfrm>
            <a:prstGeom prst="line">
              <a:avLst/>
            </a:prstGeom>
            <a:ln w="12700">
              <a:solidFill>
                <a:srgbClr val="FF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Left Brace 98"/>
            <p:cNvSpPr/>
            <p:nvPr/>
          </p:nvSpPr>
          <p:spPr bwMode="auto">
            <a:xfrm>
              <a:off x="1949545" y="6118304"/>
              <a:ext cx="274668" cy="274648"/>
            </a:xfrm>
            <a:prstGeom prst="leftBrace">
              <a:avLst/>
            </a:prstGeom>
            <a:ln w="127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578" name="TextBox 29"/>
            <p:cNvSpPr txBox="1">
              <a:spLocks noChangeArrowheads="1"/>
            </p:cNvSpPr>
            <p:nvPr/>
          </p:nvSpPr>
          <p:spPr bwMode="auto">
            <a:xfrm>
              <a:off x="1066800" y="6083948"/>
              <a:ext cx="8386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Clock</a:t>
              </a:r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2973388" y="2133600"/>
            <a:ext cx="3109912" cy="2743200"/>
          </a:xfrm>
          <a:prstGeom prst="rect">
            <a:avLst/>
          </a:prstGeom>
          <a:ln w="76200">
            <a:solidFill>
              <a:srgbClr val="FF0000">
                <a:alpha val="21176"/>
              </a:srgb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頁尾版面配置區 5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 smtClean="0"/>
              <a:t>Chap 11</a:t>
            </a:r>
          </a:p>
        </p:txBody>
      </p:sp>
      <p:sp>
        <p:nvSpPr>
          <p:cNvPr id="22531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C H </a:t>
            </a:r>
            <a:fld id="{C4C1F049-6601-4236-B29E-4D079E046F01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732367" y="242888"/>
            <a:ext cx="7772400" cy="809625"/>
          </a:xfrm>
        </p:spPr>
        <p:txBody>
          <a:bodyPr/>
          <a:lstStyle/>
          <a:p>
            <a:pPr eaLnBrk="1" hangingPunct="1"/>
            <a:r>
              <a:rPr lang="en-US" altLang="zh-TW" smtClean="0"/>
              <a:t>Toggle FF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7617" y="1107282"/>
            <a:ext cx="7772400" cy="1350169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T flip-flop</a:t>
            </a:r>
          </a:p>
          <a:p>
            <a:pPr lvl="1" eaLnBrk="1" hangingPunct="1"/>
            <a:r>
              <a:rPr lang="en-US" altLang="zh-TW" sz="2400" smtClean="0"/>
              <a:t>Single input</a:t>
            </a:r>
          </a:p>
          <a:p>
            <a:pPr lvl="1" eaLnBrk="1" hangingPunct="1"/>
            <a:r>
              <a:rPr lang="en-US" altLang="zh-TW" sz="2400" smtClean="0"/>
              <a:t>When T = 1, at clock edge, T FF changes state. If T = 0, no state changes. </a:t>
            </a:r>
          </a:p>
        </p:txBody>
      </p:sp>
      <p:pic>
        <p:nvPicPr>
          <p:cNvPr id="22534" name="Picture 5" descr="roth+f11-22a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35000" y="4238625"/>
            <a:ext cx="2347384" cy="2000250"/>
          </a:xfrm>
          <a:noFill/>
        </p:spPr>
      </p:pic>
      <p:pic>
        <p:nvPicPr>
          <p:cNvPr id="22535" name="Picture 7" descr="roth+f11-23"/>
          <p:cNvPicPr>
            <a:picLocks noChangeAspect="1" noChangeArrowheads="1"/>
          </p:cNvPicPr>
          <p:nvPr>
            <p:ph sz="quarter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3420534" y="4185047"/>
            <a:ext cx="5376333" cy="1890713"/>
          </a:xfrm>
          <a:noFill/>
        </p:spPr>
      </p:pic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1500718" y="2457450"/>
            <a:ext cx="388478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T  Q   Q</a:t>
            </a:r>
            <a:r>
              <a:rPr lang="en-US" altLang="zh-TW" baseline="30000"/>
              <a:t>+</a:t>
            </a:r>
          </a:p>
          <a:p>
            <a:r>
              <a:rPr lang="en-US" altLang="zh-TW"/>
              <a:t>0   0    0     Q</a:t>
            </a:r>
            <a:r>
              <a:rPr lang="en-US" altLang="zh-TW" baseline="30000"/>
              <a:t>+</a:t>
            </a:r>
            <a:r>
              <a:rPr lang="en-US" altLang="zh-TW"/>
              <a:t> = T’Q + TQ’ = T xor Q</a:t>
            </a:r>
          </a:p>
          <a:p>
            <a:r>
              <a:rPr lang="en-US" altLang="zh-TW"/>
              <a:t>0   1    1</a:t>
            </a:r>
          </a:p>
          <a:p>
            <a:r>
              <a:rPr lang="en-US" altLang="zh-TW"/>
              <a:t>1   0    1</a:t>
            </a:r>
          </a:p>
          <a:p>
            <a:r>
              <a:rPr lang="en-US" altLang="zh-TW"/>
              <a:t>1   1    0</a:t>
            </a:r>
          </a:p>
        </p:txBody>
      </p:sp>
      <p:sp>
        <p:nvSpPr>
          <p:cNvPr id="22537" name="Line 10"/>
          <p:cNvSpPr>
            <a:spLocks noChangeShapeType="1"/>
          </p:cNvSpPr>
          <p:nvPr/>
        </p:nvSpPr>
        <p:spPr bwMode="auto">
          <a:xfrm>
            <a:off x="1500718" y="2781300"/>
            <a:ext cx="16319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8" name="Line 11"/>
          <p:cNvSpPr>
            <a:spLocks noChangeShapeType="1"/>
          </p:cNvSpPr>
          <p:nvPr/>
        </p:nvSpPr>
        <p:spPr bwMode="auto">
          <a:xfrm>
            <a:off x="2459567" y="2457450"/>
            <a:ext cx="0" cy="1350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9" name="Oval 12"/>
          <p:cNvSpPr>
            <a:spLocks noChangeArrowheads="1"/>
          </p:cNvSpPr>
          <p:nvPr/>
        </p:nvSpPr>
        <p:spPr bwMode="auto">
          <a:xfrm>
            <a:off x="1115485" y="3050382"/>
            <a:ext cx="2112433" cy="5405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40" name="Line 13"/>
          <p:cNvSpPr>
            <a:spLocks noChangeShapeType="1"/>
          </p:cNvSpPr>
          <p:nvPr/>
        </p:nvSpPr>
        <p:spPr bwMode="auto">
          <a:xfrm flipV="1">
            <a:off x="3227918" y="3050382"/>
            <a:ext cx="1824567" cy="3786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頁尾版面配置區 5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 smtClean="0"/>
              <a:t>Chap 11</a:t>
            </a:r>
          </a:p>
        </p:txBody>
      </p:sp>
      <p:sp>
        <p:nvSpPr>
          <p:cNvPr id="23555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C H </a:t>
            </a:r>
            <a:fld id="{FF83B2F2-C6A5-4B30-8CA1-29DB0DE7892B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732367" y="242888"/>
            <a:ext cx="7772400" cy="809625"/>
          </a:xfrm>
        </p:spPr>
        <p:txBody>
          <a:bodyPr/>
          <a:lstStyle/>
          <a:p>
            <a:pPr eaLnBrk="1" hangingPunct="1"/>
            <a:r>
              <a:rPr lang="en-US" altLang="zh-TW" smtClean="0"/>
              <a:t>T FF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7617" y="1107282"/>
            <a:ext cx="7772400" cy="1350169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T flip-flop</a:t>
            </a:r>
          </a:p>
          <a:p>
            <a:pPr lvl="1" eaLnBrk="1" hangingPunct="1"/>
            <a:r>
              <a:rPr lang="en-US" altLang="zh-TW" sz="2400" smtClean="0"/>
              <a:t>Converted from D to T</a:t>
            </a:r>
          </a:p>
          <a:p>
            <a:pPr lvl="1" eaLnBrk="1" hangingPunct="1"/>
            <a:r>
              <a:rPr lang="en-US" altLang="zh-TW" sz="2400" smtClean="0"/>
              <a:t>Q</a:t>
            </a:r>
            <a:r>
              <a:rPr lang="en-US" altLang="zh-TW" sz="2400" baseline="30000" smtClean="0"/>
              <a:t>+</a:t>
            </a:r>
            <a:r>
              <a:rPr lang="en-US" altLang="zh-TW" sz="2400" smtClean="0"/>
              <a:t> = D = Q xor T= TQ’ + T’Q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1500718" y="2402681"/>
            <a:ext cx="645794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/>
              <a:t>T  Q   Q</a:t>
            </a:r>
            <a:r>
              <a:rPr lang="en-US" altLang="zh-TW" baseline="30000"/>
              <a:t>+</a:t>
            </a:r>
          </a:p>
          <a:p>
            <a:r>
              <a:rPr lang="en-US" altLang="zh-TW"/>
              <a:t>0   0    0     Q</a:t>
            </a:r>
            <a:r>
              <a:rPr lang="en-US" altLang="zh-TW" baseline="30000"/>
              <a:t>+</a:t>
            </a:r>
            <a:r>
              <a:rPr lang="en-US" altLang="zh-TW"/>
              <a:t> = T’Q + TQ’ = T xor Q</a:t>
            </a:r>
          </a:p>
          <a:p>
            <a:r>
              <a:rPr lang="en-US" altLang="zh-TW"/>
              <a:t>0   1    1</a:t>
            </a:r>
          </a:p>
          <a:p>
            <a:r>
              <a:rPr lang="en-US" altLang="zh-TW"/>
              <a:t>1   0    1</a:t>
            </a:r>
          </a:p>
          <a:p>
            <a:r>
              <a:rPr lang="en-US" altLang="zh-TW"/>
              <a:t>1   1    0</a:t>
            </a: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1403352" y="2726531"/>
            <a:ext cx="21124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2554817" y="2294335"/>
            <a:ext cx="0" cy="1350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3561" name="Picture 10" descr="roth+f11-24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827617" y="3914775"/>
            <a:ext cx="7584016" cy="2268141"/>
          </a:xfrm>
          <a:noFill/>
        </p:spPr>
      </p:pic>
      <p:sp>
        <p:nvSpPr>
          <p:cNvPr id="23562" name="Oval 11"/>
          <p:cNvSpPr>
            <a:spLocks noChangeArrowheads="1"/>
          </p:cNvSpPr>
          <p:nvPr/>
        </p:nvSpPr>
        <p:spPr bwMode="auto">
          <a:xfrm>
            <a:off x="1308100" y="2996804"/>
            <a:ext cx="2015067" cy="5405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3" name="Line 12"/>
          <p:cNvSpPr>
            <a:spLocks noChangeShapeType="1"/>
          </p:cNvSpPr>
          <p:nvPr/>
        </p:nvSpPr>
        <p:spPr bwMode="auto">
          <a:xfrm flipV="1">
            <a:off x="3323167" y="2996804"/>
            <a:ext cx="1729317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頁尾版面配置區 5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 smtClean="0"/>
              <a:t>Chap 11</a:t>
            </a:r>
          </a:p>
        </p:txBody>
      </p:sp>
      <p:sp>
        <p:nvSpPr>
          <p:cNvPr id="24579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C H </a:t>
            </a:r>
            <a:fld id="{C0086433-4F04-4C63-B284-407563C36EA9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732367" y="2428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J-K Flip Flop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32367" y="1431131"/>
            <a:ext cx="7772400" cy="200025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J-K FF = S-R FF + T FF.</a:t>
            </a:r>
          </a:p>
          <a:p>
            <a:pPr lvl="1" eaLnBrk="1" hangingPunct="1"/>
            <a:r>
              <a:rPr lang="en-US" altLang="zh-TW" sz="2400" smtClean="0"/>
              <a:t>Allow J = K = 1. This case works like a T FF.</a:t>
            </a:r>
          </a:p>
          <a:p>
            <a:pPr lvl="1" eaLnBrk="1" hangingPunct="1"/>
            <a:r>
              <a:rPr lang="en-US" altLang="zh-TW" sz="2400" smtClean="0"/>
              <a:t>Split T to J and K</a:t>
            </a:r>
          </a:p>
        </p:txBody>
      </p:sp>
      <p:pic>
        <p:nvPicPr>
          <p:cNvPr id="24582" name="Picture 5" descr="roth+f11-20a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020234" y="3914775"/>
            <a:ext cx="1824567" cy="1782366"/>
          </a:xfrm>
          <a:noFill/>
        </p:spPr>
      </p:pic>
      <p:pic>
        <p:nvPicPr>
          <p:cNvPr id="24583" name="Picture 7" descr="roth+f11-20c"/>
          <p:cNvPicPr>
            <a:picLocks noChangeAspect="1" noChangeArrowheads="1"/>
          </p:cNvPicPr>
          <p:nvPr>
            <p:ph sz="quarter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3420534" y="4670823"/>
            <a:ext cx="5223933" cy="1944290"/>
          </a:xfrm>
          <a:noFill/>
        </p:spPr>
      </p:pic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4953000" y="2187179"/>
            <a:ext cx="2514856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/>
              <a:t> </a:t>
            </a:r>
            <a:r>
              <a:rPr lang="en-US" altLang="zh-TW"/>
              <a:t>J  K Q Q </a:t>
            </a:r>
            <a:r>
              <a:rPr lang="en-US" altLang="zh-TW" baseline="30000"/>
              <a:t>+ </a:t>
            </a:r>
            <a:r>
              <a:rPr lang="en-US" altLang="zh-TW"/>
              <a:t>= JQ’ + K’Q</a:t>
            </a:r>
          </a:p>
          <a:p>
            <a:r>
              <a:rPr lang="en-US" altLang="zh-TW"/>
              <a:t> 0  0  0  0</a:t>
            </a:r>
          </a:p>
          <a:p>
            <a:r>
              <a:rPr lang="en-US" altLang="zh-TW"/>
              <a:t> 0  0  1  1</a:t>
            </a:r>
          </a:p>
          <a:p>
            <a:r>
              <a:rPr lang="en-US" altLang="zh-TW"/>
              <a:t> 0  1  0  0</a:t>
            </a:r>
          </a:p>
          <a:p>
            <a:r>
              <a:rPr lang="en-US" altLang="zh-TW"/>
              <a:t> 0  1  1  0</a:t>
            </a:r>
          </a:p>
          <a:p>
            <a:r>
              <a:rPr lang="en-US" altLang="zh-TW"/>
              <a:t> 1  0  0  1</a:t>
            </a:r>
          </a:p>
          <a:p>
            <a:r>
              <a:rPr lang="en-US" altLang="zh-TW"/>
              <a:t> 1  0  1  1</a:t>
            </a:r>
          </a:p>
          <a:p>
            <a:r>
              <a:rPr lang="en-US" altLang="zh-TW"/>
              <a:t> 1  1  0  1</a:t>
            </a:r>
          </a:p>
          <a:p>
            <a:r>
              <a:rPr lang="en-US" altLang="zh-TW"/>
              <a:t> 1  1  1  0</a:t>
            </a:r>
          </a:p>
        </p:txBody>
      </p:sp>
      <p:sp>
        <p:nvSpPr>
          <p:cNvPr id="24585" name="Line 10"/>
          <p:cNvSpPr>
            <a:spLocks noChangeShapeType="1"/>
          </p:cNvSpPr>
          <p:nvPr/>
        </p:nvSpPr>
        <p:spPr bwMode="auto">
          <a:xfrm>
            <a:off x="5147734" y="2511029"/>
            <a:ext cx="19219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6" name="Line 11"/>
          <p:cNvSpPr>
            <a:spLocks noChangeShapeType="1"/>
          </p:cNvSpPr>
          <p:nvPr/>
        </p:nvSpPr>
        <p:spPr bwMode="auto">
          <a:xfrm>
            <a:off x="6299200" y="2294335"/>
            <a:ext cx="0" cy="24848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頁尾版面配置區 5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 smtClean="0"/>
              <a:t>Chap 11</a:t>
            </a:r>
          </a:p>
        </p:txBody>
      </p:sp>
      <p:sp>
        <p:nvSpPr>
          <p:cNvPr id="27651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C H </a:t>
            </a:r>
            <a:fld id="{CA3C77A5-D2DD-4D9A-907C-5ECC5A462C3C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732367" y="35123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T Flip-Flop Implementation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32367" y="1646635"/>
            <a:ext cx="7772400" cy="129659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Conversion </a:t>
            </a:r>
          </a:p>
          <a:p>
            <a:pPr lvl="1" eaLnBrk="1" hangingPunct="1"/>
            <a:r>
              <a:rPr lang="en-US" altLang="zh-TW" sz="2400" smtClean="0"/>
              <a:t>Using a J-K FF</a:t>
            </a:r>
          </a:p>
          <a:p>
            <a:pPr lvl="1" eaLnBrk="1" hangingPunct="1"/>
            <a:r>
              <a:rPr lang="en-US" altLang="zh-TW" sz="2400" smtClean="0"/>
              <a:t>Using a D FF</a:t>
            </a:r>
          </a:p>
        </p:txBody>
      </p:sp>
      <p:pic>
        <p:nvPicPr>
          <p:cNvPr id="27654" name="Picture 4" descr="roth+f11-24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115484" y="3158728"/>
            <a:ext cx="7010400" cy="2700338"/>
          </a:xfr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 Flip-Flop: Excitation Table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C9D4C7-6183-41FF-B116-56F989C4278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1031" name="Group 19"/>
          <p:cNvGrpSpPr>
            <a:grpSpLocks/>
          </p:cNvGrpSpPr>
          <p:nvPr/>
        </p:nvGrpSpPr>
        <p:grpSpPr bwMode="auto">
          <a:xfrm>
            <a:off x="1265238" y="2819400"/>
            <a:ext cx="2468562" cy="2011363"/>
            <a:chOff x="2575560" y="1874520"/>
            <a:chExt cx="2468880" cy="2011680"/>
          </a:xfrm>
        </p:grpSpPr>
        <p:graphicFrame>
          <p:nvGraphicFramePr>
            <p:cNvPr id="1028" name="Object 4"/>
            <p:cNvGraphicFramePr>
              <a:graphicFrameLocks noChangeAspect="1"/>
            </p:cNvGraphicFramePr>
            <p:nvPr/>
          </p:nvGraphicFramePr>
          <p:xfrm>
            <a:off x="4191000" y="3159456"/>
            <a:ext cx="228600" cy="336550"/>
          </p:xfrm>
          <a:graphic>
            <a:graphicData uri="http://schemas.openxmlformats.org/presentationml/2006/ole">
              <p:oleObj spid="_x0000_s1028" name="Equation" r:id="rId4" imgW="190440" imgH="279360" progId="Equation.3">
                <p:embed/>
              </p:oleObj>
            </a:graphicData>
          </a:graphic>
        </p:graphicFrame>
        <p:grpSp>
          <p:nvGrpSpPr>
            <p:cNvPr id="1056" name="Group 13"/>
            <p:cNvGrpSpPr>
              <a:grpSpLocks/>
            </p:cNvGrpSpPr>
            <p:nvPr/>
          </p:nvGrpSpPr>
          <p:grpSpPr bwMode="auto">
            <a:xfrm>
              <a:off x="4495800" y="2437606"/>
              <a:ext cx="548640" cy="915988"/>
              <a:chOff x="4211016" y="2362200"/>
              <a:chExt cx="548640" cy="915988"/>
            </a:xfrm>
          </p:grpSpPr>
          <p:cxnSp>
            <p:nvCxnSpPr>
              <p:cNvPr id="8" name="Straight Connector 7"/>
              <p:cNvCxnSpPr/>
              <p:nvPr/>
            </p:nvCxnSpPr>
            <p:spPr bwMode="auto">
              <a:xfrm>
                <a:off x="4210310" y="2362766"/>
                <a:ext cx="549346" cy="1587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 bwMode="auto">
              <a:xfrm>
                <a:off x="4210310" y="3277310"/>
                <a:ext cx="549346" cy="1587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7" name="Group 12"/>
            <p:cNvGrpSpPr>
              <a:grpSpLocks/>
            </p:cNvGrpSpPr>
            <p:nvPr/>
          </p:nvGrpSpPr>
          <p:grpSpPr bwMode="auto">
            <a:xfrm>
              <a:off x="2575560" y="2437606"/>
              <a:ext cx="548640" cy="915988"/>
              <a:chOff x="2575560" y="2362200"/>
              <a:chExt cx="548640" cy="915988"/>
            </a:xfrm>
          </p:grpSpPr>
          <p:cxnSp>
            <p:nvCxnSpPr>
              <p:cNvPr id="11" name="Straight Connector 10"/>
              <p:cNvCxnSpPr/>
              <p:nvPr/>
            </p:nvCxnSpPr>
            <p:spPr bwMode="auto">
              <a:xfrm flipH="1">
                <a:off x="2575560" y="2362766"/>
                <a:ext cx="549346" cy="1587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 bwMode="auto">
              <a:xfrm flipH="1">
                <a:off x="2575560" y="3277310"/>
                <a:ext cx="549346" cy="1587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/>
            <p:cNvSpPr/>
            <p:nvPr/>
          </p:nvSpPr>
          <p:spPr>
            <a:xfrm>
              <a:off x="3124906" y="1874520"/>
              <a:ext cx="1370188" cy="2011680"/>
            </a:xfrm>
            <a:prstGeom prst="rect">
              <a:avLst/>
            </a:prstGeom>
            <a:ln w="28575">
              <a:solidFill>
                <a:srgbClr val="0000FF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3124902" y="3214585"/>
              <a:ext cx="273093" cy="273085"/>
            </a:xfrm>
            <a:prstGeom prst="triangle">
              <a:avLst/>
            </a:prstGeom>
            <a:ln w="19050">
              <a:solidFill>
                <a:srgbClr val="0000FF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60" name="TextBox 16"/>
            <p:cNvSpPr txBox="1">
              <a:spLocks noChangeArrowheads="1"/>
            </p:cNvSpPr>
            <p:nvPr/>
          </p:nvSpPr>
          <p:spPr bwMode="auto">
            <a:xfrm>
              <a:off x="3352800" y="3200400"/>
              <a:ext cx="60465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CLK</a:t>
              </a:r>
              <a:endParaRPr lang="en-US" b="1"/>
            </a:p>
          </p:txBody>
        </p:sp>
        <p:sp>
          <p:nvSpPr>
            <p:cNvPr id="1061" name="TextBox 17"/>
            <p:cNvSpPr txBox="1">
              <a:spLocks noChangeArrowheads="1"/>
            </p:cNvSpPr>
            <p:nvPr/>
          </p:nvSpPr>
          <p:spPr bwMode="auto">
            <a:xfrm>
              <a:off x="3200400" y="2286000"/>
              <a:ext cx="3321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D</a:t>
              </a:r>
              <a:endParaRPr lang="en-US" b="1"/>
            </a:p>
          </p:txBody>
        </p:sp>
        <p:sp>
          <p:nvSpPr>
            <p:cNvPr id="1062" name="TextBox 18"/>
            <p:cNvSpPr txBox="1">
              <a:spLocks noChangeArrowheads="1"/>
            </p:cNvSpPr>
            <p:nvPr/>
          </p:nvSpPr>
          <p:spPr bwMode="auto">
            <a:xfrm>
              <a:off x="4114800" y="2286000"/>
              <a:ext cx="3449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Q</a:t>
              </a:r>
              <a:endParaRPr lang="en-US" b="1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770438" y="2819400"/>
          <a:ext cx="292608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CLK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sym typeface="Symbol"/>
                        </a:rPr>
                        <a:t>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sym typeface="Symbol"/>
                        </a:rPr>
                        <a:t>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gridSpan="4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sym typeface="Symbol"/>
                        </a:rPr>
                        <a:t>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: Rising Edge of Clock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7221538" y="2846388"/>
          <a:ext cx="234950" cy="346075"/>
        </p:xfrm>
        <a:graphic>
          <a:graphicData uri="http://schemas.openxmlformats.org/presentationml/2006/ole">
            <p:oleObj spid="_x0000_s1026" name="Equation" r:id="rId5" imgW="190440" imgH="27936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6473825" y="2922588"/>
          <a:ext cx="228600" cy="260350"/>
        </p:xfrm>
        <a:graphic>
          <a:graphicData uri="http://schemas.openxmlformats.org/presentationml/2006/ole">
            <p:oleObj spid="_x0000_s1027" name="Equation" r:id="rId6" imgW="19044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 Flip-Flop: Example Timing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BAC64-C840-4684-A5E0-7CD5B01C17E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57200" y="2527300"/>
          <a:ext cx="8128214" cy="234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119"/>
                <a:gridCol w="304742"/>
                <a:gridCol w="250228"/>
                <a:gridCol w="277485"/>
                <a:gridCol w="346690"/>
                <a:gridCol w="208280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</a:tblGrid>
              <a:tr h="182880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CLK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330325" y="2743200"/>
            <a:ext cx="673100" cy="1793875"/>
            <a:chOff x="1178256" y="4191000"/>
            <a:chExt cx="672152" cy="1793544"/>
          </a:xfrm>
        </p:grpSpPr>
        <p:sp>
          <p:nvSpPr>
            <p:cNvPr id="29" name="Arc 28"/>
            <p:cNvSpPr/>
            <p:nvPr/>
          </p:nvSpPr>
          <p:spPr bwMode="auto">
            <a:xfrm>
              <a:off x="1178256" y="4191000"/>
              <a:ext cx="672152" cy="1793544"/>
            </a:xfrm>
            <a:prstGeom prst="arc">
              <a:avLst>
                <a:gd name="adj1" fmla="val 16527894"/>
                <a:gd name="adj2" fmla="val 5499340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0" name="Arc 29"/>
            <p:cNvSpPr/>
            <p:nvPr/>
          </p:nvSpPr>
          <p:spPr bwMode="auto">
            <a:xfrm>
              <a:off x="1286054" y="4219570"/>
              <a:ext cx="464483" cy="731703"/>
            </a:xfrm>
            <a:prstGeom prst="arc">
              <a:avLst>
                <a:gd name="adj1" fmla="val 16778137"/>
                <a:gd name="adj2" fmla="val 5667018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4672013" y="2743200"/>
            <a:ext cx="671512" cy="1793875"/>
            <a:chOff x="1178256" y="4191000"/>
            <a:chExt cx="672152" cy="1793544"/>
          </a:xfrm>
        </p:grpSpPr>
        <p:sp>
          <p:nvSpPr>
            <p:cNvPr id="33" name="Arc 32"/>
            <p:cNvSpPr/>
            <p:nvPr/>
          </p:nvSpPr>
          <p:spPr bwMode="auto">
            <a:xfrm>
              <a:off x="1178256" y="4191000"/>
              <a:ext cx="672152" cy="1793544"/>
            </a:xfrm>
            <a:prstGeom prst="arc">
              <a:avLst>
                <a:gd name="adj1" fmla="val 16527894"/>
                <a:gd name="adj2" fmla="val 5499340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" name="Arc 33"/>
            <p:cNvSpPr/>
            <p:nvPr/>
          </p:nvSpPr>
          <p:spPr bwMode="auto">
            <a:xfrm>
              <a:off x="1286309" y="4219570"/>
              <a:ext cx="465580" cy="731703"/>
            </a:xfrm>
            <a:prstGeom prst="arc">
              <a:avLst>
                <a:gd name="adj1" fmla="val 16778137"/>
                <a:gd name="adj2" fmla="val 5667018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5767388" y="2743200"/>
            <a:ext cx="671512" cy="1793875"/>
            <a:chOff x="1178256" y="4191000"/>
            <a:chExt cx="672152" cy="1793544"/>
          </a:xfrm>
        </p:grpSpPr>
        <p:sp>
          <p:nvSpPr>
            <p:cNvPr id="36" name="Arc 35"/>
            <p:cNvSpPr/>
            <p:nvPr/>
          </p:nvSpPr>
          <p:spPr bwMode="auto">
            <a:xfrm>
              <a:off x="1178256" y="4191000"/>
              <a:ext cx="672152" cy="1793544"/>
            </a:xfrm>
            <a:prstGeom prst="arc">
              <a:avLst>
                <a:gd name="adj1" fmla="val 16527894"/>
                <a:gd name="adj2" fmla="val 5499340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7" name="Arc 36"/>
            <p:cNvSpPr/>
            <p:nvPr/>
          </p:nvSpPr>
          <p:spPr bwMode="auto">
            <a:xfrm>
              <a:off x="1286309" y="4219570"/>
              <a:ext cx="465580" cy="731703"/>
            </a:xfrm>
            <a:prstGeom prst="arc">
              <a:avLst>
                <a:gd name="adj1" fmla="val 16778137"/>
                <a:gd name="adj2" fmla="val 5667018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2438400" y="3157538"/>
            <a:ext cx="671513" cy="1379537"/>
            <a:chOff x="2286000" y="4602480"/>
            <a:chExt cx="672152" cy="1379220"/>
          </a:xfrm>
        </p:grpSpPr>
        <p:sp>
          <p:nvSpPr>
            <p:cNvPr id="39" name="Arc 38"/>
            <p:cNvSpPr/>
            <p:nvPr/>
          </p:nvSpPr>
          <p:spPr bwMode="auto">
            <a:xfrm>
              <a:off x="2286000" y="4610415"/>
              <a:ext cx="672152" cy="1371285"/>
            </a:xfrm>
            <a:prstGeom prst="arc">
              <a:avLst>
                <a:gd name="adj1" fmla="val 16527894"/>
                <a:gd name="adj2" fmla="val 5499340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0" name="Arc 39"/>
            <p:cNvSpPr/>
            <p:nvPr/>
          </p:nvSpPr>
          <p:spPr bwMode="auto">
            <a:xfrm>
              <a:off x="2394053" y="4602480"/>
              <a:ext cx="465581" cy="731669"/>
            </a:xfrm>
            <a:prstGeom prst="arc">
              <a:avLst>
                <a:gd name="adj1" fmla="val 16778137"/>
                <a:gd name="adj2" fmla="val 5667018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3538538" y="3157538"/>
            <a:ext cx="671512" cy="1379537"/>
            <a:chOff x="2286000" y="4602480"/>
            <a:chExt cx="672152" cy="1379220"/>
          </a:xfrm>
        </p:grpSpPr>
        <p:sp>
          <p:nvSpPr>
            <p:cNvPr id="46" name="Arc 45"/>
            <p:cNvSpPr/>
            <p:nvPr/>
          </p:nvSpPr>
          <p:spPr bwMode="auto">
            <a:xfrm>
              <a:off x="2286000" y="4610415"/>
              <a:ext cx="672152" cy="1371285"/>
            </a:xfrm>
            <a:prstGeom prst="arc">
              <a:avLst>
                <a:gd name="adj1" fmla="val 16527894"/>
                <a:gd name="adj2" fmla="val 5499340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7" name="Arc 46"/>
            <p:cNvSpPr/>
            <p:nvPr/>
          </p:nvSpPr>
          <p:spPr bwMode="auto">
            <a:xfrm>
              <a:off x="2394053" y="4602480"/>
              <a:ext cx="465580" cy="731669"/>
            </a:xfrm>
            <a:prstGeom prst="arc">
              <a:avLst>
                <a:gd name="adj1" fmla="val 16778137"/>
                <a:gd name="adj2" fmla="val 5667018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6881813" y="3157538"/>
            <a:ext cx="671512" cy="1379537"/>
            <a:chOff x="2286000" y="4602480"/>
            <a:chExt cx="672152" cy="1379220"/>
          </a:xfrm>
        </p:grpSpPr>
        <p:sp>
          <p:nvSpPr>
            <p:cNvPr id="49" name="Arc 48"/>
            <p:cNvSpPr/>
            <p:nvPr/>
          </p:nvSpPr>
          <p:spPr bwMode="auto">
            <a:xfrm>
              <a:off x="2286000" y="4610415"/>
              <a:ext cx="672152" cy="1371285"/>
            </a:xfrm>
            <a:prstGeom prst="arc">
              <a:avLst>
                <a:gd name="adj1" fmla="val 16527894"/>
                <a:gd name="adj2" fmla="val 5499340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" name="Arc 49"/>
            <p:cNvSpPr/>
            <p:nvPr/>
          </p:nvSpPr>
          <p:spPr bwMode="auto">
            <a:xfrm>
              <a:off x="2394053" y="4602480"/>
              <a:ext cx="465580" cy="731669"/>
            </a:xfrm>
            <a:prstGeom prst="arc">
              <a:avLst>
                <a:gd name="adj1" fmla="val 16778137"/>
                <a:gd name="adj2" fmla="val 5667018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7996238" y="3157538"/>
            <a:ext cx="671512" cy="1379537"/>
            <a:chOff x="2286000" y="4602480"/>
            <a:chExt cx="672152" cy="1379220"/>
          </a:xfrm>
        </p:grpSpPr>
        <p:sp>
          <p:nvSpPr>
            <p:cNvPr id="52" name="Arc 51"/>
            <p:cNvSpPr/>
            <p:nvPr/>
          </p:nvSpPr>
          <p:spPr bwMode="auto">
            <a:xfrm>
              <a:off x="2286000" y="4610415"/>
              <a:ext cx="672152" cy="1371285"/>
            </a:xfrm>
            <a:prstGeom prst="arc">
              <a:avLst>
                <a:gd name="adj1" fmla="val 16527894"/>
                <a:gd name="adj2" fmla="val 5499340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3" name="Arc 52"/>
            <p:cNvSpPr/>
            <p:nvPr/>
          </p:nvSpPr>
          <p:spPr bwMode="auto">
            <a:xfrm>
              <a:off x="2394053" y="4602480"/>
              <a:ext cx="465580" cy="731669"/>
            </a:xfrm>
            <a:prstGeom prst="arc">
              <a:avLst>
                <a:gd name="adj1" fmla="val 16778137"/>
                <a:gd name="adj2" fmla="val 5667018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274763" y="2078038"/>
            <a:ext cx="76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Q=D=1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587875" y="2078038"/>
            <a:ext cx="76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Q=D=1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397125" y="2078038"/>
            <a:ext cx="7604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Q=D=0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626100" y="2078038"/>
            <a:ext cx="931863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Q=D=1</a:t>
            </a:r>
          </a:p>
          <a:p>
            <a:pPr algn="ctr"/>
            <a:r>
              <a:rPr lang="en-US" sz="1100" b="1"/>
              <a:t>No Change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405188" y="2078038"/>
            <a:ext cx="931862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Q=D=0</a:t>
            </a:r>
          </a:p>
          <a:p>
            <a:pPr algn="ctr"/>
            <a:r>
              <a:rPr lang="en-US" sz="1100" b="1"/>
              <a:t>No Change</a:t>
            </a:r>
            <a:endParaRPr lang="en-US" sz="1400" b="1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7832725" y="2078038"/>
            <a:ext cx="931863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Q=D=0</a:t>
            </a:r>
          </a:p>
          <a:p>
            <a:pPr algn="ctr"/>
            <a:r>
              <a:rPr lang="en-US" sz="1100" b="1"/>
              <a:t>No Change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838950" y="2078038"/>
            <a:ext cx="762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Q=D=0</a:t>
            </a:r>
          </a:p>
          <a:p>
            <a:pPr algn="ctr"/>
            <a:endParaRPr 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/>
      <p:bldP spid="32" grpId="0"/>
      <p:bldP spid="35" grpId="0"/>
      <p:bldP spid="38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J/K Flip-Flop: Excitation Table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3A198A-474A-461C-9343-73C6846EFED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968875" y="2759075"/>
          <a:ext cx="356616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640080"/>
                <a:gridCol w="548640"/>
                <a:gridCol w="1280160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CLK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sym typeface="Symbol"/>
                        </a:rPr>
                        <a:t>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 Change</a:t>
                      </a:r>
                      <a:endParaRPr lang="en-US" sz="1600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sym typeface="Symbol"/>
                        </a:rPr>
                        <a:t>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Clear</a:t>
                      </a:r>
                      <a:endParaRPr lang="en-US" sz="1600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sym typeface="Symbol"/>
                        </a:rPr>
                        <a:t>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Set</a:t>
                      </a:r>
                      <a:endParaRPr lang="en-US" sz="1600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sym typeface="Symbol"/>
                        </a:rPr>
                        <a:t>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Toggle</a:t>
                      </a:r>
                      <a:endParaRPr lang="en-US" sz="1600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sym typeface="Symbol"/>
                        </a:rPr>
                        <a:t>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: Rising Edge of Clock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5588000" y="5834063"/>
          <a:ext cx="1674813" cy="280987"/>
        </p:xfrm>
        <a:graphic>
          <a:graphicData uri="http://schemas.openxmlformats.org/presentationml/2006/ole">
            <p:oleObj spid="_x0000_s2050" name="Equation" r:id="rId4" imgW="1447560" imgH="24120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6873875" y="2941638"/>
          <a:ext cx="228600" cy="260350"/>
        </p:xfrm>
        <a:graphic>
          <a:graphicData uri="http://schemas.openxmlformats.org/presentationml/2006/ole">
            <p:oleObj spid="_x0000_s2051" name="Equation" r:id="rId5" imgW="190440" imgH="215640" progId="Equation.3">
              <p:embed/>
            </p:oleObj>
          </a:graphicData>
        </a:graphic>
      </p:graphicFrame>
      <p:grpSp>
        <p:nvGrpSpPr>
          <p:cNvPr id="2099" name="Group 47"/>
          <p:cNvGrpSpPr>
            <a:grpSpLocks/>
          </p:cNvGrpSpPr>
          <p:nvPr/>
        </p:nvGrpSpPr>
        <p:grpSpPr bwMode="auto">
          <a:xfrm>
            <a:off x="1252538" y="2759075"/>
            <a:ext cx="2481262" cy="2011363"/>
            <a:chOff x="1253045" y="2758440"/>
            <a:chExt cx="2480755" cy="2011680"/>
          </a:xfrm>
        </p:grpSpPr>
        <p:graphicFrame>
          <p:nvGraphicFramePr>
            <p:cNvPr id="2054" name="Object 6"/>
            <p:cNvGraphicFramePr>
              <a:graphicFrameLocks noChangeAspect="1"/>
            </p:cNvGraphicFramePr>
            <p:nvPr/>
          </p:nvGraphicFramePr>
          <p:xfrm>
            <a:off x="2880360" y="4043376"/>
            <a:ext cx="228600" cy="336550"/>
          </p:xfrm>
          <a:graphic>
            <a:graphicData uri="http://schemas.openxmlformats.org/presentationml/2006/ole">
              <p:oleObj spid="_x0000_s2054" name="Equation" r:id="rId6" imgW="190440" imgH="279360" progId="Equation.3">
                <p:embed/>
              </p:oleObj>
            </a:graphicData>
          </a:graphic>
        </p:graphicFrame>
        <p:grpSp>
          <p:nvGrpSpPr>
            <p:cNvPr id="2100" name="Group 13"/>
            <p:cNvGrpSpPr>
              <a:grpSpLocks/>
            </p:cNvGrpSpPr>
            <p:nvPr/>
          </p:nvGrpSpPr>
          <p:grpSpPr bwMode="auto">
            <a:xfrm>
              <a:off x="3185160" y="3321526"/>
              <a:ext cx="548640" cy="915988"/>
              <a:chOff x="4211016" y="2362200"/>
              <a:chExt cx="548640" cy="915988"/>
            </a:xfrm>
          </p:grpSpPr>
          <p:cxnSp>
            <p:nvCxnSpPr>
              <p:cNvPr id="8" name="Straight Connector 7"/>
              <p:cNvCxnSpPr/>
              <p:nvPr/>
            </p:nvCxnSpPr>
            <p:spPr bwMode="auto">
              <a:xfrm>
                <a:off x="4210493" y="2362766"/>
                <a:ext cx="549163" cy="1587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 bwMode="auto">
              <a:xfrm>
                <a:off x="4210493" y="3277310"/>
                <a:ext cx="549163" cy="1587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/>
            <p:cNvSpPr/>
            <p:nvPr/>
          </p:nvSpPr>
          <p:spPr>
            <a:xfrm>
              <a:off x="1813317" y="2758440"/>
              <a:ext cx="1371320" cy="2011680"/>
            </a:xfrm>
            <a:prstGeom prst="rect">
              <a:avLst/>
            </a:prstGeom>
            <a:ln w="28575">
              <a:solidFill>
                <a:srgbClr val="0000FF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02" name="TextBox 16"/>
            <p:cNvSpPr txBox="1">
              <a:spLocks noChangeArrowheads="1"/>
            </p:cNvSpPr>
            <p:nvPr/>
          </p:nvSpPr>
          <p:spPr bwMode="auto">
            <a:xfrm>
              <a:off x="1877885" y="4084320"/>
              <a:ext cx="3321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K</a:t>
              </a:r>
              <a:endParaRPr lang="en-US" b="1"/>
            </a:p>
          </p:txBody>
        </p:sp>
        <p:sp>
          <p:nvSpPr>
            <p:cNvPr id="2103" name="TextBox 17"/>
            <p:cNvSpPr txBox="1">
              <a:spLocks noChangeArrowheads="1"/>
            </p:cNvSpPr>
            <p:nvPr/>
          </p:nvSpPr>
          <p:spPr bwMode="auto">
            <a:xfrm>
              <a:off x="1877885" y="3158045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J</a:t>
              </a:r>
              <a:endParaRPr lang="en-US" b="1"/>
            </a:p>
          </p:txBody>
        </p:sp>
        <p:sp>
          <p:nvSpPr>
            <p:cNvPr id="2104" name="TextBox 18"/>
            <p:cNvSpPr txBox="1">
              <a:spLocks noChangeArrowheads="1"/>
            </p:cNvSpPr>
            <p:nvPr/>
          </p:nvSpPr>
          <p:spPr bwMode="auto">
            <a:xfrm>
              <a:off x="2804160" y="3169920"/>
              <a:ext cx="3449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Q</a:t>
              </a:r>
              <a:endParaRPr lang="en-US" b="1"/>
            </a:p>
          </p:txBody>
        </p:sp>
        <p:sp>
          <p:nvSpPr>
            <p:cNvPr id="42" name="Isosceles Triangle 41"/>
            <p:cNvSpPr/>
            <p:nvPr/>
          </p:nvSpPr>
          <p:spPr>
            <a:xfrm rot="5400000">
              <a:off x="1821204" y="3647630"/>
              <a:ext cx="274681" cy="274581"/>
            </a:xfrm>
            <a:prstGeom prst="triangle">
              <a:avLst/>
            </a:prstGeom>
            <a:ln w="19050">
              <a:solidFill>
                <a:srgbClr val="0000FF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06" name="TextBox 42"/>
            <p:cNvSpPr txBox="1">
              <a:spLocks noChangeArrowheads="1"/>
            </p:cNvSpPr>
            <p:nvPr/>
          </p:nvSpPr>
          <p:spPr bwMode="auto">
            <a:xfrm>
              <a:off x="2062347" y="3615245"/>
              <a:ext cx="60465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CLK</a:t>
              </a:r>
              <a:endParaRPr lang="en-US" b="1"/>
            </a:p>
          </p:txBody>
        </p:sp>
        <p:grpSp>
          <p:nvGrpSpPr>
            <p:cNvPr id="2107" name="Group 44"/>
            <p:cNvGrpSpPr>
              <a:grpSpLocks/>
            </p:cNvGrpSpPr>
            <p:nvPr/>
          </p:nvGrpSpPr>
          <p:grpSpPr bwMode="auto">
            <a:xfrm>
              <a:off x="1253045" y="3321526"/>
              <a:ext cx="563880" cy="915988"/>
              <a:chOff x="1264920" y="2132806"/>
              <a:chExt cx="563880" cy="915988"/>
            </a:xfrm>
          </p:grpSpPr>
          <p:cxnSp>
            <p:nvCxnSpPr>
              <p:cNvPr id="11" name="Straight Connector 10"/>
              <p:cNvCxnSpPr/>
              <p:nvPr/>
            </p:nvCxnSpPr>
            <p:spPr bwMode="auto">
              <a:xfrm flipH="1">
                <a:off x="1264920" y="2133372"/>
                <a:ext cx="547575" cy="1587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 bwMode="auto">
              <a:xfrm flipH="1">
                <a:off x="1264920" y="3047916"/>
                <a:ext cx="547575" cy="1587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auto">
              <a:xfrm flipH="1">
                <a:off x="1280792" y="2590644"/>
                <a:ext cx="547575" cy="1587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6873875" y="4827588"/>
          <a:ext cx="274638" cy="315912"/>
        </p:xfrm>
        <a:graphic>
          <a:graphicData uri="http://schemas.openxmlformats.org/presentationml/2006/ole">
            <p:oleObj spid="_x0000_s2052" name="Equation" r:id="rId7" imgW="253800" imgH="291960" progId="Equation.3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6845300" y="3478213"/>
          <a:ext cx="274638" cy="301625"/>
        </p:xfrm>
        <a:graphic>
          <a:graphicData uri="http://schemas.openxmlformats.org/presentationml/2006/ole">
            <p:oleObj spid="_x0000_s2053" name="Equation" r:id="rId8" imgW="25380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J/K Flip-Flop: Example Timing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B37C5-2543-465A-AA09-AAE0ACC3C55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57200" y="2527300"/>
          <a:ext cx="8128214" cy="309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119"/>
                <a:gridCol w="304742"/>
                <a:gridCol w="250228"/>
                <a:gridCol w="277485"/>
                <a:gridCol w="346690"/>
                <a:gridCol w="208280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</a:tblGrid>
              <a:tr h="182880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CLK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1339850" y="2682875"/>
            <a:ext cx="673100" cy="2516188"/>
            <a:chOff x="1340181" y="2682240"/>
            <a:chExt cx="672152" cy="2516505"/>
          </a:xfrm>
        </p:grpSpPr>
        <p:sp>
          <p:nvSpPr>
            <p:cNvPr id="29" name="Arc 28"/>
            <p:cNvSpPr/>
            <p:nvPr/>
          </p:nvSpPr>
          <p:spPr bwMode="auto">
            <a:xfrm>
              <a:off x="1340181" y="2729871"/>
              <a:ext cx="672152" cy="2468874"/>
            </a:xfrm>
            <a:prstGeom prst="arc">
              <a:avLst>
                <a:gd name="adj1" fmla="val 16527894"/>
                <a:gd name="adj2" fmla="val 5499340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" name="Arc 26"/>
            <p:cNvSpPr/>
            <p:nvPr/>
          </p:nvSpPr>
          <p:spPr bwMode="auto">
            <a:xfrm>
              <a:off x="1409933" y="2742573"/>
              <a:ext cx="548501" cy="1875074"/>
            </a:xfrm>
            <a:prstGeom prst="arc">
              <a:avLst>
                <a:gd name="adj1" fmla="val 16535043"/>
                <a:gd name="adj2" fmla="val 5501061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7" name="Arc 56"/>
            <p:cNvSpPr/>
            <p:nvPr/>
          </p:nvSpPr>
          <p:spPr bwMode="auto">
            <a:xfrm>
              <a:off x="1400421" y="2682240"/>
              <a:ext cx="456556" cy="822429"/>
            </a:xfrm>
            <a:prstGeom prst="arc">
              <a:avLst>
                <a:gd name="adj1" fmla="val 18507242"/>
                <a:gd name="adj2" fmla="val 5148181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3562350" y="2695575"/>
            <a:ext cx="671513" cy="2513013"/>
            <a:chOff x="3561829" y="2695575"/>
            <a:chExt cx="672152" cy="2512695"/>
          </a:xfrm>
        </p:grpSpPr>
        <p:sp>
          <p:nvSpPr>
            <p:cNvPr id="31" name="Arc 30"/>
            <p:cNvSpPr/>
            <p:nvPr/>
          </p:nvSpPr>
          <p:spPr bwMode="auto">
            <a:xfrm>
              <a:off x="3561829" y="2740019"/>
              <a:ext cx="672152" cy="2468251"/>
            </a:xfrm>
            <a:prstGeom prst="arc">
              <a:avLst>
                <a:gd name="adj1" fmla="val 16527894"/>
                <a:gd name="adj2" fmla="val 5499340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4" name="Arc 53"/>
            <p:cNvSpPr/>
            <p:nvPr/>
          </p:nvSpPr>
          <p:spPr bwMode="auto">
            <a:xfrm>
              <a:off x="3687361" y="2793988"/>
              <a:ext cx="503716" cy="1463490"/>
            </a:xfrm>
            <a:prstGeom prst="arc">
              <a:avLst>
                <a:gd name="adj1" fmla="val 16535043"/>
                <a:gd name="adj2" fmla="val 5680173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8" name="Arc 57"/>
            <p:cNvSpPr/>
            <p:nvPr/>
          </p:nvSpPr>
          <p:spPr bwMode="auto">
            <a:xfrm>
              <a:off x="3628567" y="2695575"/>
              <a:ext cx="457635" cy="822221"/>
            </a:xfrm>
            <a:prstGeom prst="arc">
              <a:avLst>
                <a:gd name="adj1" fmla="val 18507242"/>
                <a:gd name="adj2" fmla="val 5148181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5" name="Group 70"/>
          <p:cNvGrpSpPr>
            <a:grpSpLocks/>
          </p:cNvGrpSpPr>
          <p:nvPr/>
        </p:nvGrpSpPr>
        <p:grpSpPr bwMode="auto">
          <a:xfrm>
            <a:off x="6894513" y="2695575"/>
            <a:ext cx="671512" cy="2493963"/>
            <a:chOff x="6894301" y="2695575"/>
            <a:chExt cx="672152" cy="2493645"/>
          </a:xfrm>
        </p:grpSpPr>
        <p:sp>
          <p:nvSpPr>
            <p:cNvPr id="38" name="Arc 37"/>
            <p:cNvSpPr/>
            <p:nvPr/>
          </p:nvSpPr>
          <p:spPr bwMode="auto">
            <a:xfrm>
              <a:off x="6894301" y="2720972"/>
              <a:ext cx="672152" cy="2468248"/>
            </a:xfrm>
            <a:prstGeom prst="arc">
              <a:avLst>
                <a:gd name="adj1" fmla="val 16527894"/>
                <a:gd name="adj2" fmla="val 5499340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5" name="Arc 44"/>
            <p:cNvSpPr/>
            <p:nvPr/>
          </p:nvSpPr>
          <p:spPr bwMode="auto">
            <a:xfrm>
              <a:off x="6972162" y="2743194"/>
              <a:ext cx="548210" cy="1874599"/>
            </a:xfrm>
            <a:prstGeom prst="arc">
              <a:avLst>
                <a:gd name="adj1" fmla="val 16535043"/>
                <a:gd name="adj2" fmla="val 5501061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9" name="Arc 58"/>
            <p:cNvSpPr/>
            <p:nvPr/>
          </p:nvSpPr>
          <p:spPr bwMode="auto">
            <a:xfrm>
              <a:off x="6962628" y="2695575"/>
              <a:ext cx="457636" cy="822220"/>
            </a:xfrm>
            <a:prstGeom prst="arc">
              <a:avLst>
                <a:gd name="adj1" fmla="val 18507242"/>
                <a:gd name="adj2" fmla="val 5148181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2451100" y="3105150"/>
            <a:ext cx="671513" cy="2103438"/>
            <a:chOff x="2451005" y="3105150"/>
            <a:chExt cx="672152" cy="2103120"/>
          </a:xfrm>
        </p:grpSpPr>
        <p:sp>
          <p:nvSpPr>
            <p:cNvPr id="28" name="Arc 27"/>
            <p:cNvSpPr/>
            <p:nvPr/>
          </p:nvSpPr>
          <p:spPr bwMode="auto">
            <a:xfrm>
              <a:off x="2451005" y="3105150"/>
              <a:ext cx="672152" cy="2103120"/>
            </a:xfrm>
            <a:prstGeom prst="arc">
              <a:avLst>
                <a:gd name="adj1" fmla="val 16527894"/>
                <a:gd name="adj2" fmla="val 5499340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" name="Arc 50"/>
            <p:cNvSpPr/>
            <p:nvPr/>
          </p:nvSpPr>
          <p:spPr bwMode="auto">
            <a:xfrm>
              <a:off x="2563825" y="3159117"/>
              <a:ext cx="503716" cy="1096797"/>
            </a:xfrm>
            <a:prstGeom prst="arc">
              <a:avLst>
                <a:gd name="adj1" fmla="val 16535043"/>
                <a:gd name="adj2" fmla="val 5657316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0" name="Arc 59"/>
            <p:cNvSpPr/>
            <p:nvPr/>
          </p:nvSpPr>
          <p:spPr bwMode="auto">
            <a:xfrm>
              <a:off x="2533634" y="3124197"/>
              <a:ext cx="438567" cy="393640"/>
            </a:xfrm>
            <a:prstGeom prst="arc">
              <a:avLst>
                <a:gd name="adj1" fmla="val 19828307"/>
                <a:gd name="adj2" fmla="val 5148181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7" name="Group 68"/>
          <p:cNvGrpSpPr>
            <a:grpSpLocks/>
          </p:cNvGrpSpPr>
          <p:nvPr/>
        </p:nvGrpSpPr>
        <p:grpSpPr bwMode="auto">
          <a:xfrm>
            <a:off x="4676775" y="3105150"/>
            <a:ext cx="671513" cy="2103438"/>
            <a:chOff x="4676775" y="3105150"/>
            <a:chExt cx="672152" cy="2103120"/>
          </a:xfrm>
        </p:grpSpPr>
        <p:sp>
          <p:nvSpPr>
            <p:cNvPr id="55" name="Arc 54"/>
            <p:cNvSpPr/>
            <p:nvPr/>
          </p:nvSpPr>
          <p:spPr bwMode="auto">
            <a:xfrm>
              <a:off x="4676775" y="3105150"/>
              <a:ext cx="672152" cy="2103120"/>
            </a:xfrm>
            <a:prstGeom prst="arc">
              <a:avLst>
                <a:gd name="adj1" fmla="val 16527894"/>
                <a:gd name="adj2" fmla="val 5499340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6" name="Arc 55"/>
            <p:cNvSpPr/>
            <p:nvPr/>
          </p:nvSpPr>
          <p:spPr bwMode="auto">
            <a:xfrm>
              <a:off x="4802307" y="3162291"/>
              <a:ext cx="503716" cy="1096797"/>
            </a:xfrm>
            <a:prstGeom prst="arc">
              <a:avLst>
                <a:gd name="adj1" fmla="val 16535043"/>
                <a:gd name="adj2" fmla="val 5657316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3" name="Arc 62"/>
            <p:cNvSpPr/>
            <p:nvPr/>
          </p:nvSpPr>
          <p:spPr bwMode="auto">
            <a:xfrm>
              <a:off x="4781650" y="3124197"/>
              <a:ext cx="457635" cy="753949"/>
            </a:xfrm>
            <a:prstGeom prst="arc">
              <a:avLst>
                <a:gd name="adj1" fmla="val 18137065"/>
                <a:gd name="adj2" fmla="val 5657316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5753100" y="3124200"/>
            <a:ext cx="703263" cy="2074863"/>
            <a:chOff x="5753100" y="3124200"/>
            <a:chExt cx="703263" cy="2074863"/>
          </a:xfrm>
        </p:grpSpPr>
        <p:sp>
          <p:nvSpPr>
            <p:cNvPr id="35" name="Arc 34"/>
            <p:cNvSpPr/>
            <p:nvPr/>
          </p:nvSpPr>
          <p:spPr bwMode="auto">
            <a:xfrm>
              <a:off x="5783263" y="3124200"/>
              <a:ext cx="673100" cy="2074863"/>
            </a:xfrm>
            <a:prstGeom prst="arc">
              <a:avLst>
                <a:gd name="adj1" fmla="val 16527894"/>
                <a:gd name="adj2" fmla="val 5499340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4" name="Arc 43"/>
            <p:cNvSpPr/>
            <p:nvPr/>
          </p:nvSpPr>
          <p:spPr bwMode="auto">
            <a:xfrm>
              <a:off x="5867400" y="3124200"/>
              <a:ext cx="549275" cy="1500188"/>
            </a:xfrm>
            <a:prstGeom prst="arc">
              <a:avLst>
                <a:gd name="adj1" fmla="val 16535043"/>
                <a:gd name="adj2" fmla="val 5501061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4" name="Arc 63"/>
            <p:cNvSpPr/>
            <p:nvPr/>
          </p:nvSpPr>
          <p:spPr bwMode="auto">
            <a:xfrm>
              <a:off x="5753100" y="3124200"/>
              <a:ext cx="593725" cy="769938"/>
            </a:xfrm>
            <a:prstGeom prst="arc">
              <a:avLst>
                <a:gd name="adj1" fmla="val 20258620"/>
                <a:gd name="adj2" fmla="val 5263544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9" name="Group 71"/>
          <p:cNvGrpSpPr>
            <a:grpSpLocks/>
          </p:cNvGrpSpPr>
          <p:nvPr/>
        </p:nvGrpSpPr>
        <p:grpSpPr bwMode="auto">
          <a:xfrm>
            <a:off x="7972425" y="2720975"/>
            <a:ext cx="704850" cy="2468563"/>
            <a:chOff x="7972425" y="2720340"/>
            <a:chExt cx="704850" cy="2468880"/>
          </a:xfrm>
        </p:grpSpPr>
        <p:sp>
          <p:nvSpPr>
            <p:cNvPr id="41" name="Arc 40"/>
            <p:cNvSpPr/>
            <p:nvPr/>
          </p:nvSpPr>
          <p:spPr bwMode="auto">
            <a:xfrm>
              <a:off x="8005763" y="2720340"/>
              <a:ext cx="671512" cy="2468880"/>
            </a:xfrm>
            <a:prstGeom prst="arc">
              <a:avLst>
                <a:gd name="adj1" fmla="val 16527894"/>
                <a:gd name="adj2" fmla="val 5499340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" name="Arc 47"/>
            <p:cNvSpPr/>
            <p:nvPr/>
          </p:nvSpPr>
          <p:spPr bwMode="auto">
            <a:xfrm>
              <a:off x="8077200" y="2742568"/>
              <a:ext cx="549275" cy="1875079"/>
            </a:xfrm>
            <a:prstGeom prst="arc">
              <a:avLst>
                <a:gd name="adj1" fmla="val 16535043"/>
                <a:gd name="adj2" fmla="val 5501061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5" name="Arc 64"/>
            <p:cNvSpPr/>
            <p:nvPr/>
          </p:nvSpPr>
          <p:spPr bwMode="auto">
            <a:xfrm>
              <a:off x="7972425" y="2875935"/>
              <a:ext cx="639763" cy="1006604"/>
            </a:xfrm>
            <a:prstGeom prst="arc">
              <a:avLst>
                <a:gd name="adj1" fmla="val 20255750"/>
                <a:gd name="adj2" fmla="val 5263544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1385888" y="2273300"/>
            <a:ext cx="5349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SET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587875" y="2273300"/>
            <a:ext cx="803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CLEAR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2301875" y="2273300"/>
            <a:ext cx="9382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TOGGLE</a:t>
            </a: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5610225" y="2057400"/>
            <a:ext cx="9636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NO</a:t>
            </a:r>
          </a:p>
          <a:p>
            <a:pPr algn="ctr"/>
            <a:r>
              <a:rPr lang="en-US" sz="1400" b="1"/>
              <a:t>CHANGE</a:t>
            </a: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405188" y="2273300"/>
            <a:ext cx="9382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TOGGLE</a:t>
            </a: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7848600" y="2057400"/>
            <a:ext cx="9636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NO</a:t>
            </a:r>
          </a:p>
          <a:p>
            <a:pPr algn="ctr"/>
            <a:r>
              <a:rPr lang="en-US" sz="1400" b="1"/>
              <a:t>CHANGE</a:t>
            </a: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6934200" y="2273300"/>
            <a:ext cx="533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  <p:bldP spid="76" grpId="0"/>
      <p:bldP spid="77" grpId="0"/>
      <p:bldP spid="78" grpId="0"/>
      <p:bldP spid="7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Title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mtClean="0"/>
              <a:t>POS &amp; NEG Edge Triggered J/K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7C75F1-4AB1-4AC6-A5CF-93C1C5D5451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108" name="TextBox 65"/>
          <p:cNvSpPr txBox="1">
            <a:spLocks noChangeArrowheads="1"/>
          </p:cNvSpPr>
          <p:nvPr/>
        </p:nvSpPr>
        <p:spPr bwMode="auto">
          <a:xfrm>
            <a:off x="2895600" y="1219200"/>
            <a:ext cx="31130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Positive Edge Trigger</a:t>
            </a:r>
          </a:p>
        </p:txBody>
      </p:sp>
      <p:sp>
        <p:nvSpPr>
          <p:cNvPr id="4109" name="TextBox 66"/>
          <p:cNvSpPr txBox="1">
            <a:spLocks noChangeArrowheads="1"/>
          </p:cNvSpPr>
          <p:nvPr/>
        </p:nvSpPr>
        <p:spPr bwMode="auto">
          <a:xfrm>
            <a:off x="2819400" y="4114800"/>
            <a:ext cx="32496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Negative Edge Trigger</a:t>
            </a:r>
          </a:p>
        </p:txBody>
      </p:sp>
      <p:cxnSp>
        <p:nvCxnSpPr>
          <p:cNvPr id="69" name="Straight Connector 68"/>
          <p:cNvCxnSpPr/>
          <p:nvPr/>
        </p:nvCxnSpPr>
        <p:spPr bwMode="auto">
          <a:xfrm>
            <a:off x="1066800" y="3960813"/>
            <a:ext cx="7086600" cy="1587"/>
          </a:xfrm>
          <a:prstGeom prst="line">
            <a:avLst/>
          </a:prstGeom>
          <a:ln w="12700">
            <a:solidFill>
              <a:srgbClr val="0000FF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1" name="Group 39"/>
          <p:cNvGrpSpPr>
            <a:grpSpLocks/>
          </p:cNvGrpSpPr>
          <p:nvPr/>
        </p:nvGrpSpPr>
        <p:grpSpPr bwMode="auto">
          <a:xfrm>
            <a:off x="1295400" y="1722438"/>
            <a:ext cx="2481263" cy="2011362"/>
            <a:chOff x="1253045" y="2758440"/>
            <a:chExt cx="2480755" cy="2011680"/>
          </a:xfrm>
        </p:grpSpPr>
        <p:graphicFrame>
          <p:nvGraphicFramePr>
            <p:cNvPr id="4105" name="Object 9"/>
            <p:cNvGraphicFramePr>
              <a:graphicFrameLocks noChangeAspect="1"/>
            </p:cNvGraphicFramePr>
            <p:nvPr/>
          </p:nvGraphicFramePr>
          <p:xfrm>
            <a:off x="2880360" y="4043376"/>
            <a:ext cx="228600" cy="336550"/>
          </p:xfrm>
          <a:graphic>
            <a:graphicData uri="http://schemas.openxmlformats.org/presentationml/2006/ole">
              <p:oleObj spid="_x0000_s4105" name="Equation" r:id="rId4" imgW="190440" imgH="279360" progId="Equation.3">
                <p:embed/>
              </p:oleObj>
            </a:graphicData>
          </a:graphic>
        </p:graphicFrame>
        <p:grpSp>
          <p:nvGrpSpPr>
            <p:cNvPr id="4193" name="Group 13"/>
            <p:cNvGrpSpPr>
              <a:grpSpLocks/>
            </p:cNvGrpSpPr>
            <p:nvPr/>
          </p:nvGrpSpPr>
          <p:grpSpPr bwMode="auto">
            <a:xfrm>
              <a:off x="3185160" y="3321526"/>
              <a:ext cx="548640" cy="915988"/>
              <a:chOff x="4211016" y="2362200"/>
              <a:chExt cx="548640" cy="915988"/>
            </a:xfrm>
          </p:grpSpPr>
          <p:cxnSp>
            <p:nvCxnSpPr>
              <p:cNvPr id="70" name="Straight Connector 69"/>
              <p:cNvCxnSpPr/>
              <p:nvPr/>
            </p:nvCxnSpPr>
            <p:spPr bwMode="auto">
              <a:xfrm>
                <a:off x="4210493" y="2362765"/>
                <a:ext cx="549163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auto">
              <a:xfrm>
                <a:off x="4210493" y="3277310"/>
                <a:ext cx="549163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ectangle 43"/>
            <p:cNvSpPr/>
            <p:nvPr/>
          </p:nvSpPr>
          <p:spPr>
            <a:xfrm>
              <a:off x="1813318" y="2758440"/>
              <a:ext cx="1371319" cy="2011680"/>
            </a:xfrm>
            <a:prstGeom prst="rect">
              <a:avLst/>
            </a:prstGeom>
            <a:ln w="28575">
              <a:solidFill>
                <a:srgbClr val="0000FF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195" name="TextBox 44"/>
            <p:cNvSpPr txBox="1">
              <a:spLocks noChangeArrowheads="1"/>
            </p:cNvSpPr>
            <p:nvPr/>
          </p:nvSpPr>
          <p:spPr bwMode="auto">
            <a:xfrm>
              <a:off x="1877885" y="4084320"/>
              <a:ext cx="3321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K</a:t>
              </a:r>
              <a:endParaRPr lang="en-US" b="1"/>
            </a:p>
          </p:txBody>
        </p:sp>
        <p:sp>
          <p:nvSpPr>
            <p:cNvPr id="4196" name="TextBox 45"/>
            <p:cNvSpPr txBox="1">
              <a:spLocks noChangeArrowheads="1"/>
            </p:cNvSpPr>
            <p:nvPr/>
          </p:nvSpPr>
          <p:spPr bwMode="auto">
            <a:xfrm>
              <a:off x="1877885" y="3158045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J</a:t>
              </a:r>
              <a:endParaRPr lang="en-US" b="1"/>
            </a:p>
          </p:txBody>
        </p:sp>
        <p:sp>
          <p:nvSpPr>
            <p:cNvPr id="4197" name="TextBox 46"/>
            <p:cNvSpPr txBox="1">
              <a:spLocks noChangeArrowheads="1"/>
            </p:cNvSpPr>
            <p:nvPr/>
          </p:nvSpPr>
          <p:spPr bwMode="auto">
            <a:xfrm>
              <a:off x="2804160" y="3169920"/>
              <a:ext cx="3449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Q</a:t>
              </a:r>
              <a:endParaRPr lang="en-US" b="1"/>
            </a:p>
          </p:txBody>
        </p:sp>
        <p:sp>
          <p:nvSpPr>
            <p:cNvPr id="49" name="Isosceles Triangle 48"/>
            <p:cNvSpPr/>
            <p:nvPr/>
          </p:nvSpPr>
          <p:spPr>
            <a:xfrm rot="5400000">
              <a:off x="1821204" y="3647630"/>
              <a:ext cx="274680" cy="274582"/>
            </a:xfrm>
            <a:prstGeom prst="triangle">
              <a:avLst/>
            </a:prstGeom>
            <a:ln w="19050">
              <a:solidFill>
                <a:srgbClr val="0000FF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199" name="TextBox 49"/>
            <p:cNvSpPr txBox="1">
              <a:spLocks noChangeArrowheads="1"/>
            </p:cNvSpPr>
            <p:nvPr/>
          </p:nvSpPr>
          <p:spPr bwMode="auto">
            <a:xfrm>
              <a:off x="2062347" y="3615245"/>
              <a:ext cx="60465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CLK</a:t>
              </a:r>
              <a:endParaRPr lang="en-US" b="1"/>
            </a:p>
          </p:txBody>
        </p:sp>
        <p:grpSp>
          <p:nvGrpSpPr>
            <p:cNvPr id="4200" name="Group 44"/>
            <p:cNvGrpSpPr>
              <a:grpSpLocks/>
            </p:cNvGrpSpPr>
            <p:nvPr/>
          </p:nvGrpSpPr>
          <p:grpSpPr bwMode="auto">
            <a:xfrm>
              <a:off x="1253045" y="3321526"/>
              <a:ext cx="563880" cy="915988"/>
              <a:chOff x="1264920" y="2132806"/>
              <a:chExt cx="563880" cy="915988"/>
            </a:xfrm>
          </p:grpSpPr>
          <p:cxnSp>
            <p:nvCxnSpPr>
              <p:cNvPr id="53" name="Straight Connector 10"/>
              <p:cNvCxnSpPr/>
              <p:nvPr/>
            </p:nvCxnSpPr>
            <p:spPr bwMode="auto">
              <a:xfrm flipH="1">
                <a:off x="1264920" y="2133371"/>
                <a:ext cx="547576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 bwMode="auto">
              <a:xfrm flipH="1">
                <a:off x="1264920" y="3047916"/>
                <a:ext cx="547576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 bwMode="auto">
              <a:xfrm flipH="1">
                <a:off x="1280792" y="2590643"/>
                <a:ext cx="547576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12" name="Group 87"/>
          <p:cNvGrpSpPr>
            <a:grpSpLocks/>
          </p:cNvGrpSpPr>
          <p:nvPr/>
        </p:nvGrpSpPr>
        <p:grpSpPr bwMode="auto">
          <a:xfrm>
            <a:off x="1295400" y="4616450"/>
            <a:ext cx="2481263" cy="2011363"/>
            <a:chOff x="1295400" y="4769068"/>
            <a:chExt cx="2480755" cy="2011680"/>
          </a:xfrm>
        </p:grpSpPr>
        <p:graphicFrame>
          <p:nvGraphicFramePr>
            <p:cNvPr id="4104" name="Object 8"/>
            <p:cNvGraphicFramePr>
              <a:graphicFrameLocks noChangeAspect="1"/>
            </p:cNvGraphicFramePr>
            <p:nvPr/>
          </p:nvGraphicFramePr>
          <p:xfrm>
            <a:off x="2922715" y="6054004"/>
            <a:ext cx="228600" cy="336550"/>
          </p:xfrm>
          <a:graphic>
            <a:graphicData uri="http://schemas.openxmlformats.org/presentationml/2006/ole">
              <p:oleObj spid="_x0000_s4104" name="Equation" r:id="rId5" imgW="190440" imgH="279360" progId="Equation.3">
                <p:embed/>
              </p:oleObj>
            </a:graphicData>
          </a:graphic>
        </p:graphicFrame>
        <p:grpSp>
          <p:nvGrpSpPr>
            <p:cNvPr id="4179" name="Group 13"/>
            <p:cNvGrpSpPr>
              <a:grpSpLocks/>
            </p:cNvGrpSpPr>
            <p:nvPr/>
          </p:nvGrpSpPr>
          <p:grpSpPr bwMode="auto">
            <a:xfrm>
              <a:off x="3227515" y="5332154"/>
              <a:ext cx="548640" cy="915988"/>
              <a:chOff x="4211016" y="2362200"/>
              <a:chExt cx="548640" cy="915988"/>
            </a:xfrm>
          </p:grpSpPr>
          <p:cxnSp>
            <p:nvCxnSpPr>
              <p:cNvPr id="86" name="Straight Connector 85"/>
              <p:cNvCxnSpPr/>
              <p:nvPr/>
            </p:nvCxnSpPr>
            <p:spPr bwMode="auto">
              <a:xfrm>
                <a:off x="4210493" y="2362766"/>
                <a:ext cx="549163" cy="1587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 bwMode="auto">
              <a:xfrm>
                <a:off x="4210493" y="3277310"/>
                <a:ext cx="549163" cy="1587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Rectangle 75"/>
            <p:cNvSpPr/>
            <p:nvPr/>
          </p:nvSpPr>
          <p:spPr>
            <a:xfrm>
              <a:off x="1855673" y="4769068"/>
              <a:ext cx="1371319" cy="2011680"/>
            </a:xfrm>
            <a:prstGeom prst="rect">
              <a:avLst/>
            </a:prstGeom>
            <a:ln w="28575">
              <a:solidFill>
                <a:srgbClr val="0000FF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181" name="TextBox 76"/>
            <p:cNvSpPr txBox="1">
              <a:spLocks noChangeArrowheads="1"/>
            </p:cNvSpPr>
            <p:nvPr/>
          </p:nvSpPr>
          <p:spPr bwMode="auto">
            <a:xfrm>
              <a:off x="1920240" y="6094948"/>
              <a:ext cx="3321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K</a:t>
              </a:r>
              <a:endParaRPr lang="en-US" b="1"/>
            </a:p>
          </p:txBody>
        </p:sp>
        <p:sp>
          <p:nvSpPr>
            <p:cNvPr id="4182" name="TextBox 77"/>
            <p:cNvSpPr txBox="1">
              <a:spLocks noChangeArrowheads="1"/>
            </p:cNvSpPr>
            <p:nvPr/>
          </p:nvSpPr>
          <p:spPr bwMode="auto">
            <a:xfrm>
              <a:off x="1920240" y="5168673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J</a:t>
              </a:r>
              <a:endParaRPr lang="en-US" b="1"/>
            </a:p>
          </p:txBody>
        </p:sp>
        <p:sp>
          <p:nvSpPr>
            <p:cNvPr id="4183" name="TextBox 78"/>
            <p:cNvSpPr txBox="1">
              <a:spLocks noChangeArrowheads="1"/>
            </p:cNvSpPr>
            <p:nvPr/>
          </p:nvSpPr>
          <p:spPr bwMode="auto">
            <a:xfrm>
              <a:off x="2846515" y="5180548"/>
              <a:ext cx="3449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Q</a:t>
              </a:r>
              <a:endParaRPr lang="en-US" b="1"/>
            </a:p>
          </p:txBody>
        </p:sp>
        <p:sp>
          <p:nvSpPr>
            <p:cNvPr id="80" name="Isosceles Triangle 79"/>
            <p:cNvSpPr/>
            <p:nvPr/>
          </p:nvSpPr>
          <p:spPr>
            <a:xfrm rot="5400000">
              <a:off x="1863559" y="5658258"/>
              <a:ext cx="274681" cy="274582"/>
            </a:xfrm>
            <a:prstGeom prst="triangle">
              <a:avLst/>
            </a:prstGeom>
            <a:ln w="19050">
              <a:solidFill>
                <a:srgbClr val="0000FF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185" name="TextBox 80"/>
            <p:cNvSpPr txBox="1">
              <a:spLocks noChangeArrowheads="1"/>
            </p:cNvSpPr>
            <p:nvPr/>
          </p:nvSpPr>
          <p:spPr bwMode="auto">
            <a:xfrm>
              <a:off x="2104702" y="5625873"/>
              <a:ext cx="60465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CLK</a:t>
              </a:r>
              <a:endParaRPr lang="en-US" b="1"/>
            </a:p>
          </p:txBody>
        </p:sp>
        <p:grpSp>
          <p:nvGrpSpPr>
            <p:cNvPr id="4186" name="Group 44"/>
            <p:cNvGrpSpPr>
              <a:grpSpLocks/>
            </p:cNvGrpSpPr>
            <p:nvPr/>
          </p:nvGrpSpPr>
          <p:grpSpPr bwMode="auto">
            <a:xfrm>
              <a:off x="1295400" y="5332154"/>
              <a:ext cx="563880" cy="915988"/>
              <a:chOff x="1264920" y="2132806"/>
              <a:chExt cx="563880" cy="915988"/>
            </a:xfrm>
          </p:grpSpPr>
          <p:cxnSp>
            <p:nvCxnSpPr>
              <p:cNvPr id="83" name="Straight Connector 10"/>
              <p:cNvCxnSpPr/>
              <p:nvPr/>
            </p:nvCxnSpPr>
            <p:spPr bwMode="auto">
              <a:xfrm flipH="1">
                <a:off x="1264920" y="2133372"/>
                <a:ext cx="547576" cy="1587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 bwMode="auto">
              <a:xfrm flipH="1">
                <a:off x="1264920" y="3047916"/>
                <a:ext cx="547576" cy="1587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 bwMode="auto">
              <a:xfrm flipH="1">
                <a:off x="1280792" y="2590644"/>
                <a:ext cx="547576" cy="1587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Oval 63"/>
            <p:cNvSpPr/>
            <p:nvPr/>
          </p:nvSpPr>
          <p:spPr bwMode="auto">
            <a:xfrm>
              <a:off x="1619184" y="5682025"/>
              <a:ext cx="228553" cy="2286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aphicFrame>
        <p:nvGraphicFramePr>
          <p:cNvPr id="89" name="Table 88"/>
          <p:cNvGraphicFramePr>
            <a:graphicFrameLocks noGrp="1"/>
          </p:cNvGraphicFramePr>
          <p:nvPr/>
        </p:nvGraphicFramePr>
        <p:xfrm>
          <a:off x="4953000" y="1731963"/>
          <a:ext cx="2286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640080"/>
                <a:gridCol w="54864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CLK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sym typeface="Symbol"/>
                        </a:rPr>
                        <a:t>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sym typeface="Symbol"/>
                        </a:rPr>
                        <a:t>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sym typeface="Symbol"/>
                        </a:rPr>
                        <a:t>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sym typeface="Symbol"/>
                        </a:rPr>
                        <a:t>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76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sym typeface="Symbol"/>
                        </a:rPr>
                        <a:t>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: Rising Edge of Clock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6858000" y="1797050"/>
          <a:ext cx="228600" cy="260350"/>
        </p:xfrm>
        <a:graphic>
          <a:graphicData uri="http://schemas.openxmlformats.org/presentationml/2006/ole">
            <p:oleObj spid="_x0000_s4098" name="Equation" r:id="rId6" imgW="190440" imgH="215640" progId="Equation.3">
              <p:embed/>
            </p:oleObj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6878638" y="3222625"/>
          <a:ext cx="274637" cy="315913"/>
        </p:xfrm>
        <a:graphic>
          <a:graphicData uri="http://schemas.openxmlformats.org/presentationml/2006/ole">
            <p:oleObj spid="_x0000_s4099" name="Equation" r:id="rId7" imgW="253800" imgH="291960" progId="Equation.3">
              <p:embed/>
            </p:oleObj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6858000" y="2165350"/>
          <a:ext cx="274638" cy="301625"/>
        </p:xfrm>
        <a:graphic>
          <a:graphicData uri="http://schemas.openxmlformats.org/presentationml/2006/ole">
            <p:oleObj spid="_x0000_s4100" name="Equation" r:id="rId8" imgW="253800" imgH="279360" progId="Equation.3">
              <p:embed/>
            </p:oleObj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/>
        </p:nvGraphicFramePr>
        <p:xfrm>
          <a:off x="4953000" y="4621213"/>
          <a:ext cx="2286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640080"/>
                <a:gridCol w="54864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CLK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sym typeface="Symbol"/>
                        </a:rPr>
                        <a:t>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sym typeface="Symbol"/>
                        </a:rPr>
                        <a:t>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sym typeface="Symbol"/>
                        </a:rPr>
                        <a:t>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sym typeface="Symbol"/>
                        </a:rPr>
                        <a:t>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76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sym typeface="Symbol"/>
                        </a:rPr>
                        <a:t>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: Rising Edge of Clock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6842125" y="4679950"/>
          <a:ext cx="228600" cy="260350"/>
        </p:xfrm>
        <a:graphic>
          <a:graphicData uri="http://schemas.openxmlformats.org/presentationml/2006/ole">
            <p:oleObj spid="_x0000_s4101" name="Equation" r:id="rId9" imgW="190440" imgH="215640" progId="Equation.3">
              <p:embed/>
            </p:oleObj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6862763" y="6105525"/>
          <a:ext cx="274637" cy="315913"/>
        </p:xfrm>
        <a:graphic>
          <a:graphicData uri="http://schemas.openxmlformats.org/presentationml/2006/ole">
            <p:oleObj spid="_x0000_s4102" name="Equation" r:id="rId10" imgW="253800" imgH="291960" progId="Equation.3">
              <p:embed/>
            </p:oleObj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6842125" y="5048250"/>
          <a:ext cx="274638" cy="301625"/>
        </p:xfrm>
        <a:graphic>
          <a:graphicData uri="http://schemas.openxmlformats.org/presentationml/2006/ole">
            <p:oleObj spid="_x0000_s4103" name="Equation" r:id="rId11" imgW="25380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Transparent D-Latch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CAA00-C1D4-42DF-82D6-3B29AD36E1A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pSp>
        <p:nvGrpSpPr>
          <p:cNvPr id="6153" name="Group 21"/>
          <p:cNvGrpSpPr>
            <a:grpSpLocks/>
          </p:cNvGrpSpPr>
          <p:nvPr/>
        </p:nvGrpSpPr>
        <p:grpSpPr bwMode="auto">
          <a:xfrm>
            <a:off x="1265238" y="2819400"/>
            <a:ext cx="2468562" cy="2011363"/>
            <a:chOff x="1264920" y="2819400"/>
            <a:chExt cx="2468880" cy="2011680"/>
          </a:xfrm>
        </p:grpSpPr>
        <p:graphicFrame>
          <p:nvGraphicFramePr>
            <p:cNvPr id="6150" name="Object 6"/>
            <p:cNvGraphicFramePr>
              <a:graphicFrameLocks noChangeAspect="1"/>
            </p:cNvGraphicFramePr>
            <p:nvPr/>
          </p:nvGraphicFramePr>
          <p:xfrm>
            <a:off x="2880360" y="4104336"/>
            <a:ext cx="228600" cy="336550"/>
          </p:xfrm>
          <a:graphic>
            <a:graphicData uri="http://schemas.openxmlformats.org/presentationml/2006/ole">
              <p:oleObj spid="_x0000_s6150" name="Equation" r:id="rId4" imgW="190440" imgH="279360" progId="Equation.3">
                <p:embed/>
              </p:oleObj>
            </a:graphicData>
          </a:graphic>
        </p:graphicFrame>
        <p:grpSp>
          <p:nvGrpSpPr>
            <p:cNvPr id="6182" name="Group 13"/>
            <p:cNvGrpSpPr>
              <a:grpSpLocks/>
            </p:cNvGrpSpPr>
            <p:nvPr/>
          </p:nvGrpSpPr>
          <p:grpSpPr bwMode="auto">
            <a:xfrm>
              <a:off x="3185160" y="3382486"/>
              <a:ext cx="548640" cy="915988"/>
              <a:chOff x="4211016" y="2362200"/>
              <a:chExt cx="548640" cy="915988"/>
            </a:xfrm>
          </p:grpSpPr>
          <p:cxnSp>
            <p:nvCxnSpPr>
              <p:cNvPr id="17" name="Straight Connector 16"/>
              <p:cNvCxnSpPr/>
              <p:nvPr/>
            </p:nvCxnSpPr>
            <p:spPr bwMode="auto">
              <a:xfrm>
                <a:off x="4210310" y="2362766"/>
                <a:ext cx="549346" cy="1587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 bwMode="auto">
              <a:xfrm>
                <a:off x="4210310" y="3277310"/>
                <a:ext cx="549346" cy="1587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83" name="Group 12"/>
            <p:cNvGrpSpPr>
              <a:grpSpLocks/>
            </p:cNvGrpSpPr>
            <p:nvPr/>
          </p:nvGrpSpPr>
          <p:grpSpPr bwMode="auto">
            <a:xfrm>
              <a:off x="1264920" y="3382486"/>
              <a:ext cx="548640" cy="915988"/>
              <a:chOff x="2575560" y="2362200"/>
              <a:chExt cx="548640" cy="915988"/>
            </a:xfrm>
          </p:grpSpPr>
          <p:cxnSp>
            <p:nvCxnSpPr>
              <p:cNvPr id="15" name="Straight Connector 14"/>
              <p:cNvCxnSpPr/>
              <p:nvPr/>
            </p:nvCxnSpPr>
            <p:spPr bwMode="auto">
              <a:xfrm flipH="1">
                <a:off x="2575560" y="2362766"/>
                <a:ext cx="549346" cy="1587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 bwMode="auto">
              <a:xfrm flipH="1">
                <a:off x="2575560" y="3277310"/>
                <a:ext cx="549346" cy="1587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1814266" y="2819400"/>
              <a:ext cx="1370188" cy="2011680"/>
            </a:xfrm>
            <a:prstGeom prst="rect">
              <a:avLst/>
            </a:prstGeom>
            <a:ln w="28575">
              <a:solidFill>
                <a:srgbClr val="0000FF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185" name="TextBox 11"/>
            <p:cNvSpPr txBox="1">
              <a:spLocks noChangeArrowheads="1"/>
            </p:cNvSpPr>
            <p:nvPr/>
          </p:nvSpPr>
          <p:spPr bwMode="auto">
            <a:xfrm>
              <a:off x="1828800" y="4145280"/>
              <a:ext cx="4683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EN</a:t>
              </a:r>
              <a:endParaRPr lang="en-US" b="1"/>
            </a:p>
          </p:txBody>
        </p:sp>
        <p:sp>
          <p:nvSpPr>
            <p:cNvPr id="6186" name="TextBox 12"/>
            <p:cNvSpPr txBox="1">
              <a:spLocks noChangeArrowheads="1"/>
            </p:cNvSpPr>
            <p:nvPr/>
          </p:nvSpPr>
          <p:spPr bwMode="auto">
            <a:xfrm>
              <a:off x="1828800" y="3230880"/>
              <a:ext cx="3321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D</a:t>
              </a:r>
              <a:endParaRPr lang="en-US" b="1"/>
            </a:p>
          </p:txBody>
        </p:sp>
        <p:sp>
          <p:nvSpPr>
            <p:cNvPr id="6187" name="TextBox 13"/>
            <p:cNvSpPr txBox="1">
              <a:spLocks noChangeArrowheads="1"/>
            </p:cNvSpPr>
            <p:nvPr/>
          </p:nvSpPr>
          <p:spPr bwMode="auto">
            <a:xfrm>
              <a:off x="2804160" y="3230880"/>
              <a:ext cx="3449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Q</a:t>
              </a:r>
              <a:endParaRPr lang="en-US" b="1"/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770438" y="2819400"/>
          <a:ext cx="2926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EN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7221538" y="2846388"/>
          <a:ext cx="234950" cy="346075"/>
        </p:xfrm>
        <a:graphic>
          <a:graphicData uri="http://schemas.openxmlformats.org/presentationml/2006/ole">
            <p:oleObj spid="_x0000_s6146" name="Equation" r:id="rId5" imgW="190440" imgH="279360" progId="Equation.3">
              <p:embed/>
            </p:oleObj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6473825" y="2922588"/>
          <a:ext cx="228600" cy="260350"/>
        </p:xfrm>
        <a:graphic>
          <a:graphicData uri="http://schemas.openxmlformats.org/presentationml/2006/ole">
            <p:oleObj spid="_x0000_s6147" name="Equation" r:id="rId6" imgW="190440" imgH="215640" progId="Equation.3">
              <p:embed/>
            </p:oleObj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7239000" y="3324225"/>
          <a:ext cx="274638" cy="315913"/>
        </p:xfrm>
        <a:graphic>
          <a:graphicData uri="http://schemas.openxmlformats.org/presentationml/2006/ole">
            <p:oleObj spid="_x0000_s6148" name="Equation" r:id="rId7" imgW="253800" imgH="291960" progId="Equation.3">
              <p:embed/>
            </p:oleObj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6477000" y="3368675"/>
          <a:ext cx="274638" cy="301625"/>
        </p:xfrm>
        <a:graphic>
          <a:graphicData uri="http://schemas.openxmlformats.org/presentationml/2006/ole">
            <p:oleObj spid="_x0000_s6149" name="Equation" r:id="rId8" imgW="253800" imgH="279360" progId="Equation.3">
              <p:embed/>
            </p:oleObj>
          </a:graphicData>
        </a:graphic>
      </p:graphicFrame>
      <p:sp>
        <p:nvSpPr>
          <p:cNvPr id="6181" name="TextBox 20"/>
          <p:cNvSpPr txBox="1">
            <a:spLocks noChangeArrowheads="1"/>
          </p:cNvSpPr>
          <p:nvPr/>
        </p:nvSpPr>
        <p:spPr bwMode="auto">
          <a:xfrm>
            <a:off x="4800600" y="49530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EN: Enable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頁尾版面配置區 5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 smtClean="0"/>
              <a:t>Chap 11</a:t>
            </a:r>
          </a:p>
        </p:txBody>
      </p:sp>
      <p:sp>
        <p:nvSpPr>
          <p:cNvPr id="9219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C H </a:t>
            </a:r>
            <a:fld id="{7F17D8DC-C1A6-49EF-935B-491F108947B2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732367" y="188119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S-R Latch </a:t>
            </a:r>
            <a:r>
              <a:rPr lang="en-US" altLang="zh-TW" sz="2000" smtClean="0"/>
              <a:t>(cont.)</a:t>
            </a:r>
            <a:endParaRPr lang="en-US" altLang="zh-TW" smtClean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7617" y="1376363"/>
            <a:ext cx="7772400" cy="200025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When S=R=1, the S-R latch will not operate properly. (Is it a stable state, if S=R=1?)</a:t>
            </a:r>
          </a:p>
          <a:p>
            <a:pPr lvl="1" eaLnBrk="1" hangingPunct="1"/>
            <a:r>
              <a:rPr lang="en-US" altLang="zh-TW" sz="2400" smtClean="0"/>
              <a:t>Q an P are not complementary.</a:t>
            </a:r>
          </a:p>
          <a:p>
            <a:pPr lvl="1" eaLnBrk="1" hangingPunct="1"/>
            <a:r>
              <a:rPr lang="en-US" altLang="zh-TW" sz="2400" smtClean="0"/>
              <a:t>If S=R=1 changed to S=R=0, then the network will oscillate assuming both gates have the same delay. (Critical race occurs)</a:t>
            </a:r>
          </a:p>
        </p:txBody>
      </p:sp>
      <p:pic>
        <p:nvPicPr>
          <p:cNvPr id="9222" name="Picture 5" descr="roth+f11-06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922867" y="4293394"/>
            <a:ext cx="7488767" cy="2000250"/>
          </a:xfr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4000" smtClean="0"/>
              <a:t>Transparent D-Latch: Example Timing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85D37-CFA3-43ED-82F4-AD477DADC37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304800" y="2679700"/>
          <a:ext cx="8128214" cy="234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119"/>
                <a:gridCol w="304742"/>
                <a:gridCol w="250228"/>
                <a:gridCol w="277485"/>
                <a:gridCol w="346690"/>
                <a:gridCol w="242136"/>
                <a:gridCol w="243629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  <a:gridCol w="277485"/>
              </a:tblGrid>
              <a:tr h="182880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98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930275" y="1752600"/>
            <a:ext cx="1371600" cy="876300"/>
            <a:chOff x="1082566" y="1600200"/>
            <a:chExt cx="1371600" cy="876301"/>
          </a:xfrm>
        </p:grpSpPr>
        <p:sp>
          <p:nvSpPr>
            <p:cNvPr id="29978" name="TextBox 72"/>
            <p:cNvSpPr txBox="1">
              <a:spLocks noChangeArrowheads="1"/>
            </p:cNvSpPr>
            <p:nvPr/>
          </p:nvSpPr>
          <p:spPr bwMode="auto">
            <a:xfrm>
              <a:off x="1250732" y="1600200"/>
              <a:ext cx="104868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/>
                <a:t>“Latched”</a:t>
              </a:r>
            </a:p>
            <a:p>
              <a:pPr algn="ctr"/>
              <a:r>
                <a:rPr lang="en-US" sz="1400" b="1"/>
                <a:t>Q=0</a:t>
              </a:r>
            </a:p>
          </p:txBody>
        </p:sp>
        <p:sp>
          <p:nvSpPr>
            <p:cNvPr id="74" name="Right Brace 73"/>
            <p:cNvSpPr/>
            <p:nvPr/>
          </p:nvSpPr>
          <p:spPr bwMode="auto">
            <a:xfrm rot="16200000">
              <a:off x="1585803" y="1608139"/>
              <a:ext cx="365125" cy="1371600"/>
            </a:xfrm>
            <a:prstGeom prst="rightBrace">
              <a:avLst/>
            </a:prstGeom>
            <a:ln w="1905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4" name="Group 88"/>
          <p:cNvGrpSpPr>
            <a:grpSpLocks/>
          </p:cNvGrpSpPr>
          <p:nvPr/>
        </p:nvGrpSpPr>
        <p:grpSpPr bwMode="auto">
          <a:xfrm>
            <a:off x="3749675" y="1762125"/>
            <a:ext cx="1279525" cy="866775"/>
            <a:chOff x="3902072" y="1610380"/>
            <a:chExt cx="1280160" cy="866121"/>
          </a:xfrm>
        </p:grpSpPr>
        <p:sp>
          <p:nvSpPr>
            <p:cNvPr id="76" name="Right Brace 75"/>
            <p:cNvSpPr/>
            <p:nvPr/>
          </p:nvSpPr>
          <p:spPr bwMode="auto">
            <a:xfrm rot="16200000">
              <a:off x="4358935" y="1653203"/>
              <a:ext cx="366435" cy="1280160"/>
            </a:xfrm>
            <a:prstGeom prst="rightBrace">
              <a:avLst/>
            </a:prstGeom>
            <a:ln w="1905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9977" name="TextBox 79"/>
            <p:cNvSpPr txBox="1">
              <a:spLocks noChangeArrowheads="1"/>
            </p:cNvSpPr>
            <p:nvPr/>
          </p:nvSpPr>
          <p:spPr bwMode="auto">
            <a:xfrm>
              <a:off x="4038600" y="1610380"/>
              <a:ext cx="104868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/>
                <a:t>“Latched”</a:t>
              </a:r>
            </a:p>
            <a:p>
              <a:pPr algn="ctr"/>
              <a:r>
                <a:rPr lang="en-US" sz="1400" b="1"/>
                <a:t>Q=1</a:t>
              </a:r>
            </a:p>
          </p:txBody>
        </p:sp>
      </p:grpSp>
      <p:grpSp>
        <p:nvGrpSpPr>
          <p:cNvPr id="5" name="Group 86"/>
          <p:cNvGrpSpPr>
            <a:grpSpLocks/>
          </p:cNvGrpSpPr>
          <p:nvPr/>
        </p:nvGrpSpPr>
        <p:grpSpPr bwMode="auto">
          <a:xfrm>
            <a:off x="6524625" y="1752600"/>
            <a:ext cx="1279525" cy="876300"/>
            <a:chOff x="6676698" y="1600200"/>
            <a:chExt cx="1280160" cy="876301"/>
          </a:xfrm>
        </p:grpSpPr>
        <p:sp>
          <p:nvSpPr>
            <p:cNvPr id="78" name="Right Brace 77"/>
            <p:cNvSpPr/>
            <p:nvPr/>
          </p:nvSpPr>
          <p:spPr bwMode="auto">
            <a:xfrm rot="16200000">
              <a:off x="7134215" y="1653858"/>
              <a:ext cx="365125" cy="1280160"/>
            </a:xfrm>
            <a:prstGeom prst="rightBrace">
              <a:avLst/>
            </a:prstGeom>
            <a:ln w="1905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9975" name="TextBox 80"/>
            <p:cNvSpPr txBox="1">
              <a:spLocks noChangeArrowheads="1"/>
            </p:cNvSpPr>
            <p:nvPr/>
          </p:nvSpPr>
          <p:spPr bwMode="auto">
            <a:xfrm>
              <a:off x="6799916" y="1600200"/>
              <a:ext cx="104868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/>
                <a:t>“Latched”</a:t>
              </a:r>
            </a:p>
            <a:p>
              <a:pPr algn="ctr"/>
              <a:r>
                <a:rPr lang="en-US" sz="1400" b="1"/>
                <a:t>Q=0</a:t>
              </a:r>
            </a:p>
          </p:txBody>
        </p:sp>
      </p:grpSp>
      <p:grpSp>
        <p:nvGrpSpPr>
          <p:cNvPr id="6" name="Group 89"/>
          <p:cNvGrpSpPr>
            <a:grpSpLocks/>
          </p:cNvGrpSpPr>
          <p:nvPr/>
        </p:nvGrpSpPr>
        <p:grpSpPr bwMode="auto">
          <a:xfrm>
            <a:off x="2359025" y="1720850"/>
            <a:ext cx="1389063" cy="908050"/>
            <a:chOff x="2511970" y="1568668"/>
            <a:chExt cx="1388265" cy="907833"/>
          </a:xfrm>
        </p:grpSpPr>
        <p:sp>
          <p:nvSpPr>
            <p:cNvPr id="75" name="Right Brace 74"/>
            <p:cNvSpPr/>
            <p:nvPr/>
          </p:nvSpPr>
          <p:spPr bwMode="auto">
            <a:xfrm rot="16200000">
              <a:off x="3002957" y="1653795"/>
              <a:ext cx="365038" cy="1280376"/>
            </a:xfrm>
            <a:prstGeom prst="rightBrace">
              <a:avLst/>
            </a:prstGeom>
            <a:ln w="1905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9973" name="TextBox 81"/>
            <p:cNvSpPr txBox="1">
              <a:spLocks noChangeArrowheads="1"/>
            </p:cNvSpPr>
            <p:nvPr/>
          </p:nvSpPr>
          <p:spPr bwMode="auto">
            <a:xfrm>
              <a:off x="2511970" y="1568668"/>
              <a:ext cx="138826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/>
                <a:t>“Transparent”</a:t>
              </a:r>
            </a:p>
            <a:p>
              <a:pPr algn="ctr"/>
              <a:r>
                <a:rPr lang="en-US" sz="1400" b="1"/>
                <a:t>Q=D</a:t>
              </a:r>
            </a:p>
          </p:txBody>
        </p:sp>
      </p:grpSp>
      <p:grpSp>
        <p:nvGrpSpPr>
          <p:cNvPr id="7" name="Group 87"/>
          <p:cNvGrpSpPr>
            <a:grpSpLocks/>
          </p:cNvGrpSpPr>
          <p:nvPr/>
        </p:nvGrpSpPr>
        <p:grpSpPr bwMode="auto">
          <a:xfrm>
            <a:off x="5105400" y="1762125"/>
            <a:ext cx="1387475" cy="866775"/>
            <a:chOff x="5257800" y="1610380"/>
            <a:chExt cx="1388265" cy="866121"/>
          </a:xfrm>
        </p:grpSpPr>
        <p:sp>
          <p:nvSpPr>
            <p:cNvPr id="77" name="Right Brace 76"/>
            <p:cNvSpPr/>
            <p:nvPr/>
          </p:nvSpPr>
          <p:spPr bwMode="auto">
            <a:xfrm rot="16200000">
              <a:off x="5743301" y="1653156"/>
              <a:ext cx="366435" cy="1280254"/>
            </a:xfrm>
            <a:prstGeom prst="rightBrace">
              <a:avLst/>
            </a:prstGeom>
            <a:ln w="1905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9971" name="TextBox 82"/>
            <p:cNvSpPr txBox="1">
              <a:spLocks noChangeArrowheads="1"/>
            </p:cNvSpPr>
            <p:nvPr/>
          </p:nvSpPr>
          <p:spPr bwMode="auto">
            <a:xfrm>
              <a:off x="5257800" y="1610380"/>
              <a:ext cx="138826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/>
                <a:t>“Transparent”</a:t>
              </a:r>
            </a:p>
            <a:p>
              <a:pPr algn="ctr"/>
              <a:r>
                <a:rPr lang="en-US" sz="1400" b="1"/>
                <a:t>Q=D</a:t>
              </a:r>
            </a:p>
          </p:txBody>
        </p:sp>
      </p:grp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7756525" y="1752600"/>
            <a:ext cx="1463675" cy="990600"/>
            <a:chOff x="7908135" y="1600200"/>
            <a:chExt cx="1464465" cy="990600"/>
          </a:xfrm>
        </p:grpSpPr>
        <p:sp>
          <p:nvSpPr>
            <p:cNvPr id="79" name="Right Brace 78"/>
            <p:cNvSpPr/>
            <p:nvPr/>
          </p:nvSpPr>
          <p:spPr bwMode="auto">
            <a:xfrm rot="16200000">
              <a:off x="8395860" y="1745954"/>
              <a:ext cx="365125" cy="1095966"/>
            </a:xfrm>
            <a:prstGeom prst="rightBrace">
              <a:avLst/>
            </a:prstGeom>
            <a:ln w="1905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9968" name="TextBox 83"/>
            <p:cNvSpPr txBox="1">
              <a:spLocks noChangeArrowheads="1"/>
            </p:cNvSpPr>
            <p:nvPr/>
          </p:nvSpPr>
          <p:spPr bwMode="auto">
            <a:xfrm>
              <a:off x="7908135" y="1600200"/>
              <a:ext cx="138826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/>
                <a:t>“Transparent”</a:t>
              </a:r>
            </a:p>
            <a:p>
              <a:pPr algn="ctr"/>
              <a:r>
                <a:rPr lang="en-US" sz="1400" b="1"/>
                <a:t>Q=D</a:t>
              </a: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8838912" y="2133600"/>
              <a:ext cx="533688" cy="4572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5B2F4-C04D-4DD0-BB5D-FB9F09182B6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25463" y="4403725"/>
          <a:ext cx="732237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735106"/>
                <a:gridCol w="735106"/>
                <a:gridCol w="256032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PR</a:t>
                      </a:r>
                    </a:p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PRESET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CLR</a:t>
                      </a:r>
                    </a:p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CLEAR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CLK</a:t>
                      </a:r>
                    </a:p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sym typeface="Symbol"/>
                        </a:rPr>
                        <a:t>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sym typeface="Symbol"/>
                        </a:rPr>
                        <a:t>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Asynchronous </a:t>
                      </a: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Preset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Asynchronous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Clear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ILLEGAL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CONDITION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185" name="Group 41"/>
          <p:cNvGrpSpPr>
            <a:grpSpLocks/>
          </p:cNvGrpSpPr>
          <p:nvPr/>
        </p:nvGrpSpPr>
        <p:grpSpPr bwMode="auto">
          <a:xfrm>
            <a:off x="6218238" y="1371600"/>
            <a:ext cx="2468562" cy="3103563"/>
            <a:chOff x="5486400" y="1668449"/>
            <a:chExt cx="2468880" cy="3102995"/>
          </a:xfrm>
        </p:grpSpPr>
        <p:graphicFrame>
          <p:nvGraphicFramePr>
            <p:cNvPr id="5126" name="Object 6"/>
            <p:cNvGraphicFramePr>
              <a:graphicFrameLocks noChangeAspect="1"/>
            </p:cNvGraphicFramePr>
            <p:nvPr/>
          </p:nvGraphicFramePr>
          <p:xfrm>
            <a:off x="7101840" y="3494736"/>
            <a:ext cx="228600" cy="336550"/>
          </p:xfrm>
          <a:graphic>
            <a:graphicData uri="http://schemas.openxmlformats.org/presentationml/2006/ole">
              <p:oleObj spid="_x0000_s5126" name="Equation" r:id="rId4" imgW="190440" imgH="279360" progId="Equation.3">
                <p:embed/>
              </p:oleObj>
            </a:graphicData>
          </a:graphic>
        </p:graphicFrame>
        <p:grpSp>
          <p:nvGrpSpPr>
            <p:cNvPr id="5188" name="Group 13"/>
            <p:cNvGrpSpPr>
              <a:grpSpLocks/>
            </p:cNvGrpSpPr>
            <p:nvPr/>
          </p:nvGrpSpPr>
          <p:grpSpPr bwMode="auto">
            <a:xfrm>
              <a:off x="7406640" y="2772886"/>
              <a:ext cx="548640" cy="915988"/>
              <a:chOff x="4211016" y="2362200"/>
              <a:chExt cx="548640" cy="915988"/>
            </a:xfrm>
          </p:grpSpPr>
          <p:cxnSp>
            <p:nvCxnSpPr>
              <p:cNvPr id="17" name="Straight Connector 16"/>
              <p:cNvCxnSpPr/>
              <p:nvPr/>
            </p:nvCxnSpPr>
            <p:spPr bwMode="auto">
              <a:xfrm>
                <a:off x="4210310" y="2362461"/>
                <a:ext cx="549346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 bwMode="auto">
              <a:xfrm>
                <a:off x="4210310" y="3276693"/>
                <a:ext cx="549346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89" name="Group 12"/>
            <p:cNvGrpSpPr>
              <a:grpSpLocks/>
            </p:cNvGrpSpPr>
            <p:nvPr/>
          </p:nvGrpSpPr>
          <p:grpSpPr bwMode="auto">
            <a:xfrm>
              <a:off x="5486400" y="2772886"/>
              <a:ext cx="548640" cy="915988"/>
              <a:chOff x="2575560" y="2362200"/>
              <a:chExt cx="548640" cy="915988"/>
            </a:xfrm>
          </p:grpSpPr>
          <p:cxnSp>
            <p:nvCxnSpPr>
              <p:cNvPr id="15" name="Straight Connector 14"/>
              <p:cNvCxnSpPr/>
              <p:nvPr/>
            </p:nvCxnSpPr>
            <p:spPr bwMode="auto">
              <a:xfrm flipH="1">
                <a:off x="2575560" y="2362461"/>
                <a:ext cx="549346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 bwMode="auto">
              <a:xfrm flipH="1">
                <a:off x="2575560" y="3276693"/>
                <a:ext cx="549346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035746" y="2209688"/>
              <a:ext cx="1370188" cy="2012582"/>
            </a:xfrm>
            <a:prstGeom prst="rect">
              <a:avLst/>
            </a:prstGeom>
            <a:ln w="28575">
              <a:solidFill>
                <a:srgbClr val="0000FF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 rot="5400000">
              <a:off x="6034994" y="3550044"/>
              <a:ext cx="274587" cy="273085"/>
            </a:xfrm>
            <a:prstGeom prst="triangle">
              <a:avLst/>
            </a:prstGeom>
            <a:ln w="19050">
              <a:solidFill>
                <a:srgbClr val="0000FF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92" name="TextBox 11"/>
            <p:cNvSpPr txBox="1">
              <a:spLocks noChangeArrowheads="1"/>
            </p:cNvSpPr>
            <p:nvPr/>
          </p:nvSpPr>
          <p:spPr bwMode="auto">
            <a:xfrm>
              <a:off x="6263640" y="3535680"/>
              <a:ext cx="60465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CLK</a:t>
              </a:r>
              <a:endParaRPr lang="en-US" b="1"/>
            </a:p>
          </p:txBody>
        </p:sp>
        <p:sp>
          <p:nvSpPr>
            <p:cNvPr id="5193" name="TextBox 12"/>
            <p:cNvSpPr txBox="1">
              <a:spLocks noChangeArrowheads="1"/>
            </p:cNvSpPr>
            <p:nvPr/>
          </p:nvSpPr>
          <p:spPr bwMode="auto">
            <a:xfrm>
              <a:off x="6111240" y="2621280"/>
              <a:ext cx="3321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D</a:t>
              </a:r>
              <a:endParaRPr lang="en-US" b="1"/>
            </a:p>
          </p:txBody>
        </p:sp>
        <p:sp>
          <p:nvSpPr>
            <p:cNvPr id="5194" name="TextBox 13"/>
            <p:cNvSpPr txBox="1">
              <a:spLocks noChangeArrowheads="1"/>
            </p:cNvSpPr>
            <p:nvPr/>
          </p:nvSpPr>
          <p:spPr bwMode="auto">
            <a:xfrm>
              <a:off x="7025640" y="2621280"/>
              <a:ext cx="3449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Q</a:t>
              </a:r>
              <a:endParaRPr lang="en-US" b="1"/>
            </a:p>
          </p:txBody>
        </p:sp>
        <p:sp>
          <p:nvSpPr>
            <p:cNvPr id="5195" name="TextBox 34"/>
            <p:cNvSpPr txBox="1">
              <a:spLocks noChangeArrowheads="1"/>
            </p:cNvSpPr>
            <p:nvPr/>
          </p:nvSpPr>
          <p:spPr bwMode="auto">
            <a:xfrm>
              <a:off x="6468927" y="2209800"/>
              <a:ext cx="4683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PR</a:t>
              </a:r>
              <a:endParaRPr lang="en-US" b="1"/>
            </a:p>
          </p:txBody>
        </p:sp>
        <p:cxnSp>
          <p:nvCxnSpPr>
            <p:cNvPr id="36" name="Straight Connector 35"/>
            <p:cNvCxnSpPr/>
            <p:nvPr/>
          </p:nvCxnSpPr>
          <p:spPr bwMode="auto">
            <a:xfrm rot="16200000" flipH="1">
              <a:off x="6428788" y="4496063"/>
              <a:ext cx="549174" cy="1587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 bwMode="auto">
            <a:xfrm rot="5400000" flipH="1" flipV="1">
              <a:off x="6428788" y="1942243"/>
              <a:ext cx="549174" cy="1587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98" name="TextBox 37"/>
            <p:cNvSpPr txBox="1">
              <a:spLocks noChangeArrowheads="1"/>
            </p:cNvSpPr>
            <p:nvPr/>
          </p:nvSpPr>
          <p:spPr bwMode="auto">
            <a:xfrm>
              <a:off x="6400800" y="3886200"/>
              <a:ext cx="60465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CLR</a:t>
              </a:r>
              <a:endParaRPr lang="en-US" b="1"/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6588267" y="4227031"/>
              <a:ext cx="228629" cy="2285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6588267" y="1973193"/>
              <a:ext cx="228629" cy="2285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5186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Asynchronous Inputs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4810125" y="4435475"/>
          <a:ext cx="234950" cy="344488"/>
        </p:xfrm>
        <a:graphic>
          <a:graphicData uri="http://schemas.openxmlformats.org/presentationml/2006/ole">
            <p:oleObj spid="_x0000_s5122" name="Equation" r:id="rId5" imgW="190440" imgH="279360" progId="Equation.3">
              <p:embed/>
            </p:oleObj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4070350" y="4495800"/>
          <a:ext cx="228600" cy="260350"/>
        </p:xfrm>
        <a:graphic>
          <a:graphicData uri="http://schemas.openxmlformats.org/presentationml/2006/ole">
            <p:oleObj spid="_x0000_s5123" name="Equation" r:id="rId6" imgW="190440" imgH="215640" progId="Equation.3">
              <p:embed/>
            </p:oleObj>
          </a:graphicData>
        </a:graphic>
      </p:graphicFrame>
      <p:sp>
        <p:nvSpPr>
          <p:cNvPr id="5187" name="TextBox 43"/>
          <p:cNvSpPr txBox="1">
            <a:spLocks noChangeArrowheads="1"/>
          </p:cNvSpPr>
          <p:nvPr/>
        </p:nvSpPr>
        <p:spPr bwMode="auto">
          <a:xfrm>
            <a:off x="381000" y="1295400"/>
            <a:ext cx="5867400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/>
              <a:t>Asynchronous inputs (Preset &amp; Clear) are used to override the clock/data inputs and force the outputs to a predefined state.</a:t>
            </a:r>
          </a:p>
          <a:p>
            <a:pPr>
              <a:spcAft>
                <a:spcPts val="1200"/>
              </a:spcAft>
            </a:pPr>
            <a:r>
              <a:rPr lang="en-US" sz="2200"/>
              <a:t>The Preset (PR) input forces the output to:</a:t>
            </a:r>
          </a:p>
          <a:p>
            <a:pPr>
              <a:spcAft>
                <a:spcPts val="1200"/>
              </a:spcAft>
            </a:pPr>
            <a:endParaRPr lang="en-US" sz="2200"/>
          </a:p>
          <a:p>
            <a:pPr>
              <a:spcAft>
                <a:spcPts val="1200"/>
              </a:spcAft>
            </a:pPr>
            <a:r>
              <a:rPr lang="en-US" sz="2200"/>
              <a:t>The Clear (CLR) input forces the output to: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938213" y="2843213"/>
          <a:ext cx="2338387" cy="509587"/>
        </p:xfrm>
        <a:graphic>
          <a:graphicData uri="http://schemas.openxmlformats.org/presentationml/2006/ole">
            <p:oleObj spid="_x0000_s5124" name="Equation" r:id="rId7" imgW="1282680" imgH="279360" progId="Equation.3">
              <p:embed/>
            </p:oleObj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938213" y="3833813"/>
          <a:ext cx="2338387" cy="509587"/>
        </p:xfrm>
        <a:graphic>
          <a:graphicData uri="http://schemas.openxmlformats.org/presentationml/2006/ole">
            <p:oleObj spid="_x0000_s5125" name="Equation" r:id="rId8" imgW="128268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頁尾版面配置區 5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 smtClean="0"/>
              <a:t>Chap 11</a:t>
            </a:r>
          </a:p>
        </p:txBody>
      </p:sp>
      <p:sp>
        <p:nvSpPr>
          <p:cNvPr id="28675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C H </a:t>
            </a:r>
            <a:fld id="{C1ED721B-72FF-4549-9020-8A8E7A43ACD1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732367" y="188119"/>
            <a:ext cx="7772400" cy="972741"/>
          </a:xfrm>
        </p:spPr>
        <p:txBody>
          <a:bodyPr/>
          <a:lstStyle/>
          <a:p>
            <a:pPr eaLnBrk="1" hangingPunct="1"/>
            <a:r>
              <a:rPr lang="en-US" altLang="zh-TW" smtClean="0"/>
              <a:t>D FF Register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7617" y="1538288"/>
            <a:ext cx="7772400" cy="200025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Register = many clocked D FFs</a:t>
            </a:r>
          </a:p>
          <a:p>
            <a:pPr eaLnBrk="1" hangingPunct="1"/>
            <a:r>
              <a:rPr lang="en-US" altLang="zh-TW" sz="2800" smtClean="0"/>
              <a:t>Q</a:t>
            </a:r>
            <a:r>
              <a:rPr lang="en-US" altLang="zh-TW" sz="2800" baseline="30000" smtClean="0"/>
              <a:t>+</a:t>
            </a:r>
            <a:r>
              <a:rPr lang="en-US" altLang="zh-TW" sz="2800" smtClean="0"/>
              <a:t> = D</a:t>
            </a:r>
          </a:p>
        </p:txBody>
      </p:sp>
      <p:pic>
        <p:nvPicPr>
          <p:cNvPr id="28678" name="Picture 6" descr="F 11-14 sup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827618" y="2619375"/>
            <a:ext cx="7488767" cy="3618310"/>
          </a:xfr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838200"/>
          </a:xfrm>
        </p:spPr>
        <p:txBody>
          <a:bodyPr/>
          <a:lstStyle/>
          <a:p>
            <a:r>
              <a:rPr lang="en-US" sz="4000" b="1">
                <a:solidFill>
                  <a:srgbClr val="0000CC"/>
                </a:solidFill>
              </a:rPr>
              <a:t>OVERVIEW  OF  COUNTERS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690688" y="2971800"/>
            <a:ext cx="561975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0000CC"/>
              </a:buClr>
              <a:buFontTx/>
              <a:buChar char="•"/>
            </a:pPr>
            <a:r>
              <a:rPr lang="en-US" sz="2800" b="1">
                <a:solidFill>
                  <a:srgbClr val="CC0000"/>
                </a:solidFill>
                <a:effectLst/>
                <a:latin typeface="Times New Roman" pitchFamily="18" charset="0"/>
              </a:rPr>
              <a:t>Common tasks of counter</a:t>
            </a:r>
          </a:p>
          <a:p>
            <a:pPr marL="804863" lvl="1" indent="-347663">
              <a:buClr>
                <a:srgbClr val="0000CC"/>
              </a:buClr>
              <a:buFontTx/>
              <a:buChar char="–"/>
            </a:pPr>
            <a:r>
              <a:rPr lang="en-US" sz="2800" b="1">
                <a:solidFill>
                  <a:srgbClr val="008000"/>
                </a:solidFill>
                <a:effectLst/>
                <a:latin typeface="Times New Roman" pitchFamily="18" charset="0"/>
              </a:rPr>
              <a:t>Count up or down</a:t>
            </a:r>
          </a:p>
          <a:p>
            <a:pPr marL="804863" lvl="1" indent="-347663">
              <a:buClr>
                <a:srgbClr val="0000CC"/>
              </a:buClr>
              <a:buFontTx/>
              <a:buChar char="–"/>
            </a:pPr>
            <a:r>
              <a:rPr lang="en-US" sz="2800" b="1">
                <a:solidFill>
                  <a:srgbClr val="008000"/>
                </a:solidFill>
                <a:effectLst/>
                <a:latin typeface="Times New Roman" pitchFamily="18" charset="0"/>
              </a:rPr>
              <a:t>Increment or decrement count</a:t>
            </a:r>
          </a:p>
          <a:p>
            <a:pPr marL="804863" lvl="1" indent="-347663">
              <a:buClr>
                <a:srgbClr val="0000CC"/>
              </a:buClr>
              <a:buFontTx/>
              <a:buChar char="–"/>
            </a:pPr>
            <a:r>
              <a:rPr lang="en-US" sz="2800" b="1">
                <a:solidFill>
                  <a:srgbClr val="008000"/>
                </a:solidFill>
                <a:effectLst/>
                <a:latin typeface="Times New Roman" pitchFamily="18" charset="0"/>
              </a:rPr>
              <a:t>Sequence events</a:t>
            </a:r>
          </a:p>
          <a:p>
            <a:pPr marL="804863" lvl="1" indent="-347663">
              <a:buClr>
                <a:srgbClr val="0000CC"/>
              </a:buClr>
              <a:buFontTx/>
              <a:buChar char="–"/>
            </a:pPr>
            <a:r>
              <a:rPr lang="en-US" sz="2800" b="1">
                <a:solidFill>
                  <a:srgbClr val="008000"/>
                </a:solidFill>
                <a:effectLst/>
                <a:latin typeface="Times New Roman" pitchFamily="18" charset="0"/>
              </a:rPr>
              <a:t>Divide frequency</a:t>
            </a:r>
          </a:p>
          <a:p>
            <a:pPr marL="804863" lvl="1" indent="-347663">
              <a:buClr>
                <a:srgbClr val="0000CC"/>
              </a:buClr>
              <a:buFontTx/>
              <a:buChar char="–"/>
            </a:pPr>
            <a:r>
              <a:rPr lang="en-US" sz="2800" b="1">
                <a:solidFill>
                  <a:srgbClr val="008000"/>
                </a:solidFill>
                <a:effectLst/>
                <a:latin typeface="Times New Roman" pitchFamily="18" charset="0"/>
              </a:rPr>
              <a:t>Address memory</a:t>
            </a:r>
          </a:p>
          <a:p>
            <a:pPr marL="804863" lvl="1" indent="-347663">
              <a:buClr>
                <a:srgbClr val="0000CC"/>
              </a:buClr>
              <a:buFontTx/>
              <a:buChar char="–"/>
            </a:pPr>
            <a:r>
              <a:rPr lang="en-US" sz="2800" b="1">
                <a:solidFill>
                  <a:srgbClr val="008000"/>
                </a:solidFill>
                <a:effectLst/>
                <a:latin typeface="Times New Roman" pitchFamily="18" charset="0"/>
              </a:rPr>
              <a:t>As memory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770063" y="1371600"/>
            <a:ext cx="59213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0000CC"/>
              </a:buClr>
              <a:buFontTx/>
              <a:buChar char="•"/>
            </a:pPr>
            <a:r>
              <a:rPr lang="en-US" sz="2800" b="1">
                <a:solidFill>
                  <a:srgbClr val="CC0000"/>
                </a:solidFill>
                <a:effectLst/>
                <a:latin typeface="Times New Roman" pitchFamily="18" charset="0"/>
              </a:rPr>
              <a:t>Counter-by definition</a:t>
            </a:r>
          </a:p>
          <a:p>
            <a:pPr marL="804863" lvl="1" indent="-347663">
              <a:buClr>
                <a:srgbClr val="0000CC"/>
              </a:buClr>
              <a:buFontTx/>
              <a:buChar char="–"/>
            </a:pPr>
            <a:r>
              <a:rPr lang="en-US" sz="2800" b="1">
                <a:solidFill>
                  <a:srgbClr val="008000"/>
                </a:solidFill>
                <a:effectLst/>
                <a:latin typeface="Times New Roman" pitchFamily="18" charset="0"/>
              </a:rPr>
              <a:t>One input (clock)</a:t>
            </a:r>
          </a:p>
          <a:p>
            <a:pPr marL="804863" lvl="1" indent="-347663">
              <a:buClr>
                <a:srgbClr val="0000CC"/>
              </a:buClr>
              <a:buFontTx/>
              <a:buChar char="–"/>
            </a:pPr>
            <a:r>
              <a:rPr lang="en-US" sz="2800" b="1">
                <a:solidFill>
                  <a:srgbClr val="008000"/>
                </a:solidFill>
                <a:effectLst/>
                <a:latin typeface="Times New Roman" pitchFamily="18" charset="0"/>
              </a:rPr>
              <a:t>Outputs follow defined sequence</a:t>
            </a:r>
            <a:endParaRPr lang="en-US" sz="2800" b="1">
              <a:solidFill>
                <a:srgbClr val="CC0000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utoUpdateAnimBg="0"/>
      <p:bldP spid="922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/>
          <a:lstStyle/>
          <a:p>
            <a:r>
              <a:rPr lang="en-US" sz="3600" b="1">
                <a:solidFill>
                  <a:srgbClr val="0000CC"/>
                </a:solidFill>
              </a:rPr>
              <a:t>CHARACTERISTICS  OF  COUNTERS</a:t>
            </a:r>
            <a:endParaRPr lang="en-US" sz="3600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762000" y="1295400"/>
            <a:ext cx="7924800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0000CC"/>
              </a:buClr>
              <a:buFontTx/>
              <a:buChar char="•"/>
            </a:pPr>
            <a:r>
              <a:rPr lang="en-US" sz="2800" b="1">
                <a:solidFill>
                  <a:srgbClr val="CC0000"/>
                </a:solidFill>
                <a:effectLst/>
                <a:latin typeface="Times New Roman" pitchFamily="18" charset="0"/>
              </a:rPr>
              <a:t>Number of bits (4-bit, 8-bit, etc.)</a:t>
            </a:r>
          </a:p>
          <a:p>
            <a:pPr>
              <a:buClr>
                <a:srgbClr val="0000CC"/>
              </a:buClr>
              <a:buFontTx/>
              <a:buChar char="•"/>
            </a:pPr>
            <a:r>
              <a:rPr lang="en-US" sz="2800" b="1">
                <a:solidFill>
                  <a:srgbClr val="CC0000"/>
                </a:solidFill>
                <a:effectLst/>
                <a:latin typeface="Times New Roman" pitchFamily="18" charset="0"/>
              </a:rPr>
              <a:t>Maximum count</a:t>
            </a:r>
          </a:p>
          <a:p>
            <a:pPr marL="457200" lvl="4">
              <a:buClr>
                <a:srgbClr val="0000CC"/>
              </a:buClr>
              <a:buFontTx/>
              <a:buChar char="–"/>
            </a:pPr>
            <a:r>
              <a:rPr lang="en-US" sz="2800" b="1">
                <a:solidFill>
                  <a:srgbClr val="008000"/>
                </a:solidFill>
                <a:effectLst/>
                <a:latin typeface="Times New Roman" pitchFamily="18" charset="0"/>
              </a:rPr>
              <a:t> 4 bit = 2</a:t>
            </a:r>
            <a:r>
              <a:rPr lang="en-US" sz="2800" b="1" baseline="30000">
                <a:solidFill>
                  <a:srgbClr val="008000"/>
                </a:solidFill>
                <a:effectLst/>
                <a:latin typeface="Times New Roman" pitchFamily="18" charset="0"/>
              </a:rPr>
              <a:t>4 </a:t>
            </a:r>
            <a:r>
              <a:rPr lang="en-US" sz="2800" b="1">
                <a:solidFill>
                  <a:srgbClr val="008000"/>
                </a:solidFill>
                <a:effectLst/>
                <a:latin typeface="Times New Roman" pitchFamily="18" charset="0"/>
              </a:rPr>
              <a:t>= 0000 to 1111 in binary</a:t>
            </a:r>
          </a:p>
          <a:p>
            <a:pPr marL="457200" lvl="4">
              <a:buClr>
                <a:srgbClr val="0000CC"/>
              </a:buClr>
              <a:buFontTx/>
              <a:buChar char="–"/>
            </a:pPr>
            <a:r>
              <a:rPr lang="en-US" sz="2800" b="1">
                <a:solidFill>
                  <a:srgbClr val="008000"/>
                </a:solidFill>
                <a:effectLst/>
                <a:latin typeface="Times New Roman" pitchFamily="18" charset="0"/>
              </a:rPr>
              <a:t> 8 bit = 2</a:t>
            </a:r>
            <a:r>
              <a:rPr lang="en-US" sz="2800" b="1" baseline="30000">
                <a:solidFill>
                  <a:srgbClr val="008000"/>
                </a:solidFill>
                <a:effectLst/>
                <a:latin typeface="Times New Roman" pitchFamily="18" charset="0"/>
              </a:rPr>
              <a:t>8 </a:t>
            </a:r>
            <a:r>
              <a:rPr lang="en-US" sz="2800" b="1">
                <a:solidFill>
                  <a:srgbClr val="008000"/>
                </a:solidFill>
                <a:effectLst/>
                <a:latin typeface="Times New Roman" pitchFamily="18" charset="0"/>
              </a:rPr>
              <a:t>= 0000 0000 to 1111 1111 in binary </a:t>
            </a:r>
          </a:p>
          <a:p>
            <a:pPr>
              <a:buClr>
                <a:srgbClr val="0000CC"/>
              </a:buClr>
              <a:buFontTx/>
              <a:buChar char="•"/>
            </a:pPr>
            <a:r>
              <a:rPr lang="en-US" sz="2800" b="1">
                <a:solidFill>
                  <a:srgbClr val="CC0000"/>
                </a:solidFill>
                <a:effectLst/>
                <a:latin typeface="Times New Roman" pitchFamily="18" charset="0"/>
              </a:rPr>
              <a:t>Modulus of counter-number of states</a:t>
            </a:r>
          </a:p>
          <a:p>
            <a:pPr marL="457200" lvl="4">
              <a:buClr>
                <a:srgbClr val="0000CC"/>
              </a:buClr>
              <a:buFontTx/>
              <a:buChar char="–"/>
            </a:pPr>
            <a:r>
              <a:rPr lang="en-US" sz="2800" b="1">
                <a:solidFill>
                  <a:srgbClr val="008000"/>
                </a:solidFill>
                <a:effectLst/>
                <a:latin typeface="Times New Roman" pitchFamily="18" charset="0"/>
              </a:rPr>
              <a:t> Decade counter</a:t>
            </a:r>
          </a:p>
          <a:p>
            <a:pPr marL="457200" lvl="4">
              <a:buClr>
                <a:srgbClr val="0000CC"/>
              </a:buClr>
              <a:buFontTx/>
              <a:buChar char="–"/>
            </a:pPr>
            <a:r>
              <a:rPr lang="en-US" sz="2800" b="1">
                <a:solidFill>
                  <a:srgbClr val="008000"/>
                </a:solidFill>
                <a:effectLst/>
                <a:latin typeface="Times New Roman" pitchFamily="18" charset="0"/>
              </a:rPr>
              <a:t> 4-bit</a:t>
            </a:r>
          </a:p>
          <a:p>
            <a:pPr marL="457200" lvl="4">
              <a:buClr>
                <a:srgbClr val="0000CC"/>
              </a:buClr>
              <a:buFontTx/>
              <a:buChar char="–"/>
            </a:pPr>
            <a:r>
              <a:rPr lang="en-US" sz="2800" b="1">
                <a:solidFill>
                  <a:srgbClr val="008000"/>
                </a:solidFill>
                <a:effectLst/>
                <a:latin typeface="Times New Roman" pitchFamily="18" charset="0"/>
              </a:rPr>
              <a:t> 8-bit</a:t>
            </a:r>
          </a:p>
          <a:p>
            <a:pPr>
              <a:buClr>
                <a:srgbClr val="0000CC"/>
              </a:buClr>
              <a:buFontTx/>
              <a:buChar char="•"/>
            </a:pPr>
            <a:r>
              <a:rPr lang="en-US" sz="2800" b="1">
                <a:solidFill>
                  <a:srgbClr val="CC0000"/>
                </a:solidFill>
                <a:effectLst/>
                <a:latin typeface="Times New Roman" pitchFamily="18" charset="0"/>
              </a:rPr>
              <a:t>Up or down counter</a:t>
            </a:r>
          </a:p>
          <a:p>
            <a:pPr>
              <a:buClr>
                <a:srgbClr val="0000CC"/>
              </a:buClr>
              <a:buFontTx/>
              <a:buChar char="•"/>
            </a:pPr>
            <a:r>
              <a:rPr lang="en-US" sz="2800" b="1">
                <a:solidFill>
                  <a:srgbClr val="CC0000"/>
                </a:solidFill>
                <a:effectLst/>
                <a:latin typeface="Times New Roman" pitchFamily="18" charset="0"/>
              </a:rPr>
              <a:t>Asynchronous or synchronous counter</a:t>
            </a:r>
          </a:p>
          <a:p>
            <a:pPr>
              <a:buClr>
                <a:srgbClr val="0000CC"/>
              </a:buClr>
              <a:buFontTx/>
              <a:buChar char="•"/>
            </a:pPr>
            <a:r>
              <a:rPr lang="en-US" sz="2800" b="1">
                <a:solidFill>
                  <a:srgbClr val="CC0000"/>
                </a:solidFill>
                <a:effectLst/>
                <a:latin typeface="Times New Roman" pitchFamily="18" charset="0"/>
              </a:rPr>
              <a:t>Presettable counter</a:t>
            </a:r>
          </a:p>
          <a:p>
            <a:pPr>
              <a:buClr>
                <a:srgbClr val="0000CC"/>
              </a:buClr>
              <a:buFontTx/>
              <a:buChar char="•"/>
            </a:pPr>
            <a:r>
              <a:rPr lang="en-US" sz="2800" b="1">
                <a:solidFill>
                  <a:srgbClr val="CC0000"/>
                </a:solidFill>
                <a:effectLst/>
                <a:latin typeface="Times New Roman" pitchFamily="18" charset="0"/>
              </a:rPr>
              <a:t>Self-stopping counter</a:t>
            </a:r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5105400" cy="685800"/>
          </a:xfrm>
        </p:spPr>
        <p:txBody>
          <a:bodyPr/>
          <a:lstStyle/>
          <a:p>
            <a:r>
              <a:rPr lang="en-US" sz="4000" b="1">
                <a:solidFill>
                  <a:srgbClr val="0000CC"/>
                </a:solidFill>
              </a:rPr>
              <a:t>RIPPLE  COUNTER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600200"/>
            <a:ext cx="4419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5486400" y="1524000"/>
            <a:ext cx="9906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CC0000"/>
                </a:solidFill>
                <a:effectLst/>
              </a:rPr>
              <a:t>0 0 0 0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5499100" y="1524000"/>
            <a:ext cx="9906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CC0000"/>
                </a:solidFill>
                <a:effectLst/>
              </a:rPr>
              <a:t>0 0 0 1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5334000" y="1066800"/>
            <a:ext cx="1438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effectLst/>
              </a:rPr>
              <a:t>Binary Output</a:t>
            </a:r>
            <a:endParaRPr lang="en-US" sz="1400">
              <a:solidFill>
                <a:srgbClr val="FFFF00"/>
              </a:solidFill>
              <a:effectLst/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486400" y="1524000"/>
            <a:ext cx="9906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CC0000"/>
                </a:solidFill>
                <a:effectLst/>
              </a:rPr>
              <a:t>0 0 1 0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5486400" y="1524000"/>
            <a:ext cx="9906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CC0000"/>
                </a:solidFill>
                <a:effectLst/>
              </a:rPr>
              <a:t>0 0 1 1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499100" y="1524000"/>
            <a:ext cx="9906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CC0000"/>
                </a:solidFill>
                <a:effectLst/>
              </a:rPr>
              <a:t>0 1 0 0</a:t>
            </a:r>
            <a:endParaRPr lang="en-US" sz="2000" b="1">
              <a:solidFill>
                <a:srgbClr val="FF0000"/>
              </a:solidFill>
              <a:effectLst/>
            </a:endParaRP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5499100" y="1524000"/>
            <a:ext cx="9906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CC0000"/>
                </a:solidFill>
                <a:effectLst/>
              </a:rPr>
              <a:t>0 1 0 1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5486400" y="1524000"/>
            <a:ext cx="9906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CC0000"/>
                </a:solidFill>
                <a:effectLst/>
              </a:rPr>
              <a:t>0 1 1 0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486400" y="1524000"/>
            <a:ext cx="9906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CC0000"/>
                </a:solidFill>
                <a:effectLst/>
              </a:rPr>
              <a:t>0 1 1 1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5486400" y="1524000"/>
            <a:ext cx="9906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CC0000"/>
                </a:solidFill>
                <a:effectLst/>
              </a:rPr>
              <a:t>1 0 0 0</a:t>
            </a:r>
            <a:endParaRPr lang="en-US" sz="2000" b="1">
              <a:solidFill>
                <a:srgbClr val="FF0000"/>
              </a:solidFill>
              <a:effectLst/>
            </a:endParaRPr>
          </a:p>
        </p:txBody>
      </p:sp>
      <p:sp>
        <p:nvSpPr>
          <p:cNvPr id="11278" name="AutoShape 14"/>
          <p:cNvSpPr>
            <a:spLocks noChangeArrowheads="1"/>
          </p:cNvSpPr>
          <p:nvPr/>
        </p:nvSpPr>
        <p:spPr bwMode="auto">
          <a:xfrm>
            <a:off x="685800" y="1981200"/>
            <a:ext cx="1524000" cy="609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effectLst/>
              </a:rPr>
              <a:t>Pulse 1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2362200" y="2057400"/>
            <a:ext cx="0" cy="5334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898525" y="137795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effectLst/>
              </a:rPr>
              <a:t>Clock Input</a:t>
            </a:r>
          </a:p>
        </p:txBody>
      </p:sp>
      <p:sp>
        <p:nvSpPr>
          <p:cNvPr id="11282" name="AutoShape 18"/>
          <p:cNvSpPr>
            <a:spLocks noChangeArrowheads="1"/>
          </p:cNvSpPr>
          <p:nvPr/>
        </p:nvSpPr>
        <p:spPr bwMode="auto">
          <a:xfrm>
            <a:off x="4724400" y="3657600"/>
            <a:ext cx="1524000" cy="1295400"/>
          </a:xfrm>
          <a:prstGeom prst="upArrowCallout">
            <a:avLst>
              <a:gd name="adj1" fmla="val 29412"/>
              <a:gd name="adj2" fmla="val 29412"/>
              <a:gd name="adj3" fmla="val 16667"/>
              <a:gd name="adj4" fmla="val 6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effectLst/>
              </a:rPr>
              <a:t>All J-K flip-flops</a:t>
            </a:r>
          </a:p>
          <a:p>
            <a:pPr algn="ctr"/>
            <a:r>
              <a:rPr lang="en-US" sz="1400" b="1">
                <a:effectLst/>
              </a:rPr>
              <a:t>in the</a:t>
            </a:r>
          </a:p>
          <a:p>
            <a:pPr algn="ctr"/>
            <a:r>
              <a:rPr lang="en-US" sz="1400" b="1">
                <a:effectLst/>
              </a:rPr>
              <a:t>TOGGLE MODE</a:t>
            </a:r>
          </a:p>
        </p:txBody>
      </p:sp>
      <p:sp>
        <p:nvSpPr>
          <p:cNvPr id="11283" name="AutoShape 19"/>
          <p:cNvSpPr>
            <a:spLocks noChangeArrowheads="1"/>
          </p:cNvSpPr>
          <p:nvPr/>
        </p:nvSpPr>
        <p:spPr bwMode="auto">
          <a:xfrm>
            <a:off x="2895600" y="3657600"/>
            <a:ext cx="1676400" cy="1295400"/>
          </a:xfrm>
          <a:prstGeom prst="upArrowCallout">
            <a:avLst>
              <a:gd name="adj1" fmla="val 32353"/>
              <a:gd name="adj2" fmla="val 32353"/>
              <a:gd name="adj3" fmla="val 16667"/>
              <a:gd name="adj4" fmla="val 66667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FFFFFF"/>
                </a:solidFill>
                <a:effectLst/>
              </a:rPr>
              <a:t>PS and CLR input</a:t>
            </a:r>
          </a:p>
          <a:p>
            <a:pPr algn="ctr"/>
            <a:r>
              <a:rPr lang="en-US" sz="1400" b="1">
                <a:solidFill>
                  <a:srgbClr val="FFFFFF"/>
                </a:solidFill>
                <a:effectLst/>
              </a:rPr>
              <a:t>are</a:t>
            </a:r>
          </a:p>
          <a:p>
            <a:pPr algn="ctr"/>
            <a:r>
              <a:rPr lang="en-US" sz="1400" b="1">
                <a:solidFill>
                  <a:srgbClr val="FFFFFF"/>
                </a:solidFill>
                <a:effectLst/>
              </a:rPr>
              <a:t>INACTIVE</a:t>
            </a:r>
          </a:p>
        </p:txBody>
      </p:sp>
      <p:sp>
        <p:nvSpPr>
          <p:cNvPr id="11284" name="AutoShape 20"/>
          <p:cNvSpPr>
            <a:spLocks noChangeArrowheads="1"/>
          </p:cNvSpPr>
          <p:nvPr/>
        </p:nvSpPr>
        <p:spPr bwMode="auto">
          <a:xfrm>
            <a:off x="685800" y="1981200"/>
            <a:ext cx="1524000" cy="609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effectLst/>
              </a:rPr>
              <a:t>Pulse 2</a:t>
            </a:r>
          </a:p>
        </p:txBody>
      </p:sp>
      <p:sp>
        <p:nvSpPr>
          <p:cNvPr id="11285" name="AutoShape 21"/>
          <p:cNvSpPr>
            <a:spLocks noChangeArrowheads="1"/>
          </p:cNvSpPr>
          <p:nvPr/>
        </p:nvSpPr>
        <p:spPr bwMode="auto">
          <a:xfrm>
            <a:off x="685800" y="1981200"/>
            <a:ext cx="1524000" cy="609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effectLst/>
              </a:rPr>
              <a:t>Pulse 3</a:t>
            </a:r>
          </a:p>
        </p:txBody>
      </p:sp>
      <p:sp>
        <p:nvSpPr>
          <p:cNvPr id="11286" name="AutoShape 22"/>
          <p:cNvSpPr>
            <a:spLocks noChangeArrowheads="1"/>
          </p:cNvSpPr>
          <p:nvPr/>
        </p:nvSpPr>
        <p:spPr bwMode="auto">
          <a:xfrm>
            <a:off x="685800" y="1981200"/>
            <a:ext cx="1524000" cy="609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effectLst/>
              </a:rPr>
              <a:t>Pulse 4</a:t>
            </a:r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2362200" y="2057400"/>
            <a:ext cx="0" cy="5334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2362200" y="2057400"/>
            <a:ext cx="0" cy="5334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2362200" y="2057400"/>
            <a:ext cx="0" cy="5334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0" name="AutoShape 26"/>
          <p:cNvSpPr>
            <a:spLocks noChangeArrowheads="1"/>
          </p:cNvSpPr>
          <p:nvPr/>
        </p:nvSpPr>
        <p:spPr bwMode="auto">
          <a:xfrm>
            <a:off x="685800" y="1981200"/>
            <a:ext cx="1524000" cy="609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effectLst/>
              </a:rPr>
              <a:t>Pulse 5</a:t>
            </a:r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>
            <a:off x="2362200" y="2057400"/>
            <a:ext cx="0" cy="5334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2" name="AutoShape 28"/>
          <p:cNvSpPr>
            <a:spLocks noChangeArrowheads="1"/>
          </p:cNvSpPr>
          <p:nvPr/>
        </p:nvSpPr>
        <p:spPr bwMode="auto">
          <a:xfrm>
            <a:off x="685800" y="1981200"/>
            <a:ext cx="1524000" cy="609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effectLst/>
              </a:rPr>
              <a:t>Pulse 6</a:t>
            </a:r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>
            <a:off x="2362200" y="2057400"/>
            <a:ext cx="0" cy="5334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AutoShape 30"/>
          <p:cNvSpPr>
            <a:spLocks noChangeArrowheads="1"/>
          </p:cNvSpPr>
          <p:nvPr/>
        </p:nvSpPr>
        <p:spPr bwMode="auto">
          <a:xfrm>
            <a:off x="685800" y="1981200"/>
            <a:ext cx="1524000" cy="609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effectLst/>
              </a:rPr>
              <a:t>Pulse 7</a:t>
            </a: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2362200" y="2057400"/>
            <a:ext cx="0" cy="5334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AutoShape 32"/>
          <p:cNvSpPr>
            <a:spLocks noChangeArrowheads="1"/>
          </p:cNvSpPr>
          <p:nvPr/>
        </p:nvSpPr>
        <p:spPr bwMode="auto">
          <a:xfrm>
            <a:off x="685800" y="1981200"/>
            <a:ext cx="1524000" cy="609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effectLst/>
              </a:rPr>
              <a:t>Pulse 8</a:t>
            </a: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2362200" y="2057400"/>
            <a:ext cx="0" cy="5334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3429000" y="1752600"/>
            <a:ext cx="0" cy="5334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4114800" y="1752600"/>
            <a:ext cx="0" cy="5334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4800600" y="1752600"/>
            <a:ext cx="0" cy="5334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1" name="AutoShape 37"/>
          <p:cNvSpPr>
            <a:spLocks noChangeArrowheads="1"/>
          </p:cNvSpPr>
          <p:nvPr/>
        </p:nvSpPr>
        <p:spPr bwMode="auto">
          <a:xfrm>
            <a:off x="2667000" y="3505200"/>
            <a:ext cx="3810000" cy="1752600"/>
          </a:xfrm>
          <a:prstGeom prst="upArrowCallout">
            <a:avLst>
              <a:gd name="adj1" fmla="val 54348"/>
              <a:gd name="adj2" fmla="val 54348"/>
              <a:gd name="adj3" fmla="val 16667"/>
              <a:gd name="adj4" fmla="val 66667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FFFFFF"/>
                </a:solidFill>
                <a:effectLst/>
              </a:rPr>
              <a:t>On the next clock pulse (8) all FFs</a:t>
            </a:r>
          </a:p>
          <a:p>
            <a:pPr algn="ctr"/>
            <a:r>
              <a:rPr lang="en-US" sz="1400" b="1">
                <a:solidFill>
                  <a:srgbClr val="FFFFFF"/>
                </a:solidFill>
                <a:effectLst/>
              </a:rPr>
              <a:t>will toggle because each will receive</a:t>
            </a:r>
          </a:p>
          <a:p>
            <a:pPr algn="ctr"/>
            <a:r>
              <a:rPr lang="en-US" sz="1400" b="1">
                <a:solidFill>
                  <a:srgbClr val="FFFFFF"/>
                </a:solidFill>
                <a:effectLst/>
              </a:rPr>
              <a:t>a</a:t>
            </a:r>
            <a:r>
              <a:rPr lang="en-US" sz="1400" b="1">
                <a:solidFill>
                  <a:schemeClr val="bg2"/>
                </a:solidFill>
                <a:effectLst/>
              </a:rPr>
              <a:t> </a:t>
            </a:r>
            <a:r>
              <a:rPr lang="en-US" sz="1400" b="1">
                <a:solidFill>
                  <a:srgbClr val="FFFF00"/>
                </a:solidFill>
                <a:effectLst/>
              </a:rPr>
              <a:t>H-to-L</a:t>
            </a:r>
            <a:r>
              <a:rPr lang="en-US" sz="1400" b="1">
                <a:solidFill>
                  <a:schemeClr val="bg2"/>
                </a:solidFill>
                <a:effectLst/>
              </a:rPr>
              <a:t> </a:t>
            </a:r>
            <a:r>
              <a:rPr lang="en-US" sz="1400" b="1">
                <a:solidFill>
                  <a:srgbClr val="FFFFFF"/>
                </a:solidFill>
                <a:effectLst/>
              </a:rPr>
              <a:t>pulse- one after another.</a:t>
            </a:r>
          </a:p>
          <a:p>
            <a:pPr algn="ctr"/>
            <a:r>
              <a:rPr lang="en-US" sz="1400" b="1">
                <a:solidFill>
                  <a:srgbClr val="FFFFFF"/>
                </a:solidFill>
                <a:effectLst/>
              </a:rPr>
              <a:t>Watch the count ripple thru the counter.</a:t>
            </a:r>
          </a:p>
        </p:txBody>
      </p:sp>
      <p:sp>
        <p:nvSpPr>
          <p:cNvPr id="11302" name="AutoShape 38"/>
          <p:cNvSpPr>
            <a:spLocks noChangeArrowheads="1"/>
          </p:cNvSpPr>
          <p:nvPr/>
        </p:nvSpPr>
        <p:spPr bwMode="auto">
          <a:xfrm>
            <a:off x="2590800" y="3505200"/>
            <a:ext cx="3962400" cy="1752600"/>
          </a:xfrm>
          <a:prstGeom prst="upArrowCallout">
            <a:avLst>
              <a:gd name="adj1" fmla="val 56522"/>
              <a:gd name="adj2" fmla="val 56522"/>
              <a:gd name="adj3" fmla="val 16667"/>
              <a:gd name="adj4" fmla="val 66667"/>
            </a:avLst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effectLst/>
              </a:rPr>
              <a:t>This 4-bit counter has 16 states and</a:t>
            </a:r>
          </a:p>
          <a:p>
            <a:pPr algn="ctr"/>
            <a:r>
              <a:rPr lang="en-US" sz="1400" b="1">
                <a:solidFill>
                  <a:schemeClr val="bg1"/>
                </a:solidFill>
                <a:effectLst/>
              </a:rPr>
              <a:t>will count from binary 0000 through 1111</a:t>
            </a:r>
          </a:p>
          <a:p>
            <a:pPr algn="ctr"/>
            <a:r>
              <a:rPr lang="en-US" sz="1400" b="1">
                <a:solidFill>
                  <a:schemeClr val="bg1"/>
                </a:solidFill>
                <a:effectLst/>
              </a:rPr>
              <a:t>and then reset back to 0000.</a:t>
            </a:r>
          </a:p>
          <a:p>
            <a:pPr algn="ctr"/>
            <a:r>
              <a:rPr lang="en-US" sz="1400" b="1">
                <a:solidFill>
                  <a:schemeClr val="bg1"/>
                </a:solidFill>
                <a:effectLst/>
              </a:rPr>
              <a:t>The counter has a</a:t>
            </a:r>
            <a:r>
              <a:rPr lang="en-US" sz="1400" b="1">
                <a:solidFill>
                  <a:schemeClr val="bg2"/>
                </a:solidFill>
                <a:effectLst/>
              </a:rPr>
              <a:t> </a:t>
            </a:r>
            <a:r>
              <a:rPr lang="en-US" sz="1400" b="1">
                <a:solidFill>
                  <a:srgbClr val="FFFF00"/>
                </a:solidFill>
                <a:effectLst/>
              </a:rPr>
              <a:t>modulus of 16</a:t>
            </a:r>
            <a:r>
              <a:rPr lang="en-US" sz="1400" b="1">
                <a:solidFill>
                  <a:schemeClr val="bg2"/>
                </a:solidFill>
                <a:effectLst/>
              </a:rPr>
              <a:t>.</a:t>
            </a:r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1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1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0" fill="hold"/>
                                        <p:tgtEl>
                                          <p:spTgt spid="11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0" fill="hold"/>
                                        <p:tgtEl>
                                          <p:spTgt spid="11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1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1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500"/>
                            </p:stCondLst>
                            <p:childTnLst>
                              <p:par>
                                <p:cTn id="14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500"/>
                            </p:stCondLst>
                            <p:childTnLst>
                              <p:par>
                                <p:cTn id="14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4500"/>
                            </p:stCondLst>
                            <p:childTnLst>
                              <p:par>
                                <p:cTn id="1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1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1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 autoUpdateAnimBg="0"/>
      <p:bldP spid="11269" grpId="0" animBg="1" autoUpdateAnimBg="0"/>
      <p:bldP spid="11270" grpId="0" autoUpdateAnimBg="0"/>
      <p:bldP spid="11271" grpId="0" animBg="1" autoUpdateAnimBg="0"/>
      <p:bldP spid="11272" grpId="0" animBg="1" autoUpdateAnimBg="0"/>
      <p:bldP spid="11273" grpId="0" animBg="1" autoUpdateAnimBg="0"/>
      <p:bldP spid="11274" grpId="0" animBg="1" autoUpdateAnimBg="0"/>
      <p:bldP spid="11275" grpId="0" animBg="1" autoUpdateAnimBg="0"/>
      <p:bldP spid="11276" grpId="0" animBg="1" autoUpdateAnimBg="0"/>
      <p:bldP spid="11277" grpId="0" animBg="1" autoUpdateAnimBg="0"/>
      <p:bldP spid="11278" grpId="0" animBg="1" autoUpdateAnimBg="0"/>
      <p:bldP spid="11279" grpId="0" animBg="1"/>
      <p:bldP spid="11280" grpId="0" autoUpdateAnimBg="0"/>
      <p:bldP spid="11282" grpId="0" animBg="1" autoUpdateAnimBg="0"/>
      <p:bldP spid="11283" grpId="0" animBg="1" autoUpdateAnimBg="0"/>
      <p:bldP spid="11284" grpId="0" animBg="1" autoUpdateAnimBg="0"/>
      <p:bldP spid="11285" grpId="0" animBg="1" autoUpdateAnimBg="0"/>
      <p:bldP spid="11286" grpId="0" animBg="1" autoUpdateAnimBg="0"/>
      <p:bldP spid="11287" grpId="0" animBg="1"/>
      <p:bldP spid="11288" grpId="0" animBg="1"/>
      <p:bldP spid="11289" grpId="0" animBg="1"/>
      <p:bldP spid="11290" grpId="0" animBg="1" autoUpdateAnimBg="0"/>
      <p:bldP spid="11291" grpId="0" animBg="1"/>
      <p:bldP spid="11292" grpId="0" animBg="1" autoUpdateAnimBg="0"/>
      <p:bldP spid="11293" grpId="0" animBg="1"/>
      <p:bldP spid="11294" grpId="0" animBg="1" autoUpdateAnimBg="0"/>
      <p:bldP spid="11295" grpId="0" animBg="1"/>
      <p:bldP spid="11296" grpId="0" animBg="1" autoUpdateAnimBg="0"/>
      <p:bldP spid="11297" grpId="0" animBg="1"/>
      <p:bldP spid="11298" grpId="0" animBg="1"/>
      <p:bldP spid="11299" grpId="0" animBg="1"/>
      <p:bldP spid="11300" grpId="0" animBg="1"/>
      <p:bldP spid="11301" grpId="0" animBg="1" autoUpdateAnimBg="0"/>
      <p:bldP spid="11302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8" y="152400"/>
            <a:ext cx="8915400" cy="685800"/>
          </a:xfrm>
        </p:spPr>
        <p:txBody>
          <a:bodyPr/>
          <a:lstStyle/>
          <a:p>
            <a:r>
              <a:rPr lang="en-US" sz="3200" b="1">
                <a:solidFill>
                  <a:srgbClr val="0000CC"/>
                </a:solidFill>
              </a:rPr>
              <a:t>RIPPLE  COUNTER  WITH  WAVEFORMS</a:t>
            </a:r>
            <a:endParaRPr lang="en-US" sz="3600" b="1">
              <a:solidFill>
                <a:srgbClr val="0000CC"/>
              </a:solidFill>
            </a:endParaRP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371600"/>
            <a:ext cx="4419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5486400" y="1219200"/>
            <a:ext cx="9906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CC0000"/>
                </a:solidFill>
                <a:effectLst/>
              </a:rPr>
              <a:t>0 0 0 0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5484813" y="1219200"/>
            <a:ext cx="9906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CC0000"/>
                </a:solidFill>
                <a:effectLst/>
              </a:rPr>
              <a:t>0 0 0 1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5267325" y="838200"/>
            <a:ext cx="1438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effectLst/>
              </a:rPr>
              <a:t>Binary Output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5484813" y="1219200"/>
            <a:ext cx="9906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CC0000"/>
                </a:solidFill>
                <a:effectLst/>
              </a:rPr>
              <a:t>0 0 1 0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5483225" y="1219200"/>
            <a:ext cx="9906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CC0000"/>
                </a:solidFill>
                <a:effectLst/>
              </a:rPr>
              <a:t>0 0 1 1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5483225" y="1219200"/>
            <a:ext cx="9906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CC0000"/>
                </a:solidFill>
                <a:effectLst/>
              </a:rPr>
              <a:t>0 1 0 0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5484813" y="1219200"/>
            <a:ext cx="9906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CC0000"/>
                </a:solidFill>
                <a:effectLst/>
              </a:rPr>
              <a:t>0 1 0 1</a:t>
            </a:r>
            <a:endParaRPr lang="en-US" sz="1200" b="1">
              <a:solidFill>
                <a:srgbClr val="CC0000"/>
              </a:solidFill>
              <a:effectLst/>
            </a:endParaRPr>
          </a:p>
        </p:txBody>
      </p:sp>
      <p:sp>
        <p:nvSpPr>
          <p:cNvPr id="20495" name="AutoShape 15"/>
          <p:cNvSpPr>
            <a:spLocks noChangeArrowheads="1"/>
          </p:cNvSpPr>
          <p:nvPr/>
        </p:nvSpPr>
        <p:spPr bwMode="auto">
          <a:xfrm>
            <a:off x="685800" y="1752600"/>
            <a:ext cx="1524000" cy="609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tx2"/>
                </a:solidFill>
                <a:effectLst/>
              </a:rPr>
              <a:t>Pulse 1</a:t>
            </a:r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2362200" y="1828800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898525" y="114935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effectLst/>
              </a:rPr>
              <a:t>Clock Input</a:t>
            </a:r>
          </a:p>
        </p:txBody>
      </p:sp>
      <p:sp>
        <p:nvSpPr>
          <p:cNvPr id="20500" name="AutoShape 20"/>
          <p:cNvSpPr>
            <a:spLocks noChangeArrowheads="1"/>
          </p:cNvSpPr>
          <p:nvPr/>
        </p:nvSpPr>
        <p:spPr bwMode="auto">
          <a:xfrm>
            <a:off x="685800" y="1752600"/>
            <a:ext cx="1524000" cy="609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tx2"/>
                </a:solidFill>
                <a:effectLst/>
              </a:rPr>
              <a:t>Pulse 2</a:t>
            </a:r>
          </a:p>
        </p:txBody>
      </p:sp>
      <p:sp>
        <p:nvSpPr>
          <p:cNvPr id="20501" name="AutoShape 21"/>
          <p:cNvSpPr>
            <a:spLocks noChangeArrowheads="1"/>
          </p:cNvSpPr>
          <p:nvPr/>
        </p:nvSpPr>
        <p:spPr bwMode="auto">
          <a:xfrm>
            <a:off x="685800" y="1752600"/>
            <a:ext cx="1524000" cy="609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tx2"/>
                </a:solidFill>
                <a:effectLst/>
              </a:rPr>
              <a:t>Pulse 3</a:t>
            </a:r>
          </a:p>
        </p:txBody>
      </p:sp>
      <p:sp>
        <p:nvSpPr>
          <p:cNvPr id="20502" name="AutoShape 22"/>
          <p:cNvSpPr>
            <a:spLocks noChangeArrowheads="1"/>
          </p:cNvSpPr>
          <p:nvPr/>
        </p:nvSpPr>
        <p:spPr bwMode="auto">
          <a:xfrm>
            <a:off x="685800" y="1752600"/>
            <a:ext cx="1524000" cy="609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tx2"/>
                </a:solidFill>
                <a:effectLst/>
              </a:rPr>
              <a:t>Pulse 4</a:t>
            </a:r>
          </a:p>
        </p:txBody>
      </p:sp>
      <p:sp>
        <p:nvSpPr>
          <p:cNvPr id="20504" name="Line 24"/>
          <p:cNvSpPr>
            <a:spLocks noChangeShapeType="1"/>
          </p:cNvSpPr>
          <p:nvPr/>
        </p:nvSpPr>
        <p:spPr bwMode="auto">
          <a:xfrm>
            <a:off x="2362200" y="1828800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>
            <a:off x="2362200" y="1828800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AutoShape 26"/>
          <p:cNvSpPr>
            <a:spLocks noChangeArrowheads="1"/>
          </p:cNvSpPr>
          <p:nvPr/>
        </p:nvSpPr>
        <p:spPr bwMode="auto">
          <a:xfrm>
            <a:off x="685800" y="1752600"/>
            <a:ext cx="1524000" cy="609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tx2"/>
                </a:solidFill>
                <a:effectLst/>
              </a:rPr>
              <a:t>Pulse 5</a:t>
            </a:r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2362200" y="1828800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9" name="Line 29"/>
          <p:cNvSpPr>
            <a:spLocks noChangeShapeType="1"/>
          </p:cNvSpPr>
          <p:nvPr/>
        </p:nvSpPr>
        <p:spPr bwMode="auto">
          <a:xfrm>
            <a:off x="2362200" y="1828800"/>
            <a:ext cx="0" cy="5334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838200" y="3733800"/>
            <a:ext cx="8001000" cy="381000"/>
            <a:chOff x="528" y="2352"/>
            <a:chExt cx="5040" cy="240"/>
          </a:xfrm>
        </p:grpSpPr>
        <p:sp>
          <p:nvSpPr>
            <p:cNvPr id="20520" name="Line 40"/>
            <p:cNvSpPr>
              <a:spLocks noChangeShapeType="1"/>
            </p:cNvSpPr>
            <p:nvPr/>
          </p:nvSpPr>
          <p:spPr bwMode="auto">
            <a:xfrm>
              <a:off x="528" y="2352"/>
              <a:ext cx="50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2" name="Line 42"/>
            <p:cNvSpPr>
              <a:spLocks noChangeShapeType="1"/>
            </p:cNvSpPr>
            <p:nvPr/>
          </p:nvSpPr>
          <p:spPr bwMode="auto">
            <a:xfrm>
              <a:off x="528" y="2592"/>
              <a:ext cx="50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1066800" y="3733800"/>
            <a:ext cx="762000" cy="381000"/>
            <a:chOff x="672" y="2352"/>
            <a:chExt cx="480" cy="240"/>
          </a:xfrm>
        </p:grpSpPr>
        <p:sp>
          <p:nvSpPr>
            <p:cNvPr id="20523" name="Line 43"/>
            <p:cNvSpPr>
              <a:spLocks noChangeShapeType="1"/>
            </p:cNvSpPr>
            <p:nvPr/>
          </p:nvSpPr>
          <p:spPr bwMode="auto">
            <a:xfrm>
              <a:off x="912" y="2352"/>
              <a:ext cx="0" cy="24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7" name="Line 47"/>
            <p:cNvSpPr>
              <a:spLocks noChangeShapeType="1"/>
            </p:cNvSpPr>
            <p:nvPr/>
          </p:nvSpPr>
          <p:spPr bwMode="auto">
            <a:xfrm>
              <a:off x="1152" y="2352"/>
              <a:ext cx="0" cy="24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8" name="Line 48"/>
            <p:cNvSpPr>
              <a:spLocks noChangeShapeType="1"/>
            </p:cNvSpPr>
            <p:nvPr/>
          </p:nvSpPr>
          <p:spPr bwMode="auto">
            <a:xfrm rot="5400000">
              <a:off x="792" y="2460"/>
              <a:ext cx="0" cy="24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9" name="Line 49"/>
            <p:cNvSpPr>
              <a:spLocks noChangeShapeType="1"/>
            </p:cNvSpPr>
            <p:nvPr/>
          </p:nvSpPr>
          <p:spPr bwMode="auto">
            <a:xfrm rot="5400000">
              <a:off x="1032" y="2256"/>
              <a:ext cx="0" cy="24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838200" y="4476750"/>
            <a:ext cx="8001000" cy="381000"/>
            <a:chOff x="528" y="2352"/>
            <a:chExt cx="5040" cy="240"/>
          </a:xfrm>
        </p:grpSpPr>
        <p:sp>
          <p:nvSpPr>
            <p:cNvPr id="20535" name="Line 55"/>
            <p:cNvSpPr>
              <a:spLocks noChangeShapeType="1"/>
            </p:cNvSpPr>
            <p:nvPr/>
          </p:nvSpPr>
          <p:spPr bwMode="auto">
            <a:xfrm>
              <a:off x="528" y="2352"/>
              <a:ext cx="50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6" name="Line 56"/>
            <p:cNvSpPr>
              <a:spLocks noChangeShapeType="1"/>
            </p:cNvSpPr>
            <p:nvPr/>
          </p:nvSpPr>
          <p:spPr bwMode="auto">
            <a:xfrm>
              <a:off x="528" y="2592"/>
              <a:ext cx="50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838200" y="5200650"/>
            <a:ext cx="8001000" cy="381000"/>
            <a:chOff x="528" y="2352"/>
            <a:chExt cx="5040" cy="240"/>
          </a:xfrm>
        </p:grpSpPr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>
              <a:off x="528" y="2352"/>
              <a:ext cx="50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9" name="Line 59"/>
            <p:cNvSpPr>
              <a:spLocks noChangeShapeType="1"/>
            </p:cNvSpPr>
            <p:nvPr/>
          </p:nvSpPr>
          <p:spPr bwMode="auto">
            <a:xfrm>
              <a:off x="528" y="2592"/>
              <a:ext cx="50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838200" y="5924550"/>
            <a:ext cx="8001000" cy="381000"/>
            <a:chOff x="528" y="2352"/>
            <a:chExt cx="5040" cy="240"/>
          </a:xfrm>
        </p:grpSpPr>
        <p:sp>
          <p:nvSpPr>
            <p:cNvPr id="20541" name="Line 61"/>
            <p:cNvSpPr>
              <a:spLocks noChangeShapeType="1"/>
            </p:cNvSpPr>
            <p:nvPr/>
          </p:nvSpPr>
          <p:spPr bwMode="auto">
            <a:xfrm>
              <a:off x="528" y="2352"/>
              <a:ext cx="50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2" name="Line 62"/>
            <p:cNvSpPr>
              <a:spLocks noChangeShapeType="1"/>
            </p:cNvSpPr>
            <p:nvPr/>
          </p:nvSpPr>
          <p:spPr bwMode="auto">
            <a:xfrm>
              <a:off x="528" y="2592"/>
              <a:ext cx="50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1066800" y="4486275"/>
            <a:ext cx="762000" cy="381000"/>
            <a:chOff x="672" y="2826"/>
            <a:chExt cx="480" cy="240"/>
          </a:xfrm>
        </p:grpSpPr>
        <p:sp>
          <p:nvSpPr>
            <p:cNvPr id="20526" name="Line 46"/>
            <p:cNvSpPr>
              <a:spLocks noChangeShapeType="1"/>
            </p:cNvSpPr>
            <p:nvPr/>
          </p:nvSpPr>
          <p:spPr bwMode="auto">
            <a:xfrm>
              <a:off x="1152" y="2826"/>
              <a:ext cx="0" cy="24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3" name="Line 63"/>
            <p:cNvSpPr>
              <a:spLocks noChangeShapeType="1"/>
            </p:cNvSpPr>
            <p:nvPr/>
          </p:nvSpPr>
          <p:spPr bwMode="auto">
            <a:xfrm>
              <a:off x="672" y="3042"/>
              <a:ext cx="480" cy="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1819275" y="3733800"/>
            <a:ext cx="762000" cy="381000"/>
            <a:chOff x="672" y="2352"/>
            <a:chExt cx="480" cy="240"/>
          </a:xfrm>
        </p:grpSpPr>
        <p:sp>
          <p:nvSpPr>
            <p:cNvPr id="20546" name="Line 66"/>
            <p:cNvSpPr>
              <a:spLocks noChangeShapeType="1"/>
            </p:cNvSpPr>
            <p:nvPr/>
          </p:nvSpPr>
          <p:spPr bwMode="auto">
            <a:xfrm>
              <a:off x="912" y="2352"/>
              <a:ext cx="0" cy="24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7" name="Line 67"/>
            <p:cNvSpPr>
              <a:spLocks noChangeShapeType="1"/>
            </p:cNvSpPr>
            <p:nvPr/>
          </p:nvSpPr>
          <p:spPr bwMode="auto">
            <a:xfrm>
              <a:off x="1152" y="2352"/>
              <a:ext cx="0" cy="24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8" name="Line 68"/>
            <p:cNvSpPr>
              <a:spLocks noChangeShapeType="1"/>
            </p:cNvSpPr>
            <p:nvPr/>
          </p:nvSpPr>
          <p:spPr bwMode="auto">
            <a:xfrm rot="5400000">
              <a:off x="792" y="2460"/>
              <a:ext cx="0" cy="24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9" name="Line 69"/>
            <p:cNvSpPr>
              <a:spLocks noChangeShapeType="1"/>
            </p:cNvSpPr>
            <p:nvPr/>
          </p:nvSpPr>
          <p:spPr bwMode="auto">
            <a:xfrm rot="5400000">
              <a:off x="1032" y="2256"/>
              <a:ext cx="0" cy="24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70"/>
          <p:cNvGrpSpPr>
            <a:grpSpLocks/>
          </p:cNvGrpSpPr>
          <p:nvPr/>
        </p:nvGrpSpPr>
        <p:grpSpPr bwMode="auto">
          <a:xfrm flipV="1">
            <a:off x="1828800" y="4476750"/>
            <a:ext cx="762000" cy="381000"/>
            <a:chOff x="672" y="2826"/>
            <a:chExt cx="480" cy="240"/>
          </a:xfrm>
        </p:grpSpPr>
        <p:sp>
          <p:nvSpPr>
            <p:cNvPr id="20551" name="Line 71"/>
            <p:cNvSpPr>
              <a:spLocks noChangeShapeType="1"/>
            </p:cNvSpPr>
            <p:nvPr/>
          </p:nvSpPr>
          <p:spPr bwMode="auto">
            <a:xfrm>
              <a:off x="1152" y="2826"/>
              <a:ext cx="0" cy="24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2" name="Line 72"/>
            <p:cNvSpPr>
              <a:spLocks noChangeShapeType="1"/>
            </p:cNvSpPr>
            <p:nvPr/>
          </p:nvSpPr>
          <p:spPr bwMode="auto">
            <a:xfrm>
              <a:off x="672" y="3042"/>
              <a:ext cx="480" cy="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1066800" y="5200650"/>
            <a:ext cx="1524000" cy="381000"/>
            <a:chOff x="672" y="3276"/>
            <a:chExt cx="960" cy="240"/>
          </a:xfrm>
        </p:grpSpPr>
        <p:sp>
          <p:nvSpPr>
            <p:cNvPr id="20525" name="Line 45"/>
            <p:cNvSpPr>
              <a:spLocks noChangeShapeType="1"/>
            </p:cNvSpPr>
            <p:nvPr/>
          </p:nvSpPr>
          <p:spPr bwMode="auto">
            <a:xfrm>
              <a:off x="1620" y="3276"/>
              <a:ext cx="0" cy="24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3" name="Line 73"/>
            <p:cNvSpPr>
              <a:spLocks noChangeShapeType="1"/>
            </p:cNvSpPr>
            <p:nvPr/>
          </p:nvSpPr>
          <p:spPr bwMode="auto">
            <a:xfrm>
              <a:off x="672" y="3504"/>
              <a:ext cx="960" cy="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75"/>
          <p:cNvGrpSpPr>
            <a:grpSpLocks/>
          </p:cNvGrpSpPr>
          <p:nvPr/>
        </p:nvGrpSpPr>
        <p:grpSpPr bwMode="auto">
          <a:xfrm>
            <a:off x="2565400" y="3733800"/>
            <a:ext cx="762000" cy="381000"/>
            <a:chOff x="672" y="2352"/>
            <a:chExt cx="480" cy="240"/>
          </a:xfrm>
        </p:grpSpPr>
        <p:sp>
          <p:nvSpPr>
            <p:cNvPr id="20556" name="Line 76"/>
            <p:cNvSpPr>
              <a:spLocks noChangeShapeType="1"/>
            </p:cNvSpPr>
            <p:nvPr/>
          </p:nvSpPr>
          <p:spPr bwMode="auto">
            <a:xfrm>
              <a:off x="912" y="2352"/>
              <a:ext cx="0" cy="24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7" name="Line 77"/>
            <p:cNvSpPr>
              <a:spLocks noChangeShapeType="1"/>
            </p:cNvSpPr>
            <p:nvPr/>
          </p:nvSpPr>
          <p:spPr bwMode="auto">
            <a:xfrm>
              <a:off x="1152" y="2352"/>
              <a:ext cx="0" cy="24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8" name="Line 78"/>
            <p:cNvSpPr>
              <a:spLocks noChangeShapeType="1"/>
            </p:cNvSpPr>
            <p:nvPr/>
          </p:nvSpPr>
          <p:spPr bwMode="auto">
            <a:xfrm rot="5400000">
              <a:off x="792" y="2460"/>
              <a:ext cx="0" cy="24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9" name="Line 79"/>
            <p:cNvSpPr>
              <a:spLocks noChangeShapeType="1"/>
            </p:cNvSpPr>
            <p:nvPr/>
          </p:nvSpPr>
          <p:spPr bwMode="auto">
            <a:xfrm rot="5400000">
              <a:off x="1032" y="2256"/>
              <a:ext cx="0" cy="24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80"/>
          <p:cNvGrpSpPr>
            <a:grpSpLocks/>
          </p:cNvGrpSpPr>
          <p:nvPr/>
        </p:nvGrpSpPr>
        <p:grpSpPr bwMode="auto">
          <a:xfrm>
            <a:off x="2578100" y="4479925"/>
            <a:ext cx="762000" cy="381000"/>
            <a:chOff x="672" y="2826"/>
            <a:chExt cx="480" cy="240"/>
          </a:xfrm>
        </p:grpSpPr>
        <p:sp>
          <p:nvSpPr>
            <p:cNvPr id="20561" name="Line 81"/>
            <p:cNvSpPr>
              <a:spLocks noChangeShapeType="1"/>
            </p:cNvSpPr>
            <p:nvPr/>
          </p:nvSpPr>
          <p:spPr bwMode="auto">
            <a:xfrm>
              <a:off x="1152" y="2826"/>
              <a:ext cx="0" cy="24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2" name="Line 82"/>
            <p:cNvSpPr>
              <a:spLocks noChangeShapeType="1"/>
            </p:cNvSpPr>
            <p:nvPr/>
          </p:nvSpPr>
          <p:spPr bwMode="auto">
            <a:xfrm>
              <a:off x="672" y="3042"/>
              <a:ext cx="480" cy="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63" name="Line 83"/>
          <p:cNvSpPr>
            <a:spLocks noChangeShapeType="1"/>
          </p:cNvSpPr>
          <p:nvPr/>
        </p:nvSpPr>
        <p:spPr bwMode="auto">
          <a:xfrm rot="120000" flipV="1">
            <a:off x="2552700" y="5216525"/>
            <a:ext cx="800100" cy="3175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84"/>
          <p:cNvGrpSpPr>
            <a:grpSpLocks/>
          </p:cNvGrpSpPr>
          <p:nvPr/>
        </p:nvGrpSpPr>
        <p:grpSpPr bwMode="auto">
          <a:xfrm>
            <a:off x="3333750" y="3727450"/>
            <a:ext cx="762000" cy="381000"/>
            <a:chOff x="672" y="2352"/>
            <a:chExt cx="480" cy="240"/>
          </a:xfrm>
        </p:grpSpPr>
        <p:sp>
          <p:nvSpPr>
            <p:cNvPr id="20565" name="Line 85"/>
            <p:cNvSpPr>
              <a:spLocks noChangeShapeType="1"/>
            </p:cNvSpPr>
            <p:nvPr/>
          </p:nvSpPr>
          <p:spPr bwMode="auto">
            <a:xfrm>
              <a:off x="912" y="2352"/>
              <a:ext cx="0" cy="24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6" name="Line 86"/>
            <p:cNvSpPr>
              <a:spLocks noChangeShapeType="1"/>
            </p:cNvSpPr>
            <p:nvPr/>
          </p:nvSpPr>
          <p:spPr bwMode="auto">
            <a:xfrm>
              <a:off x="1152" y="2352"/>
              <a:ext cx="0" cy="24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7" name="Line 87"/>
            <p:cNvSpPr>
              <a:spLocks noChangeShapeType="1"/>
            </p:cNvSpPr>
            <p:nvPr/>
          </p:nvSpPr>
          <p:spPr bwMode="auto">
            <a:xfrm rot="5400000">
              <a:off x="792" y="2460"/>
              <a:ext cx="0" cy="24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8" name="Line 88"/>
            <p:cNvSpPr>
              <a:spLocks noChangeShapeType="1"/>
            </p:cNvSpPr>
            <p:nvPr/>
          </p:nvSpPr>
          <p:spPr bwMode="auto">
            <a:xfrm rot="5400000">
              <a:off x="1032" y="2256"/>
              <a:ext cx="0" cy="24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89"/>
          <p:cNvGrpSpPr>
            <a:grpSpLocks/>
          </p:cNvGrpSpPr>
          <p:nvPr/>
        </p:nvGrpSpPr>
        <p:grpSpPr bwMode="auto">
          <a:xfrm flipV="1">
            <a:off x="3352800" y="4470400"/>
            <a:ext cx="762000" cy="381000"/>
            <a:chOff x="672" y="2826"/>
            <a:chExt cx="480" cy="240"/>
          </a:xfrm>
        </p:grpSpPr>
        <p:sp>
          <p:nvSpPr>
            <p:cNvPr id="20570" name="Line 90"/>
            <p:cNvSpPr>
              <a:spLocks noChangeShapeType="1"/>
            </p:cNvSpPr>
            <p:nvPr/>
          </p:nvSpPr>
          <p:spPr bwMode="auto">
            <a:xfrm>
              <a:off x="1152" y="2826"/>
              <a:ext cx="0" cy="24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1" name="Line 91"/>
            <p:cNvSpPr>
              <a:spLocks noChangeShapeType="1"/>
            </p:cNvSpPr>
            <p:nvPr/>
          </p:nvSpPr>
          <p:spPr bwMode="auto">
            <a:xfrm>
              <a:off x="672" y="3042"/>
              <a:ext cx="480" cy="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92"/>
          <p:cNvGrpSpPr>
            <a:grpSpLocks/>
          </p:cNvGrpSpPr>
          <p:nvPr/>
        </p:nvGrpSpPr>
        <p:grpSpPr bwMode="auto">
          <a:xfrm flipV="1">
            <a:off x="3352800" y="5194300"/>
            <a:ext cx="762000" cy="381000"/>
            <a:chOff x="672" y="2826"/>
            <a:chExt cx="480" cy="240"/>
          </a:xfrm>
        </p:grpSpPr>
        <p:sp>
          <p:nvSpPr>
            <p:cNvPr id="20573" name="Line 93"/>
            <p:cNvSpPr>
              <a:spLocks noChangeShapeType="1"/>
            </p:cNvSpPr>
            <p:nvPr/>
          </p:nvSpPr>
          <p:spPr bwMode="auto">
            <a:xfrm>
              <a:off x="1152" y="2826"/>
              <a:ext cx="0" cy="24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4" name="Line 94"/>
            <p:cNvSpPr>
              <a:spLocks noChangeShapeType="1"/>
            </p:cNvSpPr>
            <p:nvPr/>
          </p:nvSpPr>
          <p:spPr bwMode="auto">
            <a:xfrm>
              <a:off x="672" y="3042"/>
              <a:ext cx="480" cy="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96"/>
          <p:cNvGrpSpPr>
            <a:grpSpLocks/>
          </p:cNvGrpSpPr>
          <p:nvPr/>
        </p:nvGrpSpPr>
        <p:grpSpPr bwMode="auto">
          <a:xfrm>
            <a:off x="1066800" y="5943600"/>
            <a:ext cx="3048000" cy="381000"/>
            <a:chOff x="672" y="3744"/>
            <a:chExt cx="1920" cy="240"/>
          </a:xfrm>
        </p:grpSpPr>
        <p:sp>
          <p:nvSpPr>
            <p:cNvPr id="20524" name="Line 44"/>
            <p:cNvSpPr>
              <a:spLocks noChangeShapeType="1"/>
            </p:cNvSpPr>
            <p:nvPr/>
          </p:nvSpPr>
          <p:spPr bwMode="auto">
            <a:xfrm>
              <a:off x="2592" y="3744"/>
              <a:ext cx="0" cy="24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5" name="Line 95"/>
            <p:cNvSpPr>
              <a:spLocks noChangeShapeType="1"/>
            </p:cNvSpPr>
            <p:nvPr/>
          </p:nvSpPr>
          <p:spPr bwMode="auto">
            <a:xfrm>
              <a:off x="672" y="3972"/>
              <a:ext cx="1920" cy="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97"/>
          <p:cNvGrpSpPr>
            <a:grpSpLocks/>
          </p:cNvGrpSpPr>
          <p:nvPr/>
        </p:nvGrpSpPr>
        <p:grpSpPr bwMode="auto">
          <a:xfrm>
            <a:off x="4095750" y="3727450"/>
            <a:ext cx="762000" cy="381000"/>
            <a:chOff x="672" y="2352"/>
            <a:chExt cx="480" cy="240"/>
          </a:xfrm>
        </p:grpSpPr>
        <p:sp>
          <p:nvSpPr>
            <p:cNvPr id="20578" name="Line 98"/>
            <p:cNvSpPr>
              <a:spLocks noChangeShapeType="1"/>
            </p:cNvSpPr>
            <p:nvPr/>
          </p:nvSpPr>
          <p:spPr bwMode="auto">
            <a:xfrm>
              <a:off x="912" y="2352"/>
              <a:ext cx="0" cy="24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9" name="Line 99"/>
            <p:cNvSpPr>
              <a:spLocks noChangeShapeType="1"/>
            </p:cNvSpPr>
            <p:nvPr/>
          </p:nvSpPr>
          <p:spPr bwMode="auto">
            <a:xfrm>
              <a:off x="1152" y="2352"/>
              <a:ext cx="0" cy="24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0" name="Line 100"/>
            <p:cNvSpPr>
              <a:spLocks noChangeShapeType="1"/>
            </p:cNvSpPr>
            <p:nvPr/>
          </p:nvSpPr>
          <p:spPr bwMode="auto">
            <a:xfrm rot="5400000">
              <a:off x="792" y="2460"/>
              <a:ext cx="0" cy="24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1" name="Line 101"/>
            <p:cNvSpPr>
              <a:spLocks noChangeShapeType="1"/>
            </p:cNvSpPr>
            <p:nvPr/>
          </p:nvSpPr>
          <p:spPr bwMode="auto">
            <a:xfrm rot="5400000">
              <a:off x="1032" y="2256"/>
              <a:ext cx="0" cy="24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02"/>
          <p:cNvGrpSpPr>
            <a:grpSpLocks/>
          </p:cNvGrpSpPr>
          <p:nvPr/>
        </p:nvGrpSpPr>
        <p:grpSpPr bwMode="auto">
          <a:xfrm>
            <a:off x="4114800" y="4508500"/>
            <a:ext cx="762000" cy="381000"/>
            <a:chOff x="672" y="2826"/>
            <a:chExt cx="480" cy="240"/>
          </a:xfrm>
        </p:grpSpPr>
        <p:sp>
          <p:nvSpPr>
            <p:cNvPr id="20583" name="Line 103"/>
            <p:cNvSpPr>
              <a:spLocks noChangeShapeType="1"/>
            </p:cNvSpPr>
            <p:nvPr/>
          </p:nvSpPr>
          <p:spPr bwMode="auto">
            <a:xfrm>
              <a:off x="1152" y="2826"/>
              <a:ext cx="0" cy="24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4" name="Line 104"/>
            <p:cNvSpPr>
              <a:spLocks noChangeShapeType="1"/>
            </p:cNvSpPr>
            <p:nvPr/>
          </p:nvSpPr>
          <p:spPr bwMode="auto">
            <a:xfrm>
              <a:off x="672" y="3042"/>
              <a:ext cx="480" cy="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85" name="Line 105"/>
          <p:cNvSpPr>
            <a:spLocks noChangeShapeType="1"/>
          </p:cNvSpPr>
          <p:nvPr/>
        </p:nvSpPr>
        <p:spPr bwMode="auto">
          <a:xfrm>
            <a:off x="4114800" y="5562600"/>
            <a:ext cx="762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6" name="Line 106"/>
          <p:cNvSpPr>
            <a:spLocks noChangeShapeType="1"/>
          </p:cNvSpPr>
          <p:nvPr/>
        </p:nvSpPr>
        <p:spPr bwMode="auto">
          <a:xfrm>
            <a:off x="4114800" y="5943600"/>
            <a:ext cx="762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" name="Group 111"/>
          <p:cNvGrpSpPr>
            <a:grpSpLocks/>
          </p:cNvGrpSpPr>
          <p:nvPr/>
        </p:nvGrpSpPr>
        <p:grpSpPr bwMode="auto">
          <a:xfrm>
            <a:off x="7512050" y="3789363"/>
            <a:ext cx="1331913" cy="2490787"/>
            <a:chOff x="4732" y="2387"/>
            <a:chExt cx="839" cy="1569"/>
          </a:xfrm>
        </p:grpSpPr>
        <p:sp>
          <p:nvSpPr>
            <p:cNvPr id="20587" name="Text Box 107"/>
            <p:cNvSpPr txBox="1">
              <a:spLocks noChangeArrowheads="1"/>
            </p:cNvSpPr>
            <p:nvPr/>
          </p:nvSpPr>
          <p:spPr bwMode="auto">
            <a:xfrm>
              <a:off x="4732" y="2387"/>
              <a:ext cx="83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0000CC"/>
                  </a:solidFill>
                  <a:effectLst/>
                </a:rPr>
                <a:t>Clock input</a:t>
              </a:r>
              <a:endParaRPr lang="en-US" sz="1600">
                <a:effectLst/>
              </a:endParaRPr>
            </a:p>
          </p:txBody>
        </p:sp>
        <p:sp>
          <p:nvSpPr>
            <p:cNvPr id="20588" name="Text Box 108"/>
            <p:cNvSpPr txBox="1">
              <a:spLocks noChangeArrowheads="1"/>
            </p:cNvSpPr>
            <p:nvPr/>
          </p:nvSpPr>
          <p:spPr bwMode="auto">
            <a:xfrm>
              <a:off x="4790" y="2843"/>
              <a:ext cx="7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0000CC"/>
                  </a:solidFill>
                  <a:effectLst/>
                </a:rPr>
                <a:t>1s output</a:t>
              </a:r>
              <a:endParaRPr lang="en-US" sz="1600">
                <a:effectLst/>
              </a:endParaRPr>
            </a:p>
          </p:txBody>
        </p:sp>
        <p:sp>
          <p:nvSpPr>
            <p:cNvPr id="20589" name="Text Box 109"/>
            <p:cNvSpPr txBox="1">
              <a:spLocks noChangeArrowheads="1"/>
            </p:cNvSpPr>
            <p:nvPr/>
          </p:nvSpPr>
          <p:spPr bwMode="auto">
            <a:xfrm>
              <a:off x="4808" y="3300"/>
              <a:ext cx="7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0000CC"/>
                  </a:solidFill>
                  <a:effectLst/>
                </a:rPr>
                <a:t>2s output</a:t>
              </a:r>
            </a:p>
          </p:txBody>
        </p:sp>
        <p:sp>
          <p:nvSpPr>
            <p:cNvPr id="20590" name="Text Box 110"/>
            <p:cNvSpPr txBox="1">
              <a:spLocks noChangeArrowheads="1"/>
            </p:cNvSpPr>
            <p:nvPr/>
          </p:nvSpPr>
          <p:spPr bwMode="auto">
            <a:xfrm>
              <a:off x="4824" y="3744"/>
              <a:ext cx="7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0000CC"/>
                  </a:solidFill>
                  <a:effectLst/>
                </a:rPr>
                <a:t>4s output</a:t>
              </a:r>
            </a:p>
          </p:txBody>
        </p:sp>
      </p:grpSp>
      <p:sp>
        <p:nvSpPr>
          <p:cNvPr id="20592" name="AutoShape 112"/>
          <p:cNvSpPr>
            <a:spLocks noChangeArrowheads="1"/>
          </p:cNvSpPr>
          <p:nvPr/>
        </p:nvSpPr>
        <p:spPr bwMode="auto">
          <a:xfrm>
            <a:off x="4267200" y="4267200"/>
            <a:ext cx="3581400" cy="1600200"/>
          </a:xfrm>
          <a:prstGeom prst="leftArrowCallout">
            <a:avLst>
              <a:gd name="adj1" fmla="val 25000"/>
              <a:gd name="adj2" fmla="val 25000"/>
              <a:gd name="adj3" fmla="val 37302"/>
              <a:gd name="adj4" fmla="val 66667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>
                <a:solidFill>
                  <a:schemeClr val="tx2"/>
                </a:solidFill>
                <a:effectLst/>
              </a:rPr>
              <a:t>   </a:t>
            </a:r>
            <a:r>
              <a:rPr lang="en-US" sz="1600" b="1">
                <a:solidFill>
                  <a:schemeClr val="bg1"/>
                </a:solidFill>
                <a:effectLst/>
              </a:rPr>
              <a:t>FFs triggered on</a:t>
            </a:r>
          </a:p>
          <a:p>
            <a:r>
              <a:rPr lang="en-US" sz="1600" b="1">
                <a:solidFill>
                  <a:schemeClr val="bg1"/>
                </a:solidFill>
                <a:effectLst/>
              </a:rPr>
              <a:t>        H-to-L pulse.</a:t>
            </a:r>
          </a:p>
          <a:p>
            <a:r>
              <a:rPr lang="en-US" sz="1600" b="1">
                <a:solidFill>
                  <a:schemeClr val="bg1"/>
                </a:solidFill>
                <a:effectLst/>
              </a:rPr>
              <a:t>   CLK toggles 1s FF.</a:t>
            </a:r>
          </a:p>
          <a:p>
            <a:r>
              <a:rPr lang="en-US" sz="1600" b="1">
                <a:solidFill>
                  <a:schemeClr val="bg1"/>
                </a:solidFill>
                <a:effectLst/>
              </a:rPr>
              <a:t>   1s FF toggles 2s FF.</a:t>
            </a:r>
          </a:p>
          <a:p>
            <a:r>
              <a:rPr lang="en-US" sz="1600" b="1">
                <a:solidFill>
                  <a:schemeClr val="bg1"/>
                </a:solidFill>
                <a:effectLst/>
              </a:rPr>
              <a:t>   2s FF toggles 4s FF.</a:t>
            </a:r>
            <a:r>
              <a:rPr lang="en-US" sz="1400">
                <a:solidFill>
                  <a:schemeClr val="tx2"/>
                </a:solidFill>
                <a:effectLst/>
              </a:rPr>
              <a:t> </a:t>
            </a:r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" presetClass="entr" presetSubtype="3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0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0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0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45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0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60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7500"/>
                            </p:stCondLst>
                            <p:childTnLst>
                              <p:par>
                                <p:cTn id="16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0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0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nimBg="1" autoUpdateAnimBg="0"/>
      <p:bldP spid="20486" grpId="0" animBg="1" autoUpdateAnimBg="0"/>
      <p:bldP spid="20487" grpId="0" autoUpdateAnimBg="0"/>
      <p:bldP spid="20488" grpId="0" animBg="1" autoUpdateAnimBg="0"/>
      <p:bldP spid="20489" grpId="0" animBg="1" autoUpdateAnimBg="0"/>
      <p:bldP spid="20490" grpId="0" animBg="1" autoUpdateAnimBg="0"/>
      <p:bldP spid="20491" grpId="0" animBg="1" autoUpdateAnimBg="0"/>
      <p:bldP spid="20495" grpId="0" animBg="1" autoUpdateAnimBg="0"/>
      <p:bldP spid="20496" grpId="0" animBg="1"/>
      <p:bldP spid="20497" grpId="0" autoUpdateAnimBg="0"/>
      <p:bldP spid="20500" grpId="0" animBg="1" autoUpdateAnimBg="0"/>
      <p:bldP spid="20501" grpId="0" animBg="1" autoUpdateAnimBg="0"/>
      <p:bldP spid="20502" grpId="0" animBg="1" autoUpdateAnimBg="0"/>
      <p:bldP spid="20504" grpId="0" animBg="1"/>
      <p:bldP spid="20505" grpId="0" animBg="1"/>
      <p:bldP spid="20506" grpId="0" animBg="1" autoUpdateAnimBg="0"/>
      <p:bldP spid="20507" grpId="0" animBg="1"/>
      <p:bldP spid="20509" grpId="0" animBg="1"/>
      <p:bldP spid="20563" grpId="0" animBg="1"/>
      <p:bldP spid="20585" grpId="0" animBg="1"/>
      <p:bldP spid="20586" grpId="0" animBg="1"/>
      <p:bldP spid="20592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981200" y="228600"/>
            <a:ext cx="518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4000" b="1">
                <a:solidFill>
                  <a:srgbClr val="0000CC"/>
                </a:solidFill>
                <a:effectLst/>
                <a:latin typeface="Times New Roman" pitchFamily="18" charset="0"/>
              </a:rPr>
              <a:t>DECADE  COUNTER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 b="29167"/>
          <a:stretch>
            <a:fillRect/>
          </a:stretch>
        </p:blipFill>
        <p:spPr bwMode="auto">
          <a:xfrm>
            <a:off x="2286000" y="1600200"/>
            <a:ext cx="441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5334000" y="1066800"/>
            <a:ext cx="1438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effectLst/>
              </a:rPr>
              <a:t>Binary Output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5486400" y="1447800"/>
            <a:ext cx="9906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CC0000"/>
                </a:solidFill>
                <a:effectLst/>
              </a:rPr>
              <a:t>0 1 1 1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5486400" y="1447800"/>
            <a:ext cx="9906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CC0000"/>
                </a:solidFill>
                <a:effectLst/>
              </a:rPr>
              <a:t>1 0 0 0</a:t>
            </a:r>
          </a:p>
        </p:txBody>
      </p:sp>
      <p:sp>
        <p:nvSpPr>
          <p:cNvPr id="14350" name="AutoShape 14"/>
          <p:cNvSpPr>
            <a:spLocks noChangeArrowheads="1"/>
          </p:cNvSpPr>
          <p:nvPr/>
        </p:nvSpPr>
        <p:spPr bwMode="auto">
          <a:xfrm>
            <a:off x="685800" y="1981200"/>
            <a:ext cx="1524000" cy="609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effectLst/>
              </a:rPr>
              <a:t>Pulse 1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2362200" y="2057400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898525" y="137795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effectLst/>
              </a:rPr>
              <a:t>Clock Input</a:t>
            </a:r>
          </a:p>
        </p:txBody>
      </p:sp>
      <p:sp>
        <p:nvSpPr>
          <p:cNvPr id="14355" name="AutoShape 19"/>
          <p:cNvSpPr>
            <a:spLocks noChangeArrowheads="1"/>
          </p:cNvSpPr>
          <p:nvPr/>
        </p:nvSpPr>
        <p:spPr bwMode="auto">
          <a:xfrm>
            <a:off x="685800" y="1981200"/>
            <a:ext cx="1524000" cy="609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effectLst/>
              </a:rPr>
              <a:t>Pulse 2</a:t>
            </a:r>
          </a:p>
        </p:txBody>
      </p:sp>
      <p:sp>
        <p:nvSpPr>
          <p:cNvPr id="14356" name="AutoShape 20"/>
          <p:cNvSpPr>
            <a:spLocks noChangeArrowheads="1"/>
          </p:cNvSpPr>
          <p:nvPr/>
        </p:nvSpPr>
        <p:spPr bwMode="auto">
          <a:xfrm>
            <a:off x="685800" y="1981200"/>
            <a:ext cx="1524000" cy="609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effectLst/>
              </a:rPr>
              <a:t>Pulse 3</a:t>
            </a:r>
          </a:p>
        </p:txBody>
      </p:sp>
      <p:sp>
        <p:nvSpPr>
          <p:cNvPr id="14357" name="AutoShape 21"/>
          <p:cNvSpPr>
            <a:spLocks noChangeArrowheads="1"/>
          </p:cNvSpPr>
          <p:nvPr/>
        </p:nvSpPr>
        <p:spPr bwMode="auto">
          <a:xfrm>
            <a:off x="685800" y="1981200"/>
            <a:ext cx="1524000" cy="609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effectLst/>
              </a:rPr>
              <a:t>Pulse 4</a:t>
            </a:r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>
            <a:off x="2362200" y="2057400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>
            <a:off x="2362200" y="2057400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>
            <a:off x="2362200" y="2057400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AutoShape 25"/>
          <p:cNvSpPr>
            <a:spLocks noChangeArrowheads="1"/>
          </p:cNvSpPr>
          <p:nvPr/>
        </p:nvSpPr>
        <p:spPr bwMode="auto">
          <a:xfrm>
            <a:off x="685800" y="1981200"/>
            <a:ext cx="1524000" cy="609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effectLst/>
              </a:rPr>
              <a:t>Pulse 5</a:t>
            </a:r>
          </a:p>
        </p:txBody>
      </p:sp>
      <p:sp>
        <p:nvSpPr>
          <p:cNvPr id="14362" name="Line 26"/>
          <p:cNvSpPr>
            <a:spLocks noChangeShapeType="1"/>
          </p:cNvSpPr>
          <p:nvPr/>
        </p:nvSpPr>
        <p:spPr bwMode="auto">
          <a:xfrm>
            <a:off x="2362200" y="2057400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AutoShape 27"/>
          <p:cNvSpPr>
            <a:spLocks noChangeArrowheads="1"/>
          </p:cNvSpPr>
          <p:nvPr/>
        </p:nvSpPr>
        <p:spPr bwMode="auto">
          <a:xfrm>
            <a:off x="685800" y="1981200"/>
            <a:ext cx="1524000" cy="609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effectLst/>
              </a:rPr>
              <a:t>Pulse 6</a:t>
            </a:r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auto">
          <a:xfrm>
            <a:off x="2362200" y="2057400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5" name="AutoShape 29"/>
          <p:cNvSpPr>
            <a:spLocks noChangeArrowheads="1"/>
          </p:cNvSpPr>
          <p:nvPr/>
        </p:nvSpPr>
        <p:spPr bwMode="auto">
          <a:xfrm>
            <a:off x="685800" y="1981200"/>
            <a:ext cx="1524000" cy="609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effectLst/>
              </a:rPr>
              <a:t>Pulse 7</a:t>
            </a:r>
          </a:p>
        </p:txBody>
      </p:sp>
      <p:sp>
        <p:nvSpPr>
          <p:cNvPr id="14366" name="Line 30"/>
          <p:cNvSpPr>
            <a:spLocks noChangeShapeType="1"/>
          </p:cNvSpPr>
          <p:nvPr/>
        </p:nvSpPr>
        <p:spPr bwMode="auto">
          <a:xfrm>
            <a:off x="2362200" y="2057400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7" name="AutoShape 31"/>
          <p:cNvSpPr>
            <a:spLocks noChangeArrowheads="1"/>
          </p:cNvSpPr>
          <p:nvPr/>
        </p:nvSpPr>
        <p:spPr bwMode="auto">
          <a:xfrm>
            <a:off x="685800" y="1981200"/>
            <a:ext cx="1524000" cy="609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effectLst/>
              </a:rPr>
              <a:t>Pulse 8</a:t>
            </a:r>
          </a:p>
        </p:txBody>
      </p:sp>
      <p:sp>
        <p:nvSpPr>
          <p:cNvPr id="14368" name="Line 32"/>
          <p:cNvSpPr>
            <a:spLocks noChangeShapeType="1"/>
          </p:cNvSpPr>
          <p:nvPr/>
        </p:nvSpPr>
        <p:spPr bwMode="auto">
          <a:xfrm>
            <a:off x="2362200" y="2057400"/>
            <a:ext cx="0" cy="5334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AutoShape 46"/>
          <p:cNvSpPr>
            <a:spLocks noChangeArrowheads="1"/>
          </p:cNvSpPr>
          <p:nvPr/>
        </p:nvSpPr>
        <p:spPr bwMode="auto">
          <a:xfrm>
            <a:off x="3276600" y="4648200"/>
            <a:ext cx="4191000" cy="1905000"/>
          </a:xfrm>
          <a:prstGeom prst="upArrowCallout">
            <a:avLst>
              <a:gd name="adj1" fmla="val 55000"/>
              <a:gd name="adj2" fmla="val 55000"/>
              <a:gd name="adj3" fmla="val 16667"/>
              <a:gd name="adj4" fmla="val 66667"/>
            </a:avLst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effectLst/>
              </a:rPr>
              <a:t>To change mod-16 counter to decade counter:</a:t>
            </a:r>
          </a:p>
          <a:p>
            <a:pPr algn="ctr"/>
            <a:r>
              <a:rPr lang="en-US" sz="1400" b="1">
                <a:solidFill>
                  <a:schemeClr val="bg1"/>
                </a:solidFill>
                <a:effectLst/>
              </a:rPr>
              <a:t>Reset count to 0000 after 1001 (9) count.</a:t>
            </a:r>
          </a:p>
          <a:p>
            <a:pPr algn="ctr"/>
            <a:r>
              <a:rPr lang="en-US" sz="1400" b="1">
                <a:solidFill>
                  <a:schemeClr val="bg1"/>
                </a:solidFill>
                <a:effectLst/>
              </a:rPr>
              <a:t>When count hits 1010 reset to 0000.</a:t>
            </a:r>
          </a:p>
          <a:p>
            <a:pPr algn="ctr"/>
            <a:r>
              <a:rPr lang="en-US" sz="1400" b="1">
                <a:solidFill>
                  <a:schemeClr val="bg1"/>
                </a:solidFill>
                <a:effectLst/>
              </a:rPr>
              <a:t>See added 2-input NAND gate that clears all</a:t>
            </a:r>
          </a:p>
          <a:p>
            <a:pPr algn="ctr"/>
            <a:r>
              <a:rPr lang="en-US" sz="1400" b="1">
                <a:solidFill>
                  <a:schemeClr val="bg1"/>
                </a:solidFill>
                <a:effectLst/>
              </a:rPr>
              <a:t>JK FFs to 0 when count hits 1010.</a:t>
            </a:r>
          </a:p>
          <a:p>
            <a:pPr algn="ctr"/>
            <a:endParaRPr lang="en-US" sz="1400">
              <a:solidFill>
                <a:schemeClr val="bg2"/>
              </a:solidFill>
              <a:effectLst/>
            </a:endParaRPr>
          </a:p>
        </p:txBody>
      </p:sp>
      <p:sp>
        <p:nvSpPr>
          <p:cNvPr id="14383" name="Rectangle 47"/>
          <p:cNvSpPr>
            <a:spLocks noChangeArrowheads="1"/>
          </p:cNvSpPr>
          <p:nvPr/>
        </p:nvSpPr>
        <p:spPr bwMode="auto">
          <a:xfrm>
            <a:off x="5486400" y="1447800"/>
            <a:ext cx="9906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CC0000"/>
                </a:solidFill>
                <a:effectLst/>
              </a:rPr>
              <a:t>1 0 0 1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486400" y="1447800"/>
            <a:ext cx="9906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CC0000"/>
                </a:solidFill>
                <a:effectLst/>
              </a:rPr>
              <a:t>0 0 0 0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486400" y="1447800"/>
            <a:ext cx="9906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CC0000"/>
                </a:solidFill>
                <a:effectLst/>
              </a:rPr>
              <a:t>0 0 0 1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486400" y="1447800"/>
            <a:ext cx="9906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CC0000"/>
                </a:solidFill>
                <a:effectLst/>
              </a:rPr>
              <a:t>0 0 1 0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5486400" y="1447800"/>
            <a:ext cx="9906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CC0000"/>
                </a:solidFill>
                <a:effectLst/>
              </a:rPr>
              <a:t>0 0 1 1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5486400" y="1447800"/>
            <a:ext cx="9906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CC0000"/>
                </a:solidFill>
                <a:effectLst/>
              </a:rPr>
              <a:t>0 1 0 0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5486400" y="1447800"/>
            <a:ext cx="9906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CC0000"/>
                </a:solidFill>
                <a:effectLst/>
              </a:rPr>
              <a:t>0 1 0 1</a:t>
            </a:r>
          </a:p>
        </p:txBody>
      </p:sp>
      <p:sp>
        <p:nvSpPr>
          <p:cNvPr id="14384" name="AutoShape 48"/>
          <p:cNvSpPr>
            <a:spLocks noChangeArrowheads="1"/>
          </p:cNvSpPr>
          <p:nvPr/>
        </p:nvSpPr>
        <p:spPr bwMode="auto">
          <a:xfrm>
            <a:off x="2819400" y="4648200"/>
            <a:ext cx="5181600" cy="1905000"/>
          </a:xfrm>
          <a:prstGeom prst="upArrowCallout">
            <a:avLst>
              <a:gd name="adj1" fmla="val 68000"/>
              <a:gd name="adj2" fmla="val 68000"/>
              <a:gd name="adj3" fmla="val 16667"/>
              <a:gd name="adj4" fmla="val 66667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effectLst/>
              </a:rPr>
              <a:t>Count is at 1001.</a:t>
            </a:r>
          </a:p>
          <a:p>
            <a:pPr algn="ctr"/>
            <a:r>
              <a:rPr lang="en-US" sz="1400" b="1">
                <a:solidFill>
                  <a:schemeClr val="bg1"/>
                </a:solidFill>
                <a:effectLst/>
              </a:rPr>
              <a:t>Next clock pulse will increment counter for a</a:t>
            </a:r>
          </a:p>
          <a:p>
            <a:pPr algn="ctr"/>
            <a:r>
              <a:rPr lang="en-US" sz="1400" b="1">
                <a:solidFill>
                  <a:schemeClr val="bg1"/>
                </a:solidFill>
                <a:effectLst/>
              </a:rPr>
              <a:t>short time to 1010 which will activate the NAND gate</a:t>
            </a:r>
          </a:p>
          <a:p>
            <a:pPr algn="ctr"/>
            <a:r>
              <a:rPr lang="en-US" sz="1400" b="1">
                <a:solidFill>
                  <a:schemeClr val="bg1"/>
                </a:solidFill>
                <a:effectLst/>
              </a:rPr>
              <a:t>and reset the counter to 0000.</a:t>
            </a:r>
          </a:p>
          <a:p>
            <a:pPr algn="ctr"/>
            <a:endParaRPr lang="en-US" sz="1400" b="1">
              <a:solidFill>
                <a:schemeClr val="bg1"/>
              </a:solidFill>
              <a:effectLst/>
            </a:endParaRPr>
          </a:p>
        </p:txBody>
      </p:sp>
      <p:sp>
        <p:nvSpPr>
          <p:cNvPr id="14385" name="AutoShape 49"/>
          <p:cNvSpPr>
            <a:spLocks noChangeArrowheads="1"/>
          </p:cNvSpPr>
          <p:nvPr/>
        </p:nvSpPr>
        <p:spPr bwMode="auto">
          <a:xfrm rot="-1110349">
            <a:off x="6931025" y="595313"/>
            <a:ext cx="2209800" cy="714375"/>
          </a:xfrm>
          <a:prstGeom prst="leftArrow">
            <a:avLst>
              <a:gd name="adj1" fmla="val 50000"/>
              <a:gd name="adj2" fmla="val 77333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effectLst/>
              </a:rPr>
              <a:t>Initial count at 0111</a:t>
            </a: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6477000" y="2286000"/>
            <a:ext cx="1758950" cy="990600"/>
            <a:chOff x="4080" y="1440"/>
            <a:chExt cx="1108" cy="624"/>
          </a:xfrm>
        </p:grpSpPr>
        <p:sp>
          <p:nvSpPr>
            <p:cNvPr id="14391" name="Text Box 55"/>
            <p:cNvSpPr txBox="1">
              <a:spLocks noChangeArrowheads="1"/>
            </p:cNvSpPr>
            <p:nvPr/>
          </p:nvSpPr>
          <p:spPr bwMode="auto">
            <a:xfrm>
              <a:off x="4080" y="1440"/>
              <a:ext cx="1108" cy="173"/>
            </a:xfrm>
            <a:prstGeom prst="rect">
              <a:avLst/>
            </a:prstGeom>
            <a:noFill/>
            <a:ln w="3175" cap="rnd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>
                  <a:effectLst/>
                </a:rPr>
                <a:t>Short negative pulse</a:t>
              </a:r>
              <a:endParaRPr lang="en-US" sz="1000">
                <a:solidFill>
                  <a:srgbClr val="CC0000"/>
                </a:solidFill>
                <a:effectLst/>
              </a:endParaRPr>
            </a:p>
          </p:txBody>
        </p:sp>
        <p:sp>
          <p:nvSpPr>
            <p:cNvPr id="14393" name="Line 57"/>
            <p:cNvSpPr>
              <a:spLocks noChangeShapeType="1"/>
            </p:cNvSpPr>
            <p:nvPr/>
          </p:nvSpPr>
          <p:spPr bwMode="auto">
            <a:xfrm rot="-21600000">
              <a:off x="4304" y="15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3124200" y="2228850"/>
            <a:ext cx="5722938" cy="2209800"/>
            <a:chOff x="1968" y="1404"/>
            <a:chExt cx="3605" cy="1392"/>
          </a:xfrm>
        </p:grpSpPr>
        <p:grpSp>
          <p:nvGrpSpPr>
            <p:cNvPr id="4" name="Group 67"/>
            <p:cNvGrpSpPr>
              <a:grpSpLocks/>
            </p:cNvGrpSpPr>
            <p:nvPr/>
          </p:nvGrpSpPr>
          <p:grpSpPr bwMode="auto">
            <a:xfrm>
              <a:off x="1968" y="1592"/>
              <a:ext cx="3605" cy="1204"/>
              <a:chOff x="1968" y="1592"/>
              <a:chExt cx="3605" cy="1204"/>
            </a:xfrm>
          </p:grpSpPr>
          <p:pic>
            <p:nvPicPr>
              <p:cNvPr id="14374" name="Picture 38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168" y="2220"/>
                <a:ext cx="1248" cy="57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14377" name="Line 41"/>
              <p:cNvSpPr>
                <a:spLocks noChangeShapeType="1"/>
              </p:cNvSpPr>
              <p:nvPr/>
            </p:nvSpPr>
            <p:spPr bwMode="auto">
              <a:xfrm>
                <a:off x="4168" y="2508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9" name="Line 43"/>
              <p:cNvSpPr>
                <a:spLocks noChangeShapeType="1"/>
              </p:cNvSpPr>
              <p:nvPr/>
            </p:nvSpPr>
            <p:spPr bwMode="auto">
              <a:xfrm flipV="1">
                <a:off x="5120" y="2208"/>
                <a:ext cx="0" cy="30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0" name="Text Box 44"/>
              <p:cNvSpPr txBox="1">
                <a:spLocks noChangeArrowheads="1"/>
              </p:cNvSpPr>
              <p:nvPr/>
            </p:nvSpPr>
            <p:spPr bwMode="auto">
              <a:xfrm>
                <a:off x="4682" y="1692"/>
                <a:ext cx="891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>
                    <a:solidFill>
                      <a:srgbClr val="0000CC"/>
                    </a:solidFill>
                    <a:effectLst/>
                  </a:rPr>
                  <a:t>To clear input</a:t>
                </a:r>
              </a:p>
              <a:p>
                <a:pPr algn="ctr"/>
                <a:r>
                  <a:rPr lang="en-US" sz="1400" b="1">
                    <a:solidFill>
                      <a:srgbClr val="0000CC"/>
                    </a:solidFill>
                    <a:effectLst/>
                  </a:rPr>
                  <a:t>of each FF</a:t>
                </a:r>
              </a:p>
            </p:txBody>
          </p:sp>
          <p:sp>
            <p:nvSpPr>
              <p:cNvPr id="14397" name="Line 61"/>
              <p:cNvSpPr>
                <a:spLocks noChangeShapeType="1"/>
              </p:cNvSpPr>
              <p:nvPr/>
            </p:nvSpPr>
            <p:spPr bwMode="auto">
              <a:xfrm flipH="1">
                <a:off x="1968" y="2072"/>
                <a:ext cx="3144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8" name="Line 62"/>
              <p:cNvSpPr>
                <a:spLocks noChangeShapeType="1"/>
              </p:cNvSpPr>
              <p:nvPr/>
            </p:nvSpPr>
            <p:spPr bwMode="auto">
              <a:xfrm>
                <a:off x="3336" y="1600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9" name="Line 63"/>
              <p:cNvSpPr>
                <a:spLocks noChangeShapeType="1"/>
              </p:cNvSpPr>
              <p:nvPr/>
            </p:nvSpPr>
            <p:spPr bwMode="auto">
              <a:xfrm>
                <a:off x="2864" y="1600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0" name="Line 64"/>
              <p:cNvSpPr>
                <a:spLocks noChangeShapeType="1"/>
              </p:cNvSpPr>
              <p:nvPr/>
            </p:nvSpPr>
            <p:spPr bwMode="auto">
              <a:xfrm>
                <a:off x="2432" y="1600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1" name="Line 65"/>
              <p:cNvSpPr>
                <a:spLocks noChangeShapeType="1"/>
              </p:cNvSpPr>
              <p:nvPr/>
            </p:nvSpPr>
            <p:spPr bwMode="auto">
              <a:xfrm>
                <a:off x="1976" y="159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2" name="Line 66"/>
              <p:cNvSpPr>
                <a:spLocks noChangeShapeType="1"/>
              </p:cNvSpPr>
              <p:nvPr/>
            </p:nvSpPr>
            <p:spPr bwMode="auto">
              <a:xfrm flipV="1">
                <a:off x="5120" y="206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375" name="Line 39"/>
            <p:cNvSpPr>
              <a:spLocks noChangeShapeType="1"/>
            </p:cNvSpPr>
            <p:nvPr/>
          </p:nvSpPr>
          <p:spPr bwMode="auto">
            <a:xfrm>
              <a:off x="3552" y="1404"/>
              <a:ext cx="0" cy="10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6" name="Line 40"/>
            <p:cNvSpPr>
              <a:spLocks noChangeShapeType="1"/>
            </p:cNvSpPr>
            <p:nvPr/>
          </p:nvSpPr>
          <p:spPr bwMode="auto">
            <a:xfrm flipV="1">
              <a:off x="3408" y="1692"/>
              <a:ext cx="0" cy="86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406" name="Text Box 70"/>
          <p:cNvSpPr txBox="1">
            <a:spLocks noChangeArrowheads="1"/>
          </p:cNvSpPr>
          <p:nvPr/>
        </p:nvSpPr>
        <p:spPr bwMode="auto">
          <a:xfrm>
            <a:off x="746125" y="3622675"/>
            <a:ext cx="2813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effectLst/>
                <a:latin typeface="Times New Roman" pitchFamily="18" charset="0"/>
              </a:rPr>
              <a:t>All J &amp; K inputs = 1</a:t>
            </a:r>
          </a:p>
        </p:txBody>
      </p:sp>
      <p:sp>
        <p:nvSpPr>
          <p:cNvPr id="14408" name="Text Box 72"/>
          <p:cNvSpPr txBox="1">
            <a:spLocks noChangeArrowheads="1"/>
          </p:cNvSpPr>
          <p:nvPr/>
        </p:nvSpPr>
        <p:spPr bwMode="auto">
          <a:xfrm>
            <a:off x="914400" y="4114800"/>
            <a:ext cx="2424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effectLst/>
                <a:latin typeface="Times New Roman" pitchFamily="18" charset="0"/>
              </a:rPr>
              <a:t>All PR inputs = 1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3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" presetClass="entr" presetSubtype="3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0"/>
                            </p:stCondLst>
                            <p:childTnLst>
                              <p:par>
                                <p:cTn id="43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4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4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utoUpdateAnimBg="0"/>
      <p:bldP spid="14348" grpId="0" animBg="1" autoUpdateAnimBg="0"/>
      <p:bldP spid="14349" grpId="0" animBg="1" autoUpdateAnimBg="0"/>
      <p:bldP spid="14350" grpId="0" animBg="1" autoUpdateAnimBg="0"/>
      <p:bldP spid="14351" grpId="0" animBg="1"/>
      <p:bldP spid="14352" grpId="0" autoUpdateAnimBg="0"/>
      <p:bldP spid="14355" grpId="0" animBg="1" autoUpdateAnimBg="0"/>
      <p:bldP spid="14356" grpId="0" animBg="1" autoUpdateAnimBg="0"/>
      <p:bldP spid="14357" grpId="0" animBg="1" autoUpdateAnimBg="0"/>
      <p:bldP spid="14358" grpId="0" animBg="1"/>
      <p:bldP spid="14359" grpId="0" animBg="1"/>
      <p:bldP spid="14360" grpId="0" animBg="1"/>
      <p:bldP spid="14361" grpId="0" animBg="1" autoUpdateAnimBg="0"/>
      <p:bldP spid="14362" grpId="0" animBg="1"/>
      <p:bldP spid="14363" grpId="0" animBg="1" autoUpdateAnimBg="0"/>
      <p:bldP spid="14364" grpId="0" animBg="1"/>
      <p:bldP spid="14365" grpId="0" animBg="1" autoUpdateAnimBg="0"/>
      <p:bldP spid="14366" grpId="0" animBg="1"/>
      <p:bldP spid="14367" grpId="0" animBg="1" autoUpdateAnimBg="0"/>
      <p:bldP spid="14368" grpId="0" animBg="1"/>
      <p:bldP spid="14382" grpId="0" animBg="1" autoUpdateAnimBg="0"/>
      <p:bldP spid="14383" grpId="0" animBg="1" autoUpdateAnimBg="0"/>
      <p:bldP spid="14340" grpId="0" animBg="1" autoUpdateAnimBg="0"/>
      <p:bldP spid="14341" grpId="0" animBg="1" autoUpdateAnimBg="0"/>
      <p:bldP spid="14343" grpId="0" animBg="1" autoUpdateAnimBg="0"/>
      <p:bldP spid="14344" grpId="0" animBg="1" autoUpdateAnimBg="0"/>
      <p:bldP spid="14345" grpId="0" animBg="1" autoUpdateAnimBg="0"/>
      <p:bldP spid="14346" grpId="0" animBg="1" autoUpdateAnimBg="0"/>
      <p:bldP spid="14384" grpId="0" animBg="1" autoUpdateAnimBg="0"/>
      <p:bldP spid="14385" grpId="0" animBg="1" autoUpdateAnimBg="0"/>
      <p:bldP spid="14406" grpId="0" autoUpdateAnimBg="0"/>
      <p:bldP spid="1440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5105400" cy="762000"/>
          </a:xfrm>
        </p:spPr>
        <p:txBody>
          <a:bodyPr/>
          <a:lstStyle/>
          <a:p>
            <a:r>
              <a:rPr lang="en-US" sz="4000" b="1">
                <a:solidFill>
                  <a:srgbClr val="0000CC"/>
                </a:solidFill>
              </a:rPr>
              <a:t>DOWN  COUNTER</a:t>
            </a:r>
            <a:endParaRPr lang="en-US">
              <a:solidFill>
                <a:srgbClr val="0000CC"/>
              </a:solidFill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133600"/>
            <a:ext cx="43434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2057400" y="4457700"/>
            <a:ext cx="4800600" cy="1562100"/>
          </a:xfrm>
          <a:prstGeom prst="upArrowCallout">
            <a:avLst>
              <a:gd name="adj1" fmla="val 76829"/>
              <a:gd name="adj2" fmla="val 76829"/>
              <a:gd name="adj3" fmla="val 16667"/>
              <a:gd name="adj4" fmla="val 66667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effectLst/>
              </a:rPr>
              <a:t>Changes from Ripple Up Counter are</a:t>
            </a:r>
          </a:p>
          <a:p>
            <a:pPr algn="ctr"/>
            <a:r>
              <a:rPr lang="en-US" sz="1600" b="1">
                <a:solidFill>
                  <a:schemeClr val="bg1"/>
                </a:solidFill>
                <a:effectLst/>
              </a:rPr>
              <a:t>wiring from Q’ outputs (instead of Q outputs)</a:t>
            </a:r>
          </a:p>
          <a:p>
            <a:pPr algn="ctr"/>
            <a:r>
              <a:rPr lang="en-US" sz="1600" b="1">
                <a:solidFill>
                  <a:schemeClr val="bg1"/>
                </a:solidFill>
                <a:effectLst/>
              </a:rPr>
              <a:t>to the CLK input of the next FF.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H="1" flipV="1">
            <a:off x="3810000" y="3429000"/>
            <a:ext cx="457200" cy="1066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V="1">
            <a:off x="4572000" y="3429000"/>
            <a:ext cx="228600" cy="990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AutoShape 9"/>
          <p:cNvSpPr>
            <a:spLocks noChangeArrowheads="1"/>
          </p:cNvSpPr>
          <p:nvPr/>
        </p:nvSpPr>
        <p:spPr bwMode="auto">
          <a:xfrm>
            <a:off x="533400" y="3009900"/>
            <a:ext cx="1524000" cy="609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tx2"/>
                </a:solidFill>
                <a:effectLst/>
              </a:rPr>
              <a:t>Pulse 1</a:t>
            </a:r>
            <a:endParaRPr lang="en-US" sz="1400" b="1">
              <a:solidFill>
                <a:schemeClr val="bg2"/>
              </a:solidFill>
              <a:effectLst/>
            </a:endParaRPr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2514600" y="3048000"/>
            <a:ext cx="0" cy="609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AutoShape 11"/>
          <p:cNvSpPr>
            <a:spLocks noChangeArrowheads="1"/>
          </p:cNvSpPr>
          <p:nvPr/>
        </p:nvSpPr>
        <p:spPr bwMode="auto">
          <a:xfrm>
            <a:off x="533400" y="3000375"/>
            <a:ext cx="1524000" cy="609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tx2"/>
                </a:solidFill>
                <a:effectLst/>
              </a:rPr>
              <a:t>Pulse 2</a:t>
            </a:r>
            <a:endParaRPr lang="en-US" sz="1400" b="1">
              <a:solidFill>
                <a:schemeClr val="bg2"/>
              </a:solidFill>
              <a:effectLst/>
            </a:endParaRPr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2514600" y="3048000"/>
            <a:ext cx="0" cy="609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5410200" y="1981200"/>
            <a:ext cx="12192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CC0000"/>
                </a:solidFill>
                <a:effectLst/>
              </a:rPr>
              <a:t>1 1 1</a:t>
            </a:r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5410200" y="1981200"/>
            <a:ext cx="12192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CC0000"/>
                </a:solidFill>
                <a:effectLst/>
              </a:rPr>
              <a:t>1 1 0</a:t>
            </a:r>
          </a:p>
        </p:txBody>
      </p:sp>
      <p:sp>
        <p:nvSpPr>
          <p:cNvPr id="17423" name="AutoShape 15"/>
          <p:cNvSpPr>
            <a:spLocks noChangeArrowheads="1"/>
          </p:cNvSpPr>
          <p:nvPr/>
        </p:nvSpPr>
        <p:spPr bwMode="auto">
          <a:xfrm rot="-937061">
            <a:off x="6778625" y="968375"/>
            <a:ext cx="1447800" cy="15240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effectLst/>
              </a:rPr>
              <a:t>Initial count</a:t>
            </a:r>
          </a:p>
          <a:p>
            <a:pPr algn="ctr"/>
            <a:r>
              <a:rPr lang="en-US" sz="1400" b="1">
                <a:solidFill>
                  <a:schemeClr val="bg1"/>
                </a:solidFill>
                <a:effectLst/>
              </a:rPr>
              <a:t>set at</a:t>
            </a:r>
          </a:p>
          <a:p>
            <a:pPr algn="ctr"/>
            <a:r>
              <a:rPr lang="en-US" sz="1400" b="1">
                <a:solidFill>
                  <a:schemeClr val="bg1"/>
                </a:solidFill>
                <a:effectLst/>
              </a:rPr>
              <a:t> binary 111</a:t>
            </a:r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5410200" y="1981200"/>
            <a:ext cx="12192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CC0000"/>
                </a:solidFill>
                <a:effectLst/>
              </a:rPr>
              <a:t>1 0 1</a:t>
            </a:r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2514600" y="3048000"/>
            <a:ext cx="0" cy="609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AutoShape 18"/>
          <p:cNvSpPr>
            <a:spLocks noChangeArrowheads="1"/>
          </p:cNvSpPr>
          <p:nvPr/>
        </p:nvSpPr>
        <p:spPr bwMode="auto">
          <a:xfrm>
            <a:off x="533400" y="3019425"/>
            <a:ext cx="1524000" cy="609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tx2"/>
                </a:solidFill>
                <a:effectLst/>
              </a:rPr>
              <a:t>Pulse 3</a:t>
            </a:r>
            <a:endParaRPr lang="en-US" sz="1400" b="1">
              <a:solidFill>
                <a:schemeClr val="bg2"/>
              </a:solidFill>
              <a:effectLst/>
            </a:endParaRPr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2514600" y="3048000"/>
            <a:ext cx="0" cy="609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AutoShape 20"/>
          <p:cNvSpPr>
            <a:spLocks noChangeArrowheads="1"/>
          </p:cNvSpPr>
          <p:nvPr/>
        </p:nvSpPr>
        <p:spPr bwMode="auto">
          <a:xfrm>
            <a:off x="533400" y="2995613"/>
            <a:ext cx="1524000" cy="609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tx2"/>
                </a:solidFill>
                <a:effectLst/>
              </a:rPr>
              <a:t>Pulse 4</a:t>
            </a:r>
            <a:endParaRPr lang="en-US" sz="1400" b="1">
              <a:solidFill>
                <a:schemeClr val="bg2"/>
              </a:solidFill>
              <a:effectLst/>
            </a:endParaRPr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5410200" y="1981200"/>
            <a:ext cx="12192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CC0000"/>
                </a:solidFill>
                <a:effectLst/>
              </a:rPr>
              <a:t>1 0 0</a:t>
            </a:r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2514600" y="3048000"/>
            <a:ext cx="0" cy="6096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5410200" y="1981200"/>
            <a:ext cx="12192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CC0000"/>
                </a:solidFill>
                <a:effectLst/>
              </a:rPr>
              <a:t>0 1 1</a:t>
            </a:r>
          </a:p>
        </p:txBody>
      </p:sp>
      <p:sp>
        <p:nvSpPr>
          <p:cNvPr id="17432" name="AutoShape 24"/>
          <p:cNvSpPr>
            <a:spLocks noChangeArrowheads="1"/>
          </p:cNvSpPr>
          <p:nvPr/>
        </p:nvSpPr>
        <p:spPr bwMode="auto">
          <a:xfrm>
            <a:off x="533400" y="3019425"/>
            <a:ext cx="1524000" cy="609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tx2"/>
                </a:solidFill>
                <a:effectLst/>
              </a:rPr>
              <a:t>Pulse 5</a:t>
            </a:r>
            <a:endParaRPr lang="en-US" sz="1400" b="1">
              <a:solidFill>
                <a:schemeClr val="bg2"/>
              </a:solidFill>
              <a:effectLst/>
            </a:endParaRP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5410200" y="1981200"/>
            <a:ext cx="12192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CC0000"/>
                </a:solidFill>
                <a:effectLst/>
              </a:rPr>
              <a:t>0 1 0</a:t>
            </a:r>
          </a:p>
        </p:txBody>
      </p:sp>
    </p:spTree>
  </p:cSld>
  <p:clrMapOvr>
    <a:masterClrMapping/>
  </p:clrMapOvr>
  <p:transition spd="med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nimBg="1" autoUpdateAnimBg="0"/>
      <p:bldP spid="17414" grpId="0" animBg="1"/>
      <p:bldP spid="17416" grpId="0" animBg="1"/>
      <p:bldP spid="17417" grpId="0" animBg="1" autoUpdateAnimBg="0"/>
      <p:bldP spid="17418" grpId="0" animBg="1"/>
      <p:bldP spid="17419" grpId="0" animBg="1" autoUpdateAnimBg="0"/>
      <p:bldP spid="17420" grpId="0" animBg="1"/>
      <p:bldP spid="17421" grpId="0" animBg="1" autoUpdateAnimBg="0"/>
      <p:bldP spid="17422" grpId="0" animBg="1" autoUpdateAnimBg="0"/>
      <p:bldP spid="17423" grpId="0" animBg="1" autoUpdateAnimBg="0"/>
      <p:bldP spid="17424" grpId="0" animBg="1" autoUpdateAnimBg="0"/>
      <p:bldP spid="17425" grpId="0" animBg="1"/>
      <p:bldP spid="17426" grpId="0" animBg="1" autoUpdateAnimBg="0"/>
      <p:bldP spid="17427" grpId="0" animBg="1"/>
      <p:bldP spid="17428" grpId="0" animBg="1" autoUpdateAnimBg="0"/>
      <p:bldP spid="17429" grpId="0" animBg="1" autoUpdateAnimBg="0"/>
      <p:bldP spid="17430" grpId="0" animBg="1"/>
      <p:bldP spid="17431" grpId="0" animBg="1" autoUpdateAnimBg="0"/>
      <p:bldP spid="17432" grpId="0" animBg="1" autoUpdateAnimBg="0"/>
      <p:bldP spid="17433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77788" y="207963"/>
            <a:ext cx="899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2800" b="1">
                <a:solidFill>
                  <a:srgbClr val="0000CC"/>
                </a:solidFill>
                <a:effectLst/>
                <a:latin typeface="Times New Roman" pitchFamily="18" charset="0"/>
              </a:rPr>
              <a:t>COUNTER  USED  FOR  FREQUENCY  DIVISION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584325" y="3816350"/>
            <a:ext cx="5807075" cy="2051050"/>
            <a:chOff x="566" y="868"/>
            <a:chExt cx="3658" cy="1292"/>
          </a:xfrm>
        </p:grpSpPr>
        <p:pic>
          <p:nvPicPr>
            <p:cNvPr id="2355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0" y="1008"/>
              <a:ext cx="2784" cy="1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568" name="Text Box 16"/>
            <p:cNvSpPr txBox="1">
              <a:spLocks noChangeArrowheads="1"/>
            </p:cNvSpPr>
            <p:nvPr/>
          </p:nvSpPr>
          <p:spPr bwMode="auto">
            <a:xfrm>
              <a:off x="566" y="868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CC0000"/>
                  </a:solidFill>
                  <a:effectLst/>
                </a:rPr>
                <a:t>Clock Input</a:t>
              </a:r>
              <a:endParaRPr lang="en-US" sz="1400" b="1">
                <a:solidFill>
                  <a:srgbClr val="FF0000"/>
                </a:solidFill>
                <a:effectLst/>
              </a:endParaRPr>
            </a:p>
          </p:txBody>
        </p:sp>
      </p:grpSp>
      <p:sp>
        <p:nvSpPr>
          <p:cNvPr id="23591" name="AutoShape 39"/>
          <p:cNvSpPr>
            <a:spLocks noChangeArrowheads="1"/>
          </p:cNvSpPr>
          <p:nvPr/>
        </p:nvSpPr>
        <p:spPr bwMode="auto">
          <a:xfrm>
            <a:off x="1233488" y="4191000"/>
            <a:ext cx="1738312" cy="1066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tx2"/>
                </a:solidFill>
                <a:effectLst/>
              </a:rPr>
              <a:t>800 Hz</a:t>
            </a:r>
          </a:p>
        </p:txBody>
      </p: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6858000" y="1752600"/>
            <a:ext cx="1981200" cy="2514600"/>
            <a:chOff x="4320" y="1104"/>
            <a:chExt cx="1248" cy="1584"/>
          </a:xfrm>
        </p:grpSpPr>
        <p:sp>
          <p:nvSpPr>
            <p:cNvPr id="23592" name="Rectangle 40"/>
            <p:cNvSpPr>
              <a:spLocks noChangeArrowheads="1"/>
            </p:cNvSpPr>
            <p:nvPr/>
          </p:nvSpPr>
          <p:spPr bwMode="auto">
            <a:xfrm>
              <a:off x="4320" y="1104"/>
              <a:ext cx="1248" cy="432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rgbClr val="FF0000"/>
                  </a:solidFill>
                  <a:effectLst/>
                </a:rPr>
                <a:t>400 Hz</a:t>
              </a:r>
            </a:p>
          </p:txBody>
        </p:sp>
        <p:sp>
          <p:nvSpPr>
            <p:cNvPr id="23598" name="Line 46"/>
            <p:cNvSpPr>
              <a:spLocks noChangeShapeType="1"/>
            </p:cNvSpPr>
            <p:nvPr/>
          </p:nvSpPr>
          <p:spPr bwMode="auto">
            <a:xfrm flipV="1">
              <a:off x="4416" y="1536"/>
              <a:ext cx="576" cy="1152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5410200" y="1219200"/>
            <a:ext cx="1981200" cy="3048000"/>
            <a:chOff x="3408" y="768"/>
            <a:chExt cx="1248" cy="1920"/>
          </a:xfrm>
        </p:grpSpPr>
        <p:sp>
          <p:nvSpPr>
            <p:cNvPr id="23594" name="Rectangle 42"/>
            <p:cNvSpPr>
              <a:spLocks noChangeArrowheads="1"/>
            </p:cNvSpPr>
            <p:nvPr/>
          </p:nvSpPr>
          <p:spPr bwMode="auto">
            <a:xfrm>
              <a:off x="3408" y="768"/>
              <a:ext cx="1248" cy="432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rgbClr val="FF0000"/>
                  </a:solidFill>
                  <a:effectLst/>
                </a:rPr>
                <a:t>200 Hz</a:t>
              </a:r>
            </a:p>
          </p:txBody>
        </p:sp>
        <p:sp>
          <p:nvSpPr>
            <p:cNvPr id="23601" name="Line 49"/>
            <p:cNvSpPr>
              <a:spLocks noChangeShapeType="1"/>
            </p:cNvSpPr>
            <p:nvPr/>
          </p:nvSpPr>
          <p:spPr bwMode="auto">
            <a:xfrm flipH="1" flipV="1">
              <a:off x="3936" y="1248"/>
              <a:ext cx="336" cy="144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3886200" y="1828800"/>
            <a:ext cx="2667000" cy="2438400"/>
            <a:chOff x="2448" y="1152"/>
            <a:chExt cx="1680" cy="1536"/>
          </a:xfrm>
        </p:grpSpPr>
        <p:sp>
          <p:nvSpPr>
            <p:cNvPr id="23595" name="Rectangle 43"/>
            <p:cNvSpPr>
              <a:spLocks noChangeArrowheads="1"/>
            </p:cNvSpPr>
            <p:nvPr/>
          </p:nvSpPr>
          <p:spPr bwMode="auto">
            <a:xfrm>
              <a:off x="2448" y="1152"/>
              <a:ext cx="1248" cy="432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rgbClr val="FF0000"/>
                  </a:solidFill>
                  <a:effectLst/>
                </a:rPr>
                <a:t>100 Hz</a:t>
              </a:r>
            </a:p>
          </p:txBody>
        </p:sp>
        <p:sp>
          <p:nvSpPr>
            <p:cNvPr id="23603" name="Line 51"/>
            <p:cNvSpPr>
              <a:spLocks noChangeShapeType="1"/>
            </p:cNvSpPr>
            <p:nvPr/>
          </p:nvSpPr>
          <p:spPr bwMode="auto">
            <a:xfrm flipH="1" flipV="1">
              <a:off x="3456" y="1536"/>
              <a:ext cx="672" cy="1152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2209800" y="2286000"/>
            <a:ext cx="4114800" cy="1981200"/>
            <a:chOff x="1392" y="1440"/>
            <a:chExt cx="2592" cy="1248"/>
          </a:xfrm>
        </p:grpSpPr>
        <p:sp>
          <p:nvSpPr>
            <p:cNvPr id="23596" name="Rectangle 44"/>
            <p:cNvSpPr>
              <a:spLocks noChangeArrowheads="1"/>
            </p:cNvSpPr>
            <p:nvPr/>
          </p:nvSpPr>
          <p:spPr bwMode="auto">
            <a:xfrm>
              <a:off x="1392" y="1440"/>
              <a:ext cx="1248" cy="432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rgbClr val="FF0000"/>
                  </a:solidFill>
                  <a:effectLst/>
                </a:rPr>
                <a:t>50 Hz</a:t>
              </a:r>
              <a:endParaRPr lang="en-US" sz="2400" b="1">
                <a:solidFill>
                  <a:srgbClr val="FFFF00"/>
                </a:solidFill>
                <a:effectLst/>
              </a:endParaRPr>
            </a:p>
          </p:txBody>
        </p:sp>
        <p:sp>
          <p:nvSpPr>
            <p:cNvPr id="23605" name="Line 53"/>
            <p:cNvSpPr>
              <a:spLocks noChangeShapeType="1"/>
            </p:cNvSpPr>
            <p:nvPr/>
          </p:nvSpPr>
          <p:spPr bwMode="auto">
            <a:xfrm flipH="1" flipV="1">
              <a:off x="2496" y="1824"/>
              <a:ext cx="1488" cy="864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608" name="Text Box 56"/>
          <p:cNvSpPr txBox="1">
            <a:spLocks noChangeArrowheads="1"/>
          </p:cNvSpPr>
          <p:nvPr/>
        </p:nvSpPr>
        <p:spPr bwMode="auto">
          <a:xfrm>
            <a:off x="7924800" y="2525713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  <a:effectLst/>
                <a:sym typeface="Symbol" pitchFamily="18" charset="2"/>
              </a:rPr>
              <a:t> 2</a:t>
            </a:r>
            <a:endParaRPr lang="en-US" sz="1400" b="1">
              <a:solidFill>
                <a:srgbClr val="008000"/>
              </a:solidFill>
              <a:effectLst/>
            </a:endParaRPr>
          </a:p>
        </p:txBody>
      </p:sp>
      <p:sp>
        <p:nvSpPr>
          <p:cNvPr id="23609" name="Text Box 57"/>
          <p:cNvSpPr txBox="1">
            <a:spLocks noChangeArrowheads="1"/>
          </p:cNvSpPr>
          <p:nvPr/>
        </p:nvSpPr>
        <p:spPr bwMode="auto">
          <a:xfrm>
            <a:off x="7391400" y="990600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8000"/>
                </a:solidFill>
                <a:effectLst/>
                <a:sym typeface="Symbol" pitchFamily="18" charset="2"/>
              </a:rPr>
              <a:t> 4</a:t>
            </a:r>
            <a:endParaRPr lang="en-US" sz="1400" b="1">
              <a:solidFill>
                <a:srgbClr val="008000"/>
              </a:solidFill>
              <a:effectLst/>
            </a:endParaRPr>
          </a:p>
        </p:txBody>
      </p:sp>
      <p:sp>
        <p:nvSpPr>
          <p:cNvPr id="23610" name="Text Box 58"/>
          <p:cNvSpPr txBox="1">
            <a:spLocks noChangeArrowheads="1"/>
          </p:cNvSpPr>
          <p:nvPr/>
        </p:nvSpPr>
        <p:spPr bwMode="auto">
          <a:xfrm>
            <a:off x="3810000" y="1371600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8000"/>
                </a:solidFill>
                <a:effectLst/>
                <a:sym typeface="Symbol" pitchFamily="18" charset="2"/>
              </a:rPr>
              <a:t> 8</a:t>
            </a:r>
            <a:endParaRPr lang="en-US" sz="1400" b="1">
              <a:solidFill>
                <a:srgbClr val="008000"/>
              </a:solidFill>
              <a:effectLst/>
            </a:endParaRPr>
          </a:p>
        </p:txBody>
      </p:sp>
      <p:sp>
        <p:nvSpPr>
          <p:cNvPr id="23611" name="Text Box 59"/>
          <p:cNvSpPr txBox="1">
            <a:spLocks noChangeArrowheads="1"/>
          </p:cNvSpPr>
          <p:nvPr/>
        </p:nvSpPr>
        <p:spPr bwMode="auto">
          <a:xfrm>
            <a:off x="3048000" y="2971800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8000"/>
                </a:solidFill>
                <a:effectLst/>
                <a:sym typeface="Symbol" pitchFamily="18" charset="2"/>
              </a:rPr>
              <a:t> 16</a:t>
            </a:r>
            <a:endParaRPr lang="en-US" sz="1400" b="1">
              <a:solidFill>
                <a:srgbClr val="008000"/>
              </a:solidFill>
              <a:effectLst/>
            </a:endParaRP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91" grpId="0" animBg="1" autoUpdateAnimBg="0"/>
      <p:bldP spid="23608" grpId="0" autoUpdateAnimBg="0"/>
      <p:bldP spid="23609" grpId="0" autoUpdateAnimBg="0"/>
      <p:bldP spid="23610" grpId="0" autoUpdateAnimBg="0"/>
      <p:bldP spid="2361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頁尾版面配置區 5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 smtClean="0"/>
              <a:t>Chap 11</a:t>
            </a:r>
          </a:p>
        </p:txBody>
      </p:sp>
      <p:sp>
        <p:nvSpPr>
          <p:cNvPr id="10243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C H </a:t>
            </a:r>
            <a:fld id="{415100C5-6129-43F2-A79D-0F700519D7A8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732367" y="296466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S-R Latch  Timing and State 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93057"/>
            <a:ext cx="7772400" cy="372665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S duration &gt; delay time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S-R latch behavior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Present state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smtClean="0"/>
              <a:t>The state of Q output at the  time the input signals are applied.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Next state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smtClean="0"/>
              <a:t>The state of Q output after the latch has reacted to the input signals.</a:t>
            </a:r>
          </a:p>
        </p:txBody>
      </p:sp>
      <p:pic>
        <p:nvPicPr>
          <p:cNvPr id="10246" name="Picture 6" descr="roth+f11-07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979084" y="2025254"/>
            <a:ext cx="5806016" cy="1457325"/>
          </a:xfrm>
          <a:noFill/>
        </p:spPr>
      </p:pic>
      <p:pic>
        <p:nvPicPr>
          <p:cNvPr id="10247" name="Picture 8" descr="Table 11-1"/>
          <p:cNvPicPr>
            <a:picLocks noChangeAspect="1" noChangeArrowheads="1"/>
          </p:cNvPicPr>
          <p:nvPr>
            <p:ph sz="quarter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1115484" y="5049442"/>
            <a:ext cx="6434667" cy="1620440"/>
          </a:xfr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Classifications of Counters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8763000" cy="4114800"/>
          </a:xfrm>
        </p:spPr>
        <p:txBody>
          <a:bodyPr/>
          <a:lstStyle/>
          <a:p>
            <a:pPr algn="just"/>
            <a:r>
              <a:rPr lang="en-US" sz="2800"/>
              <a:t>Asynchronous Counters</a:t>
            </a:r>
          </a:p>
          <a:p>
            <a:pPr lvl="1" algn="just"/>
            <a:r>
              <a:rPr lang="en-US" sz="2000"/>
              <a:t>Only the first flip-flop is clocked by an external clock. All subsequent flip-flops are clocked by the output of the preceding flip-flop.</a:t>
            </a:r>
          </a:p>
          <a:p>
            <a:pPr lvl="1"/>
            <a:r>
              <a:rPr lang="en-US" sz="2000"/>
              <a:t>Asynchronous counters are slower than synchronous counters because of the delay in the transmission of the pulses from flip-flop to flip-flop.</a:t>
            </a:r>
          </a:p>
          <a:p>
            <a:pPr lvl="1" algn="just"/>
            <a:r>
              <a:rPr lang="en-US" sz="2000"/>
              <a:t>Asynchronous counters are also called </a:t>
            </a:r>
            <a:r>
              <a:rPr lang="en-US" sz="2000" i="1"/>
              <a:t>ripple-counters</a:t>
            </a:r>
            <a:r>
              <a:rPr lang="en-US" sz="2000"/>
              <a:t> because of the way the clock pulse ripples it way through the flip-flops.</a:t>
            </a:r>
          </a:p>
          <a:p>
            <a:pPr algn="just"/>
            <a:r>
              <a:rPr lang="en-US" sz="2800"/>
              <a:t>Synchronous Counters</a:t>
            </a:r>
          </a:p>
          <a:p>
            <a:pPr lvl="1" algn="just"/>
            <a:r>
              <a:rPr lang="en-US" sz="2000"/>
              <a:t>All flip-flops are simultaneously clocked by an external clock.</a:t>
            </a:r>
          </a:p>
          <a:p>
            <a:pPr lvl="1"/>
            <a:r>
              <a:rPr lang="en-US" sz="2000"/>
              <a:t>Synchronous counters are faster than asynchronous counters because of the simultaneous clocking.</a:t>
            </a:r>
          </a:p>
          <a:p>
            <a:pPr lvl="1" algn="just"/>
            <a:r>
              <a:rPr lang="en-US" sz="2000"/>
              <a:t>Synchronous counters are an example of a state machines design.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SYEN 3330 Digital Systems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Chapter </a:t>
            </a:r>
            <a:r>
              <a:rPr lang="en-US" altLang="ko-KR">
                <a:ea typeface="굴림" charset="-127"/>
              </a:rPr>
              <a:t>7</a:t>
            </a:r>
            <a:r>
              <a:rPr lang="en-US"/>
              <a:t>-2          Page </a:t>
            </a:r>
            <a:fld id="{70CF9F54-0E16-4470-9A55-ED1D39D7CAF3}" type="slidenum">
              <a:rPr lang="en-US"/>
              <a:pPr/>
              <a:t>31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Counters</a:t>
            </a:r>
          </a:p>
        </p:txBody>
      </p:sp>
      <p:graphicFrame>
        <p:nvGraphicFramePr>
          <p:cNvPr id="180227" name="Object 3"/>
          <p:cNvGraphicFramePr>
            <a:graphicFrameLocks noChangeAspect="1"/>
          </p:cNvGraphicFramePr>
          <p:nvPr/>
        </p:nvGraphicFramePr>
        <p:xfrm>
          <a:off x="685800" y="1524000"/>
          <a:ext cx="7693025" cy="4959350"/>
        </p:xfrm>
        <a:graphic>
          <a:graphicData uri="http://schemas.openxmlformats.org/presentationml/2006/ole">
            <p:oleObj spid="_x0000_s82946" name="Document" r:id="rId4" imgW="8363880" imgH="539496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SYEN 3330 Digital Systems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Chapter </a:t>
            </a:r>
            <a:r>
              <a:rPr lang="en-US" altLang="ko-KR">
                <a:ea typeface="굴림" charset="-127"/>
              </a:rPr>
              <a:t>7</a:t>
            </a:r>
            <a:r>
              <a:rPr lang="en-US"/>
              <a:t>-2          Page </a:t>
            </a:r>
            <a:fld id="{D32B9D0F-5F81-43AA-AD1A-FCEB4986A1D7}" type="slidenum">
              <a:rPr lang="en-US"/>
              <a:pPr/>
              <a:t>32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Ripple Counter </a:t>
            </a:r>
          </a:p>
        </p:txBody>
      </p:sp>
      <p:graphicFrame>
        <p:nvGraphicFramePr>
          <p:cNvPr id="184323" name="Object 3"/>
          <p:cNvGraphicFramePr>
            <a:graphicFrameLocks noChangeAspect="1"/>
          </p:cNvGraphicFramePr>
          <p:nvPr/>
        </p:nvGraphicFramePr>
        <p:xfrm>
          <a:off x="688975" y="1450975"/>
          <a:ext cx="3375025" cy="1065213"/>
        </p:xfrm>
        <a:graphic>
          <a:graphicData uri="http://schemas.openxmlformats.org/presentationml/2006/ole">
            <p:oleObj spid="_x0000_s83970" name="Document" r:id="rId4" imgW="3441240" imgH="1085040" progId="Word.Document.8">
              <p:embed/>
            </p:oleObj>
          </a:graphicData>
        </a:graphic>
      </p:graphicFrame>
      <p:graphicFrame>
        <p:nvGraphicFramePr>
          <p:cNvPr id="184324" name="Object 4"/>
          <p:cNvGraphicFramePr>
            <a:graphicFrameLocks noChangeAspect="1"/>
          </p:cNvGraphicFramePr>
          <p:nvPr/>
        </p:nvGraphicFramePr>
        <p:xfrm>
          <a:off x="4419600" y="1447800"/>
          <a:ext cx="4089400" cy="4419600"/>
        </p:xfrm>
        <a:graphic>
          <a:graphicData uri="http://schemas.openxmlformats.org/presentationml/2006/ole">
            <p:oleObj spid="_x0000_s83971" name="Designer Drawing" r:id="rId5" imgW="5788800" imgH="6255000" progId="Designer.Drawing.7">
              <p:embed/>
            </p:oleObj>
          </a:graphicData>
        </a:graphic>
      </p:graphicFrame>
      <p:graphicFrame>
        <p:nvGraphicFramePr>
          <p:cNvPr id="184325" name="Object 5"/>
          <p:cNvGraphicFramePr>
            <a:graphicFrameLocks noChangeAspect="1"/>
          </p:cNvGraphicFramePr>
          <p:nvPr/>
        </p:nvGraphicFramePr>
        <p:xfrm>
          <a:off x="609600" y="5181600"/>
          <a:ext cx="3849688" cy="671513"/>
        </p:xfrm>
        <a:graphic>
          <a:graphicData uri="http://schemas.openxmlformats.org/presentationml/2006/ole">
            <p:oleObj spid="_x0000_s83972" name="Document" r:id="rId6" imgW="3837600" imgH="67068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SYEN 3330 Digital Systems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Chapter </a:t>
            </a:r>
            <a:r>
              <a:rPr lang="en-US" altLang="ko-KR">
                <a:ea typeface="굴림" charset="-127"/>
              </a:rPr>
              <a:t>7</a:t>
            </a:r>
            <a:r>
              <a:rPr lang="en-US"/>
              <a:t>-2          Page </a:t>
            </a:r>
            <a:fld id="{61067FBC-3F5E-441D-917A-8A476191487B}" type="slidenum">
              <a:rPr lang="en-US"/>
              <a:pPr/>
              <a:t>33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Ripple Counter (Continued)</a:t>
            </a:r>
          </a:p>
        </p:txBody>
      </p:sp>
      <p:graphicFrame>
        <p:nvGraphicFramePr>
          <p:cNvPr id="187395" name="Object 3"/>
          <p:cNvGraphicFramePr>
            <a:graphicFrameLocks noChangeAspect="1"/>
          </p:cNvGraphicFramePr>
          <p:nvPr/>
        </p:nvGraphicFramePr>
        <p:xfrm>
          <a:off x="684213" y="1368425"/>
          <a:ext cx="3719512" cy="1073150"/>
        </p:xfrm>
        <a:graphic>
          <a:graphicData uri="http://schemas.openxmlformats.org/presentationml/2006/ole">
            <p:oleObj spid="_x0000_s84994" name="Document" r:id="rId4" imgW="3712320" imgH="1069920" progId="Word.Document.8">
              <p:embed/>
            </p:oleObj>
          </a:graphicData>
        </a:graphic>
      </p:graphicFrame>
      <p:graphicFrame>
        <p:nvGraphicFramePr>
          <p:cNvPr id="187398" name="Object 6"/>
          <p:cNvGraphicFramePr>
            <a:graphicFrameLocks noChangeAspect="1"/>
          </p:cNvGraphicFramePr>
          <p:nvPr/>
        </p:nvGraphicFramePr>
        <p:xfrm>
          <a:off x="4652963" y="1600200"/>
          <a:ext cx="4035425" cy="4343400"/>
        </p:xfrm>
        <a:graphic>
          <a:graphicData uri="http://schemas.openxmlformats.org/presentationml/2006/ole">
            <p:oleObj spid="_x0000_s84995" name="Designer Drawing" r:id="rId5" imgW="5810040" imgH="6255000" progId="Designer.Drawing.7">
              <p:embed/>
            </p:oleObj>
          </a:graphicData>
        </a:graphic>
      </p:graphicFrame>
      <p:graphicFrame>
        <p:nvGraphicFramePr>
          <p:cNvPr id="187399" name="Object 7"/>
          <p:cNvGraphicFramePr>
            <a:graphicFrameLocks noChangeAspect="1"/>
          </p:cNvGraphicFramePr>
          <p:nvPr/>
        </p:nvGraphicFramePr>
        <p:xfrm>
          <a:off x="838200" y="5410200"/>
          <a:ext cx="2763838" cy="361950"/>
        </p:xfrm>
        <a:graphic>
          <a:graphicData uri="http://schemas.openxmlformats.org/presentationml/2006/ole">
            <p:oleObj spid="_x0000_s84996" name="Document" r:id="rId6" imgW="2755440" imgH="35964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SYEN 3330 Digital Systems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Chapter </a:t>
            </a:r>
            <a:r>
              <a:rPr lang="en-US" altLang="ko-KR">
                <a:ea typeface="굴림" charset="-127"/>
              </a:rPr>
              <a:t>7</a:t>
            </a:r>
            <a:r>
              <a:rPr lang="en-US"/>
              <a:t>-2          Page </a:t>
            </a:r>
            <a:fld id="{76B79E00-020A-40DB-8B70-A129BA8547EF}" type="slidenum">
              <a:rPr lang="en-US"/>
              <a:pPr/>
              <a:t>34</a:t>
            </a:fld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Ripple Counter (Continued)</a:t>
            </a:r>
          </a:p>
        </p:txBody>
      </p:sp>
      <p:graphicFrame>
        <p:nvGraphicFramePr>
          <p:cNvPr id="189446" name="Object 6"/>
          <p:cNvGraphicFramePr>
            <a:graphicFrameLocks noChangeAspect="1"/>
          </p:cNvGraphicFramePr>
          <p:nvPr/>
        </p:nvGraphicFramePr>
        <p:xfrm>
          <a:off x="688975" y="1293813"/>
          <a:ext cx="7886700" cy="2903537"/>
        </p:xfrm>
        <a:graphic>
          <a:graphicData uri="http://schemas.openxmlformats.org/presentationml/2006/ole">
            <p:oleObj spid="_x0000_s86018" name="Document" r:id="rId4" imgW="7891200" imgH="2913840" progId="Word.Document.8">
              <p:embed/>
            </p:oleObj>
          </a:graphicData>
        </a:graphic>
      </p:graphicFrame>
      <p:graphicFrame>
        <p:nvGraphicFramePr>
          <p:cNvPr id="189447" name="Object 7"/>
          <p:cNvGraphicFramePr>
            <a:graphicFrameLocks noChangeAspect="1"/>
          </p:cNvGraphicFramePr>
          <p:nvPr/>
        </p:nvGraphicFramePr>
        <p:xfrm>
          <a:off x="3962400" y="4191000"/>
          <a:ext cx="4070350" cy="2168525"/>
        </p:xfrm>
        <a:graphic>
          <a:graphicData uri="http://schemas.openxmlformats.org/presentationml/2006/ole">
            <p:oleObj spid="_x0000_s86019" name="Designer Drawing" r:id="rId5" imgW="5745960" imgH="3060720" progId="Designer.Drawing.7">
              <p:embed/>
            </p:oleObj>
          </a:graphicData>
        </a:graphic>
      </p:graphicFrame>
      <p:graphicFrame>
        <p:nvGraphicFramePr>
          <p:cNvPr id="189448" name="Object 8"/>
          <p:cNvGraphicFramePr>
            <a:graphicFrameLocks noChangeAspect="1"/>
          </p:cNvGraphicFramePr>
          <p:nvPr/>
        </p:nvGraphicFramePr>
        <p:xfrm>
          <a:off x="685800" y="4419600"/>
          <a:ext cx="3302000" cy="1233488"/>
        </p:xfrm>
        <a:graphic>
          <a:graphicData uri="http://schemas.openxmlformats.org/presentationml/2006/ole">
            <p:oleObj spid="_x0000_s86020" name="Document" r:id="rId6" imgW="3310200" imgH="124056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SYEN 3330 Digital Systems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Chapter </a:t>
            </a:r>
            <a:r>
              <a:rPr lang="en-US" altLang="ko-KR">
                <a:ea typeface="굴림" charset="-127"/>
              </a:rPr>
              <a:t>7</a:t>
            </a:r>
            <a:r>
              <a:rPr lang="en-US"/>
              <a:t>-2          Page </a:t>
            </a:r>
            <a:fld id="{E3E55613-B1EC-46DA-8A73-9B065380F8AF}" type="slidenum">
              <a:rPr lang="en-US"/>
              <a:pPr/>
              <a:t>35</a:t>
            </a:fld>
            <a:endParaRPr 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686800" cy="8382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Synchronous Counters (Continued)</a:t>
            </a:r>
          </a:p>
        </p:txBody>
      </p:sp>
      <p:graphicFrame>
        <p:nvGraphicFramePr>
          <p:cNvPr id="193539" name="Object 3"/>
          <p:cNvGraphicFramePr>
            <a:graphicFrameLocks noChangeAspect="1"/>
          </p:cNvGraphicFramePr>
          <p:nvPr/>
        </p:nvGraphicFramePr>
        <p:xfrm>
          <a:off x="762000" y="1450975"/>
          <a:ext cx="3459163" cy="1476375"/>
        </p:xfrm>
        <a:graphic>
          <a:graphicData uri="http://schemas.openxmlformats.org/presentationml/2006/ole">
            <p:oleObj spid="_x0000_s87042" name="Document" r:id="rId4" imgW="3584520" imgH="1523880" progId="Word.Document.8">
              <p:embed/>
            </p:oleObj>
          </a:graphicData>
        </a:graphic>
      </p:graphicFrame>
      <p:graphicFrame>
        <p:nvGraphicFramePr>
          <p:cNvPr id="193540" name="Object 4"/>
          <p:cNvGraphicFramePr>
            <a:graphicFrameLocks noChangeAspect="1"/>
          </p:cNvGraphicFramePr>
          <p:nvPr/>
        </p:nvGraphicFramePr>
        <p:xfrm>
          <a:off x="4419600" y="990600"/>
          <a:ext cx="3989388" cy="4648200"/>
        </p:xfrm>
        <a:graphic>
          <a:graphicData uri="http://schemas.openxmlformats.org/presentationml/2006/ole">
            <p:oleObj spid="_x0000_s87043" name="Designer Drawing" r:id="rId5" imgW="5663880" imgH="6599520" progId="Designer.Drawing.7">
              <p:embed/>
            </p:oleObj>
          </a:graphicData>
        </a:graphic>
      </p:graphicFrame>
      <p:graphicFrame>
        <p:nvGraphicFramePr>
          <p:cNvPr id="193541" name="Object 5"/>
          <p:cNvGraphicFramePr>
            <a:graphicFrameLocks noChangeAspect="1"/>
          </p:cNvGraphicFramePr>
          <p:nvPr/>
        </p:nvGraphicFramePr>
        <p:xfrm>
          <a:off x="685800" y="2971800"/>
          <a:ext cx="3398838" cy="2806700"/>
        </p:xfrm>
        <a:graphic>
          <a:graphicData uri="http://schemas.openxmlformats.org/presentationml/2006/ole">
            <p:oleObj spid="_x0000_s87044" name="Document" r:id="rId6" imgW="3572280" imgH="314244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SYEN 3330 Digital Systems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Chapter </a:t>
            </a:r>
            <a:r>
              <a:rPr lang="en-US" altLang="ko-KR">
                <a:ea typeface="굴림" charset="-127"/>
              </a:rPr>
              <a:t>7</a:t>
            </a:r>
            <a:r>
              <a:rPr lang="en-US"/>
              <a:t>-2          Page </a:t>
            </a:r>
            <a:fld id="{019EC930-D8A0-4D50-A9F7-177E4B805FB7}" type="slidenum">
              <a:rPr lang="en-US"/>
              <a:pPr/>
              <a:t>36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686800" cy="8382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Synchronous Counters (Continued)</a:t>
            </a:r>
          </a:p>
        </p:txBody>
      </p:sp>
      <p:graphicFrame>
        <p:nvGraphicFramePr>
          <p:cNvPr id="241664" name="Object 2048"/>
          <p:cNvGraphicFramePr>
            <a:graphicFrameLocks noChangeAspect="1"/>
          </p:cNvGraphicFramePr>
          <p:nvPr/>
        </p:nvGraphicFramePr>
        <p:xfrm>
          <a:off x="4114800" y="1600200"/>
          <a:ext cx="4648200" cy="2090738"/>
        </p:xfrm>
        <a:graphic>
          <a:graphicData uri="http://schemas.openxmlformats.org/presentationml/2006/ole">
            <p:oleObj spid="_x0000_s88066" name="Designer Drawing" r:id="rId4" imgW="5990040" imgH="2694960" progId="Designer.Drawing.7">
              <p:embed/>
            </p:oleObj>
          </a:graphicData>
        </a:graphic>
      </p:graphicFrame>
      <p:graphicFrame>
        <p:nvGraphicFramePr>
          <p:cNvPr id="241665" name="Object 2049"/>
          <p:cNvGraphicFramePr>
            <a:graphicFrameLocks noChangeAspect="1"/>
          </p:cNvGraphicFramePr>
          <p:nvPr/>
        </p:nvGraphicFramePr>
        <p:xfrm>
          <a:off x="835025" y="3810000"/>
          <a:ext cx="7667625" cy="2443163"/>
        </p:xfrm>
        <a:graphic>
          <a:graphicData uri="http://schemas.openxmlformats.org/presentationml/2006/ole">
            <p:oleObj spid="_x0000_s88067" name="Document" r:id="rId5" imgW="7796880" imgH="248724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SYEN 3330 Digital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Chapter </a:t>
            </a:r>
            <a:r>
              <a:rPr lang="en-US" altLang="ko-KR">
                <a:ea typeface="굴림" charset="-127"/>
              </a:rPr>
              <a:t>7</a:t>
            </a:r>
            <a:r>
              <a:rPr lang="en-US"/>
              <a:t>-2          Page </a:t>
            </a:r>
            <a:fld id="{C6FF450B-21C4-4CEA-8E5E-1B3F25480050}" type="slidenum">
              <a:rPr lang="en-US"/>
              <a:pPr/>
              <a:t>37</a:t>
            </a:fld>
            <a:endParaRPr lang="en-US"/>
          </a:p>
        </p:txBody>
      </p:sp>
      <p:sp>
        <p:nvSpPr>
          <p:cNvPr id="2129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838200"/>
          </a:xfrm>
        </p:spPr>
        <p:txBody>
          <a:bodyPr/>
          <a:lstStyle/>
          <a:p>
            <a:r>
              <a:rPr lang="en-US" sz="3600" b="1"/>
              <a:t>Synchronous Counters – Serial Gating</a:t>
            </a:r>
          </a:p>
        </p:txBody>
      </p:sp>
      <p:sp>
        <p:nvSpPr>
          <p:cNvPr id="2129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When a two-input AND gate is used for each stage of the counter with a “ripple-like” carry, this is referred to as </a:t>
            </a:r>
            <a:r>
              <a:rPr lang="en-US" b="1" u="sng"/>
              <a:t>serial gating</a:t>
            </a:r>
            <a:r>
              <a:rPr lang="en-US" b="1"/>
              <a:t>.</a:t>
            </a:r>
          </a:p>
          <a:p>
            <a:r>
              <a:rPr lang="en-US" b="1"/>
              <a:t>As the size of the counter increases the delay through the combinational logic increases roughly in proportion to </a:t>
            </a:r>
            <a:r>
              <a:rPr lang="en-US" b="1" i="1"/>
              <a:t>n,</a:t>
            </a:r>
            <a:r>
              <a:rPr lang="en-US" b="1"/>
              <a:t> the number of stages.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SYEN 3330 Digital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Chapter </a:t>
            </a:r>
            <a:r>
              <a:rPr lang="en-US" altLang="ko-KR">
                <a:ea typeface="굴림" charset="-127"/>
              </a:rPr>
              <a:t>7</a:t>
            </a:r>
            <a:r>
              <a:rPr lang="en-US"/>
              <a:t>-2          Page </a:t>
            </a:r>
            <a:fld id="{B05E64AB-5550-4C46-AF8E-53A78D6CEA84}" type="slidenum">
              <a:rPr lang="en-US"/>
              <a:pPr/>
              <a:t>38</a:t>
            </a:fld>
            <a:endParaRPr lang="en-US"/>
          </a:p>
        </p:txBody>
      </p:sp>
      <p:sp>
        <p:nvSpPr>
          <p:cNvPr id="2140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838200"/>
          </a:xfrm>
        </p:spPr>
        <p:txBody>
          <a:bodyPr/>
          <a:lstStyle/>
          <a:p>
            <a:r>
              <a:rPr lang="en-US" sz="3600" b="1"/>
              <a:t>Synchronous Counters – Parallel Gating</a:t>
            </a:r>
          </a:p>
        </p:txBody>
      </p:sp>
      <p:sp>
        <p:nvSpPr>
          <p:cNvPr id="2140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When a multiple-input ( &gt;2) AND gates are used for each stage of the counter with logic dedicated to each stage or to a </a:t>
            </a:r>
            <a:r>
              <a:rPr lang="en-US" b="1" u="sng"/>
              <a:t>group of stages</a:t>
            </a:r>
            <a:r>
              <a:rPr lang="en-US" b="1"/>
              <a:t>, this is referred to as </a:t>
            </a:r>
            <a:r>
              <a:rPr lang="en-US" b="1" u="sng"/>
              <a:t>parallel gating</a:t>
            </a:r>
            <a:r>
              <a:rPr lang="en-US" b="1"/>
              <a:t>. It resembles carry lookahead in an adder.</a:t>
            </a:r>
          </a:p>
          <a:p>
            <a:pPr>
              <a:lnSpc>
                <a:spcPct val="90000"/>
              </a:lnSpc>
            </a:pPr>
            <a:r>
              <a:rPr lang="en-US" b="1"/>
              <a:t>As the size of the counter increases the delay through the combinational logic increases roughly in proportion to </a:t>
            </a:r>
            <a:r>
              <a:rPr lang="en-US" b="1" i="1"/>
              <a:t>n/m,</a:t>
            </a:r>
            <a:r>
              <a:rPr lang="en-US" b="1"/>
              <a:t> the number of stages/the group size.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SYEN 3330 Digital Systems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Chapter </a:t>
            </a:r>
            <a:r>
              <a:rPr lang="en-US" altLang="ko-KR">
                <a:ea typeface="굴림" charset="-127"/>
              </a:rPr>
              <a:t>7</a:t>
            </a:r>
            <a:r>
              <a:rPr lang="en-US"/>
              <a:t>-2          Page </a:t>
            </a:r>
            <a:fld id="{2E184DB0-DFF1-41EE-BB56-872B34AFC3D6}" type="slidenum">
              <a:rPr lang="en-US"/>
              <a:pPr/>
              <a:t>39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Design:  Synchronous BCD</a:t>
            </a:r>
          </a:p>
        </p:txBody>
      </p:sp>
      <p:graphicFrame>
        <p:nvGraphicFramePr>
          <p:cNvPr id="242688" name="Object 0"/>
          <p:cNvGraphicFramePr>
            <a:graphicFrameLocks noChangeAspect="1"/>
          </p:cNvGraphicFramePr>
          <p:nvPr/>
        </p:nvGraphicFramePr>
        <p:xfrm>
          <a:off x="301625" y="1366838"/>
          <a:ext cx="8153400" cy="1089025"/>
        </p:xfrm>
        <a:graphic>
          <a:graphicData uri="http://schemas.openxmlformats.org/presentationml/2006/ole">
            <p:oleObj spid="_x0000_s89090" name="Document" r:id="rId3" imgW="8159400" imgH="1091160" progId="Word.Document.8">
              <p:embed/>
            </p:oleObj>
          </a:graphicData>
        </a:graphic>
      </p:graphicFrame>
      <p:graphicFrame>
        <p:nvGraphicFramePr>
          <p:cNvPr id="242689" name="Object 1"/>
          <p:cNvGraphicFramePr>
            <a:graphicFrameLocks noChangeAspect="1"/>
          </p:cNvGraphicFramePr>
          <p:nvPr/>
        </p:nvGraphicFramePr>
        <p:xfrm>
          <a:off x="2443163" y="2208213"/>
          <a:ext cx="6218237" cy="4114800"/>
        </p:xfrm>
        <a:graphic>
          <a:graphicData uri="http://schemas.openxmlformats.org/presentationml/2006/ole">
            <p:oleObj spid="_x0000_s89091" name="Document" r:id="rId4" imgW="6489267" imgH="4289615" progId="Word.Document.8">
              <p:embed/>
            </p:oleObj>
          </a:graphicData>
        </a:graphic>
      </p:graphicFrame>
      <p:graphicFrame>
        <p:nvGraphicFramePr>
          <p:cNvPr id="242690" name="Object 2"/>
          <p:cNvGraphicFramePr>
            <a:graphicFrameLocks noChangeAspect="1"/>
          </p:cNvGraphicFramePr>
          <p:nvPr/>
        </p:nvGraphicFramePr>
        <p:xfrm>
          <a:off x="381000" y="4267200"/>
          <a:ext cx="1874838" cy="1814513"/>
        </p:xfrm>
        <a:graphic>
          <a:graphicData uri="http://schemas.openxmlformats.org/presentationml/2006/ole">
            <p:oleObj spid="_x0000_s89092" name="Document" r:id="rId5" imgW="1972080" imgH="190512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 smtClean="0"/>
              <a:t>Chap 11</a:t>
            </a:r>
          </a:p>
        </p:txBody>
      </p:sp>
      <p:sp>
        <p:nvSpPr>
          <p:cNvPr id="1126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C H </a:t>
            </a:r>
            <a:fld id="{1BEF29A6-FAA3-43E0-A0D4-5F32D37AFF9A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90550"/>
          </a:xfrm>
        </p:spPr>
        <p:txBody>
          <a:bodyPr/>
          <a:lstStyle/>
          <a:p>
            <a:pPr eaLnBrk="1" hangingPunct="1"/>
            <a:r>
              <a:rPr lang="en-US" altLang="zh-TW" smtClean="0"/>
              <a:t>S R latch Analysis</a:t>
            </a:r>
            <a:endParaRPr lang="zh-TW" altLang="en-US" smtClean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284" y="1440656"/>
            <a:ext cx="7772400" cy="466725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Total state table</a:t>
            </a:r>
          </a:p>
          <a:p>
            <a:pPr eaLnBrk="1" hangingPunct="1"/>
            <a:r>
              <a:rPr lang="en-US" altLang="zh-TW" sz="2400" smtClean="0"/>
              <a:t>If next state = present state, stable</a:t>
            </a:r>
          </a:p>
          <a:p>
            <a:pPr eaLnBrk="1" hangingPunct="1"/>
            <a:endParaRPr lang="zh-TW" altLang="en-US" smtClean="0"/>
          </a:p>
        </p:txBody>
      </p:sp>
      <p:pic>
        <p:nvPicPr>
          <p:cNvPr id="11270" name="Picture 6" descr="SR latch total sta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484" y="4036219"/>
            <a:ext cx="8331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03351" y="2175272"/>
            <a:ext cx="6416063" cy="1600200"/>
            <a:chOff x="1211" y="1971"/>
            <a:chExt cx="1842" cy="1056"/>
          </a:xfrm>
        </p:grpSpPr>
        <p:pic>
          <p:nvPicPr>
            <p:cNvPr id="11281" name="Picture 8" descr="unclocked SR latch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11" y="1971"/>
              <a:ext cx="1824" cy="1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82" name="Text Box 9"/>
            <p:cNvSpPr txBox="1">
              <a:spLocks noChangeArrowheads="1"/>
            </p:cNvSpPr>
            <p:nvPr/>
          </p:nvSpPr>
          <p:spPr bwMode="auto">
            <a:xfrm>
              <a:off x="1529" y="2563"/>
              <a:ext cx="173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/>
                <a:t>y</a:t>
              </a:r>
              <a:r>
                <a:rPr kumimoji="1" lang="en-US" altLang="zh-TW" baseline="-25000"/>
                <a:t>1</a:t>
              </a:r>
              <a:r>
                <a:rPr kumimoji="1" lang="en-US" altLang="zh-TW"/>
                <a:t>(t)</a:t>
              </a:r>
            </a:p>
          </p:txBody>
        </p:sp>
        <p:sp>
          <p:nvSpPr>
            <p:cNvPr id="11283" name="Text Box 10"/>
            <p:cNvSpPr txBox="1">
              <a:spLocks noChangeArrowheads="1"/>
            </p:cNvSpPr>
            <p:nvPr/>
          </p:nvSpPr>
          <p:spPr bwMode="auto">
            <a:xfrm>
              <a:off x="1539" y="2229"/>
              <a:ext cx="173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/>
                <a:t>y</a:t>
              </a:r>
              <a:r>
                <a:rPr kumimoji="1" lang="en-US" altLang="zh-TW" baseline="-25000"/>
                <a:t>0</a:t>
              </a:r>
              <a:r>
                <a:rPr kumimoji="1" lang="en-US" altLang="zh-TW"/>
                <a:t>(t)</a:t>
              </a:r>
            </a:p>
          </p:txBody>
        </p:sp>
        <p:sp>
          <p:nvSpPr>
            <p:cNvPr id="11284" name="Text Box 11"/>
            <p:cNvSpPr txBox="1">
              <a:spLocks noChangeArrowheads="1"/>
            </p:cNvSpPr>
            <p:nvPr/>
          </p:nvSpPr>
          <p:spPr bwMode="auto">
            <a:xfrm>
              <a:off x="2880" y="2640"/>
              <a:ext cx="173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/>
                <a:t>y</a:t>
              </a:r>
              <a:r>
                <a:rPr kumimoji="1" lang="en-US" altLang="zh-TW" baseline="-25000"/>
                <a:t>0</a:t>
              </a:r>
              <a:r>
                <a:rPr kumimoji="1" lang="en-US" altLang="zh-TW"/>
                <a:t>(t)</a:t>
              </a:r>
            </a:p>
          </p:txBody>
        </p:sp>
        <p:sp>
          <p:nvSpPr>
            <p:cNvPr id="11285" name="Text Box 12"/>
            <p:cNvSpPr txBox="1">
              <a:spLocks noChangeArrowheads="1"/>
            </p:cNvSpPr>
            <p:nvPr/>
          </p:nvSpPr>
          <p:spPr bwMode="auto">
            <a:xfrm>
              <a:off x="2880" y="2112"/>
              <a:ext cx="173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/>
                <a:t>y</a:t>
              </a:r>
              <a:r>
                <a:rPr kumimoji="1" lang="en-US" altLang="zh-TW" baseline="-25000"/>
                <a:t>1</a:t>
              </a:r>
              <a:r>
                <a:rPr kumimoji="1" lang="en-US" altLang="zh-TW"/>
                <a:t>(t)</a:t>
              </a:r>
            </a:p>
          </p:txBody>
        </p:sp>
      </p:grpSp>
      <p:sp>
        <p:nvSpPr>
          <p:cNvPr id="11272" name="文字方塊 1"/>
          <p:cNvSpPr txBox="1">
            <a:spLocks noChangeArrowheads="1"/>
          </p:cNvSpPr>
          <p:nvPr/>
        </p:nvSpPr>
        <p:spPr bwMode="auto">
          <a:xfrm>
            <a:off x="539751" y="501253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11273" name="橢圓 2"/>
          <p:cNvSpPr>
            <a:spLocks noChangeArrowheads="1"/>
          </p:cNvSpPr>
          <p:nvPr/>
        </p:nvSpPr>
        <p:spPr bwMode="auto">
          <a:xfrm>
            <a:off x="4282018" y="5197079"/>
            <a:ext cx="673100" cy="32385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274" name="橢圓 16"/>
          <p:cNvSpPr>
            <a:spLocks noChangeArrowheads="1"/>
          </p:cNvSpPr>
          <p:nvPr/>
        </p:nvSpPr>
        <p:spPr bwMode="auto">
          <a:xfrm>
            <a:off x="1621367" y="5205413"/>
            <a:ext cx="673100" cy="32385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275" name="文字方塊 3"/>
          <p:cNvSpPr txBox="1">
            <a:spLocks noChangeArrowheads="1"/>
          </p:cNvSpPr>
          <p:nvPr/>
        </p:nvSpPr>
        <p:spPr bwMode="auto">
          <a:xfrm>
            <a:off x="3670301" y="3540919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11276" name="文字方塊 4"/>
          <p:cNvSpPr txBox="1">
            <a:spLocks noChangeArrowheads="1"/>
          </p:cNvSpPr>
          <p:nvPr/>
        </p:nvSpPr>
        <p:spPr bwMode="auto">
          <a:xfrm>
            <a:off x="3683001" y="2226469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  <a:endParaRPr lang="zh-TW" altLang="en-US"/>
          </a:p>
        </p:txBody>
      </p:sp>
      <p:sp>
        <p:nvSpPr>
          <p:cNvPr id="11277" name="文字方塊 5"/>
          <p:cNvSpPr txBox="1">
            <a:spLocks noChangeArrowheads="1"/>
          </p:cNvSpPr>
          <p:nvPr/>
        </p:nvSpPr>
        <p:spPr bwMode="auto">
          <a:xfrm>
            <a:off x="3742267" y="268247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0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1278" name="文字方塊 6"/>
          <p:cNvSpPr txBox="1">
            <a:spLocks noChangeArrowheads="1"/>
          </p:cNvSpPr>
          <p:nvPr/>
        </p:nvSpPr>
        <p:spPr bwMode="auto">
          <a:xfrm>
            <a:off x="3759201" y="3164682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1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1279" name="文字方塊 7"/>
          <p:cNvSpPr txBox="1">
            <a:spLocks noChangeArrowheads="1"/>
          </p:cNvSpPr>
          <p:nvPr/>
        </p:nvSpPr>
        <p:spPr bwMode="auto">
          <a:xfrm>
            <a:off x="6485467" y="3358754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  <a:endParaRPr lang="zh-TW" altLang="en-US"/>
          </a:p>
        </p:txBody>
      </p:sp>
      <p:sp>
        <p:nvSpPr>
          <p:cNvPr id="11280" name="文字方塊 8"/>
          <p:cNvSpPr txBox="1">
            <a:spLocks noChangeArrowheads="1"/>
          </p:cNvSpPr>
          <p:nvPr/>
        </p:nvSpPr>
        <p:spPr bwMode="auto">
          <a:xfrm>
            <a:off x="6534152" y="2520554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  <a:endParaRPr lang="zh-TW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SYEN 3330 Digital Systems</a:t>
            </a:r>
          </a:p>
        </p:txBody>
      </p:sp>
      <p:sp>
        <p:nvSpPr>
          <p:cNvPr id="16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Chapter </a:t>
            </a:r>
            <a:r>
              <a:rPr lang="en-US" altLang="ko-KR">
                <a:ea typeface="굴림" charset="-127"/>
              </a:rPr>
              <a:t>7</a:t>
            </a:r>
            <a:r>
              <a:rPr lang="en-US"/>
              <a:t>-2          Page </a:t>
            </a:r>
            <a:fld id="{970190C5-FCEF-4769-8F19-5F8CF930A813}" type="slidenum">
              <a:rPr lang="en-US"/>
              <a:pPr/>
              <a:t>40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Synchronous BCD (Continued)</a:t>
            </a:r>
          </a:p>
        </p:txBody>
      </p:sp>
      <p:graphicFrame>
        <p:nvGraphicFramePr>
          <p:cNvPr id="243712" name="Object 0"/>
          <p:cNvGraphicFramePr>
            <a:graphicFrameLocks noChangeAspect="1"/>
          </p:cNvGraphicFramePr>
          <p:nvPr/>
        </p:nvGraphicFramePr>
        <p:xfrm>
          <a:off x="914400" y="3200400"/>
          <a:ext cx="3617913" cy="3108325"/>
        </p:xfrm>
        <a:graphic>
          <a:graphicData uri="http://schemas.openxmlformats.org/presentationml/2006/ole">
            <p:oleObj spid="_x0000_s90114" name="Document" r:id="rId3" imgW="3841021" imgH="3287782" progId="Word.Document.8">
              <p:embed/>
            </p:oleObj>
          </a:graphicData>
        </a:graphic>
      </p:graphicFrame>
      <p:sp>
        <p:nvSpPr>
          <p:cNvPr id="196616" name="Text Box 8"/>
          <p:cNvSpPr txBox="1">
            <a:spLocks noChangeArrowheads="1"/>
          </p:cNvSpPr>
          <p:nvPr/>
        </p:nvSpPr>
        <p:spPr bwMode="auto">
          <a:xfrm>
            <a:off x="609600" y="1371600"/>
            <a:ext cx="2819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 Use K-Maps to</a:t>
            </a:r>
            <a:br>
              <a:rPr lang="en-US" b="1"/>
            </a:br>
            <a:r>
              <a:rPr lang="en-US" b="1"/>
              <a:t>   minimize the next</a:t>
            </a:r>
            <a:br>
              <a:rPr lang="en-US" b="1"/>
            </a:br>
            <a:r>
              <a:rPr lang="en-US" b="1"/>
              <a:t>   state function:</a:t>
            </a:r>
          </a:p>
        </p:txBody>
      </p:sp>
      <p:grpSp>
        <p:nvGrpSpPr>
          <p:cNvPr id="2" name="Group 170"/>
          <p:cNvGrpSpPr>
            <a:grpSpLocks/>
          </p:cNvGrpSpPr>
          <p:nvPr/>
        </p:nvGrpSpPr>
        <p:grpSpPr bwMode="auto">
          <a:xfrm>
            <a:off x="3962400" y="1371600"/>
            <a:ext cx="4875213" cy="4745038"/>
            <a:chOff x="2496" y="864"/>
            <a:chExt cx="3071" cy="2989"/>
          </a:xfrm>
        </p:grpSpPr>
        <p:sp>
          <p:nvSpPr>
            <p:cNvPr id="196617" name="AutoShape 9"/>
            <p:cNvSpPr>
              <a:spLocks noChangeAspect="1" noChangeArrowheads="1" noTextEdit="1"/>
            </p:cNvSpPr>
            <p:nvPr/>
          </p:nvSpPr>
          <p:spPr bwMode="auto">
            <a:xfrm>
              <a:off x="2496" y="864"/>
              <a:ext cx="3071" cy="2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19" name="Freeform 11"/>
            <p:cNvSpPr>
              <a:spLocks/>
            </p:cNvSpPr>
            <p:nvPr/>
          </p:nvSpPr>
          <p:spPr bwMode="auto">
            <a:xfrm>
              <a:off x="4322" y="1063"/>
              <a:ext cx="967" cy="96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0" y="4"/>
                </a:cxn>
                <a:cxn ang="0">
                  <a:pos x="0" y="961"/>
                </a:cxn>
                <a:cxn ang="0">
                  <a:pos x="2" y="961"/>
                </a:cxn>
                <a:cxn ang="0">
                  <a:pos x="3" y="963"/>
                </a:cxn>
                <a:cxn ang="0">
                  <a:pos x="966" y="963"/>
                </a:cxn>
                <a:cxn ang="0">
                  <a:pos x="966" y="961"/>
                </a:cxn>
                <a:cxn ang="0">
                  <a:pos x="967" y="961"/>
                </a:cxn>
                <a:cxn ang="0">
                  <a:pos x="967" y="4"/>
                </a:cxn>
                <a:cxn ang="0">
                  <a:pos x="966" y="2"/>
                </a:cxn>
                <a:cxn ang="0">
                  <a:pos x="966" y="0"/>
                </a:cxn>
                <a:cxn ang="0">
                  <a:pos x="962" y="0"/>
                </a:cxn>
                <a:cxn ang="0">
                  <a:pos x="5" y="0"/>
                </a:cxn>
                <a:cxn ang="0">
                  <a:pos x="5" y="10"/>
                </a:cxn>
                <a:cxn ang="0">
                  <a:pos x="962" y="10"/>
                </a:cxn>
                <a:cxn ang="0">
                  <a:pos x="958" y="5"/>
                </a:cxn>
                <a:cxn ang="0">
                  <a:pos x="958" y="958"/>
                </a:cxn>
                <a:cxn ang="0">
                  <a:pos x="962" y="953"/>
                </a:cxn>
                <a:cxn ang="0">
                  <a:pos x="5" y="953"/>
                </a:cxn>
                <a:cxn ang="0">
                  <a:pos x="10" y="958"/>
                </a:cxn>
                <a:cxn ang="0">
                  <a:pos x="10" y="5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967" h="963">
                  <a:moveTo>
                    <a:pt x="5" y="0"/>
                  </a:moveTo>
                  <a:lnTo>
                    <a:pt x="3" y="0"/>
                  </a:lnTo>
                  <a:lnTo>
                    <a:pt x="0" y="4"/>
                  </a:lnTo>
                  <a:lnTo>
                    <a:pt x="0" y="961"/>
                  </a:lnTo>
                  <a:lnTo>
                    <a:pt x="2" y="961"/>
                  </a:lnTo>
                  <a:lnTo>
                    <a:pt x="3" y="963"/>
                  </a:lnTo>
                  <a:lnTo>
                    <a:pt x="966" y="963"/>
                  </a:lnTo>
                  <a:lnTo>
                    <a:pt x="966" y="961"/>
                  </a:lnTo>
                  <a:lnTo>
                    <a:pt x="967" y="961"/>
                  </a:lnTo>
                  <a:lnTo>
                    <a:pt x="967" y="4"/>
                  </a:lnTo>
                  <a:lnTo>
                    <a:pt x="966" y="2"/>
                  </a:lnTo>
                  <a:lnTo>
                    <a:pt x="966" y="0"/>
                  </a:lnTo>
                  <a:lnTo>
                    <a:pt x="962" y="0"/>
                  </a:lnTo>
                  <a:lnTo>
                    <a:pt x="5" y="0"/>
                  </a:lnTo>
                  <a:lnTo>
                    <a:pt x="5" y="10"/>
                  </a:lnTo>
                  <a:lnTo>
                    <a:pt x="962" y="10"/>
                  </a:lnTo>
                  <a:lnTo>
                    <a:pt x="958" y="5"/>
                  </a:lnTo>
                  <a:lnTo>
                    <a:pt x="958" y="958"/>
                  </a:lnTo>
                  <a:lnTo>
                    <a:pt x="962" y="953"/>
                  </a:lnTo>
                  <a:lnTo>
                    <a:pt x="5" y="953"/>
                  </a:lnTo>
                  <a:lnTo>
                    <a:pt x="10" y="958"/>
                  </a:lnTo>
                  <a:lnTo>
                    <a:pt x="10" y="5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20" name="Rectangle 12"/>
            <p:cNvSpPr>
              <a:spLocks noChangeArrowheads="1"/>
            </p:cNvSpPr>
            <p:nvPr/>
          </p:nvSpPr>
          <p:spPr bwMode="auto">
            <a:xfrm>
              <a:off x="5404" y="1462"/>
              <a:ext cx="13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Q</a:t>
              </a:r>
              <a:r>
                <a:rPr lang="en-US" sz="1500" b="1" baseline="-25000">
                  <a:solidFill>
                    <a:srgbClr val="000000"/>
                  </a:solidFill>
                  <a:latin typeface="Swiss 721 SWA" charset="0"/>
                </a:rPr>
                <a:t>4</a:t>
              </a:r>
              <a:endParaRPr lang="en-US" baseline="-25000"/>
            </a:p>
          </p:txBody>
        </p:sp>
        <p:sp>
          <p:nvSpPr>
            <p:cNvPr id="196621" name="Rectangle 13"/>
            <p:cNvSpPr>
              <a:spLocks noChangeArrowheads="1"/>
            </p:cNvSpPr>
            <p:nvPr/>
          </p:nvSpPr>
          <p:spPr bwMode="auto">
            <a:xfrm>
              <a:off x="5015" y="864"/>
              <a:ext cx="13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Q</a:t>
              </a:r>
              <a:r>
                <a:rPr lang="en-US" sz="1500" b="1" baseline="-25000">
                  <a:solidFill>
                    <a:srgbClr val="000000"/>
                  </a:solidFill>
                  <a:latin typeface="Swiss 721 SWA" charset="0"/>
                </a:rPr>
                <a:t>2</a:t>
              </a:r>
              <a:endParaRPr lang="en-US" baseline="-25000"/>
            </a:p>
          </p:txBody>
        </p:sp>
        <p:sp>
          <p:nvSpPr>
            <p:cNvPr id="196622" name="Rectangle 14"/>
            <p:cNvSpPr>
              <a:spLocks noChangeArrowheads="1"/>
            </p:cNvSpPr>
            <p:nvPr/>
          </p:nvSpPr>
          <p:spPr bwMode="auto">
            <a:xfrm>
              <a:off x="4775" y="2091"/>
              <a:ext cx="13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Q</a:t>
              </a:r>
              <a:r>
                <a:rPr lang="en-US" sz="1500" b="1" baseline="-25000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 baseline="-25000"/>
            </a:p>
          </p:txBody>
        </p:sp>
        <p:sp>
          <p:nvSpPr>
            <p:cNvPr id="196623" name="Rectangle 15"/>
            <p:cNvSpPr>
              <a:spLocks noChangeArrowheads="1"/>
            </p:cNvSpPr>
            <p:nvPr/>
          </p:nvSpPr>
          <p:spPr bwMode="auto">
            <a:xfrm>
              <a:off x="4087" y="1732"/>
              <a:ext cx="13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Q</a:t>
              </a:r>
              <a:r>
                <a:rPr lang="en-US" sz="1500" b="1" baseline="-25000">
                  <a:solidFill>
                    <a:srgbClr val="000000"/>
                  </a:solidFill>
                  <a:latin typeface="Swiss 721 SWA" charset="0"/>
                </a:rPr>
                <a:t>8</a:t>
              </a:r>
              <a:endParaRPr lang="en-US" baseline="-25000"/>
            </a:p>
          </p:txBody>
        </p:sp>
        <p:sp>
          <p:nvSpPr>
            <p:cNvPr id="196624" name="Freeform 16"/>
            <p:cNvSpPr>
              <a:spLocks/>
            </p:cNvSpPr>
            <p:nvPr/>
          </p:nvSpPr>
          <p:spPr bwMode="auto">
            <a:xfrm>
              <a:off x="4172" y="1542"/>
              <a:ext cx="1117" cy="1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3" y="10"/>
                </a:cxn>
                <a:cxn ang="0">
                  <a:pos x="1116" y="10"/>
                </a:cxn>
                <a:cxn ang="0">
                  <a:pos x="1116" y="8"/>
                </a:cxn>
                <a:cxn ang="0">
                  <a:pos x="1117" y="8"/>
                </a:cxn>
                <a:cxn ang="0">
                  <a:pos x="1117" y="3"/>
                </a:cxn>
                <a:cxn ang="0">
                  <a:pos x="1116" y="2"/>
                </a:cxn>
                <a:cxn ang="0">
                  <a:pos x="1116" y="0"/>
                </a:cxn>
                <a:cxn ang="0">
                  <a:pos x="1112" y="0"/>
                </a:cxn>
                <a:cxn ang="0">
                  <a:pos x="5" y="0"/>
                </a:cxn>
              </a:cxnLst>
              <a:rect l="0" t="0" r="r" b="b"/>
              <a:pathLst>
                <a:path w="1117" h="10">
                  <a:moveTo>
                    <a:pt x="5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2" y="8"/>
                  </a:lnTo>
                  <a:lnTo>
                    <a:pt x="3" y="10"/>
                  </a:lnTo>
                  <a:lnTo>
                    <a:pt x="1116" y="10"/>
                  </a:lnTo>
                  <a:lnTo>
                    <a:pt x="1116" y="8"/>
                  </a:lnTo>
                  <a:lnTo>
                    <a:pt x="1117" y="8"/>
                  </a:lnTo>
                  <a:lnTo>
                    <a:pt x="1117" y="3"/>
                  </a:lnTo>
                  <a:lnTo>
                    <a:pt x="1116" y="2"/>
                  </a:lnTo>
                  <a:lnTo>
                    <a:pt x="1116" y="0"/>
                  </a:lnTo>
                  <a:lnTo>
                    <a:pt x="1112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25" name="Freeform 17"/>
            <p:cNvSpPr>
              <a:spLocks/>
            </p:cNvSpPr>
            <p:nvPr/>
          </p:nvSpPr>
          <p:spPr bwMode="auto">
            <a:xfrm>
              <a:off x="4801" y="944"/>
              <a:ext cx="9" cy="1087"/>
            </a:xfrm>
            <a:custGeom>
              <a:avLst/>
              <a:gdLst/>
              <a:ahLst/>
              <a:cxnLst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8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1085"/>
                </a:cxn>
                <a:cxn ang="0">
                  <a:pos x="1" y="1085"/>
                </a:cxn>
                <a:cxn ang="0">
                  <a:pos x="3" y="1087"/>
                </a:cxn>
                <a:cxn ang="0">
                  <a:pos x="8" y="1087"/>
                </a:cxn>
                <a:cxn ang="0">
                  <a:pos x="8" y="1085"/>
                </a:cxn>
                <a:cxn ang="0">
                  <a:pos x="9" y="1085"/>
                </a:cxn>
                <a:cxn ang="0">
                  <a:pos x="9" y="1082"/>
                </a:cxn>
                <a:cxn ang="0">
                  <a:pos x="9" y="5"/>
                </a:cxn>
              </a:cxnLst>
              <a:rect l="0" t="0" r="r" b="b"/>
              <a:pathLst>
                <a:path w="9" h="1087">
                  <a:moveTo>
                    <a:pt x="9" y="5"/>
                  </a:moveTo>
                  <a:lnTo>
                    <a:pt x="9" y="3"/>
                  </a:lnTo>
                  <a:lnTo>
                    <a:pt x="8" y="1"/>
                  </a:lnTo>
                  <a:lnTo>
                    <a:pt x="8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1085"/>
                  </a:lnTo>
                  <a:lnTo>
                    <a:pt x="1" y="1085"/>
                  </a:lnTo>
                  <a:lnTo>
                    <a:pt x="3" y="1087"/>
                  </a:lnTo>
                  <a:lnTo>
                    <a:pt x="8" y="1087"/>
                  </a:lnTo>
                  <a:lnTo>
                    <a:pt x="8" y="1085"/>
                  </a:lnTo>
                  <a:lnTo>
                    <a:pt x="9" y="1085"/>
                  </a:lnTo>
                  <a:lnTo>
                    <a:pt x="9" y="1082"/>
                  </a:ln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26" name="Freeform 18"/>
            <p:cNvSpPr>
              <a:spLocks/>
            </p:cNvSpPr>
            <p:nvPr/>
          </p:nvSpPr>
          <p:spPr bwMode="auto">
            <a:xfrm>
              <a:off x="4561" y="1063"/>
              <a:ext cx="10" cy="114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1146"/>
                </a:cxn>
                <a:cxn ang="0">
                  <a:pos x="2" y="1146"/>
                </a:cxn>
                <a:cxn ang="0">
                  <a:pos x="4" y="1148"/>
                </a:cxn>
                <a:cxn ang="0">
                  <a:pos x="8" y="1148"/>
                </a:cxn>
                <a:cxn ang="0">
                  <a:pos x="8" y="1146"/>
                </a:cxn>
                <a:cxn ang="0">
                  <a:pos x="10" y="1146"/>
                </a:cxn>
                <a:cxn ang="0">
                  <a:pos x="10" y="1143"/>
                </a:cxn>
                <a:cxn ang="0">
                  <a:pos x="10" y="5"/>
                </a:cxn>
              </a:cxnLst>
              <a:rect l="0" t="0" r="r" b="b"/>
              <a:pathLst>
                <a:path w="10" h="1148">
                  <a:moveTo>
                    <a:pt x="10" y="5"/>
                  </a:moveTo>
                  <a:lnTo>
                    <a:pt x="10" y="4"/>
                  </a:lnTo>
                  <a:lnTo>
                    <a:pt x="8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1146"/>
                  </a:lnTo>
                  <a:lnTo>
                    <a:pt x="2" y="1146"/>
                  </a:lnTo>
                  <a:lnTo>
                    <a:pt x="4" y="1148"/>
                  </a:lnTo>
                  <a:lnTo>
                    <a:pt x="8" y="1148"/>
                  </a:lnTo>
                  <a:lnTo>
                    <a:pt x="8" y="1146"/>
                  </a:lnTo>
                  <a:lnTo>
                    <a:pt x="10" y="1146"/>
                  </a:lnTo>
                  <a:lnTo>
                    <a:pt x="10" y="1143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27" name="Freeform 19"/>
            <p:cNvSpPr>
              <a:spLocks/>
            </p:cNvSpPr>
            <p:nvPr/>
          </p:nvSpPr>
          <p:spPr bwMode="auto">
            <a:xfrm>
              <a:off x="5040" y="1063"/>
              <a:ext cx="10" cy="114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3" y="0"/>
                </a:cxn>
                <a:cxn ang="0">
                  <a:pos x="0" y="4"/>
                </a:cxn>
                <a:cxn ang="0">
                  <a:pos x="0" y="1146"/>
                </a:cxn>
                <a:cxn ang="0">
                  <a:pos x="2" y="1146"/>
                </a:cxn>
                <a:cxn ang="0">
                  <a:pos x="3" y="1148"/>
                </a:cxn>
                <a:cxn ang="0">
                  <a:pos x="8" y="1148"/>
                </a:cxn>
                <a:cxn ang="0">
                  <a:pos x="8" y="1146"/>
                </a:cxn>
                <a:cxn ang="0">
                  <a:pos x="10" y="1146"/>
                </a:cxn>
                <a:cxn ang="0">
                  <a:pos x="10" y="1143"/>
                </a:cxn>
                <a:cxn ang="0">
                  <a:pos x="10" y="5"/>
                </a:cxn>
              </a:cxnLst>
              <a:rect l="0" t="0" r="r" b="b"/>
              <a:pathLst>
                <a:path w="10" h="1148">
                  <a:moveTo>
                    <a:pt x="10" y="5"/>
                  </a:moveTo>
                  <a:lnTo>
                    <a:pt x="10" y="4"/>
                  </a:lnTo>
                  <a:lnTo>
                    <a:pt x="8" y="2"/>
                  </a:lnTo>
                  <a:lnTo>
                    <a:pt x="8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1146"/>
                  </a:lnTo>
                  <a:lnTo>
                    <a:pt x="2" y="1146"/>
                  </a:lnTo>
                  <a:lnTo>
                    <a:pt x="3" y="1148"/>
                  </a:lnTo>
                  <a:lnTo>
                    <a:pt x="8" y="1148"/>
                  </a:lnTo>
                  <a:lnTo>
                    <a:pt x="8" y="1146"/>
                  </a:lnTo>
                  <a:lnTo>
                    <a:pt x="10" y="1146"/>
                  </a:lnTo>
                  <a:lnTo>
                    <a:pt x="10" y="1143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28" name="Freeform 20"/>
            <p:cNvSpPr>
              <a:spLocks/>
            </p:cNvSpPr>
            <p:nvPr/>
          </p:nvSpPr>
          <p:spPr bwMode="auto">
            <a:xfrm>
              <a:off x="4322" y="1782"/>
              <a:ext cx="1117" cy="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3" y="9"/>
                </a:cxn>
                <a:cxn ang="0">
                  <a:pos x="1116" y="9"/>
                </a:cxn>
                <a:cxn ang="0">
                  <a:pos x="1116" y="8"/>
                </a:cxn>
                <a:cxn ang="0">
                  <a:pos x="1117" y="8"/>
                </a:cxn>
                <a:cxn ang="0">
                  <a:pos x="1117" y="3"/>
                </a:cxn>
                <a:cxn ang="0">
                  <a:pos x="1116" y="1"/>
                </a:cxn>
                <a:cxn ang="0">
                  <a:pos x="1116" y="0"/>
                </a:cxn>
                <a:cxn ang="0">
                  <a:pos x="1113" y="0"/>
                </a:cxn>
                <a:cxn ang="0">
                  <a:pos x="5" y="0"/>
                </a:cxn>
              </a:cxnLst>
              <a:rect l="0" t="0" r="r" b="b"/>
              <a:pathLst>
                <a:path w="1117" h="9">
                  <a:moveTo>
                    <a:pt x="5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2" y="8"/>
                  </a:lnTo>
                  <a:lnTo>
                    <a:pt x="3" y="9"/>
                  </a:lnTo>
                  <a:lnTo>
                    <a:pt x="1116" y="9"/>
                  </a:lnTo>
                  <a:lnTo>
                    <a:pt x="1116" y="8"/>
                  </a:lnTo>
                  <a:lnTo>
                    <a:pt x="1117" y="8"/>
                  </a:lnTo>
                  <a:lnTo>
                    <a:pt x="1117" y="3"/>
                  </a:lnTo>
                  <a:lnTo>
                    <a:pt x="1116" y="1"/>
                  </a:lnTo>
                  <a:lnTo>
                    <a:pt x="1116" y="0"/>
                  </a:lnTo>
                  <a:lnTo>
                    <a:pt x="1113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29" name="Freeform 21"/>
            <p:cNvSpPr>
              <a:spLocks/>
            </p:cNvSpPr>
            <p:nvPr/>
          </p:nvSpPr>
          <p:spPr bwMode="auto">
            <a:xfrm>
              <a:off x="4322" y="1303"/>
              <a:ext cx="1117" cy="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3" y="9"/>
                </a:cxn>
                <a:cxn ang="0">
                  <a:pos x="1116" y="9"/>
                </a:cxn>
                <a:cxn ang="0">
                  <a:pos x="1116" y="8"/>
                </a:cxn>
                <a:cxn ang="0">
                  <a:pos x="1117" y="8"/>
                </a:cxn>
                <a:cxn ang="0">
                  <a:pos x="1117" y="3"/>
                </a:cxn>
                <a:cxn ang="0">
                  <a:pos x="1116" y="1"/>
                </a:cxn>
                <a:cxn ang="0">
                  <a:pos x="1116" y="0"/>
                </a:cxn>
                <a:cxn ang="0">
                  <a:pos x="1113" y="0"/>
                </a:cxn>
                <a:cxn ang="0">
                  <a:pos x="5" y="0"/>
                </a:cxn>
              </a:cxnLst>
              <a:rect l="0" t="0" r="r" b="b"/>
              <a:pathLst>
                <a:path w="1117" h="9">
                  <a:moveTo>
                    <a:pt x="5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2" y="8"/>
                  </a:lnTo>
                  <a:lnTo>
                    <a:pt x="3" y="9"/>
                  </a:lnTo>
                  <a:lnTo>
                    <a:pt x="1116" y="9"/>
                  </a:lnTo>
                  <a:lnTo>
                    <a:pt x="1116" y="8"/>
                  </a:lnTo>
                  <a:lnTo>
                    <a:pt x="1117" y="8"/>
                  </a:lnTo>
                  <a:lnTo>
                    <a:pt x="1117" y="3"/>
                  </a:lnTo>
                  <a:lnTo>
                    <a:pt x="1116" y="1"/>
                  </a:lnTo>
                  <a:lnTo>
                    <a:pt x="1116" y="0"/>
                  </a:lnTo>
                  <a:lnTo>
                    <a:pt x="1113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30" name="Rectangle 22"/>
            <p:cNvSpPr>
              <a:spLocks noChangeArrowheads="1"/>
            </p:cNvSpPr>
            <p:nvPr/>
          </p:nvSpPr>
          <p:spPr bwMode="auto">
            <a:xfrm>
              <a:off x="4506" y="1226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196631" name="Rectangle 23"/>
            <p:cNvSpPr>
              <a:spLocks noChangeArrowheads="1"/>
            </p:cNvSpPr>
            <p:nvPr/>
          </p:nvSpPr>
          <p:spPr bwMode="auto">
            <a:xfrm>
              <a:off x="4745" y="1226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196632" name="Rectangle 24"/>
            <p:cNvSpPr>
              <a:spLocks noChangeArrowheads="1"/>
            </p:cNvSpPr>
            <p:nvPr/>
          </p:nvSpPr>
          <p:spPr bwMode="auto">
            <a:xfrm>
              <a:off x="4984" y="1226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196633" name="Rectangle 25"/>
            <p:cNvSpPr>
              <a:spLocks noChangeArrowheads="1"/>
            </p:cNvSpPr>
            <p:nvPr/>
          </p:nvSpPr>
          <p:spPr bwMode="auto">
            <a:xfrm>
              <a:off x="5224" y="1226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196634" name="Rectangle 26"/>
            <p:cNvSpPr>
              <a:spLocks noChangeArrowheads="1"/>
            </p:cNvSpPr>
            <p:nvPr/>
          </p:nvSpPr>
          <p:spPr bwMode="auto">
            <a:xfrm>
              <a:off x="4506" y="1466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196635" name="Rectangle 27"/>
            <p:cNvSpPr>
              <a:spLocks noChangeArrowheads="1"/>
            </p:cNvSpPr>
            <p:nvPr/>
          </p:nvSpPr>
          <p:spPr bwMode="auto">
            <a:xfrm>
              <a:off x="4745" y="1466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196636" name="Rectangle 28"/>
            <p:cNvSpPr>
              <a:spLocks noChangeArrowheads="1"/>
            </p:cNvSpPr>
            <p:nvPr/>
          </p:nvSpPr>
          <p:spPr bwMode="auto">
            <a:xfrm>
              <a:off x="4984" y="1466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7</a:t>
              </a:r>
              <a:endParaRPr lang="en-US"/>
            </a:p>
          </p:txBody>
        </p:sp>
        <p:sp>
          <p:nvSpPr>
            <p:cNvPr id="196637" name="Rectangle 29"/>
            <p:cNvSpPr>
              <a:spLocks noChangeArrowheads="1"/>
            </p:cNvSpPr>
            <p:nvPr/>
          </p:nvSpPr>
          <p:spPr bwMode="auto">
            <a:xfrm>
              <a:off x="5224" y="1466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196638" name="Rectangle 30"/>
            <p:cNvSpPr>
              <a:spLocks noChangeArrowheads="1"/>
            </p:cNvSpPr>
            <p:nvPr/>
          </p:nvSpPr>
          <p:spPr bwMode="auto">
            <a:xfrm>
              <a:off x="4477" y="1705"/>
              <a:ext cx="6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12</a:t>
              </a:r>
              <a:endParaRPr lang="en-US"/>
            </a:p>
          </p:txBody>
        </p:sp>
        <p:sp>
          <p:nvSpPr>
            <p:cNvPr id="196639" name="Rectangle 31"/>
            <p:cNvSpPr>
              <a:spLocks noChangeArrowheads="1"/>
            </p:cNvSpPr>
            <p:nvPr/>
          </p:nvSpPr>
          <p:spPr bwMode="auto">
            <a:xfrm>
              <a:off x="4716" y="1705"/>
              <a:ext cx="6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13</a:t>
              </a:r>
              <a:endParaRPr lang="en-US"/>
            </a:p>
          </p:txBody>
        </p:sp>
        <p:sp>
          <p:nvSpPr>
            <p:cNvPr id="196640" name="Rectangle 32"/>
            <p:cNvSpPr>
              <a:spLocks noChangeArrowheads="1"/>
            </p:cNvSpPr>
            <p:nvPr/>
          </p:nvSpPr>
          <p:spPr bwMode="auto">
            <a:xfrm>
              <a:off x="4956" y="1705"/>
              <a:ext cx="6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15</a:t>
              </a:r>
              <a:endParaRPr lang="en-US"/>
            </a:p>
          </p:txBody>
        </p:sp>
        <p:sp>
          <p:nvSpPr>
            <p:cNvPr id="196641" name="Rectangle 33"/>
            <p:cNvSpPr>
              <a:spLocks noChangeArrowheads="1"/>
            </p:cNvSpPr>
            <p:nvPr/>
          </p:nvSpPr>
          <p:spPr bwMode="auto">
            <a:xfrm>
              <a:off x="5195" y="1705"/>
              <a:ext cx="6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14</a:t>
              </a:r>
              <a:endParaRPr lang="en-US"/>
            </a:p>
          </p:txBody>
        </p:sp>
        <p:sp>
          <p:nvSpPr>
            <p:cNvPr id="196642" name="Rectangle 34"/>
            <p:cNvSpPr>
              <a:spLocks noChangeArrowheads="1"/>
            </p:cNvSpPr>
            <p:nvPr/>
          </p:nvSpPr>
          <p:spPr bwMode="auto">
            <a:xfrm>
              <a:off x="4506" y="1944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8</a:t>
              </a:r>
              <a:endParaRPr lang="en-US"/>
            </a:p>
          </p:txBody>
        </p:sp>
        <p:sp>
          <p:nvSpPr>
            <p:cNvPr id="196643" name="Rectangle 35"/>
            <p:cNvSpPr>
              <a:spLocks noChangeArrowheads="1"/>
            </p:cNvSpPr>
            <p:nvPr/>
          </p:nvSpPr>
          <p:spPr bwMode="auto">
            <a:xfrm>
              <a:off x="4745" y="1944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9</a:t>
              </a:r>
              <a:endParaRPr lang="en-US"/>
            </a:p>
          </p:txBody>
        </p:sp>
        <p:sp>
          <p:nvSpPr>
            <p:cNvPr id="196644" name="Rectangle 36"/>
            <p:cNvSpPr>
              <a:spLocks noChangeArrowheads="1"/>
            </p:cNvSpPr>
            <p:nvPr/>
          </p:nvSpPr>
          <p:spPr bwMode="auto">
            <a:xfrm>
              <a:off x="4956" y="1944"/>
              <a:ext cx="6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11</a:t>
              </a:r>
              <a:endParaRPr lang="en-US"/>
            </a:p>
          </p:txBody>
        </p:sp>
        <p:sp>
          <p:nvSpPr>
            <p:cNvPr id="196645" name="Rectangle 37"/>
            <p:cNvSpPr>
              <a:spLocks noChangeArrowheads="1"/>
            </p:cNvSpPr>
            <p:nvPr/>
          </p:nvSpPr>
          <p:spPr bwMode="auto">
            <a:xfrm>
              <a:off x="5195" y="1944"/>
              <a:ext cx="6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196646" name="Rectangle 38"/>
            <p:cNvSpPr>
              <a:spLocks noChangeArrowheads="1"/>
            </p:cNvSpPr>
            <p:nvPr/>
          </p:nvSpPr>
          <p:spPr bwMode="auto">
            <a:xfrm>
              <a:off x="4386" y="1582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x</a:t>
              </a:r>
              <a:endParaRPr lang="en-US"/>
            </a:p>
          </p:txBody>
        </p:sp>
        <p:sp>
          <p:nvSpPr>
            <p:cNvPr id="196647" name="Rectangle 39"/>
            <p:cNvSpPr>
              <a:spLocks noChangeArrowheads="1"/>
            </p:cNvSpPr>
            <p:nvPr/>
          </p:nvSpPr>
          <p:spPr bwMode="auto">
            <a:xfrm>
              <a:off x="4656" y="1582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x</a:t>
              </a:r>
              <a:endParaRPr lang="en-US"/>
            </a:p>
          </p:txBody>
        </p:sp>
        <p:sp>
          <p:nvSpPr>
            <p:cNvPr id="196648" name="Rectangle 40"/>
            <p:cNvSpPr>
              <a:spLocks noChangeArrowheads="1"/>
            </p:cNvSpPr>
            <p:nvPr/>
          </p:nvSpPr>
          <p:spPr bwMode="auto">
            <a:xfrm>
              <a:off x="4865" y="1582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x</a:t>
              </a:r>
              <a:endParaRPr lang="en-US"/>
            </a:p>
          </p:txBody>
        </p:sp>
        <p:sp>
          <p:nvSpPr>
            <p:cNvPr id="196649" name="Rectangle 41"/>
            <p:cNvSpPr>
              <a:spLocks noChangeArrowheads="1"/>
            </p:cNvSpPr>
            <p:nvPr/>
          </p:nvSpPr>
          <p:spPr bwMode="auto">
            <a:xfrm>
              <a:off x="5104" y="1582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x</a:t>
              </a:r>
              <a:endParaRPr lang="en-US"/>
            </a:p>
          </p:txBody>
        </p:sp>
        <p:sp>
          <p:nvSpPr>
            <p:cNvPr id="196650" name="Rectangle 42"/>
            <p:cNvSpPr>
              <a:spLocks noChangeArrowheads="1"/>
            </p:cNvSpPr>
            <p:nvPr/>
          </p:nvSpPr>
          <p:spPr bwMode="auto">
            <a:xfrm>
              <a:off x="4865" y="1822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x</a:t>
              </a:r>
              <a:endParaRPr lang="en-US"/>
            </a:p>
          </p:txBody>
        </p:sp>
        <p:sp>
          <p:nvSpPr>
            <p:cNvPr id="196651" name="Rectangle 43"/>
            <p:cNvSpPr>
              <a:spLocks noChangeArrowheads="1"/>
            </p:cNvSpPr>
            <p:nvPr/>
          </p:nvSpPr>
          <p:spPr bwMode="auto">
            <a:xfrm>
              <a:off x="5104" y="1822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x</a:t>
              </a:r>
              <a:endParaRPr lang="en-US"/>
            </a:p>
          </p:txBody>
        </p:sp>
        <p:sp>
          <p:nvSpPr>
            <p:cNvPr id="196652" name="Rectangle 44"/>
            <p:cNvSpPr>
              <a:spLocks noChangeArrowheads="1"/>
            </p:cNvSpPr>
            <p:nvPr/>
          </p:nvSpPr>
          <p:spPr bwMode="auto">
            <a:xfrm>
              <a:off x="2496" y="899"/>
              <a:ext cx="11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T</a:t>
              </a:r>
              <a:r>
                <a:rPr lang="en-US" sz="1500" b="1" baseline="-25000">
                  <a:solidFill>
                    <a:srgbClr val="000000"/>
                  </a:solidFill>
                  <a:latin typeface="Swiss 721 SWA" charset="0"/>
                </a:rPr>
                <a:t>8</a:t>
              </a:r>
              <a:endParaRPr lang="en-US" baseline="-25000"/>
            </a:p>
          </p:txBody>
        </p:sp>
        <p:sp>
          <p:nvSpPr>
            <p:cNvPr id="196653" name="Rectangle 45"/>
            <p:cNvSpPr>
              <a:spLocks noChangeArrowheads="1"/>
            </p:cNvSpPr>
            <p:nvPr/>
          </p:nvSpPr>
          <p:spPr bwMode="auto">
            <a:xfrm>
              <a:off x="4083" y="928"/>
              <a:ext cx="11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T</a:t>
              </a:r>
              <a:r>
                <a:rPr lang="en-US" sz="1500" b="1" baseline="-25000">
                  <a:solidFill>
                    <a:srgbClr val="000000"/>
                  </a:solidFill>
                  <a:latin typeface="Swiss 721 SWA" charset="0"/>
                </a:rPr>
                <a:t>4</a:t>
              </a:r>
              <a:endParaRPr lang="en-US" baseline="-25000"/>
            </a:p>
          </p:txBody>
        </p:sp>
        <p:sp>
          <p:nvSpPr>
            <p:cNvPr id="196654" name="Rectangle 46"/>
            <p:cNvSpPr>
              <a:spLocks noChangeArrowheads="1"/>
            </p:cNvSpPr>
            <p:nvPr/>
          </p:nvSpPr>
          <p:spPr bwMode="auto">
            <a:xfrm>
              <a:off x="2496" y="2484"/>
              <a:ext cx="11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T</a:t>
              </a:r>
              <a:r>
                <a:rPr lang="en-US" sz="1500" b="1" baseline="-25000">
                  <a:solidFill>
                    <a:srgbClr val="000000"/>
                  </a:solidFill>
                  <a:latin typeface="Swiss 721 SWA" charset="0"/>
                </a:rPr>
                <a:t>2</a:t>
              </a:r>
              <a:endParaRPr lang="en-US" baseline="-25000"/>
            </a:p>
          </p:txBody>
        </p:sp>
        <p:sp>
          <p:nvSpPr>
            <p:cNvPr id="196655" name="Rectangle 47"/>
            <p:cNvSpPr>
              <a:spLocks noChangeArrowheads="1"/>
            </p:cNvSpPr>
            <p:nvPr/>
          </p:nvSpPr>
          <p:spPr bwMode="auto">
            <a:xfrm>
              <a:off x="4142" y="2484"/>
              <a:ext cx="11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T</a:t>
              </a:r>
              <a:r>
                <a:rPr lang="en-US" sz="1500" b="1" baseline="-25000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 baseline="-25000"/>
            </a:p>
          </p:txBody>
        </p:sp>
        <p:sp>
          <p:nvSpPr>
            <p:cNvPr id="196656" name="Rectangle 48"/>
            <p:cNvSpPr>
              <a:spLocks noChangeArrowheads="1"/>
            </p:cNvSpPr>
            <p:nvPr/>
          </p:nvSpPr>
          <p:spPr bwMode="auto">
            <a:xfrm>
              <a:off x="3245" y="1378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/>
            </a:p>
          </p:txBody>
        </p:sp>
        <p:sp>
          <p:nvSpPr>
            <p:cNvPr id="196657" name="Rectangle 49"/>
            <p:cNvSpPr>
              <a:spLocks noChangeArrowheads="1"/>
            </p:cNvSpPr>
            <p:nvPr/>
          </p:nvSpPr>
          <p:spPr bwMode="auto">
            <a:xfrm>
              <a:off x="3036" y="1826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/>
            </a:p>
          </p:txBody>
        </p:sp>
        <p:sp>
          <p:nvSpPr>
            <p:cNvPr id="196658" name="Rectangle 50"/>
            <p:cNvSpPr>
              <a:spLocks noChangeArrowheads="1"/>
            </p:cNvSpPr>
            <p:nvPr/>
          </p:nvSpPr>
          <p:spPr bwMode="auto">
            <a:xfrm>
              <a:off x="4890" y="1108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/>
            </a:p>
          </p:txBody>
        </p:sp>
        <p:sp>
          <p:nvSpPr>
            <p:cNvPr id="196659" name="Rectangle 51"/>
            <p:cNvSpPr>
              <a:spLocks noChangeArrowheads="1"/>
            </p:cNvSpPr>
            <p:nvPr/>
          </p:nvSpPr>
          <p:spPr bwMode="auto">
            <a:xfrm>
              <a:off x="4890" y="1348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/>
            </a:p>
          </p:txBody>
        </p:sp>
        <p:sp>
          <p:nvSpPr>
            <p:cNvPr id="196660" name="Rectangle 52"/>
            <p:cNvSpPr>
              <a:spLocks noChangeArrowheads="1"/>
            </p:cNvSpPr>
            <p:nvPr/>
          </p:nvSpPr>
          <p:spPr bwMode="auto">
            <a:xfrm>
              <a:off x="3005" y="2723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/>
            </a:p>
          </p:txBody>
        </p:sp>
        <p:sp>
          <p:nvSpPr>
            <p:cNvPr id="196661" name="Rectangle 53"/>
            <p:cNvSpPr>
              <a:spLocks noChangeArrowheads="1"/>
            </p:cNvSpPr>
            <p:nvPr/>
          </p:nvSpPr>
          <p:spPr bwMode="auto">
            <a:xfrm>
              <a:off x="3245" y="2723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/>
            </a:p>
          </p:txBody>
        </p:sp>
        <p:sp>
          <p:nvSpPr>
            <p:cNvPr id="196662" name="Rectangle 54"/>
            <p:cNvSpPr>
              <a:spLocks noChangeArrowheads="1"/>
            </p:cNvSpPr>
            <p:nvPr/>
          </p:nvSpPr>
          <p:spPr bwMode="auto">
            <a:xfrm>
              <a:off x="3005" y="2963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/>
            </a:p>
          </p:txBody>
        </p:sp>
        <p:sp>
          <p:nvSpPr>
            <p:cNvPr id="196663" name="Rectangle 55"/>
            <p:cNvSpPr>
              <a:spLocks noChangeArrowheads="1"/>
            </p:cNvSpPr>
            <p:nvPr/>
          </p:nvSpPr>
          <p:spPr bwMode="auto">
            <a:xfrm>
              <a:off x="3245" y="2963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/>
            </a:p>
          </p:txBody>
        </p:sp>
        <p:sp>
          <p:nvSpPr>
            <p:cNvPr id="196664" name="Rectangle 56"/>
            <p:cNvSpPr>
              <a:spLocks noChangeArrowheads="1"/>
            </p:cNvSpPr>
            <p:nvPr/>
          </p:nvSpPr>
          <p:spPr bwMode="auto">
            <a:xfrm>
              <a:off x="4411" y="2723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/>
            </a:p>
          </p:txBody>
        </p:sp>
        <p:sp>
          <p:nvSpPr>
            <p:cNvPr id="196665" name="Rectangle 57"/>
            <p:cNvSpPr>
              <a:spLocks noChangeArrowheads="1"/>
            </p:cNvSpPr>
            <p:nvPr/>
          </p:nvSpPr>
          <p:spPr bwMode="auto">
            <a:xfrm>
              <a:off x="4651" y="2723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/>
            </a:p>
          </p:txBody>
        </p:sp>
        <p:sp>
          <p:nvSpPr>
            <p:cNvPr id="196666" name="Rectangle 58"/>
            <p:cNvSpPr>
              <a:spLocks noChangeArrowheads="1"/>
            </p:cNvSpPr>
            <p:nvPr/>
          </p:nvSpPr>
          <p:spPr bwMode="auto">
            <a:xfrm>
              <a:off x="4890" y="2723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/>
            </a:p>
          </p:txBody>
        </p:sp>
        <p:sp>
          <p:nvSpPr>
            <p:cNvPr id="196667" name="Rectangle 59"/>
            <p:cNvSpPr>
              <a:spLocks noChangeArrowheads="1"/>
            </p:cNvSpPr>
            <p:nvPr/>
          </p:nvSpPr>
          <p:spPr bwMode="auto">
            <a:xfrm>
              <a:off x="5130" y="2723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/>
            </a:p>
          </p:txBody>
        </p:sp>
        <p:sp>
          <p:nvSpPr>
            <p:cNvPr id="196668" name="Rectangle 60"/>
            <p:cNvSpPr>
              <a:spLocks noChangeArrowheads="1"/>
            </p:cNvSpPr>
            <p:nvPr/>
          </p:nvSpPr>
          <p:spPr bwMode="auto">
            <a:xfrm>
              <a:off x="4411" y="2963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/>
            </a:p>
          </p:txBody>
        </p:sp>
        <p:sp>
          <p:nvSpPr>
            <p:cNvPr id="196669" name="Rectangle 61"/>
            <p:cNvSpPr>
              <a:spLocks noChangeArrowheads="1"/>
            </p:cNvSpPr>
            <p:nvPr/>
          </p:nvSpPr>
          <p:spPr bwMode="auto">
            <a:xfrm>
              <a:off x="4651" y="2963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/>
            </a:p>
          </p:txBody>
        </p:sp>
        <p:sp>
          <p:nvSpPr>
            <p:cNvPr id="196670" name="Rectangle 62"/>
            <p:cNvSpPr>
              <a:spLocks noChangeArrowheads="1"/>
            </p:cNvSpPr>
            <p:nvPr/>
          </p:nvSpPr>
          <p:spPr bwMode="auto">
            <a:xfrm>
              <a:off x="4890" y="2963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/>
            </a:p>
          </p:txBody>
        </p:sp>
        <p:sp>
          <p:nvSpPr>
            <p:cNvPr id="196671" name="Rectangle 63"/>
            <p:cNvSpPr>
              <a:spLocks noChangeArrowheads="1"/>
            </p:cNvSpPr>
            <p:nvPr/>
          </p:nvSpPr>
          <p:spPr bwMode="auto">
            <a:xfrm>
              <a:off x="5130" y="2963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/>
            </a:p>
          </p:txBody>
        </p:sp>
        <p:sp>
          <p:nvSpPr>
            <p:cNvPr id="196672" name="Rectangle 64"/>
            <p:cNvSpPr>
              <a:spLocks noChangeArrowheads="1"/>
            </p:cNvSpPr>
            <p:nvPr/>
          </p:nvSpPr>
          <p:spPr bwMode="auto">
            <a:xfrm>
              <a:off x="4411" y="3441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/>
            </a:p>
          </p:txBody>
        </p:sp>
        <p:sp>
          <p:nvSpPr>
            <p:cNvPr id="196673" name="Rectangle 65"/>
            <p:cNvSpPr>
              <a:spLocks noChangeArrowheads="1"/>
            </p:cNvSpPr>
            <p:nvPr/>
          </p:nvSpPr>
          <p:spPr bwMode="auto">
            <a:xfrm>
              <a:off x="4651" y="3441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/>
            </a:p>
          </p:txBody>
        </p:sp>
        <p:sp>
          <p:nvSpPr>
            <p:cNvPr id="196674" name="Freeform 66"/>
            <p:cNvSpPr>
              <a:spLocks/>
            </p:cNvSpPr>
            <p:nvPr/>
          </p:nvSpPr>
          <p:spPr bwMode="auto">
            <a:xfrm>
              <a:off x="4850" y="1089"/>
              <a:ext cx="170" cy="918"/>
            </a:xfrm>
            <a:custGeom>
              <a:avLst/>
              <a:gdLst/>
              <a:ahLst/>
              <a:cxnLst>
                <a:cxn ang="0">
                  <a:pos x="50" y="2"/>
                </a:cxn>
                <a:cxn ang="0">
                  <a:pos x="34" y="8"/>
                </a:cxn>
                <a:cxn ang="0">
                  <a:pos x="24" y="14"/>
                </a:cxn>
                <a:cxn ang="0">
                  <a:pos x="15" y="24"/>
                </a:cxn>
                <a:cxn ang="0">
                  <a:pos x="8" y="34"/>
                </a:cxn>
                <a:cxn ang="0">
                  <a:pos x="2" y="49"/>
                </a:cxn>
                <a:cxn ang="0">
                  <a:pos x="2" y="865"/>
                </a:cxn>
                <a:cxn ang="0">
                  <a:pos x="7" y="879"/>
                </a:cxn>
                <a:cxn ang="0">
                  <a:pos x="13" y="889"/>
                </a:cxn>
                <a:cxn ang="0">
                  <a:pos x="29" y="905"/>
                </a:cxn>
                <a:cxn ang="0">
                  <a:pos x="42" y="913"/>
                </a:cxn>
                <a:cxn ang="0">
                  <a:pos x="55" y="916"/>
                </a:cxn>
                <a:cxn ang="0">
                  <a:pos x="107" y="914"/>
                </a:cxn>
                <a:cxn ang="0">
                  <a:pos x="118" y="914"/>
                </a:cxn>
                <a:cxn ang="0">
                  <a:pos x="134" y="908"/>
                </a:cxn>
                <a:cxn ang="0">
                  <a:pos x="144" y="902"/>
                </a:cxn>
                <a:cxn ang="0">
                  <a:pos x="155" y="889"/>
                </a:cxn>
                <a:cxn ang="0">
                  <a:pos x="162" y="879"/>
                </a:cxn>
                <a:cxn ang="0">
                  <a:pos x="166" y="865"/>
                </a:cxn>
                <a:cxn ang="0">
                  <a:pos x="170" y="849"/>
                </a:cxn>
                <a:cxn ang="0">
                  <a:pos x="166" y="51"/>
                </a:cxn>
                <a:cxn ang="0">
                  <a:pos x="162" y="37"/>
                </a:cxn>
                <a:cxn ang="0">
                  <a:pos x="155" y="27"/>
                </a:cxn>
                <a:cxn ang="0">
                  <a:pos x="139" y="11"/>
                </a:cxn>
                <a:cxn ang="0">
                  <a:pos x="126" y="3"/>
                </a:cxn>
                <a:cxn ang="0">
                  <a:pos x="114" y="0"/>
                </a:cxn>
                <a:cxn ang="0">
                  <a:pos x="110" y="19"/>
                </a:cxn>
                <a:cxn ang="0">
                  <a:pos x="120" y="22"/>
                </a:cxn>
                <a:cxn ang="0">
                  <a:pos x="126" y="27"/>
                </a:cxn>
                <a:cxn ang="0">
                  <a:pos x="139" y="40"/>
                </a:cxn>
                <a:cxn ang="0">
                  <a:pos x="146" y="49"/>
                </a:cxn>
                <a:cxn ang="0">
                  <a:pos x="147" y="54"/>
                </a:cxn>
                <a:cxn ang="0">
                  <a:pos x="150" y="69"/>
                </a:cxn>
                <a:cxn ang="0">
                  <a:pos x="149" y="859"/>
                </a:cxn>
                <a:cxn ang="0">
                  <a:pos x="146" y="868"/>
                </a:cxn>
                <a:cxn ang="0">
                  <a:pos x="141" y="875"/>
                </a:cxn>
                <a:cxn ang="0">
                  <a:pos x="136" y="884"/>
                </a:cxn>
                <a:cxn ang="0">
                  <a:pos x="126" y="889"/>
                </a:cxn>
                <a:cxn ang="0">
                  <a:pos x="120" y="894"/>
                </a:cxn>
                <a:cxn ang="0">
                  <a:pos x="110" y="897"/>
                </a:cxn>
                <a:cxn ang="0">
                  <a:pos x="69" y="898"/>
                </a:cxn>
                <a:cxn ang="0">
                  <a:pos x="55" y="895"/>
                </a:cxn>
                <a:cxn ang="0">
                  <a:pos x="50" y="894"/>
                </a:cxn>
                <a:cxn ang="0">
                  <a:pos x="40" y="887"/>
                </a:cxn>
                <a:cxn ang="0">
                  <a:pos x="27" y="875"/>
                </a:cxn>
                <a:cxn ang="0">
                  <a:pos x="23" y="868"/>
                </a:cxn>
                <a:cxn ang="0">
                  <a:pos x="19" y="859"/>
                </a:cxn>
                <a:cxn ang="0">
                  <a:pos x="21" y="54"/>
                </a:cxn>
                <a:cxn ang="0">
                  <a:pos x="23" y="49"/>
                </a:cxn>
                <a:cxn ang="0">
                  <a:pos x="29" y="40"/>
                </a:cxn>
                <a:cxn ang="0">
                  <a:pos x="40" y="29"/>
                </a:cxn>
                <a:cxn ang="0">
                  <a:pos x="50" y="22"/>
                </a:cxn>
                <a:cxn ang="0">
                  <a:pos x="55" y="21"/>
                </a:cxn>
              </a:cxnLst>
              <a:rect l="0" t="0" r="r" b="b"/>
              <a:pathLst>
                <a:path w="170" h="918">
                  <a:moveTo>
                    <a:pt x="69" y="0"/>
                  </a:moveTo>
                  <a:lnTo>
                    <a:pt x="55" y="0"/>
                  </a:lnTo>
                  <a:lnTo>
                    <a:pt x="51" y="2"/>
                  </a:lnTo>
                  <a:lnTo>
                    <a:pt x="50" y="2"/>
                  </a:lnTo>
                  <a:lnTo>
                    <a:pt x="47" y="3"/>
                  </a:lnTo>
                  <a:lnTo>
                    <a:pt x="42" y="3"/>
                  </a:lnTo>
                  <a:lnTo>
                    <a:pt x="37" y="6"/>
                  </a:lnTo>
                  <a:lnTo>
                    <a:pt x="34" y="8"/>
                  </a:lnTo>
                  <a:lnTo>
                    <a:pt x="32" y="10"/>
                  </a:lnTo>
                  <a:lnTo>
                    <a:pt x="29" y="11"/>
                  </a:lnTo>
                  <a:lnTo>
                    <a:pt x="27" y="13"/>
                  </a:lnTo>
                  <a:lnTo>
                    <a:pt x="24" y="14"/>
                  </a:lnTo>
                  <a:lnTo>
                    <a:pt x="21" y="18"/>
                  </a:lnTo>
                  <a:lnTo>
                    <a:pt x="21" y="21"/>
                  </a:lnTo>
                  <a:lnTo>
                    <a:pt x="18" y="21"/>
                  </a:lnTo>
                  <a:lnTo>
                    <a:pt x="15" y="24"/>
                  </a:lnTo>
                  <a:lnTo>
                    <a:pt x="13" y="27"/>
                  </a:lnTo>
                  <a:lnTo>
                    <a:pt x="12" y="29"/>
                  </a:lnTo>
                  <a:lnTo>
                    <a:pt x="10" y="32"/>
                  </a:lnTo>
                  <a:lnTo>
                    <a:pt x="8" y="34"/>
                  </a:lnTo>
                  <a:lnTo>
                    <a:pt x="7" y="37"/>
                  </a:lnTo>
                  <a:lnTo>
                    <a:pt x="4" y="42"/>
                  </a:lnTo>
                  <a:lnTo>
                    <a:pt x="4" y="46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4"/>
                  </a:lnTo>
                  <a:lnTo>
                    <a:pt x="0" y="862"/>
                  </a:lnTo>
                  <a:lnTo>
                    <a:pt x="2" y="865"/>
                  </a:lnTo>
                  <a:lnTo>
                    <a:pt x="2" y="867"/>
                  </a:lnTo>
                  <a:lnTo>
                    <a:pt x="4" y="870"/>
                  </a:lnTo>
                  <a:lnTo>
                    <a:pt x="4" y="875"/>
                  </a:lnTo>
                  <a:lnTo>
                    <a:pt x="7" y="879"/>
                  </a:lnTo>
                  <a:lnTo>
                    <a:pt x="8" y="883"/>
                  </a:lnTo>
                  <a:lnTo>
                    <a:pt x="10" y="884"/>
                  </a:lnTo>
                  <a:lnTo>
                    <a:pt x="12" y="887"/>
                  </a:lnTo>
                  <a:lnTo>
                    <a:pt x="13" y="889"/>
                  </a:lnTo>
                  <a:lnTo>
                    <a:pt x="15" y="892"/>
                  </a:lnTo>
                  <a:lnTo>
                    <a:pt x="24" y="902"/>
                  </a:lnTo>
                  <a:lnTo>
                    <a:pt x="27" y="903"/>
                  </a:lnTo>
                  <a:lnTo>
                    <a:pt x="29" y="905"/>
                  </a:lnTo>
                  <a:lnTo>
                    <a:pt x="32" y="906"/>
                  </a:lnTo>
                  <a:lnTo>
                    <a:pt x="34" y="908"/>
                  </a:lnTo>
                  <a:lnTo>
                    <a:pt x="37" y="910"/>
                  </a:lnTo>
                  <a:lnTo>
                    <a:pt x="42" y="913"/>
                  </a:lnTo>
                  <a:lnTo>
                    <a:pt x="47" y="913"/>
                  </a:lnTo>
                  <a:lnTo>
                    <a:pt x="50" y="914"/>
                  </a:lnTo>
                  <a:lnTo>
                    <a:pt x="51" y="914"/>
                  </a:lnTo>
                  <a:lnTo>
                    <a:pt x="55" y="916"/>
                  </a:lnTo>
                  <a:lnTo>
                    <a:pt x="64" y="916"/>
                  </a:lnTo>
                  <a:lnTo>
                    <a:pt x="69" y="918"/>
                  </a:lnTo>
                  <a:lnTo>
                    <a:pt x="101" y="918"/>
                  </a:lnTo>
                  <a:lnTo>
                    <a:pt x="107" y="914"/>
                  </a:lnTo>
                  <a:lnTo>
                    <a:pt x="106" y="916"/>
                  </a:lnTo>
                  <a:lnTo>
                    <a:pt x="114" y="916"/>
                  </a:lnTo>
                  <a:lnTo>
                    <a:pt x="117" y="914"/>
                  </a:lnTo>
                  <a:lnTo>
                    <a:pt x="118" y="914"/>
                  </a:lnTo>
                  <a:lnTo>
                    <a:pt x="122" y="913"/>
                  </a:lnTo>
                  <a:lnTo>
                    <a:pt x="126" y="913"/>
                  </a:lnTo>
                  <a:lnTo>
                    <a:pt x="131" y="910"/>
                  </a:lnTo>
                  <a:lnTo>
                    <a:pt x="134" y="908"/>
                  </a:lnTo>
                  <a:lnTo>
                    <a:pt x="136" y="906"/>
                  </a:lnTo>
                  <a:lnTo>
                    <a:pt x="139" y="905"/>
                  </a:lnTo>
                  <a:lnTo>
                    <a:pt x="141" y="903"/>
                  </a:lnTo>
                  <a:lnTo>
                    <a:pt x="144" y="902"/>
                  </a:lnTo>
                  <a:lnTo>
                    <a:pt x="146" y="900"/>
                  </a:lnTo>
                  <a:lnTo>
                    <a:pt x="152" y="894"/>
                  </a:lnTo>
                  <a:lnTo>
                    <a:pt x="154" y="892"/>
                  </a:lnTo>
                  <a:lnTo>
                    <a:pt x="155" y="889"/>
                  </a:lnTo>
                  <a:lnTo>
                    <a:pt x="157" y="887"/>
                  </a:lnTo>
                  <a:lnTo>
                    <a:pt x="158" y="884"/>
                  </a:lnTo>
                  <a:lnTo>
                    <a:pt x="160" y="883"/>
                  </a:lnTo>
                  <a:lnTo>
                    <a:pt x="162" y="879"/>
                  </a:lnTo>
                  <a:lnTo>
                    <a:pt x="165" y="875"/>
                  </a:lnTo>
                  <a:lnTo>
                    <a:pt x="165" y="870"/>
                  </a:lnTo>
                  <a:lnTo>
                    <a:pt x="166" y="867"/>
                  </a:lnTo>
                  <a:lnTo>
                    <a:pt x="166" y="865"/>
                  </a:lnTo>
                  <a:lnTo>
                    <a:pt x="168" y="862"/>
                  </a:lnTo>
                  <a:lnTo>
                    <a:pt x="168" y="854"/>
                  </a:lnTo>
                  <a:lnTo>
                    <a:pt x="166" y="855"/>
                  </a:lnTo>
                  <a:lnTo>
                    <a:pt x="170" y="849"/>
                  </a:lnTo>
                  <a:lnTo>
                    <a:pt x="170" y="69"/>
                  </a:lnTo>
                  <a:lnTo>
                    <a:pt x="168" y="64"/>
                  </a:lnTo>
                  <a:lnTo>
                    <a:pt x="168" y="54"/>
                  </a:lnTo>
                  <a:lnTo>
                    <a:pt x="166" y="51"/>
                  </a:lnTo>
                  <a:lnTo>
                    <a:pt x="166" y="49"/>
                  </a:lnTo>
                  <a:lnTo>
                    <a:pt x="165" y="46"/>
                  </a:lnTo>
                  <a:lnTo>
                    <a:pt x="165" y="42"/>
                  </a:lnTo>
                  <a:lnTo>
                    <a:pt x="162" y="37"/>
                  </a:lnTo>
                  <a:lnTo>
                    <a:pt x="160" y="34"/>
                  </a:lnTo>
                  <a:lnTo>
                    <a:pt x="158" y="32"/>
                  </a:lnTo>
                  <a:lnTo>
                    <a:pt x="157" y="29"/>
                  </a:lnTo>
                  <a:lnTo>
                    <a:pt x="155" y="27"/>
                  </a:lnTo>
                  <a:lnTo>
                    <a:pt x="154" y="24"/>
                  </a:lnTo>
                  <a:lnTo>
                    <a:pt x="144" y="14"/>
                  </a:lnTo>
                  <a:lnTo>
                    <a:pt x="141" y="13"/>
                  </a:lnTo>
                  <a:lnTo>
                    <a:pt x="139" y="11"/>
                  </a:lnTo>
                  <a:lnTo>
                    <a:pt x="136" y="10"/>
                  </a:lnTo>
                  <a:lnTo>
                    <a:pt x="134" y="8"/>
                  </a:lnTo>
                  <a:lnTo>
                    <a:pt x="131" y="6"/>
                  </a:lnTo>
                  <a:lnTo>
                    <a:pt x="126" y="3"/>
                  </a:lnTo>
                  <a:lnTo>
                    <a:pt x="122" y="3"/>
                  </a:lnTo>
                  <a:lnTo>
                    <a:pt x="118" y="2"/>
                  </a:lnTo>
                  <a:lnTo>
                    <a:pt x="117" y="2"/>
                  </a:lnTo>
                  <a:lnTo>
                    <a:pt x="114" y="0"/>
                  </a:lnTo>
                  <a:lnTo>
                    <a:pt x="69" y="0"/>
                  </a:lnTo>
                  <a:lnTo>
                    <a:pt x="69" y="19"/>
                  </a:lnTo>
                  <a:lnTo>
                    <a:pt x="101" y="19"/>
                  </a:lnTo>
                  <a:lnTo>
                    <a:pt x="110" y="19"/>
                  </a:lnTo>
                  <a:lnTo>
                    <a:pt x="114" y="21"/>
                  </a:lnTo>
                  <a:lnTo>
                    <a:pt x="115" y="21"/>
                  </a:lnTo>
                  <a:lnTo>
                    <a:pt x="118" y="22"/>
                  </a:lnTo>
                  <a:lnTo>
                    <a:pt x="120" y="22"/>
                  </a:lnTo>
                  <a:lnTo>
                    <a:pt x="118" y="22"/>
                  </a:lnTo>
                  <a:lnTo>
                    <a:pt x="122" y="24"/>
                  </a:lnTo>
                  <a:lnTo>
                    <a:pt x="123" y="26"/>
                  </a:lnTo>
                  <a:lnTo>
                    <a:pt x="126" y="27"/>
                  </a:lnTo>
                  <a:lnTo>
                    <a:pt x="128" y="29"/>
                  </a:lnTo>
                  <a:lnTo>
                    <a:pt x="131" y="30"/>
                  </a:lnTo>
                  <a:lnTo>
                    <a:pt x="138" y="37"/>
                  </a:lnTo>
                  <a:lnTo>
                    <a:pt x="139" y="40"/>
                  </a:lnTo>
                  <a:lnTo>
                    <a:pt x="141" y="42"/>
                  </a:lnTo>
                  <a:lnTo>
                    <a:pt x="142" y="45"/>
                  </a:lnTo>
                  <a:lnTo>
                    <a:pt x="144" y="46"/>
                  </a:lnTo>
                  <a:lnTo>
                    <a:pt x="146" y="49"/>
                  </a:lnTo>
                  <a:lnTo>
                    <a:pt x="146" y="48"/>
                  </a:lnTo>
                  <a:lnTo>
                    <a:pt x="146" y="49"/>
                  </a:lnTo>
                  <a:lnTo>
                    <a:pt x="147" y="53"/>
                  </a:lnTo>
                  <a:lnTo>
                    <a:pt x="147" y="54"/>
                  </a:lnTo>
                  <a:lnTo>
                    <a:pt x="149" y="57"/>
                  </a:lnTo>
                  <a:lnTo>
                    <a:pt x="149" y="67"/>
                  </a:lnTo>
                  <a:lnTo>
                    <a:pt x="152" y="73"/>
                  </a:lnTo>
                  <a:lnTo>
                    <a:pt x="150" y="69"/>
                  </a:lnTo>
                  <a:lnTo>
                    <a:pt x="150" y="849"/>
                  </a:lnTo>
                  <a:lnTo>
                    <a:pt x="154" y="843"/>
                  </a:lnTo>
                  <a:lnTo>
                    <a:pt x="149" y="847"/>
                  </a:lnTo>
                  <a:lnTo>
                    <a:pt x="149" y="859"/>
                  </a:lnTo>
                  <a:lnTo>
                    <a:pt x="147" y="862"/>
                  </a:lnTo>
                  <a:lnTo>
                    <a:pt x="147" y="863"/>
                  </a:lnTo>
                  <a:lnTo>
                    <a:pt x="146" y="867"/>
                  </a:lnTo>
                  <a:lnTo>
                    <a:pt x="146" y="868"/>
                  </a:lnTo>
                  <a:lnTo>
                    <a:pt x="146" y="867"/>
                  </a:lnTo>
                  <a:lnTo>
                    <a:pt x="144" y="870"/>
                  </a:lnTo>
                  <a:lnTo>
                    <a:pt x="142" y="871"/>
                  </a:lnTo>
                  <a:lnTo>
                    <a:pt x="141" y="875"/>
                  </a:lnTo>
                  <a:lnTo>
                    <a:pt x="139" y="876"/>
                  </a:lnTo>
                  <a:lnTo>
                    <a:pt x="138" y="879"/>
                  </a:lnTo>
                  <a:lnTo>
                    <a:pt x="136" y="881"/>
                  </a:lnTo>
                  <a:lnTo>
                    <a:pt x="136" y="884"/>
                  </a:lnTo>
                  <a:lnTo>
                    <a:pt x="133" y="884"/>
                  </a:lnTo>
                  <a:lnTo>
                    <a:pt x="131" y="886"/>
                  </a:lnTo>
                  <a:lnTo>
                    <a:pt x="128" y="887"/>
                  </a:lnTo>
                  <a:lnTo>
                    <a:pt x="126" y="889"/>
                  </a:lnTo>
                  <a:lnTo>
                    <a:pt x="123" y="890"/>
                  </a:lnTo>
                  <a:lnTo>
                    <a:pt x="122" y="892"/>
                  </a:lnTo>
                  <a:lnTo>
                    <a:pt x="118" y="894"/>
                  </a:lnTo>
                  <a:lnTo>
                    <a:pt x="120" y="894"/>
                  </a:lnTo>
                  <a:lnTo>
                    <a:pt x="118" y="894"/>
                  </a:lnTo>
                  <a:lnTo>
                    <a:pt x="115" y="895"/>
                  </a:lnTo>
                  <a:lnTo>
                    <a:pt x="114" y="895"/>
                  </a:lnTo>
                  <a:lnTo>
                    <a:pt x="110" y="897"/>
                  </a:lnTo>
                  <a:lnTo>
                    <a:pt x="99" y="897"/>
                  </a:lnTo>
                  <a:lnTo>
                    <a:pt x="95" y="902"/>
                  </a:lnTo>
                  <a:lnTo>
                    <a:pt x="101" y="898"/>
                  </a:lnTo>
                  <a:lnTo>
                    <a:pt x="69" y="898"/>
                  </a:lnTo>
                  <a:lnTo>
                    <a:pt x="74" y="900"/>
                  </a:lnTo>
                  <a:lnTo>
                    <a:pt x="67" y="897"/>
                  </a:lnTo>
                  <a:lnTo>
                    <a:pt x="58" y="897"/>
                  </a:lnTo>
                  <a:lnTo>
                    <a:pt x="55" y="895"/>
                  </a:lnTo>
                  <a:lnTo>
                    <a:pt x="53" y="895"/>
                  </a:lnTo>
                  <a:lnTo>
                    <a:pt x="50" y="894"/>
                  </a:lnTo>
                  <a:lnTo>
                    <a:pt x="48" y="894"/>
                  </a:lnTo>
                  <a:lnTo>
                    <a:pt x="50" y="894"/>
                  </a:lnTo>
                  <a:lnTo>
                    <a:pt x="47" y="892"/>
                  </a:lnTo>
                  <a:lnTo>
                    <a:pt x="45" y="890"/>
                  </a:lnTo>
                  <a:lnTo>
                    <a:pt x="42" y="889"/>
                  </a:lnTo>
                  <a:lnTo>
                    <a:pt x="40" y="887"/>
                  </a:lnTo>
                  <a:lnTo>
                    <a:pt x="37" y="886"/>
                  </a:lnTo>
                  <a:lnTo>
                    <a:pt x="31" y="879"/>
                  </a:lnTo>
                  <a:lnTo>
                    <a:pt x="29" y="876"/>
                  </a:lnTo>
                  <a:lnTo>
                    <a:pt x="27" y="875"/>
                  </a:lnTo>
                  <a:lnTo>
                    <a:pt x="26" y="871"/>
                  </a:lnTo>
                  <a:lnTo>
                    <a:pt x="24" y="870"/>
                  </a:lnTo>
                  <a:lnTo>
                    <a:pt x="23" y="867"/>
                  </a:lnTo>
                  <a:lnTo>
                    <a:pt x="23" y="868"/>
                  </a:lnTo>
                  <a:lnTo>
                    <a:pt x="23" y="867"/>
                  </a:lnTo>
                  <a:lnTo>
                    <a:pt x="21" y="863"/>
                  </a:lnTo>
                  <a:lnTo>
                    <a:pt x="21" y="862"/>
                  </a:lnTo>
                  <a:lnTo>
                    <a:pt x="19" y="859"/>
                  </a:lnTo>
                  <a:lnTo>
                    <a:pt x="19" y="849"/>
                  </a:lnTo>
                  <a:lnTo>
                    <a:pt x="19" y="69"/>
                  </a:lnTo>
                  <a:lnTo>
                    <a:pt x="19" y="57"/>
                  </a:lnTo>
                  <a:lnTo>
                    <a:pt x="21" y="54"/>
                  </a:lnTo>
                  <a:lnTo>
                    <a:pt x="21" y="53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9"/>
                  </a:lnTo>
                  <a:lnTo>
                    <a:pt x="24" y="46"/>
                  </a:lnTo>
                  <a:lnTo>
                    <a:pt x="26" y="45"/>
                  </a:lnTo>
                  <a:lnTo>
                    <a:pt x="27" y="42"/>
                  </a:lnTo>
                  <a:lnTo>
                    <a:pt x="29" y="40"/>
                  </a:lnTo>
                  <a:lnTo>
                    <a:pt x="31" y="37"/>
                  </a:lnTo>
                  <a:lnTo>
                    <a:pt x="34" y="34"/>
                  </a:lnTo>
                  <a:lnTo>
                    <a:pt x="37" y="30"/>
                  </a:lnTo>
                  <a:lnTo>
                    <a:pt x="40" y="29"/>
                  </a:lnTo>
                  <a:lnTo>
                    <a:pt x="42" y="27"/>
                  </a:lnTo>
                  <a:lnTo>
                    <a:pt x="45" y="26"/>
                  </a:lnTo>
                  <a:lnTo>
                    <a:pt x="47" y="24"/>
                  </a:lnTo>
                  <a:lnTo>
                    <a:pt x="50" y="22"/>
                  </a:lnTo>
                  <a:lnTo>
                    <a:pt x="48" y="22"/>
                  </a:lnTo>
                  <a:lnTo>
                    <a:pt x="50" y="22"/>
                  </a:lnTo>
                  <a:lnTo>
                    <a:pt x="53" y="21"/>
                  </a:lnTo>
                  <a:lnTo>
                    <a:pt x="55" y="21"/>
                  </a:lnTo>
                  <a:lnTo>
                    <a:pt x="58" y="19"/>
                  </a:lnTo>
                  <a:lnTo>
                    <a:pt x="69" y="1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75" name="Freeform 67"/>
            <p:cNvSpPr>
              <a:spLocks/>
            </p:cNvSpPr>
            <p:nvPr/>
          </p:nvSpPr>
          <p:spPr bwMode="auto">
            <a:xfrm>
              <a:off x="4343" y="2734"/>
              <a:ext cx="916" cy="888"/>
            </a:xfrm>
            <a:custGeom>
              <a:avLst/>
              <a:gdLst/>
              <a:ahLst/>
              <a:cxnLst>
                <a:cxn ang="0">
                  <a:pos x="49" y="2"/>
                </a:cxn>
                <a:cxn ang="0">
                  <a:pos x="33" y="8"/>
                </a:cxn>
                <a:cxn ang="0">
                  <a:pos x="24" y="15"/>
                </a:cxn>
                <a:cxn ang="0">
                  <a:pos x="14" y="24"/>
                </a:cxn>
                <a:cxn ang="0">
                  <a:pos x="8" y="34"/>
                </a:cxn>
                <a:cxn ang="0">
                  <a:pos x="1" y="50"/>
                </a:cxn>
                <a:cxn ang="0">
                  <a:pos x="1" y="835"/>
                </a:cxn>
                <a:cxn ang="0">
                  <a:pos x="6" y="849"/>
                </a:cxn>
                <a:cxn ang="0">
                  <a:pos x="13" y="859"/>
                </a:cxn>
                <a:cxn ang="0">
                  <a:pos x="28" y="875"/>
                </a:cxn>
                <a:cxn ang="0">
                  <a:pos x="41" y="883"/>
                </a:cxn>
                <a:cxn ang="0">
                  <a:pos x="54" y="886"/>
                </a:cxn>
                <a:cxn ang="0">
                  <a:pos x="854" y="884"/>
                </a:cxn>
                <a:cxn ang="0">
                  <a:pos x="865" y="884"/>
                </a:cxn>
                <a:cxn ang="0">
                  <a:pos x="881" y="878"/>
                </a:cxn>
                <a:cxn ang="0">
                  <a:pos x="890" y="872"/>
                </a:cxn>
                <a:cxn ang="0">
                  <a:pos x="902" y="859"/>
                </a:cxn>
                <a:cxn ang="0">
                  <a:pos x="908" y="849"/>
                </a:cxn>
                <a:cxn ang="0">
                  <a:pos x="913" y="835"/>
                </a:cxn>
                <a:cxn ang="0">
                  <a:pos x="916" y="819"/>
                </a:cxn>
                <a:cxn ang="0">
                  <a:pos x="913" y="51"/>
                </a:cxn>
                <a:cxn ang="0">
                  <a:pos x="908" y="37"/>
                </a:cxn>
                <a:cxn ang="0">
                  <a:pos x="902" y="27"/>
                </a:cxn>
                <a:cxn ang="0">
                  <a:pos x="886" y="11"/>
                </a:cxn>
                <a:cxn ang="0">
                  <a:pos x="873" y="4"/>
                </a:cxn>
                <a:cxn ang="0">
                  <a:pos x="860" y="0"/>
                </a:cxn>
                <a:cxn ang="0">
                  <a:pos x="857" y="19"/>
                </a:cxn>
                <a:cxn ang="0">
                  <a:pos x="866" y="23"/>
                </a:cxn>
                <a:cxn ang="0">
                  <a:pos x="873" y="27"/>
                </a:cxn>
                <a:cxn ang="0">
                  <a:pos x="886" y="40"/>
                </a:cxn>
                <a:cxn ang="0">
                  <a:pos x="892" y="50"/>
                </a:cxn>
                <a:cxn ang="0">
                  <a:pos x="894" y="55"/>
                </a:cxn>
                <a:cxn ang="0">
                  <a:pos x="897" y="69"/>
                </a:cxn>
                <a:cxn ang="0">
                  <a:pos x="895" y="829"/>
                </a:cxn>
                <a:cxn ang="0">
                  <a:pos x="892" y="838"/>
                </a:cxn>
                <a:cxn ang="0">
                  <a:pos x="887" y="845"/>
                </a:cxn>
                <a:cxn ang="0">
                  <a:pos x="882" y="854"/>
                </a:cxn>
                <a:cxn ang="0">
                  <a:pos x="873" y="859"/>
                </a:cxn>
                <a:cxn ang="0">
                  <a:pos x="866" y="864"/>
                </a:cxn>
                <a:cxn ang="0">
                  <a:pos x="857" y="867"/>
                </a:cxn>
                <a:cxn ang="0">
                  <a:pos x="68" y="868"/>
                </a:cxn>
                <a:cxn ang="0">
                  <a:pos x="54" y="865"/>
                </a:cxn>
                <a:cxn ang="0">
                  <a:pos x="49" y="864"/>
                </a:cxn>
                <a:cxn ang="0">
                  <a:pos x="40" y="857"/>
                </a:cxn>
                <a:cxn ang="0">
                  <a:pos x="27" y="845"/>
                </a:cxn>
                <a:cxn ang="0">
                  <a:pos x="22" y="838"/>
                </a:cxn>
                <a:cxn ang="0">
                  <a:pos x="19" y="829"/>
                </a:cxn>
                <a:cxn ang="0">
                  <a:pos x="21" y="55"/>
                </a:cxn>
                <a:cxn ang="0">
                  <a:pos x="22" y="50"/>
                </a:cxn>
                <a:cxn ang="0">
                  <a:pos x="28" y="40"/>
                </a:cxn>
                <a:cxn ang="0">
                  <a:pos x="40" y="29"/>
                </a:cxn>
                <a:cxn ang="0">
                  <a:pos x="49" y="23"/>
                </a:cxn>
                <a:cxn ang="0">
                  <a:pos x="54" y="21"/>
                </a:cxn>
              </a:cxnLst>
              <a:rect l="0" t="0" r="r" b="b"/>
              <a:pathLst>
                <a:path w="916" h="888">
                  <a:moveTo>
                    <a:pt x="68" y="0"/>
                  </a:moveTo>
                  <a:lnTo>
                    <a:pt x="54" y="0"/>
                  </a:lnTo>
                  <a:lnTo>
                    <a:pt x="51" y="2"/>
                  </a:lnTo>
                  <a:lnTo>
                    <a:pt x="49" y="2"/>
                  </a:lnTo>
                  <a:lnTo>
                    <a:pt x="46" y="4"/>
                  </a:lnTo>
                  <a:lnTo>
                    <a:pt x="41" y="4"/>
                  </a:lnTo>
                  <a:lnTo>
                    <a:pt x="36" y="7"/>
                  </a:lnTo>
                  <a:lnTo>
                    <a:pt x="33" y="8"/>
                  </a:lnTo>
                  <a:lnTo>
                    <a:pt x="32" y="10"/>
                  </a:lnTo>
                  <a:lnTo>
                    <a:pt x="28" y="11"/>
                  </a:lnTo>
                  <a:lnTo>
                    <a:pt x="27" y="13"/>
                  </a:lnTo>
                  <a:lnTo>
                    <a:pt x="24" y="15"/>
                  </a:lnTo>
                  <a:lnTo>
                    <a:pt x="21" y="18"/>
                  </a:lnTo>
                  <a:lnTo>
                    <a:pt x="21" y="21"/>
                  </a:lnTo>
                  <a:lnTo>
                    <a:pt x="17" y="21"/>
                  </a:lnTo>
                  <a:lnTo>
                    <a:pt x="14" y="24"/>
                  </a:lnTo>
                  <a:lnTo>
                    <a:pt x="13" y="27"/>
                  </a:lnTo>
                  <a:lnTo>
                    <a:pt x="11" y="29"/>
                  </a:lnTo>
                  <a:lnTo>
                    <a:pt x="9" y="32"/>
                  </a:lnTo>
                  <a:lnTo>
                    <a:pt x="8" y="34"/>
                  </a:lnTo>
                  <a:lnTo>
                    <a:pt x="6" y="37"/>
                  </a:lnTo>
                  <a:lnTo>
                    <a:pt x="3" y="42"/>
                  </a:lnTo>
                  <a:lnTo>
                    <a:pt x="3" y="47"/>
                  </a:lnTo>
                  <a:lnTo>
                    <a:pt x="1" y="50"/>
                  </a:lnTo>
                  <a:lnTo>
                    <a:pt x="1" y="51"/>
                  </a:lnTo>
                  <a:lnTo>
                    <a:pt x="0" y="55"/>
                  </a:lnTo>
                  <a:lnTo>
                    <a:pt x="0" y="832"/>
                  </a:lnTo>
                  <a:lnTo>
                    <a:pt x="1" y="835"/>
                  </a:lnTo>
                  <a:lnTo>
                    <a:pt x="1" y="837"/>
                  </a:lnTo>
                  <a:lnTo>
                    <a:pt x="3" y="840"/>
                  </a:lnTo>
                  <a:lnTo>
                    <a:pt x="3" y="845"/>
                  </a:lnTo>
                  <a:lnTo>
                    <a:pt x="6" y="849"/>
                  </a:lnTo>
                  <a:lnTo>
                    <a:pt x="8" y="852"/>
                  </a:lnTo>
                  <a:lnTo>
                    <a:pt x="9" y="854"/>
                  </a:lnTo>
                  <a:lnTo>
                    <a:pt x="11" y="857"/>
                  </a:lnTo>
                  <a:lnTo>
                    <a:pt x="13" y="859"/>
                  </a:lnTo>
                  <a:lnTo>
                    <a:pt x="14" y="862"/>
                  </a:lnTo>
                  <a:lnTo>
                    <a:pt x="24" y="872"/>
                  </a:lnTo>
                  <a:lnTo>
                    <a:pt x="27" y="873"/>
                  </a:lnTo>
                  <a:lnTo>
                    <a:pt x="28" y="875"/>
                  </a:lnTo>
                  <a:lnTo>
                    <a:pt x="32" y="876"/>
                  </a:lnTo>
                  <a:lnTo>
                    <a:pt x="33" y="878"/>
                  </a:lnTo>
                  <a:lnTo>
                    <a:pt x="36" y="880"/>
                  </a:lnTo>
                  <a:lnTo>
                    <a:pt x="41" y="883"/>
                  </a:lnTo>
                  <a:lnTo>
                    <a:pt x="46" y="883"/>
                  </a:lnTo>
                  <a:lnTo>
                    <a:pt x="49" y="884"/>
                  </a:lnTo>
                  <a:lnTo>
                    <a:pt x="51" y="884"/>
                  </a:lnTo>
                  <a:lnTo>
                    <a:pt x="54" y="886"/>
                  </a:lnTo>
                  <a:lnTo>
                    <a:pt x="64" y="886"/>
                  </a:lnTo>
                  <a:lnTo>
                    <a:pt x="68" y="888"/>
                  </a:lnTo>
                  <a:lnTo>
                    <a:pt x="847" y="888"/>
                  </a:lnTo>
                  <a:lnTo>
                    <a:pt x="854" y="884"/>
                  </a:lnTo>
                  <a:lnTo>
                    <a:pt x="852" y="886"/>
                  </a:lnTo>
                  <a:lnTo>
                    <a:pt x="860" y="886"/>
                  </a:lnTo>
                  <a:lnTo>
                    <a:pt x="863" y="884"/>
                  </a:lnTo>
                  <a:lnTo>
                    <a:pt x="865" y="884"/>
                  </a:lnTo>
                  <a:lnTo>
                    <a:pt x="868" y="883"/>
                  </a:lnTo>
                  <a:lnTo>
                    <a:pt x="873" y="883"/>
                  </a:lnTo>
                  <a:lnTo>
                    <a:pt x="878" y="880"/>
                  </a:lnTo>
                  <a:lnTo>
                    <a:pt x="881" y="878"/>
                  </a:lnTo>
                  <a:lnTo>
                    <a:pt x="882" y="876"/>
                  </a:lnTo>
                  <a:lnTo>
                    <a:pt x="886" y="875"/>
                  </a:lnTo>
                  <a:lnTo>
                    <a:pt x="887" y="873"/>
                  </a:lnTo>
                  <a:lnTo>
                    <a:pt x="890" y="872"/>
                  </a:lnTo>
                  <a:lnTo>
                    <a:pt x="892" y="870"/>
                  </a:lnTo>
                  <a:lnTo>
                    <a:pt x="898" y="864"/>
                  </a:lnTo>
                  <a:lnTo>
                    <a:pt x="900" y="862"/>
                  </a:lnTo>
                  <a:lnTo>
                    <a:pt x="902" y="859"/>
                  </a:lnTo>
                  <a:lnTo>
                    <a:pt x="903" y="857"/>
                  </a:lnTo>
                  <a:lnTo>
                    <a:pt x="905" y="854"/>
                  </a:lnTo>
                  <a:lnTo>
                    <a:pt x="906" y="852"/>
                  </a:lnTo>
                  <a:lnTo>
                    <a:pt x="908" y="849"/>
                  </a:lnTo>
                  <a:lnTo>
                    <a:pt x="911" y="845"/>
                  </a:lnTo>
                  <a:lnTo>
                    <a:pt x="911" y="840"/>
                  </a:lnTo>
                  <a:lnTo>
                    <a:pt x="913" y="837"/>
                  </a:lnTo>
                  <a:lnTo>
                    <a:pt x="913" y="835"/>
                  </a:lnTo>
                  <a:lnTo>
                    <a:pt x="914" y="832"/>
                  </a:lnTo>
                  <a:lnTo>
                    <a:pt x="914" y="824"/>
                  </a:lnTo>
                  <a:lnTo>
                    <a:pt x="913" y="825"/>
                  </a:lnTo>
                  <a:lnTo>
                    <a:pt x="916" y="819"/>
                  </a:lnTo>
                  <a:lnTo>
                    <a:pt x="916" y="69"/>
                  </a:lnTo>
                  <a:lnTo>
                    <a:pt x="914" y="64"/>
                  </a:lnTo>
                  <a:lnTo>
                    <a:pt x="914" y="55"/>
                  </a:lnTo>
                  <a:lnTo>
                    <a:pt x="913" y="51"/>
                  </a:lnTo>
                  <a:lnTo>
                    <a:pt x="913" y="50"/>
                  </a:lnTo>
                  <a:lnTo>
                    <a:pt x="911" y="47"/>
                  </a:lnTo>
                  <a:lnTo>
                    <a:pt x="911" y="42"/>
                  </a:lnTo>
                  <a:lnTo>
                    <a:pt x="908" y="37"/>
                  </a:lnTo>
                  <a:lnTo>
                    <a:pt x="906" y="34"/>
                  </a:lnTo>
                  <a:lnTo>
                    <a:pt x="905" y="32"/>
                  </a:lnTo>
                  <a:lnTo>
                    <a:pt x="903" y="29"/>
                  </a:lnTo>
                  <a:lnTo>
                    <a:pt x="902" y="27"/>
                  </a:lnTo>
                  <a:lnTo>
                    <a:pt x="900" y="24"/>
                  </a:lnTo>
                  <a:lnTo>
                    <a:pt x="890" y="15"/>
                  </a:lnTo>
                  <a:lnTo>
                    <a:pt x="887" y="13"/>
                  </a:lnTo>
                  <a:lnTo>
                    <a:pt x="886" y="11"/>
                  </a:lnTo>
                  <a:lnTo>
                    <a:pt x="882" y="10"/>
                  </a:lnTo>
                  <a:lnTo>
                    <a:pt x="881" y="8"/>
                  </a:lnTo>
                  <a:lnTo>
                    <a:pt x="878" y="7"/>
                  </a:lnTo>
                  <a:lnTo>
                    <a:pt x="873" y="4"/>
                  </a:lnTo>
                  <a:lnTo>
                    <a:pt x="868" y="4"/>
                  </a:lnTo>
                  <a:lnTo>
                    <a:pt x="865" y="2"/>
                  </a:lnTo>
                  <a:lnTo>
                    <a:pt x="863" y="2"/>
                  </a:lnTo>
                  <a:lnTo>
                    <a:pt x="860" y="0"/>
                  </a:lnTo>
                  <a:lnTo>
                    <a:pt x="68" y="0"/>
                  </a:lnTo>
                  <a:lnTo>
                    <a:pt x="68" y="19"/>
                  </a:lnTo>
                  <a:lnTo>
                    <a:pt x="847" y="19"/>
                  </a:lnTo>
                  <a:lnTo>
                    <a:pt x="857" y="19"/>
                  </a:lnTo>
                  <a:lnTo>
                    <a:pt x="860" y="21"/>
                  </a:lnTo>
                  <a:lnTo>
                    <a:pt x="862" y="21"/>
                  </a:lnTo>
                  <a:lnTo>
                    <a:pt x="865" y="23"/>
                  </a:lnTo>
                  <a:lnTo>
                    <a:pt x="866" y="23"/>
                  </a:lnTo>
                  <a:lnTo>
                    <a:pt x="865" y="23"/>
                  </a:lnTo>
                  <a:lnTo>
                    <a:pt x="868" y="24"/>
                  </a:lnTo>
                  <a:lnTo>
                    <a:pt x="870" y="26"/>
                  </a:lnTo>
                  <a:lnTo>
                    <a:pt x="873" y="27"/>
                  </a:lnTo>
                  <a:lnTo>
                    <a:pt x="874" y="29"/>
                  </a:lnTo>
                  <a:lnTo>
                    <a:pt x="878" y="31"/>
                  </a:lnTo>
                  <a:lnTo>
                    <a:pt x="884" y="37"/>
                  </a:lnTo>
                  <a:lnTo>
                    <a:pt x="886" y="40"/>
                  </a:lnTo>
                  <a:lnTo>
                    <a:pt x="887" y="42"/>
                  </a:lnTo>
                  <a:lnTo>
                    <a:pt x="889" y="45"/>
                  </a:lnTo>
                  <a:lnTo>
                    <a:pt x="890" y="47"/>
                  </a:lnTo>
                  <a:lnTo>
                    <a:pt x="892" y="50"/>
                  </a:lnTo>
                  <a:lnTo>
                    <a:pt x="892" y="48"/>
                  </a:lnTo>
                  <a:lnTo>
                    <a:pt x="892" y="50"/>
                  </a:lnTo>
                  <a:lnTo>
                    <a:pt x="894" y="53"/>
                  </a:lnTo>
                  <a:lnTo>
                    <a:pt x="894" y="55"/>
                  </a:lnTo>
                  <a:lnTo>
                    <a:pt x="895" y="58"/>
                  </a:lnTo>
                  <a:lnTo>
                    <a:pt x="895" y="67"/>
                  </a:lnTo>
                  <a:lnTo>
                    <a:pt x="898" y="74"/>
                  </a:lnTo>
                  <a:lnTo>
                    <a:pt x="897" y="69"/>
                  </a:lnTo>
                  <a:lnTo>
                    <a:pt x="897" y="819"/>
                  </a:lnTo>
                  <a:lnTo>
                    <a:pt x="900" y="813"/>
                  </a:lnTo>
                  <a:lnTo>
                    <a:pt x="895" y="817"/>
                  </a:lnTo>
                  <a:lnTo>
                    <a:pt x="895" y="829"/>
                  </a:lnTo>
                  <a:lnTo>
                    <a:pt x="894" y="832"/>
                  </a:lnTo>
                  <a:lnTo>
                    <a:pt x="894" y="833"/>
                  </a:lnTo>
                  <a:lnTo>
                    <a:pt x="892" y="837"/>
                  </a:lnTo>
                  <a:lnTo>
                    <a:pt x="892" y="838"/>
                  </a:lnTo>
                  <a:lnTo>
                    <a:pt x="892" y="837"/>
                  </a:lnTo>
                  <a:lnTo>
                    <a:pt x="890" y="840"/>
                  </a:lnTo>
                  <a:lnTo>
                    <a:pt x="889" y="841"/>
                  </a:lnTo>
                  <a:lnTo>
                    <a:pt x="887" y="845"/>
                  </a:lnTo>
                  <a:lnTo>
                    <a:pt x="886" y="846"/>
                  </a:lnTo>
                  <a:lnTo>
                    <a:pt x="884" y="849"/>
                  </a:lnTo>
                  <a:lnTo>
                    <a:pt x="882" y="851"/>
                  </a:lnTo>
                  <a:lnTo>
                    <a:pt x="882" y="854"/>
                  </a:lnTo>
                  <a:lnTo>
                    <a:pt x="879" y="854"/>
                  </a:lnTo>
                  <a:lnTo>
                    <a:pt x="878" y="856"/>
                  </a:lnTo>
                  <a:lnTo>
                    <a:pt x="874" y="857"/>
                  </a:lnTo>
                  <a:lnTo>
                    <a:pt x="873" y="859"/>
                  </a:lnTo>
                  <a:lnTo>
                    <a:pt x="870" y="860"/>
                  </a:lnTo>
                  <a:lnTo>
                    <a:pt x="868" y="862"/>
                  </a:lnTo>
                  <a:lnTo>
                    <a:pt x="865" y="864"/>
                  </a:lnTo>
                  <a:lnTo>
                    <a:pt x="866" y="864"/>
                  </a:lnTo>
                  <a:lnTo>
                    <a:pt x="865" y="864"/>
                  </a:lnTo>
                  <a:lnTo>
                    <a:pt x="862" y="865"/>
                  </a:lnTo>
                  <a:lnTo>
                    <a:pt x="860" y="865"/>
                  </a:lnTo>
                  <a:lnTo>
                    <a:pt x="857" y="867"/>
                  </a:lnTo>
                  <a:lnTo>
                    <a:pt x="846" y="867"/>
                  </a:lnTo>
                  <a:lnTo>
                    <a:pt x="841" y="872"/>
                  </a:lnTo>
                  <a:lnTo>
                    <a:pt x="847" y="868"/>
                  </a:lnTo>
                  <a:lnTo>
                    <a:pt x="68" y="868"/>
                  </a:lnTo>
                  <a:lnTo>
                    <a:pt x="73" y="870"/>
                  </a:lnTo>
                  <a:lnTo>
                    <a:pt x="67" y="867"/>
                  </a:lnTo>
                  <a:lnTo>
                    <a:pt x="57" y="867"/>
                  </a:lnTo>
                  <a:lnTo>
                    <a:pt x="54" y="865"/>
                  </a:lnTo>
                  <a:lnTo>
                    <a:pt x="52" y="865"/>
                  </a:lnTo>
                  <a:lnTo>
                    <a:pt x="49" y="864"/>
                  </a:lnTo>
                  <a:lnTo>
                    <a:pt x="48" y="864"/>
                  </a:lnTo>
                  <a:lnTo>
                    <a:pt x="49" y="864"/>
                  </a:lnTo>
                  <a:lnTo>
                    <a:pt x="46" y="862"/>
                  </a:lnTo>
                  <a:lnTo>
                    <a:pt x="44" y="860"/>
                  </a:lnTo>
                  <a:lnTo>
                    <a:pt x="41" y="859"/>
                  </a:lnTo>
                  <a:lnTo>
                    <a:pt x="40" y="857"/>
                  </a:lnTo>
                  <a:lnTo>
                    <a:pt x="36" y="856"/>
                  </a:lnTo>
                  <a:lnTo>
                    <a:pt x="30" y="849"/>
                  </a:lnTo>
                  <a:lnTo>
                    <a:pt x="28" y="846"/>
                  </a:lnTo>
                  <a:lnTo>
                    <a:pt x="27" y="845"/>
                  </a:lnTo>
                  <a:lnTo>
                    <a:pt x="25" y="841"/>
                  </a:lnTo>
                  <a:lnTo>
                    <a:pt x="24" y="840"/>
                  </a:lnTo>
                  <a:lnTo>
                    <a:pt x="22" y="837"/>
                  </a:lnTo>
                  <a:lnTo>
                    <a:pt x="22" y="838"/>
                  </a:lnTo>
                  <a:lnTo>
                    <a:pt x="22" y="837"/>
                  </a:lnTo>
                  <a:lnTo>
                    <a:pt x="21" y="833"/>
                  </a:lnTo>
                  <a:lnTo>
                    <a:pt x="21" y="832"/>
                  </a:lnTo>
                  <a:lnTo>
                    <a:pt x="19" y="829"/>
                  </a:lnTo>
                  <a:lnTo>
                    <a:pt x="19" y="819"/>
                  </a:lnTo>
                  <a:lnTo>
                    <a:pt x="19" y="69"/>
                  </a:lnTo>
                  <a:lnTo>
                    <a:pt x="19" y="58"/>
                  </a:lnTo>
                  <a:lnTo>
                    <a:pt x="21" y="55"/>
                  </a:lnTo>
                  <a:lnTo>
                    <a:pt x="21" y="53"/>
                  </a:lnTo>
                  <a:lnTo>
                    <a:pt x="22" y="50"/>
                  </a:lnTo>
                  <a:lnTo>
                    <a:pt x="22" y="48"/>
                  </a:lnTo>
                  <a:lnTo>
                    <a:pt x="22" y="50"/>
                  </a:lnTo>
                  <a:lnTo>
                    <a:pt x="24" y="47"/>
                  </a:lnTo>
                  <a:lnTo>
                    <a:pt x="25" y="45"/>
                  </a:lnTo>
                  <a:lnTo>
                    <a:pt x="27" y="42"/>
                  </a:lnTo>
                  <a:lnTo>
                    <a:pt x="28" y="40"/>
                  </a:lnTo>
                  <a:lnTo>
                    <a:pt x="30" y="37"/>
                  </a:lnTo>
                  <a:lnTo>
                    <a:pt x="33" y="34"/>
                  </a:lnTo>
                  <a:lnTo>
                    <a:pt x="36" y="31"/>
                  </a:lnTo>
                  <a:lnTo>
                    <a:pt x="40" y="29"/>
                  </a:lnTo>
                  <a:lnTo>
                    <a:pt x="41" y="27"/>
                  </a:lnTo>
                  <a:lnTo>
                    <a:pt x="44" y="26"/>
                  </a:lnTo>
                  <a:lnTo>
                    <a:pt x="46" y="24"/>
                  </a:lnTo>
                  <a:lnTo>
                    <a:pt x="49" y="23"/>
                  </a:lnTo>
                  <a:lnTo>
                    <a:pt x="48" y="23"/>
                  </a:lnTo>
                  <a:lnTo>
                    <a:pt x="49" y="23"/>
                  </a:lnTo>
                  <a:lnTo>
                    <a:pt x="52" y="21"/>
                  </a:lnTo>
                  <a:lnTo>
                    <a:pt x="54" y="21"/>
                  </a:lnTo>
                  <a:lnTo>
                    <a:pt x="57" y="19"/>
                  </a:lnTo>
                  <a:lnTo>
                    <a:pt x="68" y="19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76" name="Freeform 68"/>
            <p:cNvSpPr>
              <a:spLocks/>
            </p:cNvSpPr>
            <p:nvPr/>
          </p:nvSpPr>
          <p:spPr bwMode="auto">
            <a:xfrm>
              <a:off x="2965" y="2706"/>
              <a:ext cx="409" cy="437"/>
            </a:xfrm>
            <a:custGeom>
              <a:avLst/>
              <a:gdLst/>
              <a:ahLst/>
              <a:cxnLst>
                <a:cxn ang="0">
                  <a:pos x="50" y="1"/>
                </a:cxn>
                <a:cxn ang="0">
                  <a:pos x="34" y="8"/>
                </a:cxn>
                <a:cxn ang="0">
                  <a:pos x="24" y="14"/>
                </a:cxn>
                <a:cxn ang="0">
                  <a:pos x="15" y="24"/>
                </a:cxn>
                <a:cxn ang="0">
                  <a:pos x="8" y="33"/>
                </a:cxn>
                <a:cxn ang="0">
                  <a:pos x="2" y="49"/>
                </a:cxn>
                <a:cxn ang="0">
                  <a:pos x="2" y="384"/>
                </a:cxn>
                <a:cxn ang="0">
                  <a:pos x="7" y="399"/>
                </a:cxn>
                <a:cxn ang="0">
                  <a:pos x="13" y="408"/>
                </a:cxn>
                <a:cxn ang="0">
                  <a:pos x="29" y="424"/>
                </a:cxn>
                <a:cxn ang="0">
                  <a:pos x="42" y="432"/>
                </a:cxn>
                <a:cxn ang="0">
                  <a:pos x="55" y="435"/>
                </a:cxn>
                <a:cxn ang="0">
                  <a:pos x="347" y="434"/>
                </a:cxn>
                <a:cxn ang="0">
                  <a:pos x="358" y="434"/>
                </a:cxn>
                <a:cxn ang="0">
                  <a:pos x="374" y="427"/>
                </a:cxn>
                <a:cxn ang="0">
                  <a:pos x="383" y="421"/>
                </a:cxn>
                <a:cxn ang="0">
                  <a:pos x="395" y="408"/>
                </a:cxn>
                <a:cxn ang="0">
                  <a:pos x="401" y="399"/>
                </a:cxn>
                <a:cxn ang="0">
                  <a:pos x="406" y="384"/>
                </a:cxn>
                <a:cxn ang="0">
                  <a:pos x="409" y="368"/>
                </a:cxn>
                <a:cxn ang="0">
                  <a:pos x="406" y="51"/>
                </a:cxn>
                <a:cxn ang="0">
                  <a:pos x="401" y="36"/>
                </a:cxn>
                <a:cxn ang="0">
                  <a:pos x="395" y="27"/>
                </a:cxn>
                <a:cxn ang="0">
                  <a:pos x="379" y="11"/>
                </a:cxn>
                <a:cxn ang="0">
                  <a:pos x="366" y="3"/>
                </a:cxn>
                <a:cxn ang="0">
                  <a:pos x="353" y="0"/>
                </a:cxn>
                <a:cxn ang="0">
                  <a:pos x="350" y="19"/>
                </a:cxn>
                <a:cxn ang="0">
                  <a:pos x="359" y="22"/>
                </a:cxn>
                <a:cxn ang="0">
                  <a:pos x="366" y="27"/>
                </a:cxn>
                <a:cxn ang="0">
                  <a:pos x="379" y="39"/>
                </a:cxn>
                <a:cxn ang="0">
                  <a:pos x="385" y="49"/>
                </a:cxn>
                <a:cxn ang="0">
                  <a:pos x="387" y="54"/>
                </a:cxn>
                <a:cxn ang="0">
                  <a:pos x="390" y="68"/>
                </a:cxn>
                <a:cxn ang="0">
                  <a:pos x="388" y="378"/>
                </a:cxn>
                <a:cxn ang="0">
                  <a:pos x="385" y="387"/>
                </a:cxn>
                <a:cxn ang="0">
                  <a:pos x="380" y="394"/>
                </a:cxn>
                <a:cxn ang="0">
                  <a:pos x="375" y="403"/>
                </a:cxn>
                <a:cxn ang="0">
                  <a:pos x="366" y="408"/>
                </a:cxn>
                <a:cxn ang="0">
                  <a:pos x="359" y="413"/>
                </a:cxn>
                <a:cxn ang="0">
                  <a:pos x="350" y="416"/>
                </a:cxn>
                <a:cxn ang="0">
                  <a:pos x="69" y="418"/>
                </a:cxn>
                <a:cxn ang="0">
                  <a:pos x="55" y="415"/>
                </a:cxn>
                <a:cxn ang="0">
                  <a:pos x="50" y="413"/>
                </a:cxn>
                <a:cxn ang="0">
                  <a:pos x="40" y="407"/>
                </a:cxn>
                <a:cxn ang="0">
                  <a:pos x="27" y="394"/>
                </a:cxn>
                <a:cxn ang="0">
                  <a:pos x="23" y="387"/>
                </a:cxn>
                <a:cxn ang="0">
                  <a:pos x="19" y="378"/>
                </a:cxn>
                <a:cxn ang="0">
                  <a:pos x="21" y="54"/>
                </a:cxn>
                <a:cxn ang="0">
                  <a:pos x="23" y="49"/>
                </a:cxn>
                <a:cxn ang="0">
                  <a:pos x="29" y="39"/>
                </a:cxn>
                <a:cxn ang="0">
                  <a:pos x="40" y="28"/>
                </a:cxn>
                <a:cxn ang="0">
                  <a:pos x="50" y="22"/>
                </a:cxn>
                <a:cxn ang="0">
                  <a:pos x="55" y="20"/>
                </a:cxn>
              </a:cxnLst>
              <a:rect l="0" t="0" r="r" b="b"/>
              <a:pathLst>
                <a:path w="409" h="437">
                  <a:moveTo>
                    <a:pt x="69" y="0"/>
                  </a:moveTo>
                  <a:lnTo>
                    <a:pt x="55" y="0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7" y="3"/>
                  </a:lnTo>
                  <a:lnTo>
                    <a:pt x="42" y="3"/>
                  </a:lnTo>
                  <a:lnTo>
                    <a:pt x="37" y="6"/>
                  </a:lnTo>
                  <a:lnTo>
                    <a:pt x="34" y="8"/>
                  </a:lnTo>
                  <a:lnTo>
                    <a:pt x="32" y="9"/>
                  </a:lnTo>
                  <a:lnTo>
                    <a:pt x="29" y="11"/>
                  </a:lnTo>
                  <a:lnTo>
                    <a:pt x="27" y="12"/>
                  </a:lnTo>
                  <a:lnTo>
                    <a:pt x="24" y="14"/>
                  </a:lnTo>
                  <a:lnTo>
                    <a:pt x="21" y="17"/>
                  </a:lnTo>
                  <a:lnTo>
                    <a:pt x="21" y="20"/>
                  </a:lnTo>
                  <a:lnTo>
                    <a:pt x="18" y="20"/>
                  </a:lnTo>
                  <a:lnTo>
                    <a:pt x="15" y="24"/>
                  </a:lnTo>
                  <a:lnTo>
                    <a:pt x="13" y="27"/>
                  </a:lnTo>
                  <a:lnTo>
                    <a:pt x="11" y="28"/>
                  </a:lnTo>
                  <a:lnTo>
                    <a:pt x="10" y="32"/>
                  </a:lnTo>
                  <a:lnTo>
                    <a:pt x="8" y="33"/>
                  </a:lnTo>
                  <a:lnTo>
                    <a:pt x="7" y="36"/>
                  </a:lnTo>
                  <a:lnTo>
                    <a:pt x="3" y="41"/>
                  </a:lnTo>
                  <a:lnTo>
                    <a:pt x="3" y="46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4"/>
                  </a:lnTo>
                  <a:lnTo>
                    <a:pt x="0" y="381"/>
                  </a:lnTo>
                  <a:lnTo>
                    <a:pt x="2" y="384"/>
                  </a:lnTo>
                  <a:lnTo>
                    <a:pt x="2" y="386"/>
                  </a:lnTo>
                  <a:lnTo>
                    <a:pt x="3" y="389"/>
                  </a:lnTo>
                  <a:lnTo>
                    <a:pt x="3" y="394"/>
                  </a:lnTo>
                  <a:lnTo>
                    <a:pt x="7" y="399"/>
                  </a:lnTo>
                  <a:lnTo>
                    <a:pt x="8" y="402"/>
                  </a:lnTo>
                  <a:lnTo>
                    <a:pt x="10" y="403"/>
                  </a:lnTo>
                  <a:lnTo>
                    <a:pt x="11" y="407"/>
                  </a:lnTo>
                  <a:lnTo>
                    <a:pt x="13" y="408"/>
                  </a:lnTo>
                  <a:lnTo>
                    <a:pt x="15" y="411"/>
                  </a:lnTo>
                  <a:lnTo>
                    <a:pt x="24" y="421"/>
                  </a:lnTo>
                  <a:lnTo>
                    <a:pt x="27" y="422"/>
                  </a:lnTo>
                  <a:lnTo>
                    <a:pt x="29" y="424"/>
                  </a:lnTo>
                  <a:lnTo>
                    <a:pt x="32" y="426"/>
                  </a:lnTo>
                  <a:lnTo>
                    <a:pt x="34" y="427"/>
                  </a:lnTo>
                  <a:lnTo>
                    <a:pt x="37" y="429"/>
                  </a:lnTo>
                  <a:lnTo>
                    <a:pt x="42" y="432"/>
                  </a:lnTo>
                  <a:lnTo>
                    <a:pt x="47" y="432"/>
                  </a:lnTo>
                  <a:lnTo>
                    <a:pt x="50" y="434"/>
                  </a:lnTo>
                  <a:lnTo>
                    <a:pt x="51" y="434"/>
                  </a:lnTo>
                  <a:lnTo>
                    <a:pt x="55" y="435"/>
                  </a:lnTo>
                  <a:lnTo>
                    <a:pt x="64" y="435"/>
                  </a:lnTo>
                  <a:lnTo>
                    <a:pt x="69" y="437"/>
                  </a:lnTo>
                  <a:lnTo>
                    <a:pt x="340" y="437"/>
                  </a:lnTo>
                  <a:lnTo>
                    <a:pt x="347" y="434"/>
                  </a:lnTo>
                  <a:lnTo>
                    <a:pt x="345" y="435"/>
                  </a:lnTo>
                  <a:lnTo>
                    <a:pt x="353" y="435"/>
                  </a:lnTo>
                  <a:lnTo>
                    <a:pt x="356" y="434"/>
                  </a:lnTo>
                  <a:lnTo>
                    <a:pt x="358" y="434"/>
                  </a:lnTo>
                  <a:lnTo>
                    <a:pt x="361" y="432"/>
                  </a:lnTo>
                  <a:lnTo>
                    <a:pt x="366" y="432"/>
                  </a:lnTo>
                  <a:lnTo>
                    <a:pt x="371" y="429"/>
                  </a:lnTo>
                  <a:lnTo>
                    <a:pt x="374" y="427"/>
                  </a:lnTo>
                  <a:lnTo>
                    <a:pt x="375" y="426"/>
                  </a:lnTo>
                  <a:lnTo>
                    <a:pt x="379" y="424"/>
                  </a:lnTo>
                  <a:lnTo>
                    <a:pt x="380" y="422"/>
                  </a:lnTo>
                  <a:lnTo>
                    <a:pt x="383" y="421"/>
                  </a:lnTo>
                  <a:lnTo>
                    <a:pt x="385" y="419"/>
                  </a:lnTo>
                  <a:lnTo>
                    <a:pt x="391" y="413"/>
                  </a:lnTo>
                  <a:lnTo>
                    <a:pt x="393" y="411"/>
                  </a:lnTo>
                  <a:lnTo>
                    <a:pt x="395" y="408"/>
                  </a:lnTo>
                  <a:lnTo>
                    <a:pt x="396" y="407"/>
                  </a:lnTo>
                  <a:lnTo>
                    <a:pt x="398" y="403"/>
                  </a:lnTo>
                  <a:lnTo>
                    <a:pt x="399" y="402"/>
                  </a:lnTo>
                  <a:lnTo>
                    <a:pt x="401" y="399"/>
                  </a:lnTo>
                  <a:lnTo>
                    <a:pt x="404" y="394"/>
                  </a:lnTo>
                  <a:lnTo>
                    <a:pt x="404" y="389"/>
                  </a:lnTo>
                  <a:lnTo>
                    <a:pt x="406" y="386"/>
                  </a:lnTo>
                  <a:lnTo>
                    <a:pt x="406" y="384"/>
                  </a:lnTo>
                  <a:lnTo>
                    <a:pt x="407" y="381"/>
                  </a:lnTo>
                  <a:lnTo>
                    <a:pt x="407" y="373"/>
                  </a:lnTo>
                  <a:lnTo>
                    <a:pt x="406" y="375"/>
                  </a:lnTo>
                  <a:lnTo>
                    <a:pt x="409" y="368"/>
                  </a:lnTo>
                  <a:lnTo>
                    <a:pt x="409" y="68"/>
                  </a:lnTo>
                  <a:lnTo>
                    <a:pt x="407" y="63"/>
                  </a:lnTo>
                  <a:lnTo>
                    <a:pt x="407" y="54"/>
                  </a:lnTo>
                  <a:lnTo>
                    <a:pt x="406" y="51"/>
                  </a:lnTo>
                  <a:lnTo>
                    <a:pt x="406" y="49"/>
                  </a:lnTo>
                  <a:lnTo>
                    <a:pt x="404" y="46"/>
                  </a:lnTo>
                  <a:lnTo>
                    <a:pt x="404" y="41"/>
                  </a:lnTo>
                  <a:lnTo>
                    <a:pt x="401" y="36"/>
                  </a:lnTo>
                  <a:lnTo>
                    <a:pt x="399" y="33"/>
                  </a:lnTo>
                  <a:lnTo>
                    <a:pt x="398" y="32"/>
                  </a:lnTo>
                  <a:lnTo>
                    <a:pt x="396" y="28"/>
                  </a:lnTo>
                  <a:lnTo>
                    <a:pt x="395" y="27"/>
                  </a:lnTo>
                  <a:lnTo>
                    <a:pt x="393" y="24"/>
                  </a:lnTo>
                  <a:lnTo>
                    <a:pt x="383" y="14"/>
                  </a:lnTo>
                  <a:lnTo>
                    <a:pt x="380" y="12"/>
                  </a:lnTo>
                  <a:lnTo>
                    <a:pt x="379" y="11"/>
                  </a:lnTo>
                  <a:lnTo>
                    <a:pt x="375" y="9"/>
                  </a:lnTo>
                  <a:lnTo>
                    <a:pt x="374" y="8"/>
                  </a:lnTo>
                  <a:lnTo>
                    <a:pt x="371" y="6"/>
                  </a:lnTo>
                  <a:lnTo>
                    <a:pt x="366" y="3"/>
                  </a:lnTo>
                  <a:lnTo>
                    <a:pt x="361" y="3"/>
                  </a:lnTo>
                  <a:lnTo>
                    <a:pt x="358" y="1"/>
                  </a:lnTo>
                  <a:lnTo>
                    <a:pt x="356" y="1"/>
                  </a:lnTo>
                  <a:lnTo>
                    <a:pt x="353" y="0"/>
                  </a:lnTo>
                  <a:lnTo>
                    <a:pt x="69" y="0"/>
                  </a:lnTo>
                  <a:lnTo>
                    <a:pt x="69" y="19"/>
                  </a:lnTo>
                  <a:lnTo>
                    <a:pt x="340" y="19"/>
                  </a:lnTo>
                  <a:lnTo>
                    <a:pt x="350" y="19"/>
                  </a:lnTo>
                  <a:lnTo>
                    <a:pt x="353" y="20"/>
                  </a:lnTo>
                  <a:lnTo>
                    <a:pt x="355" y="20"/>
                  </a:lnTo>
                  <a:lnTo>
                    <a:pt x="358" y="22"/>
                  </a:lnTo>
                  <a:lnTo>
                    <a:pt x="359" y="22"/>
                  </a:lnTo>
                  <a:lnTo>
                    <a:pt x="358" y="22"/>
                  </a:lnTo>
                  <a:lnTo>
                    <a:pt x="361" y="24"/>
                  </a:lnTo>
                  <a:lnTo>
                    <a:pt x="363" y="25"/>
                  </a:lnTo>
                  <a:lnTo>
                    <a:pt x="366" y="27"/>
                  </a:lnTo>
                  <a:lnTo>
                    <a:pt x="367" y="28"/>
                  </a:lnTo>
                  <a:lnTo>
                    <a:pt x="371" y="30"/>
                  </a:lnTo>
                  <a:lnTo>
                    <a:pt x="377" y="36"/>
                  </a:lnTo>
                  <a:lnTo>
                    <a:pt x="379" y="39"/>
                  </a:lnTo>
                  <a:lnTo>
                    <a:pt x="380" y="41"/>
                  </a:lnTo>
                  <a:lnTo>
                    <a:pt x="382" y="44"/>
                  </a:lnTo>
                  <a:lnTo>
                    <a:pt x="383" y="46"/>
                  </a:lnTo>
                  <a:lnTo>
                    <a:pt x="385" y="49"/>
                  </a:lnTo>
                  <a:lnTo>
                    <a:pt x="385" y="47"/>
                  </a:lnTo>
                  <a:lnTo>
                    <a:pt x="385" y="49"/>
                  </a:lnTo>
                  <a:lnTo>
                    <a:pt x="387" y="52"/>
                  </a:lnTo>
                  <a:lnTo>
                    <a:pt x="387" y="54"/>
                  </a:lnTo>
                  <a:lnTo>
                    <a:pt x="388" y="57"/>
                  </a:lnTo>
                  <a:lnTo>
                    <a:pt x="388" y="67"/>
                  </a:lnTo>
                  <a:lnTo>
                    <a:pt x="391" y="73"/>
                  </a:lnTo>
                  <a:lnTo>
                    <a:pt x="390" y="68"/>
                  </a:lnTo>
                  <a:lnTo>
                    <a:pt x="390" y="368"/>
                  </a:lnTo>
                  <a:lnTo>
                    <a:pt x="393" y="362"/>
                  </a:lnTo>
                  <a:lnTo>
                    <a:pt x="388" y="367"/>
                  </a:lnTo>
                  <a:lnTo>
                    <a:pt x="388" y="378"/>
                  </a:lnTo>
                  <a:lnTo>
                    <a:pt x="387" y="381"/>
                  </a:lnTo>
                  <a:lnTo>
                    <a:pt x="387" y="383"/>
                  </a:lnTo>
                  <a:lnTo>
                    <a:pt x="385" y="386"/>
                  </a:lnTo>
                  <a:lnTo>
                    <a:pt x="385" y="387"/>
                  </a:lnTo>
                  <a:lnTo>
                    <a:pt x="385" y="386"/>
                  </a:lnTo>
                  <a:lnTo>
                    <a:pt x="383" y="389"/>
                  </a:lnTo>
                  <a:lnTo>
                    <a:pt x="382" y="391"/>
                  </a:lnTo>
                  <a:lnTo>
                    <a:pt x="380" y="394"/>
                  </a:lnTo>
                  <a:lnTo>
                    <a:pt x="379" y="395"/>
                  </a:lnTo>
                  <a:lnTo>
                    <a:pt x="377" y="399"/>
                  </a:lnTo>
                  <a:lnTo>
                    <a:pt x="375" y="400"/>
                  </a:lnTo>
                  <a:lnTo>
                    <a:pt x="375" y="403"/>
                  </a:lnTo>
                  <a:lnTo>
                    <a:pt x="372" y="403"/>
                  </a:lnTo>
                  <a:lnTo>
                    <a:pt x="371" y="405"/>
                  </a:lnTo>
                  <a:lnTo>
                    <a:pt x="367" y="407"/>
                  </a:lnTo>
                  <a:lnTo>
                    <a:pt x="366" y="408"/>
                  </a:lnTo>
                  <a:lnTo>
                    <a:pt x="363" y="410"/>
                  </a:lnTo>
                  <a:lnTo>
                    <a:pt x="361" y="411"/>
                  </a:lnTo>
                  <a:lnTo>
                    <a:pt x="358" y="413"/>
                  </a:lnTo>
                  <a:lnTo>
                    <a:pt x="359" y="413"/>
                  </a:lnTo>
                  <a:lnTo>
                    <a:pt x="358" y="413"/>
                  </a:lnTo>
                  <a:lnTo>
                    <a:pt x="355" y="415"/>
                  </a:lnTo>
                  <a:lnTo>
                    <a:pt x="353" y="415"/>
                  </a:lnTo>
                  <a:lnTo>
                    <a:pt x="350" y="416"/>
                  </a:lnTo>
                  <a:lnTo>
                    <a:pt x="339" y="416"/>
                  </a:lnTo>
                  <a:lnTo>
                    <a:pt x="334" y="421"/>
                  </a:lnTo>
                  <a:lnTo>
                    <a:pt x="340" y="418"/>
                  </a:lnTo>
                  <a:lnTo>
                    <a:pt x="69" y="418"/>
                  </a:lnTo>
                  <a:lnTo>
                    <a:pt x="74" y="419"/>
                  </a:lnTo>
                  <a:lnTo>
                    <a:pt x="67" y="416"/>
                  </a:lnTo>
                  <a:lnTo>
                    <a:pt x="58" y="416"/>
                  </a:lnTo>
                  <a:lnTo>
                    <a:pt x="55" y="415"/>
                  </a:lnTo>
                  <a:lnTo>
                    <a:pt x="53" y="415"/>
                  </a:lnTo>
                  <a:lnTo>
                    <a:pt x="50" y="413"/>
                  </a:lnTo>
                  <a:lnTo>
                    <a:pt x="48" y="413"/>
                  </a:lnTo>
                  <a:lnTo>
                    <a:pt x="50" y="413"/>
                  </a:lnTo>
                  <a:lnTo>
                    <a:pt x="47" y="411"/>
                  </a:lnTo>
                  <a:lnTo>
                    <a:pt x="45" y="410"/>
                  </a:lnTo>
                  <a:lnTo>
                    <a:pt x="42" y="408"/>
                  </a:lnTo>
                  <a:lnTo>
                    <a:pt x="40" y="407"/>
                  </a:lnTo>
                  <a:lnTo>
                    <a:pt x="37" y="405"/>
                  </a:lnTo>
                  <a:lnTo>
                    <a:pt x="31" y="399"/>
                  </a:lnTo>
                  <a:lnTo>
                    <a:pt x="29" y="395"/>
                  </a:lnTo>
                  <a:lnTo>
                    <a:pt x="27" y="394"/>
                  </a:lnTo>
                  <a:lnTo>
                    <a:pt x="26" y="391"/>
                  </a:lnTo>
                  <a:lnTo>
                    <a:pt x="24" y="389"/>
                  </a:lnTo>
                  <a:lnTo>
                    <a:pt x="23" y="386"/>
                  </a:lnTo>
                  <a:lnTo>
                    <a:pt x="23" y="387"/>
                  </a:lnTo>
                  <a:lnTo>
                    <a:pt x="23" y="386"/>
                  </a:lnTo>
                  <a:lnTo>
                    <a:pt x="21" y="383"/>
                  </a:lnTo>
                  <a:lnTo>
                    <a:pt x="21" y="381"/>
                  </a:lnTo>
                  <a:lnTo>
                    <a:pt x="19" y="378"/>
                  </a:lnTo>
                  <a:lnTo>
                    <a:pt x="19" y="368"/>
                  </a:lnTo>
                  <a:lnTo>
                    <a:pt x="19" y="68"/>
                  </a:lnTo>
                  <a:lnTo>
                    <a:pt x="19" y="57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23" y="49"/>
                  </a:lnTo>
                  <a:lnTo>
                    <a:pt x="23" y="47"/>
                  </a:lnTo>
                  <a:lnTo>
                    <a:pt x="23" y="49"/>
                  </a:lnTo>
                  <a:lnTo>
                    <a:pt x="24" y="46"/>
                  </a:lnTo>
                  <a:lnTo>
                    <a:pt x="26" y="44"/>
                  </a:lnTo>
                  <a:lnTo>
                    <a:pt x="27" y="41"/>
                  </a:lnTo>
                  <a:lnTo>
                    <a:pt x="29" y="39"/>
                  </a:lnTo>
                  <a:lnTo>
                    <a:pt x="31" y="36"/>
                  </a:lnTo>
                  <a:lnTo>
                    <a:pt x="34" y="33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2" y="27"/>
                  </a:lnTo>
                  <a:lnTo>
                    <a:pt x="45" y="25"/>
                  </a:lnTo>
                  <a:lnTo>
                    <a:pt x="47" y="24"/>
                  </a:lnTo>
                  <a:lnTo>
                    <a:pt x="50" y="22"/>
                  </a:lnTo>
                  <a:lnTo>
                    <a:pt x="48" y="22"/>
                  </a:lnTo>
                  <a:lnTo>
                    <a:pt x="50" y="22"/>
                  </a:lnTo>
                  <a:lnTo>
                    <a:pt x="53" y="20"/>
                  </a:lnTo>
                  <a:lnTo>
                    <a:pt x="55" y="20"/>
                  </a:lnTo>
                  <a:lnTo>
                    <a:pt x="58" y="19"/>
                  </a:lnTo>
                  <a:lnTo>
                    <a:pt x="69" y="1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77" name="Freeform 69"/>
            <p:cNvSpPr>
              <a:spLocks/>
            </p:cNvSpPr>
            <p:nvPr/>
          </p:nvSpPr>
          <p:spPr bwMode="auto">
            <a:xfrm>
              <a:off x="3205" y="1328"/>
              <a:ext cx="169" cy="409"/>
            </a:xfrm>
            <a:custGeom>
              <a:avLst/>
              <a:gdLst/>
              <a:ahLst/>
              <a:cxnLst>
                <a:cxn ang="0">
                  <a:pos x="49" y="2"/>
                </a:cxn>
                <a:cxn ang="0">
                  <a:pos x="33" y="8"/>
                </a:cxn>
                <a:cxn ang="0">
                  <a:pos x="24" y="15"/>
                </a:cxn>
                <a:cxn ang="0">
                  <a:pos x="14" y="24"/>
                </a:cxn>
                <a:cxn ang="0">
                  <a:pos x="8" y="34"/>
                </a:cxn>
                <a:cxn ang="0">
                  <a:pos x="1" y="50"/>
                </a:cxn>
                <a:cxn ang="0">
                  <a:pos x="1" y="356"/>
                </a:cxn>
                <a:cxn ang="0">
                  <a:pos x="6" y="371"/>
                </a:cxn>
                <a:cxn ang="0">
                  <a:pos x="12" y="380"/>
                </a:cxn>
                <a:cxn ang="0">
                  <a:pos x="28" y="396"/>
                </a:cxn>
                <a:cxn ang="0">
                  <a:pos x="41" y="404"/>
                </a:cxn>
                <a:cxn ang="0">
                  <a:pos x="54" y="407"/>
                </a:cxn>
                <a:cxn ang="0">
                  <a:pos x="107" y="406"/>
                </a:cxn>
                <a:cxn ang="0">
                  <a:pos x="118" y="406"/>
                </a:cxn>
                <a:cxn ang="0">
                  <a:pos x="134" y="399"/>
                </a:cxn>
                <a:cxn ang="0">
                  <a:pos x="143" y="393"/>
                </a:cxn>
                <a:cxn ang="0">
                  <a:pos x="155" y="380"/>
                </a:cxn>
                <a:cxn ang="0">
                  <a:pos x="161" y="371"/>
                </a:cxn>
                <a:cxn ang="0">
                  <a:pos x="166" y="356"/>
                </a:cxn>
                <a:cxn ang="0">
                  <a:pos x="169" y="340"/>
                </a:cxn>
                <a:cxn ang="0">
                  <a:pos x="166" y="51"/>
                </a:cxn>
                <a:cxn ang="0">
                  <a:pos x="161" y="37"/>
                </a:cxn>
                <a:cxn ang="0">
                  <a:pos x="155" y="28"/>
                </a:cxn>
                <a:cxn ang="0">
                  <a:pos x="139" y="12"/>
                </a:cxn>
                <a:cxn ang="0">
                  <a:pos x="126" y="4"/>
                </a:cxn>
                <a:cxn ang="0">
                  <a:pos x="113" y="0"/>
                </a:cxn>
                <a:cxn ang="0">
                  <a:pos x="110" y="20"/>
                </a:cxn>
                <a:cxn ang="0">
                  <a:pos x="119" y="23"/>
                </a:cxn>
                <a:cxn ang="0">
                  <a:pos x="126" y="28"/>
                </a:cxn>
                <a:cxn ang="0">
                  <a:pos x="139" y="40"/>
                </a:cxn>
                <a:cxn ang="0">
                  <a:pos x="145" y="50"/>
                </a:cxn>
                <a:cxn ang="0">
                  <a:pos x="151" y="74"/>
                </a:cxn>
                <a:cxn ang="0">
                  <a:pos x="148" y="339"/>
                </a:cxn>
                <a:cxn ang="0">
                  <a:pos x="145" y="358"/>
                </a:cxn>
                <a:cxn ang="0">
                  <a:pos x="142" y="363"/>
                </a:cxn>
                <a:cxn ang="0">
                  <a:pos x="135" y="372"/>
                </a:cxn>
                <a:cxn ang="0">
                  <a:pos x="127" y="379"/>
                </a:cxn>
                <a:cxn ang="0">
                  <a:pos x="118" y="385"/>
                </a:cxn>
                <a:cxn ang="0">
                  <a:pos x="113" y="387"/>
                </a:cxn>
                <a:cxn ang="0">
                  <a:pos x="100" y="390"/>
                </a:cxn>
                <a:cxn ang="0">
                  <a:pos x="57" y="388"/>
                </a:cxn>
                <a:cxn ang="0">
                  <a:pos x="48" y="385"/>
                </a:cxn>
                <a:cxn ang="0">
                  <a:pos x="41" y="380"/>
                </a:cxn>
                <a:cxn ang="0">
                  <a:pos x="28" y="367"/>
                </a:cxn>
                <a:cxn ang="0">
                  <a:pos x="22" y="358"/>
                </a:cxn>
                <a:cxn ang="0">
                  <a:pos x="20" y="353"/>
                </a:cxn>
                <a:cxn ang="0">
                  <a:pos x="19" y="58"/>
                </a:cxn>
                <a:cxn ang="0">
                  <a:pos x="22" y="48"/>
                </a:cxn>
                <a:cxn ang="0">
                  <a:pos x="27" y="42"/>
                </a:cxn>
                <a:cxn ang="0">
                  <a:pos x="36" y="31"/>
                </a:cxn>
                <a:cxn ang="0">
                  <a:pos x="46" y="24"/>
                </a:cxn>
                <a:cxn ang="0">
                  <a:pos x="52" y="21"/>
                </a:cxn>
                <a:cxn ang="0">
                  <a:pos x="68" y="0"/>
                </a:cxn>
              </a:cxnLst>
              <a:rect l="0" t="0" r="r" b="b"/>
              <a:pathLst>
                <a:path w="169" h="409">
                  <a:moveTo>
                    <a:pt x="68" y="0"/>
                  </a:moveTo>
                  <a:lnTo>
                    <a:pt x="54" y="0"/>
                  </a:lnTo>
                  <a:lnTo>
                    <a:pt x="51" y="2"/>
                  </a:lnTo>
                  <a:lnTo>
                    <a:pt x="49" y="2"/>
                  </a:lnTo>
                  <a:lnTo>
                    <a:pt x="46" y="4"/>
                  </a:lnTo>
                  <a:lnTo>
                    <a:pt x="41" y="4"/>
                  </a:lnTo>
                  <a:lnTo>
                    <a:pt x="36" y="7"/>
                  </a:lnTo>
                  <a:lnTo>
                    <a:pt x="33" y="8"/>
                  </a:lnTo>
                  <a:lnTo>
                    <a:pt x="32" y="10"/>
                  </a:lnTo>
                  <a:lnTo>
                    <a:pt x="28" y="12"/>
                  </a:lnTo>
                  <a:lnTo>
                    <a:pt x="27" y="13"/>
                  </a:lnTo>
                  <a:lnTo>
                    <a:pt x="24" y="15"/>
                  </a:lnTo>
                  <a:lnTo>
                    <a:pt x="20" y="18"/>
                  </a:lnTo>
                  <a:lnTo>
                    <a:pt x="20" y="21"/>
                  </a:lnTo>
                  <a:lnTo>
                    <a:pt x="17" y="21"/>
                  </a:lnTo>
                  <a:lnTo>
                    <a:pt x="14" y="24"/>
                  </a:lnTo>
                  <a:lnTo>
                    <a:pt x="12" y="28"/>
                  </a:lnTo>
                  <a:lnTo>
                    <a:pt x="11" y="29"/>
                  </a:lnTo>
                  <a:lnTo>
                    <a:pt x="9" y="32"/>
                  </a:lnTo>
                  <a:lnTo>
                    <a:pt x="8" y="34"/>
                  </a:lnTo>
                  <a:lnTo>
                    <a:pt x="6" y="37"/>
                  </a:lnTo>
                  <a:lnTo>
                    <a:pt x="3" y="42"/>
                  </a:lnTo>
                  <a:lnTo>
                    <a:pt x="3" y="47"/>
                  </a:lnTo>
                  <a:lnTo>
                    <a:pt x="1" y="50"/>
                  </a:lnTo>
                  <a:lnTo>
                    <a:pt x="1" y="51"/>
                  </a:lnTo>
                  <a:lnTo>
                    <a:pt x="0" y="55"/>
                  </a:lnTo>
                  <a:lnTo>
                    <a:pt x="0" y="353"/>
                  </a:lnTo>
                  <a:lnTo>
                    <a:pt x="1" y="356"/>
                  </a:lnTo>
                  <a:lnTo>
                    <a:pt x="1" y="358"/>
                  </a:lnTo>
                  <a:lnTo>
                    <a:pt x="3" y="361"/>
                  </a:lnTo>
                  <a:lnTo>
                    <a:pt x="3" y="366"/>
                  </a:lnTo>
                  <a:lnTo>
                    <a:pt x="6" y="371"/>
                  </a:lnTo>
                  <a:lnTo>
                    <a:pt x="8" y="374"/>
                  </a:lnTo>
                  <a:lnTo>
                    <a:pt x="9" y="375"/>
                  </a:lnTo>
                  <a:lnTo>
                    <a:pt x="11" y="379"/>
                  </a:lnTo>
                  <a:lnTo>
                    <a:pt x="12" y="380"/>
                  </a:lnTo>
                  <a:lnTo>
                    <a:pt x="14" y="383"/>
                  </a:lnTo>
                  <a:lnTo>
                    <a:pt x="24" y="393"/>
                  </a:lnTo>
                  <a:lnTo>
                    <a:pt x="27" y="395"/>
                  </a:lnTo>
                  <a:lnTo>
                    <a:pt x="28" y="396"/>
                  </a:lnTo>
                  <a:lnTo>
                    <a:pt x="32" y="398"/>
                  </a:lnTo>
                  <a:lnTo>
                    <a:pt x="33" y="399"/>
                  </a:lnTo>
                  <a:lnTo>
                    <a:pt x="36" y="401"/>
                  </a:lnTo>
                  <a:lnTo>
                    <a:pt x="41" y="404"/>
                  </a:lnTo>
                  <a:lnTo>
                    <a:pt x="46" y="404"/>
                  </a:lnTo>
                  <a:lnTo>
                    <a:pt x="49" y="406"/>
                  </a:lnTo>
                  <a:lnTo>
                    <a:pt x="51" y="406"/>
                  </a:lnTo>
                  <a:lnTo>
                    <a:pt x="54" y="407"/>
                  </a:lnTo>
                  <a:lnTo>
                    <a:pt x="64" y="407"/>
                  </a:lnTo>
                  <a:lnTo>
                    <a:pt x="68" y="409"/>
                  </a:lnTo>
                  <a:lnTo>
                    <a:pt x="100" y="409"/>
                  </a:lnTo>
                  <a:lnTo>
                    <a:pt x="107" y="406"/>
                  </a:lnTo>
                  <a:lnTo>
                    <a:pt x="105" y="407"/>
                  </a:lnTo>
                  <a:lnTo>
                    <a:pt x="113" y="407"/>
                  </a:lnTo>
                  <a:lnTo>
                    <a:pt x="116" y="406"/>
                  </a:lnTo>
                  <a:lnTo>
                    <a:pt x="118" y="406"/>
                  </a:lnTo>
                  <a:lnTo>
                    <a:pt x="121" y="404"/>
                  </a:lnTo>
                  <a:lnTo>
                    <a:pt x="126" y="404"/>
                  </a:lnTo>
                  <a:lnTo>
                    <a:pt x="131" y="401"/>
                  </a:lnTo>
                  <a:lnTo>
                    <a:pt x="134" y="399"/>
                  </a:lnTo>
                  <a:lnTo>
                    <a:pt x="135" y="398"/>
                  </a:lnTo>
                  <a:lnTo>
                    <a:pt x="139" y="396"/>
                  </a:lnTo>
                  <a:lnTo>
                    <a:pt x="140" y="395"/>
                  </a:lnTo>
                  <a:lnTo>
                    <a:pt x="143" y="393"/>
                  </a:lnTo>
                  <a:lnTo>
                    <a:pt x="145" y="391"/>
                  </a:lnTo>
                  <a:lnTo>
                    <a:pt x="151" y="385"/>
                  </a:lnTo>
                  <a:lnTo>
                    <a:pt x="153" y="383"/>
                  </a:lnTo>
                  <a:lnTo>
                    <a:pt x="155" y="380"/>
                  </a:lnTo>
                  <a:lnTo>
                    <a:pt x="156" y="379"/>
                  </a:lnTo>
                  <a:lnTo>
                    <a:pt x="158" y="375"/>
                  </a:lnTo>
                  <a:lnTo>
                    <a:pt x="159" y="374"/>
                  </a:lnTo>
                  <a:lnTo>
                    <a:pt x="161" y="371"/>
                  </a:lnTo>
                  <a:lnTo>
                    <a:pt x="164" y="366"/>
                  </a:lnTo>
                  <a:lnTo>
                    <a:pt x="164" y="361"/>
                  </a:lnTo>
                  <a:lnTo>
                    <a:pt x="166" y="358"/>
                  </a:lnTo>
                  <a:lnTo>
                    <a:pt x="166" y="356"/>
                  </a:lnTo>
                  <a:lnTo>
                    <a:pt x="167" y="353"/>
                  </a:lnTo>
                  <a:lnTo>
                    <a:pt x="167" y="345"/>
                  </a:lnTo>
                  <a:lnTo>
                    <a:pt x="166" y="347"/>
                  </a:lnTo>
                  <a:lnTo>
                    <a:pt x="169" y="340"/>
                  </a:lnTo>
                  <a:lnTo>
                    <a:pt x="169" y="69"/>
                  </a:lnTo>
                  <a:lnTo>
                    <a:pt x="167" y="64"/>
                  </a:lnTo>
                  <a:lnTo>
                    <a:pt x="167" y="55"/>
                  </a:lnTo>
                  <a:lnTo>
                    <a:pt x="166" y="51"/>
                  </a:lnTo>
                  <a:lnTo>
                    <a:pt x="166" y="50"/>
                  </a:lnTo>
                  <a:lnTo>
                    <a:pt x="164" y="47"/>
                  </a:lnTo>
                  <a:lnTo>
                    <a:pt x="164" y="42"/>
                  </a:lnTo>
                  <a:lnTo>
                    <a:pt x="161" y="37"/>
                  </a:lnTo>
                  <a:lnTo>
                    <a:pt x="159" y="34"/>
                  </a:lnTo>
                  <a:lnTo>
                    <a:pt x="158" y="32"/>
                  </a:lnTo>
                  <a:lnTo>
                    <a:pt x="156" y="29"/>
                  </a:lnTo>
                  <a:lnTo>
                    <a:pt x="155" y="28"/>
                  </a:lnTo>
                  <a:lnTo>
                    <a:pt x="153" y="24"/>
                  </a:lnTo>
                  <a:lnTo>
                    <a:pt x="143" y="15"/>
                  </a:lnTo>
                  <a:lnTo>
                    <a:pt x="140" y="13"/>
                  </a:lnTo>
                  <a:lnTo>
                    <a:pt x="139" y="12"/>
                  </a:lnTo>
                  <a:lnTo>
                    <a:pt x="135" y="10"/>
                  </a:lnTo>
                  <a:lnTo>
                    <a:pt x="134" y="8"/>
                  </a:lnTo>
                  <a:lnTo>
                    <a:pt x="131" y="7"/>
                  </a:lnTo>
                  <a:lnTo>
                    <a:pt x="126" y="4"/>
                  </a:lnTo>
                  <a:lnTo>
                    <a:pt x="121" y="4"/>
                  </a:lnTo>
                  <a:lnTo>
                    <a:pt x="118" y="2"/>
                  </a:lnTo>
                  <a:lnTo>
                    <a:pt x="116" y="2"/>
                  </a:lnTo>
                  <a:lnTo>
                    <a:pt x="113" y="0"/>
                  </a:lnTo>
                  <a:lnTo>
                    <a:pt x="68" y="0"/>
                  </a:lnTo>
                  <a:lnTo>
                    <a:pt x="68" y="20"/>
                  </a:lnTo>
                  <a:lnTo>
                    <a:pt x="100" y="20"/>
                  </a:lnTo>
                  <a:lnTo>
                    <a:pt x="110" y="20"/>
                  </a:lnTo>
                  <a:lnTo>
                    <a:pt x="113" y="21"/>
                  </a:lnTo>
                  <a:lnTo>
                    <a:pt x="115" y="21"/>
                  </a:lnTo>
                  <a:lnTo>
                    <a:pt x="118" y="23"/>
                  </a:lnTo>
                  <a:lnTo>
                    <a:pt x="119" y="23"/>
                  </a:lnTo>
                  <a:lnTo>
                    <a:pt x="118" y="23"/>
                  </a:lnTo>
                  <a:lnTo>
                    <a:pt x="121" y="24"/>
                  </a:lnTo>
                  <a:lnTo>
                    <a:pt x="123" y="26"/>
                  </a:lnTo>
                  <a:lnTo>
                    <a:pt x="126" y="28"/>
                  </a:lnTo>
                  <a:lnTo>
                    <a:pt x="127" y="29"/>
                  </a:lnTo>
                  <a:lnTo>
                    <a:pt x="131" y="31"/>
                  </a:lnTo>
                  <a:lnTo>
                    <a:pt x="137" y="37"/>
                  </a:lnTo>
                  <a:lnTo>
                    <a:pt x="139" y="40"/>
                  </a:lnTo>
                  <a:lnTo>
                    <a:pt x="140" y="42"/>
                  </a:lnTo>
                  <a:lnTo>
                    <a:pt x="142" y="45"/>
                  </a:lnTo>
                  <a:lnTo>
                    <a:pt x="143" y="47"/>
                  </a:lnTo>
                  <a:lnTo>
                    <a:pt x="145" y="50"/>
                  </a:lnTo>
                  <a:lnTo>
                    <a:pt x="147" y="55"/>
                  </a:lnTo>
                  <a:lnTo>
                    <a:pt x="148" y="58"/>
                  </a:lnTo>
                  <a:lnTo>
                    <a:pt x="148" y="67"/>
                  </a:lnTo>
                  <a:lnTo>
                    <a:pt x="151" y="74"/>
                  </a:lnTo>
                  <a:lnTo>
                    <a:pt x="150" y="69"/>
                  </a:lnTo>
                  <a:lnTo>
                    <a:pt x="150" y="340"/>
                  </a:lnTo>
                  <a:lnTo>
                    <a:pt x="153" y="334"/>
                  </a:lnTo>
                  <a:lnTo>
                    <a:pt x="148" y="339"/>
                  </a:lnTo>
                  <a:lnTo>
                    <a:pt x="148" y="350"/>
                  </a:lnTo>
                  <a:lnTo>
                    <a:pt x="147" y="353"/>
                  </a:lnTo>
                  <a:lnTo>
                    <a:pt x="147" y="355"/>
                  </a:lnTo>
                  <a:lnTo>
                    <a:pt x="145" y="358"/>
                  </a:lnTo>
                  <a:lnTo>
                    <a:pt x="145" y="359"/>
                  </a:lnTo>
                  <a:lnTo>
                    <a:pt x="145" y="358"/>
                  </a:lnTo>
                  <a:lnTo>
                    <a:pt x="143" y="361"/>
                  </a:lnTo>
                  <a:lnTo>
                    <a:pt x="142" y="363"/>
                  </a:lnTo>
                  <a:lnTo>
                    <a:pt x="140" y="366"/>
                  </a:lnTo>
                  <a:lnTo>
                    <a:pt x="139" y="367"/>
                  </a:lnTo>
                  <a:lnTo>
                    <a:pt x="137" y="371"/>
                  </a:lnTo>
                  <a:lnTo>
                    <a:pt x="135" y="372"/>
                  </a:lnTo>
                  <a:lnTo>
                    <a:pt x="135" y="375"/>
                  </a:lnTo>
                  <a:lnTo>
                    <a:pt x="132" y="375"/>
                  </a:lnTo>
                  <a:lnTo>
                    <a:pt x="131" y="377"/>
                  </a:lnTo>
                  <a:lnTo>
                    <a:pt x="127" y="379"/>
                  </a:lnTo>
                  <a:lnTo>
                    <a:pt x="126" y="380"/>
                  </a:lnTo>
                  <a:lnTo>
                    <a:pt x="123" y="382"/>
                  </a:lnTo>
                  <a:lnTo>
                    <a:pt x="121" y="383"/>
                  </a:lnTo>
                  <a:lnTo>
                    <a:pt x="118" y="385"/>
                  </a:lnTo>
                  <a:lnTo>
                    <a:pt x="119" y="385"/>
                  </a:lnTo>
                  <a:lnTo>
                    <a:pt x="118" y="385"/>
                  </a:lnTo>
                  <a:lnTo>
                    <a:pt x="115" y="387"/>
                  </a:lnTo>
                  <a:lnTo>
                    <a:pt x="113" y="387"/>
                  </a:lnTo>
                  <a:lnTo>
                    <a:pt x="110" y="388"/>
                  </a:lnTo>
                  <a:lnTo>
                    <a:pt x="99" y="388"/>
                  </a:lnTo>
                  <a:lnTo>
                    <a:pt x="94" y="393"/>
                  </a:lnTo>
                  <a:lnTo>
                    <a:pt x="100" y="390"/>
                  </a:lnTo>
                  <a:lnTo>
                    <a:pt x="68" y="390"/>
                  </a:lnTo>
                  <a:lnTo>
                    <a:pt x="73" y="391"/>
                  </a:lnTo>
                  <a:lnTo>
                    <a:pt x="67" y="388"/>
                  </a:lnTo>
                  <a:lnTo>
                    <a:pt x="57" y="388"/>
                  </a:lnTo>
                  <a:lnTo>
                    <a:pt x="54" y="387"/>
                  </a:lnTo>
                  <a:lnTo>
                    <a:pt x="52" y="387"/>
                  </a:lnTo>
                  <a:lnTo>
                    <a:pt x="49" y="385"/>
                  </a:lnTo>
                  <a:lnTo>
                    <a:pt x="48" y="385"/>
                  </a:lnTo>
                  <a:lnTo>
                    <a:pt x="49" y="385"/>
                  </a:lnTo>
                  <a:lnTo>
                    <a:pt x="46" y="383"/>
                  </a:lnTo>
                  <a:lnTo>
                    <a:pt x="44" y="382"/>
                  </a:lnTo>
                  <a:lnTo>
                    <a:pt x="41" y="380"/>
                  </a:lnTo>
                  <a:lnTo>
                    <a:pt x="40" y="379"/>
                  </a:lnTo>
                  <a:lnTo>
                    <a:pt x="36" y="377"/>
                  </a:lnTo>
                  <a:lnTo>
                    <a:pt x="30" y="371"/>
                  </a:lnTo>
                  <a:lnTo>
                    <a:pt x="28" y="367"/>
                  </a:lnTo>
                  <a:lnTo>
                    <a:pt x="27" y="366"/>
                  </a:lnTo>
                  <a:lnTo>
                    <a:pt x="25" y="363"/>
                  </a:lnTo>
                  <a:lnTo>
                    <a:pt x="24" y="361"/>
                  </a:lnTo>
                  <a:lnTo>
                    <a:pt x="22" y="358"/>
                  </a:lnTo>
                  <a:lnTo>
                    <a:pt x="22" y="359"/>
                  </a:lnTo>
                  <a:lnTo>
                    <a:pt x="22" y="358"/>
                  </a:lnTo>
                  <a:lnTo>
                    <a:pt x="20" y="355"/>
                  </a:lnTo>
                  <a:lnTo>
                    <a:pt x="20" y="353"/>
                  </a:lnTo>
                  <a:lnTo>
                    <a:pt x="19" y="350"/>
                  </a:lnTo>
                  <a:lnTo>
                    <a:pt x="19" y="340"/>
                  </a:lnTo>
                  <a:lnTo>
                    <a:pt x="19" y="69"/>
                  </a:lnTo>
                  <a:lnTo>
                    <a:pt x="19" y="58"/>
                  </a:lnTo>
                  <a:lnTo>
                    <a:pt x="20" y="55"/>
                  </a:lnTo>
                  <a:lnTo>
                    <a:pt x="20" y="53"/>
                  </a:lnTo>
                  <a:lnTo>
                    <a:pt x="22" y="50"/>
                  </a:lnTo>
                  <a:lnTo>
                    <a:pt x="22" y="48"/>
                  </a:lnTo>
                  <a:lnTo>
                    <a:pt x="22" y="50"/>
                  </a:lnTo>
                  <a:lnTo>
                    <a:pt x="24" y="47"/>
                  </a:lnTo>
                  <a:lnTo>
                    <a:pt x="25" y="45"/>
                  </a:lnTo>
                  <a:lnTo>
                    <a:pt x="27" y="42"/>
                  </a:lnTo>
                  <a:lnTo>
                    <a:pt x="28" y="40"/>
                  </a:lnTo>
                  <a:lnTo>
                    <a:pt x="30" y="37"/>
                  </a:lnTo>
                  <a:lnTo>
                    <a:pt x="33" y="34"/>
                  </a:lnTo>
                  <a:lnTo>
                    <a:pt x="36" y="31"/>
                  </a:lnTo>
                  <a:lnTo>
                    <a:pt x="40" y="29"/>
                  </a:lnTo>
                  <a:lnTo>
                    <a:pt x="41" y="28"/>
                  </a:lnTo>
                  <a:lnTo>
                    <a:pt x="44" y="26"/>
                  </a:lnTo>
                  <a:lnTo>
                    <a:pt x="46" y="24"/>
                  </a:lnTo>
                  <a:lnTo>
                    <a:pt x="49" y="23"/>
                  </a:lnTo>
                  <a:lnTo>
                    <a:pt x="48" y="23"/>
                  </a:lnTo>
                  <a:lnTo>
                    <a:pt x="49" y="23"/>
                  </a:lnTo>
                  <a:lnTo>
                    <a:pt x="52" y="21"/>
                  </a:lnTo>
                  <a:lnTo>
                    <a:pt x="54" y="21"/>
                  </a:lnTo>
                  <a:lnTo>
                    <a:pt x="57" y="20"/>
                  </a:lnTo>
                  <a:lnTo>
                    <a:pt x="68" y="2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78" name="Freeform 70"/>
            <p:cNvSpPr>
              <a:spLocks/>
            </p:cNvSpPr>
            <p:nvPr/>
          </p:nvSpPr>
          <p:spPr bwMode="auto">
            <a:xfrm>
              <a:off x="2996" y="1568"/>
              <a:ext cx="408" cy="439"/>
            </a:xfrm>
            <a:custGeom>
              <a:avLst/>
              <a:gdLst/>
              <a:ahLst/>
              <a:cxnLst>
                <a:cxn ang="0">
                  <a:pos x="49" y="1"/>
                </a:cxn>
                <a:cxn ang="0">
                  <a:pos x="33" y="8"/>
                </a:cxn>
                <a:cxn ang="0">
                  <a:pos x="24" y="14"/>
                </a:cxn>
                <a:cxn ang="0">
                  <a:pos x="14" y="24"/>
                </a:cxn>
                <a:cxn ang="0">
                  <a:pos x="8" y="33"/>
                </a:cxn>
                <a:cxn ang="0">
                  <a:pos x="1" y="49"/>
                </a:cxn>
                <a:cxn ang="0">
                  <a:pos x="1" y="386"/>
                </a:cxn>
                <a:cxn ang="0">
                  <a:pos x="6" y="400"/>
                </a:cxn>
                <a:cxn ang="0">
                  <a:pos x="12" y="410"/>
                </a:cxn>
                <a:cxn ang="0">
                  <a:pos x="28" y="426"/>
                </a:cxn>
                <a:cxn ang="0">
                  <a:pos x="41" y="434"/>
                </a:cxn>
                <a:cxn ang="0">
                  <a:pos x="54" y="437"/>
                </a:cxn>
                <a:cxn ang="0">
                  <a:pos x="346" y="435"/>
                </a:cxn>
                <a:cxn ang="0">
                  <a:pos x="357" y="435"/>
                </a:cxn>
                <a:cxn ang="0">
                  <a:pos x="373" y="429"/>
                </a:cxn>
                <a:cxn ang="0">
                  <a:pos x="383" y="423"/>
                </a:cxn>
                <a:cxn ang="0">
                  <a:pos x="394" y="410"/>
                </a:cxn>
                <a:cxn ang="0">
                  <a:pos x="400" y="400"/>
                </a:cxn>
                <a:cxn ang="0">
                  <a:pos x="405" y="386"/>
                </a:cxn>
                <a:cxn ang="0">
                  <a:pos x="408" y="370"/>
                </a:cxn>
                <a:cxn ang="0">
                  <a:pos x="405" y="51"/>
                </a:cxn>
                <a:cxn ang="0">
                  <a:pos x="400" y="36"/>
                </a:cxn>
                <a:cxn ang="0">
                  <a:pos x="394" y="27"/>
                </a:cxn>
                <a:cxn ang="0">
                  <a:pos x="378" y="11"/>
                </a:cxn>
                <a:cxn ang="0">
                  <a:pos x="365" y="3"/>
                </a:cxn>
                <a:cxn ang="0">
                  <a:pos x="352" y="0"/>
                </a:cxn>
                <a:cxn ang="0">
                  <a:pos x="349" y="19"/>
                </a:cxn>
                <a:cxn ang="0">
                  <a:pos x="359" y="22"/>
                </a:cxn>
                <a:cxn ang="0">
                  <a:pos x="365" y="27"/>
                </a:cxn>
                <a:cxn ang="0">
                  <a:pos x="378" y="40"/>
                </a:cxn>
                <a:cxn ang="0">
                  <a:pos x="384" y="49"/>
                </a:cxn>
                <a:cxn ang="0">
                  <a:pos x="386" y="54"/>
                </a:cxn>
                <a:cxn ang="0">
                  <a:pos x="389" y="68"/>
                </a:cxn>
                <a:cxn ang="0">
                  <a:pos x="387" y="380"/>
                </a:cxn>
                <a:cxn ang="0">
                  <a:pos x="384" y="389"/>
                </a:cxn>
                <a:cxn ang="0">
                  <a:pos x="379" y="396"/>
                </a:cxn>
                <a:cxn ang="0">
                  <a:pos x="375" y="405"/>
                </a:cxn>
                <a:cxn ang="0">
                  <a:pos x="365" y="410"/>
                </a:cxn>
                <a:cxn ang="0">
                  <a:pos x="359" y="415"/>
                </a:cxn>
                <a:cxn ang="0">
                  <a:pos x="349" y="418"/>
                </a:cxn>
                <a:cxn ang="0">
                  <a:pos x="68" y="419"/>
                </a:cxn>
                <a:cxn ang="0">
                  <a:pos x="54" y="416"/>
                </a:cxn>
                <a:cxn ang="0">
                  <a:pos x="49" y="415"/>
                </a:cxn>
                <a:cxn ang="0">
                  <a:pos x="40" y="408"/>
                </a:cxn>
                <a:cxn ang="0">
                  <a:pos x="27" y="396"/>
                </a:cxn>
                <a:cxn ang="0">
                  <a:pos x="22" y="389"/>
                </a:cxn>
                <a:cxn ang="0">
                  <a:pos x="19" y="380"/>
                </a:cxn>
                <a:cxn ang="0">
                  <a:pos x="20" y="54"/>
                </a:cxn>
                <a:cxn ang="0">
                  <a:pos x="22" y="49"/>
                </a:cxn>
                <a:cxn ang="0">
                  <a:pos x="28" y="40"/>
                </a:cxn>
                <a:cxn ang="0">
                  <a:pos x="40" y="28"/>
                </a:cxn>
                <a:cxn ang="0">
                  <a:pos x="49" y="22"/>
                </a:cxn>
                <a:cxn ang="0">
                  <a:pos x="54" y="21"/>
                </a:cxn>
              </a:cxnLst>
              <a:rect l="0" t="0" r="r" b="b"/>
              <a:pathLst>
                <a:path w="408" h="439">
                  <a:moveTo>
                    <a:pt x="68" y="0"/>
                  </a:moveTo>
                  <a:lnTo>
                    <a:pt x="54" y="0"/>
                  </a:lnTo>
                  <a:lnTo>
                    <a:pt x="51" y="1"/>
                  </a:lnTo>
                  <a:lnTo>
                    <a:pt x="49" y="1"/>
                  </a:lnTo>
                  <a:lnTo>
                    <a:pt x="46" y="3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3" y="8"/>
                  </a:lnTo>
                  <a:lnTo>
                    <a:pt x="32" y="9"/>
                  </a:lnTo>
                  <a:lnTo>
                    <a:pt x="28" y="11"/>
                  </a:lnTo>
                  <a:lnTo>
                    <a:pt x="27" y="13"/>
                  </a:lnTo>
                  <a:lnTo>
                    <a:pt x="24" y="14"/>
                  </a:lnTo>
                  <a:lnTo>
                    <a:pt x="20" y="17"/>
                  </a:lnTo>
                  <a:lnTo>
                    <a:pt x="20" y="21"/>
                  </a:lnTo>
                  <a:lnTo>
                    <a:pt x="17" y="21"/>
                  </a:lnTo>
                  <a:lnTo>
                    <a:pt x="14" y="24"/>
                  </a:lnTo>
                  <a:lnTo>
                    <a:pt x="12" y="27"/>
                  </a:lnTo>
                  <a:lnTo>
                    <a:pt x="11" y="28"/>
                  </a:lnTo>
                  <a:lnTo>
                    <a:pt x="9" y="32"/>
                  </a:lnTo>
                  <a:lnTo>
                    <a:pt x="8" y="33"/>
                  </a:lnTo>
                  <a:lnTo>
                    <a:pt x="6" y="36"/>
                  </a:lnTo>
                  <a:lnTo>
                    <a:pt x="3" y="41"/>
                  </a:lnTo>
                  <a:lnTo>
                    <a:pt x="3" y="46"/>
                  </a:lnTo>
                  <a:lnTo>
                    <a:pt x="1" y="49"/>
                  </a:lnTo>
                  <a:lnTo>
                    <a:pt x="1" y="51"/>
                  </a:lnTo>
                  <a:lnTo>
                    <a:pt x="0" y="54"/>
                  </a:lnTo>
                  <a:lnTo>
                    <a:pt x="0" y="383"/>
                  </a:lnTo>
                  <a:lnTo>
                    <a:pt x="1" y="386"/>
                  </a:lnTo>
                  <a:lnTo>
                    <a:pt x="1" y="388"/>
                  </a:lnTo>
                  <a:lnTo>
                    <a:pt x="3" y="391"/>
                  </a:lnTo>
                  <a:lnTo>
                    <a:pt x="3" y="396"/>
                  </a:lnTo>
                  <a:lnTo>
                    <a:pt x="6" y="400"/>
                  </a:lnTo>
                  <a:lnTo>
                    <a:pt x="8" y="404"/>
                  </a:lnTo>
                  <a:lnTo>
                    <a:pt x="9" y="405"/>
                  </a:lnTo>
                  <a:lnTo>
                    <a:pt x="11" y="408"/>
                  </a:lnTo>
                  <a:lnTo>
                    <a:pt x="12" y="410"/>
                  </a:lnTo>
                  <a:lnTo>
                    <a:pt x="14" y="413"/>
                  </a:lnTo>
                  <a:lnTo>
                    <a:pt x="24" y="423"/>
                  </a:lnTo>
                  <a:lnTo>
                    <a:pt x="27" y="424"/>
                  </a:lnTo>
                  <a:lnTo>
                    <a:pt x="28" y="426"/>
                  </a:lnTo>
                  <a:lnTo>
                    <a:pt x="32" y="427"/>
                  </a:lnTo>
                  <a:lnTo>
                    <a:pt x="33" y="429"/>
                  </a:lnTo>
                  <a:lnTo>
                    <a:pt x="36" y="431"/>
                  </a:lnTo>
                  <a:lnTo>
                    <a:pt x="41" y="434"/>
                  </a:lnTo>
                  <a:lnTo>
                    <a:pt x="46" y="434"/>
                  </a:lnTo>
                  <a:lnTo>
                    <a:pt x="49" y="435"/>
                  </a:lnTo>
                  <a:lnTo>
                    <a:pt x="51" y="435"/>
                  </a:lnTo>
                  <a:lnTo>
                    <a:pt x="54" y="437"/>
                  </a:lnTo>
                  <a:lnTo>
                    <a:pt x="63" y="437"/>
                  </a:lnTo>
                  <a:lnTo>
                    <a:pt x="68" y="439"/>
                  </a:lnTo>
                  <a:lnTo>
                    <a:pt x="340" y="439"/>
                  </a:lnTo>
                  <a:lnTo>
                    <a:pt x="346" y="435"/>
                  </a:lnTo>
                  <a:lnTo>
                    <a:pt x="344" y="437"/>
                  </a:lnTo>
                  <a:lnTo>
                    <a:pt x="352" y="437"/>
                  </a:lnTo>
                  <a:lnTo>
                    <a:pt x="356" y="435"/>
                  </a:lnTo>
                  <a:lnTo>
                    <a:pt x="357" y="435"/>
                  </a:lnTo>
                  <a:lnTo>
                    <a:pt x="360" y="434"/>
                  </a:lnTo>
                  <a:lnTo>
                    <a:pt x="365" y="434"/>
                  </a:lnTo>
                  <a:lnTo>
                    <a:pt x="370" y="431"/>
                  </a:lnTo>
                  <a:lnTo>
                    <a:pt x="373" y="429"/>
                  </a:lnTo>
                  <a:lnTo>
                    <a:pt x="375" y="427"/>
                  </a:lnTo>
                  <a:lnTo>
                    <a:pt x="378" y="426"/>
                  </a:lnTo>
                  <a:lnTo>
                    <a:pt x="379" y="424"/>
                  </a:lnTo>
                  <a:lnTo>
                    <a:pt x="383" y="423"/>
                  </a:lnTo>
                  <a:lnTo>
                    <a:pt x="384" y="421"/>
                  </a:lnTo>
                  <a:lnTo>
                    <a:pt x="391" y="415"/>
                  </a:lnTo>
                  <a:lnTo>
                    <a:pt x="392" y="413"/>
                  </a:lnTo>
                  <a:lnTo>
                    <a:pt x="394" y="410"/>
                  </a:lnTo>
                  <a:lnTo>
                    <a:pt x="395" y="408"/>
                  </a:lnTo>
                  <a:lnTo>
                    <a:pt x="397" y="405"/>
                  </a:lnTo>
                  <a:lnTo>
                    <a:pt x="399" y="404"/>
                  </a:lnTo>
                  <a:lnTo>
                    <a:pt x="400" y="400"/>
                  </a:lnTo>
                  <a:lnTo>
                    <a:pt x="403" y="396"/>
                  </a:lnTo>
                  <a:lnTo>
                    <a:pt x="403" y="391"/>
                  </a:lnTo>
                  <a:lnTo>
                    <a:pt x="405" y="388"/>
                  </a:lnTo>
                  <a:lnTo>
                    <a:pt x="405" y="386"/>
                  </a:lnTo>
                  <a:lnTo>
                    <a:pt x="407" y="383"/>
                  </a:lnTo>
                  <a:lnTo>
                    <a:pt x="407" y="375"/>
                  </a:lnTo>
                  <a:lnTo>
                    <a:pt x="405" y="376"/>
                  </a:lnTo>
                  <a:lnTo>
                    <a:pt x="408" y="370"/>
                  </a:lnTo>
                  <a:lnTo>
                    <a:pt x="408" y="68"/>
                  </a:lnTo>
                  <a:lnTo>
                    <a:pt x="407" y="64"/>
                  </a:lnTo>
                  <a:lnTo>
                    <a:pt x="407" y="54"/>
                  </a:lnTo>
                  <a:lnTo>
                    <a:pt x="405" y="51"/>
                  </a:lnTo>
                  <a:lnTo>
                    <a:pt x="405" y="49"/>
                  </a:lnTo>
                  <a:lnTo>
                    <a:pt x="403" y="46"/>
                  </a:lnTo>
                  <a:lnTo>
                    <a:pt x="403" y="41"/>
                  </a:lnTo>
                  <a:lnTo>
                    <a:pt x="400" y="36"/>
                  </a:lnTo>
                  <a:lnTo>
                    <a:pt x="399" y="33"/>
                  </a:lnTo>
                  <a:lnTo>
                    <a:pt x="397" y="32"/>
                  </a:lnTo>
                  <a:lnTo>
                    <a:pt x="395" y="28"/>
                  </a:lnTo>
                  <a:lnTo>
                    <a:pt x="394" y="27"/>
                  </a:lnTo>
                  <a:lnTo>
                    <a:pt x="392" y="24"/>
                  </a:lnTo>
                  <a:lnTo>
                    <a:pt x="383" y="14"/>
                  </a:lnTo>
                  <a:lnTo>
                    <a:pt x="379" y="13"/>
                  </a:lnTo>
                  <a:lnTo>
                    <a:pt x="378" y="11"/>
                  </a:lnTo>
                  <a:lnTo>
                    <a:pt x="375" y="9"/>
                  </a:lnTo>
                  <a:lnTo>
                    <a:pt x="373" y="8"/>
                  </a:lnTo>
                  <a:lnTo>
                    <a:pt x="370" y="6"/>
                  </a:lnTo>
                  <a:lnTo>
                    <a:pt x="365" y="3"/>
                  </a:lnTo>
                  <a:lnTo>
                    <a:pt x="360" y="3"/>
                  </a:lnTo>
                  <a:lnTo>
                    <a:pt x="357" y="1"/>
                  </a:lnTo>
                  <a:lnTo>
                    <a:pt x="356" y="1"/>
                  </a:lnTo>
                  <a:lnTo>
                    <a:pt x="352" y="0"/>
                  </a:lnTo>
                  <a:lnTo>
                    <a:pt x="68" y="0"/>
                  </a:lnTo>
                  <a:lnTo>
                    <a:pt x="68" y="19"/>
                  </a:lnTo>
                  <a:lnTo>
                    <a:pt x="340" y="19"/>
                  </a:lnTo>
                  <a:lnTo>
                    <a:pt x="349" y="19"/>
                  </a:lnTo>
                  <a:lnTo>
                    <a:pt x="352" y="21"/>
                  </a:lnTo>
                  <a:lnTo>
                    <a:pt x="354" y="21"/>
                  </a:lnTo>
                  <a:lnTo>
                    <a:pt x="357" y="22"/>
                  </a:lnTo>
                  <a:lnTo>
                    <a:pt x="359" y="22"/>
                  </a:lnTo>
                  <a:lnTo>
                    <a:pt x="357" y="22"/>
                  </a:lnTo>
                  <a:lnTo>
                    <a:pt x="360" y="24"/>
                  </a:lnTo>
                  <a:lnTo>
                    <a:pt x="362" y="25"/>
                  </a:lnTo>
                  <a:lnTo>
                    <a:pt x="365" y="27"/>
                  </a:lnTo>
                  <a:lnTo>
                    <a:pt x="367" y="28"/>
                  </a:lnTo>
                  <a:lnTo>
                    <a:pt x="370" y="30"/>
                  </a:lnTo>
                  <a:lnTo>
                    <a:pt x="376" y="36"/>
                  </a:lnTo>
                  <a:lnTo>
                    <a:pt x="378" y="40"/>
                  </a:lnTo>
                  <a:lnTo>
                    <a:pt x="379" y="41"/>
                  </a:lnTo>
                  <a:lnTo>
                    <a:pt x="381" y="44"/>
                  </a:lnTo>
                  <a:lnTo>
                    <a:pt x="383" y="46"/>
                  </a:lnTo>
                  <a:lnTo>
                    <a:pt x="384" y="49"/>
                  </a:lnTo>
                  <a:lnTo>
                    <a:pt x="384" y="48"/>
                  </a:lnTo>
                  <a:lnTo>
                    <a:pt x="384" y="49"/>
                  </a:lnTo>
                  <a:lnTo>
                    <a:pt x="386" y="52"/>
                  </a:lnTo>
                  <a:lnTo>
                    <a:pt x="386" y="54"/>
                  </a:lnTo>
                  <a:lnTo>
                    <a:pt x="387" y="57"/>
                  </a:lnTo>
                  <a:lnTo>
                    <a:pt x="387" y="67"/>
                  </a:lnTo>
                  <a:lnTo>
                    <a:pt x="391" y="73"/>
                  </a:lnTo>
                  <a:lnTo>
                    <a:pt x="389" y="68"/>
                  </a:lnTo>
                  <a:lnTo>
                    <a:pt x="389" y="370"/>
                  </a:lnTo>
                  <a:lnTo>
                    <a:pt x="392" y="364"/>
                  </a:lnTo>
                  <a:lnTo>
                    <a:pt x="387" y="368"/>
                  </a:lnTo>
                  <a:lnTo>
                    <a:pt x="387" y="380"/>
                  </a:lnTo>
                  <a:lnTo>
                    <a:pt x="386" y="383"/>
                  </a:lnTo>
                  <a:lnTo>
                    <a:pt x="386" y="384"/>
                  </a:lnTo>
                  <a:lnTo>
                    <a:pt x="384" y="388"/>
                  </a:lnTo>
                  <a:lnTo>
                    <a:pt x="384" y="389"/>
                  </a:lnTo>
                  <a:lnTo>
                    <a:pt x="384" y="388"/>
                  </a:lnTo>
                  <a:lnTo>
                    <a:pt x="383" y="391"/>
                  </a:lnTo>
                  <a:lnTo>
                    <a:pt x="381" y="392"/>
                  </a:lnTo>
                  <a:lnTo>
                    <a:pt x="379" y="396"/>
                  </a:lnTo>
                  <a:lnTo>
                    <a:pt x="378" y="397"/>
                  </a:lnTo>
                  <a:lnTo>
                    <a:pt x="376" y="400"/>
                  </a:lnTo>
                  <a:lnTo>
                    <a:pt x="375" y="402"/>
                  </a:lnTo>
                  <a:lnTo>
                    <a:pt x="375" y="405"/>
                  </a:lnTo>
                  <a:lnTo>
                    <a:pt x="372" y="405"/>
                  </a:lnTo>
                  <a:lnTo>
                    <a:pt x="370" y="407"/>
                  </a:lnTo>
                  <a:lnTo>
                    <a:pt x="367" y="408"/>
                  </a:lnTo>
                  <a:lnTo>
                    <a:pt x="365" y="410"/>
                  </a:lnTo>
                  <a:lnTo>
                    <a:pt x="362" y="411"/>
                  </a:lnTo>
                  <a:lnTo>
                    <a:pt x="360" y="413"/>
                  </a:lnTo>
                  <a:lnTo>
                    <a:pt x="357" y="415"/>
                  </a:lnTo>
                  <a:lnTo>
                    <a:pt x="359" y="415"/>
                  </a:lnTo>
                  <a:lnTo>
                    <a:pt x="357" y="415"/>
                  </a:lnTo>
                  <a:lnTo>
                    <a:pt x="354" y="416"/>
                  </a:lnTo>
                  <a:lnTo>
                    <a:pt x="352" y="416"/>
                  </a:lnTo>
                  <a:lnTo>
                    <a:pt x="349" y="418"/>
                  </a:lnTo>
                  <a:lnTo>
                    <a:pt x="338" y="418"/>
                  </a:lnTo>
                  <a:lnTo>
                    <a:pt x="333" y="423"/>
                  </a:lnTo>
                  <a:lnTo>
                    <a:pt x="340" y="419"/>
                  </a:lnTo>
                  <a:lnTo>
                    <a:pt x="68" y="419"/>
                  </a:lnTo>
                  <a:lnTo>
                    <a:pt x="73" y="421"/>
                  </a:lnTo>
                  <a:lnTo>
                    <a:pt x="67" y="418"/>
                  </a:lnTo>
                  <a:lnTo>
                    <a:pt x="57" y="418"/>
                  </a:lnTo>
                  <a:lnTo>
                    <a:pt x="54" y="416"/>
                  </a:lnTo>
                  <a:lnTo>
                    <a:pt x="52" y="416"/>
                  </a:lnTo>
                  <a:lnTo>
                    <a:pt x="49" y="415"/>
                  </a:lnTo>
                  <a:lnTo>
                    <a:pt x="47" y="415"/>
                  </a:lnTo>
                  <a:lnTo>
                    <a:pt x="49" y="415"/>
                  </a:lnTo>
                  <a:lnTo>
                    <a:pt x="46" y="413"/>
                  </a:lnTo>
                  <a:lnTo>
                    <a:pt x="44" y="411"/>
                  </a:lnTo>
                  <a:lnTo>
                    <a:pt x="41" y="410"/>
                  </a:lnTo>
                  <a:lnTo>
                    <a:pt x="40" y="408"/>
                  </a:lnTo>
                  <a:lnTo>
                    <a:pt x="36" y="407"/>
                  </a:lnTo>
                  <a:lnTo>
                    <a:pt x="30" y="400"/>
                  </a:lnTo>
                  <a:lnTo>
                    <a:pt x="28" y="397"/>
                  </a:lnTo>
                  <a:lnTo>
                    <a:pt x="27" y="396"/>
                  </a:lnTo>
                  <a:lnTo>
                    <a:pt x="25" y="392"/>
                  </a:lnTo>
                  <a:lnTo>
                    <a:pt x="24" y="391"/>
                  </a:lnTo>
                  <a:lnTo>
                    <a:pt x="22" y="388"/>
                  </a:lnTo>
                  <a:lnTo>
                    <a:pt x="22" y="389"/>
                  </a:lnTo>
                  <a:lnTo>
                    <a:pt x="22" y="388"/>
                  </a:lnTo>
                  <a:lnTo>
                    <a:pt x="20" y="384"/>
                  </a:lnTo>
                  <a:lnTo>
                    <a:pt x="20" y="383"/>
                  </a:lnTo>
                  <a:lnTo>
                    <a:pt x="19" y="380"/>
                  </a:lnTo>
                  <a:lnTo>
                    <a:pt x="19" y="370"/>
                  </a:lnTo>
                  <a:lnTo>
                    <a:pt x="19" y="68"/>
                  </a:lnTo>
                  <a:lnTo>
                    <a:pt x="19" y="57"/>
                  </a:lnTo>
                  <a:lnTo>
                    <a:pt x="20" y="54"/>
                  </a:lnTo>
                  <a:lnTo>
                    <a:pt x="20" y="52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9"/>
                  </a:lnTo>
                  <a:lnTo>
                    <a:pt x="24" y="46"/>
                  </a:lnTo>
                  <a:lnTo>
                    <a:pt x="25" y="44"/>
                  </a:lnTo>
                  <a:lnTo>
                    <a:pt x="27" y="41"/>
                  </a:lnTo>
                  <a:lnTo>
                    <a:pt x="28" y="40"/>
                  </a:lnTo>
                  <a:lnTo>
                    <a:pt x="30" y="36"/>
                  </a:lnTo>
                  <a:lnTo>
                    <a:pt x="33" y="33"/>
                  </a:lnTo>
                  <a:lnTo>
                    <a:pt x="36" y="30"/>
                  </a:lnTo>
                  <a:lnTo>
                    <a:pt x="40" y="28"/>
                  </a:lnTo>
                  <a:lnTo>
                    <a:pt x="41" y="27"/>
                  </a:lnTo>
                  <a:lnTo>
                    <a:pt x="44" y="25"/>
                  </a:lnTo>
                  <a:lnTo>
                    <a:pt x="46" y="24"/>
                  </a:lnTo>
                  <a:lnTo>
                    <a:pt x="49" y="22"/>
                  </a:lnTo>
                  <a:lnTo>
                    <a:pt x="47" y="22"/>
                  </a:lnTo>
                  <a:lnTo>
                    <a:pt x="49" y="22"/>
                  </a:lnTo>
                  <a:lnTo>
                    <a:pt x="52" y="21"/>
                  </a:lnTo>
                  <a:lnTo>
                    <a:pt x="54" y="21"/>
                  </a:lnTo>
                  <a:lnTo>
                    <a:pt x="57" y="19"/>
                  </a:lnTo>
                  <a:lnTo>
                    <a:pt x="68" y="19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79" name="Freeform 71"/>
            <p:cNvSpPr>
              <a:spLocks/>
            </p:cNvSpPr>
            <p:nvPr/>
          </p:nvSpPr>
          <p:spPr bwMode="auto">
            <a:xfrm>
              <a:off x="2732" y="1065"/>
              <a:ext cx="968" cy="962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961"/>
                </a:cxn>
                <a:cxn ang="0">
                  <a:pos x="2" y="961"/>
                </a:cxn>
                <a:cxn ang="0">
                  <a:pos x="3" y="962"/>
                </a:cxn>
                <a:cxn ang="0">
                  <a:pos x="966" y="962"/>
                </a:cxn>
                <a:cxn ang="0">
                  <a:pos x="966" y="961"/>
                </a:cxn>
                <a:cxn ang="0">
                  <a:pos x="968" y="961"/>
                </a:cxn>
                <a:cxn ang="0">
                  <a:pos x="968" y="3"/>
                </a:cxn>
                <a:cxn ang="0">
                  <a:pos x="966" y="2"/>
                </a:cxn>
                <a:cxn ang="0">
                  <a:pos x="966" y="0"/>
                </a:cxn>
                <a:cxn ang="0">
                  <a:pos x="963" y="0"/>
                </a:cxn>
                <a:cxn ang="0">
                  <a:pos x="5" y="0"/>
                </a:cxn>
                <a:cxn ang="0">
                  <a:pos x="5" y="10"/>
                </a:cxn>
                <a:cxn ang="0">
                  <a:pos x="963" y="10"/>
                </a:cxn>
                <a:cxn ang="0">
                  <a:pos x="958" y="5"/>
                </a:cxn>
                <a:cxn ang="0">
                  <a:pos x="958" y="958"/>
                </a:cxn>
                <a:cxn ang="0">
                  <a:pos x="963" y="953"/>
                </a:cxn>
                <a:cxn ang="0">
                  <a:pos x="5" y="953"/>
                </a:cxn>
                <a:cxn ang="0">
                  <a:pos x="10" y="958"/>
                </a:cxn>
                <a:cxn ang="0">
                  <a:pos x="10" y="5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968" h="962">
                  <a:moveTo>
                    <a:pt x="5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0" y="961"/>
                  </a:lnTo>
                  <a:lnTo>
                    <a:pt x="2" y="961"/>
                  </a:lnTo>
                  <a:lnTo>
                    <a:pt x="3" y="962"/>
                  </a:lnTo>
                  <a:lnTo>
                    <a:pt x="966" y="962"/>
                  </a:lnTo>
                  <a:lnTo>
                    <a:pt x="966" y="961"/>
                  </a:lnTo>
                  <a:lnTo>
                    <a:pt x="968" y="961"/>
                  </a:lnTo>
                  <a:lnTo>
                    <a:pt x="968" y="3"/>
                  </a:lnTo>
                  <a:lnTo>
                    <a:pt x="966" y="2"/>
                  </a:lnTo>
                  <a:lnTo>
                    <a:pt x="966" y="0"/>
                  </a:lnTo>
                  <a:lnTo>
                    <a:pt x="963" y="0"/>
                  </a:lnTo>
                  <a:lnTo>
                    <a:pt x="5" y="0"/>
                  </a:lnTo>
                  <a:lnTo>
                    <a:pt x="5" y="10"/>
                  </a:lnTo>
                  <a:lnTo>
                    <a:pt x="963" y="10"/>
                  </a:lnTo>
                  <a:lnTo>
                    <a:pt x="958" y="5"/>
                  </a:lnTo>
                  <a:lnTo>
                    <a:pt x="958" y="958"/>
                  </a:lnTo>
                  <a:lnTo>
                    <a:pt x="963" y="953"/>
                  </a:lnTo>
                  <a:lnTo>
                    <a:pt x="5" y="953"/>
                  </a:lnTo>
                  <a:lnTo>
                    <a:pt x="10" y="958"/>
                  </a:lnTo>
                  <a:lnTo>
                    <a:pt x="10" y="5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80" name="Rectangle 72"/>
            <p:cNvSpPr>
              <a:spLocks noChangeArrowheads="1"/>
            </p:cNvSpPr>
            <p:nvPr/>
          </p:nvSpPr>
          <p:spPr bwMode="auto">
            <a:xfrm>
              <a:off x="3814" y="1462"/>
              <a:ext cx="13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Q</a:t>
              </a:r>
              <a:r>
                <a:rPr lang="en-US" sz="1500" b="1" baseline="-25000">
                  <a:solidFill>
                    <a:srgbClr val="000000"/>
                  </a:solidFill>
                  <a:latin typeface="Swiss 721 SWA" charset="0"/>
                </a:rPr>
                <a:t>4</a:t>
              </a:r>
              <a:endParaRPr lang="en-US" baseline="-25000"/>
            </a:p>
          </p:txBody>
        </p:sp>
        <p:sp>
          <p:nvSpPr>
            <p:cNvPr id="196681" name="Rectangle 73"/>
            <p:cNvSpPr>
              <a:spLocks noChangeArrowheads="1"/>
            </p:cNvSpPr>
            <p:nvPr/>
          </p:nvSpPr>
          <p:spPr bwMode="auto">
            <a:xfrm>
              <a:off x="3425" y="864"/>
              <a:ext cx="13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Q</a:t>
              </a:r>
              <a:r>
                <a:rPr lang="en-US" sz="1500" b="1" baseline="-25000">
                  <a:solidFill>
                    <a:srgbClr val="000000"/>
                  </a:solidFill>
                  <a:latin typeface="Swiss 721 SWA" charset="0"/>
                </a:rPr>
                <a:t>2</a:t>
              </a:r>
              <a:endParaRPr lang="en-US" baseline="-25000"/>
            </a:p>
          </p:txBody>
        </p:sp>
        <p:sp>
          <p:nvSpPr>
            <p:cNvPr id="196682" name="Rectangle 74"/>
            <p:cNvSpPr>
              <a:spLocks noChangeArrowheads="1"/>
            </p:cNvSpPr>
            <p:nvPr/>
          </p:nvSpPr>
          <p:spPr bwMode="auto">
            <a:xfrm>
              <a:off x="3186" y="2091"/>
              <a:ext cx="13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Q</a:t>
              </a:r>
              <a:r>
                <a:rPr lang="en-US" sz="1500" b="1" baseline="-25000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 baseline="-25000"/>
            </a:p>
          </p:txBody>
        </p:sp>
        <p:sp>
          <p:nvSpPr>
            <p:cNvPr id="196683" name="Rectangle 75"/>
            <p:cNvSpPr>
              <a:spLocks noChangeArrowheads="1"/>
            </p:cNvSpPr>
            <p:nvPr/>
          </p:nvSpPr>
          <p:spPr bwMode="auto">
            <a:xfrm>
              <a:off x="2498" y="1732"/>
              <a:ext cx="13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Q</a:t>
              </a:r>
              <a:r>
                <a:rPr lang="en-US" sz="1500" b="1" baseline="-25000">
                  <a:solidFill>
                    <a:srgbClr val="000000"/>
                  </a:solidFill>
                  <a:latin typeface="Swiss 721 SWA" charset="0"/>
                </a:rPr>
                <a:t>8</a:t>
              </a:r>
              <a:endParaRPr lang="en-US" baseline="-25000"/>
            </a:p>
          </p:txBody>
        </p:sp>
        <p:sp>
          <p:nvSpPr>
            <p:cNvPr id="196684" name="Freeform 76"/>
            <p:cNvSpPr>
              <a:spLocks/>
            </p:cNvSpPr>
            <p:nvPr/>
          </p:nvSpPr>
          <p:spPr bwMode="auto">
            <a:xfrm>
              <a:off x="2582" y="1544"/>
              <a:ext cx="1118" cy="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3" y="9"/>
                </a:cxn>
                <a:cxn ang="0">
                  <a:pos x="1116" y="9"/>
                </a:cxn>
                <a:cxn ang="0">
                  <a:pos x="1116" y="8"/>
                </a:cxn>
                <a:cxn ang="0">
                  <a:pos x="1118" y="8"/>
                </a:cxn>
                <a:cxn ang="0">
                  <a:pos x="1118" y="3"/>
                </a:cxn>
                <a:cxn ang="0">
                  <a:pos x="1116" y="1"/>
                </a:cxn>
                <a:cxn ang="0">
                  <a:pos x="1116" y="0"/>
                </a:cxn>
                <a:cxn ang="0">
                  <a:pos x="1113" y="0"/>
                </a:cxn>
                <a:cxn ang="0">
                  <a:pos x="5" y="0"/>
                </a:cxn>
              </a:cxnLst>
              <a:rect l="0" t="0" r="r" b="b"/>
              <a:pathLst>
                <a:path w="1118" h="9">
                  <a:moveTo>
                    <a:pt x="5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2" y="8"/>
                  </a:lnTo>
                  <a:lnTo>
                    <a:pt x="3" y="9"/>
                  </a:lnTo>
                  <a:lnTo>
                    <a:pt x="1116" y="9"/>
                  </a:lnTo>
                  <a:lnTo>
                    <a:pt x="1116" y="8"/>
                  </a:lnTo>
                  <a:lnTo>
                    <a:pt x="1118" y="8"/>
                  </a:lnTo>
                  <a:lnTo>
                    <a:pt x="1118" y="3"/>
                  </a:lnTo>
                  <a:lnTo>
                    <a:pt x="1116" y="1"/>
                  </a:lnTo>
                  <a:lnTo>
                    <a:pt x="1116" y="0"/>
                  </a:lnTo>
                  <a:lnTo>
                    <a:pt x="1113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85" name="Freeform 77"/>
            <p:cNvSpPr>
              <a:spLocks/>
            </p:cNvSpPr>
            <p:nvPr/>
          </p:nvSpPr>
          <p:spPr bwMode="auto">
            <a:xfrm>
              <a:off x="3211" y="945"/>
              <a:ext cx="10" cy="1087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3" y="0"/>
                </a:cxn>
                <a:cxn ang="0">
                  <a:pos x="0" y="4"/>
                </a:cxn>
                <a:cxn ang="0">
                  <a:pos x="0" y="1086"/>
                </a:cxn>
                <a:cxn ang="0">
                  <a:pos x="2" y="1086"/>
                </a:cxn>
                <a:cxn ang="0">
                  <a:pos x="3" y="1087"/>
                </a:cxn>
                <a:cxn ang="0">
                  <a:pos x="8" y="1087"/>
                </a:cxn>
                <a:cxn ang="0">
                  <a:pos x="8" y="1086"/>
                </a:cxn>
                <a:cxn ang="0">
                  <a:pos x="10" y="1086"/>
                </a:cxn>
                <a:cxn ang="0">
                  <a:pos x="10" y="1082"/>
                </a:cxn>
                <a:cxn ang="0">
                  <a:pos x="10" y="5"/>
                </a:cxn>
              </a:cxnLst>
              <a:rect l="0" t="0" r="r" b="b"/>
              <a:pathLst>
                <a:path w="10" h="1087">
                  <a:moveTo>
                    <a:pt x="10" y="5"/>
                  </a:moveTo>
                  <a:lnTo>
                    <a:pt x="10" y="4"/>
                  </a:lnTo>
                  <a:lnTo>
                    <a:pt x="8" y="2"/>
                  </a:lnTo>
                  <a:lnTo>
                    <a:pt x="8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1086"/>
                  </a:lnTo>
                  <a:lnTo>
                    <a:pt x="2" y="1086"/>
                  </a:lnTo>
                  <a:lnTo>
                    <a:pt x="3" y="1087"/>
                  </a:lnTo>
                  <a:lnTo>
                    <a:pt x="8" y="1087"/>
                  </a:lnTo>
                  <a:lnTo>
                    <a:pt x="8" y="1086"/>
                  </a:lnTo>
                  <a:lnTo>
                    <a:pt x="10" y="1086"/>
                  </a:lnTo>
                  <a:lnTo>
                    <a:pt x="10" y="1082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86" name="Freeform 78"/>
            <p:cNvSpPr>
              <a:spLocks/>
            </p:cNvSpPr>
            <p:nvPr/>
          </p:nvSpPr>
          <p:spPr bwMode="auto">
            <a:xfrm>
              <a:off x="2972" y="1065"/>
              <a:ext cx="9" cy="1146"/>
            </a:xfrm>
            <a:custGeom>
              <a:avLst/>
              <a:gdLst/>
              <a:ahLst/>
              <a:cxnLst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1144"/>
                </a:cxn>
                <a:cxn ang="0">
                  <a:pos x="1" y="1144"/>
                </a:cxn>
                <a:cxn ang="0">
                  <a:pos x="3" y="1146"/>
                </a:cxn>
                <a:cxn ang="0">
                  <a:pos x="8" y="1146"/>
                </a:cxn>
                <a:cxn ang="0">
                  <a:pos x="8" y="1144"/>
                </a:cxn>
                <a:cxn ang="0">
                  <a:pos x="9" y="1144"/>
                </a:cxn>
                <a:cxn ang="0">
                  <a:pos x="9" y="1141"/>
                </a:cxn>
                <a:cxn ang="0">
                  <a:pos x="9" y="5"/>
                </a:cxn>
              </a:cxnLst>
              <a:rect l="0" t="0" r="r" b="b"/>
              <a:pathLst>
                <a:path w="9" h="1146">
                  <a:moveTo>
                    <a:pt x="9" y="5"/>
                  </a:moveTo>
                  <a:lnTo>
                    <a:pt x="9" y="3"/>
                  </a:lnTo>
                  <a:lnTo>
                    <a:pt x="8" y="2"/>
                  </a:lnTo>
                  <a:lnTo>
                    <a:pt x="8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1144"/>
                  </a:lnTo>
                  <a:lnTo>
                    <a:pt x="1" y="1144"/>
                  </a:lnTo>
                  <a:lnTo>
                    <a:pt x="3" y="1146"/>
                  </a:lnTo>
                  <a:lnTo>
                    <a:pt x="8" y="1146"/>
                  </a:lnTo>
                  <a:lnTo>
                    <a:pt x="8" y="1144"/>
                  </a:lnTo>
                  <a:lnTo>
                    <a:pt x="9" y="1144"/>
                  </a:lnTo>
                  <a:lnTo>
                    <a:pt x="9" y="1141"/>
                  </a:ln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87" name="Freeform 79"/>
            <p:cNvSpPr>
              <a:spLocks/>
            </p:cNvSpPr>
            <p:nvPr/>
          </p:nvSpPr>
          <p:spPr bwMode="auto">
            <a:xfrm>
              <a:off x="3451" y="1065"/>
              <a:ext cx="9" cy="1146"/>
            </a:xfrm>
            <a:custGeom>
              <a:avLst/>
              <a:gdLst/>
              <a:ahLst/>
              <a:cxnLst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1144"/>
                </a:cxn>
                <a:cxn ang="0">
                  <a:pos x="1" y="1144"/>
                </a:cxn>
                <a:cxn ang="0">
                  <a:pos x="3" y="1146"/>
                </a:cxn>
                <a:cxn ang="0">
                  <a:pos x="7" y="1146"/>
                </a:cxn>
                <a:cxn ang="0">
                  <a:pos x="7" y="1144"/>
                </a:cxn>
                <a:cxn ang="0">
                  <a:pos x="9" y="1144"/>
                </a:cxn>
                <a:cxn ang="0">
                  <a:pos x="9" y="1141"/>
                </a:cxn>
                <a:cxn ang="0">
                  <a:pos x="9" y="5"/>
                </a:cxn>
              </a:cxnLst>
              <a:rect l="0" t="0" r="r" b="b"/>
              <a:pathLst>
                <a:path w="9" h="1146">
                  <a:moveTo>
                    <a:pt x="9" y="5"/>
                  </a:moveTo>
                  <a:lnTo>
                    <a:pt x="9" y="3"/>
                  </a:lnTo>
                  <a:lnTo>
                    <a:pt x="7" y="2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1144"/>
                  </a:lnTo>
                  <a:lnTo>
                    <a:pt x="1" y="1144"/>
                  </a:lnTo>
                  <a:lnTo>
                    <a:pt x="3" y="1146"/>
                  </a:lnTo>
                  <a:lnTo>
                    <a:pt x="7" y="1146"/>
                  </a:lnTo>
                  <a:lnTo>
                    <a:pt x="7" y="1144"/>
                  </a:lnTo>
                  <a:lnTo>
                    <a:pt x="9" y="1144"/>
                  </a:lnTo>
                  <a:lnTo>
                    <a:pt x="9" y="1141"/>
                  </a:ln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88" name="Freeform 80"/>
            <p:cNvSpPr>
              <a:spLocks/>
            </p:cNvSpPr>
            <p:nvPr/>
          </p:nvSpPr>
          <p:spPr bwMode="auto">
            <a:xfrm>
              <a:off x="2732" y="1783"/>
              <a:ext cx="1116" cy="1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3" y="10"/>
                </a:cxn>
                <a:cxn ang="0">
                  <a:pos x="1114" y="10"/>
                </a:cxn>
                <a:cxn ang="0">
                  <a:pos x="1114" y="8"/>
                </a:cxn>
                <a:cxn ang="0">
                  <a:pos x="1116" y="8"/>
                </a:cxn>
                <a:cxn ang="0">
                  <a:pos x="1116" y="3"/>
                </a:cxn>
                <a:cxn ang="0">
                  <a:pos x="1114" y="2"/>
                </a:cxn>
                <a:cxn ang="0">
                  <a:pos x="1114" y="0"/>
                </a:cxn>
                <a:cxn ang="0">
                  <a:pos x="1111" y="0"/>
                </a:cxn>
                <a:cxn ang="0">
                  <a:pos x="5" y="0"/>
                </a:cxn>
              </a:cxnLst>
              <a:rect l="0" t="0" r="r" b="b"/>
              <a:pathLst>
                <a:path w="1116" h="10">
                  <a:moveTo>
                    <a:pt x="5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2" y="8"/>
                  </a:lnTo>
                  <a:lnTo>
                    <a:pt x="3" y="10"/>
                  </a:lnTo>
                  <a:lnTo>
                    <a:pt x="1114" y="10"/>
                  </a:lnTo>
                  <a:lnTo>
                    <a:pt x="1114" y="8"/>
                  </a:lnTo>
                  <a:lnTo>
                    <a:pt x="1116" y="8"/>
                  </a:lnTo>
                  <a:lnTo>
                    <a:pt x="1116" y="3"/>
                  </a:lnTo>
                  <a:lnTo>
                    <a:pt x="1114" y="2"/>
                  </a:lnTo>
                  <a:lnTo>
                    <a:pt x="1114" y="0"/>
                  </a:lnTo>
                  <a:lnTo>
                    <a:pt x="1111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89" name="Freeform 81"/>
            <p:cNvSpPr>
              <a:spLocks/>
            </p:cNvSpPr>
            <p:nvPr/>
          </p:nvSpPr>
          <p:spPr bwMode="auto">
            <a:xfrm>
              <a:off x="2732" y="1304"/>
              <a:ext cx="1116" cy="1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3" y="10"/>
                </a:cxn>
                <a:cxn ang="0">
                  <a:pos x="1114" y="10"/>
                </a:cxn>
                <a:cxn ang="0">
                  <a:pos x="1114" y="8"/>
                </a:cxn>
                <a:cxn ang="0">
                  <a:pos x="1116" y="8"/>
                </a:cxn>
                <a:cxn ang="0">
                  <a:pos x="1116" y="4"/>
                </a:cxn>
                <a:cxn ang="0">
                  <a:pos x="1114" y="2"/>
                </a:cxn>
                <a:cxn ang="0">
                  <a:pos x="1114" y="0"/>
                </a:cxn>
                <a:cxn ang="0">
                  <a:pos x="1111" y="0"/>
                </a:cxn>
                <a:cxn ang="0">
                  <a:pos x="5" y="0"/>
                </a:cxn>
              </a:cxnLst>
              <a:rect l="0" t="0" r="r" b="b"/>
              <a:pathLst>
                <a:path w="1116" h="10">
                  <a:moveTo>
                    <a:pt x="5" y="0"/>
                  </a:moveTo>
                  <a:lnTo>
                    <a:pt x="3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2" y="8"/>
                  </a:lnTo>
                  <a:lnTo>
                    <a:pt x="3" y="10"/>
                  </a:lnTo>
                  <a:lnTo>
                    <a:pt x="1114" y="10"/>
                  </a:lnTo>
                  <a:lnTo>
                    <a:pt x="1114" y="8"/>
                  </a:lnTo>
                  <a:lnTo>
                    <a:pt x="1116" y="8"/>
                  </a:lnTo>
                  <a:lnTo>
                    <a:pt x="1116" y="4"/>
                  </a:lnTo>
                  <a:lnTo>
                    <a:pt x="1114" y="2"/>
                  </a:lnTo>
                  <a:lnTo>
                    <a:pt x="1114" y="0"/>
                  </a:lnTo>
                  <a:lnTo>
                    <a:pt x="1111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90" name="Rectangle 82"/>
            <p:cNvSpPr>
              <a:spLocks noChangeArrowheads="1"/>
            </p:cNvSpPr>
            <p:nvPr/>
          </p:nvSpPr>
          <p:spPr bwMode="auto">
            <a:xfrm>
              <a:off x="2916" y="1226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196691" name="Rectangle 83"/>
            <p:cNvSpPr>
              <a:spLocks noChangeArrowheads="1"/>
            </p:cNvSpPr>
            <p:nvPr/>
          </p:nvSpPr>
          <p:spPr bwMode="auto">
            <a:xfrm>
              <a:off x="3155" y="1226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196692" name="Rectangle 84"/>
            <p:cNvSpPr>
              <a:spLocks noChangeArrowheads="1"/>
            </p:cNvSpPr>
            <p:nvPr/>
          </p:nvSpPr>
          <p:spPr bwMode="auto">
            <a:xfrm>
              <a:off x="3395" y="1226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196693" name="Rectangle 85"/>
            <p:cNvSpPr>
              <a:spLocks noChangeArrowheads="1"/>
            </p:cNvSpPr>
            <p:nvPr/>
          </p:nvSpPr>
          <p:spPr bwMode="auto">
            <a:xfrm>
              <a:off x="3634" y="1226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196694" name="Rectangle 86"/>
            <p:cNvSpPr>
              <a:spLocks noChangeArrowheads="1"/>
            </p:cNvSpPr>
            <p:nvPr/>
          </p:nvSpPr>
          <p:spPr bwMode="auto">
            <a:xfrm>
              <a:off x="2916" y="1466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196695" name="Rectangle 87"/>
            <p:cNvSpPr>
              <a:spLocks noChangeArrowheads="1"/>
            </p:cNvSpPr>
            <p:nvPr/>
          </p:nvSpPr>
          <p:spPr bwMode="auto">
            <a:xfrm>
              <a:off x="3155" y="1466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196696" name="Rectangle 88"/>
            <p:cNvSpPr>
              <a:spLocks noChangeArrowheads="1"/>
            </p:cNvSpPr>
            <p:nvPr/>
          </p:nvSpPr>
          <p:spPr bwMode="auto">
            <a:xfrm>
              <a:off x="3395" y="1466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7</a:t>
              </a:r>
              <a:endParaRPr lang="en-US"/>
            </a:p>
          </p:txBody>
        </p:sp>
        <p:sp>
          <p:nvSpPr>
            <p:cNvPr id="196697" name="Rectangle 89"/>
            <p:cNvSpPr>
              <a:spLocks noChangeArrowheads="1"/>
            </p:cNvSpPr>
            <p:nvPr/>
          </p:nvSpPr>
          <p:spPr bwMode="auto">
            <a:xfrm>
              <a:off x="3634" y="1466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196698" name="Rectangle 90"/>
            <p:cNvSpPr>
              <a:spLocks noChangeArrowheads="1"/>
            </p:cNvSpPr>
            <p:nvPr/>
          </p:nvSpPr>
          <p:spPr bwMode="auto">
            <a:xfrm>
              <a:off x="2885" y="1705"/>
              <a:ext cx="6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12</a:t>
              </a:r>
              <a:endParaRPr lang="en-US"/>
            </a:p>
          </p:txBody>
        </p:sp>
        <p:sp>
          <p:nvSpPr>
            <p:cNvPr id="196699" name="Rectangle 91"/>
            <p:cNvSpPr>
              <a:spLocks noChangeArrowheads="1"/>
            </p:cNvSpPr>
            <p:nvPr/>
          </p:nvSpPr>
          <p:spPr bwMode="auto">
            <a:xfrm>
              <a:off x="3125" y="1705"/>
              <a:ext cx="6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13</a:t>
              </a:r>
              <a:endParaRPr lang="en-US"/>
            </a:p>
          </p:txBody>
        </p:sp>
        <p:sp>
          <p:nvSpPr>
            <p:cNvPr id="196700" name="Rectangle 92"/>
            <p:cNvSpPr>
              <a:spLocks noChangeArrowheads="1"/>
            </p:cNvSpPr>
            <p:nvPr/>
          </p:nvSpPr>
          <p:spPr bwMode="auto">
            <a:xfrm>
              <a:off x="3364" y="1705"/>
              <a:ext cx="6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15</a:t>
              </a:r>
              <a:endParaRPr lang="en-US"/>
            </a:p>
          </p:txBody>
        </p:sp>
        <p:sp>
          <p:nvSpPr>
            <p:cNvPr id="196701" name="Rectangle 93"/>
            <p:cNvSpPr>
              <a:spLocks noChangeArrowheads="1"/>
            </p:cNvSpPr>
            <p:nvPr/>
          </p:nvSpPr>
          <p:spPr bwMode="auto">
            <a:xfrm>
              <a:off x="3604" y="1705"/>
              <a:ext cx="6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14</a:t>
              </a:r>
              <a:endParaRPr lang="en-US"/>
            </a:p>
          </p:txBody>
        </p:sp>
        <p:sp>
          <p:nvSpPr>
            <p:cNvPr id="196702" name="Rectangle 94"/>
            <p:cNvSpPr>
              <a:spLocks noChangeArrowheads="1"/>
            </p:cNvSpPr>
            <p:nvPr/>
          </p:nvSpPr>
          <p:spPr bwMode="auto">
            <a:xfrm>
              <a:off x="2916" y="1944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8</a:t>
              </a:r>
              <a:endParaRPr lang="en-US"/>
            </a:p>
          </p:txBody>
        </p:sp>
        <p:sp>
          <p:nvSpPr>
            <p:cNvPr id="196703" name="Rectangle 95"/>
            <p:cNvSpPr>
              <a:spLocks noChangeArrowheads="1"/>
            </p:cNvSpPr>
            <p:nvPr/>
          </p:nvSpPr>
          <p:spPr bwMode="auto">
            <a:xfrm>
              <a:off x="3155" y="1944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9</a:t>
              </a:r>
              <a:endParaRPr lang="en-US"/>
            </a:p>
          </p:txBody>
        </p:sp>
        <p:sp>
          <p:nvSpPr>
            <p:cNvPr id="196704" name="Rectangle 96"/>
            <p:cNvSpPr>
              <a:spLocks noChangeArrowheads="1"/>
            </p:cNvSpPr>
            <p:nvPr/>
          </p:nvSpPr>
          <p:spPr bwMode="auto">
            <a:xfrm>
              <a:off x="3364" y="1944"/>
              <a:ext cx="6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11</a:t>
              </a:r>
              <a:endParaRPr lang="en-US"/>
            </a:p>
          </p:txBody>
        </p:sp>
        <p:sp>
          <p:nvSpPr>
            <p:cNvPr id="196705" name="Rectangle 97"/>
            <p:cNvSpPr>
              <a:spLocks noChangeArrowheads="1"/>
            </p:cNvSpPr>
            <p:nvPr/>
          </p:nvSpPr>
          <p:spPr bwMode="auto">
            <a:xfrm>
              <a:off x="3604" y="1944"/>
              <a:ext cx="6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196706" name="Rectangle 98"/>
            <p:cNvSpPr>
              <a:spLocks noChangeArrowheads="1"/>
            </p:cNvSpPr>
            <p:nvPr/>
          </p:nvSpPr>
          <p:spPr bwMode="auto">
            <a:xfrm>
              <a:off x="2796" y="1582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x</a:t>
              </a:r>
              <a:endParaRPr lang="en-US"/>
            </a:p>
          </p:txBody>
        </p:sp>
        <p:sp>
          <p:nvSpPr>
            <p:cNvPr id="196707" name="Rectangle 99"/>
            <p:cNvSpPr>
              <a:spLocks noChangeArrowheads="1"/>
            </p:cNvSpPr>
            <p:nvPr/>
          </p:nvSpPr>
          <p:spPr bwMode="auto">
            <a:xfrm>
              <a:off x="3066" y="1582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x</a:t>
              </a:r>
              <a:endParaRPr lang="en-US"/>
            </a:p>
          </p:txBody>
        </p:sp>
        <p:sp>
          <p:nvSpPr>
            <p:cNvPr id="196708" name="Rectangle 100"/>
            <p:cNvSpPr>
              <a:spLocks noChangeArrowheads="1"/>
            </p:cNvSpPr>
            <p:nvPr/>
          </p:nvSpPr>
          <p:spPr bwMode="auto">
            <a:xfrm>
              <a:off x="3275" y="1582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x</a:t>
              </a:r>
              <a:endParaRPr lang="en-US"/>
            </a:p>
          </p:txBody>
        </p:sp>
        <p:sp>
          <p:nvSpPr>
            <p:cNvPr id="196709" name="Rectangle 101"/>
            <p:cNvSpPr>
              <a:spLocks noChangeArrowheads="1"/>
            </p:cNvSpPr>
            <p:nvPr/>
          </p:nvSpPr>
          <p:spPr bwMode="auto">
            <a:xfrm>
              <a:off x="3514" y="1582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x</a:t>
              </a:r>
              <a:endParaRPr lang="en-US"/>
            </a:p>
          </p:txBody>
        </p:sp>
        <p:sp>
          <p:nvSpPr>
            <p:cNvPr id="196710" name="Rectangle 102"/>
            <p:cNvSpPr>
              <a:spLocks noChangeArrowheads="1"/>
            </p:cNvSpPr>
            <p:nvPr/>
          </p:nvSpPr>
          <p:spPr bwMode="auto">
            <a:xfrm>
              <a:off x="3275" y="1822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x</a:t>
              </a:r>
              <a:endParaRPr lang="en-US"/>
            </a:p>
          </p:txBody>
        </p:sp>
        <p:sp>
          <p:nvSpPr>
            <p:cNvPr id="196711" name="Rectangle 103"/>
            <p:cNvSpPr>
              <a:spLocks noChangeArrowheads="1"/>
            </p:cNvSpPr>
            <p:nvPr/>
          </p:nvSpPr>
          <p:spPr bwMode="auto">
            <a:xfrm>
              <a:off x="3514" y="1822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x</a:t>
              </a:r>
              <a:endParaRPr lang="en-US"/>
            </a:p>
          </p:txBody>
        </p:sp>
        <p:sp>
          <p:nvSpPr>
            <p:cNvPr id="196712" name="Freeform 104"/>
            <p:cNvSpPr>
              <a:spLocks/>
            </p:cNvSpPr>
            <p:nvPr/>
          </p:nvSpPr>
          <p:spPr bwMode="auto">
            <a:xfrm>
              <a:off x="4317" y="2680"/>
              <a:ext cx="967" cy="962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961"/>
                </a:cxn>
                <a:cxn ang="0">
                  <a:pos x="2" y="961"/>
                </a:cxn>
                <a:cxn ang="0">
                  <a:pos x="3" y="962"/>
                </a:cxn>
                <a:cxn ang="0">
                  <a:pos x="966" y="962"/>
                </a:cxn>
                <a:cxn ang="0">
                  <a:pos x="966" y="961"/>
                </a:cxn>
                <a:cxn ang="0">
                  <a:pos x="967" y="961"/>
                </a:cxn>
                <a:cxn ang="0">
                  <a:pos x="967" y="3"/>
                </a:cxn>
                <a:cxn ang="0">
                  <a:pos x="966" y="2"/>
                </a:cxn>
                <a:cxn ang="0">
                  <a:pos x="966" y="0"/>
                </a:cxn>
                <a:cxn ang="0">
                  <a:pos x="963" y="0"/>
                </a:cxn>
                <a:cxn ang="0">
                  <a:pos x="5" y="0"/>
                </a:cxn>
                <a:cxn ang="0">
                  <a:pos x="5" y="10"/>
                </a:cxn>
                <a:cxn ang="0">
                  <a:pos x="963" y="10"/>
                </a:cxn>
                <a:cxn ang="0">
                  <a:pos x="958" y="5"/>
                </a:cxn>
                <a:cxn ang="0">
                  <a:pos x="958" y="958"/>
                </a:cxn>
                <a:cxn ang="0">
                  <a:pos x="963" y="953"/>
                </a:cxn>
                <a:cxn ang="0">
                  <a:pos x="5" y="953"/>
                </a:cxn>
                <a:cxn ang="0">
                  <a:pos x="10" y="958"/>
                </a:cxn>
                <a:cxn ang="0">
                  <a:pos x="10" y="5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967" h="962">
                  <a:moveTo>
                    <a:pt x="5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0" y="961"/>
                  </a:lnTo>
                  <a:lnTo>
                    <a:pt x="2" y="961"/>
                  </a:lnTo>
                  <a:lnTo>
                    <a:pt x="3" y="962"/>
                  </a:lnTo>
                  <a:lnTo>
                    <a:pt x="966" y="962"/>
                  </a:lnTo>
                  <a:lnTo>
                    <a:pt x="966" y="961"/>
                  </a:lnTo>
                  <a:lnTo>
                    <a:pt x="967" y="961"/>
                  </a:lnTo>
                  <a:lnTo>
                    <a:pt x="967" y="3"/>
                  </a:lnTo>
                  <a:lnTo>
                    <a:pt x="966" y="2"/>
                  </a:lnTo>
                  <a:lnTo>
                    <a:pt x="966" y="0"/>
                  </a:lnTo>
                  <a:lnTo>
                    <a:pt x="963" y="0"/>
                  </a:lnTo>
                  <a:lnTo>
                    <a:pt x="5" y="0"/>
                  </a:lnTo>
                  <a:lnTo>
                    <a:pt x="5" y="10"/>
                  </a:lnTo>
                  <a:lnTo>
                    <a:pt x="963" y="10"/>
                  </a:lnTo>
                  <a:lnTo>
                    <a:pt x="958" y="5"/>
                  </a:lnTo>
                  <a:lnTo>
                    <a:pt x="958" y="958"/>
                  </a:lnTo>
                  <a:lnTo>
                    <a:pt x="963" y="953"/>
                  </a:lnTo>
                  <a:lnTo>
                    <a:pt x="5" y="953"/>
                  </a:lnTo>
                  <a:lnTo>
                    <a:pt x="10" y="958"/>
                  </a:lnTo>
                  <a:lnTo>
                    <a:pt x="10" y="5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13" name="Rectangle 105"/>
            <p:cNvSpPr>
              <a:spLocks noChangeArrowheads="1"/>
            </p:cNvSpPr>
            <p:nvPr/>
          </p:nvSpPr>
          <p:spPr bwMode="auto">
            <a:xfrm>
              <a:off x="5399" y="3077"/>
              <a:ext cx="13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Q</a:t>
              </a:r>
              <a:r>
                <a:rPr lang="en-US" sz="1500" b="1" baseline="-25000">
                  <a:solidFill>
                    <a:srgbClr val="000000"/>
                  </a:solidFill>
                  <a:latin typeface="Swiss 721 SWA" charset="0"/>
                </a:rPr>
                <a:t>4</a:t>
              </a:r>
              <a:endParaRPr lang="en-US" baseline="-25000"/>
            </a:p>
          </p:txBody>
        </p:sp>
        <p:sp>
          <p:nvSpPr>
            <p:cNvPr id="196714" name="Rectangle 106"/>
            <p:cNvSpPr>
              <a:spLocks noChangeArrowheads="1"/>
            </p:cNvSpPr>
            <p:nvPr/>
          </p:nvSpPr>
          <p:spPr bwMode="auto">
            <a:xfrm>
              <a:off x="5010" y="2479"/>
              <a:ext cx="13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Q</a:t>
              </a:r>
              <a:r>
                <a:rPr lang="en-US" sz="1500" b="1" baseline="-25000">
                  <a:solidFill>
                    <a:srgbClr val="000000"/>
                  </a:solidFill>
                  <a:latin typeface="Swiss 721 SWA" charset="0"/>
                </a:rPr>
                <a:t>2</a:t>
              </a:r>
              <a:endParaRPr lang="en-US" baseline="-25000"/>
            </a:p>
          </p:txBody>
        </p:sp>
        <p:sp>
          <p:nvSpPr>
            <p:cNvPr id="196715" name="Rectangle 107"/>
            <p:cNvSpPr>
              <a:spLocks noChangeArrowheads="1"/>
            </p:cNvSpPr>
            <p:nvPr/>
          </p:nvSpPr>
          <p:spPr bwMode="auto">
            <a:xfrm>
              <a:off x="4771" y="3706"/>
              <a:ext cx="13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Q</a:t>
              </a:r>
              <a:r>
                <a:rPr lang="en-US" sz="1500" b="1" baseline="-25000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 baseline="-25000"/>
            </a:p>
          </p:txBody>
        </p:sp>
        <p:sp>
          <p:nvSpPr>
            <p:cNvPr id="196716" name="Rectangle 108"/>
            <p:cNvSpPr>
              <a:spLocks noChangeArrowheads="1"/>
            </p:cNvSpPr>
            <p:nvPr/>
          </p:nvSpPr>
          <p:spPr bwMode="auto">
            <a:xfrm>
              <a:off x="4083" y="3347"/>
              <a:ext cx="13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Q</a:t>
              </a:r>
              <a:r>
                <a:rPr lang="en-US" sz="1500" b="1" baseline="-25000">
                  <a:solidFill>
                    <a:srgbClr val="000000"/>
                  </a:solidFill>
                  <a:latin typeface="Swiss 721 SWA" charset="0"/>
                </a:rPr>
                <a:t>8</a:t>
              </a:r>
              <a:endParaRPr lang="en-US" baseline="-25000"/>
            </a:p>
          </p:txBody>
        </p:sp>
        <p:sp>
          <p:nvSpPr>
            <p:cNvPr id="196717" name="Freeform 109"/>
            <p:cNvSpPr>
              <a:spLocks/>
            </p:cNvSpPr>
            <p:nvPr/>
          </p:nvSpPr>
          <p:spPr bwMode="auto">
            <a:xfrm>
              <a:off x="4167" y="3159"/>
              <a:ext cx="1117" cy="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3" y="9"/>
                </a:cxn>
                <a:cxn ang="0">
                  <a:pos x="1116" y="9"/>
                </a:cxn>
                <a:cxn ang="0">
                  <a:pos x="1116" y="8"/>
                </a:cxn>
                <a:cxn ang="0">
                  <a:pos x="1117" y="8"/>
                </a:cxn>
                <a:cxn ang="0">
                  <a:pos x="1117" y="3"/>
                </a:cxn>
                <a:cxn ang="0">
                  <a:pos x="1116" y="1"/>
                </a:cxn>
                <a:cxn ang="0">
                  <a:pos x="1116" y="0"/>
                </a:cxn>
                <a:cxn ang="0">
                  <a:pos x="1113" y="0"/>
                </a:cxn>
                <a:cxn ang="0">
                  <a:pos x="5" y="0"/>
                </a:cxn>
              </a:cxnLst>
              <a:rect l="0" t="0" r="r" b="b"/>
              <a:pathLst>
                <a:path w="1117" h="9">
                  <a:moveTo>
                    <a:pt x="5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2" y="8"/>
                  </a:lnTo>
                  <a:lnTo>
                    <a:pt x="3" y="9"/>
                  </a:lnTo>
                  <a:lnTo>
                    <a:pt x="1116" y="9"/>
                  </a:lnTo>
                  <a:lnTo>
                    <a:pt x="1116" y="8"/>
                  </a:lnTo>
                  <a:lnTo>
                    <a:pt x="1117" y="8"/>
                  </a:lnTo>
                  <a:lnTo>
                    <a:pt x="1117" y="3"/>
                  </a:lnTo>
                  <a:lnTo>
                    <a:pt x="1116" y="1"/>
                  </a:lnTo>
                  <a:lnTo>
                    <a:pt x="1116" y="0"/>
                  </a:lnTo>
                  <a:lnTo>
                    <a:pt x="1113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18" name="Freeform 110"/>
            <p:cNvSpPr>
              <a:spLocks/>
            </p:cNvSpPr>
            <p:nvPr/>
          </p:nvSpPr>
          <p:spPr bwMode="auto">
            <a:xfrm>
              <a:off x="4796" y="2560"/>
              <a:ext cx="10" cy="1087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3" y="0"/>
                </a:cxn>
                <a:cxn ang="0">
                  <a:pos x="0" y="4"/>
                </a:cxn>
                <a:cxn ang="0">
                  <a:pos x="0" y="1086"/>
                </a:cxn>
                <a:cxn ang="0">
                  <a:pos x="2" y="1086"/>
                </a:cxn>
                <a:cxn ang="0">
                  <a:pos x="3" y="1087"/>
                </a:cxn>
                <a:cxn ang="0">
                  <a:pos x="8" y="1087"/>
                </a:cxn>
                <a:cxn ang="0">
                  <a:pos x="8" y="1086"/>
                </a:cxn>
                <a:cxn ang="0">
                  <a:pos x="10" y="1086"/>
                </a:cxn>
                <a:cxn ang="0">
                  <a:pos x="10" y="1082"/>
                </a:cxn>
                <a:cxn ang="0">
                  <a:pos x="10" y="5"/>
                </a:cxn>
              </a:cxnLst>
              <a:rect l="0" t="0" r="r" b="b"/>
              <a:pathLst>
                <a:path w="10" h="1087">
                  <a:moveTo>
                    <a:pt x="10" y="5"/>
                  </a:moveTo>
                  <a:lnTo>
                    <a:pt x="10" y="4"/>
                  </a:lnTo>
                  <a:lnTo>
                    <a:pt x="8" y="2"/>
                  </a:lnTo>
                  <a:lnTo>
                    <a:pt x="8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1086"/>
                  </a:lnTo>
                  <a:lnTo>
                    <a:pt x="2" y="1086"/>
                  </a:lnTo>
                  <a:lnTo>
                    <a:pt x="3" y="1087"/>
                  </a:lnTo>
                  <a:lnTo>
                    <a:pt x="8" y="1087"/>
                  </a:lnTo>
                  <a:lnTo>
                    <a:pt x="8" y="1086"/>
                  </a:lnTo>
                  <a:lnTo>
                    <a:pt x="10" y="1086"/>
                  </a:lnTo>
                  <a:lnTo>
                    <a:pt x="10" y="1082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19" name="Freeform 111"/>
            <p:cNvSpPr>
              <a:spLocks/>
            </p:cNvSpPr>
            <p:nvPr/>
          </p:nvSpPr>
          <p:spPr bwMode="auto">
            <a:xfrm>
              <a:off x="4557" y="2680"/>
              <a:ext cx="9" cy="1146"/>
            </a:xfrm>
            <a:custGeom>
              <a:avLst/>
              <a:gdLst/>
              <a:ahLst/>
              <a:cxnLst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1144"/>
                </a:cxn>
                <a:cxn ang="0">
                  <a:pos x="1" y="1144"/>
                </a:cxn>
                <a:cxn ang="0">
                  <a:pos x="3" y="1146"/>
                </a:cxn>
                <a:cxn ang="0">
                  <a:pos x="8" y="1146"/>
                </a:cxn>
                <a:cxn ang="0">
                  <a:pos x="8" y="1144"/>
                </a:cxn>
                <a:cxn ang="0">
                  <a:pos x="9" y="1144"/>
                </a:cxn>
                <a:cxn ang="0">
                  <a:pos x="9" y="1141"/>
                </a:cxn>
                <a:cxn ang="0">
                  <a:pos x="9" y="5"/>
                </a:cxn>
              </a:cxnLst>
              <a:rect l="0" t="0" r="r" b="b"/>
              <a:pathLst>
                <a:path w="9" h="1146">
                  <a:moveTo>
                    <a:pt x="9" y="5"/>
                  </a:moveTo>
                  <a:lnTo>
                    <a:pt x="9" y="3"/>
                  </a:lnTo>
                  <a:lnTo>
                    <a:pt x="8" y="2"/>
                  </a:lnTo>
                  <a:lnTo>
                    <a:pt x="8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1144"/>
                  </a:lnTo>
                  <a:lnTo>
                    <a:pt x="1" y="1144"/>
                  </a:lnTo>
                  <a:lnTo>
                    <a:pt x="3" y="1146"/>
                  </a:lnTo>
                  <a:lnTo>
                    <a:pt x="8" y="1146"/>
                  </a:lnTo>
                  <a:lnTo>
                    <a:pt x="8" y="1144"/>
                  </a:lnTo>
                  <a:lnTo>
                    <a:pt x="9" y="1144"/>
                  </a:lnTo>
                  <a:lnTo>
                    <a:pt x="9" y="1141"/>
                  </a:ln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20" name="Freeform 112"/>
            <p:cNvSpPr>
              <a:spLocks/>
            </p:cNvSpPr>
            <p:nvPr/>
          </p:nvSpPr>
          <p:spPr bwMode="auto">
            <a:xfrm>
              <a:off x="5035" y="2680"/>
              <a:ext cx="10" cy="1146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0" y="3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1144"/>
                </a:cxn>
                <a:cxn ang="0">
                  <a:pos x="2" y="1144"/>
                </a:cxn>
                <a:cxn ang="0">
                  <a:pos x="4" y="1146"/>
                </a:cxn>
                <a:cxn ang="0">
                  <a:pos x="8" y="1146"/>
                </a:cxn>
                <a:cxn ang="0">
                  <a:pos x="8" y="1144"/>
                </a:cxn>
                <a:cxn ang="0">
                  <a:pos x="10" y="1144"/>
                </a:cxn>
                <a:cxn ang="0">
                  <a:pos x="10" y="1141"/>
                </a:cxn>
                <a:cxn ang="0">
                  <a:pos x="10" y="5"/>
                </a:cxn>
              </a:cxnLst>
              <a:rect l="0" t="0" r="r" b="b"/>
              <a:pathLst>
                <a:path w="10" h="1146">
                  <a:moveTo>
                    <a:pt x="10" y="5"/>
                  </a:moveTo>
                  <a:lnTo>
                    <a:pt x="10" y="3"/>
                  </a:lnTo>
                  <a:lnTo>
                    <a:pt x="8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1144"/>
                  </a:lnTo>
                  <a:lnTo>
                    <a:pt x="2" y="1144"/>
                  </a:lnTo>
                  <a:lnTo>
                    <a:pt x="4" y="1146"/>
                  </a:lnTo>
                  <a:lnTo>
                    <a:pt x="8" y="1146"/>
                  </a:lnTo>
                  <a:lnTo>
                    <a:pt x="8" y="1144"/>
                  </a:lnTo>
                  <a:lnTo>
                    <a:pt x="10" y="1144"/>
                  </a:lnTo>
                  <a:lnTo>
                    <a:pt x="10" y="1141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21" name="Freeform 113"/>
            <p:cNvSpPr>
              <a:spLocks/>
            </p:cNvSpPr>
            <p:nvPr/>
          </p:nvSpPr>
          <p:spPr bwMode="auto">
            <a:xfrm>
              <a:off x="4317" y="3398"/>
              <a:ext cx="1118" cy="1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3" y="10"/>
                </a:cxn>
                <a:cxn ang="0">
                  <a:pos x="1116" y="10"/>
                </a:cxn>
                <a:cxn ang="0">
                  <a:pos x="1116" y="8"/>
                </a:cxn>
                <a:cxn ang="0">
                  <a:pos x="1118" y="8"/>
                </a:cxn>
                <a:cxn ang="0">
                  <a:pos x="1118" y="3"/>
                </a:cxn>
                <a:cxn ang="0">
                  <a:pos x="1116" y="2"/>
                </a:cxn>
                <a:cxn ang="0">
                  <a:pos x="1116" y="0"/>
                </a:cxn>
                <a:cxn ang="0">
                  <a:pos x="1113" y="0"/>
                </a:cxn>
                <a:cxn ang="0">
                  <a:pos x="5" y="0"/>
                </a:cxn>
              </a:cxnLst>
              <a:rect l="0" t="0" r="r" b="b"/>
              <a:pathLst>
                <a:path w="1118" h="10">
                  <a:moveTo>
                    <a:pt x="5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2" y="8"/>
                  </a:lnTo>
                  <a:lnTo>
                    <a:pt x="3" y="10"/>
                  </a:lnTo>
                  <a:lnTo>
                    <a:pt x="1116" y="10"/>
                  </a:lnTo>
                  <a:lnTo>
                    <a:pt x="1116" y="8"/>
                  </a:lnTo>
                  <a:lnTo>
                    <a:pt x="1118" y="8"/>
                  </a:lnTo>
                  <a:lnTo>
                    <a:pt x="1118" y="3"/>
                  </a:lnTo>
                  <a:lnTo>
                    <a:pt x="1116" y="2"/>
                  </a:lnTo>
                  <a:lnTo>
                    <a:pt x="1116" y="0"/>
                  </a:lnTo>
                  <a:lnTo>
                    <a:pt x="1113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22" name="Freeform 114"/>
            <p:cNvSpPr>
              <a:spLocks/>
            </p:cNvSpPr>
            <p:nvPr/>
          </p:nvSpPr>
          <p:spPr bwMode="auto">
            <a:xfrm>
              <a:off x="4317" y="2919"/>
              <a:ext cx="1118" cy="1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3" y="10"/>
                </a:cxn>
                <a:cxn ang="0">
                  <a:pos x="1116" y="10"/>
                </a:cxn>
                <a:cxn ang="0">
                  <a:pos x="1116" y="8"/>
                </a:cxn>
                <a:cxn ang="0">
                  <a:pos x="1118" y="8"/>
                </a:cxn>
                <a:cxn ang="0">
                  <a:pos x="1118" y="4"/>
                </a:cxn>
                <a:cxn ang="0">
                  <a:pos x="1116" y="2"/>
                </a:cxn>
                <a:cxn ang="0">
                  <a:pos x="1116" y="0"/>
                </a:cxn>
                <a:cxn ang="0">
                  <a:pos x="1113" y="0"/>
                </a:cxn>
                <a:cxn ang="0">
                  <a:pos x="5" y="0"/>
                </a:cxn>
              </a:cxnLst>
              <a:rect l="0" t="0" r="r" b="b"/>
              <a:pathLst>
                <a:path w="1118" h="10">
                  <a:moveTo>
                    <a:pt x="5" y="0"/>
                  </a:moveTo>
                  <a:lnTo>
                    <a:pt x="3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2" y="8"/>
                  </a:lnTo>
                  <a:lnTo>
                    <a:pt x="3" y="10"/>
                  </a:lnTo>
                  <a:lnTo>
                    <a:pt x="1116" y="10"/>
                  </a:lnTo>
                  <a:lnTo>
                    <a:pt x="1116" y="8"/>
                  </a:lnTo>
                  <a:lnTo>
                    <a:pt x="1118" y="8"/>
                  </a:lnTo>
                  <a:lnTo>
                    <a:pt x="1118" y="4"/>
                  </a:lnTo>
                  <a:lnTo>
                    <a:pt x="1116" y="2"/>
                  </a:lnTo>
                  <a:lnTo>
                    <a:pt x="1116" y="0"/>
                  </a:lnTo>
                  <a:lnTo>
                    <a:pt x="1113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23" name="Rectangle 115"/>
            <p:cNvSpPr>
              <a:spLocks noChangeArrowheads="1"/>
            </p:cNvSpPr>
            <p:nvPr/>
          </p:nvSpPr>
          <p:spPr bwMode="auto">
            <a:xfrm>
              <a:off x="4501" y="2841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196724" name="Rectangle 116"/>
            <p:cNvSpPr>
              <a:spLocks noChangeArrowheads="1"/>
            </p:cNvSpPr>
            <p:nvPr/>
          </p:nvSpPr>
          <p:spPr bwMode="auto">
            <a:xfrm>
              <a:off x="4740" y="2841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196725" name="Rectangle 117"/>
            <p:cNvSpPr>
              <a:spLocks noChangeArrowheads="1"/>
            </p:cNvSpPr>
            <p:nvPr/>
          </p:nvSpPr>
          <p:spPr bwMode="auto">
            <a:xfrm>
              <a:off x="4980" y="2841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196726" name="Rectangle 118"/>
            <p:cNvSpPr>
              <a:spLocks noChangeArrowheads="1"/>
            </p:cNvSpPr>
            <p:nvPr/>
          </p:nvSpPr>
          <p:spPr bwMode="auto">
            <a:xfrm>
              <a:off x="5219" y="2841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196727" name="Rectangle 119"/>
            <p:cNvSpPr>
              <a:spLocks noChangeArrowheads="1"/>
            </p:cNvSpPr>
            <p:nvPr/>
          </p:nvSpPr>
          <p:spPr bwMode="auto">
            <a:xfrm>
              <a:off x="4501" y="3081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196728" name="Rectangle 120"/>
            <p:cNvSpPr>
              <a:spLocks noChangeArrowheads="1"/>
            </p:cNvSpPr>
            <p:nvPr/>
          </p:nvSpPr>
          <p:spPr bwMode="auto">
            <a:xfrm>
              <a:off x="4740" y="3081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196729" name="Rectangle 121"/>
            <p:cNvSpPr>
              <a:spLocks noChangeArrowheads="1"/>
            </p:cNvSpPr>
            <p:nvPr/>
          </p:nvSpPr>
          <p:spPr bwMode="auto">
            <a:xfrm>
              <a:off x="4980" y="3081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7</a:t>
              </a:r>
              <a:endParaRPr lang="en-US"/>
            </a:p>
          </p:txBody>
        </p:sp>
        <p:sp>
          <p:nvSpPr>
            <p:cNvPr id="196730" name="Rectangle 122"/>
            <p:cNvSpPr>
              <a:spLocks noChangeArrowheads="1"/>
            </p:cNvSpPr>
            <p:nvPr/>
          </p:nvSpPr>
          <p:spPr bwMode="auto">
            <a:xfrm>
              <a:off x="5219" y="3081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196731" name="Rectangle 123"/>
            <p:cNvSpPr>
              <a:spLocks noChangeArrowheads="1"/>
            </p:cNvSpPr>
            <p:nvPr/>
          </p:nvSpPr>
          <p:spPr bwMode="auto">
            <a:xfrm>
              <a:off x="4472" y="3320"/>
              <a:ext cx="6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12</a:t>
              </a:r>
              <a:endParaRPr lang="en-US"/>
            </a:p>
          </p:txBody>
        </p:sp>
        <p:sp>
          <p:nvSpPr>
            <p:cNvPr id="196732" name="Rectangle 124"/>
            <p:cNvSpPr>
              <a:spLocks noChangeArrowheads="1"/>
            </p:cNvSpPr>
            <p:nvPr/>
          </p:nvSpPr>
          <p:spPr bwMode="auto">
            <a:xfrm>
              <a:off x="4711" y="3320"/>
              <a:ext cx="6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13</a:t>
              </a:r>
              <a:endParaRPr lang="en-US"/>
            </a:p>
          </p:txBody>
        </p:sp>
        <p:sp>
          <p:nvSpPr>
            <p:cNvPr id="196733" name="Rectangle 125"/>
            <p:cNvSpPr>
              <a:spLocks noChangeArrowheads="1"/>
            </p:cNvSpPr>
            <p:nvPr/>
          </p:nvSpPr>
          <p:spPr bwMode="auto">
            <a:xfrm>
              <a:off x="4951" y="3320"/>
              <a:ext cx="6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15</a:t>
              </a:r>
              <a:endParaRPr lang="en-US"/>
            </a:p>
          </p:txBody>
        </p:sp>
        <p:sp>
          <p:nvSpPr>
            <p:cNvPr id="196734" name="Rectangle 126"/>
            <p:cNvSpPr>
              <a:spLocks noChangeArrowheads="1"/>
            </p:cNvSpPr>
            <p:nvPr/>
          </p:nvSpPr>
          <p:spPr bwMode="auto">
            <a:xfrm>
              <a:off x="5190" y="3320"/>
              <a:ext cx="6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14</a:t>
              </a:r>
              <a:endParaRPr lang="en-US"/>
            </a:p>
          </p:txBody>
        </p:sp>
        <p:sp>
          <p:nvSpPr>
            <p:cNvPr id="196735" name="Rectangle 127"/>
            <p:cNvSpPr>
              <a:spLocks noChangeArrowheads="1"/>
            </p:cNvSpPr>
            <p:nvPr/>
          </p:nvSpPr>
          <p:spPr bwMode="auto">
            <a:xfrm>
              <a:off x="4501" y="3559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8</a:t>
              </a:r>
              <a:endParaRPr lang="en-US"/>
            </a:p>
          </p:txBody>
        </p:sp>
        <p:sp>
          <p:nvSpPr>
            <p:cNvPr id="196736" name="Rectangle 128"/>
            <p:cNvSpPr>
              <a:spLocks noChangeArrowheads="1"/>
            </p:cNvSpPr>
            <p:nvPr/>
          </p:nvSpPr>
          <p:spPr bwMode="auto">
            <a:xfrm>
              <a:off x="4740" y="3559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9</a:t>
              </a:r>
              <a:endParaRPr lang="en-US"/>
            </a:p>
          </p:txBody>
        </p:sp>
        <p:sp>
          <p:nvSpPr>
            <p:cNvPr id="196737" name="Rectangle 129"/>
            <p:cNvSpPr>
              <a:spLocks noChangeArrowheads="1"/>
            </p:cNvSpPr>
            <p:nvPr/>
          </p:nvSpPr>
          <p:spPr bwMode="auto">
            <a:xfrm>
              <a:off x="4951" y="3559"/>
              <a:ext cx="6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11</a:t>
              </a:r>
              <a:endParaRPr lang="en-US"/>
            </a:p>
          </p:txBody>
        </p:sp>
        <p:sp>
          <p:nvSpPr>
            <p:cNvPr id="196738" name="Rectangle 130"/>
            <p:cNvSpPr>
              <a:spLocks noChangeArrowheads="1"/>
            </p:cNvSpPr>
            <p:nvPr/>
          </p:nvSpPr>
          <p:spPr bwMode="auto">
            <a:xfrm>
              <a:off x="5190" y="3559"/>
              <a:ext cx="6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196739" name="Rectangle 131"/>
            <p:cNvSpPr>
              <a:spLocks noChangeArrowheads="1"/>
            </p:cNvSpPr>
            <p:nvPr/>
          </p:nvSpPr>
          <p:spPr bwMode="auto">
            <a:xfrm>
              <a:off x="4381" y="3197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x</a:t>
              </a:r>
              <a:endParaRPr lang="en-US"/>
            </a:p>
          </p:txBody>
        </p:sp>
        <p:sp>
          <p:nvSpPr>
            <p:cNvPr id="196740" name="Rectangle 132"/>
            <p:cNvSpPr>
              <a:spLocks noChangeArrowheads="1"/>
            </p:cNvSpPr>
            <p:nvPr/>
          </p:nvSpPr>
          <p:spPr bwMode="auto">
            <a:xfrm>
              <a:off x="4651" y="3197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x</a:t>
              </a:r>
              <a:endParaRPr lang="en-US"/>
            </a:p>
          </p:txBody>
        </p:sp>
        <p:sp>
          <p:nvSpPr>
            <p:cNvPr id="196741" name="Rectangle 133"/>
            <p:cNvSpPr>
              <a:spLocks noChangeArrowheads="1"/>
            </p:cNvSpPr>
            <p:nvPr/>
          </p:nvSpPr>
          <p:spPr bwMode="auto">
            <a:xfrm>
              <a:off x="4860" y="3197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x</a:t>
              </a:r>
              <a:endParaRPr lang="en-US"/>
            </a:p>
          </p:txBody>
        </p:sp>
        <p:sp>
          <p:nvSpPr>
            <p:cNvPr id="196742" name="Rectangle 134"/>
            <p:cNvSpPr>
              <a:spLocks noChangeArrowheads="1"/>
            </p:cNvSpPr>
            <p:nvPr/>
          </p:nvSpPr>
          <p:spPr bwMode="auto">
            <a:xfrm>
              <a:off x="5099" y="3197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x</a:t>
              </a:r>
              <a:endParaRPr lang="en-US"/>
            </a:p>
          </p:txBody>
        </p:sp>
        <p:sp>
          <p:nvSpPr>
            <p:cNvPr id="196743" name="Rectangle 135"/>
            <p:cNvSpPr>
              <a:spLocks noChangeArrowheads="1"/>
            </p:cNvSpPr>
            <p:nvPr/>
          </p:nvSpPr>
          <p:spPr bwMode="auto">
            <a:xfrm>
              <a:off x="4860" y="3436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x</a:t>
              </a:r>
              <a:endParaRPr lang="en-US"/>
            </a:p>
          </p:txBody>
        </p:sp>
        <p:sp>
          <p:nvSpPr>
            <p:cNvPr id="196744" name="Rectangle 136"/>
            <p:cNvSpPr>
              <a:spLocks noChangeArrowheads="1"/>
            </p:cNvSpPr>
            <p:nvPr/>
          </p:nvSpPr>
          <p:spPr bwMode="auto">
            <a:xfrm>
              <a:off x="5099" y="3436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x</a:t>
              </a:r>
              <a:endParaRPr lang="en-US"/>
            </a:p>
          </p:txBody>
        </p:sp>
        <p:sp>
          <p:nvSpPr>
            <p:cNvPr id="196745" name="Freeform 137"/>
            <p:cNvSpPr>
              <a:spLocks/>
            </p:cNvSpPr>
            <p:nvPr/>
          </p:nvSpPr>
          <p:spPr bwMode="auto">
            <a:xfrm>
              <a:off x="2731" y="2680"/>
              <a:ext cx="967" cy="96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961"/>
                </a:cxn>
                <a:cxn ang="0">
                  <a:pos x="1" y="961"/>
                </a:cxn>
                <a:cxn ang="0">
                  <a:pos x="3" y="962"/>
                </a:cxn>
                <a:cxn ang="0">
                  <a:pos x="965" y="962"/>
                </a:cxn>
                <a:cxn ang="0">
                  <a:pos x="965" y="961"/>
                </a:cxn>
                <a:cxn ang="0">
                  <a:pos x="967" y="961"/>
                </a:cxn>
                <a:cxn ang="0">
                  <a:pos x="967" y="3"/>
                </a:cxn>
                <a:cxn ang="0">
                  <a:pos x="965" y="2"/>
                </a:cxn>
                <a:cxn ang="0">
                  <a:pos x="965" y="0"/>
                </a:cxn>
                <a:cxn ang="0">
                  <a:pos x="962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962" y="10"/>
                </a:cxn>
                <a:cxn ang="0">
                  <a:pos x="957" y="5"/>
                </a:cxn>
                <a:cxn ang="0">
                  <a:pos x="957" y="958"/>
                </a:cxn>
                <a:cxn ang="0">
                  <a:pos x="962" y="953"/>
                </a:cxn>
                <a:cxn ang="0">
                  <a:pos x="4" y="953"/>
                </a:cxn>
                <a:cxn ang="0">
                  <a:pos x="9" y="958"/>
                </a:cxn>
                <a:cxn ang="0">
                  <a:pos x="9" y="5"/>
                </a:cxn>
                <a:cxn ang="0">
                  <a:pos x="4" y="10"/>
                </a:cxn>
                <a:cxn ang="0">
                  <a:pos x="4" y="0"/>
                </a:cxn>
              </a:cxnLst>
              <a:rect l="0" t="0" r="r" b="b"/>
              <a:pathLst>
                <a:path w="967" h="962">
                  <a:moveTo>
                    <a:pt x="4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0" y="961"/>
                  </a:lnTo>
                  <a:lnTo>
                    <a:pt x="1" y="961"/>
                  </a:lnTo>
                  <a:lnTo>
                    <a:pt x="3" y="962"/>
                  </a:lnTo>
                  <a:lnTo>
                    <a:pt x="965" y="962"/>
                  </a:lnTo>
                  <a:lnTo>
                    <a:pt x="965" y="961"/>
                  </a:lnTo>
                  <a:lnTo>
                    <a:pt x="967" y="961"/>
                  </a:lnTo>
                  <a:lnTo>
                    <a:pt x="967" y="3"/>
                  </a:lnTo>
                  <a:lnTo>
                    <a:pt x="965" y="2"/>
                  </a:lnTo>
                  <a:lnTo>
                    <a:pt x="965" y="0"/>
                  </a:lnTo>
                  <a:lnTo>
                    <a:pt x="962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962" y="10"/>
                  </a:lnTo>
                  <a:lnTo>
                    <a:pt x="957" y="5"/>
                  </a:lnTo>
                  <a:lnTo>
                    <a:pt x="957" y="958"/>
                  </a:lnTo>
                  <a:lnTo>
                    <a:pt x="962" y="953"/>
                  </a:lnTo>
                  <a:lnTo>
                    <a:pt x="4" y="953"/>
                  </a:lnTo>
                  <a:lnTo>
                    <a:pt x="9" y="958"/>
                  </a:lnTo>
                  <a:lnTo>
                    <a:pt x="9" y="5"/>
                  </a:lnTo>
                  <a:lnTo>
                    <a:pt x="4" y="1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46" name="Rectangle 138"/>
            <p:cNvSpPr>
              <a:spLocks noChangeArrowheads="1"/>
            </p:cNvSpPr>
            <p:nvPr/>
          </p:nvSpPr>
          <p:spPr bwMode="auto">
            <a:xfrm>
              <a:off x="3813" y="3077"/>
              <a:ext cx="13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Q</a:t>
              </a:r>
              <a:r>
                <a:rPr lang="en-US" sz="1500" b="1" baseline="-25000">
                  <a:solidFill>
                    <a:srgbClr val="000000"/>
                  </a:solidFill>
                  <a:latin typeface="Swiss 721 SWA" charset="0"/>
                </a:rPr>
                <a:t>4</a:t>
              </a:r>
              <a:endParaRPr lang="en-US" baseline="-25000"/>
            </a:p>
          </p:txBody>
        </p:sp>
        <p:sp>
          <p:nvSpPr>
            <p:cNvPr id="196747" name="Rectangle 139"/>
            <p:cNvSpPr>
              <a:spLocks noChangeArrowheads="1"/>
            </p:cNvSpPr>
            <p:nvPr/>
          </p:nvSpPr>
          <p:spPr bwMode="auto">
            <a:xfrm>
              <a:off x="3423" y="2479"/>
              <a:ext cx="13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Q</a:t>
              </a:r>
              <a:r>
                <a:rPr lang="en-US" sz="1500" b="1" baseline="-25000">
                  <a:solidFill>
                    <a:srgbClr val="000000"/>
                  </a:solidFill>
                  <a:latin typeface="Swiss 721 SWA" charset="0"/>
                </a:rPr>
                <a:t>2</a:t>
              </a:r>
              <a:endParaRPr lang="en-US" baseline="-25000"/>
            </a:p>
          </p:txBody>
        </p:sp>
        <p:sp>
          <p:nvSpPr>
            <p:cNvPr id="196748" name="Rectangle 140"/>
            <p:cNvSpPr>
              <a:spLocks noChangeArrowheads="1"/>
            </p:cNvSpPr>
            <p:nvPr/>
          </p:nvSpPr>
          <p:spPr bwMode="auto">
            <a:xfrm>
              <a:off x="3184" y="3706"/>
              <a:ext cx="13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Q</a:t>
              </a:r>
              <a:r>
                <a:rPr lang="en-US" sz="1500" b="1" baseline="-25000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 baseline="-25000"/>
            </a:p>
          </p:txBody>
        </p:sp>
        <p:sp>
          <p:nvSpPr>
            <p:cNvPr id="196749" name="Rectangle 141"/>
            <p:cNvSpPr>
              <a:spLocks noChangeArrowheads="1"/>
            </p:cNvSpPr>
            <p:nvPr/>
          </p:nvSpPr>
          <p:spPr bwMode="auto">
            <a:xfrm>
              <a:off x="2496" y="3347"/>
              <a:ext cx="13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Q</a:t>
              </a:r>
              <a:r>
                <a:rPr lang="en-US" sz="1500" b="1" baseline="-25000">
                  <a:solidFill>
                    <a:srgbClr val="000000"/>
                  </a:solidFill>
                  <a:latin typeface="Swiss 721 SWA" charset="0"/>
                </a:rPr>
                <a:t>8</a:t>
              </a:r>
              <a:endParaRPr lang="en-US" baseline="-25000"/>
            </a:p>
          </p:txBody>
        </p:sp>
        <p:sp>
          <p:nvSpPr>
            <p:cNvPr id="196750" name="Freeform 142"/>
            <p:cNvSpPr>
              <a:spLocks/>
            </p:cNvSpPr>
            <p:nvPr/>
          </p:nvSpPr>
          <p:spPr bwMode="auto">
            <a:xfrm>
              <a:off x="2581" y="3159"/>
              <a:ext cx="1117" cy="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1" y="8"/>
                </a:cxn>
                <a:cxn ang="0">
                  <a:pos x="3" y="9"/>
                </a:cxn>
                <a:cxn ang="0">
                  <a:pos x="1115" y="9"/>
                </a:cxn>
                <a:cxn ang="0">
                  <a:pos x="1115" y="8"/>
                </a:cxn>
                <a:cxn ang="0">
                  <a:pos x="1117" y="8"/>
                </a:cxn>
                <a:cxn ang="0">
                  <a:pos x="1117" y="3"/>
                </a:cxn>
                <a:cxn ang="0">
                  <a:pos x="1115" y="1"/>
                </a:cxn>
                <a:cxn ang="0">
                  <a:pos x="1115" y="0"/>
                </a:cxn>
                <a:cxn ang="0">
                  <a:pos x="1112" y="0"/>
                </a:cxn>
                <a:cxn ang="0">
                  <a:pos x="4" y="0"/>
                </a:cxn>
              </a:cxnLst>
              <a:rect l="0" t="0" r="r" b="b"/>
              <a:pathLst>
                <a:path w="1117" h="9">
                  <a:moveTo>
                    <a:pt x="4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1" y="8"/>
                  </a:lnTo>
                  <a:lnTo>
                    <a:pt x="3" y="9"/>
                  </a:lnTo>
                  <a:lnTo>
                    <a:pt x="1115" y="9"/>
                  </a:lnTo>
                  <a:lnTo>
                    <a:pt x="1115" y="8"/>
                  </a:lnTo>
                  <a:lnTo>
                    <a:pt x="1117" y="8"/>
                  </a:lnTo>
                  <a:lnTo>
                    <a:pt x="1117" y="3"/>
                  </a:lnTo>
                  <a:lnTo>
                    <a:pt x="1115" y="1"/>
                  </a:lnTo>
                  <a:lnTo>
                    <a:pt x="1115" y="0"/>
                  </a:lnTo>
                  <a:lnTo>
                    <a:pt x="1112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51" name="Freeform 143"/>
            <p:cNvSpPr>
              <a:spLocks/>
            </p:cNvSpPr>
            <p:nvPr/>
          </p:nvSpPr>
          <p:spPr bwMode="auto">
            <a:xfrm>
              <a:off x="3209" y="2560"/>
              <a:ext cx="10" cy="1087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1086"/>
                </a:cxn>
                <a:cxn ang="0">
                  <a:pos x="2" y="1086"/>
                </a:cxn>
                <a:cxn ang="0">
                  <a:pos x="4" y="1087"/>
                </a:cxn>
                <a:cxn ang="0">
                  <a:pos x="8" y="1087"/>
                </a:cxn>
                <a:cxn ang="0">
                  <a:pos x="8" y="1086"/>
                </a:cxn>
                <a:cxn ang="0">
                  <a:pos x="10" y="1086"/>
                </a:cxn>
                <a:cxn ang="0">
                  <a:pos x="10" y="1082"/>
                </a:cxn>
                <a:cxn ang="0">
                  <a:pos x="10" y="5"/>
                </a:cxn>
              </a:cxnLst>
              <a:rect l="0" t="0" r="r" b="b"/>
              <a:pathLst>
                <a:path w="10" h="1087">
                  <a:moveTo>
                    <a:pt x="10" y="5"/>
                  </a:moveTo>
                  <a:lnTo>
                    <a:pt x="10" y="4"/>
                  </a:lnTo>
                  <a:lnTo>
                    <a:pt x="8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1086"/>
                  </a:lnTo>
                  <a:lnTo>
                    <a:pt x="2" y="1086"/>
                  </a:lnTo>
                  <a:lnTo>
                    <a:pt x="4" y="1087"/>
                  </a:lnTo>
                  <a:lnTo>
                    <a:pt x="8" y="1087"/>
                  </a:lnTo>
                  <a:lnTo>
                    <a:pt x="8" y="1086"/>
                  </a:lnTo>
                  <a:lnTo>
                    <a:pt x="10" y="1086"/>
                  </a:lnTo>
                  <a:lnTo>
                    <a:pt x="10" y="1082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52" name="Freeform 144"/>
            <p:cNvSpPr>
              <a:spLocks/>
            </p:cNvSpPr>
            <p:nvPr/>
          </p:nvSpPr>
          <p:spPr bwMode="auto">
            <a:xfrm>
              <a:off x="2970" y="2680"/>
              <a:ext cx="10" cy="1146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0" y="3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1144"/>
                </a:cxn>
                <a:cxn ang="0">
                  <a:pos x="2" y="1144"/>
                </a:cxn>
                <a:cxn ang="0">
                  <a:pos x="3" y="1146"/>
                </a:cxn>
                <a:cxn ang="0">
                  <a:pos x="8" y="1146"/>
                </a:cxn>
                <a:cxn ang="0">
                  <a:pos x="8" y="1144"/>
                </a:cxn>
                <a:cxn ang="0">
                  <a:pos x="10" y="1144"/>
                </a:cxn>
                <a:cxn ang="0">
                  <a:pos x="10" y="1141"/>
                </a:cxn>
                <a:cxn ang="0">
                  <a:pos x="10" y="5"/>
                </a:cxn>
              </a:cxnLst>
              <a:rect l="0" t="0" r="r" b="b"/>
              <a:pathLst>
                <a:path w="10" h="1146">
                  <a:moveTo>
                    <a:pt x="10" y="5"/>
                  </a:moveTo>
                  <a:lnTo>
                    <a:pt x="10" y="3"/>
                  </a:lnTo>
                  <a:lnTo>
                    <a:pt x="8" y="2"/>
                  </a:lnTo>
                  <a:lnTo>
                    <a:pt x="8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1144"/>
                  </a:lnTo>
                  <a:lnTo>
                    <a:pt x="2" y="1144"/>
                  </a:lnTo>
                  <a:lnTo>
                    <a:pt x="3" y="1146"/>
                  </a:lnTo>
                  <a:lnTo>
                    <a:pt x="8" y="1146"/>
                  </a:lnTo>
                  <a:lnTo>
                    <a:pt x="8" y="1144"/>
                  </a:lnTo>
                  <a:lnTo>
                    <a:pt x="10" y="1144"/>
                  </a:lnTo>
                  <a:lnTo>
                    <a:pt x="10" y="1141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53" name="Freeform 145"/>
            <p:cNvSpPr>
              <a:spLocks/>
            </p:cNvSpPr>
            <p:nvPr/>
          </p:nvSpPr>
          <p:spPr bwMode="auto">
            <a:xfrm>
              <a:off x="3449" y="2680"/>
              <a:ext cx="9" cy="1146"/>
            </a:xfrm>
            <a:custGeom>
              <a:avLst/>
              <a:gdLst/>
              <a:ahLst/>
              <a:cxnLst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1144"/>
                </a:cxn>
                <a:cxn ang="0">
                  <a:pos x="2" y="1144"/>
                </a:cxn>
                <a:cxn ang="0">
                  <a:pos x="3" y="1146"/>
                </a:cxn>
                <a:cxn ang="0">
                  <a:pos x="8" y="1146"/>
                </a:cxn>
                <a:cxn ang="0">
                  <a:pos x="8" y="1144"/>
                </a:cxn>
                <a:cxn ang="0">
                  <a:pos x="9" y="1144"/>
                </a:cxn>
                <a:cxn ang="0">
                  <a:pos x="9" y="1141"/>
                </a:cxn>
                <a:cxn ang="0">
                  <a:pos x="9" y="5"/>
                </a:cxn>
              </a:cxnLst>
              <a:rect l="0" t="0" r="r" b="b"/>
              <a:pathLst>
                <a:path w="9" h="1146">
                  <a:moveTo>
                    <a:pt x="9" y="5"/>
                  </a:moveTo>
                  <a:lnTo>
                    <a:pt x="9" y="3"/>
                  </a:lnTo>
                  <a:lnTo>
                    <a:pt x="8" y="2"/>
                  </a:lnTo>
                  <a:lnTo>
                    <a:pt x="8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1144"/>
                  </a:lnTo>
                  <a:lnTo>
                    <a:pt x="2" y="1144"/>
                  </a:lnTo>
                  <a:lnTo>
                    <a:pt x="3" y="1146"/>
                  </a:lnTo>
                  <a:lnTo>
                    <a:pt x="8" y="1146"/>
                  </a:lnTo>
                  <a:lnTo>
                    <a:pt x="8" y="1144"/>
                  </a:lnTo>
                  <a:lnTo>
                    <a:pt x="9" y="1144"/>
                  </a:lnTo>
                  <a:lnTo>
                    <a:pt x="9" y="1141"/>
                  </a:ln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54" name="Freeform 146"/>
            <p:cNvSpPr>
              <a:spLocks/>
            </p:cNvSpPr>
            <p:nvPr/>
          </p:nvSpPr>
          <p:spPr bwMode="auto">
            <a:xfrm>
              <a:off x="2731" y="3398"/>
              <a:ext cx="1117" cy="1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1" y="8"/>
                </a:cxn>
                <a:cxn ang="0">
                  <a:pos x="3" y="10"/>
                </a:cxn>
                <a:cxn ang="0">
                  <a:pos x="1115" y="10"/>
                </a:cxn>
                <a:cxn ang="0">
                  <a:pos x="1115" y="8"/>
                </a:cxn>
                <a:cxn ang="0">
                  <a:pos x="1117" y="8"/>
                </a:cxn>
                <a:cxn ang="0">
                  <a:pos x="1117" y="3"/>
                </a:cxn>
                <a:cxn ang="0">
                  <a:pos x="1115" y="2"/>
                </a:cxn>
                <a:cxn ang="0">
                  <a:pos x="1115" y="0"/>
                </a:cxn>
                <a:cxn ang="0">
                  <a:pos x="1112" y="0"/>
                </a:cxn>
                <a:cxn ang="0">
                  <a:pos x="4" y="0"/>
                </a:cxn>
              </a:cxnLst>
              <a:rect l="0" t="0" r="r" b="b"/>
              <a:pathLst>
                <a:path w="1117" h="10">
                  <a:moveTo>
                    <a:pt x="4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1" y="8"/>
                  </a:lnTo>
                  <a:lnTo>
                    <a:pt x="3" y="10"/>
                  </a:lnTo>
                  <a:lnTo>
                    <a:pt x="1115" y="10"/>
                  </a:lnTo>
                  <a:lnTo>
                    <a:pt x="1115" y="8"/>
                  </a:lnTo>
                  <a:lnTo>
                    <a:pt x="1117" y="8"/>
                  </a:lnTo>
                  <a:lnTo>
                    <a:pt x="1117" y="3"/>
                  </a:lnTo>
                  <a:lnTo>
                    <a:pt x="1115" y="2"/>
                  </a:lnTo>
                  <a:lnTo>
                    <a:pt x="1115" y="0"/>
                  </a:lnTo>
                  <a:lnTo>
                    <a:pt x="1112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55" name="Freeform 147"/>
            <p:cNvSpPr>
              <a:spLocks/>
            </p:cNvSpPr>
            <p:nvPr/>
          </p:nvSpPr>
          <p:spPr bwMode="auto">
            <a:xfrm>
              <a:off x="2731" y="2919"/>
              <a:ext cx="1117" cy="1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1" y="8"/>
                </a:cxn>
                <a:cxn ang="0">
                  <a:pos x="3" y="10"/>
                </a:cxn>
                <a:cxn ang="0">
                  <a:pos x="1115" y="10"/>
                </a:cxn>
                <a:cxn ang="0">
                  <a:pos x="1115" y="8"/>
                </a:cxn>
                <a:cxn ang="0">
                  <a:pos x="1117" y="8"/>
                </a:cxn>
                <a:cxn ang="0">
                  <a:pos x="1117" y="4"/>
                </a:cxn>
                <a:cxn ang="0">
                  <a:pos x="1115" y="2"/>
                </a:cxn>
                <a:cxn ang="0">
                  <a:pos x="1115" y="0"/>
                </a:cxn>
                <a:cxn ang="0">
                  <a:pos x="1112" y="0"/>
                </a:cxn>
                <a:cxn ang="0">
                  <a:pos x="4" y="0"/>
                </a:cxn>
              </a:cxnLst>
              <a:rect l="0" t="0" r="r" b="b"/>
              <a:pathLst>
                <a:path w="1117" h="10">
                  <a:moveTo>
                    <a:pt x="4" y="0"/>
                  </a:moveTo>
                  <a:lnTo>
                    <a:pt x="3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1" y="8"/>
                  </a:lnTo>
                  <a:lnTo>
                    <a:pt x="3" y="10"/>
                  </a:lnTo>
                  <a:lnTo>
                    <a:pt x="1115" y="10"/>
                  </a:lnTo>
                  <a:lnTo>
                    <a:pt x="1115" y="8"/>
                  </a:lnTo>
                  <a:lnTo>
                    <a:pt x="1117" y="8"/>
                  </a:lnTo>
                  <a:lnTo>
                    <a:pt x="1117" y="4"/>
                  </a:lnTo>
                  <a:lnTo>
                    <a:pt x="1115" y="2"/>
                  </a:lnTo>
                  <a:lnTo>
                    <a:pt x="1115" y="0"/>
                  </a:lnTo>
                  <a:lnTo>
                    <a:pt x="1112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56" name="Rectangle 148"/>
            <p:cNvSpPr>
              <a:spLocks noChangeArrowheads="1"/>
            </p:cNvSpPr>
            <p:nvPr/>
          </p:nvSpPr>
          <p:spPr bwMode="auto">
            <a:xfrm>
              <a:off x="2916" y="2841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196757" name="Rectangle 149"/>
            <p:cNvSpPr>
              <a:spLocks noChangeArrowheads="1"/>
            </p:cNvSpPr>
            <p:nvPr/>
          </p:nvSpPr>
          <p:spPr bwMode="auto">
            <a:xfrm>
              <a:off x="3155" y="2841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196758" name="Rectangle 150"/>
            <p:cNvSpPr>
              <a:spLocks noChangeArrowheads="1"/>
            </p:cNvSpPr>
            <p:nvPr/>
          </p:nvSpPr>
          <p:spPr bwMode="auto">
            <a:xfrm>
              <a:off x="3395" y="2841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196759" name="Rectangle 151"/>
            <p:cNvSpPr>
              <a:spLocks noChangeArrowheads="1"/>
            </p:cNvSpPr>
            <p:nvPr/>
          </p:nvSpPr>
          <p:spPr bwMode="auto">
            <a:xfrm>
              <a:off x="3634" y="2841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196760" name="Rectangle 152"/>
            <p:cNvSpPr>
              <a:spLocks noChangeArrowheads="1"/>
            </p:cNvSpPr>
            <p:nvPr/>
          </p:nvSpPr>
          <p:spPr bwMode="auto">
            <a:xfrm>
              <a:off x="2916" y="3081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196761" name="Rectangle 153"/>
            <p:cNvSpPr>
              <a:spLocks noChangeArrowheads="1"/>
            </p:cNvSpPr>
            <p:nvPr/>
          </p:nvSpPr>
          <p:spPr bwMode="auto">
            <a:xfrm>
              <a:off x="3155" y="3081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196762" name="Rectangle 154"/>
            <p:cNvSpPr>
              <a:spLocks noChangeArrowheads="1"/>
            </p:cNvSpPr>
            <p:nvPr/>
          </p:nvSpPr>
          <p:spPr bwMode="auto">
            <a:xfrm>
              <a:off x="3395" y="3081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7</a:t>
              </a:r>
              <a:endParaRPr lang="en-US"/>
            </a:p>
          </p:txBody>
        </p:sp>
        <p:sp>
          <p:nvSpPr>
            <p:cNvPr id="196763" name="Rectangle 155"/>
            <p:cNvSpPr>
              <a:spLocks noChangeArrowheads="1"/>
            </p:cNvSpPr>
            <p:nvPr/>
          </p:nvSpPr>
          <p:spPr bwMode="auto">
            <a:xfrm>
              <a:off x="3634" y="3081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196764" name="Rectangle 156"/>
            <p:cNvSpPr>
              <a:spLocks noChangeArrowheads="1"/>
            </p:cNvSpPr>
            <p:nvPr/>
          </p:nvSpPr>
          <p:spPr bwMode="auto">
            <a:xfrm>
              <a:off x="2885" y="3320"/>
              <a:ext cx="6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12</a:t>
              </a:r>
              <a:endParaRPr lang="en-US"/>
            </a:p>
          </p:txBody>
        </p:sp>
        <p:sp>
          <p:nvSpPr>
            <p:cNvPr id="196765" name="Rectangle 157"/>
            <p:cNvSpPr>
              <a:spLocks noChangeArrowheads="1"/>
            </p:cNvSpPr>
            <p:nvPr/>
          </p:nvSpPr>
          <p:spPr bwMode="auto">
            <a:xfrm>
              <a:off x="3125" y="3320"/>
              <a:ext cx="6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13</a:t>
              </a:r>
              <a:endParaRPr lang="en-US"/>
            </a:p>
          </p:txBody>
        </p:sp>
        <p:sp>
          <p:nvSpPr>
            <p:cNvPr id="196766" name="Rectangle 158"/>
            <p:cNvSpPr>
              <a:spLocks noChangeArrowheads="1"/>
            </p:cNvSpPr>
            <p:nvPr/>
          </p:nvSpPr>
          <p:spPr bwMode="auto">
            <a:xfrm>
              <a:off x="3364" y="3320"/>
              <a:ext cx="6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15</a:t>
              </a:r>
              <a:endParaRPr lang="en-US"/>
            </a:p>
          </p:txBody>
        </p:sp>
        <p:sp>
          <p:nvSpPr>
            <p:cNvPr id="196767" name="Rectangle 159"/>
            <p:cNvSpPr>
              <a:spLocks noChangeArrowheads="1"/>
            </p:cNvSpPr>
            <p:nvPr/>
          </p:nvSpPr>
          <p:spPr bwMode="auto">
            <a:xfrm>
              <a:off x="3604" y="3320"/>
              <a:ext cx="6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14</a:t>
              </a:r>
              <a:endParaRPr lang="en-US"/>
            </a:p>
          </p:txBody>
        </p:sp>
        <p:sp>
          <p:nvSpPr>
            <p:cNvPr id="196768" name="Rectangle 160"/>
            <p:cNvSpPr>
              <a:spLocks noChangeArrowheads="1"/>
            </p:cNvSpPr>
            <p:nvPr/>
          </p:nvSpPr>
          <p:spPr bwMode="auto">
            <a:xfrm>
              <a:off x="2916" y="3559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8</a:t>
              </a:r>
              <a:endParaRPr lang="en-US"/>
            </a:p>
          </p:txBody>
        </p:sp>
        <p:sp>
          <p:nvSpPr>
            <p:cNvPr id="196769" name="Rectangle 161"/>
            <p:cNvSpPr>
              <a:spLocks noChangeArrowheads="1"/>
            </p:cNvSpPr>
            <p:nvPr/>
          </p:nvSpPr>
          <p:spPr bwMode="auto">
            <a:xfrm>
              <a:off x="3155" y="3559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9</a:t>
              </a:r>
              <a:endParaRPr lang="en-US"/>
            </a:p>
          </p:txBody>
        </p:sp>
        <p:sp>
          <p:nvSpPr>
            <p:cNvPr id="196770" name="Rectangle 162"/>
            <p:cNvSpPr>
              <a:spLocks noChangeArrowheads="1"/>
            </p:cNvSpPr>
            <p:nvPr/>
          </p:nvSpPr>
          <p:spPr bwMode="auto">
            <a:xfrm>
              <a:off x="3364" y="3559"/>
              <a:ext cx="6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11</a:t>
              </a:r>
              <a:endParaRPr lang="en-US"/>
            </a:p>
          </p:txBody>
        </p:sp>
        <p:sp>
          <p:nvSpPr>
            <p:cNvPr id="196771" name="Rectangle 163"/>
            <p:cNvSpPr>
              <a:spLocks noChangeArrowheads="1"/>
            </p:cNvSpPr>
            <p:nvPr/>
          </p:nvSpPr>
          <p:spPr bwMode="auto">
            <a:xfrm>
              <a:off x="3604" y="3559"/>
              <a:ext cx="6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196772" name="Rectangle 164"/>
            <p:cNvSpPr>
              <a:spLocks noChangeArrowheads="1"/>
            </p:cNvSpPr>
            <p:nvPr/>
          </p:nvSpPr>
          <p:spPr bwMode="auto">
            <a:xfrm>
              <a:off x="2796" y="3197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x</a:t>
              </a:r>
              <a:endParaRPr lang="en-US"/>
            </a:p>
          </p:txBody>
        </p:sp>
        <p:sp>
          <p:nvSpPr>
            <p:cNvPr id="196773" name="Rectangle 165"/>
            <p:cNvSpPr>
              <a:spLocks noChangeArrowheads="1"/>
            </p:cNvSpPr>
            <p:nvPr/>
          </p:nvSpPr>
          <p:spPr bwMode="auto">
            <a:xfrm>
              <a:off x="3064" y="3197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x</a:t>
              </a:r>
              <a:endParaRPr lang="en-US"/>
            </a:p>
          </p:txBody>
        </p:sp>
        <p:sp>
          <p:nvSpPr>
            <p:cNvPr id="196774" name="Rectangle 166"/>
            <p:cNvSpPr>
              <a:spLocks noChangeArrowheads="1"/>
            </p:cNvSpPr>
            <p:nvPr/>
          </p:nvSpPr>
          <p:spPr bwMode="auto">
            <a:xfrm>
              <a:off x="3275" y="3197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x</a:t>
              </a:r>
              <a:endParaRPr lang="en-US"/>
            </a:p>
          </p:txBody>
        </p:sp>
        <p:sp>
          <p:nvSpPr>
            <p:cNvPr id="196775" name="Rectangle 167"/>
            <p:cNvSpPr>
              <a:spLocks noChangeArrowheads="1"/>
            </p:cNvSpPr>
            <p:nvPr/>
          </p:nvSpPr>
          <p:spPr bwMode="auto">
            <a:xfrm>
              <a:off x="3514" y="3197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x</a:t>
              </a:r>
              <a:endParaRPr lang="en-US"/>
            </a:p>
          </p:txBody>
        </p:sp>
        <p:sp>
          <p:nvSpPr>
            <p:cNvPr id="196776" name="Rectangle 168"/>
            <p:cNvSpPr>
              <a:spLocks noChangeArrowheads="1"/>
            </p:cNvSpPr>
            <p:nvPr/>
          </p:nvSpPr>
          <p:spPr bwMode="auto">
            <a:xfrm>
              <a:off x="3275" y="3436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x</a:t>
              </a:r>
              <a:endParaRPr lang="en-US"/>
            </a:p>
          </p:txBody>
        </p:sp>
        <p:sp>
          <p:nvSpPr>
            <p:cNvPr id="196777" name="Rectangle 169"/>
            <p:cNvSpPr>
              <a:spLocks noChangeArrowheads="1"/>
            </p:cNvSpPr>
            <p:nvPr/>
          </p:nvSpPr>
          <p:spPr bwMode="auto">
            <a:xfrm>
              <a:off x="3514" y="3436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x</a:t>
              </a:r>
              <a:endParaRPr 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SYEN 3330 Digital Systems</a:t>
            </a:r>
          </a:p>
        </p:txBody>
      </p:sp>
      <p:sp>
        <p:nvSpPr>
          <p:cNvPr id="14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Chapter </a:t>
            </a:r>
            <a:r>
              <a:rPr lang="en-US" altLang="ko-KR">
                <a:ea typeface="굴림" charset="-127"/>
              </a:rPr>
              <a:t>7</a:t>
            </a:r>
            <a:r>
              <a:rPr lang="en-US"/>
              <a:t>-2          Page </a:t>
            </a:r>
            <a:fld id="{92BCD117-0258-433F-8D8E-70521A526A51}" type="slidenum">
              <a:rPr lang="en-US"/>
              <a:pPr/>
              <a:t>41</a:t>
            </a:fld>
            <a:endParaRPr lang="en-US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Synchronous BCD (Continued)</a:t>
            </a:r>
          </a:p>
        </p:txBody>
      </p:sp>
      <p:sp>
        <p:nvSpPr>
          <p:cNvPr id="197637" name="Text Box 5"/>
          <p:cNvSpPr txBox="1">
            <a:spLocks noChangeArrowheads="1"/>
          </p:cNvSpPr>
          <p:nvPr/>
        </p:nvSpPr>
        <p:spPr bwMode="auto">
          <a:xfrm>
            <a:off x="609600" y="13716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 </a:t>
            </a:r>
            <a:r>
              <a:rPr lang="en-US" b="1"/>
              <a:t>The minimized circuit:</a:t>
            </a:r>
          </a:p>
        </p:txBody>
      </p:sp>
      <p:grpSp>
        <p:nvGrpSpPr>
          <p:cNvPr id="2" name="Group 153"/>
          <p:cNvGrpSpPr>
            <a:grpSpLocks/>
          </p:cNvGrpSpPr>
          <p:nvPr/>
        </p:nvGrpSpPr>
        <p:grpSpPr bwMode="auto">
          <a:xfrm>
            <a:off x="4419600" y="1371600"/>
            <a:ext cx="3268663" cy="4876800"/>
            <a:chOff x="2784" y="864"/>
            <a:chExt cx="2059" cy="3072"/>
          </a:xfrm>
        </p:grpSpPr>
        <p:sp>
          <p:nvSpPr>
            <p:cNvPr id="197642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784" y="864"/>
              <a:ext cx="2059" cy="3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44" name="Freeform 12"/>
            <p:cNvSpPr>
              <a:spLocks/>
            </p:cNvSpPr>
            <p:nvPr/>
          </p:nvSpPr>
          <p:spPr bwMode="auto">
            <a:xfrm>
              <a:off x="3682" y="3272"/>
              <a:ext cx="47" cy="109"/>
            </a:xfrm>
            <a:custGeom>
              <a:avLst/>
              <a:gdLst/>
              <a:ahLst/>
              <a:cxnLst>
                <a:cxn ang="0">
                  <a:pos x="28" y="103"/>
                </a:cxn>
                <a:cxn ang="0">
                  <a:pos x="33" y="108"/>
                </a:cxn>
                <a:cxn ang="0">
                  <a:pos x="41" y="109"/>
                </a:cxn>
                <a:cxn ang="0">
                  <a:pos x="45" y="105"/>
                </a:cxn>
                <a:cxn ang="0">
                  <a:pos x="47" y="100"/>
                </a:cxn>
                <a:cxn ang="0">
                  <a:pos x="45" y="83"/>
                </a:cxn>
                <a:cxn ang="0">
                  <a:pos x="44" y="74"/>
                </a:cxn>
                <a:cxn ang="0">
                  <a:pos x="42" y="64"/>
                </a:cxn>
                <a:cxn ang="0">
                  <a:pos x="41" y="60"/>
                </a:cxn>
                <a:cxn ang="0">
                  <a:pos x="39" y="53"/>
                </a:cxn>
                <a:cxn ang="0">
                  <a:pos x="37" y="47"/>
                </a:cxn>
                <a:cxn ang="0">
                  <a:pos x="34" y="41"/>
                </a:cxn>
                <a:cxn ang="0">
                  <a:pos x="31" y="33"/>
                </a:cxn>
                <a:cxn ang="0">
                  <a:pos x="25" y="18"/>
                </a:cxn>
                <a:cxn ang="0">
                  <a:pos x="22" y="13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2" y="5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8" y="28"/>
                </a:cxn>
                <a:cxn ang="0">
                  <a:pos x="13" y="35"/>
                </a:cxn>
                <a:cxn ang="0">
                  <a:pos x="16" y="42"/>
                </a:cxn>
                <a:cxn ang="0">
                  <a:pos x="19" y="52"/>
                </a:cxn>
                <a:cxn ang="0">
                  <a:pos x="19" y="53"/>
                </a:cxn>
                <a:cxn ang="0">
                  <a:pos x="20" y="60"/>
                </a:cxn>
                <a:cxn ang="0">
                  <a:pos x="22" y="64"/>
                </a:cxn>
                <a:cxn ang="0">
                  <a:pos x="23" y="74"/>
                </a:cxn>
                <a:cxn ang="0">
                  <a:pos x="25" y="83"/>
                </a:cxn>
                <a:cxn ang="0">
                  <a:pos x="27" y="98"/>
                </a:cxn>
                <a:cxn ang="0">
                  <a:pos x="28" y="100"/>
                </a:cxn>
              </a:cxnLst>
              <a:rect l="0" t="0" r="r" b="b"/>
              <a:pathLst>
                <a:path w="47" h="109">
                  <a:moveTo>
                    <a:pt x="28" y="100"/>
                  </a:moveTo>
                  <a:lnTo>
                    <a:pt x="28" y="103"/>
                  </a:lnTo>
                  <a:lnTo>
                    <a:pt x="31" y="106"/>
                  </a:lnTo>
                  <a:lnTo>
                    <a:pt x="33" y="108"/>
                  </a:lnTo>
                  <a:lnTo>
                    <a:pt x="36" y="109"/>
                  </a:lnTo>
                  <a:lnTo>
                    <a:pt x="41" y="109"/>
                  </a:lnTo>
                  <a:lnTo>
                    <a:pt x="44" y="106"/>
                  </a:lnTo>
                  <a:lnTo>
                    <a:pt x="45" y="105"/>
                  </a:lnTo>
                  <a:lnTo>
                    <a:pt x="47" y="101"/>
                  </a:lnTo>
                  <a:lnTo>
                    <a:pt x="47" y="100"/>
                  </a:lnTo>
                  <a:lnTo>
                    <a:pt x="45" y="95"/>
                  </a:lnTo>
                  <a:lnTo>
                    <a:pt x="45" y="83"/>
                  </a:lnTo>
                  <a:lnTo>
                    <a:pt x="44" y="80"/>
                  </a:lnTo>
                  <a:lnTo>
                    <a:pt x="44" y="74"/>
                  </a:lnTo>
                  <a:lnTo>
                    <a:pt x="42" y="70"/>
                  </a:lnTo>
                  <a:lnTo>
                    <a:pt x="42" y="64"/>
                  </a:lnTo>
                  <a:lnTo>
                    <a:pt x="41" y="61"/>
                  </a:lnTo>
                  <a:lnTo>
                    <a:pt x="41" y="60"/>
                  </a:lnTo>
                  <a:lnTo>
                    <a:pt x="39" y="56"/>
                  </a:lnTo>
                  <a:lnTo>
                    <a:pt x="39" y="53"/>
                  </a:lnTo>
                  <a:lnTo>
                    <a:pt x="37" y="50"/>
                  </a:lnTo>
                  <a:lnTo>
                    <a:pt x="37" y="47"/>
                  </a:lnTo>
                  <a:lnTo>
                    <a:pt x="34" y="39"/>
                  </a:lnTo>
                  <a:lnTo>
                    <a:pt x="34" y="41"/>
                  </a:lnTo>
                  <a:lnTo>
                    <a:pt x="34" y="39"/>
                  </a:lnTo>
                  <a:lnTo>
                    <a:pt x="31" y="33"/>
                  </a:lnTo>
                  <a:lnTo>
                    <a:pt x="31" y="32"/>
                  </a:lnTo>
                  <a:lnTo>
                    <a:pt x="25" y="18"/>
                  </a:lnTo>
                  <a:lnTo>
                    <a:pt x="22" y="14"/>
                  </a:lnTo>
                  <a:lnTo>
                    <a:pt x="22" y="13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7" y="5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2" y="14"/>
                  </a:lnTo>
                  <a:lnTo>
                    <a:pt x="3" y="16"/>
                  </a:lnTo>
                  <a:lnTo>
                    <a:pt x="3" y="18"/>
                  </a:lnTo>
                  <a:lnTo>
                    <a:pt x="3" y="16"/>
                  </a:lnTo>
                  <a:lnTo>
                    <a:pt x="3" y="18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3" y="35"/>
                  </a:lnTo>
                  <a:lnTo>
                    <a:pt x="13" y="36"/>
                  </a:lnTo>
                  <a:lnTo>
                    <a:pt x="16" y="42"/>
                  </a:lnTo>
                  <a:lnTo>
                    <a:pt x="16" y="47"/>
                  </a:lnTo>
                  <a:lnTo>
                    <a:pt x="19" y="52"/>
                  </a:lnTo>
                  <a:lnTo>
                    <a:pt x="19" y="50"/>
                  </a:lnTo>
                  <a:lnTo>
                    <a:pt x="19" y="53"/>
                  </a:lnTo>
                  <a:lnTo>
                    <a:pt x="20" y="56"/>
                  </a:lnTo>
                  <a:lnTo>
                    <a:pt x="20" y="60"/>
                  </a:lnTo>
                  <a:lnTo>
                    <a:pt x="22" y="63"/>
                  </a:lnTo>
                  <a:lnTo>
                    <a:pt x="22" y="64"/>
                  </a:lnTo>
                  <a:lnTo>
                    <a:pt x="23" y="67"/>
                  </a:lnTo>
                  <a:lnTo>
                    <a:pt x="23" y="74"/>
                  </a:lnTo>
                  <a:lnTo>
                    <a:pt x="25" y="77"/>
                  </a:lnTo>
                  <a:lnTo>
                    <a:pt x="25" y="83"/>
                  </a:lnTo>
                  <a:lnTo>
                    <a:pt x="27" y="86"/>
                  </a:lnTo>
                  <a:lnTo>
                    <a:pt x="27" y="98"/>
                  </a:lnTo>
                  <a:lnTo>
                    <a:pt x="30" y="105"/>
                  </a:lnTo>
                  <a:lnTo>
                    <a:pt x="28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45" name="Freeform 13"/>
            <p:cNvSpPr>
              <a:spLocks/>
            </p:cNvSpPr>
            <p:nvPr/>
          </p:nvSpPr>
          <p:spPr bwMode="auto">
            <a:xfrm>
              <a:off x="3684" y="3276"/>
              <a:ext cx="227" cy="102"/>
            </a:xfrm>
            <a:custGeom>
              <a:avLst/>
              <a:gdLst/>
              <a:ahLst/>
              <a:cxnLst>
                <a:cxn ang="0">
                  <a:pos x="211" y="99"/>
                </a:cxn>
                <a:cxn ang="0">
                  <a:pos x="214" y="102"/>
                </a:cxn>
                <a:cxn ang="0">
                  <a:pos x="219" y="102"/>
                </a:cxn>
                <a:cxn ang="0">
                  <a:pos x="222" y="101"/>
                </a:cxn>
                <a:cxn ang="0">
                  <a:pos x="225" y="97"/>
                </a:cxn>
                <a:cxn ang="0">
                  <a:pos x="227" y="96"/>
                </a:cxn>
                <a:cxn ang="0">
                  <a:pos x="227" y="91"/>
                </a:cxn>
                <a:cxn ang="0">
                  <a:pos x="225" y="88"/>
                </a:cxn>
                <a:cxn ang="0">
                  <a:pos x="224" y="87"/>
                </a:cxn>
                <a:cxn ang="0">
                  <a:pos x="225" y="87"/>
                </a:cxn>
                <a:cxn ang="0">
                  <a:pos x="220" y="80"/>
                </a:cxn>
                <a:cxn ang="0">
                  <a:pos x="214" y="74"/>
                </a:cxn>
                <a:cxn ang="0">
                  <a:pos x="208" y="71"/>
                </a:cxn>
                <a:cxn ang="0">
                  <a:pos x="203" y="66"/>
                </a:cxn>
                <a:cxn ang="0">
                  <a:pos x="194" y="57"/>
                </a:cxn>
                <a:cxn ang="0">
                  <a:pos x="188" y="54"/>
                </a:cxn>
                <a:cxn ang="0">
                  <a:pos x="183" y="49"/>
                </a:cxn>
                <a:cxn ang="0">
                  <a:pos x="169" y="43"/>
                </a:cxn>
                <a:cxn ang="0">
                  <a:pos x="163" y="38"/>
                </a:cxn>
                <a:cxn ang="0">
                  <a:pos x="136" y="24"/>
                </a:cxn>
                <a:cxn ang="0">
                  <a:pos x="124" y="21"/>
                </a:cxn>
                <a:cxn ang="0">
                  <a:pos x="116" y="17"/>
                </a:cxn>
                <a:cxn ang="0">
                  <a:pos x="110" y="15"/>
                </a:cxn>
                <a:cxn ang="0">
                  <a:pos x="102" y="12"/>
                </a:cxn>
                <a:cxn ang="0">
                  <a:pos x="95" y="10"/>
                </a:cxn>
                <a:cxn ang="0">
                  <a:pos x="71" y="6"/>
                </a:cxn>
                <a:cxn ang="0">
                  <a:pos x="65" y="4"/>
                </a:cxn>
                <a:cxn ang="0">
                  <a:pos x="49" y="1"/>
                </a:cxn>
                <a:cxn ang="0">
                  <a:pos x="42" y="1"/>
                </a:cxn>
                <a:cxn ang="0">
                  <a:pos x="34" y="0"/>
                </a:cxn>
                <a:cxn ang="0">
                  <a:pos x="8" y="0"/>
                </a:cxn>
                <a:cxn ang="0">
                  <a:pos x="4" y="1"/>
                </a:cxn>
                <a:cxn ang="0">
                  <a:pos x="1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1" y="14"/>
                </a:cxn>
                <a:cxn ang="0">
                  <a:pos x="4" y="17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31" y="18"/>
                </a:cxn>
                <a:cxn ang="0">
                  <a:pos x="39" y="20"/>
                </a:cxn>
                <a:cxn ang="0">
                  <a:pos x="46" y="20"/>
                </a:cxn>
                <a:cxn ang="0">
                  <a:pos x="62" y="23"/>
                </a:cxn>
                <a:cxn ang="0">
                  <a:pos x="68" y="24"/>
                </a:cxn>
                <a:cxn ang="0">
                  <a:pos x="91" y="29"/>
                </a:cxn>
                <a:cxn ang="0">
                  <a:pos x="96" y="31"/>
                </a:cxn>
                <a:cxn ang="0">
                  <a:pos x="104" y="34"/>
                </a:cxn>
                <a:cxn ang="0">
                  <a:pos x="110" y="35"/>
                </a:cxn>
                <a:cxn ang="0">
                  <a:pos x="118" y="37"/>
                </a:cxn>
                <a:cxn ang="0">
                  <a:pos x="124" y="42"/>
                </a:cxn>
                <a:cxn ang="0">
                  <a:pos x="130" y="43"/>
                </a:cxn>
                <a:cxn ang="0">
                  <a:pos x="154" y="54"/>
                </a:cxn>
                <a:cxn ang="0">
                  <a:pos x="160" y="59"/>
                </a:cxn>
                <a:cxn ang="0">
                  <a:pos x="171" y="65"/>
                </a:cxn>
                <a:cxn ang="0">
                  <a:pos x="175" y="70"/>
                </a:cxn>
                <a:cxn ang="0">
                  <a:pos x="182" y="73"/>
                </a:cxn>
                <a:cxn ang="0">
                  <a:pos x="191" y="82"/>
                </a:cxn>
                <a:cxn ang="0">
                  <a:pos x="199" y="87"/>
                </a:cxn>
                <a:cxn ang="0">
                  <a:pos x="202" y="90"/>
                </a:cxn>
                <a:cxn ang="0">
                  <a:pos x="205" y="93"/>
                </a:cxn>
                <a:cxn ang="0">
                  <a:pos x="210" y="99"/>
                </a:cxn>
                <a:cxn ang="0">
                  <a:pos x="211" y="99"/>
                </a:cxn>
              </a:cxnLst>
              <a:rect l="0" t="0" r="r" b="b"/>
              <a:pathLst>
                <a:path w="227" h="102">
                  <a:moveTo>
                    <a:pt x="211" y="99"/>
                  </a:moveTo>
                  <a:lnTo>
                    <a:pt x="214" y="102"/>
                  </a:lnTo>
                  <a:lnTo>
                    <a:pt x="219" y="102"/>
                  </a:lnTo>
                  <a:lnTo>
                    <a:pt x="222" y="101"/>
                  </a:lnTo>
                  <a:lnTo>
                    <a:pt x="225" y="97"/>
                  </a:lnTo>
                  <a:lnTo>
                    <a:pt x="227" y="96"/>
                  </a:lnTo>
                  <a:lnTo>
                    <a:pt x="227" y="91"/>
                  </a:lnTo>
                  <a:lnTo>
                    <a:pt x="225" y="88"/>
                  </a:lnTo>
                  <a:lnTo>
                    <a:pt x="224" y="87"/>
                  </a:lnTo>
                  <a:lnTo>
                    <a:pt x="225" y="87"/>
                  </a:lnTo>
                  <a:lnTo>
                    <a:pt x="220" y="80"/>
                  </a:lnTo>
                  <a:lnTo>
                    <a:pt x="214" y="74"/>
                  </a:lnTo>
                  <a:lnTo>
                    <a:pt x="208" y="71"/>
                  </a:lnTo>
                  <a:lnTo>
                    <a:pt x="203" y="66"/>
                  </a:lnTo>
                  <a:lnTo>
                    <a:pt x="194" y="57"/>
                  </a:lnTo>
                  <a:lnTo>
                    <a:pt x="188" y="54"/>
                  </a:lnTo>
                  <a:lnTo>
                    <a:pt x="183" y="49"/>
                  </a:lnTo>
                  <a:lnTo>
                    <a:pt x="169" y="43"/>
                  </a:lnTo>
                  <a:lnTo>
                    <a:pt x="163" y="38"/>
                  </a:lnTo>
                  <a:lnTo>
                    <a:pt x="136" y="24"/>
                  </a:lnTo>
                  <a:lnTo>
                    <a:pt x="124" y="21"/>
                  </a:lnTo>
                  <a:lnTo>
                    <a:pt x="116" y="17"/>
                  </a:lnTo>
                  <a:lnTo>
                    <a:pt x="110" y="15"/>
                  </a:lnTo>
                  <a:lnTo>
                    <a:pt x="102" y="12"/>
                  </a:lnTo>
                  <a:lnTo>
                    <a:pt x="95" y="10"/>
                  </a:lnTo>
                  <a:lnTo>
                    <a:pt x="71" y="6"/>
                  </a:lnTo>
                  <a:lnTo>
                    <a:pt x="65" y="4"/>
                  </a:lnTo>
                  <a:lnTo>
                    <a:pt x="49" y="1"/>
                  </a:lnTo>
                  <a:lnTo>
                    <a:pt x="42" y="1"/>
                  </a:lnTo>
                  <a:lnTo>
                    <a:pt x="34" y="0"/>
                  </a:lnTo>
                  <a:lnTo>
                    <a:pt x="8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1" y="14"/>
                  </a:lnTo>
                  <a:lnTo>
                    <a:pt x="4" y="17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31" y="18"/>
                  </a:lnTo>
                  <a:lnTo>
                    <a:pt x="39" y="20"/>
                  </a:lnTo>
                  <a:lnTo>
                    <a:pt x="46" y="20"/>
                  </a:lnTo>
                  <a:lnTo>
                    <a:pt x="62" y="23"/>
                  </a:lnTo>
                  <a:lnTo>
                    <a:pt x="68" y="24"/>
                  </a:lnTo>
                  <a:lnTo>
                    <a:pt x="91" y="29"/>
                  </a:lnTo>
                  <a:lnTo>
                    <a:pt x="96" y="31"/>
                  </a:lnTo>
                  <a:lnTo>
                    <a:pt x="104" y="34"/>
                  </a:lnTo>
                  <a:lnTo>
                    <a:pt x="110" y="35"/>
                  </a:lnTo>
                  <a:lnTo>
                    <a:pt x="118" y="37"/>
                  </a:lnTo>
                  <a:lnTo>
                    <a:pt x="124" y="42"/>
                  </a:lnTo>
                  <a:lnTo>
                    <a:pt x="130" y="43"/>
                  </a:lnTo>
                  <a:lnTo>
                    <a:pt x="154" y="54"/>
                  </a:lnTo>
                  <a:lnTo>
                    <a:pt x="160" y="59"/>
                  </a:lnTo>
                  <a:lnTo>
                    <a:pt x="171" y="65"/>
                  </a:lnTo>
                  <a:lnTo>
                    <a:pt x="175" y="70"/>
                  </a:lnTo>
                  <a:lnTo>
                    <a:pt x="182" y="73"/>
                  </a:lnTo>
                  <a:lnTo>
                    <a:pt x="191" y="82"/>
                  </a:lnTo>
                  <a:lnTo>
                    <a:pt x="199" y="87"/>
                  </a:lnTo>
                  <a:lnTo>
                    <a:pt x="202" y="90"/>
                  </a:lnTo>
                  <a:lnTo>
                    <a:pt x="205" y="93"/>
                  </a:lnTo>
                  <a:lnTo>
                    <a:pt x="210" y="99"/>
                  </a:lnTo>
                  <a:lnTo>
                    <a:pt x="211" y="9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46" name="Freeform 14"/>
            <p:cNvSpPr>
              <a:spLocks/>
            </p:cNvSpPr>
            <p:nvPr/>
          </p:nvSpPr>
          <p:spPr bwMode="auto">
            <a:xfrm>
              <a:off x="3685" y="3366"/>
              <a:ext cx="47" cy="107"/>
            </a:xfrm>
            <a:custGeom>
              <a:avLst/>
              <a:gdLst/>
              <a:ahLst/>
              <a:cxnLst>
                <a:cxn ang="0">
                  <a:pos x="47" y="7"/>
                </a:cxn>
                <a:cxn ang="0">
                  <a:pos x="42" y="1"/>
                </a:cxn>
                <a:cxn ang="0">
                  <a:pos x="36" y="0"/>
                </a:cxn>
                <a:cxn ang="0">
                  <a:pos x="30" y="4"/>
                </a:cxn>
                <a:cxn ang="0">
                  <a:pos x="28" y="9"/>
                </a:cxn>
                <a:cxn ang="0">
                  <a:pos x="27" y="7"/>
                </a:cxn>
                <a:cxn ang="0">
                  <a:pos x="25" y="25"/>
                </a:cxn>
                <a:cxn ang="0">
                  <a:pos x="24" y="34"/>
                </a:cxn>
                <a:cxn ang="0">
                  <a:pos x="22" y="43"/>
                </a:cxn>
                <a:cxn ang="0">
                  <a:pos x="20" y="48"/>
                </a:cxn>
                <a:cxn ang="0">
                  <a:pos x="19" y="54"/>
                </a:cxn>
                <a:cxn ang="0">
                  <a:pos x="19" y="54"/>
                </a:cxn>
                <a:cxn ang="0">
                  <a:pos x="16" y="65"/>
                </a:cxn>
                <a:cxn ang="0">
                  <a:pos x="13" y="68"/>
                </a:cxn>
                <a:cxn ang="0">
                  <a:pos x="13" y="71"/>
                </a:cxn>
                <a:cxn ang="0">
                  <a:pos x="8" y="79"/>
                </a:cxn>
                <a:cxn ang="0">
                  <a:pos x="3" y="88"/>
                </a:cxn>
                <a:cxn ang="0">
                  <a:pos x="2" y="93"/>
                </a:cxn>
                <a:cxn ang="0">
                  <a:pos x="0" y="99"/>
                </a:cxn>
                <a:cxn ang="0">
                  <a:pos x="2" y="104"/>
                </a:cxn>
                <a:cxn ang="0">
                  <a:pos x="7" y="107"/>
                </a:cxn>
                <a:cxn ang="0">
                  <a:pos x="14" y="105"/>
                </a:cxn>
                <a:cxn ang="0">
                  <a:pos x="17" y="102"/>
                </a:cxn>
                <a:cxn ang="0">
                  <a:pos x="22" y="91"/>
                </a:cxn>
                <a:cxn ang="0">
                  <a:pos x="24" y="91"/>
                </a:cxn>
                <a:cxn ang="0">
                  <a:pos x="28" y="84"/>
                </a:cxn>
                <a:cxn ang="0">
                  <a:pos x="31" y="74"/>
                </a:cxn>
                <a:cxn ang="0">
                  <a:pos x="34" y="68"/>
                </a:cxn>
                <a:cxn ang="0">
                  <a:pos x="34" y="67"/>
                </a:cxn>
                <a:cxn ang="0">
                  <a:pos x="38" y="57"/>
                </a:cxn>
                <a:cxn ang="0">
                  <a:pos x="39" y="51"/>
                </a:cxn>
                <a:cxn ang="0">
                  <a:pos x="41" y="46"/>
                </a:cxn>
                <a:cxn ang="0">
                  <a:pos x="42" y="37"/>
                </a:cxn>
                <a:cxn ang="0">
                  <a:pos x="44" y="28"/>
                </a:cxn>
                <a:cxn ang="0">
                  <a:pos x="45" y="14"/>
                </a:cxn>
                <a:cxn ang="0">
                  <a:pos x="47" y="9"/>
                </a:cxn>
              </a:cxnLst>
              <a:rect l="0" t="0" r="r" b="b"/>
              <a:pathLst>
                <a:path w="47" h="107">
                  <a:moveTo>
                    <a:pt x="47" y="9"/>
                  </a:moveTo>
                  <a:lnTo>
                    <a:pt x="47" y="7"/>
                  </a:lnTo>
                  <a:lnTo>
                    <a:pt x="45" y="4"/>
                  </a:lnTo>
                  <a:lnTo>
                    <a:pt x="42" y="1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1"/>
                  </a:lnTo>
                  <a:lnTo>
                    <a:pt x="30" y="4"/>
                  </a:lnTo>
                  <a:lnTo>
                    <a:pt x="28" y="6"/>
                  </a:lnTo>
                  <a:lnTo>
                    <a:pt x="28" y="9"/>
                  </a:lnTo>
                  <a:lnTo>
                    <a:pt x="31" y="3"/>
                  </a:lnTo>
                  <a:lnTo>
                    <a:pt x="27" y="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5" y="31"/>
                  </a:lnTo>
                  <a:lnTo>
                    <a:pt x="24" y="34"/>
                  </a:lnTo>
                  <a:lnTo>
                    <a:pt x="24" y="40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20" y="48"/>
                  </a:lnTo>
                  <a:lnTo>
                    <a:pt x="20" y="51"/>
                  </a:lnTo>
                  <a:lnTo>
                    <a:pt x="19" y="54"/>
                  </a:lnTo>
                  <a:lnTo>
                    <a:pt x="19" y="56"/>
                  </a:lnTo>
                  <a:lnTo>
                    <a:pt x="19" y="54"/>
                  </a:lnTo>
                  <a:lnTo>
                    <a:pt x="16" y="62"/>
                  </a:lnTo>
                  <a:lnTo>
                    <a:pt x="16" y="65"/>
                  </a:lnTo>
                  <a:lnTo>
                    <a:pt x="16" y="63"/>
                  </a:lnTo>
                  <a:lnTo>
                    <a:pt x="13" y="68"/>
                  </a:lnTo>
                  <a:lnTo>
                    <a:pt x="13" y="73"/>
                  </a:lnTo>
                  <a:lnTo>
                    <a:pt x="13" y="71"/>
                  </a:lnTo>
                  <a:lnTo>
                    <a:pt x="11" y="73"/>
                  </a:lnTo>
                  <a:lnTo>
                    <a:pt x="8" y="79"/>
                  </a:lnTo>
                  <a:lnTo>
                    <a:pt x="7" y="81"/>
                  </a:lnTo>
                  <a:lnTo>
                    <a:pt x="3" y="88"/>
                  </a:lnTo>
                  <a:lnTo>
                    <a:pt x="3" y="90"/>
                  </a:lnTo>
                  <a:lnTo>
                    <a:pt x="2" y="93"/>
                  </a:lnTo>
                  <a:lnTo>
                    <a:pt x="0" y="95"/>
                  </a:lnTo>
                  <a:lnTo>
                    <a:pt x="0" y="99"/>
                  </a:lnTo>
                  <a:lnTo>
                    <a:pt x="2" y="102"/>
                  </a:lnTo>
                  <a:lnTo>
                    <a:pt x="2" y="104"/>
                  </a:lnTo>
                  <a:lnTo>
                    <a:pt x="5" y="105"/>
                  </a:lnTo>
                  <a:lnTo>
                    <a:pt x="7" y="107"/>
                  </a:lnTo>
                  <a:lnTo>
                    <a:pt x="11" y="107"/>
                  </a:lnTo>
                  <a:lnTo>
                    <a:pt x="14" y="105"/>
                  </a:lnTo>
                  <a:lnTo>
                    <a:pt x="16" y="105"/>
                  </a:lnTo>
                  <a:lnTo>
                    <a:pt x="17" y="102"/>
                  </a:lnTo>
                  <a:lnTo>
                    <a:pt x="22" y="93"/>
                  </a:lnTo>
                  <a:lnTo>
                    <a:pt x="22" y="91"/>
                  </a:lnTo>
                  <a:lnTo>
                    <a:pt x="22" y="93"/>
                  </a:lnTo>
                  <a:lnTo>
                    <a:pt x="24" y="91"/>
                  </a:lnTo>
                  <a:lnTo>
                    <a:pt x="27" y="85"/>
                  </a:lnTo>
                  <a:lnTo>
                    <a:pt x="28" y="84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1" y="76"/>
                  </a:lnTo>
                  <a:lnTo>
                    <a:pt x="34" y="68"/>
                  </a:lnTo>
                  <a:lnTo>
                    <a:pt x="34" y="65"/>
                  </a:lnTo>
                  <a:lnTo>
                    <a:pt x="34" y="67"/>
                  </a:lnTo>
                  <a:lnTo>
                    <a:pt x="38" y="62"/>
                  </a:lnTo>
                  <a:lnTo>
                    <a:pt x="38" y="57"/>
                  </a:lnTo>
                  <a:lnTo>
                    <a:pt x="39" y="54"/>
                  </a:lnTo>
                  <a:lnTo>
                    <a:pt x="39" y="51"/>
                  </a:lnTo>
                  <a:lnTo>
                    <a:pt x="41" y="48"/>
                  </a:lnTo>
                  <a:lnTo>
                    <a:pt x="41" y="46"/>
                  </a:lnTo>
                  <a:lnTo>
                    <a:pt x="42" y="43"/>
                  </a:lnTo>
                  <a:lnTo>
                    <a:pt x="42" y="37"/>
                  </a:lnTo>
                  <a:lnTo>
                    <a:pt x="44" y="34"/>
                  </a:lnTo>
                  <a:lnTo>
                    <a:pt x="44" y="28"/>
                  </a:lnTo>
                  <a:lnTo>
                    <a:pt x="45" y="25"/>
                  </a:lnTo>
                  <a:lnTo>
                    <a:pt x="45" y="14"/>
                  </a:lnTo>
                  <a:lnTo>
                    <a:pt x="44" y="15"/>
                  </a:lnTo>
                  <a:lnTo>
                    <a:pt x="47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47" name="Freeform 15"/>
            <p:cNvSpPr>
              <a:spLocks/>
            </p:cNvSpPr>
            <p:nvPr/>
          </p:nvSpPr>
          <p:spPr bwMode="auto">
            <a:xfrm>
              <a:off x="3688" y="3369"/>
              <a:ext cx="227" cy="102"/>
            </a:xfrm>
            <a:custGeom>
              <a:avLst/>
              <a:gdLst/>
              <a:ahLst/>
              <a:cxnLst>
                <a:cxn ang="0">
                  <a:pos x="224" y="15"/>
                </a:cxn>
                <a:cxn ang="0">
                  <a:pos x="226" y="14"/>
                </a:cxn>
                <a:cxn ang="0">
                  <a:pos x="227" y="11"/>
                </a:cxn>
                <a:cxn ang="0">
                  <a:pos x="227" y="6"/>
                </a:cxn>
                <a:cxn ang="0">
                  <a:pos x="224" y="3"/>
                </a:cxn>
                <a:cxn ang="0">
                  <a:pos x="223" y="1"/>
                </a:cxn>
                <a:cxn ang="0">
                  <a:pos x="220" y="0"/>
                </a:cxn>
                <a:cxn ang="0">
                  <a:pos x="215" y="0"/>
                </a:cxn>
                <a:cxn ang="0">
                  <a:pos x="212" y="3"/>
                </a:cxn>
                <a:cxn ang="0">
                  <a:pos x="202" y="11"/>
                </a:cxn>
                <a:cxn ang="0">
                  <a:pos x="199" y="14"/>
                </a:cxn>
                <a:cxn ang="0">
                  <a:pos x="192" y="18"/>
                </a:cxn>
                <a:cxn ang="0">
                  <a:pos x="182" y="28"/>
                </a:cxn>
                <a:cxn ang="0">
                  <a:pos x="176" y="31"/>
                </a:cxn>
                <a:cxn ang="0">
                  <a:pos x="171" y="36"/>
                </a:cxn>
                <a:cxn ang="0">
                  <a:pos x="160" y="42"/>
                </a:cxn>
                <a:cxn ang="0">
                  <a:pos x="154" y="46"/>
                </a:cxn>
                <a:cxn ang="0">
                  <a:pos x="125" y="60"/>
                </a:cxn>
                <a:cxn ang="0">
                  <a:pos x="119" y="62"/>
                </a:cxn>
                <a:cxn ang="0">
                  <a:pos x="111" y="65"/>
                </a:cxn>
                <a:cxn ang="0">
                  <a:pos x="105" y="67"/>
                </a:cxn>
                <a:cxn ang="0">
                  <a:pos x="97" y="70"/>
                </a:cxn>
                <a:cxn ang="0">
                  <a:pos x="92" y="71"/>
                </a:cxn>
                <a:cxn ang="0">
                  <a:pos x="69" y="76"/>
                </a:cxn>
                <a:cxn ang="0">
                  <a:pos x="63" y="78"/>
                </a:cxn>
                <a:cxn ang="0">
                  <a:pos x="47" y="81"/>
                </a:cxn>
                <a:cxn ang="0">
                  <a:pos x="39" y="81"/>
                </a:cxn>
                <a:cxn ang="0">
                  <a:pos x="31" y="82"/>
                </a:cxn>
                <a:cxn ang="0">
                  <a:pos x="16" y="82"/>
                </a:cxn>
                <a:cxn ang="0">
                  <a:pos x="8" y="84"/>
                </a:cxn>
                <a:cxn ang="0">
                  <a:pos x="10" y="84"/>
                </a:cxn>
                <a:cxn ang="0">
                  <a:pos x="7" y="84"/>
                </a:cxn>
                <a:cxn ang="0">
                  <a:pos x="4" y="87"/>
                </a:cxn>
                <a:cxn ang="0">
                  <a:pos x="2" y="88"/>
                </a:cxn>
                <a:cxn ang="0">
                  <a:pos x="0" y="92"/>
                </a:cxn>
                <a:cxn ang="0">
                  <a:pos x="0" y="96"/>
                </a:cxn>
                <a:cxn ang="0">
                  <a:pos x="4" y="99"/>
                </a:cxn>
                <a:cxn ang="0">
                  <a:pos x="5" y="101"/>
                </a:cxn>
                <a:cxn ang="0">
                  <a:pos x="8" y="102"/>
                </a:cxn>
                <a:cxn ang="0">
                  <a:pos x="10" y="102"/>
                </a:cxn>
                <a:cxn ang="0">
                  <a:pos x="11" y="102"/>
                </a:cxn>
                <a:cxn ang="0">
                  <a:pos x="19" y="101"/>
                </a:cxn>
                <a:cxn ang="0">
                  <a:pos x="35" y="101"/>
                </a:cxn>
                <a:cxn ang="0">
                  <a:pos x="42" y="99"/>
                </a:cxn>
                <a:cxn ang="0">
                  <a:pos x="50" y="99"/>
                </a:cxn>
                <a:cxn ang="0">
                  <a:pos x="66" y="96"/>
                </a:cxn>
                <a:cxn ang="0">
                  <a:pos x="72" y="95"/>
                </a:cxn>
                <a:cxn ang="0">
                  <a:pos x="95" y="90"/>
                </a:cxn>
                <a:cxn ang="0">
                  <a:pos x="103" y="88"/>
                </a:cxn>
                <a:cxn ang="0">
                  <a:pos x="111" y="85"/>
                </a:cxn>
                <a:cxn ang="0">
                  <a:pos x="117" y="84"/>
                </a:cxn>
                <a:cxn ang="0">
                  <a:pos x="125" y="81"/>
                </a:cxn>
                <a:cxn ang="0">
                  <a:pos x="131" y="79"/>
                </a:cxn>
                <a:cxn ang="0">
                  <a:pos x="164" y="62"/>
                </a:cxn>
                <a:cxn ang="0">
                  <a:pos x="170" y="57"/>
                </a:cxn>
                <a:cxn ang="0">
                  <a:pos x="184" y="51"/>
                </a:cxn>
                <a:cxn ang="0">
                  <a:pos x="188" y="46"/>
                </a:cxn>
                <a:cxn ang="0">
                  <a:pos x="195" y="43"/>
                </a:cxn>
                <a:cxn ang="0">
                  <a:pos x="204" y="34"/>
                </a:cxn>
                <a:cxn ang="0">
                  <a:pos x="209" y="29"/>
                </a:cxn>
                <a:cxn ang="0">
                  <a:pos x="215" y="26"/>
                </a:cxn>
                <a:cxn ang="0">
                  <a:pos x="224" y="15"/>
                </a:cxn>
              </a:cxnLst>
              <a:rect l="0" t="0" r="r" b="b"/>
              <a:pathLst>
                <a:path w="227" h="102">
                  <a:moveTo>
                    <a:pt x="224" y="15"/>
                  </a:moveTo>
                  <a:lnTo>
                    <a:pt x="226" y="14"/>
                  </a:lnTo>
                  <a:lnTo>
                    <a:pt x="227" y="11"/>
                  </a:lnTo>
                  <a:lnTo>
                    <a:pt x="227" y="6"/>
                  </a:lnTo>
                  <a:lnTo>
                    <a:pt x="224" y="3"/>
                  </a:lnTo>
                  <a:lnTo>
                    <a:pt x="223" y="1"/>
                  </a:lnTo>
                  <a:lnTo>
                    <a:pt x="220" y="0"/>
                  </a:lnTo>
                  <a:lnTo>
                    <a:pt x="215" y="0"/>
                  </a:lnTo>
                  <a:lnTo>
                    <a:pt x="212" y="3"/>
                  </a:lnTo>
                  <a:lnTo>
                    <a:pt x="202" y="11"/>
                  </a:lnTo>
                  <a:lnTo>
                    <a:pt x="199" y="14"/>
                  </a:lnTo>
                  <a:lnTo>
                    <a:pt x="192" y="18"/>
                  </a:lnTo>
                  <a:lnTo>
                    <a:pt x="182" y="28"/>
                  </a:lnTo>
                  <a:lnTo>
                    <a:pt x="176" y="31"/>
                  </a:lnTo>
                  <a:lnTo>
                    <a:pt x="171" y="36"/>
                  </a:lnTo>
                  <a:lnTo>
                    <a:pt x="160" y="42"/>
                  </a:lnTo>
                  <a:lnTo>
                    <a:pt x="154" y="46"/>
                  </a:lnTo>
                  <a:lnTo>
                    <a:pt x="125" y="60"/>
                  </a:lnTo>
                  <a:lnTo>
                    <a:pt x="119" y="62"/>
                  </a:lnTo>
                  <a:lnTo>
                    <a:pt x="111" y="65"/>
                  </a:lnTo>
                  <a:lnTo>
                    <a:pt x="105" y="67"/>
                  </a:lnTo>
                  <a:lnTo>
                    <a:pt x="97" y="70"/>
                  </a:lnTo>
                  <a:lnTo>
                    <a:pt x="92" y="71"/>
                  </a:lnTo>
                  <a:lnTo>
                    <a:pt x="69" y="76"/>
                  </a:lnTo>
                  <a:lnTo>
                    <a:pt x="63" y="78"/>
                  </a:lnTo>
                  <a:lnTo>
                    <a:pt x="47" y="81"/>
                  </a:lnTo>
                  <a:lnTo>
                    <a:pt x="39" y="81"/>
                  </a:lnTo>
                  <a:lnTo>
                    <a:pt x="31" y="82"/>
                  </a:lnTo>
                  <a:lnTo>
                    <a:pt x="16" y="82"/>
                  </a:lnTo>
                  <a:lnTo>
                    <a:pt x="8" y="84"/>
                  </a:lnTo>
                  <a:lnTo>
                    <a:pt x="10" y="84"/>
                  </a:lnTo>
                  <a:lnTo>
                    <a:pt x="7" y="84"/>
                  </a:lnTo>
                  <a:lnTo>
                    <a:pt x="4" y="87"/>
                  </a:lnTo>
                  <a:lnTo>
                    <a:pt x="2" y="88"/>
                  </a:lnTo>
                  <a:lnTo>
                    <a:pt x="0" y="92"/>
                  </a:lnTo>
                  <a:lnTo>
                    <a:pt x="0" y="96"/>
                  </a:lnTo>
                  <a:lnTo>
                    <a:pt x="4" y="99"/>
                  </a:lnTo>
                  <a:lnTo>
                    <a:pt x="5" y="101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1" y="102"/>
                  </a:lnTo>
                  <a:lnTo>
                    <a:pt x="19" y="101"/>
                  </a:lnTo>
                  <a:lnTo>
                    <a:pt x="35" y="101"/>
                  </a:lnTo>
                  <a:lnTo>
                    <a:pt x="42" y="99"/>
                  </a:lnTo>
                  <a:lnTo>
                    <a:pt x="50" y="99"/>
                  </a:lnTo>
                  <a:lnTo>
                    <a:pt x="66" y="96"/>
                  </a:lnTo>
                  <a:lnTo>
                    <a:pt x="72" y="95"/>
                  </a:lnTo>
                  <a:lnTo>
                    <a:pt x="95" y="90"/>
                  </a:lnTo>
                  <a:lnTo>
                    <a:pt x="103" y="88"/>
                  </a:lnTo>
                  <a:lnTo>
                    <a:pt x="111" y="85"/>
                  </a:lnTo>
                  <a:lnTo>
                    <a:pt x="117" y="84"/>
                  </a:lnTo>
                  <a:lnTo>
                    <a:pt x="125" y="81"/>
                  </a:lnTo>
                  <a:lnTo>
                    <a:pt x="131" y="79"/>
                  </a:lnTo>
                  <a:lnTo>
                    <a:pt x="164" y="62"/>
                  </a:lnTo>
                  <a:lnTo>
                    <a:pt x="170" y="57"/>
                  </a:lnTo>
                  <a:lnTo>
                    <a:pt x="184" y="51"/>
                  </a:lnTo>
                  <a:lnTo>
                    <a:pt x="188" y="46"/>
                  </a:lnTo>
                  <a:lnTo>
                    <a:pt x="195" y="43"/>
                  </a:lnTo>
                  <a:lnTo>
                    <a:pt x="204" y="34"/>
                  </a:lnTo>
                  <a:lnTo>
                    <a:pt x="209" y="29"/>
                  </a:lnTo>
                  <a:lnTo>
                    <a:pt x="215" y="26"/>
                  </a:lnTo>
                  <a:lnTo>
                    <a:pt x="224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48" name="Freeform 16"/>
            <p:cNvSpPr>
              <a:spLocks/>
            </p:cNvSpPr>
            <p:nvPr/>
          </p:nvSpPr>
          <p:spPr bwMode="auto">
            <a:xfrm>
              <a:off x="3281" y="2520"/>
              <a:ext cx="104" cy="19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7"/>
                </a:cxn>
                <a:cxn ang="0">
                  <a:pos x="3" y="16"/>
                </a:cxn>
                <a:cxn ang="0">
                  <a:pos x="20" y="19"/>
                </a:cxn>
                <a:cxn ang="0">
                  <a:pos x="28" y="21"/>
                </a:cxn>
                <a:cxn ang="0">
                  <a:pos x="39" y="25"/>
                </a:cxn>
                <a:cxn ang="0">
                  <a:pos x="45" y="27"/>
                </a:cxn>
                <a:cxn ang="0">
                  <a:pos x="50" y="32"/>
                </a:cxn>
                <a:cxn ang="0">
                  <a:pos x="56" y="36"/>
                </a:cxn>
                <a:cxn ang="0">
                  <a:pos x="69" y="50"/>
                </a:cxn>
                <a:cxn ang="0">
                  <a:pos x="73" y="56"/>
                </a:cxn>
                <a:cxn ang="0">
                  <a:pos x="76" y="61"/>
                </a:cxn>
                <a:cxn ang="0">
                  <a:pos x="80" y="69"/>
                </a:cxn>
                <a:cxn ang="0">
                  <a:pos x="83" y="80"/>
                </a:cxn>
                <a:cxn ang="0">
                  <a:pos x="84" y="92"/>
                </a:cxn>
                <a:cxn ang="0">
                  <a:pos x="87" y="91"/>
                </a:cxn>
                <a:cxn ang="0">
                  <a:pos x="84" y="106"/>
                </a:cxn>
                <a:cxn ang="0">
                  <a:pos x="83" y="114"/>
                </a:cxn>
                <a:cxn ang="0">
                  <a:pos x="78" y="125"/>
                </a:cxn>
                <a:cxn ang="0">
                  <a:pos x="76" y="131"/>
                </a:cxn>
                <a:cxn ang="0">
                  <a:pos x="72" y="136"/>
                </a:cxn>
                <a:cxn ang="0">
                  <a:pos x="67" y="142"/>
                </a:cxn>
                <a:cxn ang="0">
                  <a:pos x="53" y="154"/>
                </a:cxn>
                <a:cxn ang="0">
                  <a:pos x="47" y="159"/>
                </a:cxn>
                <a:cxn ang="0">
                  <a:pos x="42" y="162"/>
                </a:cxn>
                <a:cxn ang="0">
                  <a:pos x="34" y="165"/>
                </a:cxn>
                <a:cxn ang="0">
                  <a:pos x="24" y="168"/>
                </a:cxn>
                <a:cxn ang="0">
                  <a:pos x="11" y="170"/>
                </a:cxn>
                <a:cxn ang="0">
                  <a:pos x="10" y="171"/>
                </a:cxn>
                <a:cxn ang="0">
                  <a:pos x="3" y="174"/>
                </a:cxn>
                <a:cxn ang="0">
                  <a:pos x="0" y="184"/>
                </a:cxn>
                <a:cxn ang="0">
                  <a:pos x="6" y="190"/>
                </a:cxn>
                <a:cxn ang="0">
                  <a:pos x="14" y="188"/>
                </a:cxn>
                <a:cxn ang="0">
                  <a:pos x="27" y="187"/>
                </a:cxn>
                <a:cxn ang="0">
                  <a:pos x="38" y="185"/>
                </a:cxn>
                <a:cxn ang="0">
                  <a:pos x="45" y="182"/>
                </a:cxn>
                <a:cxn ang="0">
                  <a:pos x="55" y="178"/>
                </a:cxn>
                <a:cxn ang="0">
                  <a:pos x="62" y="173"/>
                </a:cxn>
                <a:cxn ang="0">
                  <a:pos x="69" y="168"/>
                </a:cxn>
                <a:cxn ang="0">
                  <a:pos x="84" y="151"/>
                </a:cxn>
                <a:cxn ang="0">
                  <a:pos x="89" y="145"/>
                </a:cxn>
                <a:cxn ang="0">
                  <a:pos x="95" y="134"/>
                </a:cxn>
                <a:cxn ang="0">
                  <a:pos x="98" y="126"/>
                </a:cxn>
                <a:cxn ang="0">
                  <a:pos x="101" y="117"/>
                </a:cxn>
                <a:cxn ang="0">
                  <a:pos x="103" y="109"/>
                </a:cxn>
                <a:cxn ang="0">
                  <a:pos x="104" y="92"/>
                </a:cxn>
                <a:cxn ang="0">
                  <a:pos x="103" y="80"/>
                </a:cxn>
                <a:cxn ang="0">
                  <a:pos x="101" y="72"/>
                </a:cxn>
                <a:cxn ang="0">
                  <a:pos x="98" y="63"/>
                </a:cxn>
                <a:cxn ang="0">
                  <a:pos x="95" y="55"/>
                </a:cxn>
                <a:cxn ang="0">
                  <a:pos x="89" y="44"/>
                </a:cxn>
                <a:cxn ang="0">
                  <a:pos x="84" y="38"/>
                </a:cxn>
                <a:cxn ang="0">
                  <a:pos x="69" y="21"/>
                </a:cxn>
                <a:cxn ang="0">
                  <a:pos x="62" y="16"/>
                </a:cxn>
                <a:cxn ang="0">
                  <a:pos x="55" y="11"/>
                </a:cxn>
                <a:cxn ang="0">
                  <a:pos x="45" y="7"/>
                </a:cxn>
                <a:cxn ang="0">
                  <a:pos x="38" y="4"/>
                </a:cxn>
                <a:cxn ang="0">
                  <a:pos x="27" y="2"/>
                </a:cxn>
                <a:cxn ang="0">
                  <a:pos x="10" y="0"/>
                </a:cxn>
              </a:cxnLst>
              <a:rect l="0" t="0" r="r" b="b"/>
              <a:pathLst>
                <a:path w="104" h="190">
                  <a:moveTo>
                    <a:pt x="10" y="0"/>
                  </a:move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20" y="19"/>
                  </a:lnTo>
                  <a:lnTo>
                    <a:pt x="24" y="21"/>
                  </a:lnTo>
                  <a:lnTo>
                    <a:pt x="28" y="21"/>
                  </a:lnTo>
                  <a:lnTo>
                    <a:pt x="34" y="24"/>
                  </a:lnTo>
                  <a:lnTo>
                    <a:pt x="39" y="25"/>
                  </a:lnTo>
                  <a:lnTo>
                    <a:pt x="42" y="27"/>
                  </a:lnTo>
                  <a:lnTo>
                    <a:pt x="45" y="27"/>
                  </a:lnTo>
                  <a:lnTo>
                    <a:pt x="47" y="30"/>
                  </a:lnTo>
                  <a:lnTo>
                    <a:pt x="50" y="32"/>
                  </a:lnTo>
                  <a:lnTo>
                    <a:pt x="53" y="35"/>
                  </a:lnTo>
                  <a:lnTo>
                    <a:pt x="56" y="36"/>
                  </a:lnTo>
                  <a:lnTo>
                    <a:pt x="67" y="47"/>
                  </a:lnTo>
                  <a:lnTo>
                    <a:pt x="69" y="50"/>
                  </a:lnTo>
                  <a:lnTo>
                    <a:pt x="72" y="53"/>
                  </a:lnTo>
                  <a:lnTo>
                    <a:pt x="73" y="56"/>
                  </a:lnTo>
                  <a:lnTo>
                    <a:pt x="76" y="58"/>
                  </a:lnTo>
                  <a:lnTo>
                    <a:pt x="76" y="61"/>
                  </a:lnTo>
                  <a:lnTo>
                    <a:pt x="78" y="64"/>
                  </a:lnTo>
                  <a:lnTo>
                    <a:pt x="80" y="69"/>
                  </a:lnTo>
                  <a:lnTo>
                    <a:pt x="83" y="75"/>
                  </a:lnTo>
                  <a:lnTo>
                    <a:pt x="83" y="80"/>
                  </a:lnTo>
                  <a:lnTo>
                    <a:pt x="84" y="83"/>
                  </a:lnTo>
                  <a:lnTo>
                    <a:pt x="84" y="92"/>
                  </a:lnTo>
                  <a:lnTo>
                    <a:pt x="86" y="98"/>
                  </a:lnTo>
                  <a:lnTo>
                    <a:pt x="87" y="91"/>
                  </a:lnTo>
                  <a:lnTo>
                    <a:pt x="84" y="97"/>
                  </a:lnTo>
                  <a:lnTo>
                    <a:pt x="84" y="106"/>
                  </a:lnTo>
                  <a:lnTo>
                    <a:pt x="83" y="109"/>
                  </a:lnTo>
                  <a:lnTo>
                    <a:pt x="83" y="114"/>
                  </a:lnTo>
                  <a:lnTo>
                    <a:pt x="80" y="120"/>
                  </a:lnTo>
                  <a:lnTo>
                    <a:pt x="78" y="125"/>
                  </a:lnTo>
                  <a:lnTo>
                    <a:pt x="76" y="128"/>
                  </a:lnTo>
                  <a:lnTo>
                    <a:pt x="76" y="131"/>
                  </a:lnTo>
                  <a:lnTo>
                    <a:pt x="73" y="133"/>
                  </a:lnTo>
                  <a:lnTo>
                    <a:pt x="72" y="136"/>
                  </a:lnTo>
                  <a:lnTo>
                    <a:pt x="69" y="139"/>
                  </a:lnTo>
                  <a:lnTo>
                    <a:pt x="67" y="142"/>
                  </a:lnTo>
                  <a:lnTo>
                    <a:pt x="56" y="153"/>
                  </a:lnTo>
                  <a:lnTo>
                    <a:pt x="53" y="154"/>
                  </a:lnTo>
                  <a:lnTo>
                    <a:pt x="50" y="157"/>
                  </a:lnTo>
                  <a:lnTo>
                    <a:pt x="47" y="159"/>
                  </a:lnTo>
                  <a:lnTo>
                    <a:pt x="45" y="162"/>
                  </a:lnTo>
                  <a:lnTo>
                    <a:pt x="42" y="162"/>
                  </a:lnTo>
                  <a:lnTo>
                    <a:pt x="39" y="164"/>
                  </a:lnTo>
                  <a:lnTo>
                    <a:pt x="34" y="165"/>
                  </a:lnTo>
                  <a:lnTo>
                    <a:pt x="28" y="168"/>
                  </a:lnTo>
                  <a:lnTo>
                    <a:pt x="24" y="168"/>
                  </a:lnTo>
                  <a:lnTo>
                    <a:pt x="20" y="170"/>
                  </a:lnTo>
                  <a:lnTo>
                    <a:pt x="11" y="170"/>
                  </a:lnTo>
                  <a:lnTo>
                    <a:pt x="5" y="173"/>
                  </a:lnTo>
                  <a:lnTo>
                    <a:pt x="10" y="171"/>
                  </a:lnTo>
                  <a:lnTo>
                    <a:pt x="6" y="171"/>
                  </a:lnTo>
                  <a:lnTo>
                    <a:pt x="3" y="174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3" y="187"/>
                  </a:lnTo>
                  <a:lnTo>
                    <a:pt x="6" y="190"/>
                  </a:lnTo>
                  <a:lnTo>
                    <a:pt x="10" y="190"/>
                  </a:lnTo>
                  <a:lnTo>
                    <a:pt x="14" y="188"/>
                  </a:lnTo>
                  <a:lnTo>
                    <a:pt x="24" y="188"/>
                  </a:lnTo>
                  <a:lnTo>
                    <a:pt x="27" y="187"/>
                  </a:lnTo>
                  <a:lnTo>
                    <a:pt x="31" y="187"/>
                  </a:lnTo>
                  <a:lnTo>
                    <a:pt x="38" y="185"/>
                  </a:lnTo>
                  <a:lnTo>
                    <a:pt x="41" y="184"/>
                  </a:lnTo>
                  <a:lnTo>
                    <a:pt x="45" y="182"/>
                  </a:lnTo>
                  <a:lnTo>
                    <a:pt x="48" y="181"/>
                  </a:lnTo>
                  <a:lnTo>
                    <a:pt x="55" y="178"/>
                  </a:lnTo>
                  <a:lnTo>
                    <a:pt x="59" y="174"/>
                  </a:lnTo>
                  <a:lnTo>
                    <a:pt x="62" y="173"/>
                  </a:lnTo>
                  <a:lnTo>
                    <a:pt x="66" y="170"/>
                  </a:lnTo>
                  <a:lnTo>
                    <a:pt x="69" y="168"/>
                  </a:lnTo>
                  <a:lnTo>
                    <a:pt x="83" y="154"/>
                  </a:lnTo>
                  <a:lnTo>
                    <a:pt x="84" y="151"/>
                  </a:lnTo>
                  <a:lnTo>
                    <a:pt x="87" y="148"/>
                  </a:lnTo>
                  <a:lnTo>
                    <a:pt x="89" y="145"/>
                  </a:lnTo>
                  <a:lnTo>
                    <a:pt x="92" y="140"/>
                  </a:lnTo>
                  <a:lnTo>
                    <a:pt x="95" y="134"/>
                  </a:lnTo>
                  <a:lnTo>
                    <a:pt x="97" y="131"/>
                  </a:lnTo>
                  <a:lnTo>
                    <a:pt x="98" y="126"/>
                  </a:lnTo>
                  <a:lnTo>
                    <a:pt x="100" y="123"/>
                  </a:lnTo>
                  <a:lnTo>
                    <a:pt x="101" y="117"/>
                  </a:lnTo>
                  <a:lnTo>
                    <a:pt x="101" y="112"/>
                  </a:lnTo>
                  <a:lnTo>
                    <a:pt x="103" y="109"/>
                  </a:lnTo>
                  <a:lnTo>
                    <a:pt x="103" y="100"/>
                  </a:lnTo>
                  <a:lnTo>
                    <a:pt x="104" y="92"/>
                  </a:lnTo>
                  <a:lnTo>
                    <a:pt x="103" y="89"/>
                  </a:lnTo>
                  <a:lnTo>
                    <a:pt x="103" y="80"/>
                  </a:lnTo>
                  <a:lnTo>
                    <a:pt x="101" y="77"/>
                  </a:lnTo>
                  <a:lnTo>
                    <a:pt x="101" y="72"/>
                  </a:lnTo>
                  <a:lnTo>
                    <a:pt x="100" y="66"/>
                  </a:lnTo>
                  <a:lnTo>
                    <a:pt x="98" y="63"/>
                  </a:lnTo>
                  <a:lnTo>
                    <a:pt x="97" y="58"/>
                  </a:lnTo>
                  <a:lnTo>
                    <a:pt x="95" y="55"/>
                  </a:lnTo>
                  <a:lnTo>
                    <a:pt x="92" y="49"/>
                  </a:lnTo>
                  <a:lnTo>
                    <a:pt x="89" y="44"/>
                  </a:lnTo>
                  <a:lnTo>
                    <a:pt x="87" y="41"/>
                  </a:lnTo>
                  <a:lnTo>
                    <a:pt x="84" y="38"/>
                  </a:lnTo>
                  <a:lnTo>
                    <a:pt x="83" y="35"/>
                  </a:lnTo>
                  <a:lnTo>
                    <a:pt x="69" y="21"/>
                  </a:lnTo>
                  <a:lnTo>
                    <a:pt x="66" y="19"/>
                  </a:lnTo>
                  <a:lnTo>
                    <a:pt x="62" y="16"/>
                  </a:lnTo>
                  <a:lnTo>
                    <a:pt x="59" y="14"/>
                  </a:lnTo>
                  <a:lnTo>
                    <a:pt x="55" y="11"/>
                  </a:lnTo>
                  <a:lnTo>
                    <a:pt x="48" y="8"/>
                  </a:lnTo>
                  <a:lnTo>
                    <a:pt x="45" y="7"/>
                  </a:lnTo>
                  <a:lnTo>
                    <a:pt x="41" y="5"/>
                  </a:lnTo>
                  <a:lnTo>
                    <a:pt x="38" y="4"/>
                  </a:lnTo>
                  <a:lnTo>
                    <a:pt x="31" y="2"/>
                  </a:lnTo>
                  <a:lnTo>
                    <a:pt x="27" y="2"/>
                  </a:lnTo>
                  <a:lnTo>
                    <a:pt x="24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49" name="Freeform 17"/>
            <p:cNvSpPr>
              <a:spLocks/>
            </p:cNvSpPr>
            <p:nvPr/>
          </p:nvSpPr>
          <p:spPr bwMode="auto">
            <a:xfrm>
              <a:off x="3163" y="2520"/>
              <a:ext cx="148" cy="19"/>
            </a:xfrm>
            <a:custGeom>
              <a:avLst/>
              <a:gdLst/>
              <a:ahLst/>
              <a:cxnLst>
                <a:cxn ang="0">
                  <a:pos x="138" y="19"/>
                </a:cxn>
                <a:cxn ang="0">
                  <a:pos x="142" y="19"/>
                </a:cxn>
                <a:cxn ang="0">
                  <a:pos x="145" y="16"/>
                </a:cxn>
                <a:cxn ang="0">
                  <a:pos x="148" y="13"/>
                </a:cxn>
                <a:cxn ang="0">
                  <a:pos x="148" y="7"/>
                </a:cxn>
                <a:cxn ang="0">
                  <a:pos x="145" y="4"/>
                </a:cxn>
                <a:cxn ang="0">
                  <a:pos x="142" y="0"/>
                </a:cxn>
                <a:cxn ang="0">
                  <a:pos x="6" y="0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138" y="19"/>
                </a:cxn>
              </a:cxnLst>
              <a:rect l="0" t="0" r="r" b="b"/>
              <a:pathLst>
                <a:path w="148" h="19">
                  <a:moveTo>
                    <a:pt x="138" y="19"/>
                  </a:moveTo>
                  <a:lnTo>
                    <a:pt x="142" y="19"/>
                  </a:lnTo>
                  <a:lnTo>
                    <a:pt x="145" y="16"/>
                  </a:lnTo>
                  <a:lnTo>
                    <a:pt x="148" y="13"/>
                  </a:lnTo>
                  <a:lnTo>
                    <a:pt x="148" y="7"/>
                  </a:lnTo>
                  <a:lnTo>
                    <a:pt x="145" y="4"/>
                  </a:lnTo>
                  <a:lnTo>
                    <a:pt x="142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38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50" name="Freeform 18"/>
            <p:cNvSpPr>
              <a:spLocks/>
            </p:cNvSpPr>
            <p:nvPr/>
          </p:nvSpPr>
          <p:spPr bwMode="auto">
            <a:xfrm>
              <a:off x="3163" y="2694"/>
              <a:ext cx="148" cy="19"/>
            </a:xfrm>
            <a:custGeom>
              <a:avLst/>
              <a:gdLst/>
              <a:ahLst/>
              <a:cxnLst>
                <a:cxn ang="0">
                  <a:pos x="138" y="19"/>
                </a:cxn>
                <a:cxn ang="0">
                  <a:pos x="142" y="19"/>
                </a:cxn>
                <a:cxn ang="0">
                  <a:pos x="145" y="16"/>
                </a:cxn>
                <a:cxn ang="0">
                  <a:pos x="148" y="13"/>
                </a:cxn>
                <a:cxn ang="0">
                  <a:pos x="148" y="7"/>
                </a:cxn>
                <a:cxn ang="0">
                  <a:pos x="145" y="4"/>
                </a:cxn>
                <a:cxn ang="0">
                  <a:pos x="142" y="0"/>
                </a:cxn>
                <a:cxn ang="0">
                  <a:pos x="6" y="0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138" y="19"/>
                </a:cxn>
              </a:cxnLst>
              <a:rect l="0" t="0" r="r" b="b"/>
              <a:pathLst>
                <a:path w="148" h="19">
                  <a:moveTo>
                    <a:pt x="138" y="19"/>
                  </a:moveTo>
                  <a:lnTo>
                    <a:pt x="142" y="19"/>
                  </a:lnTo>
                  <a:lnTo>
                    <a:pt x="145" y="16"/>
                  </a:lnTo>
                  <a:lnTo>
                    <a:pt x="148" y="13"/>
                  </a:lnTo>
                  <a:lnTo>
                    <a:pt x="148" y="7"/>
                  </a:lnTo>
                  <a:lnTo>
                    <a:pt x="145" y="4"/>
                  </a:lnTo>
                  <a:lnTo>
                    <a:pt x="142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38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51" name="Freeform 19"/>
            <p:cNvSpPr>
              <a:spLocks/>
            </p:cNvSpPr>
            <p:nvPr/>
          </p:nvSpPr>
          <p:spPr bwMode="auto">
            <a:xfrm>
              <a:off x="3163" y="2520"/>
              <a:ext cx="19" cy="19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9" y="7"/>
                </a:cxn>
                <a:cxn ang="0">
                  <a:pos x="16" y="4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0" y="187"/>
                </a:cxn>
                <a:cxn ang="0">
                  <a:pos x="3" y="190"/>
                </a:cxn>
                <a:cxn ang="0">
                  <a:pos x="6" y="193"/>
                </a:cxn>
                <a:cxn ang="0">
                  <a:pos x="13" y="193"/>
                </a:cxn>
                <a:cxn ang="0">
                  <a:pos x="16" y="190"/>
                </a:cxn>
                <a:cxn ang="0">
                  <a:pos x="19" y="187"/>
                </a:cxn>
                <a:cxn ang="0">
                  <a:pos x="19" y="184"/>
                </a:cxn>
                <a:cxn ang="0">
                  <a:pos x="19" y="10"/>
                </a:cxn>
              </a:cxnLst>
              <a:rect l="0" t="0" r="r" b="b"/>
              <a:pathLst>
                <a:path w="19" h="193">
                  <a:moveTo>
                    <a:pt x="19" y="10"/>
                  </a:moveTo>
                  <a:lnTo>
                    <a:pt x="19" y="7"/>
                  </a:lnTo>
                  <a:lnTo>
                    <a:pt x="16" y="4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87"/>
                  </a:lnTo>
                  <a:lnTo>
                    <a:pt x="3" y="190"/>
                  </a:lnTo>
                  <a:lnTo>
                    <a:pt x="6" y="193"/>
                  </a:lnTo>
                  <a:lnTo>
                    <a:pt x="13" y="193"/>
                  </a:lnTo>
                  <a:lnTo>
                    <a:pt x="16" y="190"/>
                  </a:lnTo>
                  <a:lnTo>
                    <a:pt x="19" y="187"/>
                  </a:lnTo>
                  <a:lnTo>
                    <a:pt x="19" y="184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52" name="Freeform 20"/>
            <p:cNvSpPr>
              <a:spLocks/>
            </p:cNvSpPr>
            <p:nvPr/>
          </p:nvSpPr>
          <p:spPr bwMode="auto">
            <a:xfrm>
              <a:off x="4164" y="864"/>
              <a:ext cx="292" cy="542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536"/>
                </a:cxn>
                <a:cxn ang="0">
                  <a:pos x="3" y="539"/>
                </a:cxn>
                <a:cxn ang="0">
                  <a:pos x="6" y="542"/>
                </a:cxn>
                <a:cxn ang="0">
                  <a:pos x="286" y="542"/>
                </a:cxn>
                <a:cxn ang="0">
                  <a:pos x="289" y="539"/>
                </a:cxn>
                <a:cxn ang="0">
                  <a:pos x="292" y="536"/>
                </a:cxn>
                <a:cxn ang="0">
                  <a:pos x="292" y="6"/>
                </a:cxn>
                <a:cxn ang="0">
                  <a:pos x="289" y="3"/>
                </a:cxn>
                <a:cxn ang="0">
                  <a:pos x="286" y="0"/>
                </a:cxn>
                <a:cxn ang="0">
                  <a:pos x="283" y="0"/>
                </a:cxn>
                <a:cxn ang="0">
                  <a:pos x="9" y="0"/>
                </a:cxn>
                <a:cxn ang="0">
                  <a:pos x="9" y="19"/>
                </a:cxn>
                <a:cxn ang="0">
                  <a:pos x="283" y="19"/>
                </a:cxn>
                <a:cxn ang="0">
                  <a:pos x="273" y="9"/>
                </a:cxn>
                <a:cxn ang="0">
                  <a:pos x="273" y="533"/>
                </a:cxn>
                <a:cxn ang="0">
                  <a:pos x="283" y="524"/>
                </a:cxn>
                <a:cxn ang="0">
                  <a:pos x="9" y="524"/>
                </a:cxn>
                <a:cxn ang="0">
                  <a:pos x="19" y="533"/>
                </a:cxn>
                <a:cxn ang="0">
                  <a:pos x="19" y="9"/>
                </a:cxn>
                <a:cxn ang="0">
                  <a:pos x="9" y="19"/>
                </a:cxn>
                <a:cxn ang="0">
                  <a:pos x="9" y="0"/>
                </a:cxn>
              </a:cxnLst>
              <a:rect l="0" t="0" r="r" b="b"/>
              <a:pathLst>
                <a:path w="292" h="542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536"/>
                  </a:lnTo>
                  <a:lnTo>
                    <a:pt x="3" y="539"/>
                  </a:lnTo>
                  <a:lnTo>
                    <a:pt x="6" y="542"/>
                  </a:lnTo>
                  <a:lnTo>
                    <a:pt x="286" y="542"/>
                  </a:lnTo>
                  <a:lnTo>
                    <a:pt x="289" y="539"/>
                  </a:lnTo>
                  <a:lnTo>
                    <a:pt x="292" y="536"/>
                  </a:lnTo>
                  <a:lnTo>
                    <a:pt x="292" y="6"/>
                  </a:lnTo>
                  <a:lnTo>
                    <a:pt x="289" y="3"/>
                  </a:lnTo>
                  <a:lnTo>
                    <a:pt x="286" y="0"/>
                  </a:lnTo>
                  <a:lnTo>
                    <a:pt x="283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283" y="19"/>
                  </a:lnTo>
                  <a:lnTo>
                    <a:pt x="273" y="9"/>
                  </a:lnTo>
                  <a:lnTo>
                    <a:pt x="273" y="533"/>
                  </a:lnTo>
                  <a:lnTo>
                    <a:pt x="283" y="524"/>
                  </a:lnTo>
                  <a:lnTo>
                    <a:pt x="9" y="524"/>
                  </a:lnTo>
                  <a:lnTo>
                    <a:pt x="19" y="533"/>
                  </a:lnTo>
                  <a:lnTo>
                    <a:pt x="19" y="9"/>
                  </a:lnTo>
                  <a:lnTo>
                    <a:pt x="9" y="1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53" name="Rectangle 21"/>
            <p:cNvSpPr>
              <a:spLocks noChangeArrowheads="1"/>
            </p:cNvSpPr>
            <p:nvPr/>
          </p:nvSpPr>
          <p:spPr bwMode="auto">
            <a:xfrm>
              <a:off x="4206" y="915"/>
              <a:ext cx="5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Swiss 721 SWA" charset="0"/>
                </a:rPr>
                <a:t>T</a:t>
              </a:r>
              <a:endParaRPr lang="en-US"/>
            </a:p>
          </p:txBody>
        </p:sp>
        <p:sp>
          <p:nvSpPr>
            <p:cNvPr id="197654" name="Rectangle 22"/>
            <p:cNvSpPr>
              <a:spLocks noChangeArrowheads="1"/>
            </p:cNvSpPr>
            <p:nvPr/>
          </p:nvSpPr>
          <p:spPr bwMode="auto">
            <a:xfrm>
              <a:off x="4321" y="914"/>
              <a:ext cx="7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/>
            </a:p>
          </p:txBody>
        </p:sp>
        <p:sp>
          <p:nvSpPr>
            <p:cNvPr id="197655" name="Freeform 23"/>
            <p:cNvSpPr>
              <a:spLocks/>
            </p:cNvSpPr>
            <p:nvPr/>
          </p:nvSpPr>
          <p:spPr bwMode="auto">
            <a:xfrm>
              <a:off x="4164" y="1189"/>
              <a:ext cx="82" cy="74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14" y="1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1" y="14"/>
                </a:cxn>
                <a:cxn ang="0">
                  <a:pos x="3" y="17"/>
                </a:cxn>
                <a:cxn ang="0">
                  <a:pos x="67" y="73"/>
                </a:cxn>
                <a:cxn ang="0">
                  <a:pos x="68" y="73"/>
                </a:cxn>
                <a:cxn ang="0">
                  <a:pos x="71" y="74"/>
                </a:cxn>
                <a:cxn ang="0">
                  <a:pos x="76" y="74"/>
                </a:cxn>
                <a:cxn ang="0">
                  <a:pos x="78" y="73"/>
                </a:cxn>
                <a:cxn ang="0">
                  <a:pos x="81" y="71"/>
                </a:cxn>
                <a:cxn ang="0">
                  <a:pos x="81" y="70"/>
                </a:cxn>
                <a:cxn ang="0">
                  <a:pos x="82" y="67"/>
                </a:cxn>
                <a:cxn ang="0">
                  <a:pos x="82" y="62"/>
                </a:cxn>
                <a:cxn ang="0">
                  <a:pos x="81" y="60"/>
                </a:cxn>
                <a:cxn ang="0">
                  <a:pos x="79" y="57"/>
                </a:cxn>
                <a:cxn ang="0">
                  <a:pos x="15" y="1"/>
                </a:cxn>
              </a:cxnLst>
              <a:rect l="0" t="0" r="r" b="b"/>
              <a:pathLst>
                <a:path w="82" h="74">
                  <a:moveTo>
                    <a:pt x="15" y="1"/>
                  </a:moveTo>
                  <a:lnTo>
                    <a:pt x="14" y="1"/>
                  </a:lnTo>
                  <a:lnTo>
                    <a:pt x="11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1" y="14"/>
                  </a:lnTo>
                  <a:lnTo>
                    <a:pt x="3" y="17"/>
                  </a:lnTo>
                  <a:lnTo>
                    <a:pt x="67" y="73"/>
                  </a:lnTo>
                  <a:lnTo>
                    <a:pt x="68" y="73"/>
                  </a:lnTo>
                  <a:lnTo>
                    <a:pt x="71" y="74"/>
                  </a:lnTo>
                  <a:lnTo>
                    <a:pt x="76" y="74"/>
                  </a:lnTo>
                  <a:lnTo>
                    <a:pt x="78" y="73"/>
                  </a:lnTo>
                  <a:lnTo>
                    <a:pt x="81" y="71"/>
                  </a:lnTo>
                  <a:lnTo>
                    <a:pt x="81" y="70"/>
                  </a:lnTo>
                  <a:lnTo>
                    <a:pt x="82" y="67"/>
                  </a:lnTo>
                  <a:lnTo>
                    <a:pt x="82" y="62"/>
                  </a:lnTo>
                  <a:lnTo>
                    <a:pt x="81" y="60"/>
                  </a:lnTo>
                  <a:lnTo>
                    <a:pt x="79" y="57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56" name="Freeform 24"/>
            <p:cNvSpPr>
              <a:spLocks/>
            </p:cNvSpPr>
            <p:nvPr/>
          </p:nvSpPr>
          <p:spPr bwMode="auto">
            <a:xfrm>
              <a:off x="4164" y="1245"/>
              <a:ext cx="82" cy="60"/>
            </a:xfrm>
            <a:custGeom>
              <a:avLst/>
              <a:gdLst/>
              <a:ahLst/>
              <a:cxnLst>
                <a:cxn ang="0">
                  <a:pos x="78" y="17"/>
                </a:cxn>
                <a:cxn ang="0">
                  <a:pos x="81" y="14"/>
                </a:cxn>
                <a:cxn ang="0">
                  <a:pos x="82" y="11"/>
                </a:cxn>
                <a:cxn ang="0">
                  <a:pos x="82" y="6"/>
                </a:cxn>
                <a:cxn ang="0">
                  <a:pos x="79" y="3"/>
                </a:cxn>
                <a:cxn ang="0">
                  <a:pos x="78" y="1"/>
                </a:cxn>
                <a:cxn ang="0">
                  <a:pos x="75" y="0"/>
                </a:cxn>
                <a:cxn ang="0">
                  <a:pos x="70" y="0"/>
                </a:cxn>
                <a:cxn ang="0">
                  <a:pos x="68" y="1"/>
                </a:cxn>
                <a:cxn ang="0">
                  <a:pos x="5" y="43"/>
                </a:cxn>
                <a:cxn ang="0">
                  <a:pos x="1" y="46"/>
                </a:cxn>
                <a:cxn ang="0">
                  <a:pos x="0" y="49"/>
                </a:cxn>
                <a:cxn ang="0">
                  <a:pos x="0" y="54"/>
                </a:cxn>
                <a:cxn ang="0">
                  <a:pos x="3" y="57"/>
                </a:cxn>
                <a:cxn ang="0">
                  <a:pos x="5" y="59"/>
                </a:cxn>
                <a:cxn ang="0">
                  <a:pos x="8" y="60"/>
                </a:cxn>
                <a:cxn ang="0">
                  <a:pos x="12" y="60"/>
                </a:cxn>
                <a:cxn ang="0">
                  <a:pos x="14" y="59"/>
                </a:cxn>
                <a:cxn ang="0">
                  <a:pos x="78" y="17"/>
                </a:cxn>
              </a:cxnLst>
              <a:rect l="0" t="0" r="r" b="b"/>
              <a:pathLst>
                <a:path w="82" h="60">
                  <a:moveTo>
                    <a:pt x="78" y="17"/>
                  </a:moveTo>
                  <a:lnTo>
                    <a:pt x="81" y="14"/>
                  </a:lnTo>
                  <a:lnTo>
                    <a:pt x="82" y="11"/>
                  </a:lnTo>
                  <a:lnTo>
                    <a:pt x="82" y="6"/>
                  </a:lnTo>
                  <a:lnTo>
                    <a:pt x="79" y="3"/>
                  </a:lnTo>
                  <a:lnTo>
                    <a:pt x="78" y="1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8" y="1"/>
                  </a:lnTo>
                  <a:lnTo>
                    <a:pt x="5" y="43"/>
                  </a:lnTo>
                  <a:lnTo>
                    <a:pt x="1" y="46"/>
                  </a:lnTo>
                  <a:lnTo>
                    <a:pt x="0" y="49"/>
                  </a:lnTo>
                  <a:lnTo>
                    <a:pt x="0" y="54"/>
                  </a:lnTo>
                  <a:lnTo>
                    <a:pt x="3" y="57"/>
                  </a:lnTo>
                  <a:lnTo>
                    <a:pt x="5" y="59"/>
                  </a:lnTo>
                  <a:lnTo>
                    <a:pt x="8" y="60"/>
                  </a:lnTo>
                  <a:lnTo>
                    <a:pt x="12" y="60"/>
                  </a:lnTo>
                  <a:lnTo>
                    <a:pt x="14" y="59"/>
                  </a:lnTo>
                  <a:lnTo>
                    <a:pt x="78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57" name="Freeform 25"/>
            <p:cNvSpPr>
              <a:spLocks/>
            </p:cNvSpPr>
            <p:nvPr/>
          </p:nvSpPr>
          <p:spPr bwMode="auto">
            <a:xfrm>
              <a:off x="4077" y="1195"/>
              <a:ext cx="96" cy="96"/>
            </a:xfrm>
            <a:custGeom>
              <a:avLst/>
              <a:gdLst/>
              <a:ahLst/>
              <a:cxnLst>
                <a:cxn ang="0">
                  <a:pos x="1" y="62"/>
                </a:cxn>
                <a:cxn ang="0">
                  <a:pos x="3" y="70"/>
                </a:cxn>
                <a:cxn ang="0">
                  <a:pos x="19" y="87"/>
                </a:cxn>
                <a:cxn ang="0">
                  <a:pos x="23" y="92"/>
                </a:cxn>
                <a:cxn ang="0">
                  <a:pos x="31" y="95"/>
                </a:cxn>
                <a:cxn ang="0">
                  <a:pos x="43" y="96"/>
                </a:cxn>
                <a:cxn ang="0">
                  <a:pos x="61" y="96"/>
                </a:cxn>
                <a:cxn ang="0">
                  <a:pos x="65" y="93"/>
                </a:cxn>
                <a:cxn ang="0">
                  <a:pos x="71" y="92"/>
                </a:cxn>
                <a:cxn ang="0">
                  <a:pos x="87" y="78"/>
                </a:cxn>
                <a:cxn ang="0">
                  <a:pos x="92" y="70"/>
                </a:cxn>
                <a:cxn ang="0">
                  <a:pos x="95" y="64"/>
                </a:cxn>
                <a:cxn ang="0">
                  <a:pos x="96" y="53"/>
                </a:cxn>
                <a:cxn ang="0">
                  <a:pos x="96" y="34"/>
                </a:cxn>
                <a:cxn ang="0">
                  <a:pos x="93" y="29"/>
                </a:cxn>
                <a:cxn ang="0">
                  <a:pos x="82" y="14"/>
                </a:cxn>
                <a:cxn ang="0">
                  <a:pos x="74" y="6"/>
                </a:cxn>
                <a:cxn ang="0">
                  <a:pos x="67" y="3"/>
                </a:cxn>
                <a:cxn ang="0">
                  <a:pos x="61" y="0"/>
                </a:cxn>
                <a:cxn ang="0">
                  <a:pos x="29" y="2"/>
                </a:cxn>
                <a:cxn ang="0">
                  <a:pos x="22" y="6"/>
                </a:cxn>
                <a:cxn ang="0">
                  <a:pos x="9" y="17"/>
                </a:cxn>
                <a:cxn ang="0">
                  <a:pos x="3" y="28"/>
                </a:cxn>
                <a:cxn ang="0">
                  <a:pos x="0" y="34"/>
                </a:cxn>
                <a:cxn ang="0">
                  <a:pos x="19" y="40"/>
                </a:cxn>
                <a:cxn ang="0">
                  <a:pos x="22" y="34"/>
                </a:cxn>
                <a:cxn ang="0">
                  <a:pos x="22" y="29"/>
                </a:cxn>
                <a:cxn ang="0">
                  <a:pos x="29" y="22"/>
                </a:cxn>
                <a:cxn ang="0">
                  <a:pos x="34" y="22"/>
                </a:cxn>
                <a:cxn ang="0">
                  <a:pos x="40" y="19"/>
                </a:cxn>
                <a:cxn ang="0">
                  <a:pos x="56" y="20"/>
                </a:cxn>
                <a:cxn ang="0">
                  <a:pos x="67" y="25"/>
                </a:cxn>
                <a:cxn ang="0">
                  <a:pos x="76" y="33"/>
                </a:cxn>
                <a:cxn ang="0">
                  <a:pos x="74" y="36"/>
                </a:cxn>
                <a:cxn ang="0">
                  <a:pos x="78" y="40"/>
                </a:cxn>
                <a:cxn ang="0">
                  <a:pos x="82" y="42"/>
                </a:cxn>
                <a:cxn ang="0">
                  <a:pos x="76" y="56"/>
                </a:cxn>
                <a:cxn ang="0">
                  <a:pos x="74" y="62"/>
                </a:cxn>
                <a:cxn ang="0">
                  <a:pos x="68" y="70"/>
                </a:cxn>
                <a:cxn ang="0">
                  <a:pos x="70" y="68"/>
                </a:cxn>
                <a:cxn ang="0">
                  <a:pos x="62" y="75"/>
                </a:cxn>
                <a:cxn ang="0">
                  <a:pos x="56" y="76"/>
                </a:cxn>
                <a:cxn ang="0">
                  <a:pos x="42" y="82"/>
                </a:cxn>
                <a:cxn ang="0">
                  <a:pos x="40" y="78"/>
                </a:cxn>
                <a:cxn ang="0">
                  <a:pos x="36" y="75"/>
                </a:cxn>
                <a:cxn ang="0">
                  <a:pos x="33" y="76"/>
                </a:cxn>
                <a:cxn ang="0">
                  <a:pos x="25" y="67"/>
                </a:cxn>
                <a:cxn ang="0">
                  <a:pos x="20" y="56"/>
                </a:cxn>
                <a:cxn ang="0">
                  <a:pos x="0" y="48"/>
                </a:cxn>
              </a:cxnLst>
              <a:rect l="0" t="0" r="r" b="b"/>
              <a:pathLst>
                <a:path w="96" h="96">
                  <a:moveTo>
                    <a:pt x="0" y="48"/>
                  </a:moveTo>
                  <a:lnTo>
                    <a:pt x="0" y="61"/>
                  </a:lnTo>
                  <a:lnTo>
                    <a:pt x="1" y="62"/>
                  </a:lnTo>
                  <a:lnTo>
                    <a:pt x="1" y="64"/>
                  </a:lnTo>
                  <a:lnTo>
                    <a:pt x="3" y="67"/>
                  </a:lnTo>
                  <a:lnTo>
                    <a:pt x="3" y="70"/>
                  </a:lnTo>
                  <a:lnTo>
                    <a:pt x="6" y="73"/>
                  </a:lnTo>
                  <a:lnTo>
                    <a:pt x="6" y="75"/>
                  </a:lnTo>
                  <a:lnTo>
                    <a:pt x="19" y="87"/>
                  </a:lnTo>
                  <a:lnTo>
                    <a:pt x="17" y="84"/>
                  </a:lnTo>
                  <a:lnTo>
                    <a:pt x="14" y="82"/>
                  </a:lnTo>
                  <a:lnTo>
                    <a:pt x="23" y="92"/>
                  </a:lnTo>
                  <a:lnTo>
                    <a:pt x="26" y="92"/>
                  </a:lnTo>
                  <a:lnTo>
                    <a:pt x="29" y="93"/>
                  </a:lnTo>
                  <a:lnTo>
                    <a:pt x="31" y="95"/>
                  </a:lnTo>
                  <a:lnTo>
                    <a:pt x="33" y="95"/>
                  </a:lnTo>
                  <a:lnTo>
                    <a:pt x="34" y="96"/>
                  </a:lnTo>
                  <a:lnTo>
                    <a:pt x="43" y="96"/>
                  </a:lnTo>
                  <a:lnTo>
                    <a:pt x="54" y="95"/>
                  </a:lnTo>
                  <a:lnTo>
                    <a:pt x="53" y="96"/>
                  </a:lnTo>
                  <a:lnTo>
                    <a:pt x="61" y="96"/>
                  </a:lnTo>
                  <a:lnTo>
                    <a:pt x="62" y="95"/>
                  </a:lnTo>
                  <a:lnTo>
                    <a:pt x="64" y="95"/>
                  </a:lnTo>
                  <a:lnTo>
                    <a:pt x="65" y="93"/>
                  </a:lnTo>
                  <a:lnTo>
                    <a:pt x="68" y="93"/>
                  </a:lnTo>
                  <a:lnTo>
                    <a:pt x="70" y="92"/>
                  </a:lnTo>
                  <a:lnTo>
                    <a:pt x="71" y="92"/>
                  </a:lnTo>
                  <a:lnTo>
                    <a:pt x="76" y="87"/>
                  </a:lnTo>
                  <a:lnTo>
                    <a:pt x="78" y="87"/>
                  </a:lnTo>
                  <a:lnTo>
                    <a:pt x="87" y="78"/>
                  </a:lnTo>
                  <a:lnTo>
                    <a:pt x="87" y="76"/>
                  </a:lnTo>
                  <a:lnTo>
                    <a:pt x="92" y="71"/>
                  </a:lnTo>
                  <a:lnTo>
                    <a:pt x="92" y="70"/>
                  </a:lnTo>
                  <a:lnTo>
                    <a:pt x="93" y="68"/>
                  </a:lnTo>
                  <a:lnTo>
                    <a:pt x="93" y="65"/>
                  </a:lnTo>
                  <a:lnTo>
                    <a:pt x="95" y="64"/>
                  </a:lnTo>
                  <a:lnTo>
                    <a:pt x="95" y="62"/>
                  </a:lnTo>
                  <a:lnTo>
                    <a:pt x="96" y="61"/>
                  </a:lnTo>
                  <a:lnTo>
                    <a:pt x="96" y="53"/>
                  </a:lnTo>
                  <a:lnTo>
                    <a:pt x="95" y="54"/>
                  </a:lnTo>
                  <a:lnTo>
                    <a:pt x="96" y="43"/>
                  </a:lnTo>
                  <a:lnTo>
                    <a:pt x="96" y="34"/>
                  </a:lnTo>
                  <a:lnTo>
                    <a:pt x="95" y="33"/>
                  </a:lnTo>
                  <a:lnTo>
                    <a:pt x="95" y="31"/>
                  </a:lnTo>
                  <a:lnTo>
                    <a:pt x="93" y="29"/>
                  </a:lnTo>
                  <a:lnTo>
                    <a:pt x="92" y="26"/>
                  </a:lnTo>
                  <a:lnTo>
                    <a:pt x="92" y="23"/>
                  </a:lnTo>
                  <a:lnTo>
                    <a:pt x="82" y="14"/>
                  </a:lnTo>
                  <a:lnTo>
                    <a:pt x="84" y="17"/>
                  </a:lnTo>
                  <a:lnTo>
                    <a:pt x="87" y="19"/>
                  </a:lnTo>
                  <a:lnTo>
                    <a:pt x="74" y="6"/>
                  </a:lnTo>
                  <a:lnTo>
                    <a:pt x="73" y="6"/>
                  </a:lnTo>
                  <a:lnTo>
                    <a:pt x="70" y="3"/>
                  </a:lnTo>
                  <a:lnTo>
                    <a:pt x="67" y="3"/>
                  </a:lnTo>
                  <a:lnTo>
                    <a:pt x="64" y="2"/>
                  </a:lnTo>
                  <a:lnTo>
                    <a:pt x="62" y="2"/>
                  </a:lnTo>
                  <a:lnTo>
                    <a:pt x="61" y="0"/>
                  </a:lnTo>
                  <a:lnTo>
                    <a:pt x="34" y="0"/>
                  </a:lnTo>
                  <a:lnTo>
                    <a:pt x="33" y="2"/>
                  </a:lnTo>
                  <a:lnTo>
                    <a:pt x="29" y="2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6"/>
                  </a:lnTo>
                  <a:lnTo>
                    <a:pt x="17" y="9"/>
                  </a:lnTo>
                  <a:lnTo>
                    <a:pt x="14" y="14"/>
                  </a:lnTo>
                  <a:lnTo>
                    <a:pt x="9" y="17"/>
                  </a:lnTo>
                  <a:lnTo>
                    <a:pt x="6" y="22"/>
                  </a:lnTo>
                  <a:lnTo>
                    <a:pt x="3" y="25"/>
                  </a:lnTo>
                  <a:lnTo>
                    <a:pt x="3" y="28"/>
                  </a:lnTo>
                  <a:lnTo>
                    <a:pt x="1" y="29"/>
                  </a:lnTo>
                  <a:lnTo>
                    <a:pt x="1" y="33"/>
                  </a:lnTo>
                  <a:lnTo>
                    <a:pt x="0" y="34"/>
                  </a:lnTo>
                  <a:lnTo>
                    <a:pt x="0" y="48"/>
                  </a:lnTo>
                  <a:lnTo>
                    <a:pt x="19" y="48"/>
                  </a:lnTo>
                  <a:lnTo>
                    <a:pt x="19" y="40"/>
                  </a:lnTo>
                  <a:lnTo>
                    <a:pt x="20" y="39"/>
                  </a:lnTo>
                  <a:lnTo>
                    <a:pt x="20" y="36"/>
                  </a:lnTo>
                  <a:lnTo>
                    <a:pt x="22" y="34"/>
                  </a:lnTo>
                  <a:lnTo>
                    <a:pt x="22" y="31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3"/>
                  </a:lnTo>
                  <a:lnTo>
                    <a:pt x="33" y="20"/>
                  </a:lnTo>
                  <a:lnTo>
                    <a:pt x="29" y="22"/>
                  </a:lnTo>
                  <a:lnTo>
                    <a:pt x="28" y="25"/>
                  </a:lnTo>
                  <a:lnTo>
                    <a:pt x="31" y="22"/>
                  </a:lnTo>
                  <a:lnTo>
                    <a:pt x="34" y="22"/>
                  </a:lnTo>
                  <a:lnTo>
                    <a:pt x="36" y="20"/>
                  </a:lnTo>
                  <a:lnTo>
                    <a:pt x="39" y="20"/>
                  </a:lnTo>
                  <a:lnTo>
                    <a:pt x="40" y="19"/>
                  </a:lnTo>
                  <a:lnTo>
                    <a:pt x="48" y="19"/>
                  </a:lnTo>
                  <a:lnTo>
                    <a:pt x="54" y="19"/>
                  </a:lnTo>
                  <a:lnTo>
                    <a:pt x="56" y="20"/>
                  </a:lnTo>
                  <a:lnTo>
                    <a:pt x="61" y="20"/>
                  </a:lnTo>
                  <a:lnTo>
                    <a:pt x="64" y="22"/>
                  </a:lnTo>
                  <a:lnTo>
                    <a:pt x="67" y="25"/>
                  </a:lnTo>
                  <a:lnTo>
                    <a:pt x="68" y="25"/>
                  </a:lnTo>
                  <a:lnTo>
                    <a:pt x="71" y="29"/>
                  </a:lnTo>
                  <a:lnTo>
                    <a:pt x="76" y="33"/>
                  </a:lnTo>
                  <a:lnTo>
                    <a:pt x="73" y="29"/>
                  </a:lnTo>
                  <a:lnTo>
                    <a:pt x="74" y="33"/>
                  </a:lnTo>
                  <a:lnTo>
                    <a:pt x="74" y="36"/>
                  </a:lnTo>
                  <a:lnTo>
                    <a:pt x="76" y="37"/>
                  </a:lnTo>
                  <a:lnTo>
                    <a:pt x="76" y="39"/>
                  </a:lnTo>
                  <a:lnTo>
                    <a:pt x="78" y="40"/>
                  </a:lnTo>
                  <a:lnTo>
                    <a:pt x="78" y="47"/>
                  </a:lnTo>
                  <a:lnTo>
                    <a:pt x="81" y="53"/>
                  </a:lnTo>
                  <a:lnTo>
                    <a:pt x="82" y="42"/>
                  </a:lnTo>
                  <a:lnTo>
                    <a:pt x="78" y="47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6" y="57"/>
                  </a:lnTo>
                  <a:lnTo>
                    <a:pt x="74" y="59"/>
                  </a:lnTo>
                  <a:lnTo>
                    <a:pt x="74" y="62"/>
                  </a:lnTo>
                  <a:lnTo>
                    <a:pt x="73" y="64"/>
                  </a:lnTo>
                  <a:lnTo>
                    <a:pt x="73" y="65"/>
                  </a:lnTo>
                  <a:lnTo>
                    <a:pt x="68" y="70"/>
                  </a:lnTo>
                  <a:lnTo>
                    <a:pt x="68" y="71"/>
                  </a:lnTo>
                  <a:lnTo>
                    <a:pt x="71" y="68"/>
                  </a:lnTo>
                  <a:lnTo>
                    <a:pt x="70" y="68"/>
                  </a:lnTo>
                  <a:lnTo>
                    <a:pt x="65" y="73"/>
                  </a:lnTo>
                  <a:lnTo>
                    <a:pt x="64" y="73"/>
                  </a:lnTo>
                  <a:lnTo>
                    <a:pt x="62" y="75"/>
                  </a:lnTo>
                  <a:lnTo>
                    <a:pt x="59" y="75"/>
                  </a:lnTo>
                  <a:lnTo>
                    <a:pt x="57" y="76"/>
                  </a:lnTo>
                  <a:lnTo>
                    <a:pt x="56" y="76"/>
                  </a:lnTo>
                  <a:lnTo>
                    <a:pt x="54" y="78"/>
                  </a:lnTo>
                  <a:lnTo>
                    <a:pt x="47" y="78"/>
                  </a:lnTo>
                  <a:lnTo>
                    <a:pt x="42" y="82"/>
                  </a:lnTo>
                  <a:lnTo>
                    <a:pt x="53" y="81"/>
                  </a:lnTo>
                  <a:lnTo>
                    <a:pt x="47" y="78"/>
                  </a:lnTo>
                  <a:lnTo>
                    <a:pt x="40" y="78"/>
                  </a:lnTo>
                  <a:lnTo>
                    <a:pt x="39" y="76"/>
                  </a:lnTo>
                  <a:lnTo>
                    <a:pt x="37" y="76"/>
                  </a:lnTo>
                  <a:lnTo>
                    <a:pt x="36" y="75"/>
                  </a:lnTo>
                  <a:lnTo>
                    <a:pt x="33" y="75"/>
                  </a:lnTo>
                  <a:lnTo>
                    <a:pt x="29" y="73"/>
                  </a:lnTo>
                  <a:lnTo>
                    <a:pt x="33" y="76"/>
                  </a:lnTo>
                  <a:lnTo>
                    <a:pt x="29" y="71"/>
                  </a:lnTo>
                  <a:lnTo>
                    <a:pt x="25" y="68"/>
                  </a:lnTo>
                  <a:lnTo>
                    <a:pt x="25" y="67"/>
                  </a:lnTo>
                  <a:lnTo>
                    <a:pt x="22" y="64"/>
                  </a:lnTo>
                  <a:lnTo>
                    <a:pt x="20" y="61"/>
                  </a:lnTo>
                  <a:lnTo>
                    <a:pt x="20" y="56"/>
                  </a:lnTo>
                  <a:lnTo>
                    <a:pt x="19" y="54"/>
                  </a:lnTo>
                  <a:lnTo>
                    <a:pt x="19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58" name="Rectangle 26"/>
            <p:cNvSpPr>
              <a:spLocks noChangeArrowheads="1"/>
            </p:cNvSpPr>
            <p:nvPr/>
          </p:nvSpPr>
          <p:spPr bwMode="auto">
            <a:xfrm>
              <a:off x="4318" y="1207"/>
              <a:ext cx="7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/>
            </a:p>
          </p:txBody>
        </p:sp>
        <p:sp>
          <p:nvSpPr>
            <p:cNvPr id="197659" name="Freeform 27"/>
            <p:cNvSpPr>
              <a:spLocks/>
            </p:cNvSpPr>
            <p:nvPr/>
          </p:nvSpPr>
          <p:spPr bwMode="auto">
            <a:xfrm>
              <a:off x="4308" y="1175"/>
              <a:ext cx="98" cy="1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4" y="15"/>
                </a:cxn>
                <a:cxn ang="0">
                  <a:pos x="7" y="18"/>
                </a:cxn>
                <a:cxn ang="0">
                  <a:pos x="92" y="18"/>
                </a:cxn>
                <a:cxn ang="0">
                  <a:pos x="95" y="15"/>
                </a:cxn>
                <a:cxn ang="0">
                  <a:pos x="98" y="12"/>
                </a:cxn>
                <a:cxn ang="0">
                  <a:pos x="98" y="6"/>
                </a:cxn>
                <a:cxn ang="0">
                  <a:pos x="95" y="3"/>
                </a:cxn>
                <a:cxn ang="0">
                  <a:pos x="92" y="0"/>
                </a:cxn>
                <a:cxn ang="0">
                  <a:pos x="89" y="0"/>
                </a:cxn>
                <a:cxn ang="0">
                  <a:pos x="10" y="0"/>
                </a:cxn>
              </a:cxnLst>
              <a:rect l="0" t="0" r="r" b="b"/>
              <a:pathLst>
                <a:path w="98" h="18">
                  <a:moveTo>
                    <a:pt x="10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4" y="15"/>
                  </a:lnTo>
                  <a:lnTo>
                    <a:pt x="7" y="18"/>
                  </a:lnTo>
                  <a:lnTo>
                    <a:pt x="92" y="18"/>
                  </a:lnTo>
                  <a:lnTo>
                    <a:pt x="95" y="15"/>
                  </a:lnTo>
                  <a:lnTo>
                    <a:pt x="98" y="12"/>
                  </a:lnTo>
                  <a:lnTo>
                    <a:pt x="98" y="6"/>
                  </a:lnTo>
                  <a:lnTo>
                    <a:pt x="95" y="3"/>
                  </a:lnTo>
                  <a:lnTo>
                    <a:pt x="92" y="0"/>
                  </a:lnTo>
                  <a:lnTo>
                    <a:pt x="89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60" name="Rectangle 28"/>
            <p:cNvSpPr>
              <a:spLocks noChangeArrowheads="1"/>
            </p:cNvSpPr>
            <p:nvPr/>
          </p:nvSpPr>
          <p:spPr bwMode="auto">
            <a:xfrm>
              <a:off x="3113" y="1172"/>
              <a:ext cx="1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Swiss 721 SWA" charset="0"/>
                </a:rPr>
                <a:t>CP</a:t>
              </a:r>
              <a:endParaRPr lang="en-US"/>
            </a:p>
          </p:txBody>
        </p:sp>
        <p:sp>
          <p:nvSpPr>
            <p:cNvPr id="197661" name="Rectangle 29"/>
            <p:cNvSpPr>
              <a:spLocks noChangeArrowheads="1"/>
            </p:cNvSpPr>
            <p:nvPr/>
          </p:nvSpPr>
          <p:spPr bwMode="auto">
            <a:xfrm>
              <a:off x="3744" y="876"/>
              <a:ext cx="18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"1"</a:t>
              </a:r>
              <a:endParaRPr lang="en-US"/>
            </a:p>
          </p:txBody>
        </p:sp>
        <p:sp>
          <p:nvSpPr>
            <p:cNvPr id="197662" name="Freeform 30"/>
            <p:cNvSpPr>
              <a:spLocks/>
            </p:cNvSpPr>
            <p:nvPr/>
          </p:nvSpPr>
          <p:spPr bwMode="auto">
            <a:xfrm>
              <a:off x="4164" y="1658"/>
              <a:ext cx="292" cy="542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536"/>
                </a:cxn>
                <a:cxn ang="0">
                  <a:pos x="3" y="539"/>
                </a:cxn>
                <a:cxn ang="0">
                  <a:pos x="6" y="542"/>
                </a:cxn>
                <a:cxn ang="0">
                  <a:pos x="286" y="542"/>
                </a:cxn>
                <a:cxn ang="0">
                  <a:pos x="289" y="539"/>
                </a:cxn>
                <a:cxn ang="0">
                  <a:pos x="292" y="536"/>
                </a:cxn>
                <a:cxn ang="0">
                  <a:pos x="292" y="6"/>
                </a:cxn>
                <a:cxn ang="0">
                  <a:pos x="289" y="3"/>
                </a:cxn>
                <a:cxn ang="0">
                  <a:pos x="286" y="0"/>
                </a:cxn>
                <a:cxn ang="0">
                  <a:pos x="283" y="0"/>
                </a:cxn>
                <a:cxn ang="0">
                  <a:pos x="9" y="0"/>
                </a:cxn>
                <a:cxn ang="0">
                  <a:pos x="9" y="19"/>
                </a:cxn>
                <a:cxn ang="0">
                  <a:pos x="283" y="19"/>
                </a:cxn>
                <a:cxn ang="0">
                  <a:pos x="273" y="9"/>
                </a:cxn>
                <a:cxn ang="0">
                  <a:pos x="273" y="533"/>
                </a:cxn>
                <a:cxn ang="0">
                  <a:pos x="283" y="524"/>
                </a:cxn>
                <a:cxn ang="0">
                  <a:pos x="9" y="524"/>
                </a:cxn>
                <a:cxn ang="0">
                  <a:pos x="19" y="533"/>
                </a:cxn>
                <a:cxn ang="0">
                  <a:pos x="19" y="9"/>
                </a:cxn>
                <a:cxn ang="0">
                  <a:pos x="9" y="19"/>
                </a:cxn>
                <a:cxn ang="0">
                  <a:pos x="9" y="0"/>
                </a:cxn>
              </a:cxnLst>
              <a:rect l="0" t="0" r="r" b="b"/>
              <a:pathLst>
                <a:path w="292" h="542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536"/>
                  </a:lnTo>
                  <a:lnTo>
                    <a:pt x="3" y="539"/>
                  </a:lnTo>
                  <a:lnTo>
                    <a:pt x="6" y="542"/>
                  </a:lnTo>
                  <a:lnTo>
                    <a:pt x="286" y="542"/>
                  </a:lnTo>
                  <a:lnTo>
                    <a:pt x="289" y="539"/>
                  </a:lnTo>
                  <a:lnTo>
                    <a:pt x="292" y="536"/>
                  </a:lnTo>
                  <a:lnTo>
                    <a:pt x="292" y="6"/>
                  </a:lnTo>
                  <a:lnTo>
                    <a:pt x="289" y="3"/>
                  </a:lnTo>
                  <a:lnTo>
                    <a:pt x="286" y="0"/>
                  </a:lnTo>
                  <a:lnTo>
                    <a:pt x="283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283" y="19"/>
                  </a:lnTo>
                  <a:lnTo>
                    <a:pt x="273" y="9"/>
                  </a:lnTo>
                  <a:lnTo>
                    <a:pt x="273" y="533"/>
                  </a:lnTo>
                  <a:lnTo>
                    <a:pt x="283" y="524"/>
                  </a:lnTo>
                  <a:lnTo>
                    <a:pt x="9" y="524"/>
                  </a:lnTo>
                  <a:lnTo>
                    <a:pt x="19" y="533"/>
                  </a:lnTo>
                  <a:lnTo>
                    <a:pt x="19" y="9"/>
                  </a:lnTo>
                  <a:lnTo>
                    <a:pt x="9" y="1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63" name="Rectangle 31"/>
            <p:cNvSpPr>
              <a:spLocks noChangeArrowheads="1"/>
            </p:cNvSpPr>
            <p:nvPr/>
          </p:nvSpPr>
          <p:spPr bwMode="auto">
            <a:xfrm>
              <a:off x="4206" y="1709"/>
              <a:ext cx="5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Swiss 721 SWA" charset="0"/>
                </a:rPr>
                <a:t>T</a:t>
              </a:r>
              <a:endParaRPr lang="en-US"/>
            </a:p>
          </p:txBody>
        </p:sp>
        <p:sp>
          <p:nvSpPr>
            <p:cNvPr id="197664" name="Rectangle 32"/>
            <p:cNvSpPr>
              <a:spLocks noChangeArrowheads="1"/>
            </p:cNvSpPr>
            <p:nvPr/>
          </p:nvSpPr>
          <p:spPr bwMode="auto">
            <a:xfrm>
              <a:off x="4321" y="1708"/>
              <a:ext cx="7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/>
            </a:p>
          </p:txBody>
        </p:sp>
        <p:sp>
          <p:nvSpPr>
            <p:cNvPr id="197665" name="Freeform 33"/>
            <p:cNvSpPr>
              <a:spLocks/>
            </p:cNvSpPr>
            <p:nvPr/>
          </p:nvSpPr>
          <p:spPr bwMode="auto">
            <a:xfrm>
              <a:off x="4164" y="1983"/>
              <a:ext cx="82" cy="74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14" y="1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1" y="14"/>
                </a:cxn>
                <a:cxn ang="0">
                  <a:pos x="3" y="17"/>
                </a:cxn>
                <a:cxn ang="0">
                  <a:pos x="67" y="73"/>
                </a:cxn>
                <a:cxn ang="0">
                  <a:pos x="68" y="73"/>
                </a:cxn>
                <a:cxn ang="0">
                  <a:pos x="71" y="74"/>
                </a:cxn>
                <a:cxn ang="0">
                  <a:pos x="76" y="74"/>
                </a:cxn>
                <a:cxn ang="0">
                  <a:pos x="78" y="73"/>
                </a:cxn>
                <a:cxn ang="0">
                  <a:pos x="81" y="71"/>
                </a:cxn>
                <a:cxn ang="0">
                  <a:pos x="81" y="70"/>
                </a:cxn>
                <a:cxn ang="0">
                  <a:pos x="82" y="67"/>
                </a:cxn>
                <a:cxn ang="0">
                  <a:pos x="82" y="62"/>
                </a:cxn>
                <a:cxn ang="0">
                  <a:pos x="81" y="60"/>
                </a:cxn>
                <a:cxn ang="0">
                  <a:pos x="79" y="57"/>
                </a:cxn>
                <a:cxn ang="0">
                  <a:pos x="15" y="1"/>
                </a:cxn>
              </a:cxnLst>
              <a:rect l="0" t="0" r="r" b="b"/>
              <a:pathLst>
                <a:path w="82" h="74">
                  <a:moveTo>
                    <a:pt x="15" y="1"/>
                  </a:moveTo>
                  <a:lnTo>
                    <a:pt x="14" y="1"/>
                  </a:lnTo>
                  <a:lnTo>
                    <a:pt x="11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1" y="14"/>
                  </a:lnTo>
                  <a:lnTo>
                    <a:pt x="3" y="17"/>
                  </a:lnTo>
                  <a:lnTo>
                    <a:pt x="67" y="73"/>
                  </a:lnTo>
                  <a:lnTo>
                    <a:pt x="68" y="73"/>
                  </a:lnTo>
                  <a:lnTo>
                    <a:pt x="71" y="74"/>
                  </a:lnTo>
                  <a:lnTo>
                    <a:pt x="76" y="74"/>
                  </a:lnTo>
                  <a:lnTo>
                    <a:pt x="78" y="73"/>
                  </a:lnTo>
                  <a:lnTo>
                    <a:pt x="81" y="71"/>
                  </a:lnTo>
                  <a:lnTo>
                    <a:pt x="81" y="70"/>
                  </a:lnTo>
                  <a:lnTo>
                    <a:pt x="82" y="67"/>
                  </a:lnTo>
                  <a:lnTo>
                    <a:pt x="82" y="62"/>
                  </a:lnTo>
                  <a:lnTo>
                    <a:pt x="81" y="60"/>
                  </a:lnTo>
                  <a:lnTo>
                    <a:pt x="79" y="57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66" name="Freeform 34"/>
            <p:cNvSpPr>
              <a:spLocks/>
            </p:cNvSpPr>
            <p:nvPr/>
          </p:nvSpPr>
          <p:spPr bwMode="auto">
            <a:xfrm>
              <a:off x="4164" y="2039"/>
              <a:ext cx="82" cy="60"/>
            </a:xfrm>
            <a:custGeom>
              <a:avLst/>
              <a:gdLst/>
              <a:ahLst/>
              <a:cxnLst>
                <a:cxn ang="0">
                  <a:pos x="78" y="17"/>
                </a:cxn>
                <a:cxn ang="0">
                  <a:pos x="81" y="14"/>
                </a:cxn>
                <a:cxn ang="0">
                  <a:pos x="82" y="11"/>
                </a:cxn>
                <a:cxn ang="0">
                  <a:pos x="82" y="6"/>
                </a:cxn>
                <a:cxn ang="0">
                  <a:pos x="79" y="3"/>
                </a:cxn>
                <a:cxn ang="0">
                  <a:pos x="78" y="1"/>
                </a:cxn>
                <a:cxn ang="0">
                  <a:pos x="75" y="0"/>
                </a:cxn>
                <a:cxn ang="0">
                  <a:pos x="70" y="0"/>
                </a:cxn>
                <a:cxn ang="0">
                  <a:pos x="68" y="1"/>
                </a:cxn>
                <a:cxn ang="0">
                  <a:pos x="5" y="43"/>
                </a:cxn>
                <a:cxn ang="0">
                  <a:pos x="1" y="46"/>
                </a:cxn>
                <a:cxn ang="0">
                  <a:pos x="0" y="49"/>
                </a:cxn>
                <a:cxn ang="0">
                  <a:pos x="0" y="54"/>
                </a:cxn>
                <a:cxn ang="0">
                  <a:pos x="3" y="57"/>
                </a:cxn>
                <a:cxn ang="0">
                  <a:pos x="5" y="59"/>
                </a:cxn>
                <a:cxn ang="0">
                  <a:pos x="8" y="60"/>
                </a:cxn>
                <a:cxn ang="0">
                  <a:pos x="12" y="60"/>
                </a:cxn>
                <a:cxn ang="0">
                  <a:pos x="14" y="59"/>
                </a:cxn>
                <a:cxn ang="0">
                  <a:pos x="78" y="17"/>
                </a:cxn>
              </a:cxnLst>
              <a:rect l="0" t="0" r="r" b="b"/>
              <a:pathLst>
                <a:path w="82" h="60">
                  <a:moveTo>
                    <a:pt x="78" y="17"/>
                  </a:moveTo>
                  <a:lnTo>
                    <a:pt x="81" y="14"/>
                  </a:lnTo>
                  <a:lnTo>
                    <a:pt x="82" y="11"/>
                  </a:lnTo>
                  <a:lnTo>
                    <a:pt x="82" y="6"/>
                  </a:lnTo>
                  <a:lnTo>
                    <a:pt x="79" y="3"/>
                  </a:lnTo>
                  <a:lnTo>
                    <a:pt x="78" y="1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8" y="1"/>
                  </a:lnTo>
                  <a:lnTo>
                    <a:pt x="5" y="43"/>
                  </a:lnTo>
                  <a:lnTo>
                    <a:pt x="1" y="46"/>
                  </a:lnTo>
                  <a:lnTo>
                    <a:pt x="0" y="49"/>
                  </a:lnTo>
                  <a:lnTo>
                    <a:pt x="0" y="54"/>
                  </a:lnTo>
                  <a:lnTo>
                    <a:pt x="3" y="57"/>
                  </a:lnTo>
                  <a:lnTo>
                    <a:pt x="5" y="59"/>
                  </a:lnTo>
                  <a:lnTo>
                    <a:pt x="8" y="60"/>
                  </a:lnTo>
                  <a:lnTo>
                    <a:pt x="12" y="60"/>
                  </a:lnTo>
                  <a:lnTo>
                    <a:pt x="14" y="59"/>
                  </a:lnTo>
                  <a:lnTo>
                    <a:pt x="78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67" name="Freeform 35"/>
            <p:cNvSpPr>
              <a:spLocks/>
            </p:cNvSpPr>
            <p:nvPr/>
          </p:nvSpPr>
          <p:spPr bwMode="auto">
            <a:xfrm>
              <a:off x="4077" y="1989"/>
              <a:ext cx="96" cy="96"/>
            </a:xfrm>
            <a:custGeom>
              <a:avLst/>
              <a:gdLst/>
              <a:ahLst/>
              <a:cxnLst>
                <a:cxn ang="0">
                  <a:pos x="1" y="62"/>
                </a:cxn>
                <a:cxn ang="0">
                  <a:pos x="3" y="70"/>
                </a:cxn>
                <a:cxn ang="0">
                  <a:pos x="19" y="87"/>
                </a:cxn>
                <a:cxn ang="0">
                  <a:pos x="23" y="92"/>
                </a:cxn>
                <a:cxn ang="0">
                  <a:pos x="31" y="95"/>
                </a:cxn>
                <a:cxn ang="0">
                  <a:pos x="43" y="96"/>
                </a:cxn>
                <a:cxn ang="0">
                  <a:pos x="61" y="96"/>
                </a:cxn>
                <a:cxn ang="0">
                  <a:pos x="65" y="93"/>
                </a:cxn>
                <a:cxn ang="0">
                  <a:pos x="71" y="92"/>
                </a:cxn>
                <a:cxn ang="0">
                  <a:pos x="87" y="78"/>
                </a:cxn>
                <a:cxn ang="0">
                  <a:pos x="92" y="70"/>
                </a:cxn>
                <a:cxn ang="0">
                  <a:pos x="95" y="64"/>
                </a:cxn>
                <a:cxn ang="0">
                  <a:pos x="96" y="53"/>
                </a:cxn>
                <a:cxn ang="0">
                  <a:pos x="96" y="34"/>
                </a:cxn>
                <a:cxn ang="0">
                  <a:pos x="93" y="30"/>
                </a:cxn>
                <a:cxn ang="0">
                  <a:pos x="82" y="14"/>
                </a:cxn>
                <a:cxn ang="0">
                  <a:pos x="74" y="6"/>
                </a:cxn>
                <a:cxn ang="0">
                  <a:pos x="67" y="3"/>
                </a:cxn>
                <a:cxn ang="0">
                  <a:pos x="61" y="0"/>
                </a:cxn>
                <a:cxn ang="0">
                  <a:pos x="29" y="2"/>
                </a:cxn>
                <a:cxn ang="0">
                  <a:pos x="22" y="6"/>
                </a:cxn>
                <a:cxn ang="0">
                  <a:pos x="9" y="17"/>
                </a:cxn>
                <a:cxn ang="0">
                  <a:pos x="3" y="28"/>
                </a:cxn>
                <a:cxn ang="0">
                  <a:pos x="0" y="34"/>
                </a:cxn>
                <a:cxn ang="0">
                  <a:pos x="19" y="40"/>
                </a:cxn>
                <a:cxn ang="0">
                  <a:pos x="22" y="34"/>
                </a:cxn>
                <a:cxn ang="0">
                  <a:pos x="22" y="30"/>
                </a:cxn>
                <a:cxn ang="0">
                  <a:pos x="29" y="22"/>
                </a:cxn>
                <a:cxn ang="0">
                  <a:pos x="34" y="22"/>
                </a:cxn>
                <a:cxn ang="0">
                  <a:pos x="40" y="19"/>
                </a:cxn>
                <a:cxn ang="0">
                  <a:pos x="56" y="20"/>
                </a:cxn>
                <a:cxn ang="0">
                  <a:pos x="67" y="25"/>
                </a:cxn>
                <a:cxn ang="0">
                  <a:pos x="76" y="33"/>
                </a:cxn>
                <a:cxn ang="0">
                  <a:pos x="74" y="36"/>
                </a:cxn>
                <a:cxn ang="0">
                  <a:pos x="78" y="40"/>
                </a:cxn>
                <a:cxn ang="0">
                  <a:pos x="82" y="42"/>
                </a:cxn>
                <a:cxn ang="0">
                  <a:pos x="76" y="56"/>
                </a:cxn>
                <a:cxn ang="0">
                  <a:pos x="74" y="62"/>
                </a:cxn>
                <a:cxn ang="0">
                  <a:pos x="68" y="70"/>
                </a:cxn>
                <a:cxn ang="0">
                  <a:pos x="70" y="68"/>
                </a:cxn>
                <a:cxn ang="0">
                  <a:pos x="62" y="75"/>
                </a:cxn>
                <a:cxn ang="0">
                  <a:pos x="56" y="76"/>
                </a:cxn>
                <a:cxn ang="0">
                  <a:pos x="42" y="82"/>
                </a:cxn>
                <a:cxn ang="0">
                  <a:pos x="40" y="78"/>
                </a:cxn>
                <a:cxn ang="0">
                  <a:pos x="36" y="75"/>
                </a:cxn>
                <a:cxn ang="0">
                  <a:pos x="33" y="76"/>
                </a:cxn>
                <a:cxn ang="0">
                  <a:pos x="25" y="67"/>
                </a:cxn>
                <a:cxn ang="0">
                  <a:pos x="20" y="56"/>
                </a:cxn>
                <a:cxn ang="0">
                  <a:pos x="0" y="48"/>
                </a:cxn>
              </a:cxnLst>
              <a:rect l="0" t="0" r="r" b="b"/>
              <a:pathLst>
                <a:path w="96" h="96">
                  <a:moveTo>
                    <a:pt x="0" y="48"/>
                  </a:moveTo>
                  <a:lnTo>
                    <a:pt x="0" y="61"/>
                  </a:lnTo>
                  <a:lnTo>
                    <a:pt x="1" y="62"/>
                  </a:lnTo>
                  <a:lnTo>
                    <a:pt x="1" y="64"/>
                  </a:lnTo>
                  <a:lnTo>
                    <a:pt x="3" y="67"/>
                  </a:lnTo>
                  <a:lnTo>
                    <a:pt x="3" y="70"/>
                  </a:lnTo>
                  <a:lnTo>
                    <a:pt x="6" y="73"/>
                  </a:lnTo>
                  <a:lnTo>
                    <a:pt x="6" y="75"/>
                  </a:lnTo>
                  <a:lnTo>
                    <a:pt x="19" y="87"/>
                  </a:lnTo>
                  <a:lnTo>
                    <a:pt x="17" y="84"/>
                  </a:lnTo>
                  <a:lnTo>
                    <a:pt x="14" y="82"/>
                  </a:lnTo>
                  <a:lnTo>
                    <a:pt x="23" y="92"/>
                  </a:lnTo>
                  <a:lnTo>
                    <a:pt x="26" y="92"/>
                  </a:lnTo>
                  <a:lnTo>
                    <a:pt x="29" y="93"/>
                  </a:lnTo>
                  <a:lnTo>
                    <a:pt x="31" y="95"/>
                  </a:lnTo>
                  <a:lnTo>
                    <a:pt x="33" y="95"/>
                  </a:lnTo>
                  <a:lnTo>
                    <a:pt x="34" y="96"/>
                  </a:lnTo>
                  <a:lnTo>
                    <a:pt x="43" y="96"/>
                  </a:lnTo>
                  <a:lnTo>
                    <a:pt x="54" y="95"/>
                  </a:lnTo>
                  <a:lnTo>
                    <a:pt x="53" y="96"/>
                  </a:lnTo>
                  <a:lnTo>
                    <a:pt x="61" y="96"/>
                  </a:lnTo>
                  <a:lnTo>
                    <a:pt x="62" y="95"/>
                  </a:lnTo>
                  <a:lnTo>
                    <a:pt x="64" y="95"/>
                  </a:lnTo>
                  <a:lnTo>
                    <a:pt x="65" y="93"/>
                  </a:lnTo>
                  <a:lnTo>
                    <a:pt x="68" y="93"/>
                  </a:lnTo>
                  <a:lnTo>
                    <a:pt x="70" y="92"/>
                  </a:lnTo>
                  <a:lnTo>
                    <a:pt x="71" y="92"/>
                  </a:lnTo>
                  <a:lnTo>
                    <a:pt x="76" y="87"/>
                  </a:lnTo>
                  <a:lnTo>
                    <a:pt x="78" y="87"/>
                  </a:lnTo>
                  <a:lnTo>
                    <a:pt x="87" y="78"/>
                  </a:lnTo>
                  <a:lnTo>
                    <a:pt x="87" y="76"/>
                  </a:lnTo>
                  <a:lnTo>
                    <a:pt x="92" y="71"/>
                  </a:lnTo>
                  <a:lnTo>
                    <a:pt x="92" y="70"/>
                  </a:lnTo>
                  <a:lnTo>
                    <a:pt x="93" y="68"/>
                  </a:lnTo>
                  <a:lnTo>
                    <a:pt x="93" y="65"/>
                  </a:lnTo>
                  <a:lnTo>
                    <a:pt x="95" y="64"/>
                  </a:lnTo>
                  <a:lnTo>
                    <a:pt x="95" y="62"/>
                  </a:lnTo>
                  <a:lnTo>
                    <a:pt x="96" y="61"/>
                  </a:lnTo>
                  <a:lnTo>
                    <a:pt x="96" y="53"/>
                  </a:lnTo>
                  <a:lnTo>
                    <a:pt x="95" y="54"/>
                  </a:lnTo>
                  <a:lnTo>
                    <a:pt x="96" y="44"/>
                  </a:lnTo>
                  <a:lnTo>
                    <a:pt x="96" y="34"/>
                  </a:lnTo>
                  <a:lnTo>
                    <a:pt x="95" y="33"/>
                  </a:lnTo>
                  <a:lnTo>
                    <a:pt x="95" y="31"/>
                  </a:lnTo>
                  <a:lnTo>
                    <a:pt x="93" y="30"/>
                  </a:lnTo>
                  <a:lnTo>
                    <a:pt x="92" y="26"/>
                  </a:lnTo>
                  <a:lnTo>
                    <a:pt x="92" y="23"/>
                  </a:lnTo>
                  <a:lnTo>
                    <a:pt x="82" y="14"/>
                  </a:lnTo>
                  <a:lnTo>
                    <a:pt x="84" y="17"/>
                  </a:lnTo>
                  <a:lnTo>
                    <a:pt x="87" y="19"/>
                  </a:lnTo>
                  <a:lnTo>
                    <a:pt x="74" y="6"/>
                  </a:lnTo>
                  <a:lnTo>
                    <a:pt x="73" y="6"/>
                  </a:lnTo>
                  <a:lnTo>
                    <a:pt x="70" y="3"/>
                  </a:lnTo>
                  <a:lnTo>
                    <a:pt x="67" y="3"/>
                  </a:lnTo>
                  <a:lnTo>
                    <a:pt x="64" y="2"/>
                  </a:lnTo>
                  <a:lnTo>
                    <a:pt x="62" y="2"/>
                  </a:lnTo>
                  <a:lnTo>
                    <a:pt x="61" y="0"/>
                  </a:lnTo>
                  <a:lnTo>
                    <a:pt x="34" y="0"/>
                  </a:lnTo>
                  <a:lnTo>
                    <a:pt x="33" y="2"/>
                  </a:lnTo>
                  <a:lnTo>
                    <a:pt x="29" y="2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6"/>
                  </a:lnTo>
                  <a:lnTo>
                    <a:pt x="17" y="9"/>
                  </a:lnTo>
                  <a:lnTo>
                    <a:pt x="14" y="14"/>
                  </a:lnTo>
                  <a:lnTo>
                    <a:pt x="9" y="17"/>
                  </a:lnTo>
                  <a:lnTo>
                    <a:pt x="6" y="22"/>
                  </a:lnTo>
                  <a:lnTo>
                    <a:pt x="3" y="25"/>
                  </a:lnTo>
                  <a:lnTo>
                    <a:pt x="3" y="28"/>
                  </a:lnTo>
                  <a:lnTo>
                    <a:pt x="1" y="30"/>
                  </a:lnTo>
                  <a:lnTo>
                    <a:pt x="1" y="33"/>
                  </a:lnTo>
                  <a:lnTo>
                    <a:pt x="0" y="34"/>
                  </a:lnTo>
                  <a:lnTo>
                    <a:pt x="0" y="48"/>
                  </a:lnTo>
                  <a:lnTo>
                    <a:pt x="19" y="48"/>
                  </a:lnTo>
                  <a:lnTo>
                    <a:pt x="19" y="40"/>
                  </a:lnTo>
                  <a:lnTo>
                    <a:pt x="20" y="39"/>
                  </a:lnTo>
                  <a:lnTo>
                    <a:pt x="20" y="36"/>
                  </a:lnTo>
                  <a:lnTo>
                    <a:pt x="22" y="34"/>
                  </a:lnTo>
                  <a:lnTo>
                    <a:pt x="22" y="31"/>
                  </a:lnTo>
                  <a:lnTo>
                    <a:pt x="25" y="28"/>
                  </a:lnTo>
                  <a:lnTo>
                    <a:pt x="22" y="30"/>
                  </a:lnTo>
                  <a:lnTo>
                    <a:pt x="20" y="33"/>
                  </a:lnTo>
                  <a:lnTo>
                    <a:pt x="33" y="20"/>
                  </a:lnTo>
                  <a:lnTo>
                    <a:pt x="29" y="22"/>
                  </a:lnTo>
                  <a:lnTo>
                    <a:pt x="28" y="25"/>
                  </a:lnTo>
                  <a:lnTo>
                    <a:pt x="31" y="22"/>
                  </a:lnTo>
                  <a:lnTo>
                    <a:pt x="34" y="22"/>
                  </a:lnTo>
                  <a:lnTo>
                    <a:pt x="36" y="20"/>
                  </a:lnTo>
                  <a:lnTo>
                    <a:pt x="39" y="20"/>
                  </a:lnTo>
                  <a:lnTo>
                    <a:pt x="40" y="19"/>
                  </a:lnTo>
                  <a:lnTo>
                    <a:pt x="48" y="19"/>
                  </a:lnTo>
                  <a:lnTo>
                    <a:pt x="54" y="19"/>
                  </a:lnTo>
                  <a:lnTo>
                    <a:pt x="56" y="20"/>
                  </a:lnTo>
                  <a:lnTo>
                    <a:pt x="61" y="20"/>
                  </a:lnTo>
                  <a:lnTo>
                    <a:pt x="64" y="22"/>
                  </a:lnTo>
                  <a:lnTo>
                    <a:pt x="67" y="25"/>
                  </a:lnTo>
                  <a:lnTo>
                    <a:pt x="68" y="25"/>
                  </a:lnTo>
                  <a:lnTo>
                    <a:pt x="71" y="30"/>
                  </a:lnTo>
                  <a:lnTo>
                    <a:pt x="76" y="33"/>
                  </a:lnTo>
                  <a:lnTo>
                    <a:pt x="73" y="30"/>
                  </a:lnTo>
                  <a:lnTo>
                    <a:pt x="74" y="33"/>
                  </a:lnTo>
                  <a:lnTo>
                    <a:pt x="74" y="36"/>
                  </a:lnTo>
                  <a:lnTo>
                    <a:pt x="76" y="37"/>
                  </a:lnTo>
                  <a:lnTo>
                    <a:pt x="76" y="39"/>
                  </a:lnTo>
                  <a:lnTo>
                    <a:pt x="78" y="40"/>
                  </a:lnTo>
                  <a:lnTo>
                    <a:pt x="78" y="47"/>
                  </a:lnTo>
                  <a:lnTo>
                    <a:pt x="81" y="53"/>
                  </a:lnTo>
                  <a:lnTo>
                    <a:pt x="82" y="42"/>
                  </a:lnTo>
                  <a:lnTo>
                    <a:pt x="78" y="47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6" y="57"/>
                  </a:lnTo>
                  <a:lnTo>
                    <a:pt x="74" y="59"/>
                  </a:lnTo>
                  <a:lnTo>
                    <a:pt x="74" y="62"/>
                  </a:lnTo>
                  <a:lnTo>
                    <a:pt x="73" y="64"/>
                  </a:lnTo>
                  <a:lnTo>
                    <a:pt x="73" y="65"/>
                  </a:lnTo>
                  <a:lnTo>
                    <a:pt x="68" y="70"/>
                  </a:lnTo>
                  <a:lnTo>
                    <a:pt x="68" y="71"/>
                  </a:lnTo>
                  <a:lnTo>
                    <a:pt x="71" y="68"/>
                  </a:lnTo>
                  <a:lnTo>
                    <a:pt x="70" y="68"/>
                  </a:lnTo>
                  <a:lnTo>
                    <a:pt x="65" y="73"/>
                  </a:lnTo>
                  <a:lnTo>
                    <a:pt x="64" y="73"/>
                  </a:lnTo>
                  <a:lnTo>
                    <a:pt x="62" y="75"/>
                  </a:lnTo>
                  <a:lnTo>
                    <a:pt x="59" y="75"/>
                  </a:lnTo>
                  <a:lnTo>
                    <a:pt x="57" y="76"/>
                  </a:lnTo>
                  <a:lnTo>
                    <a:pt x="56" y="76"/>
                  </a:lnTo>
                  <a:lnTo>
                    <a:pt x="54" y="78"/>
                  </a:lnTo>
                  <a:lnTo>
                    <a:pt x="47" y="78"/>
                  </a:lnTo>
                  <a:lnTo>
                    <a:pt x="42" y="82"/>
                  </a:lnTo>
                  <a:lnTo>
                    <a:pt x="53" y="81"/>
                  </a:lnTo>
                  <a:lnTo>
                    <a:pt x="47" y="78"/>
                  </a:lnTo>
                  <a:lnTo>
                    <a:pt x="40" y="78"/>
                  </a:lnTo>
                  <a:lnTo>
                    <a:pt x="39" y="76"/>
                  </a:lnTo>
                  <a:lnTo>
                    <a:pt x="37" y="76"/>
                  </a:lnTo>
                  <a:lnTo>
                    <a:pt x="36" y="75"/>
                  </a:lnTo>
                  <a:lnTo>
                    <a:pt x="33" y="75"/>
                  </a:lnTo>
                  <a:lnTo>
                    <a:pt x="29" y="73"/>
                  </a:lnTo>
                  <a:lnTo>
                    <a:pt x="33" y="76"/>
                  </a:lnTo>
                  <a:lnTo>
                    <a:pt x="29" y="71"/>
                  </a:lnTo>
                  <a:lnTo>
                    <a:pt x="25" y="68"/>
                  </a:lnTo>
                  <a:lnTo>
                    <a:pt x="25" y="67"/>
                  </a:lnTo>
                  <a:lnTo>
                    <a:pt x="22" y="64"/>
                  </a:lnTo>
                  <a:lnTo>
                    <a:pt x="20" y="61"/>
                  </a:lnTo>
                  <a:lnTo>
                    <a:pt x="20" y="56"/>
                  </a:lnTo>
                  <a:lnTo>
                    <a:pt x="19" y="54"/>
                  </a:lnTo>
                  <a:lnTo>
                    <a:pt x="19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68" name="Rectangle 36"/>
            <p:cNvSpPr>
              <a:spLocks noChangeArrowheads="1"/>
            </p:cNvSpPr>
            <p:nvPr/>
          </p:nvSpPr>
          <p:spPr bwMode="auto">
            <a:xfrm>
              <a:off x="4318" y="2001"/>
              <a:ext cx="7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/>
            </a:p>
          </p:txBody>
        </p:sp>
        <p:sp>
          <p:nvSpPr>
            <p:cNvPr id="197669" name="Freeform 37"/>
            <p:cNvSpPr>
              <a:spLocks/>
            </p:cNvSpPr>
            <p:nvPr/>
          </p:nvSpPr>
          <p:spPr bwMode="auto">
            <a:xfrm>
              <a:off x="4308" y="1969"/>
              <a:ext cx="98" cy="1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4" y="15"/>
                </a:cxn>
                <a:cxn ang="0">
                  <a:pos x="7" y="18"/>
                </a:cxn>
                <a:cxn ang="0">
                  <a:pos x="92" y="18"/>
                </a:cxn>
                <a:cxn ang="0">
                  <a:pos x="95" y="15"/>
                </a:cxn>
                <a:cxn ang="0">
                  <a:pos x="98" y="12"/>
                </a:cxn>
                <a:cxn ang="0">
                  <a:pos x="98" y="6"/>
                </a:cxn>
                <a:cxn ang="0">
                  <a:pos x="95" y="3"/>
                </a:cxn>
                <a:cxn ang="0">
                  <a:pos x="92" y="0"/>
                </a:cxn>
                <a:cxn ang="0">
                  <a:pos x="89" y="0"/>
                </a:cxn>
                <a:cxn ang="0">
                  <a:pos x="10" y="0"/>
                </a:cxn>
              </a:cxnLst>
              <a:rect l="0" t="0" r="r" b="b"/>
              <a:pathLst>
                <a:path w="98" h="18">
                  <a:moveTo>
                    <a:pt x="10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4" y="15"/>
                  </a:lnTo>
                  <a:lnTo>
                    <a:pt x="7" y="18"/>
                  </a:lnTo>
                  <a:lnTo>
                    <a:pt x="92" y="18"/>
                  </a:lnTo>
                  <a:lnTo>
                    <a:pt x="95" y="15"/>
                  </a:lnTo>
                  <a:lnTo>
                    <a:pt x="98" y="12"/>
                  </a:lnTo>
                  <a:lnTo>
                    <a:pt x="98" y="6"/>
                  </a:lnTo>
                  <a:lnTo>
                    <a:pt x="95" y="3"/>
                  </a:lnTo>
                  <a:lnTo>
                    <a:pt x="92" y="0"/>
                  </a:lnTo>
                  <a:lnTo>
                    <a:pt x="89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70" name="Freeform 38"/>
            <p:cNvSpPr>
              <a:spLocks/>
            </p:cNvSpPr>
            <p:nvPr/>
          </p:nvSpPr>
          <p:spPr bwMode="auto">
            <a:xfrm>
              <a:off x="4164" y="2452"/>
              <a:ext cx="292" cy="542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536"/>
                </a:cxn>
                <a:cxn ang="0">
                  <a:pos x="3" y="539"/>
                </a:cxn>
                <a:cxn ang="0">
                  <a:pos x="6" y="542"/>
                </a:cxn>
                <a:cxn ang="0">
                  <a:pos x="286" y="542"/>
                </a:cxn>
                <a:cxn ang="0">
                  <a:pos x="289" y="539"/>
                </a:cxn>
                <a:cxn ang="0">
                  <a:pos x="292" y="536"/>
                </a:cxn>
                <a:cxn ang="0">
                  <a:pos x="292" y="6"/>
                </a:cxn>
                <a:cxn ang="0">
                  <a:pos x="289" y="3"/>
                </a:cxn>
                <a:cxn ang="0">
                  <a:pos x="286" y="0"/>
                </a:cxn>
                <a:cxn ang="0">
                  <a:pos x="283" y="0"/>
                </a:cxn>
                <a:cxn ang="0">
                  <a:pos x="9" y="0"/>
                </a:cxn>
                <a:cxn ang="0">
                  <a:pos x="9" y="19"/>
                </a:cxn>
                <a:cxn ang="0">
                  <a:pos x="283" y="19"/>
                </a:cxn>
                <a:cxn ang="0">
                  <a:pos x="273" y="9"/>
                </a:cxn>
                <a:cxn ang="0">
                  <a:pos x="273" y="533"/>
                </a:cxn>
                <a:cxn ang="0">
                  <a:pos x="283" y="524"/>
                </a:cxn>
                <a:cxn ang="0">
                  <a:pos x="9" y="524"/>
                </a:cxn>
                <a:cxn ang="0">
                  <a:pos x="19" y="533"/>
                </a:cxn>
                <a:cxn ang="0">
                  <a:pos x="19" y="9"/>
                </a:cxn>
                <a:cxn ang="0">
                  <a:pos x="9" y="19"/>
                </a:cxn>
                <a:cxn ang="0">
                  <a:pos x="9" y="0"/>
                </a:cxn>
              </a:cxnLst>
              <a:rect l="0" t="0" r="r" b="b"/>
              <a:pathLst>
                <a:path w="292" h="542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536"/>
                  </a:lnTo>
                  <a:lnTo>
                    <a:pt x="3" y="539"/>
                  </a:lnTo>
                  <a:lnTo>
                    <a:pt x="6" y="542"/>
                  </a:lnTo>
                  <a:lnTo>
                    <a:pt x="286" y="542"/>
                  </a:lnTo>
                  <a:lnTo>
                    <a:pt x="289" y="539"/>
                  </a:lnTo>
                  <a:lnTo>
                    <a:pt x="292" y="536"/>
                  </a:lnTo>
                  <a:lnTo>
                    <a:pt x="292" y="6"/>
                  </a:lnTo>
                  <a:lnTo>
                    <a:pt x="289" y="3"/>
                  </a:lnTo>
                  <a:lnTo>
                    <a:pt x="286" y="0"/>
                  </a:lnTo>
                  <a:lnTo>
                    <a:pt x="283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283" y="19"/>
                  </a:lnTo>
                  <a:lnTo>
                    <a:pt x="273" y="9"/>
                  </a:lnTo>
                  <a:lnTo>
                    <a:pt x="273" y="533"/>
                  </a:lnTo>
                  <a:lnTo>
                    <a:pt x="283" y="524"/>
                  </a:lnTo>
                  <a:lnTo>
                    <a:pt x="9" y="524"/>
                  </a:lnTo>
                  <a:lnTo>
                    <a:pt x="19" y="533"/>
                  </a:lnTo>
                  <a:lnTo>
                    <a:pt x="19" y="9"/>
                  </a:lnTo>
                  <a:lnTo>
                    <a:pt x="9" y="1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71" name="Rectangle 39"/>
            <p:cNvSpPr>
              <a:spLocks noChangeArrowheads="1"/>
            </p:cNvSpPr>
            <p:nvPr/>
          </p:nvSpPr>
          <p:spPr bwMode="auto">
            <a:xfrm>
              <a:off x="4206" y="2503"/>
              <a:ext cx="5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Swiss 721 SWA" charset="0"/>
                </a:rPr>
                <a:t>T</a:t>
              </a:r>
              <a:endParaRPr lang="en-US"/>
            </a:p>
          </p:txBody>
        </p:sp>
        <p:sp>
          <p:nvSpPr>
            <p:cNvPr id="197672" name="Rectangle 40"/>
            <p:cNvSpPr>
              <a:spLocks noChangeArrowheads="1"/>
            </p:cNvSpPr>
            <p:nvPr/>
          </p:nvSpPr>
          <p:spPr bwMode="auto">
            <a:xfrm>
              <a:off x="4321" y="2502"/>
              <a:ext cx="7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/>
            </a:p>
          </p:txBody>
        </p:sp>
        <p:sp>
          <p:nvSpPr>
            <p:cNvPr id="197673" name="Freeform 41"/>
            <p:cNvSpPr>
              <a:spLocks/>
            </p:cNvSpPr>
            <p:nvPr/>
          </p:nvSpPr>
          <p:spPr bwMode="auto">
            <a:xfrm>
              <a:off x="4164" y="2777"/>
              <a:ext cx="82" cy="74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14" y="1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1" y="14"/>
                </a:cxn>
                <a:cxn ang="0">
                  <a:pos x="3" y="17"/>
                </a:cxn>
                <a:cxn ang="0">
                  <a:pos x="67" y="73"/>
                </a:cxn>
                <a:cxn ang="0">
                  <a:pos x="68" y="73"/>
                </a:cxn>
                <a:cxn ang="0">
                  <a:pos x="71" y="74"/>
                </a:cxn>
                <a:cxn ang="0">
                  <a:pos x="76" y="74"/>
                </a:cxn>
                <a:cxn ang="0">
                  <a:pos x="78" y="73"/>
                </a:cxn>
                <a:cxn ang="0">
                  <a:pos x="81" y="71"/>
                </a:cxn>
                <a:cxn ang="0">
                  <a:pos x="81" y="70"/>
                </a:cxn>
                <a:cxn ang="0">
                  <a:pos x="82" y="67"/>
                </a:cxn>
                <a:cxn ang="0">
                  <a:pos x="82" y="62"/>
                </a:cxn>
                <a:cxn ang="0">
                  <a:pos x="81" y="60"/>
                </a:cxn>
                <a:cxn ang="0">
                  <a:pos x="79" y="57"/>
                </a:cxn>
                <a:cxn ang="0">
                  <a:pos x="15" y="1"/>
                </a:cxn>
              </a:cxnLst>
              <a:rect l="0" t="0" r="r" b="b"/>
              <a:pathLst>
                <a:path w="82" h="74">
                  <a:moveTo>
                    <a:pt x="15" y="1"/>
                  </a:moveTo>
                  <a:lnTo>
                    <a:pt x="14" y="1"/>
                  </a:lnTo>
                  <a:lnTo>
                    <a:pt x="11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1" y="14"/>
                  </a:lnTo>
                  <a:lnTo>
                    <a:pt x="3" y="17"/>
                  </a:lnTo>
                  <a:lnTo>
                    <a:pt x="67" y="73"/>
                  </a:lnTo>
                  <a:lnTo>
                    <a:pt x="68" y="73"/>
                  </a:lnTo>
                  <a:lnTo>
                    <a:pt x="71" y="74"/>
                  </a:lnTo>
                  <a:lnTo>
                    <a:pt x="76" y="74"/>
                  </a:lnTo>
                  <a:lnTo>
                    <a:pt x="78" y="73"/>
                  </a:lnTo>
                  <a:lnTo>
                    <a:pt x="81" y="71"/>
                  </a:lnTo>
                  <a:lnTo>
                    <a:pt x="81" y="70"/>
                  </a:lnTo>
                  <a:lnTo>
                    <a:pt x="82" y="67"/>
                  </a:lnTo>
                  <a:lnTo>
                    <a:pt x="82" y="62"/>
                  </a:lnTo>
                  <a:lnTo>
                    <a:pt x="81" y="60"/>
                  </a:lnTo>
                  <a:lnTo>
                    <a:pt x="79" y="57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74" name="Freeform 42"/>
            <p:cNvSpPr>
              <a:spLocks/>
            </p:cNvSpPr>
            <p:nvPr/>
          </p:nvSpPr>
          <p:spPr bwMode="auto">
            <a:xfrm>
              <a:off x="4164" y="2833"/>
              <a:ext cx="82" cy="60"/>
            </a:xfrm>
            <a:custGeom>
              <a:avLst/>
              <a:gdLst/>
              <a:ahLst/>
              <a:cxnLst>
                <a:cxn ang="0">
                  <a:pos x="78" y="17"/>
                </a:cxn>
                <a:cxn ang="0">
                  <a:pos x="81" y="14"/>
                </a:cxn>
                <a:cxn ang="0">
                  <a:pos x="82" y="11"/>
                </a:cxn>
                <a:cxn ang="0">
                  <a:pos x="82" y="6"/>
                </a:cxn>
                <a:cxn ang="0">
                  <a:pos x="79" y="3"/>
                </a:cxn>
                <a:cxn ang="0">
                  <a:pos x="78" y="1"/>
                </a:cxn>
                <a:cxn ang="0">
                  <a:pos x="75" y="0"/>
                </a:cxn>
                <a:cxn ang="0">
                  <a:pos x="70" y="0"/>
                </a:cxn>
                <a:cxn ang="0">
                  <a:pos x="68" y="1"/>
                </a:cxn>
                <a:cxn ang="0">
                  <a:pos x="5" y="43"/>
                </a:cxn>
                <a:cxn ang="0">
                  <a:pos x="1" y="46"/>
                </a:cxn>
                <a:cxn ang="0">
                  <a:pos x="0" y="49"/>
                </a:cxn>
                <a:cxn ang="0">
                  <a:pos x="0" y="54"/>
                </a:cxn>
                <a:cxn ang="0">
                  <a:pos x="3" y="57"/>
                </a:cxn>
                <a:cxn ang="0">
                  <a:pos x="5" y="59"/>
                </a:cxn>
                <a:cxn ang="0">
                  <a:pos x="8" y="60"/>
                </a:cxn>
                <a:cxn ang="0">
                  <a:pos x="12" y="60"/>
                </a:cxn>
                <a:cxn ang="0">
                  <a:pos x="14" y="59"/>
                </a:cxn>
                <a:cxn ang="0">
                  <a:pos x="78" y="17"/>
                </a:cxn>
              </a:cxnLst>
              <a:rect l="0" t="0" r="r" b="b"/>
              <a:pathLst>
                <a:path w="82" h="60">
                  <a:moveTo>
                    <a:pt x="78" y="17"/>
                  </a:moveTo>
                  <a:lnTo>
                    <a:pt x="81" y="14"/>
                  </a:lnTo>
                  <a:lnTo>
                    <a:pt x="82" y="11"/>
                  </a:lnTo>
                  <a:lnTo>
                    <a:pt x="82" y="6"/>
                  </a:lnTo>
                  <a:lnTo>
                    <a:pt x="79" y="3"/>
                  </a:lnTo>
                  <a:lnTo>
                    <a:pt x="78" y="1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8" y="1"/>
                  </a:lnTo>
                  <a:lnTo>
                    <a:pt x="5" y="43"/>
                  </a:lnTo>
                  <a:lnTo>
                    <a:pt x="1" y="46"/>
                  </a:lnTo>
                  <a:lnTo>
                    <a:pt x="0" y="49"/>
                  </a:lnTo>
                  <a:lnTo>
                    <a:pt x="0" y="54"/>
                  </a:lnTo>
                  <a:lnTo>
                    <a:pt x="3" y="57"/>
                  </a:lnTo>
                  <a:lnTo>
                    <a:pt x="5" y="59"/>
                  </a:lnTo>
                  <a:lnTo>
                    <a:pt x="8" y="60"/>
                  </a:lnTo>
                  <a:lnTo>
                    <a:pt x="12" y="60"/>
                  </a:lnTo>
                  <a:lnTo>
                    <a:pt x="14" y="59"/>
                  </a:lnTo>
                  <a:lnTo>
                    <a:pt x="78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75" name="Freeform 43"/>
            <p:cNvSpPr>
              <a:spLocks/>
            </p:cNvSpPr>
            <p:nvPr/>
          </p:nvSpPr>
          <p:spPr bwMode="auto">
            <a:xfrm>
              <a:off x="4077" y="2783"/>
              <a:ext cx="96" cy="96"/>
            </a:xfrm>
            <a:custGeom>
              <a:avLst/>
              <a:gdLst/>
              <a:ahLst/>
              <a:cxnLst>
                <a:cxn ang="0">
                  <a:pos x="1" y="62"/>
                </a:cxn>
                <a:cxn ang="0">
                  <a:pos x="3" y="70"/>
                </a:cxn>
                <a:cxn ang="0">
                  <a:pos x="19" y="87"/>
                </a:cxn>
                <a:cxn ang="0">
                  <a:pos x="23" y="92"/>
                </a:cxn>
                <a:cxn ang="0">
                  <a:pos x="31" y="95"/>
                </a:cxn>
                <a:cxn ang="0">
                  <a:pos x="43" y="96"/>
                </a:cxn>
                <a:cxn ang="0">
                  <a:pos x="61" y="96"/>
                </a:cxn>
                <a:cxn ang="0">
                  <a:pos x="65" y="93"/>
                </a:cxn>
                <a:cxn ang="0">
                  <a:pos x="71" y="92"/>
                </a:cxn>
                <a:cxn ang="0">
                  <a:pos x="87" y="78"/>
                </a:cxn>
                <a:cxn ang="0">
                  <a:pos x="92" y="70"/>
                </a:cxn>
                <a:cxn ang="0">
                  <a:pos x="95" y="64"/>
                </a:cxn>
                <a:cxn ang="0">
                  <a:pos x="96" y="53"/>
                </a:cxn>
                <a:cxn ang="0">
                  <a:pos x="96" y="34"/>
                </a:cxn>
                <a:cxn ang="0">
                  <a:pos x="93" y="30"/>
                </a:cxn>
                <a:cxn ang="0">
                  <a:pos x="82" y="14"/>
                </a:cxn>
                <a:cxn ang="0">
                  <a:pos x="74" y="6"/>
                </a:cxn>
                <a:cxn ang="0">
                  <a:pos x="67" y="3"/>
                </a:cxn>
                <a:cxn ang="0">
                  <a:pos x="61" y="0"/>
                </a:cxn>
                <a:cxn ang="0">
                  <a:pos x="29" y="2"/>
                </a:cxn>
                <a:cxn ang="0">
                  <a:pos x="22" y="6"/>
                </a:cxn>
                <a:cxn ang="0">
                  <a:pos x="9" y="17"/>
                </a:cxn>
                <a:cxn ang="0">
                  <a:pos x="3" y="28"/>
                </a:cxn>
                <a:cxn ang="0">
                  <a:pos x="0" y="34"/>
                </a:cxn>
                <a:cxn ang="0">
                  <a:pos x="19" y="40"/>
                </a:cxn>
                <a:cxn ang="0">
                  <a:pos x="22" y="34"/>
                </a:cxn>
                <a:cxn ang="0">
                  <a:pos x="22" y="30"/>
                </a:cxn>
                <a:cxn ang="0">
                  <a:pos x="29" y="22"/>
                </a:cxn>
                <a:cxn ang="0">
                  <a:pos x="34" y="22"/>
                </a:cxn>
                <a:cxn ang="0">
                  <a:pos x="40" y="19"/>
                </a:cxn>
                <a:cxn ang="0">
                  <a:pos x="56" y="20"/>
                </a:cxn>
                <a:cxn ang="0">
                  <a:pos x="67" y="25"/>
                </a:cxn>
                <a:cxn ang="0">
                  <a:pos x="76" y="33"/>
                </a:cxn>
                <a:cxn ang="0">
                  <a:pos x="74" y="36"/>
                </a:cxn>
                <a:cxn ang="0">
                  <a:pos x="78" y="40"/>
                </a:cxn>
                <a:cxn ang="0">
                  <a:pos x="82" y="42"/>
                </a:cxn>
                <a:cxn ang="0">
                  <a:pos x="76" y="56"/>
                </a:cxn>
                <a:cxn ang="0">
                  <a:pos x="74" y="62"/>
                </a:cxn>
                <a:cxn ang="0">
                  <a:pos x="68" y="70"/>
                </a:cxn>
                <a:cxn ang="0">
                  <a:pos x="70" y="68"/>
                </a:cxn>
                <a:cxn ang="0">
                  <a:pos x="62" y="75"/>
                </a:cxn>
                <a:cxn ang="0">
                  <a:pos x="56" y="76"/>
                </a:cxn>
                <a:cxn ang="0">
                  <a:pos x="42" y="82"/>
                </a:cxn>
                <a:cxn ang="0">
                  <a:pos x="40" y="78"/>
                </a:cxn>
                <a:cxn ang="0">
                  <a:pos x="36" y="75"/>
                </a:cxn>
                <a:cxn ang="0">
                  <a:pos x="33" y="76"/>
                </a:cxn>
                <a:cxn ang="0">
                  <a:pos x="25" y="67"/>
                </a:cxn>
                <a:cxn ang="0">
                  <a:pos x="20" y="56"/>
                </a:cxn>
                <a:cxn ang="0">
                  <a:pos x="0" y="48"/>
                </a:cxn>
              </a:cxnLst>
              <a:rect l="0" t="0" r="r" b="b"/>
              <a:pathLst>
                <a:path w="96" h="96">
                  <a:moveTo>
                    <a:pt x="0" y="48"/>
                  </a:moveTo>
                  <a:lnTo>
                    <a:pt x="0" y="61"/>
                  </a:lnTo>
                  <a:lnTo>
                    <a:pt x="1" y="62"/>
                  </a:lnTo>
                  <a:lnTo>
                    <a:pt x="1" y="64"/>
                  </a:lnTo>
                  <a:lnTo>
                    <a:pt x="3" y="67"/>
                  </a:lnTo>
                  <a:lnTo>
                    <a:pt x="3" y="70"/>
                  </a:lnTo>
                  <a:lnTo>
                    <a:pt x="6" y="73"/>
                  </a:lnTo>
                  <a:lnTo>
                    <a:pt x="6" y="75"/>
                  </a:lnTo>
                  <a:lnTo>
                    <a:pt x="19" y="87"/>
                  </a:lnTo>
                  <a:lnTo>
                    <a:pt x="17" y="84"/>
                  </a:lnTo>
                  <a:lnTo>
                    <a:pt x="14" y="82"/>
                  </a:lnTo>
                  <a:lnTo>
                    <a:pt x="23" y="92"/>
                  </a:lnTo>
                  <a:lnTo>
                    <a:pt x="26" y="92"/>
                  </a:lnTo>
                  <a:lnTo>
                    <a:pt x="29" y="93"/>
                  </a:lnTo>
                  <a:lnTo>
                    <a:pt x="31" y="95"/>
                  </a:lnTo>
                  <a:lnTo>
                    <a:pt x="33" y="95"/>
                  </a:lnTo>
                  <a:lnTo>
                    <a:pt x="34" y="96"/>
                  </a:lnTo>
                  <a:lnTo>
                    <a:pt x="43" y="96"/>
                  </a:lnTo>
                  <a:lnTo>
                    <a:pt x="54" y="95"/>
                  </a:lnTo>
                  <a:lnTo>
                    <a:pt x="53" y="96"/>
                  </a:lnTo>
                  <a:lnTo>
                    <a:pt x="61" y="96"/>
                  </a:lnTo>
                  <a:lnTo>
                    <a:pt x="62" y="95"/>
                  </a:lnTo>
                  <a:lnTo>
                    <a:pt x="64" y="95"/>
                  </a:lnTo>
                  <a:lnTo>
                    <a:pt x="65" y="93"/>
                  </a:lnTo>
                  <a:lnTo>
                    <a:pt x="68" y="93"/>
                  </a:lnTo>
                  <a:lnTo>
                    <a:pt x="70" y="92"/>
                  </a:lnTo>
                  <a:lnTo>
                    <a:pt x="71" y="92"/>
                  </a:lnTo>
                  <a:lnTo>
                    <a:pt x="76" y="87"/>
                  </a:lnTo>
                  <a:lnTo>
                    <a:pt x="78" y="87"/>
                  </a:lnTo>
                  <a:lnTo>
                    <a:pt x="87" y="78"/>
                  </a:lnTo>
                  <a:lnTo>
                    <a:pt x="87" y="76"/>
                  </a:lnTo>
                  <a:lnTo>
                    <a:pt x="92" y="72"/>
                  </a:lnTo>
                  <a:lnTo>
                    <a:pt x="92" y="70"/>
                  </a:lnTo>
                  <a:lnTo>
                    <a:pt x="93" y="68"/>
                  </a:lnTo>
                  <a:lnTo>
                    <a:pt x="93" y="65"/>
                  </a:lnTo>
                  <a:lnTo>
                    <a:pt x="95" y="64"/>
                  </a:lnTo>
                  <a:lnTo>
                    <a:pt x="95" y="62"/>
                  </a:lnTo>
                  <a:lnTo>
                    <a:pt x="96" y="61"/>
                  </a:lnTo>
                  <a:lnTo>
                    <a:pt x="96" y="53"/>
                  </a:lnTo>
                  <a:lnTo>
                    <a:pt x="95" y="54"/>
                  </a:lnTo>
                  <a:lnTo>
                    <a:pt x="96" y="44"/>
                  </a:lnTo>
                  <a:lnTo>
                    <a:pt x="96" y="34"/>
                  </a:lnTo>
                  <a:lnTo>
                    <a:pt x="95" y="33"/>
                  </a:lnTo>
                  <a:lnTo>
                    <a:pt x="95" y="31"/>
                  </a:lnTo>
                  <a:lnTo>
                    <a:pt x="93" y="30"/>
                  </a:lnTo>
                  <a:lnTo>
                    <a:pt x="92" y="26"/>
                  </a:lnTo>
                  <a:lnTo>
                    <a:pt x="92" y="23"/>
                  </a:lnTo>
                  <a:lnTo>
                    <a:pt x="82" y="14"/>
                  </a:lnTo>
                  <a:lnTo>
                    <a:pt x="84" y="17"/>
                  </a:lnTo>
                  <a:lnTo>
                    <a:pt x="87" y="19"/>
                  </a:lnTo>
                  <a:lnTo>
                    <a:pt x="74" y="6"/>
                  </a:lnTo>
                  <a:lnTo>
                    <a:pt x="73" y="6"/>
                  </a:lnTo>
                  <a:lnTo>
                    <a:pt x="70" y="3"/>
                  </a:lnTo>
                  <a:lnTo>
                    <a:pt x="67" y="3"/>
                  </a:lnTo>
                  <a:lnTo>
                    <a:pt x="64" y="2"/>
                  </a:lnTo>
                  <a:lnTo>
                    <a:pt x="62" y="2"/>
                  </a:lnTo>
                  <a:lnTo>
                    <a:pt x="61" y="0"/>
                  </a:lnTo>
                  <a:lnTo>
                    <a:pt x="34" y="0"/>
                  </a:lnTo>
                  <a:lnTo>
                    <a:pt x="33" y="2"/>
                  </a:lnTo>
                  <a:lnTo>
                    <a:pt x="29" y="2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6"/>
                  </a:lnTo>
                  <a:lnTo>
                    <a:pt x="17" y="9"/>
                  </a:lnTo>
                  <a:lnTo>
                    <a:pt x="14" y="14"/>
                  </a:lnTo>
                  <a:lnTo>
                    <a:pt x="9" y="17"/>
                  </a:lnTo>
                  <a:lnTo>
                    <a:pt x="6" y="22"/>
                  </a:lnTo>
                  <a:lnTo>
                    <a:pt x="3" y="25"/>
                  </a:lnTo>
                  <a:lnTo>
                    <a:pt x="3" y="28"/>
                  </a:lnTo>
                  <a:lnTo>
                    <a:pt x="1" y="30"/>
                  </a:lnTo>
                  <a:lnTo>
                    <a:pt x="1" y="33"/>
                  </a:lnTo>
                  <a:lnTo>
                    <a:pt x="0" y="34"/>
                  </a:lnTo>
                  <a:lnTo>
                    <a:pt x="0" y="48"/>
                  </a:lnTo>
                  <a:lnTo>
                    <a:pt x="19" y="48"/>
                  </a:lnTo>
                  <a:lnTo>
                    <a:pt x="19" y="40"/>
                  </a:lnTo>
                  <a:lnTo>
                    <a:pt x="20" y="39"/>
                  </a:lnTo>
                  <a:lnTo>
                    <a:pt x="20" y="36"/>
                  </a:lnTo>
                  <a:lnTo>
                    <a:pt x="22" y="34"/>
                  </a:lnTo>
                  <a:lnTo>
                    <a:pt x="22" y="31"/>
                  </a:lnTo>
                  <a:lnTo>
                    <a:pt x="25" y="28"/>
                  </a:lnTo>
                  <a:lnTo>
                    <a:pt x="22" y="30"/>
                  </a:lnTo>
                  <a:lnTo>
                    <a:pt x="20" y="33"/>
                  </a:lnTo>
                  <a:lnTo>
                    <a:pt x="33" y="20"/>
                  </a:lnTo>
                  <a:lnTo>
                    <a:pt x="29" y="22"/>
                  </a:lnTo>
                  <a:lnTo>
                    <a:pt x="28" y="25"/>
                  </a:lnTo>
                  <a:lnTo>
                    <a:pt x="31" y="22"/>
                  </a:lnTo>
                  <a:lnTo>
                    <a:pt x="34" y="22"/>
                  </a:lnTo>
                  <a:lnTo>
                    <a:pt x="36" y="20"/>
                  </a:lnTo>
                  <a:lnTo>
                    <a:pt x="39" y="20"/>
                  </a:lnTo>
                  <a:lnTo>
                    <a:pt x="40" y="19"/>
                  </a:lnTo>
                  <a:lnTo>
                    <a:pt x="48" y="19"/>
                  </a:lnTo>
                  <a:lnTo>
                    <a:pt x="54" y="19"/>
                  </a:lnTo>
                  <a:lnTo>
                    <a:pt x="56" y="20"/>
                  </a:lnTo>
                  <a:lnTo>
                    <a:pt x="61" y="20"/>
                  </a:lnTo>
                  <a:lnTo>
                    <a:pt x="64" y="22"/>
                  </a:lnTo>
                  <a:lnTo>
                    <a:pt x="67" y="25"/>
                  </a:lnTo>
                  <a:lnTo>
                    <a:pt x="68" y="25"/>
                  </a:lnTo>
                  <a:lnTo>
                    <a:pt x="71" y="30"/>
                  </a:lnTo>
                  <a:lnTo>
                    <a:pt x="76" y="33"/>
                  </a:lnTo>
                  <a:lnTo>
                    <a:pt x="73" y="30"/>
                  </a:lnTo>
                  <a:lnTo>
                    <a:pt x="74" y="33"/>
                  </a:lnTo>
                  <a:lnTo>
                    <a:pt x="74" y="36"/>
                  </a:lnTo>
                  <a:lnTo>
                    <a:pt x="76" y="37"/>
                  </a:lnTo>
                  <a:lnTo>
                    <a:pt x="76" y="39"/>
                  </a:lnTo>
                  <a:lnTo>
                    <a:pt x="78" y="40"/>
                  </a:lnTo>
                  <a:lnTo>
                    <a:pt x="78" y="47"/>
                  </a:lnTo>
                  <a:lnTo>
                    <a:pt x="81" y="53"/>
                  </a:lnTo>
                  <a:lnTo>
                    <a:pt x="82" y="42"/>
                  </a:lnTo>
                  <a:lnTo>
                    <a:pt x="78" y="47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6" y="58"/>
                  </a:lnTo>
                  <a:lnTo>
                    <a:pt x="74" y="59"/>
                  </a:lnTo>
                  <a:lnTo>
                    <a:pt x="74" y="62"/>
                  </a:lnTo>
                  <a:lnTo>
                    <a:pt x="73" y="64"/>
                  </a:lnTo>
                  <a:lnTo>
                    <a:pt x="73" y="65"/>
                  </a:lnTo>
                  <a:lnTo>
                    <a:pt x="68" y="70"/>
                  </a:lnTo>
                  <a:lnTo>
                    <a:pt x="68" y="72"/>
                  </a:lnTo>
                  <a:lnTo>
                    <a:pt x="71" y="68"/>
                  </a:lnTo>
                  <a:lnTo>
                    <a:pt x="70" y="68"/>
                  </a:lnTo>
                  <a:lnTo>
                    <a:pt x="65" y="73"/>
                  </a:lnTo>
                  <a:lnTo>
                    <a:pt x="64" y="73"/>
                  </a:lnTo>
                  <a:lnTo>
                    <a:pt x="62" y="75"/>
                  </a:lnTo>
                  <a:lnTo>
                    <a:pt x="59" y="75"/>
                  </a:lnTo>
                  <a:lnTo>
                    <a:pt x="57" y="76"/>
                  </a:lnTo>
                  <a:lnTo>
                    <a:pt x="56" y="76"/>
                  </a:lnTo>
                  <a:lnTo>
                    <a:pt x="54" y="78"/>
                  </a:lnTo>
                  <a:lnTo>
                    <a:pt x="47" y="78"/>
                  </a:lnTo>
                  <a:lnTo>
                    <a:pt x="42" y="82"/>
                  </a:lnTo>
                  <a:lnTo>
                    <a:pt x="53" y="81"/>
                  </a:lnTo>
                  <a:lnTo>
                    <a:pt x="47" y="78"/>
                  </a:lnTo>
                  <a:lnTo>
                    <a:pt x="40" y="78"/>
                  </a:lnTo>
                  <a:lnTo>
                    <a:pt x="39" y="76"/>
                  </a:lnTo>
                  <a:lnTo>
                    <a:pt x="37" y="76"/>
                  </a:lnTo>
                  <a:lnTo>
                    <a:pt x="36" y="75"/>
                  </a:lnTo>
                  <a:lnTo>
                    <a:pt x="33" y="75"/>
                  </a:lnTo>
                  <a:lnTo>
                    <a:pt x="29" y="73"/>
                  </a:lnTo>
                  <a:lnTo>
                    <a:pt x="33" y="76"/>
                  </a:lnTo>
                  <a:lnTo>
                    <a:pt x="29" y="72"/>
                  </a:lnTo>
                  <a:lnTo>
                    <a:pt x="25" y="68"/>
                  </a:lnTo>
                  <a:lnTo>
                    <a:pt x="25" y="67"/>
                  </a:lnTo>
                  <a:lnTo>
                    <a:pt x="22" y="64"/>
                  </a:lnTo>
                  <a:lnTo>
                    <a:pt x="20" y="61"/>
                  </a:lnTo>
                  <a:lnTo>
                    <a:pt x="20" y="56"/>
                  </a:lnTo>
                  <a:lnTo>
                    <a:pt x="19" y="54"/>
                  </a:lnTo>
                  <a:lnTo>
                    <a:pt x="19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76" name="Rectangle 44"/>
            <p:cNvSpPr>
              <a:spLocks noChangeArrowheads="1"/>
            </p:cNvSpPr>
            <p:nvPr/>
          </p:nvSpPr>
          <p:spPr bwMode="auto">
            <a:xfrm>
              <a:off x="4318" y="2795"/>
              <a:ext cx="7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/>
            </a:p>
          </p:txBody>
        </p:sp>
        <p:sp>
          <p:nvSpPr>
            <p:cNvPr id="197677" name="Freeform 45"/>
            <p:cNvSpPr>
              <a:spLocks/>
            </p:cNvSpPr>
            <p:nvPr/>
          </p:nvSpPr>
          <p:spPr bwMode="auto">
            <a:xfrm>
              <a:off x="4308" y="2763"/>
              <a:ext cx="98" cy="1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4" y="15"/>
                </a:cxn>
                <a:cxn ang="0">
                  <a:pos x="7" y="18"/>
                </a:cxn>
                <a:cxn ang="0">
                  <a:pos x="92" y="18"/>
                </a:cxn>
                <a:cxn ang="0">
                  <a:pos x="95" y="15"/>
                </a:cxn>
                <a:cxn ang="0">
                  <a:pos x="98" y="12"/>
                </a:cxn>
                <a:cxn ang="0">
                  <a:pos x="98" y="6"/>
                </a:cxn>
                <a:cxn ang="0">
                  <a:pos x="95" y="3"/>
                </a:cxn>
                <a:cxn ang="0">
                  <a:pos x="92" y="0"/>
                </a:cxn>
                <a:cxn ang="0">
                  <a:pos x="89" y="0"/>
                </a:cxn>
                <a:cxn ang="0">
                  <a:pos x="10" y="0"/>
                </a:cxn>
              </a:cxnLst>
              <a:rect l="0" t="0" r="r" b="b"/>
              <a:pathLst>
                <a:path w="98" h="18">
                  <a:moveTo>
                    <a:pt x="10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4" y="15"/>
                  </a:lnTo>
                  <a:lnTo>
                    <a:pt x="7" y="18"/>
                  </a:lnTo>
                  <a:lnTo>
                    <a:pt x="92" y="18"/>
                  </a:lnTo>
                  <a:lnTo>
                    <a:pt x="95" y="15"/>
                  </a:lnTo>
                  <a:lnTo>
                    <a:pt x="98" y="12"/>
                  </a:lnTo>
                  <a:lnTo>
                    <a:pt x="98" y="6"/>
                  </a:lnTo>
                  <a:lnTo>
                    <a:pt x="95" y="3"/>
                  </a:lnTo>
                  <a:lnTo>
                    <a:pt x="92" y="0"/>
                  </a:lnTo>
                  <a:lnTo>
                    <a:pt x="89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78" name="Freeform 46"/>
            <p:cNvSpPr>
              <a:spLocks/>
            </p:cNvSpPr>
            <p:nvPr/>
          </p:nvSpPr>
          <p:spPr bwMode="auto">
            <a:xfrm>
              <a:off x="4164" y="3246"/>
              <a:ext cx="292" cy="542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536"/>
                </a:cxn>
                <a:cxn ang="0">
                  <a:pos x="3" y="539"/>
                </a:cxn>
                <a:cxn ang="0">
                  <a:pos x="6" y="542"/>
                </a:cxn>
                <a:cxn ang="0">
                  <a:pos x="286" y="542"/>
                </a:cxn>
                <a:cxn ang="0">
                  <a:pos x="289" y="539"/>
                </a:cxn>
                <a:cxn ang="0">
                  <a:pos x="292" y="536"/>
                </a:cxn>
                <a:cxn ang="0">
                  <a:pos x="292" y="6"/>
                </a:cxn>
                <a:cxn ang="0">
                  <a:pos x="289" y="3"/>
                </a:cxn>
                <a:cxn ang="0">
                  <a:pos x="286" y="0"/>
                </a:cxn>
                <a:cxn ang="0">
                  <a:pos x="283" y="0"/>
                </a:cxn>
                <a:cxn ang="0">
                  <a:pos x="9" y="0"/>
                </a:cxn>
                <a:cxn ang="0">
                  <a:pos x="9" y="19"/>
                </a:cxn>
                <a:cxn ang="0">
                  <a:pos x="283" y="19"/>
                </a:cxn>
                <a:cxn ang="0">
                  <a:pos x="273" y="9"/>
                </a:cxn>
                <a:cxn ang="0">
                  <a:pos x="273" y="533"/>
                </a:cxn>
                <a:cxn ang="0">
                  <a:pos x="283" y="524"/>
                </a:cxn>
                <a:cxn ang="0">
                  <a:pos x="9" y="524"/>
                </a:cxn>
                <a:cxn ang="0">
                  <a:pos x="19" y="533"/>
                </a:cxn>
                <a:cxn ang="0">
                  <a:pos x="19" y="9"/>
                </a:cxn>
                <a:cxn ang="0">
                  <a:pos x="9" y="19"/>
                </a:cxn>
                <a:cxn ang="0">
                  <a:pos x="9" y="0"/>
                </a:cxn>
              </a:cxnLst>
              <a:rect l="0" t="0" r="r" b="b"/>
              <a:pathLst>
                <a:path w="292" h="542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536"/>
                  </a:lnTo>
                  <a:lnTo>
                    <a:pt x="3" y="539"/>
                  </a:lnTo>
                  <a:lnTo>
                    <a:pt x="6" y="542"/>
                  </a:lnTo>
                  <a:lnTo>
                    <a:pt x="286" y="542"/>
                  </a:lnTo>
                  <a:lnTo>
                    <a:pt x="289" y="539"/>
                  </a:lnTo>
                  <a:lnTo>
                    <a:pt x="292" y="536"/>
                  </a:lnTo>
                  <a:lnTo>
                    <a:pt x="292" y="6"/>
                  </a:lnTo>
                  <a:lnTo>
                    <a:pt x="289" y="3"/>
                  </a:lnTo>
                  <a:lnTo>
                    <a:pt x="286" y="0"/>
                  </a:lnTo>
                  <a:lnTo>
                    <a:pt x="283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283" y="19"/>
                  </a:lnTo>
                  <a:lnTo>
                    <a:pt x="273" y="9"/>
                  </a:lnTo>
                  <a:lnTo>
                    <a:pt x="273" y="533"/>
                  </a:lnTo>
                  <a:lnTo>
                    <a:pt x="283" y="524"/>
                  </a:lnTo>
                  <a:lnTo>
                    <a:pt x="9" y="524"/>
                  </a:lnTo>
                  <a:lnTo>
                    <a:pt x="19" y="533"/>
                  </a:lnTo>
                  <a:lnTo>
                    <a:pt x="19" y="9"/>
                  </a:lnTo>
                  <a:lnTo>
                    <a:pt x="9" y="1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79" name="Rectangle 47"/>
            <p:cNvSpPr>
              <a:spLocks noChangeArrowheads="1"/>
            </p:cNvSpPr>
            <p:nvPr/>
          </p:nvSpPr>
          <p:spPr bwMode="auto">
            <a:xfrm>
              <a:off x="4206" y="3296"/>
              <a:ext cx="5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Swiss 721 SWA" charset="0"/>
                </a:rPr>
                <a:t>T</a:t>
              </a:r>
              <a:endParaRPr lang="en-US"/>
            </a:p>
          </p:txBody>
        </p:sp>
        <p:sp>
          <p:nvSpPr>
            <p:cNvPr id="197680" name="Rectangle 48"/>
            <p:cNvSpPr>
              <a:spLocks noChangeArrowheads="1"/>
            </p:cNvSpPr>
            <p:nvPr/>
          </p:nvSpPr>
          <p:spPr bwMode="auto">
            <a:xfrm>
              <a:off x="4321" y="3296"/>
              <a:ext cx="7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/>
            </a:p>
          </p:txBody>
        </p:sp>
        <p:sp>
          <p:nvSpPr>
            <p:cNvPr id="197681" name="Freeform 49"/>
            <p:cNvSpPr>
              <a:spLocks/>
            </p:cNvSpPr>
            <p:nvPr/>
          </p:nvSpPr>
          <p:spPr bwMode="auto">
            <a:xfrm>
              <a:off x="4164" y="3569"/>
              <a:ext cx="82" cy="76"/>
            </a:xfrm>
            <a:custGeom>
              <a:avLst/>
              <a:gdLst/>
              <a:ahLst/>
              <a:cxnLst>
                <a:cxn ang="0">
                  <a:pos x="15" y="3"/>
                </a:cxn>
                <a:cxn ang="0">
                  <a:pos x="14" y="2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1" y="5"/>
                </a:cxn>
                <a:cxn ang="0">
                  <a:pos x="0" y="8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67" y="73"/>
                </a:cxn>
                <a:cxn ang="0">
                  <a:pos x="68" y="75"/>
                </a:cxn>
                <a:cxn ang="0">
                  <a:pos x="71" y="76"/>
                </a:cxn>
                <a:cxn ang="0">
                  <a:pos x="76" y="76"/>
                </a:cxn>
                <a:cxn ang="0">
                  <a:pos x="79" y="73"/>
                </a:cxn>
                <a:cxn ang="0">
                  <a:pos x="81" y="72"/>
                </a:cxn>
                <a:cxn ang="0">
                  <a:pos x="82" y="69"/>
                </a:cxn>
                <a:cxn ang="0">
                  <a:pos x="82" y="64"/>
                </a:cxn>
                <a:cxn ang="0">
                  <a:pos x="79" y="61"/>
                </a:cxn>
                <a:cxn ang="0">
                  <a:pos x="15" y="3"/>
                </a:cxn>
              </a:cxnLst>
              <a:rect l="0" t="0" r="r" b="b"/>
              <a:pathLst>
                <a:path w="82" h="76">
                  <a:moveTo>
                    <a:pt x="15" y="3"/>
                  </a:moveTo>
                  <a:lnTo>
                    <a:pt x="14" y="2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7" y="73"/>
                  </a:lnTo>
                  <a:lnTo>
                    <a:pt x="68" y="75"/>
                  </a:lnTo>
                  <a:lnTo>
                    <a:pt x="71" y="76"/>
                  </a:lnTo>
                  <a:lnTo>
                    <a:pt x="76" y="76"/>
                  </a:lnTo>
                  <a:lnTo>
                    <a:pt x="79" y="73"/>
                  </a:lnTo>
                  <a:lnTo>
                    <a:pt x="81" y="72"/>
                  </a:lnTo>
                  <a:lnTo>
                    <a:pt x="82" y="69"/>
                  </a:lnTo>
                  <a:lnTo>
                    <a:pt x="82" y="64"/>
                  </a:lnTo>
                  <a:lnTo>
                    <a:pt x="79" y="61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82" name="Freeform 50"/>
            <p:cNvSpPr>
              <a:spLocks/>
            </p:cNvSpPr>
            <p:nvPr/>
          </p:nvSpPr>
          <p:spPr bwMode="auto">
            <a:xfrm>
              <a:off x="4164" y="3627"/>
              <a:ext cx="82" cy="59"/>
            </a:xfrm>
            <a:custGeom>
              <a:avLst/>
              <a:gdLst/>
              <a:ahLst/>
              <a:cxnLst>
                <a:cxn ang="0">
                  <a:pos x="78" y="17"/>
                </a:cxn>
                <a:cxn ang="0">
                  <a:pos x="81" y="14"/>
                </a:cxn>
                <a:cxn ang="0">
                  <a:pos x="82" y="11"/>
                </a:cxn>
                <a:cxn ang="0">
                  <a:pos x="82" y="6"/>
                </a:cxn>
                <a:cxn ang="0">
                  <a:pos x="79" y="3"/>
                </a:cxn>
                <a:cxn ang="0">
                  <a:pos x="78" y="1"/>
                </a:cxn>
                <a:cxn ang="0">
                  <a:pos x="75" y="0"/>
                </a:cxn>
                <a:cxn ang="0">
                  <a:pos x="70" y="0"/>
                </a:cxn>
                <a:cxn ang="0">
                  <a:pos x="68" y="1"/>
                </a:cxn>
                <a:cxn ang="0">
                  <a:pos x="5" y="42"/>
                </a:cxn>
                <a:cxn ang="0">
                  <a:pos x="1" y="45"/>
                </a:cxn>
                <a:cxn ang="0">
                  <a:pos x="0" y="48"/>
                </a:cxn>
                <a:cxn ang="0">
                  <a:pos x="0" y="53"/>
                </a:cxn>
                <a:cxn ang="0">
                  <a:pos x="3" y="56"/>
                </a:cxn>
                <a:cxn ang="0">
                  <a:pos x="5" y="57"/>
                </a:cxn>
                <a:cxn ang="0">
                  <a:pos x="8" y="59"/>
                </a:cxn>
                <a:cxn ang="0">
                  <a:pos x="12" y="59"/>
                </a:cxn>
                <a:cxn ang="0">
                  <a:pos x="14" y="57"/>
                </a:cxn>
                <a:cxn ang="0">
                  <a:pos x="78" y="17"/>
                </a:cxn>
              </a:cxnLst>
              <a:rect l="0" t="0" r="r" b="b"/>
              <a:pathLst>
                <a:path w="82" h="59">
                  <a:moveTo>
                    <a:pt x="78" y="17"/>
                  </a:moveTo>
                  <a:lnTo>
                    <a:pt x="81" y="14"/>
                  </a:lnTo>
                  <a:lnTo>
                    <a:pt x="82" y="11"/>
                  </a:lnTo>
                  <a:lnTo>
                    <a:pt x="82" y="6"/>
                  </a:lnTo>
                  <a:lnTo>
                    <a:pt x="79" y="3"/>
                  </a:lnTo>
                  <a:lnTo>
                    <a:pt x="78" y="1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8" y="1"/>
                  </a:lnTo>
                  <a:lnTo>
                    <a:pt x="5" y="42"/>
                  </a:lnTo>
                  <a:lnTo>
                    <a:pt x="1" y="45"/>
                  </a:lnTo>
                  <a:lnTo>
                    <a:pt x="0" y="48"/>
                  </a:lnTo>
                  <a:lnTo>
                    <a:pt x="0" y="53"/>
                  </a:lnTo>
                  <a:lnTo>
                    <a:pt x="3" y="56"/>
                  </a:lnTo>
                  <a:lnTo>
                    <a:pt x="5" y="57"/>
                  </a:lnTo>
                  <a:lnTo>
                    <a:pt x="8" y="59"/>
                  </a:lnTo>
                  <a:lnTo>
                    <a:pt x="12" y="59"/>
                  </a:lnTo>
                  <a:lnTo>
                    <a:pt x="14" y="57"/>
                  </a:lnTo>
                  <a:lnTo>
                    <a:pt x="78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83" name="Freeform 51"/>
            <p:cNvSpPr>
              <a:spLocks/>
            </p:cNvSpPr>
            <p:nvPr/>
          </p:nvSpPr>
          <p:spPr bwMode="auto">
            <a:xfrm>
              <a:off x="4077" y="3577"/>
              <a:ext cx="96" cy="96"/>
            </a:xfrm>
            <a:custGeom>
              <a:avLst/>
              <a:gdLst/>
              <a:ahLst/>
              <a:cxnLst>
                <a:cxn ang="0">
                  <a:pos x="1" y="62"/>
                </a:cxn>
                <a:cxn ang="0">
                  <a:pos x="3" y="70"/>
                </a:cxn>
                <a:cxn ang="0">
                  <a:pos x="19" y="87"/>
                </a:cxn>
                <a:cxn ang="0">
                  <a:pos x="23" y="92"/>
                </a:cxn>
                <a:cxn ang="0">
                  <a:pos x="31" y="95"/>
                </a:cxn>
                <a:cxn ang="0">
                  <a:pos x="43" y="96"/>
                </a:cxn>
                <a:cxn ang="0">
                  <a:pos x="61" y="96"/>
                </a:cxn>
                <a:cxn ang="0">
                  <a:pos x="65" y="93"/>
                </a:cxn>
                <a:cxn ang="0">
                  <a:pos x="71" y="92"/>
                </a:cxn>
                <a:cxn ang="0">
                  <a:pos x="87" y="78"/>
                </a:cxn>
                <a:cxn ang="0">
                  <a:pos x="92" y="70"/>
                </a:cxn>
                <a:cxn ang="0">
                  <a:pos x="95" y="64"/>
                </a:cxn>
                <a:cxn ang="0">
                  <a:pos x="96" y="53"/>
                </a:cxn>
                <a:cxn ang="0">
                  <a:pos x="96" y="34"/>
                </a:cxn>
                <a:cxn ang="0">
                  <a:pos x="93" y="30"/>
                </a:cxn>
                <a:cxn ang="0">
                  <a:pos x="82" y="14"/>
                </a:cxn>
                <a:cxn ang="0">
                  <a:pos x="74" y="6"/>
                </a:cxn>
                <a:cxn ang="0">
                  <a:pos x="67" y="3"/>
                </a:cxn>
                <a:cxn ang="0">
                  <a:pos x="61" y="0"/>
                </a:cxn>
                <a:cxn ang="0">
                  <a:pos x="29" y="2"/>
                </a:cxn>
                <a:cxn ang="0">
                  <a:pos x="22" y="6"/>
                </a:cxn>
                <a:cxn ang="0">
                  <a:pos x="9" y="17"/>
                </a:cxn>
                <a:cxn ang="0">
                  <a:pos x="3" y="28"/>
                </a:cxn>
                <a:cxn ang="0">
                  <a:pos x="0" y="34"/>
                </a:cxn>
                <a:cxn ang="0">
                  <a:pos x="19" y="40"/>
                </a:cxn>
                <a:cxn ang="0">
                  <a:pos x="22" y="34"/>
                </a:cxn>
                <a:cxn ang="0">
                  <a:pos x="22" y="30"/>
                </a:cxn>
                <a:cxn ang="0">
                  <a:pos x="29" y="22"/>
                </a:cxn>
                <a:cxn ang="0">
                  <a:pos x="34" y="22"/>
                </a:cxn>
                <a:cxn ang="0">
                  <a:pos x="40" y="19"/>
                </a:cxn>
                <a:cxn ang="0">
                  <a:pos x="56" y="20"/>
                </a:cxn>
                <a:cxn ang="0">
                  <a:pos x="67" y="25"/>
                </a:cxn>
                <a:cxn ang="0">
                  <a:pos x="76" y="33"/>
                </a:cxn>
                <a:cxn ang="0">
                  <a:pos x="74" y="36"/>
                </a:cxn>
                <a:cxn ang="0">
                  <a:pos x="78" y="40"/>
                </a:cxn>
                <a:cxn ang="0">
                  <a:pos x="82" y="42"/>
                </a:cxn>
                <a:cxn ang="0">
                  <a:pos x="76" y="56"/>
                </a:cxn>
                <a:cxn ang="0">
                  <a:pos x="74" y="62"/>
                </a:cxn>
                <a:cxn ang="0">
                  <a:pos x="68" y="70"/>
                </a:cxn>
                <a:cxn ang="0">
                  <a:pos x="70" y="68"/>
                </a:cxn>
                <a:cxn ang="0">
                  <a:pos x="62" y="75"/>
                </a:cxn>
                <a:cxn ang="0">
                  <a:pos x="56" y="76"/>
                </a:cxn>
                <a:cxn ang="0">
                  <a:pos x="42" y="82"/>
                </a:cxn>
                <a:cxn ang="0">
                  <a:pos x="40" y="78"/>
                </a:cxn>
                <a:cxn ang="0">
                  <a:pos x="36" y="75"/>
                </a:cxn>
                <a:cxn ang="0">
                  <a:pos x="33" y="76"/>
                </a:cxn>
                <a:cxn ang="0">
                  <a:pos x="25" y="67"/>
                </a:cxn>
                <a:cxn ang="0">
                  <a:pos x="20" y="56"/>
                </a:cxn>
                <a:cxn ang="0">
                  <a:pos x="0" y="48"/>
                </a:cxn>
              </a:cxnLst>
              <a:rect l="0" t="0" r="r" b="b"/>
              <a:pathLst>
                <a:path w="96" h="96">
                  <a:moveTo>
                    <a:pt x="0" y="48"/>
                  </a:moveTo>
                  <a:lnTo>
                    <a:pt x="0" y="61"/>
                  </a:lnTo>
                  <a:lnTo>
                    <a:pt x="1" y="62"/>
                  </a:lnTo>
                  <a:lnTo>
                    <a:pt x="1" y="64"/>
                  </a:lnTo>
                  <a:lnTo>
                    <a:pt x="3" y="67"/>
                  </a:lnTo>
                  <a:lnTo>
                    <a:pt x="3" y="70"/>
                  </a:lnTo>
                  <a:lnTo>
                    <a:pt x="6" y="73"/>
                  </a:lnTo>
                  <a:lnTo>
                    <a:pt x="6" y="75"/>
                  </a:lnTo>
                  <a:lnTo>
                    <a:pt x="19" y="87"/>
                  </a:lnTo>
                  <a:lnTo>
                    <a:pt x="17" y="84"/>
                  </a:lnTo>
                  <a:lnTo>
                    <a:pt x="14" y="82"/>
                  </a:lnTo>
                  <a:lnTo>
                    <a:pt x="23" y="92"/>
                  </a:lnTo>
                  <a:lnTo>
                    <a:pt x="26" y="92"/>
                  </a:lnTo>
                  <a:lnTo>
                    <a:pt x="29" y="93"/>
                  </a:lnTo>
                  <a:lnTo>
                    <a:pt x="31" y="95"/>
                  </a:lnTo>
                  <a:lnTo>
                    <a:pt x="33" y="95"/>
                  </a:lnTo>
                  <a:lnTo>
                    <a:pt x="34" y="96"/>
                  </a:lnTo>
                  <a:lnTo>
                    <a:pt x="43" y="96"/>
                  </a:lnTo>
                  <a:lnTo>
                    <a:pt x="54" y="95"/>
                  </a:lnTo>
                  <a:lnTo>
                    <a:pt x="53" y="96"/>
                  </a:lnTo>
                  <a:lnTo>
                    <a:pt x="61" y="96"/>
                  </a:lnTo>
                  <a:lnTo>
                    <a:pt x="62" y="95"/>
                  </a:lnTo>
                  <a:lnTo>
                    <a:pt x="64" y="95"/>
                  </a:lnTo>
                  <a:lnTo>
                    <a:pt x="65" y="93"/>
                  </a:lnTo>
                  <a:lnTo>
                    <a:pt x="68" y="93"/>
                  </a:lnTo>
                  <a:lnTo>
                    <a:pt x="70" y="92"/>
                  </a:lnTo>
                  <a:lnTo>
                    <a:pt x="71" y="92"/>
                  </a:lnTo>
                  <a:lnTo>
                    <a:pt x="76" y="87"/>
                  </a:lnTo>
                  <a:lnTo>
                    <a:pt x="78" y="87"/>
                  </a:lnTo>
                  <a:lnTo>
                    <a:pt x="87" y="78"/>
                  </a:lnTo>
                  <a:lnTo>
                    <a:pt x="87" y="76"/>
                  </a:lnTo>
                  <a:lnTo>
                    <a:pt x="92" y="72"/>
                  </a:lnTo>
                  <a:lnTo>
                    <a:pt x="92" y="70"/>
                  </a:lnTo>
                  <a:lnTo>
                    <a:pt x="93" y="68"/>
                  </a:lnTo>
                  <a:lnTo>
                    <a:pt x="93" y="65"/>
                  </a:lnTo>
                  <a:lnTo>
                    <a:pt x="95" y="64"/>
                  </a:lnTo>
                  <a:lnTo>
                    <a:pt x="95" y="62"/>
                  </a:lnTo>
                  <a:lnTo>
                    <a:pt x="96" y="61"/>
                  </a:lnTo>
                  <a:lnTo>
                    <a:pt x="96" y="53"/>
                  </a:lnTo>
                  <a:lnTo>
                    <a:pt x="95" y="54"/>
                  </a:lnTo>
                  <a:lnTo>
                    <a:pt x="96" y="44"/>
                  </a:lnTo>
                  <a:lnTo>
                    <a:pt x="96" y="34"/>
                  </a:lnTo>
                  <a:lnTo>
                    <a:pt x="95" y="33"/>
                  </a:lnTo>
                  <a:lnTo>
                    <a:pt x="95" y="31"/>
                  </a:lnTo>
                  <a:lnTo>
                    <a:pt x="93" y="30"/>
                  </a:lnTo>
                  <a:lnTo>
                    <a:pt x="92" y="26"/>
                  </a:lnTo>
                  <a:lnTo>
                    <a:pt x="92" y="23"/>
                  </a:lnTo>
                  <a:lnTo>
                    <a:pt x="82" y="14"/>
                  </a:lnTo>
                  <a:lnTo>
                    <a:pt x="84" y="17"/>
                  </a:lnTo>
                  <a:lnTo>
                    <a:pt x="87" y="19"/>
                  </a:lnTo>
                  <a:lnTo>
                    <a:pt x="74" y="6"/>
                  </a:lnTo>
                  <a:lnTo>
                    <a:pt x="73" y="6"/>
                  </a:lnTo>
                  <a:lnTo>
                    <a:pt x="70" y="3"/>
                  </a:lnTo>
                  <a:lnTo>
                    <a:pt x="67" y="3"/>
                  </a:lnTo>
                  <a:lnTo>
                    <a:pt x="64" y="2"/>
                  </a:lnTo>
                  <a:lnTo>
                    <a:pt x="62" y="2"/>
                  </a:lnTo>
                  <a:lnTo>
                    <a:pt x="61" y="0"/>
                  </a:lnTo>
                  <a:lnTo>
                    <a:pt x="34" y="0"/>
                  </a:lnTo>
                  <a:lnTo>
                    <a:pt x="33" y="2"/>
                  </a:lnTo>
                  <a:lnTo>
                    <a:pt x="29" y="2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6"/>
                  </a:lnTo>
                  <a:lnTo>
                    <a:pt x="17" y="9"/>
                  </a:lnTo>
                  <a:lnTo>
                    <a:pt x="14" y="14"/>
                  </a:lnTo>
                  <a:lnTo>
                    <a:pt x="9" y="17"/>
                  </a:lnTo>
                  <a:lnTo>
                    <a:pt x="6" y="22"/>
                  </a:lnTo>
                  <a:lnTo>
                    <a:pt x="3" y="25"/>
                  </a:lnTo>
                  <a:lnTo>
                    <a:pt x="3" y="28"/>
                  </a:lnTo>
                  <a:lnTo>
                    <a:pt x="1" y="30"/>
                  </a:lnTo>
                  <a:lnTo>
                    <a:pt x="1" y="33"/>
                  </a:lnTo>
                  <a:lnTo>
                    <a:pt x="0" y="34"/>
                  </a:lnTo>
                  <a:lnTo>
                    <a:pt x="0" y="48"/>
                  </a:lnTo>
                  <a:lnTo>
                    <a:pt x="19" y="48"/>
                  </a:lnTo>
                  <a:lnTo>
                    <a:pt x="19" y="40"/>
                  </a:lnTo>
                  <a:lnTo>
                    <a:pt x="20" y="39"/>
                  </a:lnTo>
                  <a:lnTo>
                    <a:pt x="20" y="36"/>
                  </a:lnTo>
                  <a:lnTo>
                    <a:pt x="22" y="34"/>
                  </a:lnTo>
                  <a:lnTo>
                    <a:pt x="22" y="31"/>
                  </a:lnTo>
                  <a:lnTo>
                    <a:pt x="25" y="28"/>
                  </a:lnTo>
                  <a:lnTo>
                    <a:pt x="22" y="30"/>
                  </a:lnTo>
                  <a:lnTo>
                    <a:pt x="20" y="33"/>
                  </a:lnTo>
                  <a:lnTo>
                    <a:pt x="33" y="20"/>
                  </a:lnTo>
                  <a:lnTo>
                    <a:pt x="29" y="22"/>
                  </a:lnTo>
                  <a:lnTo>
                    <a:pt x="28" y="25"/>
                  </a:lnTo>
                  <a:lnTo>
                    <a:pt x="31" y="22"/>
                  </a:lnTo>
                  <a:lnTo>
                    <a:pt x="34" y="22"/>
                  </a:lnTo>
                  <a:lnTo>
                    <a:pt x="36" y="20"/>
                  </a:lnTo>
                  <a:lnTo>
                    <a:pt x="39" y="20"/>
                  </a:lnTo>
                  <a:lnTo>
                    <a:pt x="40" y="19"/>
                  </a:lnTo>
                  <a:lnTo>
                    <a:pt x="48" y="19"/>
                  </a:lnTo>
                  <a:lnTo>
                    <a:pt x="54" y="19"/>
                  </a:lnTo>
                  <a:lnTo>
                    <a:pt x="56" y="20"/>
                  </a:lnTo>
                  <a:lnTo>
                    <a:pt x="61" y="20"/>
                  </a:lnTo>
                  <a:lnTo>
                    <a:pt x="64" y="22"/>
                  </a:lnTo>
                  <a:lnTo>
                    <a:pt x="67" y="25"/>
                  </a:lnTo>
                  <a:lnTo>
                    <a:pt x="68" y="25"/>
                  </a:lnTo>
                  <a:lnTo>
                    <a:pt x="71" y="30"/>
                  </a:lnTo>
                  <a:lnTo>
                    <a:pt x="76" y="33"/>
                  </a:lnTo>
                  <a:lnTo>
                    <a:pt x="73" y="30"/>
                  </a:lnTo>
                  <a:lnTo>
                    <a:pt x="74" y="33"/>
                  </a:lnTo>
                  <a:lnTo>
                    <a:pt x="74" y="36"/>
                  </a:lnTo>
                  <a:lnTo>
                    <a:pt x="76" y="37"/>
                  </a:lnTo>
                  <a:lnTo>
                    <a:pt x="76" y="39"/>
                  </a:lnTo>
                  <a:lnTo>
                    <a:pt x="78" y="40"/>
                  </a:lnTo>
                  <a:lnTo>
                    <a:pt x="78" y="47"/>
                  </a:lnTo>
                  <a:lnTo>
                    <a:pt x="81" y="53"/>
                  </a:lnTo>
                  <a:lnTo>
                    <a:pt x="82" y="42"/>
                  </a:lnTo>
                  <a:lnTo>
                    <a:pt x="78" y="47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6" y="58"/>
                  </a:lnTo>
                  <a:lnTo>
                    <a:pt x="74" y="59"/>
                  </a:lnTo>
                  <a:lnTo>
                    <a:pt x="74" y="62"/>
                  </a:lnTo>
                  <a:lnTo>
                    <a:pt x="73" y="64"/>
                  </a:lnTo>
                  <a:lnTo>
                    <a:pt x="73" y="65"/>
                  </a:lnTo>
                  <a:lnTo>
                    <a:pt x="68" y="70"/>
                  </a:lnTo>
                  <a:lnTo>
                    <a:pt x="68" y="72"/>
                  </a:lnTo>
                  <a:lnTo>
                    <a:pt x="71" y="68"/>
                  </a:lnTo>
                  <a:lnTo>
                    <a:pt x="70" y="68"/>
                  </a:lnTo>
                  <a:lnTo>
                    <a:pt x="65" y="73"/>
                  </a:lnTo>
                  <a:lnTo>
                    <a:pt x="64" y="73"/>
                  </a:lnTo>
                  <a:lnTo>
                    <a:pt x="62" y="75"/>
                  </a:lnTo>
                  <a:lnTo>
                    <a:pt x="59" y="75"/>
                  </a:lnTo>
                  <a:lnTo>
                    <a:pt x="57" y="76"/>
                  </a:lnTo>
                  <a:lnTo>
                    <a:pt x="56" y="76"/>
                  </a:lnTo>
                  <a:lnTo>
                    <a:pt x="54" y="78"/>
                  </a:lnTo>
                  <a:lnTo>
                    <a:pt x="47" y="78"/>
                  </a:lnTo>
                  <a:lnTo>
                    <a:pt x="42" y="82"/>
                  </a:lnTo>
                  <a:lnTo>
                    <a:pt x="53" y="81"/>
                  </a:lnTo>
                  <a:lnTo>
                    <a:pt x="47" y="78"/>
                  </a:lnTo>
                  <a:lnTo>
                    <a:pt x="40" y="78"/>
                  </a:lnTo>
                  <a:lnTo>
                    <a:pt x="39" y="76"/>
                  </a:lnTo>
                  <a:lnTo>
                    <a:pt x="37" y="76"/>
                  </a:lnTo>
                  <a:lnTo>
                    <a:pt x="36" y="75"/>
                  </a:lnTo>
                  <a:lnTo>
                    <a:pt x="33" y="75"/>
                  </a:lnTo>
                  <a:lnTo>
                    <a:pt x="29" y="73"/>
                  </a:lnTo>
                  <a:lnTo>
                    <a:pt x="33" y="76"/>
                  </a:lnTo>
                  <a:lnTo>
                    <a:pt x="29" y="72"/>
                  </a:lnTo>
                  <a:lnTo>
                    <a:pt x="25" y="68"/>
                  </a:lnTo>
                  <a:lnTo>
                    <a:pt x="25" y="67"/>
                  </a:lnTo>
                  <a:lnTo>
                    <a:pt x="22" y="64"/>
                  </a:lnTo>
                  <a:lnTo>
                    <a:pt x="20" y="61"/>
                  </a:lnTo>
                  <a:lnTo>
                    <a:pt x="20" y="56"/>
                  </a:lnTo>
                  <a:lnTo>
                    <a:pt x="19" y="54"/>
                  </a:lnTo>
                  <a:lnTo>
                    <a:pt x="19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84" name="Rectangle 52"/>
            <p:cNvSpPr>
              <a:spLocks noChangeArrowheads="1"/>
            </p:cNvSpPr>
            <p:nvPr/>
          </p:nvSpPr>
          <p:spPr bwMode="auto">
            <a:xfrm>
              <a:off x="4318" y="3589"/>
              <a:ext cx="7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/>
            </a:p>
          </p:txBody>
        </p:sp>
        <p:sp>
          <p:nvSpPr>
            <p:cNvPr id="197685" name="Freeform 53"/>
            <p:cNvSpPr>
              <a:spLocks/>
            </p:cNvSpPr>
            <p:nvPr/>
          </p:nvSpPr>
          <p:spPr bwMode="auto">
            <a:xfrm>
              <a:off x="4308" y="3557"/>
              <a:ext cx="98" cy="19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4" y="15"/>
                </a:cxn>
                <a:cxn ang="0">
                  <a:pos x="7" y="19"/>
                </a:cxn>
                <a:cxn ang="0">
                  <a:pos x="92" y="19"/>
                </a:cxn>
                <a:cxn ang="0">
                  <a:pos x="95" y="15"/>
                </a:cxn>
                <a:cxn ang="0">
                  <a:pos x="98" y="12"/>
                </a:cxn>
                <a:cxn ang="0">
                  <a:pos x="98" y="6"/>
                </a:cxn>
                <a:cxn ang="0">
                  <a:pos x="95" y="3"/>
                </a:cxn>
                <a:cxn ang="0">
                  <a:pos x="92" y="0"/>
                </a:cxn>
                <a:cxn ang="0">
                  <a:pos x="89" y="0"/>
                </a:cxn>
                <a:cxn ang="0">
                  <a:pos x="10" y="0"/>
                </a:cxn>
              </a:cxnLst>
              <a:rect l="0" t="0" r="r" b="b"/>
              <a:pathLst>
                <a:path w="98" h="19">
                  <a:moveTo>
                    <a:pt x="10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4" y="15"/>
                  </a:lnTo>
                  <a:lnTo>
                    <a:pt x="7" y="19"/>
                  </a:lnTo>
                  <a:lnTo>
                    <a:pt x="92" y="19"/>
                  </a:lnTo>
                  <a:lnTo>
                    <a:pt x="95" y="15"/>
                  </a:lnTo>
                  <a:lnTo>
                    <a:pt x="98" y="12"/>
                  </a:lnTo>
                  <a:lnTo>
                    <a:pt x="98" y="6"/>
                  </a:lnTo>
                  <a:lnTo>
                    <a:pt x="95" y="3"/>
                  </a:lnTo>
                  <a:lnTo>
                    <a:pt x="92" y="0"/>
                  </a:lnTo>
                  <a:lnTo>
                    <a:pt x="89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86" name="Rectangle 54"/>
            <p:cNvSpPr>
              <a:spLocks noChangeArrowheads="1"/>
            </p:cNvSpPr>
            <p:nvPr/>
          </p:nvSpPr>
          <p:spPr bwMode="auto">
            <a:xfrm>
              <a:off x="4674" y="897"/>
              <a:ext cx="14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Swiss 721 SWA" charset="0"/>
                </a:rPr>
                <a:t>Q</a:t>
              </a:r>
              <a:r>
                <a:rPr lang="en-US" sz="1600" b="1" baseline="-25000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 baseline="-25000"/>
            </a:p>
          </p:txBody>
        </p:sp>
        <p:sp>
          <p:nvSpPr>
            <p:cNvPr id="197687" name="Rectangle 55"/>
            <p:cNvSpPr>
              <a:spLocks noChangeArrowheads="1"/>
            </p:cNvSpPr>
            <p:nvPr/>
          </p:nvSpPr>
          <p:spPr bwMode="auto">
            <a:xfrm>
              <a:off x="4655" y="1689"/>
              <a:ext cx="13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Q</a:t>
              </a:r>
              <a:r>
                <a:rPr lang="en-US" sz="1500" b="1" baseline="-25000">
                  <a:solidFill>
                    <a:srgbClr val="000000"/>
                  </a:solidFill>
                  <a:latin typeface="Swiss 721 SWA" charset="0"/>
                </a:rPr>
                <a:t>2</a:t>
              </a:r>
              <a:endParaRPr lang="en-US" baseline="-25000"/>
            </a:p>
          </p:txBody>
        </p:sp>
        <p:sp>
          <p:nvSpPr>
            <p:cNvPr id="197688" name="Rectangle 56"/>
            <p:cNvSpPr>
              <a:spLocks noChangeArrowheads="1"/>
            </p:cNvSpPr>
            <p:nvPr/>
          </p:nvSpPr>
          <p:spPr bwMode="auto">
            <a:xfrm>
              <a:off x="4674" y="2503"/>
              <a:ext cx="13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Q</a:t>
              </a:r>
              <a:r>
                <a:rPr lang="en-US" sz="1500" b="1" baseline="-25000">
                  <a:solidFill>
                    <a:srgbClr val="000000"/>
                  </a:solidFill>
                  <a:latin typeface="Swiss 721 SWA" charset="0"/>
                </a:rPr>
                <a:t>4</a:t>
              </a:r>
              <a:endParaRPr lang="en-US" baseline="-25000"/>
            </a:p>
          </p:txBody>
        </p:sp>
        <p:sp>
          <p:nvSpPr>
            <p:cNvPr id="197689" name="Rectangle 57"/>
            <p:cNvSpPr>
              <a:spLocks noChangeArrowheads="1"/>
            </p:cNvSpPr>
            <p:nvPr/>
          </p:nvSpPr>
          <p:spPr bwMode="auto">
            <a:xfrm>
              <a:off x="4674" y="3277"/>
              <a:ext cx="13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Q</a:t>
              </a:r>
              <a:r>
                <a:rPr lang="en-US" sz="1500" b="1" baseline="-25000">
                  <a:solidFill>
                    <a:srgbClr val="000000"/>
                  </a:solidFill>
                  <a:latin typeface="Swiss 721 SWA" charset="0"/>
                </a:rPr>
                <a:t>8</a:t>
              </a:r>
              <a:endParaRPr lang="en-US" baseline="-25000"/>
            </a:p>
          </p:txBody>
        </p:sp>
        <p:sp>
          <p:nvSpPr>
            <p:cNvPr id="197690" name="Freeform 58"/>
            <p:cNvSpPr>
              <a:spLocks/>
            </p:cNvSpPr>
            <p:nvPr/>
          </p:nvSpPr>
          <p:spPr bwMode="auto">
            <a:xfrm>
              <a:off x="4447" y="957"/>
              <a:ext cx="197" cy="1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191" y="19"/>
                </a:cxn>
                <a:cxn ang="0">
                  <a:pos x="194" y="16"/>
                </a:cxn>
                <a:cxn ang="0">
                  <a:pos x="197" y="13"/>
                </a:cxn>
                <a:cxn ang="0">
                  <a:pos x="197" y="6"/>
                </a:cxn>
                <a:cxn ang="0">
                  <a:pos x="194" y="3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9" y="0"/>
                </a:cxn>
              </a:cxnLst>
              <a:rect l="0" t="0" r="r" b="b"/>
              <a:pathLst>
                <a:path w="197" h="19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191" y="19"/>
                  </a:lnTo>
                  <a:lnTo>
                    <a:pt x="194" y="16"/>
                  </a:lnTo>
                  <a:lnTo>
                    <a:pt x="197" y="13"/>
                  </a:lnTo>
                  <a:lnTo>
                    <a:pt x="197" y="6"/>
                  </a:lnTo>
                  <a:lnTo>
                    <a:pt x="194" y="3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91" name="Freeform 59"/>
            <p:cNvSpPr>
              <a:spLocks/>
            </p:cNvSpPr>
            <p:nvPr/>
          </p:nvSpPr>
          <p:spPr bwMode="auto">
            <a:xfrm>
              <a:off x="4447" y="1751"/>
              <a:ext cx="197" cy="1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191" y="19"/>
                </a:cxn>
                <a:cxn ang="0">
                  <a:pos x="194" y="16"/>
                </a:cxn>
                <a:cxn ang="0">
                  <a:pos x="197" y="13"/>
                </a:cxn>
                <a:cxn ang="0">
                  <a:pos x="197" y="6"/>
                </a:cxn>
                <a:cxn ang="0">
                  <a:pos x="194" y="3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9" y="0"/>
                </a:cxn>
              </a:cxnLst>
              <a:rect l="0" t="0" r="r" b="b"/>
              <a:pathLst>
                <a:path w="197" h="19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191" y="19"/>
                  </a:lnTo>
                  <a:lnTo>
                    <a:pt x="194" y="16"/>
                  </a:lnTo>
                  <a:lnTo>
                    <a:pt x="197" y="13"/>
                  </a:lnTo>
                  <a:lnTo>
                    <a:pt x="197" y="6"/>
                  </a:lnTo>
                  <a:lnTo>
                    <a:pt x="194" y="3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92" name="Freeform 60"/>
            <p:cNvSpPr>
              <a:spLocks/>
            </p:cNvSpPr>
            <p:nvPr/>
          </p:nvSpPr>
          <p:spPr bwMode="auto">
            <a:xfrm>
              <a:off x="4447" y="2545"/>
              <a:ext cx="197" cy="1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191" y="19"/>
                </a:cxn>
                <a:cxn ang="0">
                  <a:pos x="194" y="16"/>
                </a:cxn>
                <a:cxn ang="0">
                  <a:pos x="197" y="13"/>
                </a:cxn>
                <a:cxn ang="0">
                  <a:pos x="197" y="7"/>
                </a:cxn>
                <a:cxn ang="0">
                  <a:pos x="194" y="3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9" y="0"/>
                </a:cxn>
              </a:cxnLst>
              <a:rect l="0" t="0" r="r" b="b"/>
              <a:pathLst>
                <a:path w="197" h="19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191" y="19"/>
                  </a:lnTo>
                  <a:lnTo>
                    <a:pt x="194" y="16"/>
                  </a:lnTo>
                  <a:lnTo>
                    <a:pt x="197" y="13"/>
                  </a:lnTo>
                  <a:lnTo>
                    <a:pt x="197" y="7"/>
                  </a:lnTo>
                  <a:lnTo>
                    <a:pt x="194" y="3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93" name="Freeform 61"/>
            <p:cNvSpPr>
              <a:spLocks/>
            </p:cNvSpPr>
            <p:nvPr/>
          </p:nvSpPr>
          <p:spPr bwMode="auto">
            <a:xfrm>
              <a:off x="4447" y="3338"/>
              <a:ext cx="197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191" y="18"/>
                </a:cxn>
                <a:cxn ang="0">
                  <a:pos x="194" y="15"/>
                </a:cxn>
                <a:cxn ang="0">
                  <a:pos x="197" y="12"/>
                </a:cxn>
                <a:cxn ang="0">
                  <a:pos x="197" y="6"/>
                </a:cxn>
                <a:cxn ang="0">
                  <a:pos x="194" y="3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9" y="0"/>
                </a:cxn>
              </a:cxnLst>
              <a:rect l="0" t="0" r="r" b="b"/>
              <a:pathLst>
                <a:path w="197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191" y="18"/>
                  </a:lnTo>
                  <a:lnTo>
                    <a:pt x="194" y="15"/>
                  </a:lnTo>
                  <a:lnTo>
                    <a:pt x="197" y="12"/>
                  </a:lnTo>
                  <a:lnTo>
                    <a:pt x="197" y="6"/>
                  </a:lnTo>
                  <a:lnTo>
                    <a:pt x="194" y="3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94" name="Freeform 62"/>
            <p:cNvSpPr>
              <a:spLocks/>
            </p:cNvSpPr>
            <p:nvPr/>
          </p:nvSpPr>
          <p:spPr bwMode="auto">
            <a:xfrm>
              <a:off x="3378" y="1235"/>
              <a:ext cx="711" cy="19"/>
            </a:xfrm>
            <a:custGeom>
              <a:avLst/>
              <a:gdLst/>
              <a:ahLst/>
              <a:cxnLst>
                <a:cxn ang="0">
                  <a:pos x="702" y="19"/>
                </a:cxn>
                <a:cxn ang="0">
                  <a:pos x="705" y="19"/>
                </a:cxn>
                <a:cxn ang="0">
                  <a:pos x="708" y="16"/>
                </a:cxn>
                <a:cxn ang="0">
                  <a:pos x="711" y="13"/>
                </a:cxn>
                <a:cxn ang="0">
                  <a:pos x="711" y="7"/>
                </a:cxn>
                <a:cxn ang="0">
                  <a:pos x="708" y="3"/>
                </a:cxn>
                <a:cxn ang="0">
                  <a:pos x="705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702" y="19"/>
                </a:cxn>
              </a:cxnLst>
              <a:rect l="0" t="0" r="r" b="b"/>
              <a:pathLst>
                <a:path w="711" h="19">
                  <a:moveTo>
                    <a:pt x="702" y="19"/>
                  </a:moveTo>
                  <a:lnTo>
                    <a:pt x="705" y="19"/>
                  </a:lnTo>
                  <a:lnTo>
                    <a:pt x="708" y="16"/>
                  </a:lnTo>
                  <a:lnTo>
                    <a:pt x="711" y="13"/>
                  </a:lnTo>
                  <a:lnTo>
                    <a:pt x="711" y="7"/>
                  </a:lnTo>
                  <a:lnTo>
                    <a:pt x="708" y="3"/>
                  </a:lnTo>
                  <a:lnTo>
                    <a:pt x="705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702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95" name="Freeform 63"/>
            <p:cNvSpPr>
              <a:spLocks/>
            </p:cNvSpPr>
            <p:nvPr/>
          </p:nvSpPr>
          <p:spPr bwMode="auto">
            <a:xfrm>
              <a:off x="3932" y="2029"/>
              <a:ext cx="157" cy="19"/>
            </a:xfrm>
            <a:custGeom>
              <a:avLst/>
              <a:gdLst/>
              <a:ahLst/>
              <a:cxnLst>
                <a:cxn ang="0">
                  <a:pos x="148" y="19"/>
                </a:cxn>
                <a:cxn ang="0">
                  <a:pos x="151" y="19"/>
                </a:cxn>
                <a:cxn ang="0">
                  <a:pos x="154" y="16"/>
                </a:cxn>
                <a:cxn ang="0">
                  <a:pos x="157" y="13"/>
                </a:cxn>
                <a:cxn ang="0">
                  <a:pos x="157" y="7"/>
                </a:cxn>
                <a:cxn ang="0">
                  <a:pos x="154" y="4"/>
                </a:cxn>
                <a:cxn ang="0">
                  <a:pos x="151" y="0"/>
                </a:cxn>
                <a:cxn ang="0">
                  <a:pos x="7" y="0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7" y="19"/>
                </a:cxn>
                <a:cxn ang="0">
                  <a:pos x="10" y="19"/>
                </a:cxn>
                <a:cxn ang="0">
                  <a:pos x="148" y="19"/>
                </a:cxn>
              </a:cxnLst>
              <a:rect l="0" t="0" r="r" b="b"/>
              <a:pathLst>
                <a:path w="157" h="19">
                  <a:moveTo>
                    <a:pt x="148" y="19"/>
                  </a:moveTo>
                  <a:lnTo>
                    <a:pt x="151" y="19"/>
                  </a:lnTo>
                  <a:lnTo>
                    <a:pt x="154" y="16"/>
                  </a:lnTo>
                  <a:lnTo>
                    <a:pt x="157" y="13"/>
                  </a:lnTo>
                  <a:lnTo>
                    <a:pt x="157" y="7"/>
                  </a:lnTo>
                  <a:lnTo>
                    <a:pt x="154" y="4"/>
                  </a:lnTo>
                  <a:lnTo>
                    <a:pt x="151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7" y="19"/>
                  </a:lnTo>
                  <a:lnTo>
                    <a:pt x="10" y="19"/>
                  </a:lnTo>
                  <a:lnTo>
                    <a:pt x="148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96" name="Freeform 64"/>
            <p:cNvSpPr>
              <a:spLocks/>
            </p:cNvSpPr>
            <p:nvPr/>
          </p:nvSpPr>
          <p:spPr bwMode="auto">
            <a:xfrm>
              <a:off x="3932" y="1254"/>
              <a:ext cx="19" cy="2381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9" y="6"/>
                </a:cxn>
                <a:cxn ang="0">
                  <a:pos x="16" y="3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2374"/>
                </a:cxn>
                <a:cxn ang="0">
                  <a:pos x="3" y="2377"/>
                </a:cxn>
                <a:cxn ang="0">
                  <a:pos x="7" y="2381"/>
                </a:cxn>
                <a:cxn ang="0">
                  <a:pos x="13" y="2381"/>
                </a:cxn>
                <a:cxn ang="0">
                  <a:pos x="16" y="2377"/>
                </a:cxn>
                <a:cxn ang="0">
                  <a:pos x="19" y="2374"/>
                </a:cxn>
                <a:cxn ang="0">
                  <a:pos x="19" y="2371"/>
                </a:cxn>
                <a:cxn ang="0">
                  <a:pos x="19" y="9"/>
                </a:cxn>
              </a:cxnLst>
              <a:rect l="0" t="0" r="r" b="b"/>
              <a:pathLst>
                <a:path w="19" h="2381">
                  <a:moveTo>
                    <a:pt x="19" y="9"/>
                  </a:moveTo>
                  <a:lnTo>
                    <a:pt x="19" y="6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374"/>
                  </a:lnTo>
                  <a:lnTo>
                    <a:pt x="3" y="2377"/>
                  </a:lnTo>
                  <a:lnTo>
                    <a:pt x="7" y="2381"/>
                  </a:lnTo>
                  <a:lnTo>
                    <a:pt x="13" y="2381"/>
                  </a:lnTo>
                  <a:lnTo>
                    <a:pt x="16" y="2377"/>
                  </a:lnTo>
                  <a:lnTo>
                    <a:pt x="19" y="2374"/>
                  </a:lnTo>
                  <a:lnTo>
                    <a:pt x="19" y="2371"/>
                  </a:lnTo>
                  <a:lnTo>
                    <a:pt x="19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97" name="Freeform 65"/>
            <p:cNvSpPr>
              <a:spLocks/>
            </p:cNvSpPr>
            <p:nvPr/>
          </p:nvSpPr>
          <p:spPr bwMode="auto">
            <a:xfrm>
              <a:off x="3932" y="3616"/>
              <a:ext cx="157" cy="19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7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7" y="19"/>
                </a:cxn>
                <a:cxn ang="0">
                  <a:pos x="151" y="19"/>
                </a:cxn>
                <a:cxn ang="0">
                  <a:pos x="154" y="15"/>
                </a:cxn>
                <a:cxn ang="0">
                  <a:pos x="157" y="12"/>
                </a:cxn>
                <a:cxn ang="0">
                  <a:pos x="157" y="6"/>
                </a:cxn>
                <a:cxn ang="0">
                  <a:pos x="154" y="3"/>
                </a:cxn>
                <a:cxn ang="0">
                  <a:pos x="151" y="0"/>
                </a:cxn>
                <a:cxn ang="0">
                  <a:pos x="148" y="0"/>
                </a:cxn>
                <a:cxn ang="0">
                  <a:pos x="10" y="0"/>
                </a:cxn>
              </a:cxnLst>
              <a:rect l="0" t="0" r="r" b="b"/>
              <a:pathLst>
                <a:path w="157" h="19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7" y="19"/>
                  </a:lnTo>
                  <a:lnTo>
                    <a:pt x="151" y="19"/>
                  </a:lnTo>
                  <a:lnTo>
                    <a:pt x="154" y="15"/>
                  </a:lnTo>
                  <a:lnTo>
                    <a:pt x="157" y="12"/>
                  </a:lnTo>
                  <a:lnTo>
                    <a:pt x="157" y="6"/>
                  </a:lnTo>
                  <a:lnTo>
                    <a:pt x="154" y="3"/>
                  </a:lnTo>
                  <a:lnTo>
                    <a:pt x="151" y="0"/>
                  </a:lnTo>
                  <a:lnTo>
                    <a:pt x="148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98" name="Freeform 66"/>
            <p:cNvSpPr>
              <a:spLocks/>
            </p:cNvSpPr>
            <p:nvPr/>
          </p:nvSpPr>
          <p:spPr bwMode="auto">
            <a:xfrm>
              <a:off x="3932" y="2822"/>
              <a:ext cx="157" cy="19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7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7" y="19"/>
                </a:cxn>
                <a:cxn ang="0">
                  <a:pos x="151" y="19"/>
                </a:cxn>
                <a:cxn ang="0">
                  <a:pos x="154" y="15"/>
                </a:cxn>
                <a:cxn ang="0">
                  <a:pos x="157" y="12"/>
                </a:cxn>
                <a:cxn ang="0">
                  <a:pos x="157" y="6"/>
                </a:cxn>
                <a:cxn ang="0">
                  <a:pos x="154" y="3"/>
                </a:cxn>
                <a:cxn ang="0">
                  <a:pos x="151" y="0"/>
                </a:cxn>
                <a:cxn ang="0">
                  <a:pos x="148" y="0"/>
                </a:cxn>
                <a:cxn ang="0">
                  <a:pos x="10" y="0"/>
                </a:cxn>
              </a:cxnLst>
              <a:rect l="0" t="0" r="r" b="b"/>
              <a:pathLst>
                <a:path w="157" h="19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7" y="19"/>
                  </a:lnTo>
                  <a:lnTo>
                    <a:pt x="151" y="19"/>
                  </a:lnTo>
                  <a:lnTo>
                    <a:pt x="154" y="15"/>
                  </a:lnTo>
                  <a:lnTo>
                    <a:pt x="157" y="12"/>
                  </a:lnTo>
                  <a:lnTo>
                    <a:pt x="157" y="6"/>
                  </a:lnTo>
                  <a:lnTo>
                    <a:pt x="154" y="3"/>
                  </a:lnTo>
                  <a:lnTo>
                    <a:pt x="151" y="0"/>
                  </a:lnTo>
                  <a:lnTo>
                    <a:pt x="148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99" name="Oval 67"/>
            <p:cNvSpPr>
              <a:spLocks noChangeArrowheads="1"/>
            </p:cNvSpPr>
            <p:nvPr/>
          </p:nvSpPr>
          <p:spPr bwMode="auto">
            <a:xfrm>
              <a:off x="3903" y="1204"/>
              <a:ext cx="79" cy="81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00" name="Freeform 68"/>
            <p:cNvSpPr>
              <a:spLocks/>
            </p:cNvSpPr>
            <p:nvPr/>
          </p:nvSpPr>
          <p:spPr bwMode="auto">
            <a:xfrm>
              <a:off x="3894" y="1195"/>
              <a:ext cx="94" cy="96"/>
            </a:xfrm>
            <a:custGeom>
              <a:avLst/>
              <a:gdLst/>
              <a:ahLst/>
              <a:cxnLst>
                <a:cxn ang="0">
                  <a:pos x="1" y="62"/>
                </a:cxn>
                <a:cxn ang="0">
                  <a:pos x="3" y="70"/>
                </a:cxn>
                <a:cxn ang="0">
                  <a:pos x="18" y="87"/>
                </a:cxn>
                <a:cxn ang="0">
                  <a:pos x="23" y="92"/>
                </a:cxn>
                <a:cxn ang="0">
                  <a:pos x="31" y="95"/>
                </a:cxn>
                <a:cxn ang="0">
                  <a:pos x="43" y="96"/>
                </a:cxn>
                <a:cxn ang="0">
                  <a:pos x="60" y="96"/>
                </a:cxn>
                <a:cxn ang="0">
                  <a:pos x="65" y="93"/>
                </a:cxn>
                <a:cxn ang="0">
                  <a:pos x="80" y="82"/>
                </a:cxn>
                <a:cxn ang="0">
                  <a:pos x="88" y="75"/>
                </a:cxn>
                <a:cxn ang="0">
                  <a:pos x="91" y="67"/>
                </a:cxn>
                <a:cxn ang="0">
                  <a:pos x="94" y="61"/>
                </a:cxn>
                <a:cxn ang="0">
                  <a:pos x="94" y="43"/>
                </a:cxn>
                <a:cxn ang="0">
                  <a:pos x="93" y="29"/>
                </a:cxn>
                <a:cxn ang="0">
                  <a:pos x="88" y="22"/>
                </a:cxn>
                <a:cxn ang="0">
                  <a:pos x="77" y="9"/>
                </a:cxn>
                <a:cxn ang="0">
                  <a:pos x="66" y="3"/>
                </a:cxn>
                <a:cxn ang="0">
                  <a:pos x="60" y="0"/>
                </a:cxn>
                <a:cxn ang="0">
                  <a:pos x="29" y="2"/>
                </a:cxn>
                <a:cxn ang="0">
                  <a:pos x="21" y="6"/>
                </a:cxn>
                <a:cxn ang="0">
                  <a:pos x="9" y="17"/>
                </a:cxn>
                <a:cxn ang="0">
                  <a:pos x="3" y="28"/>
                </a:cxn>
                <a:cxn ang="0">
                  <a:pos x="0" y="34"/>
                </a:cxn>
                <a:cxn ang="0">
                  <a:pos x="18" y="40"/>
                </a:cxn>
                <a:cxn ang="0">
                  <a:pos x="21" y="34"/>
                </a:cxn>
                <a:cxn ang="0">
                  <a:pos x="21" y="29"/>
                </a:cxn>
                <a:cxn ang="0">
                  <a:pos x="29" y="22"/>
                </a:cxn>
                <a:cxn ang="0">
                  <a:pos x="34" y="22"/>
                </a:cxn>
                <a:cxn ang="0">
                  <a:pos x="40" y="19"/>
                </a:cxn>
                <a:cxn ang="0">
                  <a:pos x="55" y="20"/>
                </a:cxn>
                <a:cxn ang="0">
                  <a:pos x="63" y="22"/>
                </a:cxn>
                <a:cxn ang="0">
                  <a:pos x="62" y="20"/>
                </a:cxn>
                <a:cxn ang="0">
                  <a:pos x="69" y="28"/>
                </a:cxn>
                <a:cxn ang="0">
                  <a:pos x="74" y="36"/>
                </a:cxn>
                <a:cxn ang="0">
                  <a:pos x="76" y="47"/>
                </a:cxn>
                <a:cxn ang="0">
                  <a:pos x="76" y="47"/>
                </a:cxn>
                <a:cxn ang="0">
                  <a:pos x="74" y="61"/>
                </a:cxn>
                <a:cxn ang="0">
                  <a:pos x="69" y="68"/>
                </a:cxn>
                <a:cxn ang="0">
                  <a:pos x="65" y="73"/>
                </a:cxn>
                <a:cxn ang="0">
                  <a:pos x="57" y="76"/>
                </a:cxn>
                <a:cxn ang="0">
                  <a:pos x="46" y="78"/>
                </a:cxn>
                <a:cxn ang="0">
                  <a:pos x="46" y="78"/>
                </a:cxn>
                <a:cxn ang="0">
                  <a:pos x="37" y="76"/>
                </a:cxn>
                <a:cxn ang="0">
                  <a:pos x="29" y="73"/>
                </a:cxn>
                <a:cxn ang="0">
                  <a:pos x="24" y="68"/>
                </a:cxn>
                <a:cxn ang="0">
                  <a:pos x="20" y="61"/>
                </a:cxn>
                <a:cxn ang="0">
                  <a:pos x="18" y="48"/>
                </a:cxn>
              </a:cxnLst>
              <a:rect l="0" t="0" r="r" b="b"/>
              <a:pathLst>
                <a:path w="94" h="96">
                  <a:moveTo>
                    <a:pt x="0" y="48"/>
                  </a:moveTo>
                  <a:lnTo>
                    <a:pt x="0" y="61"/>
                  </a:lnTo>
                  <a:lnTo>
                    <a:pt x="1" y="62"/>
                  </a:lnTo>
                  <a:lnTo>
                    <a:pt x="1" y="64"/>
                  </a:lnTo>
                  <a:lnTo>
                    <a:pt x="3" y="67"/>
                  </a:lnTo>
                  <a:lnTo>
                    <a:pt x="3" y="70"/>
                  </a:lnTo>
                  <a:lnTo>
                    <a:pt x="6" y="73"/>
                  </a:lnTo>
                  <a:lnTo>
                    <a:pt x="6" y="75"/>
                  </a:lnTo>
                  <a:lnTo>
                    <a:pt x="18" y="87"/>
                  </a:lnTo>
                  <a:lnTo>
                    <a:pt x="17" y="84"/>
                  </a:lnTo>
                  <a:lnTo>
                    <a:pt x="14" y="82"/>
                  </a:lnTo>
                  <a:lnTo>
                    <a:pt x="23" y="92"/>
                  </a:lnTo>
                  <a:lnTo>
                    <a:pt x="26" y="92"/>
                  </a:lnTo>
                  <a:lnTo>
                    <a:pt x="29" y="93"/>
                  </a:lnTo>
                  <a:lnTo>
                    <a:pt x="31" y="95"/>
                  </a:lnTo>
                  <a:lnTo>
                    <a:pt x="32" y="95"/>
                  </a:lnTo>
                  <a:lnTo>
                    <a:pt x="34" y="96"/>
                  </a:lnTo>
                  <a:lnTo>
                    <a:pt x="43" y="96"/>
                  </a:lnTo>
                  <a:lnTo>
                    <a:pt x="54" y="95"/>
                  </a:lnTo>
                  <a:lnTo>
                    <a:pt x="52" y="96"/>
                  </a:lnTo>
                  <a:lnTo>
                    <a:pt x="60" y="96"/>
                  </a:lnTo>
                  <a:lnTo>
                    <a:pt x="62" y="95"/>
                  </a:lnTo>
                  <a:lnTo>
                    <a:pt x="63" y="95"/>
                  </a:lnTo>
                  <a:lnTo>
                    <a:pt x="65" y="93"/>
                  </a:lnTo>
                  <a:lnTo>
                    <a:pt x="68" y="92"/>
                  </a:lnTo>
                  <a:lnTo>
                    <a:pt x="71" y="92"/>
                  </a:lnTo>
                  <a:lnTo>
                    <a:pt x="80" y="82"/>
                  </a:lnTo>
                  <a:lnTo>
                    <a:pt x="77" y="84"/>
                  </a:lnTo>
                  <a:lnTo>
                    <a:pt x="76" y="87"/>
                  </a:lnTo>
                  <a:lnTo>
                    <a:pt x="88" y="75"/>
                  </a:lnTo>
                  <a:lnTo>
                    <a:pt x="88" y="73"/>
                  </a:lnTo>
                  <a:lnTo>
                    <a:pt x="91" y="70"/>
                  </a:lnTo>
                  <a:lnTo>
                    <a:pt x="91" y="67"/>
                  </a:lnTo>
                  <a:lnTo>
                    <a:pt x="93" y="64"/>
                  </a:lnTo>
                  <a:lnTo>
                    <a:pt x="93" y="62"/>
                  </a:lnTo>
                  <a:lnTo>
                    <a:pt x="94" y="61"/>
                  </a:lnTo>
                  <a:lnTo>
                    <a:pt x="94" y="53"/>
                  </a:lnTo>
                  <a:lnTo>
                    <a:pt x="93" y="54"/>
                  </a:lnTo>
                  <a:lnTo>
                    <a:pt x="94" y="43"/>
                  </a:lnTo>
                  <a:lnTo>
                    <a:pt x="94" y="34"/>
                  </a:lnTo>
                  <a:lnTo>
                    <a:pt x="93" y="33"/>
                  </a:lnTo>
                  <a:lnTo>
                    <a:pt x="93" y="29"/>
                  </a:lnTo>
                  <a:lnTo>
                    <a:pt x="91" y="28"/>
                  </a:lnTo>
                  <a:lnTo>
                    <a:pt x="91" y="25"/>
                  </a:lnTo>
                  <a:lnTo>
                    <a:pt x="88" y="22"/>
                  </a:lnTo>
                  <a:lnTo>
                    <a:pt x="85" y="17"/>
                  </a:lnTo>
                  <a:lnTo>
                    <a:pt x="80" y="14"/>
                  </a:lnTo>
                  <a:lnTo>
                    <a:pt x="77" y="9"/>
                  </a:lnTo>
                  <a:lnTo>
                    <a:pt x="73" y="6"/>
                  </a:lnTo>
                  <a:lnTo>
                    <a:pt x="69" y="3"/>
                  </a:lnTo>
                  <a:lnTo>
                    <a:pt x="66" y="3"/>
                  </a:lnTo>
                  <a:lnTo>
                    <a:pt x="65" y="2"/>
                  </a:lnTo>
                  <a:lnTo>
                    <a:pt x="62" y="2"/>
                  </a:lnTo>
                  <a:lnTo>
                    <a:pt x="60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29" y="2"/>
                  </a:lnTo>
                  <a:lnTo>
                    <a:pt x="28" y="3"/>
                  </a:lnTo>
                  <a:lnTo>
                    <a:pt x="24" y="3"/>
                  </a:lnTo>
                  <a:lnTo>
                    <a:pt x="21" y="6"/>
                  </a:lnTo>
                  <a:lnTo>
                    <a:pt x="17" y="9"/>
                  </a:lnTo>
                  <a:lnTo>
                    <a:pt x="14" y="14"/>
                  </a:lnTo>
                  <a:lnTo>
                    <a:pt x="9" y="17"/>
                  </a:lnTo>
                  <a:lnTo>
                    <a:pt x="6" y="22"/>
                  </a:lnTo>
                  <a:lnTo>
                    <a:pt x="3" y="25"/>
                  </a:lnTo>
                  <a:lnTo>
                    <a:pt x="3" y="28"/>
                  </a:lnTo>
                  <a:lnTo>
                    <a:pt x="1" y="29"/>
                  </a:lnTo>
                  <a:lnTo>
                    <a:pt x="1" y="33"/>
                  </a:lnTo>
                  <a:lnTo>
                    <a:pt x="0" y="34"/>
                  </a:lnTo>
                  <a:lnTo>
                    <a:pt x="0" y="48"/>
                  </a:lnTo>
                  <a:lnTo>
                    <a:pt x="18" y="48"/>
                  </a:lnTo>
                  <a:lnTo>
                    <a:pt x="18" y="40"/>
                  </a:lnTo>
                  <a:lnTo>
                    <a:pt x="20" y="39"/>
                  </a:lnTo>
                  <a:lnTo>
                    <a:pt x="20" y="36"/>
                  </a:lnTo>
                  <a:lnTo>
                    <a:pt x="21" y="34"/>
                  </a:lnTo>
                  <a:lnTo>
                    <a:pt x="21" y="31"/>
                  </a:lnTo>
                  <a:lnTo>
                    <a:pt x="24" y="28"/>
                  </a:lnTo>
                  <a:lnTo>
                    <a:pt x="21" y="29"/>
                  </a:lnTo>
                  <a:lnTo>
                    <a:pt x="20" y="33"/>
                  </a:lnTo>
                  <a:lnTo>
                    <a:pt x="32" y="20"/>
                  </a:lnTo>
                  <a:lnTo>
                    <a:pt x="29" y="22"/>
                  </a:lnTo>
                  <a:lnTo>
                    <a:pt x="28" y="25"/>
                  </a:lnTo>
                  <a:lnTo>
                    <a:pt x="31" y="22"/>
                  </a:lnTo>
                  <a:lnTo>
                    <a:pt x="34" y="22"/>
                  </a:lnTo>
                  <a:lnTo>
                    <a:pt x="35" y="20"/>
                  </a:lnTo>
                  <a:lnTo>
                    <a:pt x="38" y="20"/>
                  </a:lnTo>
                  <a:lnTo>
                    <a:pt x="40" y="19"/>
                  </a:lnTo>
                  <a:lnTo>
                    <a:pt x="48" y="19"/>
                  </a:lnTo>
                  <a:lnTo>
                    <a:pt x="54" y="19"/>
                  </a:lnTo>
                  <a:lnTo>
                    <a:pt x="55" y="20"/>
                  </a:lnTo>
                  <a:lnTo>
                    <a:pt x="59" y="20"/>
                  </a:lnTo>
                  <a:lnTo>
                    <a:pt x="60" y="22"/>
                  </a:lnTo>
                  <a:lnTo>
                    <a:pt x="63" y="22"/>
                  </a:lnTo>
                  <a:lnTo>
                    <a:pt x="66" y="25"/>
                  </a:lnTo>
                  <a:lnTo>
                    <a:pt x="65" y="22"/>
                  </a:lnTo>
                  <a:lnTo>
                    <a:pt x="62" y="20"/>
                  </a:lnTo>
                  <a:lnTo>
                    <a:pt x="74" y="33"/>
                  </a:lnTo>
                  <a:lnTo>
                    <a:pt x="73" y="29"/>
                  </a:lnTo>
                  <a:lnTo>
                    <a:pt x="69" y="28"/>
                  </a:lnTo>
                  <a:lnTo>
                    <a:pt x="73" y="31"/>
                  </a:lnTo>
                  <a:lnTo>
                    <a:pt x="73" y="34"/>
                  </a:lnTo>
                  <a:lnTo>
                    <a:pt x="74" y="36"/>
                  </a:lnTo>
                  <a:lnTo>
                    <a:pt x="74" y="39"/>
                  </a:lnTo>
                  <a:lnTo>
                    <a:pt x="76" y="40"/>
                  </a:lnTo>
                  <a:lnTo>
                    <a:pt x="76" y="47"/>
                  </a:lnTo>
                  <a:lnTo>
                    <a:pt x="79" y="53"/>
                  </a:lnTo>
                  <a:lnTo>
                    <a:pt x="80" y="42"/>
                  </a:lnTo>
                  <a:lnTo>
                    <a:pt x="76" y="47"/>
                  </a:lnTo>
                  <a:lnTo>
                    <a:pt x="76" y="54"/>
                  </a:lnTo>
                  <a:lnTo>
                    <a:pt x="74" y="56"/>
                  </a:lnTo>
                  <a:lnTo>
                    <a:pt x="74" y="61"/>
                  </a:lnTo>
                  <a:lnTo>
                    <a:pt x="73" y="64"/>
                  </a:lnTo>
                  <a:lnTo>
                    <a:pt x="69" y="67"/>
                  </a:lnTo>
                  <a:lnTo>
                    <a:pt x="69" y="68"/>
                  </a:lnTo>
                  <a:lnTo>
                    <a:pt x="65" y="71"/>
                  </a:lnTo>
                  <a:lnTo>
                    <a:pt x="62" y="76"/>
                  </a:lnTo>
                  <a:lnTo>
                    <a:pt x="65" y="73"/>
                  </a:lnTo>
                  <a:lnTo>
                    <a:pt x="62" y="75"/>
                  </a:lnTo>
                  <a:lnTo>
                    <a:pt x="59" y="75"/>
                  </a:lnTo>
                  <a:lnTo>
                    <a:pt x="57" y="76"/>
                  </a:lnTo>
                  <a:lnTo>
                    <a:pt x="55" y="76"/>
                  </a:lnTo>
                  <a:lnTo>
                    <a:pt x="54" y="78"/>
                  </a:lnTo>
                  <a:lnTo>
                    <a:pt x="46" y="78"/>
                  </a:lnTo>
                  <a:lnTo>
                    <a:pt x="41" y="82"/>
                  </a:lnTo>
                  <a:lnTo>
                    <a:pt x="52" y="81"/>
                  </a:lnTo>
                  <a:lnTo>
                    <a:pt x="46" y="78"/>
                  </a:lnTo>
                  <a:lnTo>
                    <a:pt x="40" y="78"/>
                  </a:lnTo>
                  <a:lnTo>
                    <a:pt x="38" y="76"/>
                  </a:lnTo>
                  <a:lnTo>
                    <a:pt x="37" y="76"/>
                  </a:lnTo>
                  <a:lnTo>
                    <a:pt x="35" y="75"/>
                  </a:lnTo>
                  <a:lnTo>
                    <a:pt x="32" y="75"/>
                  </a:lnTo>
                  <a:lnTo>
                    <a:pt x="29" y="73"/>
                  </a:lnTo>
                  <a:lnTo>
                    <a:pt x="32" y="76"/>
                  </a:lnTo>
                  <a:lnTo>
                    <a:pt x="29" y="71"/>
                  </a:lnTo>
                  <a:lnTo>
                    <a:pt x="24" y="68"/>
                  </a:lnTo>
                  <a:lnTo>
                    <a:pt x="24" y="67"/>
                  </a:lnTo>
                  <a:lnTo>
                    <a:pt x="21" y="64"/>
                  </a:lnTo>
                  <a:lnTo>
                    <a:pt x="20" y="61"/>
                  </a:lnTo>
                  <a:lnTo>
                    <a:pt x="20" y="56"/>
                  </a:lnTo>
                  <a:lnTo>
                    <a:pt x="18" y="54"/>
                  </a:lnTo>
                  <a:lnTo>
                    <a:pt x="18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01" name="Oval 69"/>
            <p:cNvSpPr>
              <a:spLocks noChangeArrowheads="1"/>
            </p:cNvSpPr>
            <p:nvPr/>
          </p:nvSpPr>
          <p:spPr bwMode="auto">
            <a:xfrm>
              <a:off x="3909" y="2005"/>
              <a:ext cx="81" cy="8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02" name="Freeform 70"/>
            <p:cNvSpPr>
              <a:spLocks/>
            </p:cNvSpPr>
            <p:nvPr/>
          </p:nvSpPr>
          <p:spPr bwMode="auto">
            <a:xfrm>
              <a:off x="3900" y="1995"/>
              <a:ext cx="96" cy="97"/>
            </a:xfrm>
            <a:custGeom>
              <a:avLst/>
              <a:gdLst/>
              <a:ahLst/>
              <a:cxnLst>
                <a:cxn ang="0">
                  <a:pos x="1" y="62"/>
                </a:cxn>
                <a:cxn ang="0">
                  <a:pos x="3" y="70"/>
                </a:cxn>
                <a:cxn ang="0">
                  <a:pos x="18" y="87"/>
                </a:cxn>
                <a:cxn ang="0">
                  <a:pos x="23" y="92"/>
                </a:cxn>
                <a:cxn ang="0">
                  <a:pos x="31" y="95"/>
                </a:cxn>
                <a:cxn ang="0">
                  <a:pos x="43" y="97"/>
                </a:cxn>
                <a:cxn ang="0">
                  <a:pos x="60" y="97"/>
                </a:cxn>
                <a:cxn ang="0">
                  <a:pos x="65" y="93"/>
                </a:cxn>
                <a:cxn ang="0">
                  <a:pos x="71" y="92"/>
                </a:cxn>
                <a:cxn ang="0">
                  <a:pos x="87" y="78"/>
                </a:cxn>
                <a:cxn ang="0">
                  <a:pos x="91" y="70"/>
                </a:cxn>
                <a:cxn ang="0">
                  <a:pos x="95" y="64"/>
                </a:cxn>
                <a:cxn ang="0">
                  <a:pos x="96" y="53"/>
                </a:cxn>
                <a:cxn ang="0">
                  <a:pos x="96" y="34"/>
                </a:cxn>
                <a:cxn ang="0">
                  <a:pos x="93" y="30"/>
                </a:cxn>
                <a:cxn ang="0">
                  <a:pos x="82" y="14"/>
                </a:cxn>
                <a:cxn ang="0">
                  <a:pos x="74" y="6"/>
                </a:cxn>
                <a:cxn ang="0">
                  <a:pos x="67" y="3"/>
                </a:cxn>
                <a:cxn ang="0">
                  <a:pos x="60" y="0"/>
                </a:cxn>
                <a:cxn ang="0">
                  <a:pos x="29" y="2"/>
                </a:cxn>
                <a:cxn ang="0">
                  <a:pos x="22" y="6"/>
                </a:cxn>
                <a:cxn ang="0">
                  <a:pos x="9" y="17"/>
                </a:cxn>
                <a:cxn ang="0">
                  <a:pos x="3" y="28"/>
                </a:cxn>
                <a:cxn ang="0">
                  <a:pos x="0" y="34"/>
                </a:cxn>
                <a:cxn ang="0">
                  <a:pos x="18" y="41"/>
                </a:cxn>
                <a:cxn ang="0">
                  <a:pos x="22" y="34"/>
                </a:cxn>
                <a:cxn ang="0">
                  <a:pos x="22" y="30"/>
                </a:cxn>
                <a:cxn ang="0">
                  <a:pos x="29" y="22"/>
                </a:cxn>
                <a:cxn ang="0">
                  <a:pos x="34" y="22"/>
                </a:cxn>
                <a:cxn ang="0">
                  <a:pos x="40" y="19"/>
                </a:cxn>
                <a:cxn ang="0">
                  <a:pos x="56" y="20"/>
                </a:cxn>
                <a:cxn ang="0">
                  <a:pos x="67" y="25"/>
                </a:cxn>
                <a:cxn ang="0">
                  <a:pos x="76" y="33"/>
                </a:cxn>
                <a:cxn ang="0">
                  <a:pos x="74" y="36"/>
                </a:cxn>
                <a:cxn ang="0">
                  <a:pos x="77" y="41"/>
                </a:cxn>
                <a:cxn ang="0">
                  <a:pos x="82" y="42"/>
                </a:cxn>
                <a:cxn ang="0">
                  <a:pos x="76" y="56"/>
                </a:cxn>
                <a:cxn ang="0">
                  <a:pos x="74" y="62"/>
                </a:cxn>
                <a:cxn ang="0">
                  <a:pos x="68" y="70"/>
                </a:cxn>
                <a:cxn ang="0">
                  <a:pos x="70" y="69"/>
                </a:cxn>
                <a:cxn ang="0">
                  <a:pos x="62" y="75"/>
                </a:cxn>
                <a:cxn ang="0">
                  <a:pos x="56" y="76"/>
                </a:cxn>
                <a:cxn ang="0">
                  <a:pos x="42" y="83"/>
                </a:cxn>
                <a:cxn ang="0">
                  <a:pos x="40" y="78"/>
                </a:cxn>
                <a:cxn ang="0">
                  <a:pos x="35" y="75"/>
                </a:cxn>
                <a:cxn ang="0">
                  <a:pos x="32" y="76"/>
                </a:cxn>
                <a:cxn ang="0">
                  <a:pos x="25" y="67"/>
                </a:cxn>
                <a:cxn ang="0">
                  <a:pos x="20" y="56"/>
                </a:cxn>
                <a:cxn ang="0">
                  <a:pos x="0" y="48"/>
                </a:cxn>
              </a:cxnLst>
              <a:rect l="0" t="0" r="r" b="b"/>
              <a:pathLst>
                <a:path w="96" h="97">
                  <a:moveTo>
                    <a:pt x="0" y="48"/>
                  </a:moveTo>
                  <a:lnTo>
                    <a:pt x="0" y="61"/>
                  </a:lnTo>
                  <a:lnTo>
                    <a:pt x="1" y="62"/>
                  </a:lnTo>
                  <a:lnTo>
                    <a:pt x="1" y="64"/>
                  </a:lnTo>
                  <a:lnTo>
                    <a:pt x="3" y="67"/>
                  </a:lnTo>
                  <a:lnTo>
                    <a:pt x="3" y="70"/>
                  </a:lnTo>
                  <a:lnTo>
                    <a:pt x="6" y="73"/>
                  </a:lnTo>
                  <a:lnTo>
                    <a:pt x="6" y="75"/>
                  </a:lnTo>
                  <a:lnTo>
                    <a:pt x="18" y="87"/>
                  </a:lnTo>
                  <a:lnTo>
                    <a:pt x="17" y="84"/>
                  </a:lnTo>
                  <a:lnTo>
                    <a:pt x="14" y="83"/>
                  </a:lnTo>
                  <a:lnTo>
                    <a:pt x="23" y="92"/>
                  </a:lnTo>
                  <a:lnTo>
                    <a:pt x="26" y="92"/>
                  </a:lnTo>
                  <a:lnTo>
                    <a:pt x="29" y="93"/>
                  </a:lnTo>
                  <a:lnTo>
                    <a:pt x="31" y="95"/>
                  </a:lnTo>
                  <a:lnTo>
                    <a:pt x="32" y="95"/>
                  </a:lnTo>
                  <a:lnTo>
                    <a:pt x="34" y="97"/>
                  </a:lnTo>
                  <a:lnTo>
                    <a:pt x="43" y="97"/>
                  </a:lnTo>
                  <a:lnTo>
                    <a:pt x="54" y="95"/>
                  </a:lnTo>
                  <a:lnTo>
                    <a:pt x="53" y="97"/>
                  </a:lnTo>
                  <a:lnTo>
                    <a:pt x="60" y="97"/>
                  </a:lnTo>
                  <a:lnTo>
                    <a:pt x="62" y="95"/>
                  </a:lnTo>
                  <a:lnTo>
                    <a:pt x="63" y="95"/>
                  </a:lnTo>
                  <a:lnTo>
                    <a:pt x="65" y="93"/>
                  </a:lnTo>
                  <a:lnTo>
                    <a:pt x="68" y="93"/>
                  </a:lnTo>
                  <a:lnTo>
                    <a:pt x="70" y="92"/>
                  </a:lnTo>
                  <a:lnTo>
                    <a:pt x="71" y="92"/>
                  </a:lnTo>
                  <a:lnTo>
                    <a:pt x="76" y="87"/>
                  </a:lnTo>
                  <a:lnTo>
                    <a:pt x="77" y="87"/>
                  </a:lnTo>
                  <a:lnTo>
                    <a:pt x="87" y="78"/>
                  </a:lnTo>
                  <a:lnTo>
                    <a:pt x="87" y="76"/>
                  </a:lnTo>
                  <a:lnTo>
                    <a:pt x="91" y="72"/>
                  </a:lnTo>
                  <a:lnTo>
                    <a:pt x="91" y="70"/>
                  </a:lnTo>
                  <a:lnTo>
                    <a:pt x="93" y="69"/>
                  </a:lnTo>
                  <a:lnTo>
                    <a:pt x="93" y="65"/>
                  </a:lnTo>
                  <a:lnTo>
                    <a:pt x="95" y="64"/>
                  </a:lnTo>
                  <a:lnTo>
                    <a:pt x="95" y="62"/>
                  </a:lnTo>
                  <a:lnTo>
                    <a:pt x="96" y="61"/>
                  </a:lnTo>
                  <a:lnTo>
                    <a:pt x="96" y="53"/>
                  </a:lnTo>
                  <a:lnTo>
                    <a:pt x="95" y="55"/>
                  </a:lnTo>
                  <a:lnTo>
                    <a:pt x="96" y="44"/>
                  </a:lnTo>
                  <a:lnTo>
                    <a:pt x="96" y="34"/>
                  </a:lnTo>
                  <a:lnTo>
                    <a:pt x="95" y="33"/>
                  </a:lnTo>
                  <a:lnTo>
                    <a:pt x="95" y="31"/>
                  </a:lnTo>
                  <a:lnTo>
                    <a:pt x="93" y="30"/>
                  </a:lnTo>
                  <a:lnTo>
                    <a:pt x="91" y="27"/>
                  </a:lnTo>
                  <a:lnTo>
                    <a:pt x="91" y="24"/>
                  </a:lnTo>
                  <a:lnTo>
                    <a:pt x="82" y="14"/>
                  </a:lnTo>
                  <a:lnTo>
                    <a:pt x="84" y="17"/>
                  </a:lnTo>
                  <a:lnTo>
                    <a:pt x="87" y="19"/>
                  </a:lnTo>
                  <a:lnTo>
                    <a:pt x="74" y="6"/>
                  </a:lnTo>
                  <a:lnTo>
                    <a:pt x="73" y="6"/>
                  </a:lnTo>
                  <a:lnTo>
                    <a:pt x="70" y="3"/>
                  </a:lnTo>
                  <a:lnTo>
                    <a:pt x="67" y="3"/>
                  </a:lnTo>
                  <a:lnTo>
                    <a:pt x="63" y="2"/>
                  </a:lnTo>
                  <a:lnTo>
                    <a:pt x="62" y="2"/>
                  </a:lnTo>
                  <a:lnTo>
                    <a:pt x="60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29" y="2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6"/>
                  </a:lnTo>
                  <a:lnTo>
                    <a:pt x="17" y="10"/>
                  </a:lnTo>
                  <a:lnTo>
                    <a:pt x="14" y="14"/>
                  </a:lnTo>
                  <a:lnTo>
                    <a:pt x="9" y="17"/>
                  </a:lnTo>
                  <a:lnTo>
                    <a:pt x="6" y="22"/>
                  </a:lnTo>
                  <a:lnTo>
                    <a:pt x="3" y="25"/>
                  </a:lnTo>
                  <a:lnTo>
                    <a:pt x="3" y="28"/>
                  </a:lnTo>
                  <a:lnTo>
                    <a:pt x="1" y="30"/>
                  </a:lnTo>
                  <a:lnTo>
                    <a:pt x="1" y="33"/>
                  </a:lnTo>
                  <a:lnTo>
                    <a:pt x="0" y="34"/>
                  </a:lnTo>
                  <a:lnTo>
                    <a:pt x="0" y="48"/>
                  </a:lnTo>
                  <a:lnTo>
                    <a:pt x="18" y="48"/>
                  </a:lnTo>
                  <a:lnTo>
                    <a:pt x="18" y="41"/>
                  </a:lnTo>
                  <a:lnTo>
                    <a:pt x="20" y="39"/>
                  </a:lnTo>
                  <a:lnTo>
                    <a:pt x="20" y="36"/>
                  </a:lnTo>
                  <a:lnTo>
                    <a:pt x="22" y="34"/>
                  </a:lnTo>
                  <a:lnTo>
                    <a:pt x="22" y="31"/>
                  </a:lnTo>
                  <a:lnTo>
                    <a:pt x="25" y="28"/>
                  </a:lnTo>
                  <a:lnTo>
                    <a:pt x="22" y="30"/>
                  </a:lnTo>
                  <a:lnTo>
                    <a:pt x="20" y="33"/>
                  </a:lnTo>
                  <a:lnTo>
                    <a:pt x="32" y="20"/>
                  </a:lnTo>
                  <a:lnTo>
                    <a:pt x="29" y="22"/>
                  </a:lnTo>
                  <a:lnTo>
                    <a:pt x="28" y="25"/>
                  </a:lnTo>
                  <a:lnTo>
                    <a:pt x="31" y="22"/>
                  </a:lnTo>
                  <a:lnTo>
                    <a:pt x="34" y="22"/>
                  </a:lnTo>
                  <a:lnTo>
                    <a:pt x="35" y="20"/>
                  </a:lnTo>
                  <a:lnTo>
                    <a:pt x="39" y="20"/>
                  </a:lnTo>
                  <a:lnTo>
                    <a:pt x="40" y="19"/>
                  </a:lnTo>
                  <a:lnTo>
                    <a:pt x="48" y="19"/>
                  </a:lnTo>
                  <a:lnTo>
                    <a:pt x="54" y="19"/>
                  </a:lnTo>
                  <a:lnTo>
                    <a:pt x="56" y="20"/>
                  </a:lnTo>
                  <a:lnTo>
                    <a:pt x="60" y="20"/>
                  </a:lnTo>
                  <a:lnTo>
                    <a:pt x="63" y="22"/>
                  </a:lnTo>
                  <a:lnTo>
                    <a:pt x="67" y="25"/>
                  </a:lnTo>
                  <a:lnTo>
                    <a:pt x="68" y="25"/>
                  </a:lnTo>
                  <a:lnTo>
                    <a:pt x="71" y="30"/>
                  </a:lnTo>
                  <a:lnTo>
                    <a:pt x="76" y="33"/>
                  </a:lnTo>
                  <a:lnTo>
                    <a:pt x="73" y="30"/>
                  </a:lnTo>
                  <a:lnTo>
                    <a:pt x="74" y="33"/>
                  </a:lnTo>
                  <a:lnTo>
                    <a:pt x="74" y="36"/>
                  </a:lnTo>
                  <a:lnTo>
                    <a:pt x="76" y="38"/>
                  </a:lnTo>
                  <a:lnTo>
                    <a:pt x="76" y="39"/>
                  </a:lnTo>
                  <a:lnTo>
                    <a:pt x="77" y="41"/>
                  </a:lnTo>
                  <a:lnTo>
                    <a:pt x="77" y="47"/>
                  </a:lnTo>
                  <a:lnTo>
                    <a:pt x="81" y="53"/>
                  </a:lnTo>
                  <a:lnTo>
                    <a:pt x="82" y="42"/>
                  </a:lnTo>
                  <a:lnTo>
                    <a:pt x="77" y="47"/>
                  </a:lnTo>
                  <a:lnTo>
                    <a:pt x="77" y="55"/>
                  </a:lnTo>
                  <a:lnTo>
                    <a:pt x="76" y="56"/>
                  </a:lnTo>
                  <a:lnTo>
                    <a:pt x="76" y="58"/>
                  </a:lnTo>
                  <a:lnTo>
                    <a:pt x="74" y="59"/>
                  </a:lnTo>
                  <a:lnTo>
                    <a:pt x="74" y="62"/>
                  </a:lnTo>
                  <a:lnTo>
                    <a:pt x="73" y="64"/>
                  </a:lnTo>
                  <a:lnTo>
                    <a:pt x="73" y="65"/>
                  </a:lnTo>
                  <a:lnTo>
                    <a:pt x="68" y="70"/>
                  </a:lnTo>
                  <a:lnTo>
                    <a:pt x="68" y="72"/>
                  </a:lnTo>
                  <a:lnTo>
                    <a:pt x="71" y="69"/>
                  </a:lnTo>
                  <a:lnTo>
                    <a:pt x="70" y="69"/>
                  </a:lnTo>
                  <a:lnTo>
                    <a:pt x="65" y="73"/>
                  </a:lnTo>
                  <a:lnTo>
                    <a:pt x="63" y="73"/>
                  </a:lnTo>
                  <a:lnTo>
                    <a:pt x="62" y="75"/>
                  </a:lnTo>
                  <a:lnTo>
                    <a:pt x="59" y="75"/>
                  </a:lnTo>
                  <a:lnTo>
                    <a:pt x="57" y="76"/>
                  </a:lnTo>
                  <a:lnTo>
                    <a:pt x="56" y="76"/>
                  </a:lnTo>
                  <a:lnTo>
                    <a:pt x="54" y="78"/>
                  </a:lnTo>
                  <a:lnTo>
                    <a:pt x="46" y="78"/>
                  </a:lnTo>
                  <a:lnTo>
                    <a:pt x="42" y="83"/>
                  </a:lnTo>
                  <a:lnTo>
                    <a:pt x="53" y="81"/>
                  </a:lnTo>
                  <a:lnTo>
                    <a:pt x="46" y="78"/>
                  </a:lnTo>
                  <a:lnTo>
                    <a:pt x="40" y="78"/>
                  </a:lnTo>
                  <a:lnTo>
                    <a:pt x="39" y="76"/>
                  </a:lnTo>
                  <a:lnTo>
                    <a:pt x="37" y="76"/>
                  </a:lnTo>
                  <a:lnTo>
                    <a:pt x="35" y="75"/>
                  </a:lnTo>
                  <a:lnTo>
                    <a:pt x="32" y="75"/>
                  </a:lnTo>
                  <a:lnTo>
                    <a:pt x="29" y="73"/>
                  </a:lnTo>
                  <a:lnTo>
                    <a:pt x="32" y="76"/>
                  </a:lnTo>
                  <a:lnTo>
                    <a:pt x="29" y="72"/>
                  </a:lnTo>
                  <a:lnTo>
                    <a:pt x="25" y="69"/>
                  </a:lnTo>
                  <a:lnTo>
                    <a:pt x="25" y="67"/>
                  </a:lnTo>
                  <a:lnTo>
                    <a:pt x="22" y="64"/>
                  </a:lnTo>
                  <a:lnTo>
                    <a:pt x="20" y="61"/>
                  </a:lnTo>
                  <a:lnTo>
                    <a:pt x="20" y="56"/>
                  </a:lnTo>
                  <a:lnTo>
                    <a:pt x="18" y="55"/>
                  </a:lnTo>
                  <a:lnTo>
                    <a:pt x="18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03" name="Oval 71"/>
            <p:cNvSpPr>
              <a:spLocks noChangeArrowheads="1"/>
            </p:cNvSpPr>
            <p:nvPr/>
          </p:nvSpPr>
          <p:spPr bwMode="auto">
            <a:xfrm>
              <a:off x="3909" y="2799"/>
              <a:ext cx="81" cy="8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04" name="Freeform 72"/>
            <p:cNvSpPr>
              <a:spLocks/>
            </p:cNvSpPr>
            <p:nvPr/>
          </p:nvSpPr>
          <p:spPr bwMode="auto">
            <a:xfrm>
              <a:off x="3900" y="2789"/>
              <a:ext cx="96" cy="97"/>
            </a:xfrm>
            <a:custGeom>
              <a:avLst/>
              <a:gdLst/>
              <a:ahLst/>
              <a:cxnLst>
                <a:cxn ang="0">
                  <a:pos x="1" y="62"/>
                </a:cxn>
                <a:cxn ang="0">
                  <a:pos x="3" y="70"/>
                </a:cxn>
                <a:cxn ang="0">
                  <a:pos x="18" y="87"/>
                </a:cxn>
                <a:cxn ang="0">
                  <a:pos x="23" y="92"/>
                </a:cxn>
                <a:cxn ang="0">
                  <a:pos x="31" y="95"/>
                </a:cxn>
                <a:cxn ang="0">
                  <a:pos x="43" y="97"/>
                </a:cxn>
                <a:cxn ang="0">
                  <a:pos x="60" y="97"/>
                </a:cxn>
                <a:cxn ang="0">
                  <a:pos x="65" y="93"/>
                </a:cxn>
                <a:cxn ang="0">
                  <a:pos x="71" y="92"/>
                </a:cxn>
                <a:cxn ang="0">
                  <a:pos x="87" y="78"/>
                </a:cxn>
                <a:cxn ang="0">
                  <a:pos x="91" y="70"/>
                </a:cxn>
                <a:cxn ang="0">
                  <a:pos x="95" y="64"/>
                </a:cxn>
                <a:cxn ang="0">
                  <a:pos x="96" y="53"/>
                </a:cxn>
                <a:cxn ang="0">
                  <a:pos x="96" y="34"/>
                </a:cxn>
                <a:cxn ang="0">
                  <a:pos x="93" y="30"/>
                </a:cxn>
                <a:cxn ang="0">
                  <a:pos x="82" y="14"/>
                </a:cxn>
                <a:cxn ang="0">
                  <a:pos x="74" y="6"/>
                </a:cxn>
                <a:cxn ang="0">
                  <a:pos x="67" y="3"/>
                </a:cxn>
                <a:cxn ang="0">
                  <a:pos x="60" y="0"/>
                </a:cxn>
                <a:cxn ang="0">
                  <a:pos x="29" y="2"/>
                </a:cxn>
                <a:cxn ang="0">
                  <a:pos x="22" y="6"/>
                </a:cxn>
                <a:cxn ang="0">
                  <a:pos x="9" y="17"/>
                </a:cxn>
                <a:cxn ang="0">
                  <a:pos x="3" y="28"/>
                </a:cxn>
                <a:cxn ang="0">
                  <a:pos x="0" y="34"/>
                </a:cxn>
                <a:cxn ang="0">
                  <a:pos x="18" y="41"/>
                </a:cxn>
                <a:cxn ang="0">
                  <a:pos x="22" y="34"/>
                </a:cxn>
                <a:cxn ang="0">
                  <a:pos x="22" y="30"/>
                </a:cxn>
                <a:cxn ang="0">
                  <a:pos x="29" y="22"/>
                </a:cxn>
                <a:cxn ang="0">
                  <a:pos x="34" y="22"/>
                </a:cxn>
                <a:cxn ang="0">
                  <a:pos x="40" y="19"/>
                </a:cxn>
                <a:cxn ang="0">
                  <a:pos x="56" y="20"/>
                </a:cxn>
                <a:cxn ang="0">
                  <a:pos x="67" y="25"/>
                </a:cxn>
                <a:cxn ang="0">
                  <a:pos x="76" y="33"/>
                </a:cxn>
                <a:cxn ang="0">
                  <a:pos x="74" y="36"/>
                </a:cxn>
                <a:cxn ang="0">
                  <a:pos x="77" y="41"/>
                </a:cxn>
                <a:cxn ang="0">
                  <a:pos x="82" y="42"/>
                </a:cxn>
                <a:cxn ang="0">
                  <a:pos x="76" y="56"/>
                </a:cxn>
                <a:cxn ang="0">
                  <a:pos x="74" y="62"/>
                </a:cxn>
                <a:cxn ang="0">
                  <a:pos x="68" y="70"/>
                </a:cxn>
                <a:cxn ang="0">
                  <a:pos x="70" y="69"/>
                </a:cxn>
                <a:cxn ang="0">
                  <a:pos x="62" y="75"/>
                </a:cxn>
                <a:cxn ang="0">
                  <a:pos x="56" y="76"/>
                </a:cxn>
                <a:cxn ang="0">
                  <a:pos x="42" y="83"/>
                </a:cxn>
                <a:cxn ang="0">
                  <a:pos x="40" y="78"/>
                </a:cxn>
                <a:cxn ang="0">
                  <a:pos x="35" y="75"/>
                </a:cxn>
                <a:cxn ang="0">
                  <a:pos x="32" y="76"/>
                </a:cxn>
                <a:cxn ang="0">
                  <a:pos x="25" y="67"/>
                </a:cxn>
                <a:cxn ang="0">
                  <a:pos x="20" y="56"/>
                </a:cxn>
                <a:cxn ang="0">
                  <a:pos x="0" y="48"/>
                </a:cxn>
              </a:cxnLst>
              <a:rect l="0" t="0" r="r" b="b"/>
              <a:pathLst>
                <a:path w="96" h="97">
                  <a:moveTo>
                    <a:pt x="0" y="48"/>
                  </a:moveTo>
                  <a:lnTo>
                    <a:pt x="0" y="61"/>
                  </a:lnTo>
                  <a:lnTo>
                    <a:pt x="1" y="62"/>
                  </a:lnTo>
                  <a:lnTo>
                    <a:pt x="1" y="64"/>
                  </a:lnTo>
                  <a:lnTo>
                    <a:pt x="3" y="67"/>
                  </a:lnTo>
                  <a:lnTo>
                    <a:pt x="3" y="70"/>
                  </a:lnTo>
                  <a:lnTo>
                    <a:pt x="6" y="73"/>
                  </a:lnTo>
                  <a:lnTo>
                    <a:pt x="6" y="75"/>
                  </a:lnTo>
                  <a:lnTo>
                    <a:pt x="18" y="87"/>
                  </a:lnTo>
                  <a:lnTo>
                    <a:pt x="17" y="84"/>
                  </a:lnTo>
                  <a:lnTo>
                    <a:pt x="14" y="83"/>
                  </a:lnTo>
                  <a:lnTo>
                    <a:pt x="23" y="92"/>
                  </a:lnTo>
                  <a:lnTo>
                    <a:pt x="26" y="92"/>
                  </a:lnTo>
                  <a:lnTo>
                    <a:pt x="29" y="93"/>
                  </a:lnTo>
                  <a:lnTo>
                    <a:pt x="31" y="95"/>
                  </a:lnTo>
                  <a:lnTo>
                    <a:pt x="32" y="95"/>
                  </a:lnTo>
                  <a:lnTo>
                    <a:pt x="34" y="97"/>
                  </a:lnTo>
                  <a:lnTo>
                    <a:pt x="43" y="97"/>
                  </a:lnTo>
                  <a:lnTo>
                    <a:pt x="54" y="95"/>
                  </a:lnTo>
                  <a:lnTo>
                    <a:pt x="53" y="97"/>
                  </a:lnTo>
                  <a:lnTo>
                    <a:pt x="60" y="97"/>
                  </a:lnTo>
                  <a:lnTo>
                    <a:pt x="62" y="95"/>
                  </a:lnTo>
                  <a:lnTo>
                    <a:pt x="63" y="95"/>
                  </a:lnTo>
                  <a:lnTo>
                    <a:pt x="65" y="93"/>
                  </a:lnTo>
                  <a:lnTo>
                    <a:pt x="68" y="93"/>
                  </a:lnTo>
                  <a:lnTo>
                    <a:pt x="70" y="92"/>
                  </a:lnTo>
                  <a:lnTo>
                    <a:pt x="71" y="92"/>
                  </a:lnTo>
                  <a:lnTo>
                    <a:pt x="76" y="87"/>
                  </a:lnTo>
                  <a:lnTo>
                    <a:pt x="77" y="87"/>
                  </a:lnTo>
                  <a:lnTo>
                    <a:pt x="87" y="78"/>
                  </a:lnTo>
                  <a:lnTo>
                    <a:pt x="87" y="76"/>
                  </a:lnTo>
                  <a:lnTo>
                    <a:pt x="91" y="72"/>
                  </a:lnTo>
                  <a:lnTo>
                    <a:pt x="91" y="70"/>
                  </a:lnTo>
                  <a:lnTo>
                    <a:pt x="93" y="69"/>
                  </a:lnTo>
                  <a:lnTo>
                    <a:pt x="93" y="66"/>
                  </a:lnTo>
                  <a:lnTo>
                    <a:pt x="95" y="64"/>
                  </a:lnTo>
                  <a:lnTo>
                    <a:pt x="95" y="62"/>
                  </a:lnTo>
                  <a:lnTo>
                    <a:pt x="96" y="61"/>
                  </a:lnTo>
                  <a:lnTo>
                    <a:pt x="96" y="53"/>
                  </a:lnTo>
                  <a:lnTo>
                    <a:pt x="95" y="55"/>
                  </a:lnTo>
                  <a:lnTo>
                    <a:pt x="96" y="44"/>
                  </a:lnTo>
                  <a:lnTo>
                    <a:pt x="96" y="34"/>
                  </a:lnTo>
                  <a:lnTo>
                    <a:pt x="95" y="33"/>
                  </a:lnTo>
                  <a:lnTo>
                    <a:pt x="95" y="31"/>
                  </a:lnTo>
                  <a:lnTo>
                    <a:pt x="93" y="30"/>
                  </a:lnTo>
                  <a:lnTo>
                    <a:pt x="91" y="27"/>
                  </a:lnTo>
                  <a:lnTo>
                    <a:pt x="91" y="24"/>
                  </a:lnTo>
                  <a:lnTo>
                    <a:pt x="82" y="14"/>
                  </a:lnTo>
                  <a:lnTo>
                    <a:pt x="84" y="17"/>
                  </a:lnTo>
                  <a:lnTo>
                    <a:pt x="87" y="19"/>
                  </a:lnTo>
                  <a:lnTo>
                    <a:pt x="74" y="6"/>
                  </a:lnTo>
                  <a:lnTo>
                    <a:pt x="73" y="6"/>
                  </a:lnTo>
                  <a:lnTo>
                    <a:pt x="70" y="3"/>
                  </a:lnTo>
                  <a:lnTo>
                    <a:pt x="67" y="3"/>
                  </a:lnTo>
                  <a:lnTo>
                    <a:pt x="63" y="2"/>
                  </a:lnTo>
                  <a:lnTo>
                    <a:pt x="62" y="2"/>
                  </a:lnTo>
                  <a:lnTo>
                    <a:pt x="60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29" y="2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6"/>
                  </a:lnTo>
                  <a:lnTo>
                    <a:pt x="17" y="10"/>
                  </a:lnTo>
                  <a:lnTo>
                    <a:pt x="14" y="14"/>
                  </a:lnTo>
                  <a:lnTo>
                    <a:pt x="9" y="17"/>
                  </a:lnTo>
                  <a:lnTo>
                    <a:pt x="6" y="22"/>
                  </a:lnTo>
                  <a:lnTo>
                    <a:pt x="3" y="25"/>
                  </a:lnTo>
                  <a:lnTo>
                    <a:pt x="3" y="28"/>
                  </a:lnTo>
                  <a:lnTo>
                    <a:pt x="1" y="30"/>
                  </a:lnTo>
                  <a:lnTo>
                    <a:pt x="1" y="33"/>
                  </a:lnTo>
                  <a:lnTo>
                    <a:pt x="0" y="34"/>
                  </a:lnTo>
                  <a:lnTo>
                    <a:pt x="0" y="48"/>
                  </a:lnTo>
                  <a:lnTo>
                    <a:pt x="18" y="48"/>
                  </a:lnTo>
                  <a:lnTo>
                    <a:pt x="18" y="41"/>
                  </a:lnTo>
                  <a:lnTo>
                    <a:pt x="20" y="39"/>
                  </a:lnTo>
                  <a:lnTo>
                    <a:pt x="20" y="36"/>
                  </a:lnTo>
                  <a:lnTo>
                    <a:pt x="22" y="34"/>
                  </a:lnTo>
                  <a:lnTo>
                    <a:pt x="22" y="31"/>
                  </a:lnTo>
                  <a:lnTo>
                    <a:pt x="25" y="28"/>
                  </a:lnTo>
                  <a:lnTo>
                    <a:pt x="22" y="30"/>
                  </a:lnTo>
                  <a:lnTo>
                    <a:pt x="20" y="33"/>
                  </a:lnTo>
                  <a:lnTo>
                    <a:pt x="32" y="20"/>
                  </a:lnTo>
                  <a:lnTo>
                    <a:pt x="29" y="22"/>
                  </a:lnTo>
                  <a:lnTo>
                    <a:pt x="28" y="25"/>
                  </a:lnTo>
                  <a:lnTo>
                    <a:pt x="31" y="22"/>
                  </a:lnTo>
                  <a:lnTo>
                    <a:pt x="34" y="22"/>
                  </a:lnTo>
                  <a:lnTo>
                    <a:pt x="35" y="20"/>
                  </a:lnTo>
                  <a:lnTo>
                    <a:pt x="39" y="20"/>
                  </a:lnTo>
                  <a:lnTo>
                    <a:pt x="40" y="19"/>
                  </a:lnTo>
                  <a:lnTo>
                    <a:pt x="48" y="19"/>
                  </a:lnTo>
                  <a:lnTo>
                    <a:pt x="54" y="19"/>
                  </a:lnTo>
                  <a:lnTo>
                    <a:pt x="56" y="20"/>
                  </a:lnTo>
                  <a:lnTo>
                    <a:pt x="60" y="20"/>
                  </a:lnTo>
                  <a:lnTo>
                    <a:pt x="63" y="22"/>
                  </a:lnTo>
                  <a:lnTo>
                    <a:pt x="67" y="25"/>
                  </a:lnTo>
                  <a:lnTo>
                    <a:pt x="68" y="25"/>
                  </a:lnTo>
                  <a:lnTo>
                    <a:pt x="71" y="30"/>
                  </a:lnTo>
                  <a:lnTo>
                    <a:pt x="76" y="33"/>
                  </a:lnTo>
                  <a:lnTo>
                    <a:pt x="73" y="30"/>
                  </a:lnTo>
                  <a:lnTo>
                    <a:pt x="74" y="33"/>
                  </a:lnTo>
                  <a:lnTo>
                    <a:pt x="74" y="36"/>
                  </a:lnTo>
                  <a:lnTo>
                    <a:pt x="76" y="38"/>
                  </a:lnTo>
                  <a:lnTo>
                    <a:pt x="76" y="39"/>
                  </a:lnTo>
                  <a:lnTo>
                    <a:pt x="77" y="41"/>
                  </a:lnTo>
                  <a:lnTo>
                    <a:pt x="77" y="47"/>
                  </a:lnTo>
                  <a:lnTo>
                    <a:pt x="81" y="53"/>
                  </a:lnTo>
                  <a:lnTo>
                    <a:pt x="82" y="42"/>
                  </a:lnTo>
                  <a:lnTo>
                    <a:pt x="77" y="47"/>
                  </a:lnTo>
                  <a:lnTo>
                    <a:pt x="77" y="55"/>
                  </a:lnTo>
                  <a:lnTo>
                    <a:pt x="76" y="56"/>
                  </a:lnTo>
                  <a:lnTo>
                    <a:pt x="76" y="58"/>
                  </a:lnTo>
                  <a:lnTo>
                    <a:pt x="74" y="59"/>
                  </a:lnTo>
                  <a:lnTo>
                    <a:pt x="74" y="62"/>
                  </a:lnTo>
                  <a:lnTo>
                    <a:pt x="73" y="64"/>
                  </a:lnTo>
                  <a:lnTo>
                    <a:pt x="73" y="66"/>
                  </a:lnTo>
                  <a:lnTo>
                    <a:pt x="68" y="70"/>
                  </a:lnTo>
                  <a:lnTo>
                    <a:pt x="68" y="72"/>
                  </a:lnTo>
                  <a:lnTo>
                    <a:pt x="71" y="69"/>
                  </a:lnTo>
                  <a:lnTo>
                    <a:pt x="70" y="69"/>
                  </a:lnTo>
                  <a:lnTo>
                    <a:pt x="65" y="73"/>
                  </a:lnTo>
                  <a:lnTo>
                    <a:pt x="63" y="73"/>
                  </a:lnTo>
                  <a:lnTo>
                    <a:pt x="62" y="75"/>
                  </a:lnTo>
                  <a:lnTo>
                    <a:pt x="59" y="75"/>
                  </a:lnTo>
                  <a:lnTo>
                    <a:pt x="57" y="76"/>
                  </a:lnTo>
                  <a:lnTo>
                    <a:pt x="56" y="76"/>
                  </a:lnTo>
                  <a:lnTo>
                    <a:pt x="54" y="78"/>
                  </a:lnTo>
                  <a:lnTo>
                    <a:pt x="46" y="78"/>
                  </a:lnTo>
                  <a:lnTo>
                    <a:pt x="42" y="83"/>
                  </a:lnTo>
                  <a:lnTo>
                    <a:pt x="53" y="81"/>
                  </a:lnTo>
                  <a:lnTo>
                    <a:pt x="46" y="78"/>
                  </a:lnTo>
                  <a:lnTo>
                    <a:pt x="40" y="78"/>
                  </a:lnTo>
                  <a:lnTo>
                    <a:pt x="39" y="76"/>
                  </a:lnTo>
                  <a:lnTo>
                    <a:pt x="37" y="76"/>
                  </a:lnTo>
                  <a:lnTo>
                    <a:pt x="35" y="75"/>
                  </a:lnTo>
                  <a:lnTo>
                    <a:pt x="32" y="75"/>
                  </a:lnTo>
                  <a:lnTo>
                    <a:pt x="29" y="73"/>
                  </a:lnTo>
                  <a:lnTo>
                    <a:pt x="32" y="76"/>
                  </a:lnTo>
                  <a:lnTo>
                    <a:pt x="29" y="72"/>
                  </a:lnTo>
                  <a:lnTo>
                    <a:pt x="25" y="69"/>
                  </a:lnTo>
                  <a:lnTo>
                    <a:pt x="25" y="67"/>
                  </a:lnTo>
                  <a:lnTo>
                    <a:pt x="22" y="64"/>
                  </a:lnTo>
                  <a:lnTo>
                    <a:pt x="20" y="61"/>
                  </a:lnTo>
                  <a:lnTo>
                    <a:pt x="20" y="56"/>
                  </a:lnTo>
                  <a:lnTo>
                    <a:pt x="18" y="55"/>
                  </a:lnTo>
                  <a:lnTo>
                    <a:pt x="18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05" name="Oval 73"/>
            <p:cNvSpPr>
              <a:spLocks noChangeArrowheads="1"/>
            </p:cNvSpPr>
            <p:nvPr/>
          </p:nvSpPr>
          <p:spPr bwMode="auto">
            <a:xfrm>
              <a:off x="4503" y="934"/>
              <a:ext cx="80" cy="81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06" name="Freeform 74"/>
            <p:cNvSpPr>
              <a:spLocks/>
            </p:cNvSpPr>
            <p:nvPr/>
          </p:nvSpPr>
          <p:spPr bwMode="auto">
            <a:xfrm>
              <a:off x="4493" y="925"/>
              <a:ext cx="97" cy="96"/>
            </a:xfrm>
            <a:custGeom>
              <a:avLst/>
              <a:gdLst/>
              <a:ahLst/>
              <a:cxnLst>
                <a:cxn ang="0">
                  <a:pos x="2" y="62"/>
                </a:cxn>
                <a:cxn ang="0">
                  <a:pos x="3" y="70"/>
                </a:cxn>
                <a:cxn ang="0">
                  <a:pos x="19" y="87"/>
                </a:cxn>
                <a:cxn ang="0">
                  <a:pos x="24" y="91"/>
                </a:cxn>
                <a:cxn ang="0">
                  <a:pos x="31" y="94"/>
                </a:cxn>
                <a:cxn ang="0">
                  <a:pos x="44" y="96"/>
                </a:cxn>
                <a:cxn ang="0">
                  <a:pos x="61" y="96"/>
                </a:cxn>
                <a:cxn ang="0">
                  <a:pos x="66" y="93"/>
                </a:cxn>
                <a:cxn ang="0">
                  <a:pos x="72" y="91"/>
                </a:cxn>
                <a:cxn ang="0">
                  <a:pos x="87" y="77"/>
                </a:cxn>
                <a:cxn ang="0">
                  <a:pos x="92" y="70"/>
                </a:cxn>
                <a:cxn ang="0">
                  <a:pos x="95" y="63"/>
                </a:cxn>
                <a:cxn ang="0">
                  <a:pos x="97" y="52"/>
                </a:cxn>
                <a:cxn ang="0">
                  <a:pos x="97" y="34"/>
                </a:cxn>
                <a:cxn ang="0">
                  <a:pos x="94" y="29"/>
                </a:cxn>
                <a:cxn ang="0">
                  <a:pos x="83" y="14"/>
                </a:cxn>
                <a:cxn ang="0">
                  <a:pos x="75" y="6"/>
                </a:cxn>
                <a:cxn ang="0">
                  <a:pos x="67" y="3"/>
                </a:cxn>
                <a:cxn ang="0">
                  <a:pos x="61" y="0"/>
                </a:cxn>
                <a:cxn ang="0">
                  <a:pos x="30" y="1"/>
                </a:cxn>
                <a:cxn ang="0">
                  <a:pos x="22" y="6"/>
                </a:cxn>
                <a:cxn ang="0">
                  <a:pos x="10" y="17"/>
                </a:cxn>
                <a:cxn ang="0">
                  <a:pos x="3" y="28"/>
                </a:cxn>
                <a:cxn ang="0">
                  <a:pos x="0" y="34"/>
                </a:cxn>
                <a:cxn ang="0">
                  <a:pos x="19" y="40"/>
                </a:cxn>
                <a:cxn ang="0">
                  <a:pos x="22" y="34"/>
                </a:cxn>
                <a:cxn ang="0">
                  <a:pos x="22" y="29"/>
                </a:cxn>
                <a:cxn ang="0">
                  <a:pos x="30" y="21"/>
                </a:cxn>
                <a:cxn ang="0">
                  <a:pos x="35" y="21"/>
                </a:cxn>
                <a:cxn ang="0">
                  <a:pos x="41" y="18"/>
                </a:cxn>
                <a:cxn ang="0">
                  <a:pos x="56" y="20"/>
                </a:cxn>
                <a:cxn ang="0">
                  <a:pos x="67" y="24"/>
                </a:cxn>
                <a:cxn ang="0">
                  <a:pos x="77" y="32"/>
                </a:cxn>
                <a:cxn ang="0">
                  <a:pos x="75" y="35"/>
                </a:cxn>
                <a:cxn ang="0">
                  <a:pos x="78" y="40"/>
                </a:cxn>
                <a:cxn ang="0">
                  <a:pos x="83" y="42"/>
                </a:cxn>
                <a:cxn ang="0">
                  <a:pos x="77" y="56"/>
                </a:cxn>
                <a:cxn ang="0">
                  <a:pos x="75" y="62"/>
                </a:cxn>
                <a:cxn ang="0">
                  <a:pos x="69" y="70"/>
                </a:cxn>
                <a:cxn ang="0">
                  <a:pos x="70" y="68"/>
                </a:cxn>
                <a:cxn ang="0">
                  <a:pos x="63" y="74"/>
                </a:cxn>
                <a:cxn ang="0">
                  <a:pos x="56" y="76"/>
                </a:cxn>
                <a:cxn ang="0">
                  <a:pos x="42" y="82"/>
                </a:cxn>
                <a:cxn ang="0">
                  <a:pos x="41" y="77"/>
                </a:cxn>
                <a:cxn ang="0">
                  <a:pos x="36" y="74"/>
                </a:cxn>
                <a:cxn ang="0">
                  <a:pos x="33" y="76"/>
                </a:cxn>
                <a:cxn ang="0">
                  <a:pos x="25" y="66"/>
                </a:cxn>
                <a:cxn ang="0">
                  <a:pos x="21" y="56"/>
                </a:cxn>
                <a:cxn ang="0">
                  <a:pos x="0" y="48"/>
                </a:cxn>
              </a:cxnLst>
              <a:rect l="0" t="0" r="r" b="b"/>
              <a:pathLst>
                <a:path w="97" h="96">
                  <a:moveTo>
                    <a:pt x="0" y="48"/>
                  </a:moveTo>
                  <a:lnTo>
                    <a:pt x="0" y="60"/>
                  </a:lnTo>
                  <a:lnTo>
                    <a:pt x="2" y="62"/>
                  </a:lnTo>
                  <a:lnTo>
                    <a:pt x="2" y="63"/>
                  </a:lnTo>
                  <a:lnTo>
                    <a:pt x="3" y="66"/>
                  </a:lnTo>
                  <a:lnTo>
                    <a:pt x="3" y="70"/>
                  </a:lnTo>
                  <a:lnTo>
                    <a:pt x="7" y="73"/>
                  </a:lnTo>
                  <a:lnTo>
                    <a:pt x="7" y="74"/>
                  </a:lnTo>
                  <a:lnTo>
                    <a:pt x="19" y="87"/>
                  </a:lnTo>
                  <a:lnTo>
                    <a:pt x="17" y="84"/>
                  </a:lnTo>
                  <a:lnTo>
                    <a:pt x="14" y="82"/>
                  </a:lnTo>
                  <a:lnTo>
                    <a:pt x="24" y="91"/>
                  </a:lnTo>
                  <a:lnTo>
                    <a:pt x="27" y="91"/>
                  </a:lnTo>
                  <a:lnTo>
                    <a:pt x="30" y="93"/>
                  </a:lnTo>
                  <a:lnTo>
                    <a:pt x="31" y="94"/>
                  </a:lnTo>
                  <a:lnTo>
                    <a:pt x="33" y="94"/>
                  </a:lnTo>
                  <a:lnTo>
                    <a:pt x="35" y="96"/>
                  </a:lnTo>
                  <a:lnTo>
                    <a:pt x="44" y="96"/>
                  </a:lnTo>
                  <a:lnTo>
                    <a:pt x="55" y="94"/>
                  </a:lnTo>
                  <a:lnTo>
                    <a:pt x="53" y="96"/>
                  </a:lnTo>
                  <a:lnTo>
                    <a:pt x="61" y="96"/>
                  </a:lnTo>
                  <a:lnTo>
                    <a:pt x="63" y="94"/>
                  </a:lnTo>
                  <a:lnTo>
                    <a:pt x="64" y="94"/>
                  </a:lnTo>
                  <a:lnTo>
                    <a:pt x="66" y="93"/>
                  </a:lnTo>
                  <a:lnTo>
                    <a:pt x="69" y="93"/>
                  </a:lnTo>
                  <a:lnTo>
                    <a:pt x="70" y="91"/>
                  </a:lnTo>
                  <a:lnTo>
                    <a:pt x="72" y="91"/>
                  </a:lnTo>
                  <a:lnTo>
                    <a:pt x="77" y="87"/>
                  </a:lnTo>
                  <a:lnTo>
                    <a:pt x="78" y="87"/>
                  </a:lnTo>
                  <a:lnTo>
                    <a:pt x="87" y="77"/>
                  </a:lnTo>
                  <a:lnTo>
                    <a:pt x="87" y="76"/>
                  </a:lnTo>
                  <a:lnTo>
                    <a:pt x="92" y="71"/>
                  </a:lnTo>
                  <a:lnTo>
                    <a:pt x="92" y="70"/>
                  </a:lnTo>
                  <a:lnTo>
                    <a:pt x="94" y="68"/>
                  </a:lnTo>
                  <a:lnTo>
                    <a:pt x="94" y="65"/>
                  </a:lnTo>
                  <a:lnTo>
                    <a:pt x="95" y="63"/>
                  </a:lnTo>
                  <a:lnTo>
                    <a:pt x="95" y="62"/>
                  </a:lnTo>
                  <a:lnTo>
                    <a:pt x="97" y="60"/>
                  </a:lnTo>
                  <a:lnTo>
                    <a:pt x="97" y="52"/>
                  </a:lnTo>
                  <a:lnTo>
                    <a:pt x="95" y="54"/>
                  </a:lnTo>
                  <a:lnTo>
                    <a:pt x="97" y="43"/>
                  </a:lnTo>
                  <a:lnTo>
                    <a:pt x="97" y="34"/>
                  </a:lnTo>
                  <a:lnTo>
                    <a:pt x="95" y="32"/>
                  </a:lnTo>
                  <a:lnTo>
                    <a:pt x="95" y="31"/>
                  </a:lnTo>
                  <a:lnTo>
                    <a:pt x="94" y="29"/>
                  </a:lnTo>
                  <a:lnTo>
                    <a:pt x="92" y="26"/>
                  </a:lnTo>
                  <a:lnTo>
                    <a:pt x="92" y="23"/>
                  </a:lnTo>
                  <a:lnTo>
                    <a:pt x="83" y="14"/>
                  </a:lnTo>
                  <a:lnTo>
                    <a:pt x="84" y="17"/>
                  </a:lnTo>
                  <a:lnTo>
                    <a:pt x="87" y="18"/>
                  </a:lnTo>
                  <a:lnTo>
                    <a:pt x="75" y="6"/>
                  </a:lnTo>
                  <a:lnTo>
                    <a:pt x="73" y="6"/>
                  </a:lnTo>
                  <a:lnTo>
                    <a:pt x="70" y="3"/>
                  </a:lnTo>
                  <a:lnTo>
                    <a:pt x="67" y="3"/>
                  </a:lnTo>
                  <a:lnTo>
                    <a:pt x="64" y="1"/>
                  </a:lnTo>
                  <a:lnTo>
                    <a:pt x="63" y="1"/>
                  </a:lnTo>
                  <a:lnTo>
                    <a:pt x="61" y="0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0" y="1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6"/>
                  </a:lnTo>
                  <a:lnTo>
                    <a:pt x="17" y="9"/>
                  </a:lnTo>
                  <a:lnTo>
                    <a:pt x="14" y="14"/>
                  </a:lnTo>
                  <a:lnTo>
                    <a:pt x="10" y="17"/>
                  </a:lnTo>
                  <a:lnTo>
                    <a:pt x="7" y="21"/>
                  </a:lnTo>
                  <a:lnTo>
                    <a:pt x="3" y="24"/>
                  </a:lnTo>
                  <a:lnTo>
                    <a:pt x="3" y="28"/>
                  </a:lnTo>
                  <a:lnTo>
                    <a:pt x="2" y="29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48"/>
                  </a:lnTo>
                  <a:lnTo>
                    <a:pt x="19" y="48"/>
                  </a:lnTo>
                  <a:lnTo>
                    <a:pt x="19" y="40"/>
                  </a:lnTo>
                  <a:lnTo>
                    <a:pt x="21" y="38"/>
                  </a:lnTo>
                  <a:lnTo>
                    <a:pt x="21" y="35"/>
                  </a:lnTo>
                  <a:lnTo>
                    <a:pt x="22" y="34"/>
                  </a:lnTo>
                  <a:lnTo>
                    <a:pt x="22" y="31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1" y="32"/>
                  </a:lnTo>
                  <a:lnTo>
                    <a:pt x="33" y="20"/>
                  </a:lnTo>
                  <a:lnTo>
                    <a:pt x="30" y="21"/>
                  </a:lnTo>
                  <a:lnTo>
                    <a:pt x="28" y="24"/>
                  </a:lnTo>
                  <a:lnTo>
                    <a:pt x="31" y="21"/>
                  </a:lnTo>
                  <a:lnTo>
                    <a:pt x="35" y="21"/>
                  </a:lnTo>
                  <a:lnTo>
                    <a:pt x="36" y="20"/>
                  </a:lnTo>
                  <a:lnTo>
                    <a:pt x="39" y="20"/>
                  </a:lnTo>
                  <a:lnTo>
                    <a:pt x="41" y="18"/>
                  </a:lnTo>
                  <a:lnTo>
                    <a:pt x="49" y="18"/>
                  </a:lnTo>
                  <a:lnTo>
                    <a:pt x="55" y="18"/>
                  </a:lnTo>
                  <a:lnTo>
                    <a:pt x="56" y="20"/>
                  </a:lnTo>
                  <a:lnTo>
                    <a:pt x="61" y="20"/>
                  </a:lnTo>
                  <a:lnTo>
                    <a:pt x="64" y="21"/>
                  </a:lnTo>
                  <a:lnTo>
                    <a:pt x="67" y="24"/>
                  </a:lnTo>
                  <a:lnTo>
                    <a:pt x="69" y="24"/>
                  </a:lnTo>
                  <a:lnTo>
                    <a:pt x="72" y="29"/>
                  </a:lnTo>
                  <a:lnTo>
                    <a:pt x="77" y="32"/>
                  </a:lnTo>
                  <a:lnTo>
                    <a:pt x="73" y="29"/>
                  </a:lnTo>
                  <a:lnTo>
                    <a:pt x="75" y="32"/>
                  </a:lnTo>
                  <a:lnTo>
                    <a:pt x="75" y="35"/>
                  </a:lnTo>
                  <a:lnTo>
                    <a:pt x="77" y="37"/>
                  </a:lnTo>
                  <a:lnTo>
                    <a:pt x="77" y="38"/>
                  </a:lnTo>
                  <a:lnTo>
                    <a:pt x="78" y="40"/>
                  </a:lnTo>
                  <a:lnTo>
                    <a:pt x="78" y="46"/>
                  </a:lnTo>
                  <a:lnTo>
                    <a:pt x="81" y="52"/>
                  </a:lnTo>
                  <a:lnTo>
                    <a:pt x="83" y="42"/>
                  </a:lnTo>
                  <a:lnTo>
                    <a:pt x="78" y="46"/>
                  </a:lnTo>
                  <a:lnTo>
                    <a:pt x="78" y="54"/>
                  </a:lnTo>
                  <a:lnTo>
                    <a:pt x="77" y="56"/>
                  </a:lnTo>
                  <a:lnTo>
                    <a:pt x="77" y="57"/>
                  </a:lnTo>
                  <a:lnTo>
                    <a:pt x="75" y="59"/>
                  </a:lnTo>
                  <a:lnTo>
                    <a:pt x="75" y="62"/>
                  </a:lnTo>
                  <a:lnTo>
                    <a:pt x="73" y="63"/>
                  </a:lnTo>
                  <a:lnTo>
                    <a:pt x="73" y="65"/>
                  </a:lnTo>
                  <a:lnTo>
                    <a:pt x="69" y="70"/>
                  </a:lnTo>
                  <a:lnTo>
                    <a:pt x="69" y="71"/>
                  </a:lnTo>
                  <a:lnTo>
                    <a:pt x="72" y="68"/>
                  </a:lnTo>
                  <a:lnTo>
                    <a:pt x="70" y="68"/>
                  </a:lnTo>
                  <a:lnTo>
                    <a:pt x="66" y="73"/>
                  </a:lnTo>
                  <a:lnTo>
                    <a:pt x="64" y="73"/>
                  </a:lnTo>
                  <a:lnTo>
                    <a:pt x="63" y="74"/>
                  </a:lnTo>
                  <a:lnTo>
                    <a:pt x="59" y="74"/>
                  </a:lnTo>
                  <a:lnTo>
                    <a:pt x="58" y="76"/>
                  </a:lnTo>
                  <a:lnTo>
                    <a:pt x="56" y="76"/>
                  </a:lnTo>
                  <a:lnTo>
                    <a:pt x="55" y="77"/>
                  </a:lnTo>
                  <a:lnTo>
                    <a:pt x="47" y="77"/>
                  </a:lnTo>
                  <a:lnTo>
                    <a:pt x="42" y="82"/>
                  </a:lnTo>
                  <a:lnTo>
                    <a:pt x="53" y="80"/>
                  </a:lnTo>
                  <a:lnTo>
                    <a:pt x="47" y="77"/>
                  </a:lnTo>
                  <a:lnTo>
                    <a:pt x="41" y="77"/>
                  </a:lnTo>
                  <a:lnTo>
                    <a:pt x="39" y="76"/>
                  </a:lnTo>
                  <a:lnTo>
                    <a:pt x="38" y="76"/>
                  </a:lnTo>
                  <a:lnTo>
                    <a:pt x="36" y="74"/>
                  </a:lnTo>
                  <a:lnTo>
                    <a:pt x="33" y="74"/>
                  </a:lnTo>
                  <a:lnTo>
                    <a:pt x="30" y="73"/>
                  </a:lnTo>
                  <a:lnTo>
                    <a:pt x="33" y="76"/>
                  </a:lnTo>
                  <a:lnTo>
                    <a:pt x="30" y="71"/>
                  </a:lnTo>
                  <a:lnTo>
                    <a:pt x="25" y="68"/>
                  </a:lnTo>
                  <a:lnTo>
                    <a:pt x="25" y="66"/>
                  </a:lnTo>
                  <a:lnTo>
                    <a:pt x="22" y="63"/>
                  </a:lnTo>
                  <a:lnTo>
                    <a:pt x="21" y="60"/>
                  </a:lnTo>
                  <a:lnTo>
                    <a:pt x="21" y="56"/>
                  </a:lnTo>
                  <a:lnTo>
                    <a:pt x="19" y="54"/>
                  </a:lnTo>
                  <a:lnTo>
                    <a:pt x="19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07" name="Freeform 75"/>
            <p:cNvSpPr>
              <a:spLocks/>
            </p:cNvSpPr>
            <p:nvPr/>
          </p:nvSpPr>
          <p:spPr bwMode="auto">
            <a:xfrm>
              <a:off x="4526" y="957"/>
              <a:ext cx="19" cy="594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9" y="6"/>
                </a:cxn>
                <a:cxn ang="0">
                  <a:pos x="16" y="3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588"/>
                </a:cxn>
                <a:cxn ang="0">
                  <a:pos x="3" y="591"/>
                </a:cxn>
                <a:cxn ang="0">
                  <a:pos x="6" y="594"/>
                </a:cxn>
                <a:cxn ang="0">
                  <a:pos x="12" y="594"/>
                </a:cxn>
                <a:cxn ang="0">
                  <a:pos x="16" y="591"/>
                </a:cxn>
                <a:cxn ang="0">
                  <a:pos x="19" y="588"/>
                </a:cxn>
                <a:cxn ang="0">
                  <a:pos x="19" y="584"/>
                </a:cxn>
                <a:cxn ang="0">
                  <a:pos x="19" y="10"/>
                </a:cxn>
              </a:cxnLst>
              <a:rect l="0" t="0" r="r" b="b"/>
              <a:pathLst>
                <a:path w="19" h="594">
                  <a:moveTo>
                    <a:pt x="19" y="10"/>
                  </a:moveTo>
                  <a:lnTo>
                    <a:pt x="19" y="6"/>
                  </a:lnTo>
                  <a:lnTo>
                    <a:pt x="16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588"/>
                  </a:lnTo>
                  <a:lnTo>
                    <a:pt x="3" y="591"/>
                  </a:lnTo>
                  <a:lnTo>
                    <a:pt x="6" y="594"/>
                  </a:lnTo>
                  <a:lnTo>
                    <a:pt x="12" y="594"/>
                  </a:lnTo>
                  <a:lnTo>
                    <a:pt x="16" y="591"/>
                  </a:lnTo>
                  <a:lnTo>
                    <a:pt x="19" y="588"/>
                  </a:lnTo>
                  <a:lnTo>
                    <a:pt x="19" y="584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08" name="Freeform 76"/>
            <p:cNvSpPr>
              <a:spLocks/>
            </p:cNvSpPr>
            <p:nvPr/>
          </p:nvSpPr>
          <p:spPr bwMode="auto">
            <a:xfrm>
              <a:off x="4447" y="3656"/>
              <a:ext cx="177" cy="1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171" y="19"/>
                </a:cxn>
                <a:cxn ang="0">
                  <a:pos x="174" y="16"/>
                </a:cxn>
                <a:cxn ang="0">
                  <a:pos x="177" y="13"/>
                </a:cxn>
                <a:cxn ang="0">
                  <a:pos x="177" y="7"/>
                </a:cxn>
                <a:cxn ang="0">
                  <a:pos x="174" y="3"/>
                </a:cxn>
                <a:cxn ang="0">
                  <a:pos x="171" y="0"/>
                </a:cxn>
                <a:cxn ang="0">
                  <a:pos x="168" y="0"/>
                </a:cxn>
                <a:cxn ang="0">
                  <a:pos x="9" y="0"/>
                </a:cxn>
              </a:cxnLst>
              <a:rect l="0" t="0" r="r" b="b"/>
              <a:pathLst>
                <a:path w="177" h="19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171" y="19"/>
                  </a:lnTo>
                  <a:lnTo>
                    <a:pt x="174" y="16"/>
                  </a:lnTo>
                  <a:lnTo>
                    <a:pt x="177" y="13"/>
                  </a:lnTo>
                  <a:lnTo>
                    <a:pt x="177" y="7"/>
                  </a:lnTo>
                  <a:lnTo>
                    <a:pt x="174" y="3"/>
                  </a:lnTo>
                  <a:lnTo>
                    <a:pt x="171" y="0"/>
                  </a:lnTo>
                  <a:lnTo>
                    <a:pt x="16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09" name="Freeform 77"/>
            <p:cNvSpPr>
              <a:spLocks/>
            </p:cNvSpPr>
            <p:nvPr/>
          </p:nvSpPr>
          <p:spPr bwMode="auto">
            <a:xfrm>
              <a:off x="2784" y="3914"/>
              <a:ext cx="1840" cy="19"/>
            </a:xfrm>
            <a:custGeom>
              <a:avLst/>
              <a:gdLst/>
              <a:ahLst/>
              <a:cxnLst>
                <a:cxn ang="0">
                  <a:pos x="1831" y="19"/>
                </a:cxn>
                <a:cxn ang="0">
                  <a:pos x="1834" y="19"/>
                </a:cxn>
                <a:cxn ang="0">
                  <a:pos x="1837" y="16"/>
                </a:cxn>
                <a:cxn ang="0">
                  <a:pos x="1840" y="13"/>
                </a:cxn>
                <a:cxn ang="0">
                  <a:pos x="1840" y="6"/>
                </a:cxn>
                <a:cxn ang="0">
                  <a:pos x="1837" y="3"/>
                </a:cxn>
                <a:cxn ang="0">
                  <a:pos x="1834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1831" y="19"/>
                </a:cxn>
              </a:cxnLst>
              <a:rect l="0" t="0" r="r" b="b"/>
              <a:pathLst>
                <a:path w="1840" h="19">
                  <a:moveTo>
                    <a:pt x="1831" y="19"/>
                  </a:moveTo>
                  <a:lnTo>
                    <a:pt x="1834" y="19"/>
                  </a:lnTo>
                  <a:lnTo>
                    <a:pt x="1837" y="16"/>
                  </a:lnTo>
                  <a:lnTo>
                    <a:pt x="1840" y="13"/>
                  </a:lnTo>
                  <a:lnTo>
                    <a:pt x="1840" y="6"/>
                  </a:lnTo>
                  <a:lnTo>
                    <a:pt x="1837" y="3"/>
                  </a:lnTo>
                  <a:lnTo>
                    <a:pt x="183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831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10" name="Freeform 78"/>
            <p:cNvSpPr>
              <a:spLocks/>
            </p:cNvSpPr>
            <p:nvPr/>
          </p:nvSpPr>
          <p:spPr bwMode="auto">
            <a:xfrm>
              <a:off x="2784" y="1869"/>
              <a:ext cx="19" cy="2064"/>
            </a:xfrm>
            <a:custGeom>
              <a:avLst/>
              <a:gdLst/>
              <a:ahLst/>
              <a:cxnLst>
                <a:cxn ang="0">
                  <a:pos x="0" y="2055"/>
                </a:cxn>
                <a:cxn ang="0">
                  <a:pos x="0" y="2058"/>
                </a:cxn>
                <a:cxn ang="0">
                  <a:pos x="3" y="2061"/>
                </a:cxn>
                <a:cxn ang="0">
                  <a:pos x="6" y="2064"/>
                </a:cxn>
                <a:cxn ang="0">
                  <a:pos x="12" y="2064"/>
                </a:cxn>
                <a:cxn ang="0">
                  <a:pos x="16" y="2061"/>
                </a:cxn>
                <a:cxn ang="0">
                  <a:pos x="19" y="2058"/>
                </a:cxn>
                <a:cxn ang="0">
                  <a:pos x="19" y="7"/>
                </a:cxn>
                <a:cxn ang="0">
                  <a:pos x="16" y="3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2055"/>
                </a:cxn>
              </a:cxnLst>
              <a:rect l="0" t="0" r="r" b="b"/>
              <a:pathLst>
                <a:path w="19" h="2064">
                  <a:moveTo>
                    <a:pt x="0" y="2055"/>
                  </a:moveTo>
                  <a:lnTo>
                    <a:pt x="0" y="2058"/>
                  </a:lnTo>
                  <a:lnTo>
                    <a:pt x="3" y="2061"/>
                  </a:lnTo>
                  <a:lnTo>
                    <a:pt x="6" y="2064"/>
                  </a:lnTo>
                  <a:lnTo>
                    <a:pt x="12" y="2064"/>
                  </a:lnTo>
                  <a:lnTo>
                    <a:pt x="16" y="2061"/>
                  </a:lnTo>
                  <a:lnTo>
                    <a:pt x="19" y="2058"/>
                  </a:lnTo>
                  <a:lnTo>
                    <a:pt x="19" y="7"/>
                  </a:lnTo>
                  <a:lnTo>
                    <a:pt x="16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20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11" name="Freeform 79"/>
            <p:cNvSpPr>
              <a:spLocks/>
            </p:cNvSpPr>
            <p:nvPr/>
          </p:nvSpPr>
          <p:spPr bwMode="auto">
            <a:xfrm>
              <a:off x="3325" y="1737"/>
              <a:ext cx="105" cy="19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3" y="16"/>
                </a:cxn>
                <a:cxn ang="0">
                  <a:pos x="20" y="19"/>
                </a:cxn>
                <a:cxn ang="0">
                  <a:pos x="29" y="20"/>
                </a:cxn>
                <a:cxn ang="0">
                  <a:pos x="36" y="24"/>
                </a:cxn>
                <a:cxn ang="0">
                  <a:pos x="43" y="27"/>
                </a:cxn>
                <a:cxn ang="0">
                  <a:pos x="50" y="30"/>
                </a:cxn>
                <a:cxn ang="0">
                  <a:pos x="54" y="34"/>
                </a:cxn>
                <a:cxn ang="0">
                  <a:pos x="68" y="47"/>
                </a:cxn>
                <a:cxn ang="0">
                  <a:pos x="73" y="53"/>
                </a:cxn>
                <a:cxn ang="0">
                  <a:pos x="77" y="59"/>
                </a:cxn>
                <a:cxn ang="0">
                  <a:pos x="79" y="66"/>
                </a:cxn>
                <a:cxn ang="0">
                  <a:pos x="82" y="73"/>
                </a:cxn>
                <a:cxn ang="0">
                  <a:pos x="84" y="80"/>
                </a:cxn>
                <a:cxn ang="0">
                  <a:pos x="85" y="94"/>
                </a:cxn>
                <a:cxn ang="0">
                  <a:pos x="88" y="92"/>
                </a:cxn>
                <a:cxn ang="0">
                  <a:pos x="85" y="107"/>
                </a:cxn>
                <a:cxn ang="0">
                  <a:pos x="84" y="117"/>
                </a:cxn>
                <a:cxn ang="0">
                  <a:pos x="81" y="123"/>
                </a:cxn>
                <a:cxn ang="0">
                  <a:pos x="77" y="131"/>
                </a:cxn>
                <a:cxn ang="0">
                  <a:pos x="74" y="137"/>
                </a:cxn>
                <a:cxn ang="0">
                  <a:pos x="70" y="142"/>
                </a:cxn>
                <a:cxn ang="0">
                  <a:pos x="57" y="156"/>
                </a:cxn>
                <a:cxn ang="0">
                  <a:pos x="51" y="160"/>
                </a:cxn>
                <a:cxn ang="0">
                  <a:pos x="45" y="165"/>
                </a:cxn>
                <a:cxn ang="0">
                  <a:pos x="39" y="167"/>
                </a:cxn>
                <a:cxn ang="0">
                  <a:pos x="31" y="170"/>
                </a:cxn>
                <a:cxn ang="0">
                  <a:pos x="25" y="171"/>
                </a:cxn>
                <a:cxn ang="0">
                  <a:pos x="11" y="173"/>
                </a:cxn>
                <a:cxn ang="0">
                  <a:pos x="9" y="174"/>
                </a:cxn>
                <a:cxn ang="0">
                  <a:pos x="3" y="177"/>
                </a:cxn>
                <a:cxn ang="0">
                  <a:pos x="0" y="187"/>
                </a:cxn>
                <a:cxn ang="0">
                  <a:pos x="6" y="193"/>
                </a:cxn>
                <a:cxn ang="0">
                  <a:pos x="14" y="191"/>
                </a:cxn>
                <a:cxn ang="0">
                  <a:pos x="28" y="190"/>
                </a:cxn>
                <a:cxn ang="0">
                  <a:pos x="37" y="188"/>
                </a:cxn>
                <a:cxn ang="0">
                  <a:pos x="45" y="185"/>
                </a:cxn>
                <a:cxn ang="0">
                  <a:pos x="54" y="181"/>
                </a:cxn>
                <a:cxn ang="0">
                  <a:pos x="63" y="176"/>
                </a:cxn>
                <a:cxn ang="0">
                  <a:pos x="70" y="171"/>
                </a:cxn>
                <a:cxn ang="0">
                  <a:pos x="85" y="154"/>
                </a:cxn>
                <a:cxn ang="0">
                  <a:pos x="90" y="146"/>
                </a:cxn>
                <a:cxn ang="0">
                  <a:pos x="96" y="137"/>
                </a:cxn>
                <a:cxn ang="0">
                  <a:pos x="99" y="129"/>
                </a:cxn>
                <a:cxn ang="0">
                  <a:pos x="102" y="120"/>
                </a:cxn>
                <a:cxn ang="0">
                  <a:pos x="104" y="111"/>
                </a:cxn>
                <a:cxn ang="0">
                  <a:pos x="105" y="94"/>
                </a:cxn>
                <a:cxn ang="0">
                  <a:pos x="104" y="81"/>
                </a:cxn>
                <a:cxn ang="0">
                  <a:pos x="102" y="72"/>
                </a:cxn>
                <a:cxn ang="0">
                  <a:pos x="99" y="62"/>
                </a:cxn>
                <a:cxn ang="0">
                  <a:pos x="96" y="55"/>
                </a:cxn>
                <a:cxn ang="0">
                  <a:pos x="90" y="45"/>
                </a:cxn>
                <a:cxn ang="0">
                  <a:pos x="85" y="38"/>
                </a:cxn>
                <a:cxn ang="0">
                  <a:pos x="70" y="20"/>
                </a:cxn>
                <a:cxn ang="0">
                  <a:pos x="63" y="16"/>
                </a:cxn>
                <a:cxn ang="0">
                  <a:pos x="54" y="11"/>
                </a:cxn>
                <a:cxn ang="0">
                  <a:pos x="45" y="6"/>
                </a:cxn>
                <a:cxn ang="0">
                  <a:pos x="37" y="3"/>
                </a:cxn>
                <a:cxn ang="0">
                  <a:pos x="28" y="2"/>
                </a:cxn>
                <a:cxn ang="0">
                  <a:pos x="9" y="0"/>
                </a:cxn>
              </a:cxnLst>
              <a:rect l="0" t="0" r="r" b="b"/>
              <a:pathLst>
                <a:path w="105" h="193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20" y="19"/>
                  </a:lnTo>
                  <a:lnTo>
                    <a:pt x="25" y="20"/>
                  </a:lnTo>
                  <a:lnTo>
                    <a:pt x="29" y="20"/>
                  </a:lnTo>
                  <a:lnTo>
                    <a:pt x="31" y="22"/>
                  </a:lnTo>
                  <a:lnTo>
                    <a:pt x="36" y="24"/>
                  </a:lnTo>
                  <a:lnTo>
                    <a:pt x="39" y="25"/>
                  </a:lnTo>
                  <a:lnTo>
                    <a:pt x="43" y="27"/>
                  </a:lnTo>
                  <a:lnTo>
                    <a:pt x="45" y="27"/>
                  </a:lnTo>
                  <a:lnTo>
                    <a:pt x="50" y="30"/>
                  </a:lnTo>
                  <a:lnTo>
                    <a:pt x="51" y="31"/>
                  </a:lnTo>
                  <a:lnTo>
                    <a:pt x="54" y="34"/>
                  </a:lnTo>
                  <a:lnTo>
                    <a:pt x="57" y="36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3" y="53"/>
                  </a:lnTo>
                  <a:lnTo>
                    <a:pt x="74" y="55"/>
                  </a:lnTo>
                  <a:lnTo>
                    <a:pt x="77" y="59"/>
                  </a:lnTo>
                  <a:lnTo>
                    <a:pt x="77" y="61"/>
                  </a:lnTo>
                  <a:lnTo>
                    <a:pt x="79" y="66"/>
                  </a:lnTo>
                  <a:lnTo>
                    <a:pt x="81" y="69"/>
                  </a:lnTo>
                  <a:lnTo>
                    <a:pt x="82" y="73"/>
                  </a:lnTo>
                  <a:lnTo>
                    <a:pt x="84" y="75"/>
                  </a:lnTo>
                  <a:lnTo>
                    <a:pt x="84" y="80"/>
                  </a:lnTo>
                  <a:lnTo>
                    <a:pt x="85" y="84"/>
                  </a:lnTo>
                  <a:lnTo>
                    <a:pt x="85" y="94"/>
                  </a:lnTo>
                  <a:lnTo>
                    <a:pt x="87" y="100"/>
                  </a:lnTo>
                  <a:lnTo>
                    <a:pt x="88" y="92"/>
                  </a:lnTo>
                  <a:lnTo>
                    <a:pt x="85" y="98"/>
                  </a:lnTo>
                  <a:lnTo>
                    <a:pt x="85" y="107"/>
                  </a:lnTo>
                  <a:lnTo>
                    <a:pt x="84" y="112"/>
                  </a:lnTo>
                  <a:lnTo>
                    <a:pt x="84" y="117"/>
                  </a:lnTo>
                  <a:lnTo>
                    <a:pt x="82" y="118"/>
                  </a:lnTo>
                  <a:lnTo>
                    <a:pt x="81" y="123"/>
                  </a:lnTo>
                  <a:lnTo>
                    <a:pt x="79" y="126"/>
                  </a:lnTo>
                  <a:lnTo>
                    <a:pt x="77" y="131"/>
                  </a:lnTo>
                  <a:lnTo>
                    <a:pt x="77" y="132"/>
                  </a:lnTo>
                  <a:lnTo>
                    <a:pt x="74" y="137"/>
                  </a:lnTo>
                  <a:lnTo>
                    <a:pt x="73" y="139"/>
                  </a:lnTo>
                  <a:lnTo>
                    <a:pt x="70" y="142"/>
                  </a:lnTo>
                  <a:lnTo>
                    <a:pt x="68" y="145"/>
                  </a:lnTo>
                  <a:lnTo>
                    <a:pt x="57" y="156"/>
                  </a:lnTo>
                  <a:lnTo>
                    <a:pt x="54" y="157"/>
                  </a:lnTo>
                  <a:lnTo>
                    <a:pt x="51" y="160"/>
                  </a:lnTo>
                  <a:lnTo>
                    <a:pt x="50" y="162"/>
                  </a:lnTo>
                  <a:lnTo>
                    <a:pt x="45" y="165"/>
                  </a:lnTo>
                  <a:lnTo>
                    <a:pt x="43" y="165"/>
                  </a:lnTo>
                  <a:lnTo>
                    <a:pt x="39" y="167"/>
                  </a:lnTo>
                  <a:lnTo>
                    <a:pt x="36" y="168"/>
                  </a:lnTo>
                  <a:lnTo>
                    <a:pt x="31" y="170"/>
                  </a:lnTo>
                  <a:lnTo>
                    <a:pt x="29" y="171"/>
                  </a:lnTo>
                  <a:lnTo>
                    <a:pt x="25" y="171"/>
                  </a:lnTo>
                  <a:lnTo>
                    <a:pt x="20" y="173"/>
                  </a:lnTo>
                  <a:lnTo>
                    <a:pt x="11" y="173"/>
                  </a:lnTo>
                  <a:lnTo>
                    <a:pt x="4" y="176"/>
                  </a:lnTo>
                  <a:lnTo>
                    <a:pt x="9" y="174"/>
                  </a:lnTo>
                  <a:lnTo>
                    <a:pt x="6" y="174"/>
                  </a:lnTo>
                  <a:lnTo>
                    <a:pt x="3" y="177"/>
                  </a:lnTo>
                  <a:lnTo>
                    <a:pt x="0" y="181"/>
                  </a:lnTo>
                  <a:lnTo>
                    <a:pt x="0" y="187"/>
                  </a:lnTo>
                  <a:lnTo>
                    <a:pt x="3" y="190"/>
                  </a:lnTo>
                  <a:lnTo>
                    <a:pt x="6" y="193"/>
                  </a:lnTo>
                  <a:lnTo>
                    <a:pt x="9" y="193"/>
                  </a:lnTo>
                  <a:lnTo>
                    <a:pt x="14" y="191"/>
                  </a:lnTo>
                  <a:lnTo>
                    <a:pt x="23" y="191"/>
                  </a:lnTo>
                  <a:lnTo>
                    <a:pt x="28" y="190"/>
                  </a:lnTo>
                  <a:lnTo>
                    <a:pt x="32" y="190"/>
                  </a:lnTo>
                  <a:lnTo>
                    <a:pt x="37" y="188"/>
                  </a:lnTo>
                  <a:lnTo>
                    <a:pt x="42" y="187"/>
                  </a:lnTo>
                  <a:lnTo>
                    <a:pt x="45" y="185"/>
                  </a:lnTo>
                  <a:lnTo>
                    <a:pt x="50" y="184"/>
                  </a:lnTo>
                  <a:lnTo>
                    <a:pt x="54" y="181"/>
                  </a:lnTo>
                  <a:lnTo>
                    <a:pt x="59" y="177"/>
                  </a:lnTo>
                  <a:lnTo>
                    <a:pt x="63" y="176"/>
                  </a:lnTo>
                  <a:lnTo>
                    <a:pt x="67" y="173"/>
                  </a:lnTo>
                  <a:lnTo>
                    <a:pt x="70" y="171"/>
                  </a:lnTo>
                  <a:lnTo>
                    <a:pt x="84" y="157"/>
                  </a:lnTo>
                  <a:lnTo>
                    <a:pt x="85" y="154"/>
                  </a:lnTo>
                  <a:lnTo>
                    <a:pt x="88" y="151"/>
                  </a:lnTo>
                  <a:lnTo>
                    <a:pt x="90" y="146"/>
                  </a:lnTo>
                  <a:lnTo>
                    <a:pt x="93" y="142"/>
                  </a:lnTo>
                  <a:lnTo>
                    <a:pt x="96" y="137"/>
                  </a:lnTo>
                  <a:lnTo>
                    <a:pt x="98" y="132"/>
                  </a:lnTo>
                  <a:lnTo>
                    <a:pt x="99" y="129"/>
                  </a:lnTo>
                  <a:lnTo>
                    <a:pt x="101" y="125"/>
                  </a:lnTo>
                  <a:lnTo>
                    <a:pt x="102" y="120"/>
                  </a:lnTo>
                  <a:lnTo>
                    <a:pt x="102" y="115"/>
                  </a:lnTo>
                  <a:lnTo>
                    <a:pt x="104" y="111"/>
                  </a:lnTo>
                  <a:lnTo>
                    <a:pt x="104" y="101"/>
                  </a:lnTo>
                  <a:lnTo>
                    <a:pt x="105" y="94"/>
                  </a:lnTo>
                  <a:lnTo>
                    <a:pt x="104" y="90"/>
                  </a:lnTo>
                  <a:lnTo>
                    <a:pt x="104" y="81"/>
                  </a:lnTo>
                  <a:lnTo>
                    <a:pt x="102" y="76"/>
                  </a:lnTo>
                  <a:lnTo>
                    <a:pt x="102" y="72"/>
                  </a:lnTo>
                  <a:lnTo>
                    <a:pt x="101" y="67"/>
                  </a:lnTo>
                  <a:lnTo>
                    <a:pt x="99" y="62"/>
                  </a:lnTo>
                  <a:lnTo>
                    <a:pt x="98" y="59"/>
                  </a:lnTo>
                  <a:lnTo>
                    <a:pt x="96" y="55"/>
                  </a:lnTo>
                  <a:lnTo>
                    <a:pt x="93" y="50"/>
                  </a:lnTo>
                  <a:lnTo>
                    <a:pt x="90" y="45"/>
                  </a:lnTo>
                  <a:lnTo>
                    <a:pt x="88" y="41"/>
                  </a:lnTo>
                  <a:lnTo>
                    <a:pt x="85" y="38"/>
                  </a:lnTo>
                  <a:lnTo>
                    <a:pt x="84" y="34"/>
                  </a:lnTo>
                  <a:lnTo>
                    <a:pt x="70" y="20"/>
                  </a:lnTo>
                  <a:lnTo>
                    <a:pt x="67" y="19"/>
                  </a:lnTo>
                  <a:lnTo>
                    <a:pt x="63" y="16"/>
                  </a:lnTo>
                  <a:lnTo>
                    <a:pt x="59" y="14"/>
                  </a:lnTo>
                  <a:lnTo>
                    <a:pt x="54" y="11"/>
                  </a:lnTo>
                  <a:lnTo>
                    <a:pt x="50" y="8"/>
                  </a:lnTo>
                  <a:lnTo>
                    <a:pt x="45" y="6"/>
                  </a:lnTo>
                  <a:lnTo>
                    <a:pt x="42" y="5"/>
                  </a:lnTo>
                  <a:lnTo>
                    <a:pt x="37" y="3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2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12" name="Freeform 80"/>
            <p:cNvSpPr>
              <a:spLocks/>
            </p:cNvSpPr>
            <p:nvPr/>
          </p:nvSpPr>
          <p:spPr bwMode="auto">
            <a:xfrm>
              <a:off x="3207" y="1737"/>
              <a:ext cx="147" cy="19"/>
            </a:xfrm>
            <a:custGeom>
              <a:avLst/>
              <a:gdLst/>
              <a:ahLst/>
              <a:cxnLst>
                <a:cxn ang="0">
                  <a:pos x="138" y="19"/>
                </a:cxn>
                <a:cxn ang="0">
                  <a:pos x="141" y="19"/>
                </a:cxn>
                <a:cxn ang="0">
                  <a:pos x="144" y="16"/>
                </a:cxn>
                <a:cxn ang="0">
                  <a:pos x="147" y="13"/>
                </a:cxn>
                <a:cxn ang="0">
                  <a:pos x="147" y="6"/>
                </a:cxn>
                <a:cxn ang="0">
                  <a:pos x="144" y="3"/>
                </a:cxn>
                <a:cxn ang="0">
                  <a:pos x="141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138" y="19"/>
                </a:cxn>
              </a:cxnLst>
              <a:rect l="0" t="0" r="r" b="b"/>
              <a:pathLst>
                <a:path w="147" h="19">
                  <a:moveTo>
                    <a:pt x="138" y="19"/>
                  </a:moveTo>
                  <a:lnTo>
                    <a:pt x="141" y="19"/>
                  </a:lnTo>
                  <a:lnTo>
                    <a:pt x="144" y="16"/>
                  </a:lnTo>
                  <a:lnTo>
                    <a:pt x="147" y="13"/>
                  </a:lnTo>
                  <a:lnTo>
                    <a:pt x="147" y="6"/>
                  </a:lnTo>
                  <a:lnTo>
                    <a:pt x="144" y="3"/>
                  </a:lnTo>
                  <a:lnTo>
                    <a:pt x="14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38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13" name="Freeform 81"/>
            <p:cNvSpPr>
              <a:spLocks/>
            </p:cNvSpPr>
            <p:nvPr/>
          </p:nvSpPr>
          <p:spPr bwMode="auto">
            <a:xfrm>
              <a:off x="3207" y="1911"/>
              <a:ext cx="147" cy="19"/>
            </a:xfrm>
            <a:custGeom>
              <a:avLst/>
              <a:gdLst/>
              <a:ahLst/>
              <a:cxnLst>
                <a:cxn ang="0">
                  <a:pos x="138" y="19"/>
                </a:cxn>
                <a:cxn ang="0">
                  <a:pos x="141" y="19"/>
                </a:cxn>
                <a:cxn ang="0">
                  <a:pos x="144" y="16"/>
                </a:cxn>
                <a:cxn ang="0">
                  <a:pos x="147" y="13"/>
                </a:cxn>
                <a:cxn ang="0">
                  <a:pos x="147" y="7"/>
                </a:cxn>
                <a:cxn ang="0">
                  <a:pos x="144" y="3"/>
                </a:cxn>
                <a:cxn ang="0">
                  <a:pos x="141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138" y="19"/>
                </a:cxn>
              </a:cxnLst>
              <a:rect l="0" t="0" r="r" b="b"/>
              <a:pathLst>
                <a:path w="147" h="19">
                  <a:moveTo>
                    <a:pt x="138" y="19"/>
                  </a:moveTo>
                  <a:lnTo>
                    <a:pt x="141" y="19"/>
                  </a:lnTo>
                  <a:lnTo>
                    <a:pt x="144" y="16"/>
                  </a:lnTo>
                  <a:lnTo>
                    <a:pt x="147" y="13"/>
                  </a:lnTo>
                  <a:lnTo>
                    <a:pt x="147" y="7"/>
                  </a:lnTo>
                  <a:lnTo>
                    <a:pt x="144" y="3"/>
                  </a:lnTo>
                  <a:lnTo>
                    <a:pt x="14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38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14" name="Freeform 82"/>
            <p:cNvSpPr>
              <a:spLocks/>
            </p:cNvSpPr>
            <p:nvPr/>
          </p:nvSpPr>
          <p:spPr bwMode="auto">
            <a:xfrm>
              <a:off x="3207" y="1737"/>
              <a:ext cx="18" cy="193"/>
            </a:xfrm>
            <a:custGeom>
              <a:avLst/>
              <a:gdLst/>
              <a:ahLst/>
              <a:cxnLst>
                <a:cxn ang="0">
                  <a:pos x="18" y="10"/>
                </a:cxn>
                <a:cxn ang="0">
                  <a:pos x="18" y="6"/>
                </a:cxn>
                <a:cxn ang="0">
                  <a:pos x="15" y="3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87"/>
                </a:cxn>
                <a:cxn ang="0">
                  <a:pos x="3" y="190"/>
                </a:cxn>
                <a:cxn ang="0">
                  <a:pos x="6" y="193"/>
                </a:cxn>
                <a:cxn ang="0">
                  <a:pos x="12" y="193"/>
                </a:cxn>
                <a:cxn ang="0">
                  <a:pos x="15" y="190"/>
                </a:cxn>
                <a:cxn ang="0">
                  <a:pos x="18" y="187"/>
                </a:cxn>
                <a:cxn ang="0">
                  <a:pos x="18" y="184"/>
                </a:cxn>
                <a:cxn ang="0">
                  <a:pos x="18" y="10"/>
                </a:cxn>
              </a:cxnLst>
              <a:rect l="0" t="0" r="r" b="b"/>
              <a:pathLst>
                <a:path w="18" h="193">
                  <a:moveTo>
                    <a:pt x="18" y="10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87"/>
                  </a:lnTo>
                  <a:lnTo>
                    <a:pt x="3" y="190"/>
                  </a:lnTo>
                  <a:lnTo>
                    <a:pt x="6" y="193"/>
                  </a:lnTo>
                  <a:lnTo>
                    <a:pt x="12" y="193"/>
                  </a:lnTo>
                  <a:lnTo>
                    <a:pt x="15" y="190"/>
                  </a:lnTo>
                  <a:lnTo>
                    <a:pt x="18" y="187"/>
                  </a:lnTo>
                  <a:lnTo>
                    <a:pt x="18" y="184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15" name="Freeform 83"/>
            <p:cNvSpPr>
              <a:spLocks/>
            </p:cNvSpPr>
            <p:nvPr/>
          </p:nvSpPr>
          <p:spPr bwMode="auto">
            <a:xfrm>
              <a:off x="2784" y="1869"/>
              <a:ext cx="435" cy="1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429" y="19"/>
                </a:cxn>
                <a:cxn ang="0">
                  <a:pos x="432" y="16"/>
                </a:cxn>
                <a:cxn ang="0">
                  <a:pos x="435" y="13"/>
                </a:cxn>
                <a:cxn ang="0">
                  <a:pos x="435" y="7"/>
                </a:cxn>
                <a:cxn ang="0">
                  <a:pos x="432" y="3"/>
                </a:cxn>
                <a:cxn ang="0">
                  <a:pos x="429" y="0"/>
                </a:cxn>
                <a:cxn ang="0">
                  <a:pos x="426" y="0"/>
                </a:cxn>
                <a:cxn ang="0">
                  <a:pos x="9" y="0"/>
                </a:cxn>
              </a:cxnLst>
              <a:rect l="0" t="0" r="r" b="b"/>
              <a:pathLst>
                <a:path w="435" h="19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429" y="19"/>
                  </a:lnTo>
                  <a:lnTo>
                    <a:pt x="432" y="16"/>
                  </a:lnTo>
                  <a:lnTo>
                    <a:pt x="435" y="13"/>
                  </a:lnTo>
                  <a:lnTo>
                    <a:pt x="435" y="7"/>
                  </a:lnTo>
                  <a:lnTo>
                    <a:pt x="432" y="3"/>
                  </a:lnTo>
                  <a:lnTo>
                    <a:pt x="429" y="0"/>
                  </a:lnTo>
                  <a:lnTo>
                    <a:pt x="426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16" name="Freeform 84"/>
            <p:cNvSpPr>
              <a:spLocks/>
            </p:cNvSpPr>
            <p:nvPr/>
          </p:nvSpPr>
          <p:spPr bwMode="auto">
            <a:xfrm>
              <a:off x="2922" y="1770"/>
              <a:ext cx="297" cy="19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7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7" y="19"/>
                </a:cxn>
                <a:cxn ang="0">
                  <a:pos x="291" y="19"/>
                </a:cxn>
                <a:cxn ang="0">
                  <a:pos x="294" y="15"/>
                </a:cxn>
                <a:cxn ang="0">
                  <a:pos x="297" y="12"/>
                </a:cxn>
                <a:cxn ang="0">
                  <a:pos x="297" y="6"/>
                </a:cxn>
                <a:cxn ang="0">
                  <a:pos x="294" y="3"/>
                </a:cxn>
                <a:cxn ang="0">
                  <a:pos x="291" y="0"/>
                </a:cxn>
                <a:cxn ang="0">
                  <a:pos x="288" y="0"/>
                </a:cxn>
                <a:cxn ang="0">
                  <a:pos x="10" y="0"/>
                </a:cxn>
              </a:cxnLst>
              <a:rect l="0" t="0" r="r" b="b"/>
              <a:pathLst>
                <a:path w="297" h="19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7" y="19"/>
                  </a:lnTo>
                  <a:lnTo>
                    <a:pt x="291" y="19"/>
                  </a:lnTo>
                  <a:lnTo>
                    <a:pt x="294" y="15"/>
                  </a:lnTo>
                  <a:lnTo>
                    <a:pt x="297" y="12"/>
                  </a:lnTo>
                  <a:lnTo>
                    <a:pt x="297" y="6"/>
                  </a:lnTo>
                  <a:lnTo>
                    <a:pt x="294" y="3"/>
                  </a:lnTo>
                  <a:lnTo>
                    <a:pt x="291" y="0"/>
                  </a:lnTo>
                  <a:lnTo>
                    <a:pt x="288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17" name="Freeform 85"/>
            <p:cNvSpPr>
              <a:spLocks/>
            </p:cNvSpPr>
            <p:nvPr/>
          </p:nvSpPr>
          <p:spPr bwMode="auto">
            <a:xfrm>
              <a:off x="2922" y="2643"/>
              <a:ext cx="257" cy="19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7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7" y="19"/>
                </a:cxn>
                <a:cxn ang="0">
                  <a:pos x="250" y="19"/>
                </a:cxn>
                <a:cxn ang="0">
                  <a:pos x="254" y="16"/>
                </a:cxn>
                <a:cxn ang="0">
                  <a:pos x="257" y="13"/>
                </a:cxn>
                <a:cxn ang="0">
                  <a:pos x="257" y="6"/>
                </a:cxn>
                <a:cxn ang="0">
                  <a:pos x="254" y="3"/>
                </a:cxn>
                <a:cxn ang="0">
                  <a:pos x="250" y="0"/>
                </a:cxn>
                <a:cxn ang="0">
                  <a:pos x="247" y="0"/>
                </a:cxn>
                <a:cxn ang="0">
                  <a:pos x="10" y="0"/>
                </a:cxn>
              </a:cxnLst>
              <a:rect l="0" t="0" r="r" b="b"/>
              <a:pathLst>
                <a:path w="257" h="19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7" y="19"/>
                  </a:lnTo>
                  <a:lnTo>
                    <a:pt x="250" y="19"/>
                  </a:lnTo>
                  <a:lnTo>
                    <a:pt x="254" y="16"/>
                  </a:lnTo>
                  <a:lnTo>
                    <a:pt x="257" y="13"/>
                  </a:lnTo>
                  <a:lnTo>
                    <a:pt x="257" y="6"/>
                  </a:lnTo>
                  <a:lnTo>
                    <a:pt x="254" y="3"/>
                  </a:lnTo>
                  <a:lnTo>
                    <a:pt x="250" y="0"/>
                  </a:lnTo>
                  <a:lnTo>
                    <a:pt x="247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18" name="Freeform 86"/>
            <p:cNvSpPr>
              <a:spLocks/>
            </p:cNvSpPr>
            <p:nvPr/>
          </p:nvSpPr>
          <p:spPr bwMode="auto">
            <a:xfrm>
              <a:off x="3101" y="2367"/>
              <a:ext cx="1088" cy="18"/>
            </a:xfrm>
            <a:custGeom>
              <a:avLst/>
              <a:gdLst/>
              <a:ahLst/>
              <a:cxnLst>
                <a:cxn ang="0">
                  <a:pos x="1078" y="18"/>
                </a:cxn>
                <a:cxn ang="0">
                  <a:pos x="1082" y="18"/>
                </a:cxn>
                <a:cxn ang="0">
                  <a:pos x="1085" y="15"/>
                </a:cxn>
                <a:cxn ang="0">
                  <a:pos x="1088" y="12"/>
                </a:cxn>
                <a:cxn ang="0">
                  <a:pos x="1088" y="6"/>
                </a:cxn>
                <a:cxn ang="0">
                  <a:pos x="1085" y="3"/>
                </a:cxn>
                <a:cxn ang="0">
                  <a:pos x="108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1078" y="18"/>
                </a:cxn>
              </a:cxnLst>
              <a:rect l="0" t="0" r="r" b="b"/>
              <a:pathLst>
                <a:path w="1088" h="18">
                  <a:moveTo>
                    <a:pt x="1078" y="18"/>
                  </a:moveTo>
                  <a:lnTo>
                    <a:pt x="1082" y="18"/>
                  </a:lnTo>
                  <a:lnTo>
                    <a:pt x="1085" y="15"/>
                  </a:lnTo>
                  <a:lnTo>
                    <a:pt x="1088" y="12"/>
                  </a:lnTo>
                  <a:lnTo>
                    <a:pt x="1088" y="6"/>
                  </a:lnTo>
                  <a:lnTo>
                    <a:pt x="1085" y="3"/>
                  </a:lnTo>
                  <a:lnTo>
                    <a:pt x="108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078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19" name="Freeform 87"/>
            <p:cNvSpPr>
              <a:spLocks/>
            </p:cNvSpPr>
            <p:nvPr/>
          </p:nvSpPr>
          <p:spPr bwMode="auto">
            <a:xfrm>
              <a:off x="3101" y="2367"/>
              <a:ext cx="19" cy="197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9" y="6"/>
                </a:cxn>
                <a:cxn ang="0">
                  <a:pos x="16" y="3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91"/>
                </a:cxn>
                <a:cxn ang="0">
                  <a:pos x="3" y="194"/>
                </a:cxn>
                <a:cxn ang="0">
                  <a:pos x="6" y="197"/>
                </a:cxn>
                <a:cxn ang="0">
                  <a:pos x="12" y="197"/>
                </a:cxn>
                <a:cxn ang="0">
                  <a:pos x="16" y="194"/>
                </a:cxn>
                <a:cxn ang="0">
                  <a:pos x="19" y="191"/>
                </a:cxn>
                <a:cxn ang="0">
                  <a:pos x="19" y="188"/>
                </a:cxn>
                <a:cxn ang="0">
                  <a:pos x="19" y="9"/>
                </a:cxn>
              </a:cxnLst>
              <a:rect l="0" t="0" r="r" b="b"/>
              <a:pathLst>
                <a:path w="19" h="197">
                  <a:moveTo>
                    <a:pt x="19" y="9"/>
                  </a:moveTo>
                  <a:lnTo>
                    <a:pt x="19" y="6"/>
                  </a:lnTo>
                  <a:lnTo>
                    <a:pt x="16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91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2" y="197"/>
                  </a:lnTo>
                  <a:lnTo>
                    <a:pt x="16" y="194"/>
                  </a:lnTo>
                  <a:lnTo>
                    <a:pt x="19" y="191"/>
                  </a:lnTo>
                  <a:lnTo>
                    <a:pt x="19" y="188"/>
                  </a:lnTo>
                  <a:lnTo>
                    <a:pt x="19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20" name="Freeform 88"/>
            <p:cNvSpPr>
              <a:spLocks/>
            </p:cNvSpPr>
            <p:nvPr/>
          </p:nvSpPr>
          <p:spPr bwMode="auto">
            <a:xfrm>
              <a:off x="3101" y="2525"/>
              <a:ext cx="19" cy="3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9" y="6"/>
                </a:cxn>
                <a:cxn ang="0">
                  <a:pos x="16" y="3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33"/>
                </a:cxn>
                <a:cxn ang="0">
                  <a:pos x="3" y="36"/>
                </a:cxn>
                <a:cxn ang="0">
                  <a:pos x="6" y="39"/>
                </a:cxn>
                <a:cxn ang="0">
                  <a:pos x="12" y="39"/>
                </a:cxn>
                <a:cxn ang="0">
                  <a:pos x="16" y="36"/>
                </a:cxn>
                <a:cxn ang="0">
                  <a:pos x="19" y="33"/>
                </a:cxn>
                <a:cxn ang="0">
                  <a:pos x="19" y="30"/>
                </a:cxn>
                <a:cxn ang="0">
                  <a:pos x="19" y="9"/>
                </a:cxn>
              </a:cxnLst>
              <a:rect l="0" t="0" r="r" b="b"/>
              <a:pathLst>
                <a:path w="19" h="39">
                  <a:moveTo>
                    <a:pt x="19" y="9"/>
                  </a:moveTo>
                  <a:lnTo>
                    <a:pt x="19" y="6"/>
                  </a:lnTo>
                  <a:lnTo>
                    <a:pt x="16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33"/>
                  </a:lnTo>
                  <a:lnTo>
                    <a:pt x="3" y="36"/>
                  </a:lnTo>
                  <a:lnTo>
                    <a:pt x="6" y="39"/>
                  </a:lnTo>
                  <a:lnTo>
                    <a:pt x="12" y="39"/>
                  </a:lnTo>
                  <a:lnTo>
                    <a:pt x="16" y="36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19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21" name="Freeform 89"/>
            <p:cNvSpPr>
              <a:spLocks/>
            </p:cNvSpPr>
            <p:nvPr/>
          </p:nvSpPr>
          <p:spPr bwMode="auto">
            <a:xfrm>
              <a:off x="3101" y="2545"/>
              <a:ext cx="78" cy="1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71" y="19"/>
                </a:cxn>
                <a:cxn ang="0">
                  <a:pos x="75" y="16"/>
                </a:cxn>
                <a:cxn ang="0">
                  <a:pos x="78" y="13"/>
                </a:cxn>
                <a:cxn ang="0">
                  <a:pos x="78" y="7"/>
                </a:cxn>
                <a:cxn ang="0">
                  <a:pos x="75" y="3"/>
                </a:cxn>
                <a:cxn ang="0">
                  <a:pos x="71" y="0"/>
                </a:cxn>
                <a:cxn ang="0">
                  <a:pos x="68" y="0"/>
                </a:cxn>
                <a:cxn ang="0">
                  <a:pos x="9" y="0"/>
                </a:cxn>
              </a:cxnLst>
              <a:rect l="0" t="0" r="r" b="b"/>
              <a:pathLst>
                <a:path w="78" h="19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71" y="19"/>
                  </a:lnTo>
                  <a:lnTo>
                    <a:pt x="75" y="16"/>
                  </a:lnTo>
                  <a:lnTo>
                    <a:pt x="78" y="13"/>
                  </a:lnTo>
                  <a:lnTo>
                    <a:pt x="78" y="7"/>
                  </a:lnTo>
                  <a:lnTo>
                    <a:pt x="75" y="3"/>
                  </a:lnTo>
                  <a:lnTo>
                    <a:pt x="71" y="0"/>
                  </a:lnTo>
                  <a:lnTo>
                    <a:pt x="6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22" name="Oval 90"/>
            <p:cNvSpPr>
              <a:spLocks noChangeArrowheads="1"/>
            </p:cNvSpPr>
            <p:nvPr/>
          </p:nvSpPr>
          <p:spPr bwMode="auto">
            <a:xfrm>
              <a:off x="2899" y="1726"/>
              <a:ext cx="81" cy="83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23" name="Freeform 91"/>
            <p:cNvSpPr>
              <a:spLocks/>
            </p:cNvSpPr>
            <p:nvPr/>
          </p:nvSpPr>
          <p:spPr bwMode="auto">
            <a:xfrm>
              <a:off x="2890" y="1717"/>
              <a:ext cx="96" cy="98"/>
            </a:xfrm>
            <a:custGeom>
              <a:avLst/>
              <a:gdLst/>
              <a:ahLst/>
              <a:cxnLst>
                <a:cxn ang="0">
                  <a:pos x="1" y="64"/>
                </a:cxn>
                <a:cxn ang="0">
                  <a:pos x="3" y="72"/>
                </a:cxn>
                <a:cxn ang="0">
                  <a:pos x="18" y="89"/>
                </a:cxn>
                <a:cxn ang="0">
                  <a:pos x="23" y="93"/>
                </a:cxn>
                <a:cxn ang="0">
                  <a:pos x="31" y="96"/>
                </a:cxn>
                <a:cxn ang="0">
                  <a:pos x="43" y="98"/>
                </a:cxn>
                <a:cxn ang="0">
                  <a:pos x="60" y="98"/>
                </a:cxn>
                <a:cxn ang="0">
                  <a:pos x="65" y="95"/>
                </a:cxn>
                <a:cxn ang="0">
                  <a:pos x="71" y="93"/>
                </a:cxn>
                <a:cxn ang="0">
                  <a:pos x="87" y="79"/>
                </a:cxn>
                <a:cxn ang="0">
                  <a:pos x="91" y="72"/>
                </a:cxn>
                <a:cxn ang="0">
                  <a:pos x="94" y="65"/>
                </a:cxn>
                <a:cxn ang="0">
                  <a:pos x="96" y="54"/>
                </a:cxn>
                <a:cxn ang="0">
                  <a:pos x="96" y="36"/>
                </a:cxn>
                <a:cxn ang="0">
                  <a:pos x="93" y="31"/>
                </a:cxn>
                <a:cxn ang="0">
                  <a:pos x="91" y="25"/>
                </a:cxn>
                <a:cxn ang="0">
                  <a:pos x="77" y="9"/>
                </a:cxn>
                <a:cxn ang="0">
                  <a:pos x="70" y="5"/>
                </a:cxn>
                <a:cxn ang="0">
                  <a:pos x="63" y="2"/>
                </a:cxn>
                <a:cxn ang="0">
                  <a:pos x="34" y="0"/>
                </a:cxn>
                <a:cxn ang="0">
                  <a:pos x="29" y="3"/>
                </a:cxn>
                <a:cxn ang="0">
                  <a:pos x="14" y="14"/>
                </a:cxn>
                <a:cxn ang="0">
                  <a:pos x="6" y="22"/>
                </a:cxn>
                <a:cxn ang="0">
                  <a:pos x="3" y="30"/>
                </a:cxn>
                <a:cxn ang="0">
                  <a:pos x="0" y="36"/>
                </a:cxn>
                <a:cxn ang="0">
                  <a:pos x="18" y="42"/>
                </a:cxn>
                <a:cxn ang="0">
                  <a:pos x="21" y="33"/>
                </a:cxn>
                <a:cxn ang="0">
                  <a:pos x="29" y="25"/>
                </a:cxn>
                <a:cxn ang="0">
                  <a:pos x="32" y="22"/>
                </a:cxn>
                <a:cxn ang="0">
                  <a:pos x="39" y="20"/>
                </a:cxn>
                <a:cxn ang="0">
                  <a:pos x="54" y="19"/>
                </a:cxn>
                <a:cxn ang="0">
                  <a:pos x="59" y="22"/>
                </a:cxn>
                <a:cxn ang="0">
                  <a:pos x="65" y="23"/>
                </a:cxn>
                <a:cxn ang="0">
                  <a:pos x="68" y="25"/>
                </a:cxn>
                <a:cxn ang="0">
                  <a:pos x="73" y="33"/>
                </a:cxn>
                <a:cxn ang="0">
                  <a:pos x="76" y="39"/>
                </a:cxn>
                <a:cxn ang="0">
                  <a:pos x="77" y="48"/>
                </a:cxn>
                <a:cxn ang="0">
                  <a:pos x="77" y="48"/>
                </a:cxn>
                <a:cxn ang="0">
                  <a:pos x="76" y="59"/>
                </a:cxn>
                <a:cxn ang="0">
                  <a:pos x="73" y="65"/>
                </a:cxn>
                <a:cxn ang="0">
                  <a:pos x="68" y="73"/>
                </a:cxn>
                <a:cxn ang="0">
                  <a:pos x="65" y="75"/>
                </a:cxn>
                <a:cxn ang="0">
                  <a:pos x="59" y="76"/>
                </a:cxn>
                <a:cxn ang="0">
                  <a:pos x="54" y="79"/>
                </a:cxn>
                <a:cxn ang="0">
                  <a:pos x="53" y="82"/>
                </a:cxn>
                <a:cxn ang="0">
                  <a:pos x="39" y="78"/>
                </a:cxn>
                <a:cxn ang="0">
                  <a:pos x="32" y="76"/>
                </a:cxn>
                <a:cxn ang="0">
                  <a:pos x="29" y="73"/>
                </a:cxn>
                <a:cxn ang="0">
                  <a:pos x="21" y="65"/>
                </a:cxn>
                <a:cxn ang="0">
                  <a:pos x="18" y="56"/>
                </a:cxn>
              </a:cxnLst>
              <a:rect l="0" t="0" r="r" b="b"/>
              <a:pathLst>
                <a:path w="96" h="98">
                  <a:moveTo>
                    <a:pt x="0" y="50"/>
                  </a:moveTo>
                  <a:lnTo>
                    <a:pt x="0" y="62"/>
                  </a:lnTo>
                  <a:lnTo>
                    <a:pt x="1" y="64"/>
                  </a:lnTo>
                  <a:lnTo>
                    <a:pt x="1" y="65"/>
                  </a:lnTo>
                  <a:lnTo>
                    <a:pt x="3" y="68"/>
                  </a:lnTo>
                  <a:lnTo>
                    <a:pt x="3" y="72"/>
                  </a:lnTo>
                  <a:lnTo>
                    <a:pt x="6" y="75"/>
                  </a:lnTo>
                  <a:lnTo>
                    <a:pt x="6" y="76"/>
                  </a:lnTo>
                  <a:lnTo>
                    <a:pt x="18" y="89"/>
                  </a:lnTo>
                  <a:lnTo>
                    <a:pt x="17" y="86"/>
                  </a:lnTo>
                  <a:lnTo>
                    <a:pt x="14" y="84"/>
                  </a:lnTo>
                  <a:lnTo>
                    <a:pt x="23" y="93"/>
                  </a:lnTo>
                  <a:lnTo>
                    <a:pt x="26" y="93"/>
                  </a:lnTo>
                  <a:lnTo>
                    <a:pt x="29" y="95"/>
                  </a:lnTo>
                  <a:lnTo>
                    <a:pt x="31" y="96"/>
                  </a:lnTo>
                  <a:lnTo>
                    <a:pt x="32" y="96"/>
                  </a:lnTo>
                  <a:lnTo>
                    <a:pt x="34" y="98"/>
                  </a:lnTo>
                  <a:lnTo>
                    <a:pt x="43" y="98"/>
                  </a:lnTo>
                  <a:lnTo>
                    <a:pt x="54" y="96"/>
                  </a:lnTo>
                  <a:lnTo>
                    <a:pt x="53" y="98"/>
                  </a:lnTo>
                  <a:lnTo>
                    <a:pt x="60" y="98"/>
                  </a:lnTo>
                  <a:lnTo>
                    <a:pt x="62" y="96"/>
                  </a:lnTo>
                  <a:lnTo>
                    <a:pt x="63" y="96"/>
                  </a:lnTo>
                  <a:lnTo>
                    <a:pt x="65" y="95"/>
                  </a:lnTo>
                  <a:lnTo>
                    <a:pt x="68" y="95"/>
                  </a:lnTo>
                  <a:lnTo>
                    <a:pt x="70" y="93"/>
                  </a:lnTo>
                  <a:lnTo>
                    <a:pt x="71" y="93"/>
                  </a:lnTo>
                  <a:lnTo>
                    <a:pt x="76" y="89"/>
                  </a:lnTo>
                  <a:lnTo>
                    <a:pt x="77" y="89"/>
                  </a:lnTo>
                  <a:lnTo>
                    <a:pt x="87" y="79"/>
                  </a:lnTo>
                  <a:lnTo>
                    <a:pt x="87" y="78"/>
                  </a:lnTo>
                  <a:lnTo>
                    <a:pt x="91" y="73"/>
                  </a:lnTo>
                  <a:lnTo>
                    <a:pt x="91" y="72"/>
                  </a:lnTo>
                  <a:lnTo>
                    <a:pt x="93" y="70"/>
                  </a:lnTo>
                  <a:lnTo>
                    <a:pt x="93" y="67"/>
                  </a:lnTo>
                  <a:lnTo>
                    <a:pt x="94" y="65"/>
                  </a:lnTo>
                  <a:lnTo>
                    <a:pt x="94" y="64"/>
                  </a:lnTo>
                  <a:lnTo>
                    <a:pt x="96" y="62"/>
                  </a:lnTo>
                  <a:lnTo>
                    <a:pt x="96" y="54"/>
                  </a:lnTo>
                  <a:lnTo>
                    <a:pt x="94" y="56"/>
                  </a:lnTo>
                  <a:lnTo>
                    <a:pt x="96" y="45"/>
                  </a:lnTo>
                  <a:lnTo>
                    <a:pt x="96" y="36"/>
                  </a:lnTo>
                  <a:lnTo>
                    <a:pt x="94" y="34"/>
                  </a:lnTo>
                  <a:lnTo>
                    <a:pt x="94" y="33"/>
                  </a:lnTo>
                  <a:lnTo>
                    <a:pt x="93" y="31"/>
                  </a:lnTo>
                  <a:lnTo>
                    <a:pt x="93" y="28"/>
                  </a:lnTo>
                  <a:lnTo>
                    <a:pt x="91" y="26"/>
                  </a:lnTo>
                  <a:lnTo>
                    <a:pt x="91" y="25"/>
                  </a:lnTo>
                  <a:lnTo>
                    <a:pt x="87" y="20"/>
                  </a:lnTo>
                  <a:lnTo>
                    <a:pt x="87" y="19"/>
                  </a:lnTo>
                  <a:lnTo>
                    <a:pt x="77" y="9"/>
                  </a:lnTo>
                  <a:lnTo>
                    <a:pt x="76" y="9"/>
                  </a:lnTo>
                  <a:lnTo>
                    <a:pt x="71" y="5"/>
                  </a:lnTo>
                  <a:lnTo>
                    <a:pt x="70" y="5"/>
                  </a:lnTo>
                  <a:lnTo>
                    <a:pt x="68" y="3"/>
                  </a:lnTo>
                  <a:lnTo>
                    <a:pt x="65" y="3"/>
                  </a:lnTo>
                  <a:lnTo>
                    <a:pt x="63" y="2"/>
                  </a:lnTo>
                  <a:lnTo>
                    <a:pt x="62" y="2"/>
                  </a:lnTo>
                  <a:lnTo>
                    <a:pt x="60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31" y="2"/>
                  </a:lnTo>
                  <a:lnTo>
                    <a:pt x="29" y="3"/>
                  </a:lnTo>
                  <a:lnTo>
                    <a:pt x="26" y="5"/>
                  </a:lnTo>
                  <a:lnTo>
                    <a:pt x="23" y="5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18" y="9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3" y="26"/>
                  </a:lnTo>
                  <a:lnTo>
                    <a:pt x="3" y="30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0" y="36"/>
                  </a:lnTo>
                  <a:lnTo>
                    <a:pt x="0" y="50"/>
                  </a:lnTo>
                  <a:lnTo>
                    <a:pt x="18" y="50"/>
                  </a:lnTo>
                  <a:lnTo>
                    <a:pt x="18" y="42"/>
                  </a:lnTo>
                  <a:lnTo>
                    <a:pt x="20" y="40"/>
                  </a:lnTo>
                  <a:lnTo>
                    <a:pt x="20" y="36"/>
                  </a:lnTo>
                  <a:lnTo>
                    <a:pt x="21" y="33"/>
                  </a:lnTo>
                  <a:lnTo>
                    <a:pt x="25" y="30"/>
                  </a:lnTo>
                  <a:lnTo>
                    <a:pt x="25" y="28"/>
                  </a:lnTo>
                  <a:lnTo>
                    <a:pt x="29" y="25"/>
                  </a:lnTo>
                  <a:lnTo>
                    <a:pt x="32" y="20"/>
                  </a:lnTo>
                  <a:lnTo>
                    <a:pt x="29" y="23"/>
                  </a:lnTo>
                  <a:lnTo>
                    <a:pt x="32" y="22"/>
                  </a:lnTo>
                  <a:lnTo>
                    <a:pt x="35" y="22"/>
                  </a:lnTo>
                  <a:lnTo>
                    <a:pt x="37" y="20"/>
                  </a:lnTo>
                  <a:lnTo>
                    <a:pt x="39" y="20"/>
                  </a:lnTo>
                  <a:lnTo>
                    <a:pt x="40" y="19"/>
                  </a:lnTo>
                  <a:lnTo>
                    <a:pt x="48" y="19"/>
                  </a:lnTo>
                  <a:lnTo>
                    <a:pt x="54" y="19"/>
                  </a:lnTo>
                  <a:lnTo>
                    <a:pt x="56" y="20"/>
                  </a:lnTo>
                  <a:lnTo>
                    <a:pt x="57" y="20"/>
                  </a:lnTo>
                  <a:lnTo>
                    <a:pt x="59" y="22"/>
                  </a:lnTo>
                  <a:lnTo>
                    <a:pt x="62" y="22"/>
                  </a:lnTo>
                  <a:lnTo>
                    <a:pt x="63" y="23"/>
                  </a:lnTo>
                  <a:lnTo>
                    <a:pt x="65" y="23"/>
                  </a:lnTo>
                  <a:lnTo>
                    <a:pt x="70" y="28"/>
                  </a:lnTo>
                  <a:lnTo>
                    <a:pt x="71" y="28"/>
                  </a:lnTo>
                  <a:lnTo>
                    <a:pt x="68" y="25"/>
                  </a:lnTo>
                  <a:lnTo>
                    <a:pt x="68" y="26"/>
                  </a:lnTo>
                  <a:lnTo>
                    <a:pt x="73" y="31"/>
                  </a:lnTo>
                  <a:lnTo>
                    <a:pt x="73" y="33"/>
                  </a:lnTo>
                  <a:lnTo>
                    <a:pt x="74" y="34"/>
                  </a:lnTo>
                  <a:lnTo>
                    <a:pt x="74" y="37"/>
                  </a:lnTo>
                  <a:lnTo>
                    <a:pt x="76" y="39"/>
                  </a:lnTo>
                  <a:lnTo>
                    <a:pt x="76" y="40"/>
                  </a:lnTo>
                  <a:lnTo>
                    <a:pt x="77" y="42"/>
                  </a:lnTo>
                  <a:lnTo>
                    <a:pt x="77" y="48"/>
                  </a:lnTo>
                  <a:lnTo>
                    <a:pt x="80" y="54"/>
                  </a:lnTo>
                  <a:lnTo>
                    <a:pt x="82" y="44"/>
                  </a:lnTo>
                  <a:lnTo>
                    <a:pt x="77" y="48"/>
                  </a:lnTo>
                  <a:lnTo>
                    <a:pt x="77" y="56"/>
                  </a:lnTo>
                  <a:lnTo>
                    <a:pt x="76" y="58"/>
                  </a:lnTo>
                  <a:lnTo>
                    <a:pt x="76" y="59"/>
                  </a:lnTo>
                  <a:lnTo>
                    <a:pt x="74" y="61"/>
                  </a:lnTo>
                  <a:lnTo>
                    <a:pt x="74" y="64"/>
                  </a:lnTo>
                  <a:lnTo>
                    <a:pt x="73" y="65"/>
                  </a:lnTo>
                  <a:lnTo>
                    <a:pt x="73" y="67"/>
                  </a:lnTo>
                  <a:lnTo>
                    <a:pt x="68" y="72"/>
                  </a:lnTo>
                  <a:lnTo>
                    <a:pt x="68" y="73"/>
                  </a:lnTo>
                  <a:lnTo>
                    <a:pt x="71" y="70"/>
                  </a:lnTo>
                  <a:lnTo>
                    <a:pt x="70" y="70"/>
                  </a:lnTo>
                  <a:lnTo>
                    <a:pt x="65" y="75"/>
                  </a:lnTo>
                  <a:lnTo>
                    <a:pt x="63" y="75"/>
                  </a:lnTo>
                  <a:lnTo>
                    <a:pt x="62" y="76"/>
                  </a:lnTo>
                  <a:lnTo>
                    <a:pt x="59" y="76"/>
                  </a:lnTo>
                  <a:lnTo>
                    <a:pt x="57" y="78"/>
                  </a:lnTo>
                  <a:lnTo>
                    <a:pt x="56" y="78"/>
                  </a:lnTo>
                  <a:lnTo>
                    <a:pt x="54" y="79"/>
                  </a:lnTo>
                  <a:lnTo>
                    <a:pt x="46" y="79"/>
                  </a:lnTo>
                  <a:lnTo>
                    <a:pt x="42" y="84"/>
                  </a:lnTo>
                  <a:lnTo>
                    <a:pt x="53" y="82"/>
                  </a:lnTo>
                  <a:lnTo>
                    <a:pt x="46" y="79"/>
                  </a:lnTo>
                  <a:lnTo>
                    <a:pt x="40" y="79"/>
                  </a:lnTo>
                  <a:lnTo>
                    <a:pt x="39" y="78"/>
                  </a:lnTo>
                  <a:lnTo>
                    <a:pt x="37" y="78"/>
                  </a:lnTo>
                  <a:lnTo>
                    <a:pt x="35" y="76"/>
                  </a:lnTo>
                  <a:lnTo>
                    <a:pt x="32" y="76"/>
                  </a:lnTo>
                  <a:lnTo>
                    <a:pt x="29" y="75"/>
                  </a:lnTo>
                  <a:lnTo>
                    <a:pt x="32" y="78"/>
                  </a:lnTo>
                  <a:lnTo>
                    <a:pt x="29" y="73"/>
                  </a:lnTo>
                  <a:lnTo>
                    <a:pt x="25" y="70"/>
                  </a:lnTo>
                  <a:lnTo>
                    <a:pt x="25" y="68"/>
                  </a:lnTo>
                  <a:lnTo>
                    <a:pt x="21" y="65"/>
                  </a:lnTo>
                  <a:lnTo>
                    <a:pt x="20" y="62"/>
                  </a:lnTo>
                  <a:lnTo>
                    <a:pt x="20" y="58"/>
                  </a:lnTo>
                  <a:lnTo>
                    <a:pt x="18" y="56"/>
                  </a:lnTo>
                  <a:lnTo>
                    <a:pt x="18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24" name="Oval 92"/>
            <p:cNvSpPr>
              <a:spLocks noChangeArrowheads="1"/>
            </p:cNvSpPr>
            <p:nvPr/>
          </p:nvSpPr>
          <p:spPr bwMode="auto">
            <a:xfrm>
              <a:off x="2879" y="2600"/>
              <a:ext cx="81" cy="8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25" name="Freeform 93"/>
            <p:cNvSpPr>
              <a:spLocks/>
            </p:cNvSpPr>
            <p:nvPr/>
          </p:nvSpPr>
          <p:spPr bwMode="auto">
            <a:xfrm>
              <a:off x="2869" y="2590"/>
              <a:ext cx="97" cy="97"/>
            </a:xfrm>
            <a:custGeom>
              <a:avLst/>
              <a:gdLst/>
              <a:ahLst/>
              <a:cxnLst>
                <a:cxn ang="0">
                  <a:pos x="2" y="63"/>
                </a:cxn>
                <a:cxn ang="0">
                  <a:pos x="4" y="70"/>
                </a:cxn>
                <a:cxn ang="0">
                  <a:pos x="19" y="87"/>
                </a:cxn>
                <a:cxn ang="0">
                  <a:pos x="24" y="92"/>
                </a:cxn>
                <a:cxn ang="0">
                  <a:pos x="32" y="95"/>
                </a:cxn>
                <a:cxn ang="0">
                  <a:pos x="44" y="97"/>
                </a:cxn>
                <a:cxn ang="0">
                  <a:pos x="61" y="97"/>
                </a:cxn>
                <a:cxn ang="0">
                  <a:pos x="66" y="94"/>
                </a:cxn>
                <a:cxn ang="0">
                  <a:pos x="72" y="92"/>
                </a:cxn>
                <a:cxn ang="0">
                  <a:pos x="87" y="78"/>
                </a:cxn>
                <a:cxn ang="0">
                  <a:pos x="92" y="70"/>
                </a:cxn>
                <a:cxn ang="0">
                  <a:pos x="95" y="64"/>
                </a:cxn>
                <a:cxn ang="0">
                  <a:pos x="97" y="53"/>
                </a:cxn>
                <a:cxn ang="0">
                  <a:pos x="97" y="35"/>
                </a:cxn>
                <a:cxn ang="0">
                  <a:pos x="94" y="30"/>
                </a:cxn>
                <a:cxn ang="0">
                  <a:pos x="83" y="14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61" y="0"/>
                </a:cxn>
                <a:cxn ang="0">
                  <a:pos x="30" y="2"/>
                </a:cxn>
                <a:cxn ang="0">
                  <a:pos x="22" y="7"/>
                </a:cxn>
                <a:cxn ang="0">
                  <a:pos x="10" y="17"/>
                </a:cxn>
                <a:cxn ang="0">
                  <a:pos x="4" y="28"/>
                </a:cxn>
                <a:cxn ang="0">
                  <a:pos x="0" y="35"/>
                </a:cxn>
                <a:cxn ang="0">
                  <a:pos x="19" y="41"/>
                </a:cxn>
                <a:cxn ang="0">
                  <a:pos x="22" y="35"/>
                </a:cxn>
                <a:cxn ang="0">
                  <a:pos x="22" y="30"/>
                </a:cxn>
                <a:cxn ang="0">
                  <a:pos x="30" y="22"/>
                </a:cxn>
                <a:cxn ang="0">
                  <a:pos x="35" y="22"/>
                </a:cxn>
                <a:cxn ang="0">
                  <a:pos x="41" y="19"/>
                </a:cxn>
                <a:cxn ang="0">
                  <a:pos x="56" y="21"/>
                </a:cxn>
                <a:cxn ang="0">
                  <a:pos x="67" y="25"/>
                </a:cxn>
                <a:cxn ang="0">
                  <a:pos x="77" y="33"/>
                </a:cxn>
                <a:cxn ang="0">
                  <a:pos x="75" y="36"/>
                </a:cxn>
                <a:cxn ang="0">
                  <a:pos x="78" y="41"/>
                </a:cxn>
                <a:cxn ang="0">
                  <a:pos x="83" y="42"/>
                </a:cxn>
                <a:cxn ang="0">
                  <a:pos x="77" y="56"/>
                </a:cxn>
                <a:cxn ang="0">
                  <a:pos x="75" y="63"/>
                </a:cxn>
                <a:cxn ang="0">
                  <a:pos x="69" y="70"/>
                </a:cxn>
                <a:cxn ang="0">
                  <a:pos x="70" y="69"/>
                </a:cxn>
                <a:cxn ang="0">
                  <a:pos x="63" y="75"/>
                </a:cxn>
                <a:cxn ang="0">
                  <a:pos x="56" y="76"/>
                </a:cxn>
                <a:cxn ang="0">
                  <a:pos x="42" y="83"/>
                </a:cxn>
                <a:cxn ang="0">
                  <a:pos x="41" y="78"/>
                </a:cxn>
                <a:cxn ang="0">
                  <a:pos x="36" y="75"/>
                </a:cxn>
                <a:cxn ang="0">
                  <a:pos x="33" y="76"/>
                </a:cxn>
                <a:cxn ang="0">
                  <a:pos x="25" y="67"/>
                </a:cxn>
                <a:cxn ang="0">
                  <a:pos x="21" y="56"/>
                </a:cxn>
                <a:cxn ang="0">
                  <a:pos x="0" y="49"/>
                </a:cxn>
              </a:cxnLst>
              <a:rect l="0" t="0" r="r" b="b"/>
              <a:pathLst>
                <a:path w="97" h="97">
                  <a:moveTo>
                    <a:pt x="0" y="49"/>
                  </a:moveTo>
                  <a:lnTo>
                    <a:pt x="0" y="61"/>
                  </a:lnTo>
                  <a:lnTo>
                    <a:pt x="2" y="63"/>
                  </a:lnTo>
                  <a:lnTo>
                    <a:pt x="2" y="64"/>
                  </a:lnTo>
                  <a:lnTo>
                    <a:pt x="4" y="67"/>
                  </a:lnTo>
                  <a:lnTo>
                    <a:pt x="4" y="70"/>
                  </a:lnTo>
                  <a:lnTo>
                    <a:pt x="7" y="73"/>
                  </a:lnTo>
                  <a:lnTo>
                    <a:pt x="7" y="75"/>
                  </a:lnTo>
                  <a:lnTo>
                    <a:pt x="19" y="87"/>
                  </a:lnTo>
                  <a:lnTo>
                    <a:pt x="18" y="84"/>
                  </a:lnTo>
                  <a:lnTo>
                    <a:pt x="14" y="83"/>
                  </a:lnTo>
                  <a:lnTo>
                    <a:pt x="24" y="92"/>
                  </a:lnTo>
                  <a:lnTo>
                    <a:pt x="27" y="92"/>
                  </a:lnTo>
                  <a:lnTo>
                    <a:pt x="30" y="94"/>
                  </a:lnTo>
                  <a:lnTo>
                    <a:pt x="32" y="95"/>
                  </a:lnTo>
                  <a:lnTo>
                    <a:pt x="33" y="95"/>
                  </a:lnTo>
                  <a:lnTo>
                    <a:pt x="35" y="97"/>
                  </a:lnTo>
                  <a:lnTo>
                    <a:pt x="44" y="97"/>
                  </a:lnTo>
                  <a:lnTo>
                    <a:pt x="55" y="95"/>
                  </a:lnTo>
                  <a:lnTo>
                    <a:pt x="53" y="97"/>
                  </a:lnTo>
                  <a:lnTo>
                    <a:pt x="61" y="97"/>
                  </a:lnTo>
                  <a:lnTo>
                    <a:pt x="63" y="95"/>
                  </a:lnTo>
                  <a:lnTo>
                    <a:pt x="64" y="95"/>
                  </a:lnTo>
                  <a:lnTo>
                    <a:pt x="66" y="94"/>
                  </a:lnTo>
                  <a:lnTo>
                    <a:pt x="69" y="94"/>
                  </a:lnTo>
                  <a:lnTo>
                    <a:pt x="70" y="92"/>
                  </a:lnTo>
                  <a:lnTo>
                    <a:pt x="72" y="92"/>
                  </a:lnTo>
                  <a:lnTo>
                    <a:pt x="77" y="87"/>
                  </a:lnTo>
                  <a:lnTo>
                    <a:pt x="78" y="87"/>
                  </a:lnTo>
                  <a:lnTo>
                    <a:pt x="87" y="78"/>
                  </a:lnTo>
                  <a:lnTo>
                    <a:pt x="87" y="76"/>
                  </a:lnTo>
                  <a:lnTo>
                    <a:pt x="92" y="72"/>
                  </a:lnTo>
                  <a:lnTo>
                    <a:pt x="92" y="70"/>
                  </a:lnTo>
                  <a:lnTo>
                    <a:pt x="94" y="69"/>
                  </a:lnTo>
                  <a:lnTo>
                    <a:pt x="94" y="66"/>
                  </a:lnTo>
                  <a:lnTo>
                    <a:pt x="95" y="64"/>
                  </a:lnTo>
                  <a:lnTo>
                    <a:pt x="95" y="63"/>
                  </a:lnTo>
                  <a:lnTo>
                    <a:pt x="97" y="61"/>
                  </a:lnTo>
                  <a:lnTo>
                    <a:pt x="97" y="53"/>
                  </a:lnTo>
                  <a:lnTo>
                    <a:pt x="95" y="55"/>
                  </a:lnTo>
                  <a:lnTo>
                    <a:pt x="97" y="44"/>
                  </a:lnTo>
                  <a:lnTo>
                    <a:pt x="97" y="35"/>
                  </a:lnTo>
                  <a:lnTo>
                    <a:pt x="95" y="33"/>
                  </a:lnTo>
                  <a:lnTo>
                    <a:pt x="95" y="31"/>
                  </a:lnTo>
                  <a:lnTo>
                    <a:pt x="94" y="30"/>
                  </a:lnTo>
                  <a:lnTo>
                    <a:pt x="92" y="27"/>
                  </a:lnTo>
                  <a:lnTo>
                    <a:pt x="92" y="24"/>
                  </a:lnTo>
                  <a:lnTo>
                    <a:pt x="83" y="14"/>
                  </a:lnTo>
                  <a:lnTo>
                    <a:pt x="84" y="17"/>
                  </a:lnTo>
                  <a:lnTo>
                    <a:pt x="87" y="19"/>
                  </a:lnTo>
                  <a:lnTo>
                    <a:pt x="75" y="7"/>
                  </a:lnTo>
                  <a:lnTo>
                    <a:pt x="74" y="7"/>
                  </a:lnTo>
                  <a:lnTo>
                    <a:pt x="70" y="3"/>
                  </a:lnTo>
                  <a:lnTo>
                    <a:pt x="67" y="3"/>
                  </a:lnTo>
                  <a:lnTo>
                    <a:pt x="64" y="2"/>
                  </a:lnTo>
                  <a:lnTo>
                    <a:pt x="63" y="2"/>
                  </a:lnTo>
                  <a:lnTo>
                    <a:pt x="61" y="0"/>
                  </a:lnTo>
                  <a:lnTo>
                    <a:pt x="35" y="0"/>
                  </a:lnTo>
                  <a:lnTo>
                    <a:pt x="33" y="2"/>
                  </a:lnTo>
                  <a:lnTo>
                    <a:pt x="30" y="2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7"/>
                  </a:lnTo>
                  <a:lnTo>
                    <a:pt x="18" y="10"/>
                  </a:lnTo>
                  <a:lnTo>
                    <a:pt x="14" y="14"/>
                  </a:lnTo>
                  <a:lnTo>
                    <a:pt x="10" y="17"/>
                  </a:lnTo>
                  <a:lnTo>
                    <a:pt x="7" y="22"/>
                  </a:lnTo>
                  <a:lnTo>
                    <a:pt x="4" y="25"/>
                  </a:lnTo>
                  <a:lnTo>
                    <a:pt x="4" y="28"/>
                  </a:lnTo>
                  <a:lnTo>
                    <a:pt x="2" y="30"/>
                  </a:lnTo>
                  <a:lnTo>
                    <a:pt x="2" y="33"/>
                  </a:lnTo>
                  <a:lnTo>
                    <a:pt x="0" y="35"/>
                  </a:lnTo>
                  <a:lnTo>
                    <a:pt x="0" y="49"/>
                  </a:lnTo>
                  <a:lnTo>
                    <a:pt x="19" y="49"/>
                  </a:lnTo>
                  <a:lnTo>
                    <a:pt x="19" y="41"/>
                  </a:lnTo>
                  <a:lnTo>
                    <a:pt x="21" y="39"/>
                  </a:lnTo>
                  <a:lnTo>
                    <a:pt x="21" y="36"/>
                  </a:lnTo>
                  <a:lnTo>
                    <a:pt x="22" y="35"/>
                  </a:lnTo>
                  <a:lnTo>
                    <a:pt x="22" y="31"/>
                  </a:lnTo>
                  <a:lnTo>
                    <a:pt x="25" y="28"/>
                  </a:lnTo>
                  <a:lnTo>
                    <a:pt x="22" y="30"/>
                  </a:lnTo>
                  <a:lnTo>
                    <a:pt x="21" y="33"/>
                  </a:lnTo>
                  <a:lnTo>
                    <a:pt x="33" y="21"/>
                  </a:lnTo>
                  <a:lnTo>
                    <a:pt x="30" y="22"/>
                  </a:lnTo>
                  <a:lnTo>
                    <a:pt x="28" y="25"/>
                  </a:lnTo>
                  <a:lnTo>
                    <a:pt x="32" y="22"/>
                  </a:lnTo>
                  <a:lnTo>
                    <a:pt x="35" y="22"/>
                  </a:lnTo>
                  <a:lnTo>
                    <a:pt x="36" y="21"/>
                  </a:lnTo>
                  <a:lnTo>
                    <a:pt x="39" y="21"/>
                  </a:lnTo>
                  <a:lnTo>
                    <a:pt x="41" y="19"/>
                  </a:lnTo>
                  <a:lnTo>
                    <a:pt x="49" y="19"/>
                  </a:lnTo>
                  <a:lnTo>
                    <a:pt x="55" y="19"/>
                  </a:lnTo>
                  <a:lnTo>
                    <a:pt x="56" y="21"/>
                  </a:lnTo>
                  <a:lnTo>
                    <a:pt x="61" y="21"/>
                  </a:lnTo>
                  <a:lnTo>
                    <a:pt x="64" y="22"/>
                  </a:lnTo>
                  <a:lnTo>
                    <a:pt x="67" y="25"/>
                  </a:lnTo>
                  <a:lnTo>
                    <a:pt x="69" y="25"/>
                  </a:lnTo>
                  <a:lnTo>
                    <a:pt x="72" y="30"/>
                  </a:lnTo>
                  <a:lnTo>
                    <a:pt x="77" y="33"/>
                  </a:lnTo>
                  <a:lnTo>
                    <a:pt x="74" y="30"/>
                  </a:lnTo>
                  <a:lnTo>
                    <a:pt x="75" y="33"/>
                  </a:lnTo>
                  <a:lnTo>
                    <a:pt x="75" y="36"/>
                  </a:lnTo>
                  <a:lnTo>
                    <a:pt x="77" y="38"/>
                  </a:lnTo>
                  <a:lnTo>
                    <a:pt x="77" y="39"/>
                  </a:lnTo>
                  <a:lnTo>
                    <a:pt x="78" y="41"/>
                  </a:lnTo>
                  <a:lnTo>
                    <a:pt x="78" y="47"/>
                  </a:lnTo>
                  <a:lnTo>
                    <a:pt x="81" y="53"/>
                  </a:lnTo>
                  <a:lnTo>
                    <a:pt x="83" y="42"/>
                  </a:lnTo>
                  <a:lnTo>
                    <a:pt x="78" y="47"/>
                  </a:lnTo>
                  <a:lnTo>
                    <a:pt x="78" y="55"/>
                  </a:lnTo>
                  <a:lnTo>
                    <a:pt x="77" y="56"/>
                  </a:lnTo>
                  <a:lnTo>
                    <a:pt x="77" y="58"/>
                  </a:lnTo>
                  <a:lnTo>
                    <a:pt x="75" y="59"/>
                  </a:lnTo>
                  <a:lnTo>
                    <a:pt x="75" y="63"/>
                  </a:lnTo>
                  <a:lnTo>
                    <a:pt x="74" y="64"/>
                  </a:lnTo>
                  <a:lnTo>
                    <a:pt x="74" y="66"/>
                  </a:lnTo>
                  <a:lnTo>
                    <a:pt x="69" y="70"/>
                  </a:lnTo>
                  <a:lnTo>
                    <a:pt x="69" y="72"/>
                  </a:lnTo>
                  <a:lnTo>
                    <a:pt x="72" y="69"/>
                  </a:lnTo>
                  <a:lnTo>
                    <a:pt x="70" y="69"/>
                  </a:lnTo>
                  <a:lnTo>
                    <a:pt x="66" y="73"/>
                  </a:lnTo>
                  <a:lnTo>
                    <a:pt x="64" y="73"/>
                  </a:lnTo>
                  <a:lnTo>
                    <a:pt x="63" y="75"/>
                  </a:lnTo>
                  <a:lnTo>
                    <a:pt x="60" y="75"/>
                  </a:lnTo>
                  <a:lnTo>
                    <a:pt x="58" y="76"/>
                  </a:lnTo>
                  <a:lnTo>
                    <a:pt x="56" y="76"/>
                  </a:lnTo>
                  <a:lnTo>
                    <a:pt x="55" y="78"/>
                  </a:lnTo>
                  <a:lnTo>
                    <a:pt x="47" y="78"/>
                  </a:lnTo>
                  <a:lnTo>
                    <a:pt x="42" y="83"/>
                  </a:lnTo>
                  <a:lnTo>
                    <a:pt x="53" y="81"/>
                  </a:lnTo>
                  <a:lnTo>
                    <a:pt x="47" y="78"/>
                  </a:lnTo>
                  <a:lnTo>
                    <a:pt x="41" y="78"/>
                  </a:lnTo>
                  <a:lnTo>
                    <a:pt x="39" y="76"/>
                  </a:lnTo>
                  <a:lnTo>
                    <a:pt x="38" y="76"/>
                  </a:lnTo>
                  <a:lnTo>
                    <a:pt x="36" y="75"/>
                  </a:lnTo>
                  <a:lnTo>
                    <a:pt x="33" y="75"/>
                  </a:lnTo>
                  <a:lnTo>
                    <a:pt x="30" y="73"/>
                  </a:lnTo>
                  <a:lnTo>
                    <a:pt x="33" y="76"/>
                  </a:lnTo>
                  <a:lnTo>
                    <a:pt x="30" y="72"/>
                  </a:lnTo>
                  <a:lnTo>
                    <a:pt x="25" y="69"/>
                  </a:lnTo>
                  <a:lnTo>
                    <a:pt x="25" y="67"/>
                  </a:lnTo>
                  <a:lnTo>
                    <a:pt x="22" y="64"/>
                  </a:lnTo>
                  <a:lnTo>
                    <a:pt x="21" y="61"/>
                  </a:lnTo>
                  <a:lnTo>
                    <a:pt x="21" y="56"/>
                  </a:lnTo>
                  <a:lnTo>
                    <a:pt x="19" y="55"/>
                  </a:lnTo>
                  <a:lnTo>
                    <a:pt x="19" y="49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26" name="Freeform 94"/>
            <p:cNvSpPr>
              <a:spLocks/>
            </p:cNvSpPr>
            <p:nvPr/>
          </p:nvSpPr>
          <p:spPr bwMode="auto">
            <a:xfrm>
              <a:off x="3424" y="3106"/>
              <a:ext cx="104" cy="19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3" y="16"/>
                </a:cxn>
                <a:cxn ang="0">
                  <a:pos x="20" y="19"/>
                </a:cxn>
                <a:cxn ang="0">
                  <a:pos x="28" y="20"/>
                </a:cxn>
                <a:cxn ang="0">
                  <a:pos x="39" y="25"/>
                </a:cxn>
                <a:cxn ang="0">
                  <a:pos x="45" y="27"/>
                </a:cxn>
                <a:cxn ang="0">
                  <a:pos x="50" y="31"/>
                </a:cxn>
                <a:cxn ang="0">
                  <a:pos x="56" y="36"/>
                </a:cxn>
                <a:cxn ang="0">
                  <a:pos x="69" y="50"/>
                </a:cxn>
                <a:cxn ang="0">
                  <a:pos x="73" y="55"/>
                </a:cxn>
                <a:cxn ang="0">
                  <a:pos x="76" y="61"/>
                </a:cxn>
                <a:cxn ang="0">
                  <a:pos x="79" y="69"/>
                </a:cxn>
                <a:cxn ang="0">
                  <a:pos x="83" y="75"/>
                </a:cxn>
                <a:cxn ang="0">
                  <a:pos x="84" y="84"/>
                </a:cxn>
                <a:cxn ang="0">
                  <a:pos x="86" y="100"/>
                </a:cxn>
                <a:cxn ang="0">
                  <a:pos x="84" y="98"/>
                </a:cxn>
                <a:cxn ang="0">
                  <a:pos x="83" y="112"/>
                </a:cxn>
                <a:cxn ang="0">
                  <a:pos x="81" y="118"/>
                </a:cxn>
                <a:cxn ang="0">
                  <a:pos x="78" y="126"/>
                </a:cxn>
                <a:cxn ang="0">
                  <a:pos x="76" y="132"/>
                </a:cxn>
                <a:cxn ang="0">
                  <a:pos x="72" y="139"/>
                </a:cxn>
                <a:cxn ang="0">
                  <a:pos x="67" y="145"/>
                </a:cxn>
                <a:cxn ang="0">
                  <a:pos x="53" y="157"/>
                </a:cxn>
                <a:cxn ang="0">
                  <a:pos x="47" y="162"/>
                </a:cxn>
                <a:cxn ang="0">
                  <a:pos x="42" y="165"/>
                </a:cxn>
                <a:cxn ang="0">
                  <a:pos x="34" y="168"/>
                </a:cxn>
                <a:cxn ang="0">
                  <a:pos x="24" y="171"/>
                </a:cxn>
                <a:cxn ang="0">
                  <a:pos x="11" y="173"/>
                </a:cxn>
                <a:cxn ang="0">
                  <a:pos x="10" y="174"/>
                </a:cxn>
                <a:cxn ang="0">
                  <a:pos x="3" y="177"/>
                </a:cxn>
                <a:cxn ang="0">
                  <a:pos x="0" y="187"/>
                </a:cxn>
                <a:cxn ang="0">
                  <a:pos x="6" y="193"/>
                </a:cxn>
                <a:cxn ang="0">
                  <a:pos x="14" y="191"/>
                </a:cxn>
                <a:cxn ang="0">
                  <a:pos x="27" y="190"/>
                </a:cxn>
                <a:cxn ang="0">
                  <a:pos x="38" y="188"/>
                </a:cxn>
                <a:cxn ang="0">
                  <a:pos x="45" y="185"/>
                </a:cxn>
                <a:cxn ang="0">
                  <a:pos x="55" y="180"/>
                </a:cxn>
                <a:cxn ang="0">
                  <a:pos x="62" y="176"/>
                </a:cxn>
                <a:cxn ang="0">
                  <a:pos x="69" y="171"/>
                </a:cxn>
                <a:cxn ang="0">
                  <a:pos x="84" y="154"/>
                </a:cxn>
                <a:cxn ang="0">
                  <a:pos x="89" y="146"/>
                </a:cxn>
                <a:cxn ang="0">
                  <a:pos x="95" y="137"/>
                </a:cxn>
                <a:cxn ang="0">
                  <a:pos x="98" y="129"/>
                </a:cxn>
                <a:cxn ang="0">
                  <a:pos x="101" y="120"/>
                </a:cxn>
                <a:cxn ang="0">
                  <a:pos x="103" y="111"/>
                </a:cxn>
                <a:cxn ang="0">
                  <a:pos x="104" y="93"/>
                </a:cxn>
                <a:cxn ang="0">
                  <a:pos x="103" y="81"/>
                </a:cxn>
                <a:cxn ang="0">
                  <a:pos x="101" y="72"/>
                </a:cxn>
                <a:cxn ang="0">
                  <a:pos x="98" y="62"/>
                </a:cxn>
                <a:cxn ang="0">
                  <a:pos x="95" y="55"/>
                </a:cxn>
                <a:cxn ang="0">
                  <a:pos x="89" y="45"/>
                </a:cxn>
                <a:cxn ang="0">
                  <a:pos x="84" y="38"/>
                </a:cxn>
                <a:cxn ang="0">
                  <a:pos x="69" y="20"/>
                </a:cxn>
                <a:cxn ang="0">
                  <a:pos x="62" y="16"/>
                </a:cxn>
                <a:cxn ang="0">
                  <a:pos x="55" y="11"/>
                </a:cxn>
                <a:cxn ang="0">
                  <a:pos x="45" y="6"/>
                </a:cxn>
                <a:cxn ang="0">
                  <a:pos x="38" y="3"/>
                </a:cxn>
                <a:cxn ang="0">
                  <a:pos x="27" y="2"/>
                </a:cxn>
                <a:cxn ang="0">
                  <a:pos x="10" y="0"/>
                </a:cxn>
              </a:cxnLst>
              <a:rect l="0" t="0" r="r" b="b"/>
              <a:pathLst>
                <a:path w="104" h="193">
                  <a:moveTo>
                    <a:pt x="10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20" y="19"/>
                  </a:lnTo>
                  <a:lnTo>
                    <a:pt x="24" y="20"/>
                  </a:lnTo>
                  <a:lnTo>
                    <a:pt x="28" y="20"/>
                  </a:lnTo>
                  <a:lnTo>
                    <a:pt x="34" y="24"/>
                  </a:lnTo>
                  <a:lnTo>
                    <a:pt x="39" y="25"/>
                  </a:lnTo>
                  <a:lnTo>
                    <a:pt x="42" y="27"/>
                  </a:lnTo>
                  <a:lnTo>
                    <a:pt x="45" y="27"/>
                  </a:lnTo>
                  <a:lnTo>
                    <a:pt x="47" y="30"/>
                  </a:lnTo>
                  <a:lnTo>
                    <a:pt x="50" y="31"/>
                  </a:lnTo>
                  <a:lnTo>
                    <a:pt x="53" y="34"/>
                  </a:lnTo>
                  <a:lnTo>
                    <a:pt x="56" y="36"/>
                  </a:lnTo>
                  <a:lnTo>
                    <a:pt x="67" y="47"/>
                  </a:lnTo>
                  <a:lnTo>
                    <a:pt x="69" y="50"/>
                  </a:lnTo>
                  <a:lnTo>
                    <a:pt x="72" y="53"/>
                  </a:lnTo>
                  <a:lnTo>
                    <a:pt x="73" y="55"/>
                  </a:lnTo>
                  <a:lnTo>
                    <a:pt x="76" y="59"/>
                  </a:lnTo>
                  <a:lnTo>
                    <a:pt x="76" y="61"/>
                  </a:lnTo>
                  <a:lnTo>
                    <a:pt x="78" y="65"/>
                  </a:lnTo>
                  <a:lnTo>
                    <a:pt x="79" y="69"/>
                  </a:lnTo>
                  <a:lnTo>
                    <a:pt x="81" y="73"/>
                  </a:lnTo>
                  <a:lnTo>
                    <a:pt x="83" y="75"/>
                  </a:lnTo>
                  <a:lnTo>
                    <a:pt x="83" y="79"/>
                  </a:lnTo>
                  <a:lnTo>
                    <a:pt x="84" y="84"/>
                  </a:lnTo>
                  <a:lnTo>
                    <a:pt x="84" y="93"/>
                  </a:lnTo>
                  <a:lnTo>
                    <a:pt x="86" y="100"/>
                  </a:lnTo>
                  <a:lnTo>
                    <a:pt x="87" y="92"/>
                  </a:lnTo>
                  <a:lnTo>
                    <a:pt x="84" y="98"/>
                  </a:lnTo>
                  <a:lnTo>
                    <a:pt x="84" y="107"/>
                  </a:lnTo>
                  <a:lnTo>
                    <a:pt x="83" y="112"/>
                  </a:lnTo>
                  <a:lnTo>
                    <a:pt x="83" y="117"/>
                  </a:lnTo>
                  <a:lnTo>
                    <a:pt x="81" y="118"/>
                  </a:lnTo>
                  <a:lnTo>
                    <a:pt x="79" y="123"/>
                  </a:lnTo>
                  <a:lnTo>
                    <a:pt x="78" y="126"/>
                  </a:lnTo>
                  <a:lnTo>
                    <a:pt x="76" y="131"/>
                  </a:lnTo>
                  <a:lnTo>
                    <a:pt x="76" y="132"/>
                  </a:lnTo>
                  <a:lnTo>
                    <a:pt x="73" y="137"/>
                  </a:lnTo>
                  <a:lnTo>
                    <a:pt x="72" y="139"/>
                  </a:lnTo>
                  <a:lnTo>
                    <a:pt x="69" y="142"/>
                  </a:lnTo>
                  <a:lnTo>
                    <a:pt x="67" y="145"/>
                  </a:lnTo>
                  <a:lnTo>
                    <a:pt x="56" y="156"/>
                  </a:lnTo>
                  <a:lnTo>
                    <a:pt x="53" y="157"/>
                  </a:lnTo>
                  <a:lnTo>
                    <a:pt x="50" y="160"/>
                  </a:lnTo>
                  <a:lnTo>
                    <a:pt x="47" y="162"/>
                  </a:lnTo>
                  <a:lnTo>
                    <a:pt x="45" y="165"/>
                  </a:lnTo>
                  <a:lnTo>
                    <a:pt x="42" y="165"/>
                  </a:lnTo>
                  <a:lnTo>
                    <a:pt x="39" y="166"/>
                  </a:lnTo>
                  <a:lnTo>
                    <a:pt x="34" y="168"/>
                  </a:lnTo>
                  <a:lnTo>
                    <a:pt x="28" y="171"/>
                  </a:lnTo>
                  <a:lnTo>
                    <a:pt x="24" y="171"/>
                  </a:lnTo>
                  <a:lnTo>
                    <a:pt x="20" y="173"/>
                  </a:lnTo>
                  <a:lnTo>
                    <a:pt x="11" y="173"/>
                  </a:lnTo>
                  <a:lnTo>
                    <a:pt x="5" y="176"/>
                  </a:lnTo>
                  <a:lnTo>
                    <a:pt x="10" y="174"/>
                  </a:lnTo>
                  <a:lnTo>
                    <a:pt x="6" y="174"/>
                  </a:lnTo>
                  <a:lnTo>
                    <a:pt x="3" y="177"/>
                  </a:lnTo>
                  <a:lnTo>
                    <a:pt x="0" y="180"/>
                  </a:lnTo>
                  <a:lnTo>
                    <a:pt x="0" y="187"/>
                  </a:lnTo>
                  <a:lnTo>
                    <a:pt x="3" y="190"/>
                  </a:lnTo>
                  <a:lnTo>
                    <a:pt x="6" y="193"/>
                  </a:lnTo>
                  <a:lnTo>
                    <a:pt x="10" y="193"/>
                  </a:lnTo>
                  <a:lnTo>
                    <a:pt x="14" y="191"/>
                  </a:lnTo>
                  <a:lnTo>
                    <a:pt x="24" y="191"/>
                  </a:lnTo>
                  <a:lnTo>
                    <a:pt x="27" y="190"/>
                  </a:lnTo>
                  <a:lnTo>
                    <a:pt x="31" y="190"/>
                  </a:lnTo>
                  <a:lnTo>
                    <a:pt x="38" y="188"/>
                  </a:lnTo>
                  <a:lnTo>
                    <a:pt x="41" y="187"/>
                  </a:lnTo>
                  <a:lnTo>
                    <a:pt x="45" y="185"/>
                  </a:lnTo>
                  <a:lnTo>
                    <a:pt x="48" y="184"/>
                  </a:lnTo>
                  <a:lnTo>
                    <a:pt x="55" y="180"/>
                  </a:lnTo>
                  <a:lnTo>
                    <a:pt x="59" y="177"/>
                  </a:lnTo>
                  <a:lnTo>
                    <a:pt x="62" y="176"/>
                  </a:lnTo>
                  <a:lnTo>
                    <a:pt x="65" y="173"/>
                  </a:lnTo>
                  <a:lnTo>
                    <a:pt x="69" y="171"/>
                  </a:lnTo>
                  <a:lnTo>
                    <a:pt x="83" y="157"/>
                  </a:lnTo>
                  <a:lnTo>
                    <a:pt x="84" y="154"/>
                  </a:lnTo>
                  <a:lnTo>
                    <a:pt x="87" y="151"/>
                  </a:lnTo>
                  <a:lnTo>
                    <a:pt x="89" y="146"/>
                  </a:lnTo>
                  <a:lnTo>
                    <a:pt x="92" y="142"/>
                  </a:lnTo>
                  <a:lnTo>
                    <a:pt x="95" y="137"/>
                  </a:lnTo>
                  <a:lnTo>
                    <a:pt x="97" y="132"/>
                  </a:lnTo>
                  <a:lnTo>
                    <a:pt x="98" y="129"/>
                  </a:lnTo>
                  <a:lnTo>
                    <a:pt x="100" y="125"/>
                  </a:lnTo>
                  <a:lnTo>
                    <a:pt x="101" y="120"/>
                  </a:lnTo>
                  <a:lnTo>
                    <a:pt x="101" y="115"/>
                  </a:lnTo>
                  <a:lnTo>
                    <a:pt x="103" y="111"/>
                  </a:lnTo>
                  <a:lnTo>
                    <a:pt x="103" y="101"/>
                  </a:lnTo>
                  <a:lnTo>
                    <a:pt x="104" y="93"/>
                  </a:lnTo>
                  <a:lnTo>
                    <a:pt x="103" y="90"/>
                  </a:lnTo>
                  <a:lnTo>
                    <a:pt x="103" y="81"/>
                  </a:lnTo>
                  <a:lnTo>
                    <a:pt x="101" y="76"/>
                  </a:lnTo>
                  <a:lnTo>
                    <a:pt x="101" y="72"/>
                  </a:lnTo>
                  <a:lnTo>
                    <a:pt x="100" y="67"/>
                  </a:lnTo>
                  <a:lnTo>
                    <a:pt x="98" y="62"/>
                  </a:lnTo>
                  <a:lnTo>
                    <a:pt x="97" y="59"/>
                  </a:lnTo>
                  <a:lnTo>
                    <a:pt x="95" y="55"/>
                  </a:lnTo>
                  <a:lnTo>
                    <a:pt x="92" y="50"/>
                  </a:lnTo>
                  <a:lnTo>
                    <a:pt x="89" y="45"/>
                  </a:lnTo>
                  <a:lnTo>
                    <a:pt x="87" y="41"/>
                  </a:lnTo>
                  <a:lnTo>
                    <a:pt x="84" y="38"/>
                  </a:lnTo>
                  <a:lnTo>
                    <a:pt x="83" y="34"/>
                  </a:lnTo>
                  <a:lnTo>
                    <a:pt x="69" y="20"/>
                  </a:lnTo>
                  <a:lnTo>
                    <a:pt x="65" y="19"/>
                  </a:lnTo>
                  <a:lnTo>
                    <a:pt x="62" y="16"/>
                  </a:lnTo>
                  <a:lnTo>
                    <a:pt x="59" y="14"/>
                  </a:lnTo>
                  <a:lnTo>
                    <a:pt x="55" y="11"/>
                  </a:lnTo>
                  <a:lnTo>
                    <a:pt x="48" y="8"/>
                  </a:lnTo>
                  <a:lnTo>
                    <a:pt x="45" y="6"/>
                  </a:lnTo>
                  <a:lnTo>
                    <a:pt x="41" y="5"/>
                  </a:lnTo>
                  <a:lnTo>
                    <a:pt x="38" y="3"/>
                  </a:lnTo>
                  <a:lnTo>
                    <a:pt x="31" y="2"/>
                  </a:lnTo>
                  <a:lnTo>
                    <a:pt x="27" y="2"/>
                  </a:lnTo>
                  <a:lnTo>
                    <a:pt x="24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27" name="Freeform 95"/>
            <p:cNvSpPr>
              <a:spLocks/>
            </p:cNvSpPr>
            <p:nvPr/>
          </p:nvSpPr>
          <p:spPr bwMode="auto">
            <a:xfrm>
              <a:off x="3306" y="3106"/>
              <a:ext cx="148" cy="19"/>
            </a:xfrm>
            <a:custGeom>
              <a:avLst/>
              <a:gdLst/>
              <a:ahLst/>
              <a:cxnLst>
                <a:cxn ang="0">
                  <a:pos x="138" y="19"/>
                </a:cxn>
                <a:cxn ang="0">
                  <a:pos x="142" y="19"/>
                </a:cxn>
                <a:cxn ang="0">
                  <a:pos x="145" y="16"/>
                </a:cxn>
                <a:cxn ang="0">
                  <a:pos x="148" y="13"/>
                </a:cxn>
                <a:cxn ang="0">
                  <a:pos x="148" y="6"/>
                </a:cxn>
                <a:cxn ang="0">
                  <a:pos x="145" y="3"/>
                </a:cxn>
                <a:cxn ang="0">
                  <a:pos x="14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138" y="19"/>
                </a:cxn>
              </a:cxnLst>
              <a:rect l="0" t="0" r="r" b="b"/>
              <a:pathLst>
                <a:path w="148" h="19">
                  <a:moveTo>
                    <a:pt x="138" y="19"/>
                  </a:moveTo>
                  <a:lnTo>
                    <a:pt x="142" y="19"/>
                  </a:lnTo>
                  <a:lnTo>
                    <a:pt x="145" y="16"/>
                  </a:lnTo>
                  <a:lnTo>
                    <a:pt x="148" y="13"/>
                  </a:lnTo>
                  <a:lnTo>
                    <a:pt x="148" y="6"/>
                  </a:lnTo>
                  <a:lnTo>
                    <a:pt x="145" y="3"/>
                  </a:lnTo>
                  <a:lnTo>
                    <a:pt x="14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38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28" name="Freeform 96"/>
            <p:cNvSpPr>
              <a:spLocks/>
            </p:cNvSpPr>
            <p:nvPr/>
          </p:nvSpPr>
          <p:spPr bwMode="auto">
            <a:xfrm>
              <a:off x="3306" y="3280"/>
              <a:ext cx="148" cy="19"/>
            </a:xfrm>
            <a:custGeom>
              <a:avLst/>
              <a:gdLst/>
              <a:ahLst/>
              <a:cxnLst>
                <a:cxn ang="0">
                  <a:pos x="138" y="19"/>
                </a:cxn>
                <a:cxn ang="0">
                  <a:pos x="142" y="19"/>
                </a:cxn>
                <a:cxn ang="0">
                  <a:pos x="145" y="16"/>
                </a:cxn>
                <a:cxn ang="0">
                  <a:pos x="148" y="13"/>
                </a:cxn>
                <a:cxn ang="0">
                  <a:pos x="148" y="6"/>
                </a:cxn>
                <a:cxn ang="0">
                  <a:pos x="145" y="3"/>
                </a:cxn>
                <a:cxn ang="0">
                  <a:pos x="14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138" y="19"/>
                </a:cxn>
              </a:cxnLst>
              <a:rect l="0" t="0" r="r" b="b"/>
              <a:pathLst>
                <a:path w="148" h="19">
                  <a:moveTo>
                    <a:pt x="138" y="19"/>
                  </a:moveTo>
                  <a:lnTo>
                    <a:pt x="142" y="19"/>
                  </a:lnTo>
                  <a:lnTo>
                    <a:pt x="145" y="16"/>
                  </a:lnTo>
                  <a:lnTo>
                    <a:pt x="148" y="13"/>
                  </a:lnTo>
                  <a:lnTo>
                    <a:pt x="148" y="6"/>
                  </a:lnTo>
                  <a:lnTo>
                    <a:pt x="145" y="3"/>
                  </a:lnTo>
                  <a:lnTo>
                    <a:pt x="14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38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29" name="Freeform 97"/>
            <p:cNvSpPr>
              <a:spLocks/>
            </p:cNvSpPr>
            <p:nvPr/>
          </p:nvSpPr>
          <p:spPr bwMode="auto">
            <a:xfrm>
              <a:off x="3306" y="3106"/>
              <a:ext cx="19" cy="19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9" y="6"/>
                </a:cxn>
                <a:cxn ang="0">
                  <a:pos x="16" y="3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87"/>
                </a:cxn>
                <a:cxn ang="0">
                  <a:pos x="3" y="190"/>
                </a:cxn>
                <a:cxn ang="0">
                  <a:pos x="6" y="193"/>
                </a:cxn>
                <a:cxn ang="0">
                  <a:pos x="13" y="193"/>
                </a:cxn>
                <a:cxn ang="0">
                  <a:pos x="16" y="190"/>
                </a:cxn>
                <a:cxn ang="0">
                  <a:pos x="19" y="187"/>
                </a:cxn>
                <a:cxn ang="0">
                  <a:pos x="19" y="184"/>
                </a:cxn>
                <a:cxn ang="0">
                  <a:pos x="19" y="10"/>
                </a:cxn>
              </a:cxnLst>
              <a:rect l="0" t="0" r="r" b="b"/>
              <a:pathLst>
                <a:path w="19" h="193">
                  <a:moveTo>
                    <a:pt x="19" y="10"/>
                  </a:moveTo>
                  <a:lnTo>
                    <a:pt x="19" y="6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87"/>
                  </a:lnTo>
                  <a:lnTo>
                    <a:pt x="3" y="190"/>
                  </a:lnTo>
                  <a:lnTo>
                    <a:pt x="6" y="193"/>
                  </a:lnTo>
                  <a:lnTo>
                    <a:pt x="13" y="193"/>
                  </a:lnTo>
                  <a:lnTo>
                    <a:pt x="16" y="190"/>
                  </a:lnTo>
                  <a:lnTo>
                    <a:pt x="19" y="187"/>
                  </a:lnTo>
                  <a:lnTo>
                    <a:pt x="19" y="184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30" name="Freeform 98"/>
            <p:cNvSpPr>
              <a:spLocks/>
            </p:cNvSpPr>
            <p:nvPr/>
          </p:nvSpPr>
          <p:spPr bwMode="auto">
            <a:xfrm>
              <a:off x="4605" y="3656"/>
              <a:ext cx="19" cy="277"/>
            </a:xfrm>
            <a:custGeom>
              <a:avLst/>
              <a:gdLst/>
              <a:ahLst/>
              <a:cxnLst>
                <a:cxn ang="0">
                  <a:pos x="0" y="268"/>
                </a:cxn>
                <a:cxn ang="0">
                  <a:pos x="0" y="271"/>
                </a:cxn>
                <a:cxn ang="0">
                  <a:pos x="3" y="274"/>
                </a:cxn>
                <a:cxn ang="0">
                  <a:pos x="6" y="277"/>
                </a:cxn>
                <a:cxn ang="0">
                  <a:pos x="13" y="277"/>
                </a:cxn>
                <a:cxn ang="0">
                  <a:pos x="16" y="274"/>
                </a:cxn>
                <a:cxn ang="0">
                  <a:pos x="19" y="271"/>
                </a:cxn>
                <a:cxn ang="0">
                  <a:pos x="19" y="7"/>
                </a:cxn>
                <a:cxn ang="0">
                  <a:pos x="16" y="3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268"/>
                </a:cxn>
              </a:cxnLst>
              <a:rect l="0" t="0" r="r" b="b"/>
              <a:pathLst>
                <a:path w="19" h="277">
                  <a:moveTo>
                    <a:pt x="0" y="268"/>
                  </a:moveTo>
                  <a:lnTo>
                    <a:pt x="0" y="271"/>
                  </a:lnTo>
                  <a:lnTo>
                    <a:pt x="3" y="274"/>
                  </a:lnTo>
                  <a:lnTo>
                    <a:pt x="6" y="277"/>
                  </a:lnTo>
                  <a:lnTo>
                    <a:pt x="13" y="277"/>
                  </a:lnTo>
                  <a:lnTo>
                    <a:pt x="16" y="274"/>
                  </a:lnTo>
                  <a:lnTo>
                    <a:pt x="19" y="271"/>
                  </a:lnTo>
                  <a:lnTo>
                    <a:pt x="19" y="7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31" name="Freeform 99"/>
            <p:cNvSpPr>
              <a:spLocks/>
            </p:cNvSpPr>
            <p:nvPr/>
          </p:nvSpPr>
          <p:spPr bwMode="auto">
            <a:xfrm>
              <a:off x="3444" y="3425"/>
              <a:ext cx="105" cy="18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4" y="15"/>
                </a:cxn>
                <a:cxn ang="0">
                  <a:pos x="21" y="18"/>
                </a:cxn>
                <a:cxn ang="0">
                  <a:pos x="28" y="20"/>
                </a:cxn>
                <a:cxn ang="0">
                  <a:pos x="39" y="25"/>
                </a:cxn>
                <a:cxn ang="0">
                  <a:pos x="45" y="26"/>
                </a:cxn>
                <a:cxn ang="0">
                  <a:pos x="50" y="31"/>
                </a:cxn>
                <a:cxn ang="0">
                  <a:pos x="56" y="36"/>
                </a:cxn>
                <a:cxn ang="0">
                  <a:pos x="69" y="50"/>
                </a:cxn>
                <a:cxn ang="0">
                  <a:pos x="73" y="56"/>
                </a:cxn>
                <a:cxn ang="0">
                  <a:pos x="77" y="60"/>
                </a:cxn>
                <a:cxn ang="0">
                  <a:pos x="80" y="68"/>
                </a:cxn>
                <a:cxn ang="0">
                  <a:pos x="83" y="79"/>
                </a:cxn>
                <a:cxn ang="0">
                  <a:pos x="84" y="91"/>
                </a:cxn>
                <a:cxn ang="0">
                  <a:pos x="87" y="90"/>
                </a:cxn>
                <a:cxn ang="0">
                  <a:pos x="84" y="105"/>
                </a:cxn>
                <a:cxn ang="0">
                  <a:pos x="83" y="113"/>
                </a:cxn>
                <a:cxn ang="0">
                  <a:pos x="78" y="124"/>
                </a:cxn>
                <a:cxn ang="0">
                  <a:pos x="77" y="130"/>
                </a:cxn>
                <a:cxn ang="0">
                  <a:pos x="72" y="135"/>
                </a:cxn>
                <a:cxn ang="0">
                  <a:pos x="67" y="141"/>
                </a:cxn>
                <a:cxn ang="0">
                  <a:pos x="53" y="154"/>
                </a:cxn>
                <a:cxn ang="0">
                  <a:pos x="47" y="158"/>
                </a:cxn>
                <a:cxn ang="0">
                  <a:pos x="42" y="161"/>
                </a:cxn>
                <a:cxn ang="0">
                  <a:pos x="35" y="164"/>
                </a:cxn>
                <a:cxn ang="0">
                  <a:pos x="24" y="168"/>
                </a:cxn>
                <a:cxn ang="0">
                  <a:pos x="11" y="169"/>
                </a:cxn>
                <a:cxn ang="0">
                  <a:pos x="10" y="171"/>
                </a:cxn>
                <a:cxn ang="0">
                  <a:pos x="4" y="174"/>
                </a:cxn>
                <a:cxn ang="0">
                  <a:pos x="0" y="183"/>
                </a:cxn>
                <a:cxn ang="0">
                  <a:pos x="7" y="189"/>
                </a:cxn>
                <a:cxn ang="0">
                  <a:pos x="14" y="188"/>
                </a:cxn>
                <a:cxn ang="0">
                  <a:pos x="27" y="186"/>
                </a:cxn>
                <a:cxn ang="0">
                  <a:pos x="38" y="185"/>
                </a:cxn>
                <a:cxn ang="0">
                  <a:pos x="45" y="182"/>
                </a:cxn>
                <a:cxn ang="0">
                  <a:pos x="55" y="177"/>
                </a:cxn>
                <a:cxn ang="0">
                  <a:pos x="63" y="172"/>
                </a:cxn>
                <a:cxn ang="0">
                  <a:pos x="69" y="168"/>
                </a:cxn>
                <a:cxn ang="0">
                  <a:pos x="84" y="151"/>
                </a:cxn>
                <a:cxn ang="0">
                  <a:pos x="89" y="144"/>
                </a:cxn>
                <a:cxn ang="0">
                  <a:pos x="95" y="133"/>
                </a:cxn>
                <a:cxn ang="0">
                  <a:pos x="98" y="126"/>
                </a:cxn>
                <a:cxn ang="0">
                  <a:pos x="101" y="116"/>
                </a:cxn>
                <a:cxn ang="0">
                  <a:pos x="103" y="109"/>
                </a:cxn>
                <a:cxn ang="0">
                  <a:pos x="105" y="91"/>
                </a:cxn>
                <a:cxn ang="0">
                  <a:pos x="103" y="79"/>
                </a:cxn>
                <a:cxn ang="0">
                  <a:pos x="101" y="71"/>
                </a:cxn>
                <a:cxn ang="0">
                  <a:pos x="98" y="62"/>
                </a:cxn>
                <a:cxn ang="0">
                  <a:pos x="95" y="54"/>
                </a:cxn>
                <a:cxn ang="0">
                  <a:pos x="89" y="43"/>
                </a:cxn>
                <a:cxn ang="0">
                  <a:pos x="84" y="37"/>
                </a:cxn>
                <a:cxn ang="0">
                  <a:pos x="69" y="20"/>
                </a:cxn>
                <a:cxn ang="0">
                  <a:pos x="63" y="15"/>
                </a:cxn>
                <a:cxn ang="0">
                  <a:pos x="55" y="11"/>
                </a:cxn>
                <a:cxn ang="0">
                  <a:pos x="45" y="6"/>
                </a:cxn>
                <a:cxn ang="0">
                  <a:pos x="38" y="3"/>
                </a:cxn>
                <a:cxn ang="0">
                  <a:pos x="27" y="1"/>
                </a:cxn>
                <a:cxn ang="0">
                  <a:pos x="10" y="0"/>
                </a:cxn>
              </a:cxnLst>
              <a:rect l="0" t="0" r="r" b="b"/>
              <a:pathLst>
                <a:path w="105" h="189">
                  <a:moveTo>
                    <a:pt x="10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4" y="15"/>
                  </a:lnTo>
                  <a:lnTo>
                    <a:pt x="7" y="18"/>
                  </a:lnTo>
                  <a:lnTo>
                    <a:pt x="21" y="18"/>
                  </a:lnTo>
                  <a:lnTo>
                    <a:pt x="24" y="20"/>
                  </a:lnTo>
                  <a:lnTo>
                    <a:pt x="28" y="20"/>
                  </a:lnTo>
                  <a:lnTo>
                    <a:pt x="35" y="23"/>
                  </a:lnTo>
                  <a:lnTo>
                    <a:pt x="39" y="25"/>
                  </a:lnTo>
                  <a:lnTo>
                    <a:pt x="42" y="26"/>
                  </a:lnTo>
                  <a:lnTo>
                    <a:pt x="45" y="26"/>
                  </a:lnTo>
                  <a:lnTo>
                    <a:pt x="47" y="29"/>
                  </a:lnTo>
                  <a:lnTo>
                    <a:pt x="50" y="31"/>
                  </a:lnTo>
                  <a:lnTo>
                    <a:pt x="53" y="34"/>
                  </a:lnTo>
                  <a:lnTo>
                    <a:pt x="56" y="36"/>
                  </a:lnTo>
                  <a:lnTo>
                    <a:pt x="67" y="46"/>
                  </a:lnTo>
                  <a:lnTo>
                    <a:pt x="69" y="50"/>
                  </a:lnTo>
                  <a:lnTo>
                    <a:pt x="72" y="53"/>
                  </a:lnTo>
                  <a:lnTo>
                    <a:pt x="73" y="56"/>
                  </a:lnTo>
                  <a:lnTo>
                    <a:pt x="77" y="57"/>
                  </a:lnTo>
                  <a:lnTo>
                    <a:pt x="77" y="60"/>
                  </a:lnTo>
                  <a:lnTo>
                    <a:pt x="78" y="63"/>
                  </a:lnTo>
                  <a:lnTo>
                    <a:pt x="80" y="68"/>
                  </a:lnTo>
                  <a:lnTo>
                    <a:pt x="83" y="74"/>
                  </a:lnTo>
                  <a:lnTo>
                    <a:pt x="83" y="79"/>
                  </a:lnTo>
                  <a:lnTo>
                    <a:pt x="84" y="82"/>
                  </a:lnTo>
                  <a:lnTo>
                    <a:pt x="84" y="91"/>
                  </a:lnTo>
                  <a:lnTo>
                    <a:pt x="86" y="98"/>
                  </a:lnTo>
                  <a:lnTo>
                    <a:pt x="87" y="90"/>
                  </a:lnTo>
                  <a:lnTo>
                    <a:pt x="84" y="96"/>
                  </a:lnTo>
                  <a:lnTo>
                    <a:pt x="84" y="105"/>
                  </a:lnTo>
                  <a:lnTo>
                    <a:pt x="83" y="109"/>
                  </a:lnTo>
                  <a:lnTo>
                    <a:pt x="83" y="113"/>
                  </a:lnTo>
                  <a:lnTo>
                    <a:pt x="80" y="119"/>
                  </a:lnTo>
                  <a:lnTo>
                    <a:pt x="78" y="124"/>
                  </a:lnTo>
                  <a:lnTo>
                    <a:pt x="77" y="127"/>
                  </a:lnTo>
                  <a:lnTo>
                    <a:pt x="77" y="130"/>
                  </a:lnTo>
                  <a:lnTo>
                    <a:pt x="73" y="132"/>
                  </a:lnTo>
                  <a:lnTo>
                    <a:pt x="72" y="135"/>
                  </a:lnTo>
                  <a:lnTo>
                    <a:pt x="69" y="138"/>
                  </a:lnTo>
                  <a:lnTo>
                    <a:pt x="67" y="141"/>
                  </a:lnTo>
                  <a:lnTo>
                    <a:pt x="56" y="152"/>
                  </a:lnTo>
                  <a:lnTo>
                    <a:pt x="53" y="154"/>
                  </a:lnTo>
                  <a:lnTo>
                    <a:pt x="50" y="157"/>
                  </a:lnTo>
                  <a:lnTo>
                    <a:pt x="47" y="158"/>
                  </a:lnTo>
                  <a:lnTo>
                    <a:pt x="45" y="161"/>
                  </a:lnTo>
                  <a:lnTo>
                    <a:pt x="42" y="161"/>
                  </a:lnTo>
                  <a:lnTo>
                    <a:pt x="39" y="163"/>
                  </a:lnTo>
                  <a:lnTo>
                    <a:pt x="35" y="164"/>
                  </a:lnTo>
                  <a:lnTo>
                    <a:pt x="28" y="168"/>
                  </a:lnTo>
                  <a:lnTo>
                    <a:pt x="24" y="168"/>
                  </a:lnTo>
                  <a:lnTo>
                    <a:pt x="21" y="169"/>
                  </a:lnTo>
                  <a:lnTo>
                    <a:pt x="11" y="169"/>
                  </a:lnTo>
                  <a:lnTo>
                    <a:pt x="5" y="172"/>
                  </a:lnTo>
                  <a:lnTo>
                    <a:pt x="10" y="171"/>
                  </a:lnTo>
                  <a:lnTo>
                    <a:pt x="7" y="171"/>
                  </a:lnTo>
                  <a:lnTo>
                    <a:pt x="4" y="174"/>
                  </a:lnTo>
                  <a:lnTo>
                    <a:pt x="0" y="177"/>
                  </a:lnTo>
                  <a:lnTo>
                    <a:pt x="0" y="183"/>
                  </a:lnTo>
                  <a:lnTo>
                    <a:pt x="4" y="186"/>
                  </a:lnTo>
                  <a:lnTo>
                    <a:pt x="7" y="189"/>
                  </a:lnTo>
                  <a:lnTo>
                    <a:pt x="10" y="189"/>
                  </a:lnTo>
                  <a:lnTo>
                    <a:pt x="14" y="188"/>
                  </a:lnTo>
                  <a:lnTo>
                    <a:pt x="24" y="188"/>
                  </a:lnTo>
                  <a:lnTo>
                    <a:pt x="27" y="186"/>
                  </a:lnTo>
                  <a:lnTo>
                    <a:pt x="32" y="186"/>
                  </a:lnTo>
                  <a:lnTo>
                    <a:pt x="38" y="185"/>
                  </a:lnTo>
                  <a:lnTo>
                    <a:pt x="41" y="183"/>
                  </a:lnTo>
                  <a:lnTo>
                    <a:pt x="45" y="182"/>
                  </a:lnTo>
                  <a:lnTo>
                    <a:pt x="49" y="180"/>
                  </a:lnTo>
                  <a:lnTo>
                    <a:pt x="55" y="177"/>
                  </a:lnTo>
                  <a:lnTo>
                    <a:pt x="59" y="174"/>
                  </a:lnTo>
                  <a:lnTo>
                    <a:pt x="63" y="172"/>
                  </a:lnTo>
                  <a:lnTo>
                    <a:pt x="66" y="169"/>
                  </a:lnTo>
                  <a:lnTo>
                    <a:pt x="69" y="168"/>
                  </a:lnTo>
                  <a:lnTo>
                    <a:pt x="83" y="154"/>
                  </a:lnTo>
                  <a:lnTo>
                    <a:pt x="84" y="151"/>
                  </a:lnTo>
                  <a:lnTo>
                    <a:pt x="87" y="147"/>
                  </a:lnTo>
                  <a:lnTo>
                    <a:pt x="89" y="144"/>
                  </a:lnTo>
                  <a:lnTo>
                    <a:pt x="92" y="140"/>
                  </a:lnTo>
                  <a:lnTo>
                    <a:pt x="95" y="133"/>
                  </a:lnTo>
                  <a:lnTo>
                    <a:pt x="97" y="130"/>
                  </a:lnTo>
                  <a:lnTo>
                    <a:pt x="98" y="126"/>
                  </a:lnTo>
                  <a:lnTo>
                    <a:pt x="100" y="123"/>
                  </a:lnTo>
                  <a:lnTo>
                    <a:pt x="101" y="116"/>
                  </a:lnTo>
                  <a:lnTo>
                    <a:pt x="101" y="112"/>
                  </a:lnTo>
                  <a:lnTo>
                    <a:pt x="103" y="109"/>
                  </a:lnTo>
                  <a:lnTo>
                    <a:pt x="103" y="99"/>
                  </a:lnTo>
                  <a:lnTo>
                    <a:pt x="105" y="91"/>
                  </a:lnTo>
                  <a:lnTo>
                    <a:pt x="103" y="88"/>
                  </a:lnTo>
                  <a:lnTo>
                    <a:pt x="103" y="79"/>
                  </a:lnTo>
                  <a:lnTo>
                    <a:pt x="101" y="76"/>
                  </a:lnTo>
                  <a:lnTo>
                    <a:pt x="101" y="71"/>
                  </a:lnTo>
                  <a:lnTo>
                    <a:pt x="100" y="65"/>
                  </a:lnTo>
                  <a:lnTo>
                    <a:pt x="98" y="62"/>
                  </a:lnTo>
                  <a:lnTo>
                    <a:pt x="97" y="57"/>
                  </a:lnTo>
                  <a:lnTo>
                    <a:pt x="95" y="54"/>
                  </a:lnTo>
                  <a:lnTo>
                    <a:pt x="92" y="48"/>
                  </a:lnTo>
                  <a:lnTo>
                    <a:pt x="89" y="43"/>
                  </a:lnTo>
                  <a:lnTo>
                    <a:pt x="87" y="40"/>
                  </a:lnTo>
                  <a:lnTo>
                    <a:pt x="84" y="37"/>
                  </a:lnTo>
                  <a:lnTo>
                    <a:pt x="83" y="34"/>
                  </a:lnTo>
                  <a:lnTo>
                    <a:pt x="69" y="20"/>
                  </a:lnTo>
                  <a:lnTo>
                    <a:pt x="66" y="18"/>
                  </a:lnTo>
                  <a:lnTo>
                    <a:pt x="63" y="15"/>
                  </a:lnTo>
                  <a:lnTo>
                    <a:pt x="59" y="14"/>
                  </a:lnTo>
                  <a:lnTo>
                    <a:pt x="55" y="11"/>
                  </a:lnTo>
                  <a:lnTo>
                    <a:pt x="49" y="8"/>
                  </a:lnTo>
                  <a:lnTo>
                    <a:pt x="45" y="6"/>
                  </a:lnTo>
                  <a:lnTo>
                    <a:pt x="41" y="4"/>
                  </a:lnTo>
                  <a:lnTo>
                    <a:pt x="38" y="3"/>
                  </a:lnTo>
                  <a:lnTo>
                    <a:pt x="32" y="1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32" name="Freeform 100"/>
            <p:cNvSpPr>
              <a:spLocks/>
            </p:cNvSpPr>
            <p:nvPr/>
          </p:nvSpPr>
          <p:spPr bwMode="auto">
            <a:xfrm>
              <a:off x="3325" y="3425"/>
              <a:ext cx="149" cy="18"/>
            </a:xfrm>
            <a:custGeom>
              <a:avLst/>
              <a:gdLst/>
              <a:ahLst/>
              <a:cxnLst>
                <a:cxn ang="0">
                  <a:pos x="140" y="18"/>
                </a:cxn>
                <a:cxn ang="0">
                  <a:pos x="143" y="18"/>
                </a:cxn>
                <a:cxn ang="0">
                  <a:pos x="146" y="15"/>
                </a:cxn>
                <a:cxn ang="0">
                  <a:pos x="149" y="12"/>
                </a:cxn>
                <a:cxn ang="0">
                  <a:pos x="149" y="6"/>
                </a:cxn>
                <a:cxn ang="0">
                  <a:pos x="146" y="3"/>
                </a:cxn>
                <a:cxn ang="0">
                  <a:pos x="143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140" y="18"/>
                </a:cxn>
              </a:cxnLst>
              <a:rect l="0" t="0" r="r" b="b"/>
              <a:pathLst>
                <a:path w="149" h="18">
                  <a:moveTo>
                    <a:pt x="140" y="18"/>
                  </a:moveTo>
                  <a:lnTo>
                    <a:pt x="143" y="18"/>
                  </a:lnTo>
                  <a:lnTo>
                    <a:pt x="146" y="15"/>
                  </a:lnTo>
                  <a:lnTo>
                    <a:pt x="149" y="12"/>
                  </a:lnTo>
                  <a:lnTo>
                    <a:pt x="149" y="6"/>
                  </a:lnTo>
                  <a:lnTo>
                    <a:pt x="146" y="3"/>
                  </a:lnTo>
                  <a:lnTo>
                    <a:pt x="14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40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33" name="Freeform 101"/>
            <p:cNvSpPr>
              <a:spLocks/>
            </p:cNvSpPr>
            <p:nvPr/>
          </p:nvSpPr>
          <p:spPr bwMode="auto">
            <a:xfrm>
              <a:off x="3325" y="3599"/>
              <a:ext cx="149" cy="18"/>
            </a:xfrm>
            <a:custGeom>
              <a:avLst/>
              <a:gdLst/>
              <a:ahLst/>
              <a:cxnLst>
                <a:cxn ang="0">
                  <a:pos x="140" y="18"/>
                </a:cxn>
                <a:cxn ang="0">
                  <a:pos x="143" y="18"/>
                </a:cxn>
                <a:cxn ang="0">
                  <a:pos x="146" y="15"/>
                </a:cxn>
                <a:cxn ang="0">
                  <a:pos x="149" y="12"/>
                </a:cxn>
                <a:cxn ang="0">
                  <a:pos x="149" y="6"/>
                </a:cxn>
                <a:cxn ang="0">
                  <a:pos x="146" y="3"/>
                </a:cxn>
                <a:cxn ang="0">
                  <a:pos x="143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140" y="18"/>
                </a:cxn>
              </a:cxnLst>
              <a:rect l="0" t="0" r="r" b="b"/>
              <a:pathLst>
                <a:path w="149" h="18">
                  <a:moveTo>
                    <a:pt x="140" y="18"/>
                  </a:moveTo>
                  <a:lnTo>
                    <a:pt x="143" y="18"/>
                  </a:lnTo>
                  <a:lnTo>
                    <a:pt x="146" y="15"/>
                  </a:lnTo>
                  <a:lnTo>
                    <a:pt x="149" y="12"/>
                  </a:lnTo>
                  <a:lnTo>
                    <a:pt x="149" y="6"/>
                  </a:lnTo>
                  <a:lnTo>
                    <a:pt x="146" y="3"/>
                  </a:lnTo>
                  <a:lnTo>
                    <a:pt x="14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40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34" name="Freeform 102"/>
            <p:cNvSpPr>
              <a:spLocks/>
            </p:cNvSpPr>
            <p:nvPr/>
          </p:nvSpPr>
          <p:spPr bwMode="auto">
            <a:xfrm>
              <a:off x="3325" y="3425"/>
              <a:ext cx="18" cy="192"/>
            </a:xfrm>
            <a:custGeom>
              <a:avLst/>
              <a:gdLst/>
              <a:ahLst/>
              <a:cxnLst>
                <a:cxn ang="0">
                  <a:pos x="18" y="9"/>
                </a:cxn>
                <a:cxn ang="0">
                  <a:pos x="18" y="6"/>
                </a:cxn>
                <a:cxn ang="0">
                  <a:pos x="15" y="3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86"/>
                </a:cxn>
                <a:cxn ang="0">
                  <a:pos x="3" y="189"/>
                </a:cxn>
                <a:cxn ang="0">
                  <a:pos x="6" y="192"/>
                </a:cxn>
                <a:cxn ang="0">
                  <a:pos x="12" y="192"/>
                </a:cxn>
                <a:cxn ang="0">
                  <a:pos x="15" y="189"/>
                </a:cxn>
                <a:cxn ang="0">
                  <a:pos x="18" y="186"/>
                </a:cxn>
                <a:cxn ang="0">
                  <a:pos x="18" y="183"/>
                </a:cxn>
                <a:cxn ang="0">
                  <a:pos x="18" y="9"/>
                </a:cxn>
              </a:cxnLst>
              <a:rect l="0" t="0" r="r" b="b"/>
              <a:pathLst>
                <a:path w="18" h="192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86"/>
                  </a:lnTo>
                  <a:lnTo>
                    <a:pt x="3" y="189"/>
                  </a:lnTo>
                  <a:lnTo>
                    <a:pt x="6" y="192"/>
                  </a:lnTo>
                  <a:lnTo>
                    <a:pt x="12" y="192"/>
                  </a:lnTo>
                  <a:lnTo>
                    <a:pt x="15" y="189"/>
                  </a:lnTo>
                  <a:lnTo>
                    <a:pt x="18" y="186"/>
                  </a:lnTo>
                  <a:lnTo>
                    <a:pt x="18" y="183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35" name="Freeform 103"/>
            <p:cNvSpPr>
              <a:spLocks/>
            </p:cNvSpPr>
            <p:nvPr/>
          </p:nvSpPr>
          <p:spPr bwMode="auto">
            <a:xfrm>
              <a:off x="2922" y="1532"/>
              <a:ext cx="1623" cy="19"/>
            </a:xfrm>
            <a:custGeom>
              <a:avLst/>
              <a:gdLst/>
              <a:ahLst/>
              <a:cxnLst>
                <a:cxn ang="0">
                  <a:pos x="1613" y="19"/>
                </a:cxn>
                <a:cxn ang="0">
                  <a:pos x="1616" y="19"/>
                </a:cxn>
                <a:cxn ang="0">
                  <a:pos x="1620" y="16"/>
                </a:cxn>
                <a:cxn ang="0">
                  <a:pos x="1623" y="13"/>
                </a:cxn>
                <a:cxn ang="0">
                  <a:pos x="1623" y="6"/>
                </a:cxn>
                <a:cxn ang="0">
                  <a:pos x="1620" y="3"/>
                </a:cxn>
                <a:cxn ang="0">
                  <a:pos x="1616" y="0"/>
                </a:cxn>
                <a:cxn ang="0">
                  <a:pos x="7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7" y="19"/>
                </a:cxn>
                <a:cxn ang="0">
                  <a:pos x="10" y="19"/>
                </a:cxn>
                <a:cxn ang="0">
                  <a:pos x="1613" y="19"/>
                </a:cxn>
              </a:cxnLst>
              <a:rect l="0" t="0" r="r" b="b"/>
              <a:pathLst>
                <a:path w="1623" h="19">
                  <a:moveTo>
                    <a:pt x="1613" y="19"/>
                  </a:moveTo>
                  <a:lnTo>
                    <a:pt x="1616" y="19"/>
                  </a:lnTo>
                  <a:lnTo>
                    <a:pt x="1620" y="16"/>
                  </a:lnTo>
                  <a:lnTo>
                    <a:pt x="1623" y="13"/>
                  </a:lnTo>
                  <a:lnTo>
                    <a:pt x="1623" y="6"/>
                  </a:lnTo>
                  <a:lnTo>
                    <a:pt x="1620" y="3"/>
                  </a:lnTo>
                  <a:lnTo>
                    <a:pt x="1616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7" y="19"/>
                  </a:lnTo>
                  <a:lnTo>
                    <a:pt x="10" y="19"/>
                  </a:lnTo>
                  <a:lnTo>
                    <a:pt x="1613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36" name="Freeform 104"/>
            <p:cNvSpPr>
              <a:spLocks/>
            </p:cNvSpPr>
            <p:nvPr/>
          </p:nvSpPr>
          <p:spPr bwMode="auto">
            <a:xfrm>
              <a:off x="2922" y="1532"/>
              <a:ext cx="19" cy="21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9" y="6"/>
                </a:cxn>
                <a:cxn ang="0">
                  <a:pos x="16" y="3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211"/>
                </a:cxn>
                <a:cxn ang="0">
                  <a:pos x="3" y="215"/>
                </a:cxn>
                <a:cxn ang="0">
                  <a:pos x="7" y="218"/>
                </a:cxn>
                <a:cxn ang="0">
                  <a:pos x="13" y="218"/>
                </a:cxn>
                <a:cxn ang="0">
                  <a:pos x="16" y="215"/>
                </a:cxn>
                <a:cxn ang="0">
                  <a:pos x="19" y="211"/>
                </a:cxn>
                <a:cxn ang="0">
                  <a:pos x="19" y="208"/>
                </a:cxn>
                <a:cxn ang="0">
                  <a:pos x="19" y="9"/>
                </a:cxn>
              </a:cxnLst>
              <a:rect l="0" t="0" r="r" b="b"/>
              <a:pathLst>
                <a:path w="19" h="218">
                  <a:moveTo>
                    <a:pt x="19" y="9"/>
                  </a:moveTo>
                  <a:lnTo>
                    <a:pt x="19" y="6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11"/>
                  </a:lnTo>
                  <a:lnTo>
                    <a:pt x="3" y="215"/>
                  </a:lnTo>
                  <a:lnTo>
                    <a:pt x="7" y="218"/>
                  </a:lnTo>
                  <a:lnTo>
                    <a:pt x="13" y="218"/>
                  </a:lnTo>
                  <a:lnTo>
                    <a:pt x="16" y="215"/>
                  </a:lnTo>
                  <a:lnTo>
                    <a:pt x="19" y="211"/>
                  </a:lnTo>
                  <a:lnTo>
                    <a:pt x="19" y="208"/>
                  </a:lnTo>
                  <a:lnTo>
                    <a:pt x="19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37" name="Freeform 105"/>
            <p:cNvSpPr>
              <a:spLocks/>
            </p:cNvSpPr>
            <p:nvPr/>
          </p:nvSpPr>
          <p:spPr bwMode="auto">
            <a:xfrm>
              <a:off x="3418" y="1831"/>
              <a:ext cx="375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368" y="18"/>
                </a:cxn>
                <a:cxn ang="0">
                  <a:pos x="371" y="15"/>
                </a:cxn>
                <a:cxn ang="0">
                  <a:pos x="375" y="12"/>
                </a:cxn>
                <a:cxn ang="0">
                  <a:pos x="375" y="6"/>
                </a:cxn>
                <a:cxn ang="0">
                  <a:pos x="371" y="3"/>
                </a:cxn>
                <a:cxn ang="0">
                  <a:pos x="368" y="0"/>
                </a:cxn>
                <a:cxn ang="0">
                  <a:pos x="365" y="0"/>
                </a:cxn>
                <a:cxn ang="0">
                  <a:pos x="9" y="0"/>
                </a:cxn>
              </a:cxnLst>
              <a:rect l="0" t="0" r="r" b="b"/>
              <a:pathLst>
                <a:path w="375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368" y="18"/>
                  </a:lnTo>
                  <a:lnTo>
                    <a:pt x="371" y="15"/>
                  </a:lnTo>
                  <a:lnTo>
                    <a:pt x="375" y="12"/>
                  </a:lnTo>
                  <a:lnTo>
                    <a:pt x="375" y="6"/>
                  </a:lnTo>
                  <a:lnTo>
                    <a:pt x="371" y="3"/>
                  </a:lnTo>
                  <a:lnTo>
                    <a:pt x="368" y="0"/>
                  </a:lnTo>
                  <a:lnTo>
                    <a:pt x="36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38" name="Freeform 106"/>
            <p:cNvSpPr>
              <a:spLocks/>
            </p:cNvSpPr>
            <p:nvPr/>
          </p:nvSpPr>
          <p:spPr bwMode="auto">
            <a:xfrm>
              <a:off x="3774" y="1731"/>
              <a:ext cx="19" cy="118"/>
            </a:xfrm>
            <a:custGeom>
              <a:avLst/>
              <a:gdLst/>
              <a:ahLst/>
              <a:cxnLst>
                <a:cxn ang="0">
                  <a:pos x="0" y="109"/>
                </a:cxn>
                <a:cxn ang="0">
                  <a:pos x="0" y="112"/>
                </a:cxn>
                <a:cxn ang="0">
                  <a:pos x="3" y="115"/>
                </a:cxn>
                <a:cxn ang="0">
                  <a:pos x="6" y="118"/>
                </a:cxn>
                <a:cxn ang="0">
                  <a:pos x="12" y="118"/>
                </a:cxn>
                <a:cxn ang="0">
                  <a:pos x="15" y="115"/>
                </a:cxn>
                <a:cxn ang="0">
                  <a:pos x="19" y="112"/>
                </a:cxn>
                <a:cxn ang="0">
                  <a:pos x="19" y="6"/>
                </a:cxn>
                <a:cxn ang="0">
                  <a:pos x="15" y="3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9"/>
                </a:cxn>
                <a:cxn ang="0">
                  <a:pos x="0" y="109"/>
                </a:cxn>
              </a:cxnLst>
              <a:rect l="0" t="0" r="r" b="b"/>
              <a:pathLst>
                <a:path w="19" h="118">
                  <a:moveTo>
                    <a:pt x="0" y="109"/>
                  </a:moveTo>
                  <a:lnTo>
                    <a:pt x="0" y="112"/>
                  </a:lnTo>
                  <a:lnTo>
                    <a:pt x="3" y="115"/>
                  </a:lnTo>
                  <a:lnTo>
                    <a:pt x="6" y="118"/>
                  </a:lnTo>
                  <a:lnTo>
                    <a:pt x="12" y="118"/>
                  </a:lnTo>
                  <a:lnTo>
                    <a:pt x="15" y="115"/>
                  </a:lnTo>
                  <a:lnTo>
                    <a:pt x="19" y="112"/>
                  </a:lnTo>
                  <a:lnTo>
                    <a:pt x="19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39" name="Freeform 107"/>
            <p:cNvSpPr>
              <a:spLocks/>
            </p:cNvSpPr>
            <p:nvPr/>
          </p:nvSpPr>
          <p:spPr bwMode="auto">
            <a:xfrm>
              <a:off x="3774" y="1731"/>
              <a:ext cx="395" cy="1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388" y="19"/>
                </a:cxn>
                <a:cxn ang="0">
                  <a:pos x="391" y="16"/>
                </a:cxn>
                <a:cxn ang="0">
                  <a:pos x="395" y="12"/>
                </a:cxn>
                <a:cxn ang="0">
                  <a:pos x="395" y="6"/>
                </a:cxn>
                <a:cxn ang="0">
                  <a:pos x="391" y="3"/>
                </a:cxn>
                <a:cxn ang="0">
                  <a:pos x="388" y="0"/>
                </a:cxn>
                <a:cxn ang="0">
                  <a:pos x="385" y="0"/>
                </a:cxn>
                <a:cxn ang="0">
                  <a:pos x="9" y="0"/>
                </a:cxn>
              </a:cxnLst>
              <a:rect l="0" t="0" r="r" b="b"/>
              <a:pathLst>
                <a:path w="395" h="19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388" y="19"/>
                  </a:lnTo>
                  <a:lnTo>
                    <a:pt x="391" y="16"/>
                  </a:lnTo>
                  <a:lnTo>
                    <a:pt x="395" y="12"/>
                  </a:lnTo>
                  <a:lnTo>
                    <a:pt x="395" y="6"/>
                  </a:lnTo>
                  <a:lnTo>
                    <a:pt x="391" y="3"/>
                  </a:lnTo>
                  <a:lnTo>
                    <a:pt x="388" y="0"/>
                  </a:lnTo>
                  <a:lnTo>
                    <a:pt x="38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40" name="Freeform 108"/>
            <p:cNvSpPr>
              <a:spLocks/>
            </p:cNvSpPr>
            <p:nvPr/>
          </p:nvSpPr>
          <p:spPr bwMode="auto">
            <a:xfrm>
              <a:off x="4170" y="2367"/>
              <a:ext cx="395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389" y="18"/>
                </a:cxn>
                <a:cxn ang="0">
                  <a:pos x="392" y="15"/>
                </a:cxn>
                <a:cxn ang="0">
                  <a:pos x="395" y="12"/>
                </a:cxn>
                <a:cxn ang="0">
                  <a:pos x="395" y="6"/>
                </a:cxn>
                <a:cxn ang="0">
                  <a:pos x="392" y="3"/>
                </a:cxn>
                <a:cxn ang="0">
                  <a:pos x="389" y="0"/>
                </a:cxn>
                <a:cxn ang="0">
                  <a:pos x="386" y="0"/>
                </a:cxn>
                <a:cxn ang="0">
                  <a:pos x="9" y="0"/>
                </a:cxn>
              </a:cxnLst>
              <a:rect l="0" t="0" r="r" b="b"/>
              <a:pathLst>
                <a:path w="395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389" y="18"/>
                  </a:lnTo>
                  <a:lnTo>
                    <a:pt x="392" y="15"/>
                  </a:lnTo>
                  <a:lnTo>
                    <a:pt x="395" y="12"/>
                  </a:lnTo>
                  <a:lnTo>
                    <a:pt x="395" y="6"/>
                  </a:lnTo>
                  <a:lnTo>
                    <a:pt x="392" y="3"/>
                  </a:lnTo>
                  <a:lnTo>
                    <a:pt x="389" y="0"/>
                  </a:lnTo>
                  <a:lnTo>
                    <a:pt x="386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41" name="Freeform 109"/>
            <p:cNvSpPr>
              <a:spLocks/>
            </p:cNvSpPr>
            <p:nvPr/>
          </p:nvSpPr>
          <p:spPr bwMode="auto">
            <a:xfrm>
              <a:off x="4546" y="1751"/>
              <a:ext cx="19" cy="634"/>
            </a:xfrm>
            <a:custGeom>
              <a:avLst/>
              <a:gdLst/>
              <a:ahLst/>
              <a:cxnLst>
                <a:cxn ang="0">
                  <a:pos x="0" y="625"/>
                </a:cxn>
                <a:cxn ang="0">
                  <a:pos x="0" y="628"/>
                </a:cxn>
                <a:cxn ang="0">
                  <a:pos x="3" y="631"/>
                </a:cxn>
                <a:cxn ang="0">
                  <a:pos x="6" y="634"/>
                </a:cxn>
                <a:cxn ang="0">
                  <a:pos x="13" y="634"/>
                </a:cxn>
                <a:cxn ang="0">
                  <a:pos x="16" y="631"/>
                </a:cxn>
                <a:cxn ang="0">
                  <a:pos x="19" y="628"/>
                </a:cxn>
                <a:cxn ang="0">
                  <a:pos x="19" y="6"/>
                </a:cxn>
                <a:cxn ang="0">
                  <a:pos x="16" y="3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625"/>
                </a:cxn>
              </a:cxnLst>
              <a:rect l="0" t="0" r="r" b="b"/>
              <a:pathLst>
                <a:path w="19" h="634">
                  <a:moveTo>
                    <a:pt x="0" y="625"/>
                  </a:moveTo>
                  <a:lnTo>
                    <a:pt x="0" y="628"/>
                  </a:lnTo>
                  <a:lnTo>
                    <a:pt x="3" y="631"/>
                  </a:lnTo>
                  <a:lnTo>
                    <a:pt x="6" y="634"/>
                  </a:lnTo>
                  <a:lnTo>
                    <a:pt x="13" y="634"/>
                  </a:lnTo>
                  <a:lnTo>
                    <a:pt x="16" y="631"/>
                  </a:lnTo>
                  <a:lnTo>
                    <a:pt x="19" y="628"/>
                  </a:lnTo>
                  <a:lnTo>
                    <a:pt x="19" y="6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6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42" name="Freeform 110"/>
            <p:cNvSpPr>
              <a:spLocks/>
            </p:cNvSpPr>
            <p:nvPr/>
          </p:nvSpPr>
          <p:spPr bwMode="auto">
            <a:xfrm>
              <a:off x="2922" y="1751"/>
              <a:ext cx="19" cy="1725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9" y="6"/>
                </a:cxn>
                <a:cxn ang="0">
                  <a:pos x="16" y="3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719"/>
                </a:cxn>
                <a:cxn ang="0">
                  <a:pos x="3" y="1722"/>
                </a:cxn>
                <a:cxn ang="0">
                  <a:pos x="7" y="1725"/>
                </a:cxn>
                <a:cxn ang="0">
                  <a:pos x="13" y="1725"/>
                </a:cxn>
                <a:cxn ang="0">
                  <a:pos x="16" y="1722"/>
                </a:cxn>
                <a:cxn ang="0">
                  <a:pos x="19" y="1719"/>
                </a:cxn>
                <a:cxn ang="0">
                  <a:pos x="19" y="1716"/>
                </a:cxn>
                <a:cxn ang="0">
                  <a:pos x="19" y="10"/>
                </a:cxn>
              </a:cxnLst>
              <a:rect l="0" t="0" r="r" b="b"/>
              <a:pathLst>
                <a:path w="19" h="1725">
                  <a:moveTo>
                    <a:pt x="19" y="10"/>
                  </a:moveTo>
                  <a:lnTo>
                    <a:pt x="19" y="6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719"/>
                  </a:lnTo>
                  <a:lnTo>
                    <a:pt x="3" y="1722"/>
                  </a:lnTo>
                  <a:lnTo>
                    <a:pt x="7" y="1725"/>
                  </a:lnTo>
                  <a:lnTo>
                    <a:pt x="13" y="1725"/>
                  </a:lnTo>
                  <a:lnTo>
                    <a:pt x="16" y="1722"/>
                  </a:lnTo>
                  <a:lnTo>
                    <a:pt x="19" y="1719"/>
                  </a:lnTo>
                  <a:lnTo>
                    <a:pt x="19" y="1716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43" name="Freeform 111"/>
            <p:cNvSpPr>
              <a:spLocks/>
            </p:cNvSpPr>
            <p:nvPr/>
          </p:nvSpPr>
          <p:spPr bwMode="auto">
            <a:xfrm>
              <a:off x="2922" y="3457"/>
              <a:ext cx="415" cy="19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7" y="0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7" y="19"/>
                </a:cxn>
                <a:cxn ang="0">
                  <a:pos x="409" y="19"/>
                </a:cxn>
                <a:cxn ang="0">
                  <a:pos x="412" y="16"/>
                </a:cxn>
                <a:cxn ang="0">
                  <a:pos x="415" y="13"/>
                </a:cxn>
                <a:cxn ang="0">
                  <a:pos x="415" y="7"/>
                </a:cxn>
                <a:cxn ang="0">
                  <a:pos x="412" y="4"/>
                </a:cxn>
                <a:cxn ang="0">
                  <a:pos x="409" y="0"/>
                </a:cxn>
                <a:cxn ang="0">
                  <a:pos x="406" y="0"/>
                </a:cxn>
                <a:cxn ang="0">
                  <a:pos x="10" y="0"/>
                </a:cxn>
              </a:cxnLst>
              <a:rect l="0" t="0" r="r" b="b"/>
              <a:pathLst>
                <a:path w="415" h="19">
                  <a:moveTo>
                    <a:pt x="10" y="0"/>
                  </a:move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7" y="19"/>
                  </a:lnTo>
                  <a:lnTo>
                    <a:pt x="409" y="19"/>
                  </a:lnTo>
                  <a:lnTo>
                    <a:pt x="412" y="16"/>
                  </a:lnTo>
                  <a:lnTo>
                    <a:pt x="415" y="13"/>
                  </a:lnTo>
                  <a:lnTo>
                    <a:pt x="415" y="7"/>
                  </a:lnTo>
                  <a:lnTo>
                    <a:pt x="412" y="4"/>
                  </a:lnTo>
                  <a:lnTo>
                    <a:pt x="409" y="0"/>
                  </a:lnTo>
                  <a:lnTo>
                    <a:pt x="40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44" name="Freeform 112"/>
            <p:cNvSpPr>
              <a:spLocks/>
            </p:cNvSpPr>
            <p:nvPr/>
          </p:nvSpPr>
          <p:spPr bwMode="auto">
            <a:xfrm>
              <a:off x="3378" y="2604"/>
              <a:ext cx="98" cy="1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1" y="19"/>
                </a:cxn>
                <a:cxn ang="0">
                  <a:pos x="94" y="16"/>
                </a:cxn>
                <a:cxn ang="0">
                  <a:pos x="98" y="13"/>
                </a:cxn>
                <a:cxn ang="0">
                  <a:pos x="98" y="7"/>
                </a:cxn>
                <a:cxn ang="0">
                  <a:pos x="94" y="3"/>
                </a:cxn>
                <a:cxn ang="0">
                  <a:pos x="91" y="0"/>
                </a:cxn>
                <a:cxn ang="0">
                  <a:pos x="88" y="0"/>
                </a:cxn>
                <a:cxn ang="0">
                  <a:pos x="9" y="0"/>
                </a:cxn>
              </a:cxnLst>
              <a:rect l="0" t="0" r="r" b="b"/>
              <a:pathLst>
                <a:path w="98" h="19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1" y="19"/>
                  </a:lnTo>
                  <a:lnTo>
                    <a:pt x="94" y="16"/>
                  </a:lnTo>
                  <a:lnTo>
                    <a:pt x="98" y="13"/>
                  </a:lnTo>
                  <a:lnTo>
                    <a:pt x="98" y="7"/>
                  </a:lnTo>
                  <a:lnTo>
                    <a:pt x="94" y="3"/>
                  </a:lnTo>
                  <a:lnTo>
                    <a:pt x="91" y="0"/>
                  </a:lnTo>
                  <a:lnTo>
                    <a:pt x="8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45" name="Freeform 113"/>
            <p:cNvSpPr>
              <a:spLocks/>
            </p:cNvSpPr>
            <p:nvPr/>
          </p:nvSpPr>
          <p:spPr bwMode="auto">
            <a:xfrm>
              <a:off x="3457" y="2505"/>
              <a:ext cx="19" cy="118"/>
            </a:xfrm>
            <a:custGeom>
              <a:avLst/>
              <a:gdLst/>
              <a:ahLst/>
              <a:cxnLst>
                <a:cxn ang="0">
                  <a:pos x="0" y="109"/>
                </a:cxn>
                <a:cxn ang="0">
                  <a:pos x="0" y="112"/>
                </a:cxn>
                <a:cxn ang="0">
                  <a:pos x="3" y="115"/>
                </a:cxn>
                <a:cxn ang="0">
                  <a:pos x="6" y="118"/>
                </a:cxn>
                <a:cxn ang="0">
                  <a:pos x="12" y="118"/>
                </a:cxn>
                <a:cxn ang="0">
                  <a:pos x="15" y="115"/>
                </a:cxn>
                <a:cxn ang="0">
                  <a:pos x="19" y="112"/>
                </a:cxn>
                <a:cxn ang="0">
                  <a:pos x="19" y="6"/>
                </a:cxn>
                <a:cxn ang="0">
                  <a:pos x="15" y="3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9"/>
                </a:cxn>
                <a:cxn ang="0">
                  <a:pos x="0" y="109"/>
                </a:cxn>
              </a:cxnLst>
              <a:rect l="0" t="0" r="r" b="b"/>
              <a:pathLst>
                <a:path w="19" h="118">
                  <a:moveTo>
                    <a:pt x="0" y="109"/>
                  </a:moveTo>
                  <a:lnTo>
                    <a:pt x="0" y="112"/>
                  </a:lnTo>
                  <a:lnTo>
                    <a:pt x="3" y="115"/>
                  </a:lnTo>
                  <a:lnTo>
                    <a:pt x="6" y="118"/>
                  </a:lnTo>
                  <a:lnTo>
                    <a:pt x="12" y="118"/>
                  </a:lnTo>
                  <a:lnTo>
                    <a:pt x="15" y="115"/>
                  </a:lnTo>
                  <a:lnTo>
                    <a:pt x="19" y="112"/>
                  </a:lnTo>
                  <a:lnTo>
                    <a:pt x="19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46" name="Freeform 114"/>
            <p:cNvSpPr>
              <a:spLocks/>
            </p:cNvSpPr>
            <p:nvPr/>
          </p:nvSpPr>
          <p:spPr bwMode="auto">
            <a:xfrm>
              <a:off x="3457" y="2505"/>
              <a:ext cx="732" cy="1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9"/>
                </a:cxn>
                <a:cxn ang="0">
                  <a:pos x="726" y="19"/>
                </a:cxn>
                <a:cxn ang="0">
                  <a:pos x="729" y="15"/>
                </a:cxn>
                <a:cxn ang="0">
                  <a:pos x="732" y="12"/>
                </a:cxn>
                <a:cxn ang="0">
                  <a:pos x="732" y="6"/>
                </a:cxn>
                <a:cxn ang="0">
                  <a:pos x="729" y="3"/>
                </a:cxn>
                <a:cxn ang="0">
                  <a:pos x="726" y="0"/>
                </a:cxn>
                <a:cxn ang="0">
                  <a:pos x="722" y="0"/>
                </a:cxn>
                <a:cxn ang="0">
                  <a:pos x="9" y="0"/>
                </a:cxn>
              </a:cxnLst>
              <a:rect l="0" t="0" r="r" b="b"/>
              <a:pathLst>
                <a:path w="732" h="19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9"/>
                  </a:lnTo>
                  <a:lnTo>
                    <a:pt x="726" y="19"/>
                  </a:lnTo>
                  <a:lnTo>
                    <a:pt x="729" y="15"/>
                  </a:lnTo>
                  <a:lnTo>
                    <a:pt x="732" y="12"/>
                  </a:lnTo>
                  <a:lnTo>
                    <a:pt x="732" y="6"/>
                  </a:lnTo>
                  <a:lnTo>
                    <a:pt x="729" y="3"/>
                  </a:lnTo>
                  <a:lnTo>
                    <a:pt x="726" y="0"/>
                  </a:lnTo>
                  <a:lnTo>
                    <a:pt x="722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47" name="Freeform 115"/>
            <p:cNvSpPr>
              <a:spLocks/>
            </p:cNvSpPr>
            <p:nvPr/>
          </p:nvSpPr>
          <p:spPr bwMode="auto">
            <a:xfrm>
              <a:off x="4506" y="2545"/>
              <a:ext cx="18" cy="515"/>
            </a:xfrm>
            <a:custGeom>
              <a:avLst/>
              <a:gdLst/>
              <a:ahLst/>
              <a:cxnLst>
                <a:cxn ang="0">
                  <a:pos x="18" y="10"/>
                </a:cxn>
                <a:cxn ang="0">
                  <a:pos x="18" y="7"/>
                </a:cxn>
                <a:cxn ang="0">
                  <a:pos x="15" y="3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7"/>
                </a:cxn>
                <a:cxn ang="0">
                  <a:pos x="0" y="508"/>
                </a:cxn>
                <a:cxn ang="0">
                  <a:pos x="3" y="512"/>
                </a:cxn>
                <a:cxn ang="0">
                  <a:pos x="6" y="515"/>
                </a:cxn>
                <a:cxn ang="0">
                  <a:pos x="12" y="515"/>
                </a:cxn>
                <a:cxn ang="0">
                  <a:pos x="15" y="512"/>
                </a:cxn>
                <a:cxn ang="0">
                  <a:pos x="18" y="508"/>
                </a:cxn>
                <a:cxn ang="0">
                  <a:pos x="18" y="505"/>
                </a:cxn>
                <a:cxn ang="0">
                  <a:pos x="18" y="10"/>
                </a:cxn>
              </a:cxnLst>
              <a:rect l="0" t="0" r="r" b="b"/>
              <a:pathLst>
                <a:path w="18" h="515">
                  <a:moveTo>
                    <a:pt x="18" y="10"/>
                  </a:moveTo>
                  <a:lnTo>
                    <a:pt x="18" y="7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508"/>
                  </a:lnTo>
                  <a:lnTo>
                    <a:pt x="3" y="512"/>
                  </a:lnTo>
                  <a:lnTo>
                    <a:pt x="6" y="515"/>
                  </a:lnTo>
                  <a:lnTo>
                    <a:pt x="12" y="515"/>
                  </a:lnTo>
                  <a:lnTo>
                    <a:pt x="15" y="512"/>
                  </a:lnTo>
                  <a:lnTo>
                    <a:pt x="18" y="508"/>
                  </a:lnTo>
                  <a:lnTo>
                    <a:pt x="18" y="505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48" name="Freeform 116"/>
            <p:cNvSpPr>
              <a:spLocks/>
            </p:cNvSpPr>
            <p:nvPr/>
          </p:nvSpPr>
          <p:spPr bwMode="auto">
            <a:xfrm>
              <a:off x="3774" y="3041"/>
              <a:ext cx="750" cy="19"/>
            </a:xfrm>
            <a:custGeom>
              <a:avLst/>
              <a:gdLst/>
              <a:ahLst/>
              <a:cxnLst>
                <a:cxn ang="0">
                  <a:pos x="741" y="19"/>
                </a:cxn>
                <a:cxn ang="0">
                  <a:pos x="744" y="19"/>
                </a:cxn>
                <a:cxn ang="0">
                  <a:pos x="747" y="16"/>
                </a:cxn>
                <a:cxn ang="0">
                  <a:pos x="750" y="12"/>
                </a:cxn>
                <a:cxn ang="0">
                  <a:pos x="750" y="6"/>
                </a:cxn>
                <a:cxn ang="0">
                  <a:pos x="747" y="3"/>
                </a:cxn>
                <a:cxn ang="0">
                  <a:pos x="744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741" y="19"/>
                </a:cxn>
              </a:cxnLst>
              <a:rect l="0" t="0" r="r" b="b"/>
              <a:pathLst>
                <a:path w="750" h="19">
                  <a:moveTo>
                    <a:pt x="741" y="19"/>
                  </a:moveTo>
                  <a:lnTo>
                    <a:pt x="744" y="19"/>
                  </a:lnTo>
                  <a:lnTo>
                    <a:pt x="747" y="16"/>
                  </a:lnTo>
                  <a:lnTo>
                    <a:pt x="750" y="12"/>
                  </a:lnTo>
                  <a:lnTo>
                    <a:pt x="750" y="6"/>
                  </a:lnTo>
                  <a:lnTo>
                    <a:pt x="747" y="3"/>
                  </a:lnTo>
                  <a:lnTo>
                    <a:pt x="74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741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49" name="Freeform 117"/>
            <p:cNvSpPr>
              <a:spLocks/>
            </p:cNvSpPr>
            <p:nvPr/>
          </p:nvSpPr>
          <p:spPr bwMode="auto">
            <a:xfrm>
              <a:off x="3239" y="3041"/>
              <a:ext cx="554" cy="19"/>
            </a:xfrm>
            <a:custGeom>
              <a:avLst/>
              <a:gdLst/>
              <a:ahLst/>
              <a:cxnLst>
                <a:cxn ang="0">
                  <a:pos x="544" y="19"/>
                </a:cxn>
                <a:cxn ang="0">
                  <a:pos x="547" y="19"/>
                </a:cxn>
                <a:cxn ang="0">
                  <a:pos x="550" y="16"/>
                </a:cxn>
                <a:cxn ang="0">
                  <a:pos x="554" y="12"/>
                </a:cxn>
                <a:cxn ang="0">
                  <a:pos x="554" y="6"/>
                </a:cxn>
                <a:cxn ang="0">
                  <a:pos x="550" y="3"/>
                </a:cxn>
                <a:cxn ang="0">
                  <a:pos x="547" y="0"/>
                </a:cxn>
                <a:cxn ang="0">
                  <a:pos x="7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6"/>
                </a:cxn>
                <a:cxn ang="0">
                  <a:pos x="7" y="19"/>
                </a:cxn>
                <a:cxn ang="0">
                  <a:pos x="10" y="19"/>
                </a:cxn>
                <a:cxn ang="0">
                  <a:pos x="544" y="19"/>
                </a:cxn>
              </a:cxnLst>
              <a:rect l="0" t="0" r="r" b="b"/>
              <a:pathLst>
                <a:path w="554" h="19">
                  <a:moveTo>
                    <a:pt x="544" y="19"/>
                  </a:moveTo>
                  <a:lnTo>
                    <a:pt x="547" y="19"/>
                  </a:lnTo>
                  <a:lnTo>
                    <a:pt x="550" y="16"/>
                  </a:lnTo>
                  <a:lnTo>
                    <a:pt x="554" y="12"/>
                  </a:lnTo>
                  <a:lnTo>
                    <a:pt x="554" y="6"/>
                  </a:lnTo>
                  <a:lnTo>
                    <a:pt x="550" y="3"/>
                  </a:lnTo>
                  <a:lnTo>
                    <a:pt x="547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6"/>
                  </a:lnTo>
                  <a:lnTo>
                    <a:pt x="7" y="19"/>
                  </a:lnTo>
                  <a:lnTo>
                    <a:pt x="10" y="19"/>
                  </a:lnTo>
                  <a:lnTo>
                    <a:pt x="54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50" name="Freeform 118"/>
            <p:cNvSpPr>
              <a:spLocks/>
            </p:cNvSpPr>
            <p:nvPr/>
          </p:nvSpPr>
          <p:spPr bwMode="auto">
            <a:xfrm>
              <a:off x="3239" y="3041"/>
              <a:ext cx="19" cy="137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9" y="6"/>
                </a:cxn>
                <a:cxn ang="0">
                  <a:pos x="16" y="3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30"/>
                </a:cxn>
                <a:cxn ang="0">
                  <a:pos x="3" y="134"/>
                </a:cxn>
                <a:cxn ang="0">
                  <a:pos x="7" y="137"/>
                </a:cxn>
                <a:cxn ang="0">
                  <a:pos x="13" y="137"/>
                </a:cxn>
                <a:cxn ang="0">
                  <a:pos x="16" y="134"/>
                </a:cxn>
                <a:cxn ang="0">
                  <a:pos x="19" y="130"/>
                </a:cxn>
                <a:cxn ang="0">
                  <a:pos x="19" y="127"/>
                </a:cxn>
                <a:cxn ang="0">
                  <a:pos x="19" y="9"/>
                </a:cxn>
              </a:cxnLst>
              <a:rect l="0" t="0" r="r" b="b"/>
              <a:pathLst>
                <a:path w="19" h="137">
                  <a:moveTo>
                    <a:pt x="19" y="9"/>
                  </a:moveTo>
                  <a:lnTo>
                    <a:pt x="19" y="6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0"/>
                  </a:lnTo>
                  <a:lnTo>
                    <a:pt x="3" y="134"/>
                  </a:lnTo>
                  <a:lnTo>
                    <a:pt x="7" y="137"/>
                  </a:lnTo>
                  <a:lnTo>
                    <a:pt x="13" y="137"/>
                  </a:lnTo>
                  <a:lnTo>
                    <a:pt x="16" y="134"/>
                  </a:lnTo>
                  <a:lnTo>
                    <a:pt x="19" y="130"/>
                  </a:lnTo>
                  <a:lnTo>
                    <a:pt x="19" y="127"/>
                  </a:lnTo>
                  <a:lnTo>
                    <a:pt x="19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51" name="Freeform 119"/>
            <p:cNvSpPr>
              <a:spLocks/>
            </p:cNvSpPr>
            <p:nvPr/>
          </p:nvSpPr>
          <p:spPr bwMode="auto">
            <a:xfrm>
              <a:off x="3239" y="3159"/>
              <a:ext cx="78" cy="19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7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6"/>
                </a:cxn>
                <a:cxn ang="0">
                  <a:pos x="7" y="19"/>
                </a:cxn>
                <a:cxn ang="0">
                  <a:pos x="72" y="19"/>
                </a:cxn>
                <a:cxn ang="0">
                  <a:pos x="75" y="16"/>
                </a:cxn>
                <a:cxn ang="0">
                  <a:pos x="78" y="12"/>
                </a:cxn>
                <a:cxn ang="0">
                  <a:pos x="78" y="6"/>
                </a:cxn>
                <a:cxn ang="0">
                  <a:pos x="75" y="3"/>
                </a:cxn>
                <a:cxn ang="0">
                  <a:pos x="72" y="0"/>
                </a:cxn>
                <a:cxn ang="0">
                  <a:pos x="69" y="0"/>
                </a:cxn>
                <a:cxn ang="0">
                  <a:pos x="10" y="0"/>
                </a:cxn>
              </a:cxnLst>
              <a:rect l="0" t="0" r="r" b="b"/>
              <a:pathLst>
                <a:path w="78" h="19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6"/>
                  </a:lnTo>
                  <a:lnTo>
                    <a:pt x="7" y="19"/>
                  </a:lnTo>
                  <a:lnTo>
                    <a:pt x="72" y="19"/>
                  </a:lnTo>
                  <a:lnTo>
                    <a:pt x="75" y="16"/>
                  </a:lnTo>
                  <a:lnTo>
                    <a:pt x="78" y="12"/>
                  </a:lnTo>
                  <a:lnTo>
                    <a:pt x="78" y="6"/>
                  </a:lnTo>
                  <a:lnTo>
                    <a:pt x="75" y="3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52" name="Freeform 120"/>
            <p:cNvSpPr>
              <a:spLocks/>
            </p:cNvSpPr>
            <p:nvPr/>
          </p:nvSpPr>
          <p:spPr bwMode="auto">
            <a:xfrm>
              <a:off x="3438" y="2604"/>
              <a:ext cx="19" cy="19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13" y="19"/>
                </a:cxn>
                <a:cxn ang="0">
                  <a:pos x="16" y="16"/>
                </a:cxn>
                <a:cxn ang="0">
                  <a:pos x="19" y="13"/>
                </a:cxn>
                <a:cxn ang="0">
                  <a:pos x="19" y="7"/>
                </a:cxn>
                <a:cxn ang="0">
                  <a:pos x="16" y="3"/>
                </a:cxn>
                <a:cxn ang="0">
                  <a:pos x="13" y="0"/>
                </a:cxn>
                <a:cxn ang="0">
                  <a:pos x="10" y="0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13" y="19"/>
                  </a:lnTo>
                  <a:lnTo>
                    <a:pt x="16" y="16"/>
                  </a:lnTo>
                  <a:lnTo>
                    <a:pt x="19" y="13"/>
                  </a:lnTo>
                  <a:lnTo>
                    <a:pt x="19" y="7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53" name="Freeform 121"/>
            <p:cNvSpPr>
              <a:spLocks/>
            </p:cNvSpPr>
            <p:nvPr/>
          </p:nvSpPr>
          <p:spPr bwMode="auto">
            <a:xfrm>
              <a:off x="3457" y="2584"/>
              <a:ext cx="19" cy="257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9" y="6"/>
                </a:cxn>
                <a:cxn ang="0">
                  <a:pos x="15" y="3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250"/>
                </a:cxn>
                <a:cxn ang="0">
                  <a:pos x="3" y="253"/>
                </a:cxn>
                <a:cxn ang="0">
                  <a:pos x="6" y="257"/>
                </a:cxn>
                <a:cxn ang="0">
                  <a:pos x="12" y="257"/>
                </a:cxn>
                <a:cxn ang="0">
                  <a:pos x="15" y="253"/>
                </a:cxn>
                <a:cxn ang="0">
                  <a:pos x="19" y="250"/>
                </a:cxn>
                <a:cxn ang="0">
                  <a:pos x="19" y="247"/>
                </a:cxn>
                <a:cxn ang="0">
                  <a:pos x="19" y="9"/>
                </a:cxn>
              </a:cxnLst>
              <a:rect l="0" t="0" r="r" b="b"/>
              <a:pathLst>
                <a:path w="19" h="257">
                  <a:moveTo>
                    <a:pt x="19" y="9"/>
                  </a:moveTo>
                  <a:lnTo>
                    <a:pt x="19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50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2" y="257"/>
                  </a:lnTo>
                  <a:lnTo>
                    <a:pt x="15" y="253"/>
                  </a:lnTo>
                  <a:lnTo>
                    <a:pt x="19" y="250"/>
                  </a:lnTo>
                  <a:lnTo>
                    <a:pt x="19" y="247"/>
                  </a:lnTo>
                  <a:lnTo>
                    <a:pt x="19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54" name="Freeform 122"/>
            <p:cNvSpPr>
              <a:spLocks/>
            </p:cNvSpPr>
            <p:nvPr/>
          </p:nvSpPr>
          <p:spPr bwMode="auto">
            <a:xfrm>
              <a:off x="3081" y="2822"/>
              <a:ext cx="395" cy="19"/>
            </a:xfrm>
            <a:custGeom>
              <a:avLst/>
              <a:gdLst/>
              <a:ahLst/>
              <a:cxnLst>
                <a:cxn ang="0">
                  <a:pos x="385" y="19"/>
                </a:cxn>
                <a:cxn ang="0">
                  <a:pos x="388" y="19"/>
                </a:cxn>
                <a:cxn ang="0">
                  <a:pos x="391" y="15"/>
                </a:cxn>
                <a:cxn ang="0">
                  <a:pos x="395" y="12"/>
                </a:cxn>
                <a:cxn ang="0">
                  <a:pos x="395" y="6"/>
                </a:cxn>
                <a:cxn ang="0">
                  <a:pos x="391" y="3"/>
                </a:cxn>
                <a:cxn ang="0">
                  <a:pos x="388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385" y="19"/>
                </a:cxn>
              </a:cxnLst>
              <a:rect l="0" t="0" r="r" b="b"/>
              <a:pathLst>
                <a:path w="395" h="19">
                  <a:moveTo>
                    <a:pt x="385" y="19"/>
                  </a:moveTo>
                  <a:lnTo>
                    <a:pt x="388" y="19"/>
                  </a:lnTo>
                  <a:lnTo>
                    <a:pt x="391" y="15"/>
                  </a:lnTo>
                  <a:lnTo>
                    <a:pt x="395" y="12"/>
                  </a:lnTo>
                  <a:lnTo>
                    <a:pt x="395" y="6"/>
                  </a:lnTo>
                  <a:lnTo>
                    <a:pt x="391" y="3"/>
                  </a:lnTo>
                  <a:lnTo>
                    <a:pt x="388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385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55" name="Freeform 123"/>
            <p:cNvSpPr>
              <a:spLocks/>
            </p:cNvSpPr>
            <p:nvPr/>
          </p:nvSpPr>
          <p:spPr bwMode="auto">
            <a:xfrm>
              <a:off x="3081" y="2822"/>
              <a:ext cx="18" cy="416"/>
            </a:xfrm>
            <a:custGeom>
              <a:avLst/>
              <a:gdLst/>
              <a:ahLst/>
              <a:cxnLst>
                <a:cxn ang="0">
                  <a:pos x="18" y="9"/>
                </a:cxn>
                <a:cxn ang="0">
                  <a:pos x="18" y="6"/>
                </a:cxn>
                <a:cxn ang="0">
                  <a:pos x="15" y="3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410"/>
                </a:cxn>
                <a:cxn ang="0">
                  <a:pos x="3" y="413"/>
                </a:cxn>
                <a:cxn ang="0">
                  <a:pos x="6" y="416"/>
                </a:cxn>
                <a:cxn ang="0">
                  <a:pos x="12" y="416"/>
                </a:cxn>
                <a:cxn ang="0">
                  <a:pos x="15" y="413"/>
                </a:cxn>
                <a:cxn ang="0">
                  <a:pos x="18" y="410"/>
                </a:cxn>
                <a:cxn ang="0">
                  <a:pos x="18" y="407"/>
                </a:cxn>
                <a:cxn ang="0">
                  <a:pos x="18" y="9"/>
                </a:cxn>
              </a:cxnLst>
              <a:rect l="0" t="0" r="r" b="b"/>
              <a:pathLst>
                <a:path w="18" h="416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410"/>
                  </a:lnTo>
                  <a:lnTo>
                    <a:pt x="3" y="413"/>
                  </a:lnTo>
                  <a:lnTo>
                    <a:pt x="6" y="416"/>
                  </a:lnTo>
                  <a:lnTo>
                    <a:pt x="12" y="416"/>
                  </a:lnTo>
                  <a:lnTo>
                    <a:pt x="15" y="413"/>
                  </a:lnTo>
                  <a:lnTo>
                    <a:pt x="18" y="410"/>
                  </a:lnTo>
                  <a:lnTo>
                    <a:pt x="18" y="407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56" name="Freeform 124"/>
            <p:cNvSpPr>
              <a:spLocks/>
            </p:cNvSpPr>
            <p:nvPr/>
          </p:nvSpPr>
          <p:spPr bwMode="auto">
            <a:xfrm>
              <a:off x="3081" y="3220"/>
              <a:ext cx="236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230" y="18"/>
                </a:cxn>
                <a:cxn ang="0">
                  <a:pos x="233" y="15"/>
                </a:cxn>
                <a:cxn ang="0">
                  <a:pos x="236" y="12"/>
                </a:cxn>
                <a:cxn ang="0">
                  <a:pos x="236" y="6"/>
                </a:cxn>
                <a:cxn ang="0">
                  <a:pos x="233" y="3"/>
                </a:cxn>
                <a:cxn ang="0">
                  <a:pos x="230" y="0"/>
                </a:cxn>
                <a:cxn ang="0">
                  <a:pos x="227" y="0"/>
                </a:cxn>
                <a:cxn ang="0">
                  <a:pos x="9" y="0"/>
                </a:cxn>
              </a:cxnLst>
              <a:rect l="0" t="0" r="r" b="b"/>
              <a:pathLst>
                <a:path w="236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230" y="18"/>
                  </a:lnTo>
                  <a:lnTo>
                    <a:pt x="233" y="15"/>
                  </a:lnTo>
                  <a:lnTo>
                    <a:pt x="236" y="12"/>
                  </a:lnTo>
                  <a:lnTo>
                    <a:pt x="236" y="6"/>
                  </a:lnTo>
                  <a:lnTo>
                    <a:pt x="233" y="3"/>
                  </a:lnTo>
                  <a:lnTo>
                    <a:pt x="230" y="0"/>
                  </a:lnTo>
                  <a:lnTo>
                    <a:pt x="227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57" name="Freeform 125"/>
            <p:cNvSpPr>
              <a:spLocks/>
            </p:cNvSpPr>
            <p:nvPr/>
          </p:nvSpPr>
          <p:spPr bwMode="auto">
            <a:xfrm>
              <a:off x="4506" y="3338"/>
              <a:ext cx="18" cy="516"/>
            </a:xfrm>
            <a:custGeom>
              <a:avLst/>
              <a:gdLst/>
              <a:ahLst/>
              <a:cxnLst>
                <a:cxn ang="0">
                  <a:pos x="18" y="9"/>
                </a:cxn>
                <a:cxn ang="0">
                  <a:pos x="18" y="6"/>
                </a:cxn>
                <a:cxn ang="0">
                  <a:pos x="15" y="3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509"/>
                </a:cxn>
                <a:cxn ang="0">
                  <a:pos x="3" y="513"/>
                </a:cxn>
                <a:cxn ang="0">
                  <a:pos x="6" y="516"/>
                </a:cxn>
                <a:cxn ang="0">
                  <a:pos x="12" y="516"/>
                </a:cxn>
                <a:cxn ang="0">
                  <a:pos x="15" y="513"/>
                </a:cxn>
                <a:cxn ang="0">
                  <a:pos x="18" y="509"/>
                </a:cxn>
                <a:cxn ang="0">
                  <a:pos x="18" y="506"/>
                </a:cxn>
                <a:cxn ang="0">
                  <a:pos x="18" y="9"/>
                </a:cxn>
              </a:cxnLst>
              <a:rect l="0" t="0" r="r" b="b"/>
              <a:pathLst>
                <a:path w="18" h="516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509"/>
                  </a:lnTo>
                  <a:lnTo>
                    <a:pt x="3" y="513"/>
                  </a:lnTo>
                  <a:lnTo>
                    <a:pt x="6" y="516"/>
                  </a:lnTo>
                  <a:lnTo>
                    <a:pt x="12" y="516"/>
                  </a:lnTo>
                  <a:lnTo>
                    <a:pt x="15" y="513"/>
                  </a:lnTo>
                  <a:lnTo>
                    <a:pt x="18" y="509"/>
                  </a:lnTo>
                  <a:lnTo>
                    <a:pt x="18" y="506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58" name="Freeform 126"/>
            <p:cNvSpPr>
              <a:spLocks/>
            </p:cNvSpPr>
            <p:nvPr/>
          </p:nvSpPr>
          <p:spPr bwMode="auto">
            <a:xfrm>
              <a:off x="3141" y="3835"/>
              <a:ext cx="1383" cy="19"/>
            </a:xfrm>
            <a:custGeom>
              <a:avLst/>
              <a:gdLst/>
              <a:ahLst/>
              <a:cxnLst>
                <a:cxn ang="0">
                  <a:pos x="1374" y="19"/>
                </a:cxn>
                <a:cxn ang="0">
                  <a:pos x="1377" y="19"/>
                </a:cxn>
                <a:cxn ang="0">
                  <a:pos x="1380" y="16"/>
                </a:cxn>
                <a:cxn ang="0">
                  <a:pos x="1383" y="12"/>
                </a:cxn>
                <a:cxn ang="0">
                  <a:pos x="1383" y="6"/>
                </a:cxn>
                <a:cxn ang="0">
                  <a:pos x="1380" y="3"/>
                </a:cxn>
                <a:cxn ang="0">
                  <a:pos x="1377" y="0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4" y="16"/>
                </a:cxn>
                <a:cxn ang="0">
                  <a:pos x="7" y="19"/>
                </a:cxn>
                <a:cxn ang="0">
                  <a:pos x="10" y="19"/>
                </a:cxn>
                <a:cxn ang="0">
                  <a:pos x="1374" y="19"/>
                </a:cxn>
              </a:cxnLst>
              <a:rect l="0" t="0" r="r" b="b"/>
              <a:pathLst>
                <a:path w="1383" h="19">
                  <a:moveTo>
                    <a:pt x="1374" y="19"/>
                  </a:moveTo>
                  <a:lnTo>
                    <a:pt x="1377" y="19"/>
                  </a:lnTo>
                  <a:lnTo>
                    <a:pt x="1380" y="16"/>
                  </a:lnTo>
                  <a:lnTo>
                    <a:pt x="1383" y="12"/>
                  </a:lnTo>
                  <a:lnTo>
                    <a:pt x="1383" y="6"/>
                  </a:lnTo>
                  <a:lnTo>
                    <a:pt x="1380" y="3"/>
                  </a:lnTo>
                  <a:lnTo>
                    <a:pt x="1377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4" y="16"/>
                  </a:lnTo>
                  <a:lnTo>
                    <a:pt x="7" y="19"/>
                  </a:lnTo>
                  <a:lnTo>
                    <a:pt x="10" y="19"/>
                  </a:lnTo>
                  <a:lnTo>
                    <a:pt x="137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59" name="Freeform 127"/>
            <p:cNvSpPr>
              <a:spLocks/>
            </p:cNvSpPr>
            <p:nvPr/>
          </p:nvSpPr>
          <p:spPr bwMode="auto">
            <a:xfrm>
              <a:off x="3141" y="3557"/>
              <a:ext cx="19" cy="297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0" y="290"/>
                </a:cxn>
                <a:cxn ang="0">
                  <a:pos x="4" y="294"/>
                </a:cxn>
                <a:cxn ang="0">
                  <a:pos x="7" y="297"/>
                </a:cxn>
                <a:cxn ang="0">
                  <a:pos x="13" y="297"/>
                </a:cxn>
                <a:cxn ang="0">
                  <a:pos x="16" y="294"/>
                </a:cxn>
                <a:cxn ang="0">
                  <a:pos x="19" y="290"/>
                </a:cxn>
                <a:cxn ang="0">
                  <a:pos x="19" y="6"/>
                </a:cxn>
                <a:cxn ang="0">
                  <a:pos x="16" y="3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6"/>
                </a:cxn>
                <a:cxn ang="0">
                  <a:pos x="0" y="9"/>
                </a:cxn>
                <a:cxn ang="0">
                  <a:pos x="0" y="287"/>
                </a:cxn>
              </a:cxnLst>
              <a:rect l="0" t="0" r="r" b="b"/>
              <a:pathLst>
                <a:path w="19" h="297">
                  <a:moveTo>
                    <a:pt x="0" y="287"/>
                  </a:moveTo>
                  <a:lnTo>
                    <a:pt x="0" y="290"/>
                  </a:lnTo>
                  <a:lnTo>
                    <a:pt x="4" y="294"/>
                  </a:lnTo>
                  <a:lnTo>
                    <a:pt x="7" y="297"/>
                  </a:lnTo>
                  <a:lnTo>
                    <a:pt x="13" y="297"/>
                  </a:lnTo>
                  <a:lnTo>
                    <a:pt x="16" y="294"/>
                  </a:lnTo>
                  <a:lnTo>
                    <a:pt x="19" y="290"/>
                  </a:lnTo>
                  <a:lnTo>
                    <a:pt x="19" y="6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60" name="Freeform 128"/>
            <p:cNvSpPr>
              <a:spLocks/>
            </p:cNvSpPr>
            <p:nvPr/>
          </p:nvSpPr>
          <p:spPr bwMode="auto">
            <a:xfrm>
              <a:off x="3141" y="3557"/>
              <a:ext cx="196" cy="19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4" y="15"/>
                </a:cxn>
                <a:cxn ang="0">
                  <a:pos x="7" y="19"/>
                </a:cxn>
                <a:cxn ang="0">
                  <a:pos x="190" y="19"/>
                </a:cxn>
                <a:cxn ang="0">
                  <a:pos x="193" y="15"/>
                </a:cxn>
                <a:cxn ang="0">
                  <a:pos x="196" y="12"/>
                </a:cxn>
                <a:cxn ang="0">
                  <a:pos x="196" y="6"/>
                </a:cxn>
                <a:cxn ang="0">
                  <a:pos x="193" y="3"/>
                </a:cxn>
                <a:cxn ang="0">
                  <a:pos x="190" y="0"/>
                </a:cxn>
                <a:cxn ang="0">
                  <a:pos x="187" y="0"/>
                </a:cxn>
                <a:cxn ang="0">
                  <a:pos x="10" y="0"/>
                </a:cxn>
              </a:cxnLst>
              <a:rect l="0" t="0" r="r" b="b"/>
              <a:pathLst>
                <a:path w="196" h="19">
                  <a:moveTo>
                    <a:pt x="10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4" y="15"/>
                  </a:lnTo>
                  <a:lnTo>
                    <a:pt x="7" y="19"/>
                  </a:lnTo>
                  <a:lnTo>
                    <a:pt x="190" y="19"/>
                  </a:lnTo>
                  <a:lnTo>
                    <a:pt x="193" y="15"/>
                  </a:lnTo>
                  <a:lnTo>
                    <a:pt x="196" y="12"/>
                  </a:lnTo>
                  <a:lnTo>
                    <a:pt x="196" y="6"/>
                  </a:lnTo>
                  <a:lnTo>
                    <a:pt x="193" y="3"/>
                  </a:lnTo>
                  <a:lnTo>
                    <a:pt x="190" y="0"/>
                  </a:lnTo>
                  <a:lnTo>
                    <a:pt x="187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61" name="Freeform 129"/>
            <p:cNvSpPr>
              <a:spLocks/>
            </p:cNvSpPr>
            <p:nvPr/>
          </p:nvSpPr>
          <p:spPr bwMode="auto">
            <a:xfrm>
              <a:off x="3517" y="3199"/>
              <a:ext cx="78" cy="19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7" y="0"/>
                </a:cxn>
                <a:cxn ang="0">
                  <a:pos x="4" y="4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4" y="16"/>
                </a:cxn>
                <a:cxn ang="0">
                  <a:pos x="7" y="19"/>
                </a:cxn>
                <a:cxn ang="0">
                  <a:pos x="72" y="19"/>
                </a:cxn>
                <a:cxn ang="0">
                  <a:pos x="75" y="16"/>
                </a:cxn>
                <a:cxn ang="0">
                  <a:pos x="78" y="13"/>
                </a:cxn>
                <a:cxn ang="0">
                  <a:pos x="78" y="7"/>
                </a:cxn>
                <a:cxn ang="0">
                  <a:pos x="75" y="4"/>
                </a:cxn>
                <a:cxn ang="0">
                  <a:pos x="72" y="0"/>
                </a:cxn>
                <a:cxn ang="0">
                  <a:pos x="69" y="0"/>
                </a:cxn>
                <a:cxn ang="0">
                  <a:pos x="10" y="0"/>
                </a:cxn>
              </a:cxnLst>
              <a:rect l="0" t="0" r="r" b="b"/>
              <a:pathLst>
                <a:path w="78" h="19">
                  <a:moveTo>
                    <a:pt x="10" y="0"/>
                  </a:move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3"/>
                  </a:lnTo>
                  <a:lnTo>
                    <a:pt x="4" y="16"/>
                  </a:lnTo>
                  <a:lnTo>
                    <a:pt x="7" y="19"/>
                  </a:lnTo>
                  <a:lnTo>
                    <a:pt x="72" y="19"/>
                  </a:lnTo>
                  <a:lnTo>
                    <a:pt x="75" y="16"/>
                  </a:lnTo>
                  <a:lnTo>
                    <a:pt x="78" y="13"/>
                  </a:lnTo>
                  <a:lnTo>
                    <a:pt x="78" y="7"/>
                  </a:lnTo>
                  <a:lnTo>
                    <a:pt x="75" y="4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62" name="Freeform 130"/>
            <p:cNvSpPr>
              <a:spLocks/>
            </p:cNvSpPr>
            <p:nvPr/>
          </p:nvSpPr>
          <p:spPr bwMode="auto">
            <a:xfrm>
              <a:off x="3577" y="3199"/>
              <a:ext cx="18" cy="139"/>
            </a:xfrm>
            <a:custGeom>
              <a:avLst/>
              <a:gdLst/>
              <a:ahLst/>
              <a:cxnLst>
                <a:cxn ang="0">
                  <a:pos x="18" y="10"/>
                </a:cxn>
                <a:cxn ang="0">
                  <a:pos x="18" y="7"/>
                </a:cxn>
                <a:cxn ang="0">
                  <a:pos x="15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0" y="133"/>
                </a:cxn>
                <a:cxn ang="0">
                  <a:pos x="3" y="136"/>
                </a:cxn>
                <a:cxn ang="0">
                  <a:pos x="6" y="139"/>
                </a:cxn>
                <a:cxn ang="0">
                  <a:pos x="12" y="139"/>
                </a:cxn>
                <a:cxn ang="0">
                  <a:pos x="15" y="136"/>
                </a:cxn>
                <a:cxn ang="0">
                  <a:pos x="18" y="133"/>
                </a:cxn>
                <a:cxn ang="0">
                  <a:pos x="18" y="129"/>
                </a:cxn>
                <a:cxn ang="0">
                  <a:pos x="18" y="10"/>
                </a:cxn>
              </a:cxnLst>
              <a:rect l="0" t="0" r="r" b="b"/>
              <a:pathLst>
                <a:path w="18" h="139">
                  <a:moveTo>
                    <a:pt x="18" y="10"/>
                  </a:moveTo>
                  <a:lnTo>
                    <a:pt x="18" y="7"/>
                  </a:lnTo>
                  <a:lnTo>
                    <a:pt x="15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33"/>
                  </a:lnTo>
                  <a:lnTo>
                    <a:pt x="3" y="136"/>
                  </a:lnTo>
                  <a:lnTo>
                    <a:pt x="6" y="139"/>
                  </a:lnTo>
                  <a:lnTo>
                    <a:pt x="12" y="139"/>
                  </a:lnTo>
                  <a:lnTo>
                    <a:pt x="15" y="136"/>
                  </a:lnTo>
                  <a:lnTo>
                    <a:pt x="18" y="133"/>
                  </a:lnTo>
                  <a:lnTo>
                    <a:pt x="18" y="129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63" name="Freeform 131"/>
            <p:cNvSpPr>
              <a:spLocks/>
            </p:cNvSpPr>
            <p:nvPr/>
          </p:nvSpPr>
          <p:spPr bwMode="auto">
            <a:xfrm>
              <a:off x="3577" y="3319"/>
              <a:ext cx="136" cy="1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130" y="19"/>
                </a:cxn>
                <a:cxn ang="0">
                  <a:pos x="133" y="16"/>
                </a:cxn>
                <a:cxn ang="0">
                  <a:pos x="136" y="13"/>
                </a:cxn>
                <a:cxn ang="0">
                  <a:pos x="136" y="6"/>
                </a:cxn>
                <a:cxn ang="0">
                  <a:pos x="133" y="3"/>
                </a:cxn>
                <a:cxn ang="0">
                  <a:pos x="130" y="0"/>
                </a:cxn>
                <a:cxn ang="0">
                  <a:pos x="127" y="0"/>
                </a:cxn>
                <a:cxn ang="0">
                  <a:pos x="9" y="0"/>
                </a:cxn>
              </a:cxnLst>
              <a:rect l="0" t="0" r="r" b="b"/>
              <a:pathLst>
                <a:path w="136" h="19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130" y="19"/>
                  </a:lnTo>
                  <a:lnTo>
                    <a:pt x="133" y="16"/>
                  </a:lnTo>
                  <a:lnTo>
                    <a:pt x="136" y="13"/>
                  </a:lnTo>
                  <a:lnTo>
                    <a:pt x="136" y="6"/>
                  </a:lnTo>
                  <a:lnTo>
                    <a:pt x="133" y="3"/>
                  </a:lnTo>
                  <a:lnTo>
                    <a:pt x="130" y="0"/>
                  </a:lnTo>
                  <a:lnTo>
                    <a:pt x="127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64" name="Freeform 132"/>
            <p:cNvSpPr>
              <a:spLocks/>
            </p:cNvSpPr>
            <p:nvPr/>
          </p:nvSpPr>
          <p:spPr bwMode="auto">
            <a:xfrm>
              <a:off x="3536" y="3516"/>
              <a:ext cx="59" cy="1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53" y="19"/>
                </a:cxn>
                <a:cxn ang="0">
                  <a:pos x="56" y="16"/>
                </a:cxn>
                <a:cxn ang="0">
                  <a:pos x="59" y="13"/>
                </a:cxn>
                <a:cxn ang="0">
                  <a:pos x="59" y="7"/>
                </a:cxn>
                <a:cxn ang="0">
                  <a:pos x="56" y="4"/>
                </a:cxn>
                <a:cxn ang="0">
                  <a:pos x="53" y="0"/>
                </a:cxn>
                <a:cxn ang="0">
                  <a:pos x="50" y="0"/>
                </a:cxn>
                <a:cxn ang="0">
                  <a:pos x="9" y="0"/>
                </a:cxn>
              </a:cxnLst>
              <a:rect l="0" t="0" r="r" b="b"/>
              <a:pathLst>
                <a:path w="59" h="19">
                  <a:moveTo>
                    <a:pt x="9" y="0"/>
                  </a:move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53" y="19"/>
                  </a:lnTo>
                  <a:lnTo>
                    <a:pt x="56" y="16"/>
                  </a:lnTo>
                  <a:lnTo>
                    <a:pt x="59" y="13"/>
                  </a:lnTo>
                  <a:lnTo>
                    <a:pt x="59" y="7"/>
                  </a:lnTo>
                  <a:lnTo>
                    <a:pt x="56" y="4"/>
                  </a:lnTo>
                  <a:lnTo>
                    <a:pt x="53" y="0"/>
                  </a:lnTo>
                  <a:lnTo>
                    <a:pt x="5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65" name="Freeform 133"/>
            <p:cNvSpPr>
              <a:spLocks/>
            </p:cNvSpPr>
            <p:nvPr/>
          </p:nvSpPr>
          <p:spPr bwMode="auto">
            <a:xfrm>
              <a:off x="3577" y="3417"/>
              <a:ext cx="18" cy="118"/>
            </a:xfrm>
            <a:custGeom>
              <a:avLst/>
              <a:gdLst/>
              <a:ahLst/>
              <a:cxnLst>
                <a:cxn ang="0">
                  <a:pos x="0" y="109"/>
                </a:cxn>
                <a:cxn ang="0">
                  <a:pos x="0" y="112"/>
                </a:cxn>
                <a:cxn ang="0">
                  <a:pos x="3" y="115"/>
                </a:cxn>
                <a:cxn ang="0">
                  <a:pos x="6" y="118"/>
                </a:cxn>
                <a:cxn ang="0">
                  <a:pos x="12" y="118"/>
                </a:cxn>
                <a:cxn ang="0">
                  <a:pos x="15" y="115"/>
                </a:cxn>
                <a:cxn ang="0">
                  <a:pos x="18" y="112"/>
                </a:cxn>
                <a:cxn ang="0">
                  <a:pos x="18" y="6"/>
                </a:cxn>
                <a:cxn ang="0">
                  <a:pos x="15" y="3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9"/>
                </a:cxn>
                <a:cxn ang="0">
                  <a:pos x="0" y="109"/>
                </a:cxn>
              </a:cxnLst>
              <a:rect l="0" t="0" r="r" b="b"/>
              <a:pathLst>
                <a:path w="18" h="118">
                  <a:moveTo>
                    <a:pt x="0" y="109"/>
                  </a:moveTo>
                  <a:lnTo>
                    <a:pt x="0" y="112"/>
                  </a:lnTo>
                  <a:lnTo>
                    <a:pt x="3" y="115"/>
                  </a:lnTo>
                  <a:lnTo>
                    <a:pt x="6" y="118"/>
                  </a:lnTo>
                  <a:lnTo>
                    <a:pt x="12" y="118"/>
                  </a:lnTo>
                  <a:lnTo>
                    <a:pt x="15" y="115"/>
                  </a:lnTo>
                  <a:lnTo>
                    <a:pt x="18" y="112"/>
                  </a:ln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66" name="Freeform 134"/>
            <p:cNvSpPr>
              <a:spLocks/>
            </p:cNvSpPr>
            <p:nvPr/>
          </p:nvSpPr>
          <p:spPr bwMode="auto">
            <a:xfrm>
              <a:off x="3577" y="3417"/>
              <a:ext cx="136" cy="1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130" y="19"/>
                </a:cxn>
                <a:cxn ang="0">
                  <a:pos x="133" y="16"/>
                </a:cxn>
                <a:cxn ang="0">
                  <a:pos x="136" y="12"/>
                </a:cxn>
                <a:cxn ang="0">
                  <a:pos x="136" y="6"/>
                </a:cxn>
                <a:cxn ang="0">
                  <a:pos x="133" y="3"/>
                </a:cxn>
                <a:cxn ang="0">
                  <a:pos x="130" y="0"/>
                </a:cxn>
                <a:cxn ang="0">
                  <a:pos x="127" y="0"/>
                </a:cxn>
                <a:cxn ang="0">
                  <a:pos x="9" y="0"/>
                </a:cxn>
              </a:cxnLst>
              <a:rect l="0" t="0" r="r" b="b"/>
              <a:pathLst>
                <a:path w="136" h="19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130" y="19"/>
                  </a:lnTo>
                  <a:lnTo>
                    <a:pt x="133" y="16"/>
                  </a:lnTo>
                  <a:lnTo>
                    <a:pt x="136" y="12"/>
                  </a:lnTo>
                  <a:lnTo>
                    <a:pt x="136" y="6"/>
                  </a:lnTo>
                  <a:lnTo>
                    <a:pt x="133" y="3"/>
                  </a:lnTo>
                  <a:lnTo>
                    <a:pt x="130" y="0"/>
                  </a:lnTo>
                  <a:lnTo>
                    <a:pt x="127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67" name="Freeform 135"/>
            <p:cNvSpPr>
              <a:spLocks/>
            </p:cNvSpPr>
            <p:nvPr/>
          </p:nvSpPr>
          <p:spPr bwMode="auto">
            <a:xfrm>
              <a:off x="3894" y="3367"/>
              <a:ext cx="284" cy="1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278" y="19"/>
                </a:cxn>
                <a:cxn ang="0">
                  <a:pos x="281" y="16"/>
                </a:cxn>
                <a:cxn ang="0">
                  <a:pos x="284" y="13"/>
                </a:cxn>
                <a:cxn ang="0">
                  <a:pos x="284" y="6"/>
                </a:cxn>
                <a:cxn ang="0">
                  <a:pos x="281" y="3"/>
                </a:cxn>
                <a:cxn ang="0">
                  <a:pos x="278" y="0"/>
                </a:cxn>
                <a:cxn ang="0">
                  <a:pos x="275" y="0"/>
                </a:cxn>
                <a:cxn ang="0">
                  <a:pos x="9" y="0"/>
                </a:cxn>
              </a:cxnLst>
              <a:rect l="0" t="0" r="r" b="b"/>
              <a:pathLst>
                <a:path w="284" h="19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278" y="19"/>
                  </a:lnTo>
                  <a:lnTo>
                    <a:pt x="281" y="16"/>
                  </a:lnTo>
                  <a:lnTo>
                    <a:pt x="284" y="13"/>
                  </a:lnTo>
                  <a:lnTo>
                    <a:pt x="284" y="6"/>
                  </a:lnTo>
                  <a:lnTo>
                    <a:pt x="281" y="3"/>
                  </a:lnTo>
                  <a:lnTo>
                    <a:pt x="278" y="0"/>
                  </a:lnTo>
                  <a:lnTo>
                    <a:pt x="27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68" name="Oval 136"/>
            <p:cNvSpPr>
              <a:spLocks noChangeArrowheads="1"/>
            </p:cNvSpPr>
            <p:nvPr/>
          </p:nvSpPr>
          <p:spPr bwMode="auto">
            <a:xfrm>
              <a:off x="4523" y="1726"/>
              <a:ext cx="81" cy="83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69" name="Freeform 137"/>
            <p:cNvSpPr>
              <a:spLocks/>
            </p:cNvSpPr>
            <p:nvPr/>
          </p:nvSpPr>
          <p:spPr bwMode="auto">
            <a:xfrm>
              <a:off x="4514" y="1717"/>
              <a:ext cx="96" cy="98"/>
            </a:xfrm>
            <a:custGeom>
              <a:avLst/>
              <a:gdLst/>
              <a:ahLst/>
              <a:cxnLst>
                <a:cxn ang="0">
                  <a:pos x="1" y="64"/>
                </a:cxn>
                <a:cxn ang="0">
                  <a:pos x="3" y="72"/>
                </a:cxn>
                <a:cxn ang="0">
                  <a:pos x="18" y="89"/>
                </a:cxn>
                <a:cxn ang="0">
                  <a:pos x="23" y="93"/>
                </a:cxn>
                <a:cxn ang="0">
                  <a:pos x="31" y="96"/>
                </a:cxn>
                <a:cxn ang="0">
                  <a:pos x="43" y="98"/>
                </a:cxn>
                <a:cxn ang="0">
                  <a:pos x="60" y="98"/>
                </a:cxn>
                <a:cxn ang="0">
                  <a:pos x="65" y="95"/>
                </a:cxn>
                <a:cxn ang="0">
                  <a:pos x="71" y="93"/>
                </a:cxn>
                <a:cxn ang="0">
                  <a:pos x="87" y="79"/>
                </a:cxn>
                <a:cxn ang="0">
                  <a:pos x="91" y="72"/>
                </a:cxn>
                <a:cxn ang="0">
                  <a:pos x="94" y="65"/>
                </a:cxn>
                <a:cxn ang="0">
                  <a:pos x="96" y="54"/>
                </a:cxn>
                <a:cxn ang="0">
                  <a:pos x="96" y="36"/>
                </a:cxn>
                <a:cxn ang="0">
                  <a:pos x="93" y="31"/>
                </a:cxn>
                <a:cxn ang="0">
                  <a:pos x="91" y="25"/>
                </a:cxn>
                <a:cxn ang="0">
                  <a:pos x="77" y="9"/>
                </a:cxn>
                <a:cxn ang="0">
                  <a:pos x="69" y="5"/>
                </a:cxn>
                <a:cxn ang="0">
                  <a:pos x="63" y="2"/>
                </a:cxn>
                <a:cxn ang="0">
                  <a:pos x="34" y="0"/>
                </a:cxn>
                <a:cxn ang="0">
                  <a:pos x="29" y="3"/>
                </a:cxn>
                <a:cxn ang="0">
                  <a:pos x="14" y="14"/>
                </a:cxn>
                <a:cxn ang="0">
                  <a:pos x="6" y="22"/>
                </a:cxn>
                <a:cxn ang="0">
                  <a:pos x="3" y="30"/>
                </a:cxn>
                <a:cxn ang="0">
                  <a:pos x="0" y="36"/>
                </a:cxn>
                <a:cxn ang="0">
                  <a:pos x="18" y="42"/>
                </a:cxn>
                <a:cxn ang="0">
                  <a:pos x="21" y="33"/>
                </a:cxn>
                <a:cxn ang="0">
                  <a:pos x="29" y="25"/>
                </a:cxn>
                <a:cxn ang="0">
                  <a:pos x="32" y="22"/>
                </a:cxn>
                <a:cxn ang="0">
                  <a:pos x="38" y="20"/>
                </a:cxn>
                <a:cxn ang="0">
                  <a:pos x="54" y="19"/>
                </a:cxn>
                <a:cxn ang="0">
                  <a:pos x="59" y="22"/>
                </a:cxn>
                <a:cxn ang="0">
                  <a:pos x="65" y="23"/>
                </a:cxn>
                <a:cxn ang="0">
                  <a:pos x="68" y="25"/>
                </a:cxn>
                <a:cxn ang="0">
                  <a:pos x="73" y="33"/>
                </a:cxn>
                <a:cxn ang="0">
                  <a:pos x="76" y="39"/>
                </a:cxn>
                <a:cxn ang="0">
                  <a:pos x="77" y="48"/>
                </a:cxn>
                <a:cxn ang="0">
                  <a:pos x="77" y="48"/>
                </a:cxn>
                <a:cxn ang="0">
                  <a:pos x="76" y="59"/>
                </a:cxn>
                <a:cxn ang="0">
                  <a:pos x="73" y="65"/>
                </a:cxn>
                <a:cxn ang="0">
                  <a:pos x="68" y="73"/>
                </a:cxn>
                <a:cxn ang="0">
                  <a:pos x="65" y="75"/>
                </a:cxn>
                <a:cxn ang="0">
                  <a:pos x="59" y="76"/>
                </a:cxn>
                <a:cxn ang="0">
                  <a:pos x="54" y="79"/>
                </a:cxn>
                <a:cxn ang="0">
                  <a:pos x="52" y="82"/>
                </a:cxn>
                <a:cxn ang="0">
                  <a:pos x="38" y="78"/>
                </a:cxn>
                <a:cxn ang="0">
                  <a:pos x="32" y="76"/>
                </a:cxn>
                <a:cxn ang="0">
                  <a:pos x="29" y="73"/>
                </a:cxn>
                <a:cxn ang="0">
                  <a:pos x="21" y="65"/>
                </a:cxn>
                <a:cxn ang="0">
                  <a:pos x="18" y="56"/>
                </a:cxn>
              </a:cxnLst>
              <a:rect l="0" t="0" r="r" b="b"/>
              <a:pathLst>
                <a:path w="96" h="98">
                  <a:moveTo>
                    <a:pt x="0" y="50"/>
                  </a:moveTo>
                  <a:lnTo>
                    <a:pt x="0" y="62"/>
                  </a:lnTo>
                  <a:lnTo>
                    <a:pt x="1" y="64"/>
                  </a:lnTo>
                  <a:lnTo>
                    <a:pt x="1" y="65"/>
                  </a:lnTo>
                  <a:lnTo>
                    <a:pt x="3" y="68"/>
                  </a:lnTo>
                  <a:lnTo>
                    <a:pt x="3" y="72"/>
                  </a:lnTo>
                  <a:lnTo>
                    <a:pt x="6" y="75"/>
                  </a:lnTo>
                  <a:lnTo>
                    <a:pt x="6" y="76"/>
                  </a:lnTo>
                  <a:lnTo>
                    <a:pt x="18" y="89"/>
                  </a:lnTo>
                  <a:lnTo>
                    <a:pt x="17" y="86"/>
                  </a:lnTo>
                  <a:lnTo>
                    <a:pt x="14" y="84"/>
                  </a:lnTo>
                  <a:lnTo>
                    <a:pt x="23" y="93"/>
                  </a:lnTo>
                  <a:lnTo>
                    <a:pt x="26" y="93"/>
                  </a:lnTo>
                  <a:lnTo>
                    <a:pt x="29" y="95"/>
                  </a:lnTo>
                  <a:lnTo>
                    <a:pt x="31" y="96"/>
                  </a:lnTo>
                  <a:lnTo>
                    <a:pt x="32" y="96"/>
                  </a:lnTo>
                  <a:lnTo>
                    <a:pt x="34" y="98"/>
                  </a:lnTo>
                  <a:lnTo>
                    <a:pt x="43" y="98"/>
                  </a:lnTo>
                  <a:lnTo>
                    <a:pt x="54" y="96"/>
                  </a:lnTo>
                  <a:lnTo>
                    <a:pt x="52" y="98"/>
                  </a:lnTo>
                  <a:lnTo>
                    <a:pt x="60" y="98"/>
                  </a:lnTo>
                  <a:lnTo>
                    <a:pt x="62" y="96"/>
                  </a:lnTo>
                  <a:lnTo>
                    <a:pt x="63" y="96"/>
                  </a:lnTo>
                  <a:lnTo>
                    <a:pt x="65" y="95"/>
                  </a:lnTo>
                  <a:lnTo>
                    <a:pt x="68" y="95"/>
                  </a:lnTo>
                  <a:lnTo>
                    <a:pt x="69" y="93"/>
                  </a:lnTo>
                  <a:lnTo>
                    <a:pt x="71" y="93"/>
                  </a:lnTo>
                  <a:lnTo>
                    <a:pt x="76" y="89"/>
                  </a:lnTo>
                  <a:lnTo>
                    <a:pt x="77" y="89"/>
                  </a:lnTo>
                  <a:lnTo>
                    <a:pt x="87" y="79"/>
                  </a:lnTo>
                  <a:lnTo>
                    <a:pt x="87" y="78"/>
                  </a:lnTo>
                  <a:lnTo>
                    <a:pt x="91" y="73"/>
                  </a:lnTo>
                  <a:lnTo>
                    <a:pt x="91" y="72"/>
                  </a:lnTo>
                  <a:lnTo>
                    <a:pt x="93" y="70"/>
                  </a:lnTo>
                  <a:lnTo>
                    <a:pt x="93" y="67"/>
                  </a:lnTo>
                  <a:lnTo>
                    <a:pt x="94" y="65"/>
                  </a:lnTo>
                  <a:lnTo>
                    <a:pt x="94" y="64"/>
                  </a:lnTo>
                  <a:lnTo>
                    <a:pt x="96" y="62"/>
                  </a:lnTo>
                  <a:lnTo>
                    <a:pt x="96" y="54"/>
                  </a:lnTo>
                  <a:lnTo>
                    <a:pt x="94" y="56"/>
                  </a:lnTo>
                  <a:lnTo>
                    <a:pt x="96" y="45"/>
                  </a:lnTo>
                  <a:lnTo>
                    <a:pt x="96" y="36"/>
                  </a:lnTo>
                  <a:lnTo>
                    <a:pt x="94" y="34"/>
                  </a:lnTo>
                  <a:lnTo>
                    <a:pt x="94" y="33"/>
                  </a:lnTo>
                  <a:lnTo>
                    <a:pt x="93" y="31"/>
                  </a:lnTo>
                  <a:lnTo>
                    <a:pt x="93" y="28"/>
                  </a:lnTo>
                  <a:lnTo>
                    <a:pt x="91" y="26"/>
                  </a:lnTo>
                  <a:lnTo>
                    <a:pt x="91" y="25"/>
                  </a:lnTo>
                  <a:lnTo>
                    <a:pt x="87" y="20"/>
                  </a:lnTo>
                  <a:lnTo>
                    <a:pt x="87" y="19"/>
                  </a:lnTo>
                  <a:lnTo>
                    <a:pt x="77" y="9"/>
                  </a:lnTo>
                  <a:lnTo>
                    <a:pt x="76" y="9"/>
                  </a:lnTo>
                  <a:lnTo>
                    <a:pt x="71" y="5"/>
                  </a:lnTo>
                  <a:lnTo>
                    <a:pt x="69" y="5"/>
                  </a:lnTo>
                  <a:lnTo>
                    <a:pt x="68" y="3"/>
                  </a:lnTo>
                  <a:lnTo>
                    <a:pt x="65" y="3"/>
                  </a:lnTo>
                  <a:lnTo>
                    <a:pt x="63" y="2"/>
                  </a:lnTo>
                  <a:lnTo>
                    <a:pt x="62" y="2"/>
                  </a:lnTo>
                  <a:lnTo>
                    <a:pt x="60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31" y="2"/>
                  </a:lnTo>
                  <a:lnTo>
                    <a:pt x="29" y="3"/>
                  </a:lnTo>
                  <a:lnTo>
                    <a:pt x="26" y="5"/>
                  </a:lnTo>
                  <a:lnTo>
                    <a:pt x="23" y="5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18" y="9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3" y="26"/>
                  </a:lnTo>
                  <a:lnTo>
                    <a:pt x="3" y="30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0" y="36"/>
                  </a:lnTo>
                  <a:lnTo>
                    <a:pt x="0" y="50"/>
                  </a:lnTo>
                  <a:lnTo>
                    <a:pt x="18" y="50"/>
                  </a:lnTo>
                  <a:lnTo>
                    <a:pt x="18" y="42"/>
                  </a:lnTo>
                  <a:lnTo>
                    <a:pt x="20" y="40"/>
                  </a:lnTo>
                  <a:lnTo>
                    <a:pt x="20" y="36"/>
                  </a:lnTo>
                  <a:lnTo>
                    <a:pt x="21" y="33"/>
                  </a:lnTo>
                  <a:lnTo>
                    <a:pt x="24" y="30"/>
                  </a:lnTo>
                  <a:lnTo>
                    <a:pt x="24" y="28"/>
                  </a:lnTo>
                  <a:lnTo>
                    <a:pt x="29" y="25"/>
                  </a:lnTo>
                  <a:lnTo>
                    <a:pt x="32" y="20"/>
                  </a:lnTo>
                  <a:lnTo>
                    <a:pt x="29" y="23"/>
                  </a:lnTo>
                  <a:lnTo>
                    <a:pt x="32" y="22"/>
                  </a:lnTo>
                  <a:lnTo>
                    <a:pt x="35" y="22"/>
                  </a:lnTo>
                  <a:lnTo>
                    <a:pt x="37" y="20"/>
                  </a:lnTo>
                  <a:lnTo>
                    <a:pt x="38" y="20"/>
                  </a:lnTo>
                  <a:lnTo>
                    <a:pt x="40" y="19"/>
                  </a:lnTo>
                  <a:lnTo>
                    <a:pt x="48" y="19"/>
                  </a:lnTo>
                  <a:lnTo>
                    <a:pt x="54" y="19"/>
                  </a:lnTo>
                  <a:lnTo>
                    <a:pt x="56" y="20"/>
                  </a:lnTo>
                  <a:lnTo>
                    <a:pt x="57" y="20"/>
                  </a:lnTo>
                  <a:lnTo>
                    <a:pt x="59" y="22"/>
                  </a:lnTo>
                  <a:lnTo>
                    <a:pt x="62" y="22"/>
                  </a:lnTo>
                  <a:lnTo>
                    <a:pt x="63" y="23"/>
                  </a:lnTo>
                  <a:lnTo>
                    <a:pt x="65" y="23"/>
                  </a:lnTo>
                  <a:lnTo>
                    <a:pt x="69" y="28"/>
                  </a:lnTo>
                  <a:lnTo>
                    <a:pt x="71" y="28"/>
                  </a:lnTo>
                  <a:lnTo>
                    <a:pt x="68" y="25"/>
                  </a:lnTo>
                  <a:lnTo>
                    <a:pt x="68" y="26"/>
                  </a:lnTo>
                  <a:lnTo>
                    <a:pt x="73" y="31"/>
                  </a:lnTo>
                  <a:lnTo>
                    <a:pt x="73" y="33"/>
                  </a:lnTo>
                  <a:lnTo>
                    <a:pt x="74" y="34"/>
                  </a:lnTo>
                  <a:lnTo>
                    <a:pt x="74" y="37"/>
                  </a:lnTo>
                  <a:lnTo>
                    <a:pt x="76" y="39"/>
                  </a:lnTo>
                  <a:lnTo>
                    <a:pt x="76" y="40"/>
                  </a:lnTo>
                  <a:lnTo>
                    <a:pt x="77" y="42"/>
                  </a:lnTo>
                  <a:lnTo>
                    <a:pt x="77" y="48"/>
                  </a:lnTo>
                  <a:lnTo>
                    <a:pt x="80" y="54"/>
                  </a:lnTo>
                  <a:lnTo>
                    <a:pt x="82" y="44"/>
                  </a:lnTo>
                  <a:lnTo>
                    <a:pt x="77" y="48"/>
                  </a:lnTo>
                  <a:lnTo>
                    <a:pt x="77" y="56"/>
                  </a:lnTo>
                  <a:lnTo>
                    <a:pt x="76" y="58"/>
                  </a:lnTo>
                  <a:lnTo>
                    <a:pt x="76" y="59"/>
                  </a:lnTo>
                  <a:lnTo>
                    <a:pt x="74" y="61"/>
                  </a:lnTo>
                  <a:lnTo>
                    <a:pt x="74" y="64"/>
                  </a:lnTo>
                  <a:lnTo>
                    <a:pt x="73" y="65"/>
                  </a:lnTo>
                  <a:lnTo>
                    <a:pt x="73" y="67"/>
                  </a:lnTo>
                  <a:lnTo>
                    <a:pt x="68" y="72"/>
                  </a:lnTo>
                  <a:lnTo>
                    <a:pt x="68" y="73"/>
                  </a:lnTo>
                  <a:lnTo>
                    <a:pt x="71" y="70"/>
                  </a:lnTo>
                  <a:lnTo>
                    <a:pt x="69" y="70"/>
                  </a:lnTo>
                  <a:lnTo>
                    <a:pt x="65" y="75"/>
                  </a:lnTo>
                  <a:lnTo>
                    <a:pt x="63" y="75"/>
                  </a:lnTo>
                  <a:lnTo>
                    <a:pt x="62" y="76"/>
                  </a:lnTo>
                  <a:lnTo>
                    <a:pt x="59" y="76"/>
                  </a:lnTo>
                  <a:lnTo>
                    <a:pt x="57" y="78"/>
                  </a:lnTo>
                  <a:lnTo>
                    <a:pt x="56" y="78"/>
                  </a:lnTo>
                  <a:lnTo>
                    <a:pt x="54" y="79"/>
                  </a:lnTo>
                  <a:lnTo>
                    <a:pt x="46" y="79"/>
                  </a:lnTo>
                  <a:lnTo>
                    <a:pt x="42" y="84"/>
                  </a:lnTo>
                  <a:lnTo>
                    <a:pt x="52" y="82"/>
                  </a:lnTo>
                  <a:lnTo>
                    <a:pt x="46" y="79"/>
                  </a:lnTo>
                  <a:lnTo>
                    <a:pt x="40" y="79"/>
                  </a:lnTo>
                  <a:lnTo>
                    <a:pt x="38" y="78"/>
                  </a:lnTo>
                  <a:lnTo>
                    <a:pt x="37" y="78"/>
                  </a:lnTo>
                  <a:lnTo>
                    <a:pt x="35" y="76"/>
                  </a:lnTo>
                  <a:lnTo>
                    <a:pt x="32" y="76"/>
                  </a:lnTo>
                  <a:lnTo>
                    <a:pt x="29" y="75"/>
                  </a:lnTo>
                  <a:lnTo>
                    <a:pt x="32" y="78"/>
                  </a:lnTo>
                  <a:lnTo>
                    <a:pt x="29" y="73"/>
                  </a:lnTo>
                  <a:lnTo>
                    <a:pt x="24" y="70"/>
                  </a:lnTo>
                  <a:lnTo>
                    <a:pt x="24" y="68"/>
                  </a:lnTo>
                  <a:lnTo>
                    <a:pt x="21" y="65"/>
                  </a:lnTo>
                  <a:lnTo>
                    <a:pt x="20" y="62"/>
                  </a:lnTo>
                  <a:lnTo>
                    <a:pt x="20" y="58"/>
                  </a:lnTo>
                  <a:lnTo>
                    <a:pt x="18" y="56"/>
                  </a:lnTo>
                  <a:lnTo>
                    <a:pt x="18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70" name="Oval 138"/>
            <p:cNvSpPr>
              <a:spLocks noChangeArrowheads="1"/>
            </p:cNvSpPr>
            <p:nvPr/>
          </p:nvSpPr>
          <p:spPr bwMode="auto">
            <a:xfrm>
              <a:off x="4482" y="2520"/>
              <a:ext cx="81" cy="81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71" name="Freeform 139"/>
            <p:cNvSpPr>
              <a:spLocks/>
            </p:cNvSpPr>
            <p:nvPr/>
          </p:nvSpPr>
          <p:spPr bwMode="auto">
            <a:xfrm>
              <a:off x="4473" y="2511"/>
              <a:ext cx="97" cy="96"/>
            </a:xfrm>
            <a:custGeom>
              <a:avLst/>
              <a:gdLst/>
              <a:ahLst/>
              <a:cxnLst>
                <a:cxn ang="0">
                  <a:pos x="2" y="62"/>
                </a:cxn>
                <a:cxn ang="0">
                  <a:pos x="3" y="70"/>
                </a:cxn>
                <a:cxn ang="0">
                  <a:pos x="19" y="87"/>
                </a:cxn>
                <a:cxn ang="0">
                  <a:pos x="23" y="92"/>
                </a:cxn>
                <a:cxn ang="0">
                  <a:pos x="31" y="95"/>
                </a:cxn>
                <a:cxn ang="0">
                  <a:pos x="44" y="96"/>
                </a:cxn>
                <a:cxn ang="0">
                  <a:pos x="61" y="96"/>
                </a:cxn>
                <a:cxn ang="0">
                  <a:pos x="65" y="93"/>
                </a:cxn>
                <a:cxn ang="0">
                  <a:pos x="72" y="92"/>
                </a:cxn>
                <a:cxn ang="0">
                  <a:pos x="87" y="78"/>
                </a:cxn>
                <a:cxn ang="0">
                  <a:pos x="92" y="70"/>
                </a:cxn>
                <a:cxn ang="0">
                  <a:pos x="95" y="64"/>
                </a:cxn>
                <a:cxn ang="0">
                  <a:pos x="97" y="53"/>
                </a:cxn>
                <a:cxn ang="0">
                  <a:pos x="97" y="34"/>
                </a:cxn>
                <a:cxn ang="0">
                  <a:pos x="93" y="30"/>
                </a:cxn>
                <a:cxn ang="0">
                  <a:pos x="83" y="14"/>
                </a:cxn>
                <a:cxn ang="0">
                  <a:pos x="75" y="6"/>
                </a:cxn>
                <a:cxn ang="0">
                  <a:pos x="67" y="3"/>
                </a:cxn>
                <a:cxn ang="0">
                  <a:pos x="61" y="0"/>
                </a:cxn>
                <a:cxn ang="0">
                  <a:pos x="30" y="2"/>
                </a:cxn>
                <a:cxn ang="0">
                  <a:pos x="22" y="6"/>
                </a:cxn>
                <a:cxn ang="0">
                  <a:pos x="9" y="17"/>
                </a:cxn>
                <a:cxn ang="0">
                  <a:pos x="3" y="28"/>
                </a:cxn>
                <a:cxn ang="0">
                  <a:pos x="0" y="34"/>
                </a:cxn>
                <a:cxn ang="0">
                  <a:pos x="19" y="41"/>
                </a:cxn>
                <a:cxn ang="0">
                  <a:pos x="22" y="34"/>
                </a:cxn>
                <a:cxn ang="0">
                  <a:pos x="22" y="30"/>
                </a:cxn>
                <a:cxn ang="0">
                  <a:pos x="30" y="22"/>
                </a:cxn>
                <a:cxn ang="0">
                  <a:pos x="34" y="22"/>
                </a:cxn>
                <a:cxn ang="0">
                  <a:pos x="41" y="19"/>
                </a:cxn>
                <a:cxn ang="0">
                  <a:pos x="56" y="20"/>
                </a:cxn>
                <a:cxn ang="0">
                  <a:pos x="67" y="25"/>
                </a:cxn>
                <a:cxn ang="0">
                  <a:pos x="76" y="33"/>
                </a:cxn>
                <a:cxn ang="0">
                  <a:pos x="75" y="36"/>
                </a:cxn>
                <a:cxn ang="0">
                  <a:pos x="78" y="41"/>
                </a:cxn>
                <a:cxn ang="0">
                  <a:pos x="83" y="42"/>
                </a:cxn>
                <a:cxn ang="0">
                  <a:pos x="76" y="56"/>
                </a:cxn>
                <a:cxn ang="0">
                  <a:pos x="75" y="62"/>
                </a:cxn>
                <a:cxn ang="0">
                  <a:pos x="69" y="70"/>
                </a:cxn>
                <a:cxn ang="0">
                  <a:pos x="70" y="68"/>
                </a:cxn>
                <a:cxn ang="0">
                  <a:pos x="62" y="75"/>
                </a:cxn>
                <a:cxn ang="0">
                  <a:pos x="56" y="76"/>
                </a:cxn>
                <a:cxn ang="0">
                  <a:pos x="42" y="82"/>
                </a:cxn>
                <a:cxn ang="0">
                  <a:pos x="41" y="78"/>
                </a:cxn>
                <a:cxn ang="0">
                  <a:pos x="36" y="75"/>
                </a:cxn>
                <a:cxn ang="0">
                  <a:pos x="33" y="76"/>
                </a:cxn>
                <a:cxn ang="0">
                  <a:pos x="25" y="67"/>
                </a:cxn>
                <a:cxn ang="0">
                  <a:pos x="20" y="56"/>
                </a:cxn>
                <a:cxn ang="0">
                  <a:pos x="0" y="48"/>
                </a:cxn>
              </a:cxnLst>
              <a:rect l="0" t="0" r="r" b="b"/>
              <a:pathLst>
                <a:path w="97" h="96">
                  <a:moveTo>
                    <a:pt x="0" y="48"/>
                  </a:moveTo>
                  <a:lnTo>
                    <a:pt x="0" y="61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3" y="67"/>
                  </a:lnTo>
                  <a:lnTo>
                    <a:pt x="3" y="70"/>
                  </a:lnTo>
                  <a:lnTo>
                    <a:pt x="6" y="73"/>
                  </a:lnTo>
                  <a:lnTo>
                    <a:pt x="6" y="75"/>
                  </a:lnTo>
                  <a:lnTo>
                    <a:pt x="19" y="87"/>
                  </a:lnTo>
                  <a:lnTo>
                    <a:pt x="17" y="84"/>
                  </a:lnTo>
                  <a:lnTo>
                    <a:pt x="14" y="82"/>
                  </a:lnTo>
                  <a:lnTo>
                    <a:pt x="23" y="92"/>
                  </a:lnTo>
                  <a:lnTo>
                    <a:pt x="27" y="92"/>
                  </a:lnTo>
                  <a:lnTo>
                    <a:pt x="30" y="93"/>
                  </a:lnTo>
                  <a:lnTo>
                    <a:pt x="31" y="95"/>
                  </a:lnTo>
                  <a:lnTo>
                    <a:pt x="33" y="95"/>
                  </a:lnTo>
                  <a:lnTo>
                    <a:pt x="34" y="96"/>
                  </a:lnTo>
                  <a:lnTo>
                    <a:pt x="44" y="96"/>
                  </a:lnTo>
                  <a:lnTo>
                    <a:pt x="55" y="95"/>
                  </a:lnTo>
                  <a:lnTo>
                    <a:pt x="53" y="96"/>
                  </a:lnTo>
                  <a:lnTo>
                    <a:pt x="61" y="96"/>
                  </a:lnTo>
                  <a:lnTo>
                    <a:pt x="62" y="95"/>
                  </a:lnTo>
                  <a:lnTo>
                    <a:pt x="64" y="95"/>
                  </a:lnTo>
                  <a:lnTo>
                    <a:pt x="65" y="93"/>
                  </a:lnTo>
                  <a:lnTo>
                    <a:pt x="69" y="93"/>
                  </a:lnTo>
                  <a:lnTo>
                    <a:pt x="70" y="92"/>
                  </a:lnTo>
                  <a:lnTo>
                    <a:pt x="72" y="92"/>
                  </a:lnTo>
                  <a:lnTo>
                    <a:pt x="76" y="87"/>
                  </a:lnTo>
                  <a:lnTo>
                    <a:pt x="78" y="87"/>
                  </a:lnTo>
                  <a:lnTo>
                    <a:pt x="87" y="78"/>
                  </a:lnTo>
                  <a:lnTo>
                    <a:pt x="87" y="76"/>
                  </a:lnTo>
                  <a:lnTo>
                    <a:pt x="92" y="72"/>
                  </a:lnTo>
                  <a:lnTo>
                    <a:pt x="92" y="70"/>
                  </a:lnTo>
                  <a:lnTo>
                    <a:pt x="93" y="68"/>
                  </a:lnTo>
                  <a:lnTo>
                    <a:pt x="93" y="65"/>
                  </a:lnTo>
                  <a:lnTo>
                    <a:pt x="95" y="64"/>
                  </a:lnTo>
                  <a:lnTo>
                    <a:pt x="95" y="62"/>
                  </a:lnTo>
                  <a:lnTo>
                    <a:pt x="97" y="61"/>
                  </a:lnTo>
                  <a:lnTo>
                    <a:pt x="97" y="53"/>
                  </a:lnTo>
                  <a:lnTo>
                    <a:pt x="95" y="54"/>
                  </a:lnTo>
                  <a:lnTo>
                    <a:pt x="97" y="44"/>
                  </a:lnTo>
                  <a:lnTo>
                    <a:pt x="97" y="34"/>
                  </a:lnTo>
                  <a:lnTo>
                    <a:pt x="95" y="33"/>
                  </a:lnTo>
                  <a:lnTo>
                    <a:pt x="95" y="31"/>
                  </a:lnTo>
                  <a:lnTo>
                    <a:pt x="93" y="30"/>
                  </a:lnTo>
                  <a:lnTo>
                    <a:pt x="92" y="27"/>
                  </a:lnTo>
                  <a:lnTo>
                    <a:pt x="92" y="23"/>
                  </a:lnTo>
                  <a:lnTo>
                    <a:pt x="83" y="14"/>
                  </a:lnTo>
                  <a:lnTo>
                    <a:pt x="84" y="17"/>
                  </a:lnTo>
                  <a:lnTo>
                    <a:pt x="87" y="19"/>
                  </a:lnTo>
                  <a:lnTo>
                    <a:pt x="75" y="6"/>
                  </a:lnTo>
                  <a:lnTo>
                    <a:pt x="73" y="6"/>
                  </a:lnTo>
                  <a:lnTo>
                    <a:pt x="70" y="3"/>
                  </a:lnTo>
                  <a:lnTo>
                    <a:pt x="67" y="3"/>
                  </a:lnTo>
                  <a:lnTo>
                    <a:pt x="64" y="2"/>
                  </a:lnTo>
                  <a:lnTo>
                    <a:pt x="62" y="2"/>
                  </a:lnTo>
                  <a:lnTo>
                    <a:pt x="61" y="0"/>
                  </a:lnTo>
                  <a:lnTo>
                    <a:pt x="34" y="0"/>
                  </a:lnTo>
                  <a:lnTo>
                    <a:pt x="33" y="2"/>
                  </a:lnTo>
                  <a:lnTo>
                    <a:pt x="30" y="2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6"/>
                  </a:lnTo>
                  <a:lnTo>
                    <a:pt x="17" y="9"/>
                  </a:lnTo>
                  <a:lnTo>
                    <a:pt x="14" y="14"/>
                  </a:lnTo>
                  <a:lnTo>
                    <a:pt x="9" y="17"/>
                  </a:lnTo>
                  <a:lnTo>
                    <a:pt x="6" y="22"/>
                  </a:lnTo>
                  <a:lnTo>
                    <a:pt x="3" y="25"/>
                  </a:lnTo>
                  <a:lnTo>
                    <a:pt x="3" y="28"/>
                  </a:lnTo>
                  <a:lnTo>
                    <a:pt x="2" y="30"/>
                  </a:lnTo>
                  <a:lnTo>
                    <a:pt x="2" y="33"/>
                  </a:lnTo>
                  <a:lnTo>
                    <a:pt x="0" y="34"/>
                  </a:lnTo>
                  <a:lnTo>
                    <a:pt x="0" y="48"/>
                  </a:lnTo>
                  <a:lnTo>
                    <a:pt x="19" y="48"/>
                  </a:lnTo>
                  <a:lnTo>
                    <a:pt x="19" y="41"/>
                  </a:lnTo>
                  <a:lnTo>
                    <a:pt x="20" y="39"/>
                  </a:lnTo>
                  <a:lnTo>
                    <a:pt x="20" y="36"/>
                  </a:lnTo>
                  <a:lnTo>
                    <a:pt x="22" y="34"/>
                  </a:lnTo>
                  <a:lnTo>
                    <a:pt x="22" y="31"/>
                  </a:lnTo>
                  <a:lnTo>
                    <a:pt x="25" y="28"/>
                  </a:lnTo>
                  <a:lnTo>
                    <a:pt x="22" y="30"/>
                  </a:lnTo>
                  <a:lnTo>
                    <a:pt x="20" y="33"/>
                  </a:lnTo>
                  <a:lnTo>
                    <a:pt x="33" y="20"/>
                  </a:lnTo>
                  <a:lnTo>
                    <a:pt x="30" y="22"/>
                  </a:lnTo>
                  <a:lnTo>
                    <a:pt x="28" y="25"/>
                  </a:lnTo>
                  <a:lnTo>
                    <a:pt x="31" y="22"/>
                  </a:lnTo>
                  <a:lnTo>
                    <a:pt x="34" y="22"/>
                  </a:lnTo>
                  <a:lnTo>
                    <a:pt x="36" y="20"/>
                  </a:lnTo>
                  <a:lnTo>
                    <a:pt x="39" y="20"/>
                  </a:lnTo>
                  <a:lnTo>
                    <a:pt x="41" y="19"/>
                  </a:lnTo>
                  <a:lnTo>
                    <a:pt x="48" y="19"/>
                  </a:lnTo>
                  <a:lnTo>
                    <a:pt x="55" y="19"/>
                  </a:lnTo>
                  <a:lnTo>
                    <a:pt x="56" y="20"/>
                  </a:lnTo>
                  <a:lnTo>
                    <a:pt x="61" y="20"/>
                  </a:lnTo>
                  <a:lnTo>
                    <a:pt x="64" y="22"/>
                  </a:lnTo>
                  <a:lnTo>
                    <a:pt x="67" y="25"/>
                  </a:lnTo>
                  <a:lnTo>
                    <a:pt x="69" y="25"/>
                  </a:lnTo>
                  <a:lnTo>
                    <a:pt x="72" y="30"/>
                  </a:lnTo>
                  <a:lnTo>
                    <a:pt x="76" y="33"/>
                  </a:lnTo>
                  <a:lnTo>
                    <a:pt x="73" y="30"/>
                  </a:lnTo>
                  <a:lnTo>
                    <a:pt x="75" y="33"/>
                  </a:lnTo>
                  <a:lnTo>
                    <a:pt x="75" y="36"/>
                  </a:lnTo>
                  <a:lnTo>
                    <a:pt x="76" y="37"/>
                  </a:lnTo>
                  <a:lnTo>
                    <a:pt x="76" y="39"/>
                  </a:lnTo>
                  <a:lnTo>
                    <a:pt x="78" y="41"/>
                  </a:lnTo>
                  <a:lnTo>
                    <a:pt x="78" y="47"/>
                  </a:lnTo>
                  <a:lnTo>
                    <a:pt x="81" y="53"/>
                  </a:lnTo>
                  <a:lnTo>
                    <a:pt x="83" y="42"/>
                  </a:lnTo>
                  <a:lnTo>
                    <a:pt x="78" y="47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6" y="58"/>
                  </a:lnTo>
                  <a:lnTo>
                    <a:pt x="75" y="59"/>
                  </a:lnTo>
                  <a:lnTo>
                    <a:pt x="75" y="62"/>
                  </a:lnTo>
                  <a:lnTo>
                    <a:pt x="73" y="64"/>
                  </a:lnTo>
                  <a:lnTo>
                    <a:pt x="73" y="65"/>
                  </a:lnTo>
                  <a:lnTo>
                    <a:pt x="69" y="70"/>
                  </a:lnTo>
                  <a:lnTo>
                    <a:pt x="69" y="72"/>
                  </a:lnTo>
                  <a:lnTo>
                    <a:pt x="72" y="68"/>
                  </a:lnTo>
                  <a:lnTo>
                    <a:pt x="70" y="68"/>
                  </a:lnTo>
                  <a:lnTo>
                    <a:pt x="65" y="73"/>
                  </a:lnTo>
                  <a:lnTo>
                    <a:pt x="64" y="73"/>
                  </a:lnTo>
                  <a:lnTo>
                    <a:pt x="62" y="75"/>
                  </a:lnTo>
                  <a:lnTo>
                    <a:pt x="59" y="75"/>
                  </a:lnTo>
                  <a:lnTo>
                    <a:pt x="58" y="76"/>
                  </a:lnTo>
                  <a:lnTo>
                    <a:pt x="56" y="76"/>
                  </a:lnTo>
                  <a:lnTo>
                    <a:pt x="55" y="78"/>
                  </a:lnTo>
                  <a:lnTo>
                    <a:pt x="47" y="78"/>
                  </a:lnTo>
                  <a:lnTo>
                    <a:pt x="42" y="82"/>
                  </a:lnTo>
                  <a:lnTo>
                    <a:pt x="53" y="81"/>
                  </a:lnTo>
                  <a:lnTo>
                    <a:pt x="47" y="78"/>
                  </a:lnTo>
                  <a:lnTo>
                    <a:pt x="41" y="78"/>
                  </a:lnTo>
                  <a:lnTo>
                    <a:pt x="39" y="76"/>
                  </a:lnTo>
                  <a:lnTo>
                    <a:pt x="37" y="76"/>
                  </a:lnTo>
                  <a:lnTo>
                    <a:pt x="36" y="75"/>
                  </a:lnTo>
                  <a:lnTo>
                    <a:pt x="33" y="75"/>
                  </a:lnTo>
                  <a:lnTo>
                    <a:pt x="30" y="73"/>
                  </a:lnTo>
                  <a:lnTo>
                    <a:pt x="33" y="76"/>
                  </a:lnTo>
                  <a:lnTo>
                    <a:pt x="30" y="72"/>
                  </a:lnTo>
                  <a:lnTo>
                    <a:pt x="25" y="68"/>
                  </a:lnTo>
                  <a:lnTo>
                    <a:pt x="25" y="67"/>
                  </a:lnTo>
                  <a:lnTo>
                    <a:pt x="22" y="64"/>
                  </a:lnTo>
                  <a:lnTo>
                    <a:pt x="20" y="61"/>
                  </a:lnTo>
                  <a:lnTo>
                    <a:pt x="20" y="56"/>
                  </a:lnTo>
                  <a:lnTo>
                    <a:pt x="19" y="54"/>
                  </a:lnTo>
                  <a:lnTo>
                    <a:pt x="19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72" name="Oval 140"/>
            <p:cNvSpPr>
              <a:spLocks noChangeArrowheads="1"/>
            </p:cNvSpPr>
            <p:nvPr/>
          </p:nvSpPr>
          <p:spPr bwMode="auto">
            <a:xfrm>
              <a:off x="4482" y="3314"/>
              <a:ext cx="81" cy="81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73" name="Freeform 141"/>
            <p:cNvSpPr>
              <a:spLocks/>
            </p:cNvSpPr>
            <p:nvPr/>
          </p:nvSpPr>
          <p:spPr bwMode="auto">
            <a:xfrm>
              <a:off x="4473" y="3305"/>
              <a:ext cx="97" cy="96"/>
            </a:xfrm>
            <a:custGeom>
              <a:avLst/>
              <a:gdLst/>
              <a:ahLst/>
              <a:cxnLst>
                <a:cxn ang="0">
                  <a:pos x="2" y="62"/>
                </a:cxn>
                <a:cxn ang="0">
                  <a:pos x="3" y="70"/>
                </a:cxn>
                <a:cxn ang="0">
                  <a:pos x="19" y="87"/>
                </a:cxn>
                <a:cxn ang="0">
                  <a:pos x="23" y="92"/>
                </a:cxn>
                <a:cxn ang="0">
                  <a:pos x="31" y="95"/>
                </a:cxn>
                <a:cxn ang="0">
                  <a:pos x="44" y="96"/>
                </a:cxn>
                <a:cxn ang="0">
                  <a:pos x="61" y="96"/>
                </a:cxn>
                <a:cxn ang="0">
                  <a:pos x="65" y="93"/>
                </a:cxn>
                <a:cxn ang="0">
                  <a:pos x="72" y="92"/>
                </a:cxn>
                <a:cxn ang="0">
                  <a:pos x="87" y="78"/>
                </a:cxn>
                <a:cxn ang="0">
                  <a:pos x="92" y="70"/>
                </a:cxn>
                <a:cxn ang="0">
                  <a:pos x="95" y="64"/>
                </a:cxn>
                <a:cxn ang="0">
                  <a:pos x="97" y="53"/>
                </a:cxn>
                <a:cxn ang="0">
                  <a:pos x="97" y="34"/>
                </a:cxn>
                <a:cxn ang="0">
                  <a:pos x="93" y="30"/>
                </a:cxn>
                <a:cxn ang="0">
                  <a:pos x="83" y="14"/>
                </a:cxn>
                <a:cxn ang="0">
                  <a:pos x="75" y="6"/>
                </a:cxn>
                <a:cxn ang="0">
                  <a:pos x="67" y="3"/>
                </a:cxn>
                <a:cxn ang="0">
                  <a:pos x="61" y="0"/>
                </a:cxn>
                <a:cxn ang="0">
                  <a:pos x="30" y="2"/>
                </a:cxn>
                <a:cxn ang="0">
                  <a:pos x="22" y="6"/>
                </a:cxn>
                <a:cxn ang="0">
                  <a:pos x="9" y="17"/>
                </a:cxn>
                <a:cxn ang="0">
                  <a:pos x="3" y="28"/>
                </a:cxn>
                <a:cxn ang="0">
                  <a:pos x="0" y="34"/>
                </a:cxn>
                <a:cxn ang="0">
                  <a:pos x="19" y="41"/>
                </a:cxn>
                <a:cxn ang="0">
                  <a:pos x="22" y="34"/>
                </a:cxn>
                <a:cxn ang="0">
                  <a:pos x="22" y="30"/>
                </a:cxn>
                <a:cxn ang="0">
                  <a:pos x="30" y="22"/>
                </a:cxn>
                <a:cxn ang="0">
                  <a:pos x="34" y="22"/>
                </a:cxn>
                <a:cxn ang="0">
                  <a:pos x="41" y="19"/>
                </a:cxn>
                <a:cxn ang="0">
                  <a:pos x="56" y="20"/>
                </a:cxn>
                <a:cxn ang="0">
                  <a:pos x="67" y="25"/>
                </a:cxn>
                <a:cxn ang="0">
                  <a:pos x="76" y="33"/>
                </a:cxn>
                <a:cxn ang="0">
                  <a:pos x="75" y="36"/>
                </a:cxn>
                <a:cxn ang="0">
                  <a:pos x="78" y="41"/>
                </a:cxn>
                <a:cxn ang="0">
                  <a:pos x="83" y="42"/>
                </a:cxn>
                <a:cxn ang="0">
                  <a:pos x="76" y="56"/>
                </a:cxn>
                <a:cxn ang="0">
                  <a:pos x="75" y="62"/>
                </a:cxn>
                <a:cxn ang="0">
                  <a:pos x="69" y="70"/>
                </a:cxn>
                <a:cxn ang="0">
                  <a:pos x="70" y="68"/>
                </a:cxn>
                <a:cxn ang="0">
                  <a:pos x="62" y="75"/>
                </a:cxn>
                <a:cxn ang="0">
                  <a:pos x="56" y="76"/>
                </a:cxn>
                <a:cxn ang="0">
                  <a:pos x="42" y="82"/>
                </a:cxn>
                <a:cxn ang="0">
                  <a:pos x="41" y="78"/>
                </a:cxn>
                <a:cxn ang="0">
                  <a:pos x="36" y="75"/>
                </a:cxn>
                <a:cxn ang="0">
                  <a:pos x="33" y="76"/>
                </a:cxn>
                <a:cxn ang="0">
                  <a:pos x="25" y="67"/>
                </a:cxn>
                <a:cxn ang="0">
                  <a:pos x="20" y="56"/>
                </a:cxn>
                <a:cxn ang="0">
                  <a:pos x="0" y="48"/>
                </a:cxn>
              </a:cxnLst>
              <a:rect l="0" t="0" r="r" b="b"/>
              <a:pathLst>
                <a:path w="97" h="96">
                  <a:moveTo>
                    <a:pt x="0" y="48"/>
                  </a:moveTo>
                  <a:lnTo>
                    <a:pt x="0" y="61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3" y="67"/>
                  </a:lnTo>
                  <a:lnTo>
                    <a:pt x="3" y="70"/>
                  </a:lnTo>
                  <a:lnTo>
                    <a:pt x="6" y="73"/>
                  </a:lnTo>
                  <a:lnTo>
                    <a:pt x="6" y="75"/>
                  </a:lnTo>
                  <a:lnTo>
                    <a:pt x="19" y="87"/>
                  </a:lnTo>
                  <a:lnTo>
                    <a:pt x="17" y="84"/>
                  </a:lnTo>
                  <a:lnTo>
                    <a:pt x="14" y="82"/>
                  </a:lnTo>
                  <a:lnTo>
                    <a:pt x="23" y="92"/>
                  </a:lnTo>
                  <a:lnTo>
                    <a:pt x="27" y="92"/>
                  </a:lnTo>
                  <a:lnTo>
                    <a:pt x="30" y="93"/>
                  </a:lnTo>
                  <a:lnTo>
                    <a:pt x="31" y="95"/>
                  </a:lnTo>
                  <a:lnTo>
                    <a:pt x="33" y="95"/>
                  </a:lnTo>
                  <a:lnTo>
                    <a:pt x="34" y="96"/>
                  </a:lnTo>
                  <a:lnTo>
                    <a:pt x="44" y="96"/>
                  </a:lnTo>
                  <a:lnTo>
                    <a:pt x="55" y="95"/>
                  </a:lnTo>
                  <a:lnTo>
                    <a:pt x="53" y="96"/>
                  </a:lnTo>
                  <a:lnTo>
                    <a:pt x="61" y="96"/>
                  </a:lnTo>
                  <a:lnTo>
                    <a:pt x="62" y="95"/>
                  </a:lnTo>
                  <a:lnTo>
                    <a:pt x="64" y="95"/>
                  </a:lnTo>
                  <a:lnTo>
                    <a:pt x="65" y="93"/>
                  </a:lnTo>
                  <a:lnTo>
                    <a:pt x="69" y="93"/>
                  </a:lnTo>
                  <a:lnTo>
                    <a:pt x="70" y="92"/>
                  </a:lnTo>
                  <a:lnTo>
                    <a:pt x="72" y="92"/>
                  </a:lnTo>
                  <a:lnTo>
                    <a:pt x="76" y="87"/>
                  </a:lnTo>
                  <a:lnTo>
                    <a:pt x="78" y="87"/>
                  </a:lnTo>
                  <a:lnTo>
                    <a:pt x="87" y="78"/>
                  </a:lnTo>
                  <a:lnTo>
                    <a:pt x="87" y="76"/>
                  </a:lnTo>
                  <a:lnTo>
                    <a:pt x="92" y="72"/>
                  </a:lnTo>
                  <a:lnTo>
                    <a:pt x="92" y="70"/>
                  </a:lnTo>
                  <a:lnTo>
                    <a:pt x="93" y="68"/>
                  </a:lnTo>
                  <a:lnTo>
                    <a:pt x="93" y="65"/>
                  </a:lnTo>
                  <a:lnTo>
                    <a:pt x="95" y="64"/>
                  </a:lnTo>
                  <a:lnTo>
                    <a:pt x="95" y="62"/>
                  </a:lnTo>
                  <a:lnTo>
                    <a:pt x="97" y="61"/>
                  </a:lnTo>
                  <a:lnTo>
                    <a:pt x="97" y="53"/>
                  </a:lnTo>
                  <a:lnTo>
                    <a:pt x="95" y="55"/>
                  </a:lnTo>
                  <a:lnTo>
                    <a:pt x="97" y="44"/>
                  </a:lnTo>
                  <a:lnTo>
                    <a:pt x="97" y="34"/>
                  </a:lnTo>
                  <a:lnTo>
                    <a:pt x="95" y="33"/>
                  </a:lnTo>
                  <a:lnTo>
                    <a:pt x="95" y="31"/>
                  </a:lnTo>
                  <a:lnTo>
                    <a:pt x="93" y="30"/>
                  </a:lnTo>
                  <a:lnTo>
                    <a:pt x="92" y="27"/>
                  </a:lnTo>
                  <a:lnTo>
                    <a:pt x="92" y="23"/>
                  </a:lnTo>
                  <a:lnTo>
                    <a:pt x="83" y="14"/>
                  </a:lnTo>
                  <a:lnTo>
                    <a:pt x="84" y="17"/>
                  </a:lnTo>
                  <a:lnTo>
                    <a:pt x="87" y="19"/>
                  </a:lnTo>
                  <a:lnTo>
                    <a:pt x="75" y="6"/>
                  </a:lnTo>
                  <a:lnTo>
                    <a:pt x="73" y="6"/>
                  </a:lnTo>
                  <a:lnTo>
                    <a:pt x="70" y="3"/>
                  </a:lnTo>
                  <a:lnTo>
                    <a:pt x="67" y="3"/>
                  </a:lnTo>
                  <a:lnTo>
                    <a:pt x="64" y="2"/>
                  </a:lnTo>
                  <a:lnTo>
                    <a:pt x="62" y="2"/>
                  </a:lnTo>
                  <a:lnTo>
                    <a:pt x="61" y="0"/>
                  </a:lnTo>
                  <a:lnTo>
                    <a:pt x="34" y="0"/>
                  </a:lnTo>
                  <a:lnTo>
                    <a:pt x="33" y="2"/>
                  </a:lnTo>
                  <a:lnTo>
                    <a:pt x="30" y="2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6"/>
                  </a:lnTo>
                  <a:lnTo>
                    <a:pt x="17" y="9"/>
                  </a:lnTo>
                  <a:lnTo>
                    <a:pt x="14" y="14"/>
                  </a:lnTo>
                  <a:lnTo>
                    <a:pt x="9" y="17"/>
                  </a:lnTo>
                  <a:lnTo>
                    <a:pt x="6" y="22"/>
                  </a:lnTo>
                  <a:lnTo>
                    <a:pt x="3" y="25"/>
                  </a:lnTo>
                  <a:lnTo>
                    <a:pt x="3" y="28"/>
                  </a:lnTo>
                  <a:lnTo>
                    <a:pt x="2" y="30"/>
                  </a:lnTo>
                  <a:lnTo>
                    <a:pt x="2" y="33"/>
                  </a:lnTo>
                  <a:lnTo>
                    <a:pt x="0" y="34"/>
                  </a:lnTo>
                  <a:lnTo>
                    <a:pt x="0" y="48"/>
                  </a:lnTo>
                  <a:lnTo>
                    <a:pt x="19" y="48"/>
                  </a:lnTo>
                  <a:lnTo>
                    <a:pt x="19" y="41"/>
                  </a:lnTo>
                  <a:lnTo>
                    <a:pt x="20" y="39"/>
                  </a:lnTo>
                  <a:lnTo>
                    <a:pt x="20" y="36"/>
                  </a:lnTo>
                  <a:lnTo>
                    <a:pt x="22" y="34"/>
                  </a:lnTo>
                  <a:lnTo>
                    <a:pt x="22" y="31"/>
                  </a:lnTo>
                  <a:lnTo>
                    <a:pt x="25" y="28"/>
                  </a:lnTo>
                  <a:lnTo>
                    <a:pt x="22" y="30"/>
                  </a:lnTo>
                  <a:lnTo>
                    <a:pt x="20" y="33"/>
                  </a:lnTo>
                  <a:lnTo>
                    <a:pt x="33" y="20"/>
                  </a:lnTo>
                  <a:lnTo>
                    <a:pt x="30" y="22"/>
                  </a:lnTo>
                  <a:lnTo>
                    <a:pt x="28" y="25"/>
                  </a:lnTo>
                  <a:lnTo>
                    <a:pt x="31" y="22"/>
                  </a:lnTo>
                  <a:lnTo>
                    <a:pt x="34" y="22"/>
                  </a:lnTo>
                  <a:lnTo>
                    <a:pt x="36" y="20"/>
                  </a:lnTo>
                  <a:lnTo>
                    <a:pt x="39" y="20"/>
                  </a:lnTo>
                  <a:lnTo>
                    <a:pt x="41" y="19"/>
                  </a:lnTo>
                  <a:lnTo>
                    <a:pt x="48" y="19"/>
                  </a:lnTo>
                  <a:lnTo>
                    <a:pt x="55" y="19"/>
                  </a:lnTo>
                  <a:lnTo>
                    <a:pt x="56" y="20"/>
                  </a:lnTo>
                  <a:lnTo>
                    <a:pt x="61" y="20"/>
                  </a:lnTo>
                  <a:lnTo>
                    <a:pt x="64" y="22"/>
                  </a:lnTo>
                  <a:lnTo>
                    <a:pt x="67" y="25"/>
                  </a:lnTo>
                  <a:lnTo>
                    <a:pt x="69" y="25"/>
                  </a:lnTo>
                  <a:lnTo>
                    <a:pt x="72" y="30"/>
                  </a:lnTo>
                  <a:lnTo>
                    <a:pt x="76" y="33"/>
                  </a:lnTo>
                  <a:lnTo>
                    <a:pt x="73" y="30"/>
                  </a:lnTo>
                  <a:lnTo>
                    <a:pt x="75" y="33"/>
                  </a:lnTo>
                  <a:lnTo>
                    <a:pt x="75" y="36"/>
                  </a:lnTo>
                  <a:lnTo>
                    <a:pt x="76" y="37"/>
                  </a:lnTo>
                  <a:lnTo>
                    <a:pt x="76" y="39"/>
                  </a:lnTo>
                  <a:lnTo>
                    <a:pt x="78" y="41"/>
                  </a:lnTo>
                  <a:lnTo>
                    <a:pt x="78" y="47"/>
                  </a:lnTo>
                  <a:lnTo>
                    <a:pt x="81" y="53"/>
                  </a:lnTo>
                  <a:lnTo>
                    <a:pt x="83" y="42"/>
                  </a:lnTo>
                  <a:lnTo>
                    <a:pt x="78" y="47"/>
                  </a:lnTo>
                  <a:lnTo>
                    <a:pt x="78" y="55"/>
                  </a:lnTo>
                  <a:lnTo>
                    <a:pt x="76" y="56"/>
                  </a:lnTo>
                  <a:lnTo>
                    <a:pt x="76" y="58"/>
                  </a:lnTo>
                  <a:lnTo>
                    <a:pt x="75" y="59"/>
                  </a:lnTo>
                  <a:lnTo>
                    <a:pt x="75" y="62"/>
                  </a:lnTo>
                  <a:lnTo>
                    <a:pt x="73" y="64"/>
                  </a:lnTo>
                  <a:lnTo>
                    <a:pt x="73" y="65"/>
                  </a:lnTo>
                  <a:lnTo>
                    <a:pt x="69" y="70"/>
                  </a:lnTo>
                  <a:lnTo>
                    <a:pt x="69" y="72"/>
                  </a:lnTo>
                  <a:lnTo>
                    <a:pt x="72" y="68"/>
                  </a:lnTo>
                  <a:lnTo>
                    <a:pt x="70" y="68"/>
                  </a:lnTo>
                  <a:lnTo>
                    <a:pt x="65" y="73"/>
                  </a:lnTo>
                  <a:lnTo>
                    <a:pt x="64" y="73"/>
                  </a:lnTo>
                  <a:lnTo>
                    <a:pt x="62" y="75"/>
                  </a:lnTo>
                  <a:lnTo>
                    <a:pt x="59" y="75"/>
                  </a:lnTo>
                  <a:lnTo>
                    <a:pt x="58" y="76"/>
                  </a:lnTo>
                  <a:lnTo>
                    <a:pt x="56" y="76"/>
                  </a:lnTo>
                  <a:lnTo>
                    <a:pt x="55" y="78"/>
                  </a:lnTo>
                  <a:lnTo>
                    <a:pt x="47" y="78"/>
                  </a:lnTo>
                  <a:lnTo>
                    <a:pt x="42" y="82"/>
                  </a:lnTo>
                  <a:lnTo>
                    <a:pt x="53" y="81"/>
                  </a:lnTo>
                  <a:lnTo>
                    <a:pt x="47" y="78"/>
                  </a:lnTo>
                  <a:lnTo>
                    <a:pt x="41" y="78"/>
                  </a:lnTo>
                  <a:lnTo>
                    <a:pt x="39" y="76"/>
                  </a:lnTo>
                  <a:lnTo>
                    <a:pt x="37" y="76"/>
                  </a:lnTo>
                  <a:lnTo>
                    <a:pt x="36" y="75"/>
                  </a:lnTo>
                  <a:lnTo>
                    <a:pt x="33" y="75"/>
                  </a:lnTo>
                  <a:lnTo>
                    <a:pt x="30" y="73"/>
                  </a:lnTo>
                  <a:lnTo>
                    <a:pt x="33" y="76"/>
                  </a:lnTo>
                  <a:lnTo>
                    <a:pt x="30" y="72"/>
                  </a:lnTo>
                  <a:lnTo>
                    <a:pt x="25" y="68"/>
                  </a:lnTo>
                  <a:lnTo>
                    <a:pt x="25" y="67"/>
                  </a:lnTo>
                  <a:lnTo>
                    <a:pt x="22" y="64"/>
                  </a:lnTo>
                  <a:lnTo>
                    <a:pt x="20" y="61"/>
                  </a:lnTo>
                  <a:lnTo>
                    <a:pt x="20" y="56"/>
                  </a:lnTo>
                  <a:lnTo>
                    <a:pt x="19" y="55"/>
                  </a:lnTo>
                  <a:lnTo>
                    <a:pt x="19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74" name="Oval 142"/>
            <p:cNvSpPr>
              <a:spLocks noChangeArrowheads="1"/>
            </p:cNvSpPr>
            <p:nvPr/>
          </p:nvSpPr>
          <p:spPr bwMode="auto">
            <a:xfrm>
              <a:off x="3434" y="2581"/>
              <a:ext cx="80" cy="81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75" name="Freeform 143"/>
            <p:cNvSpPr>
              <a:spLocks/>
            </p:cNvSpPr>
            <p:nvPr/>
          </p:nvSpPr>
          <p:spPr bwMode="auto">
            <a:xfrm>
              <a:off x="3424" y="2572"/>
              <a:ext cx="97" cy="96"/>
            </a:xfrm>
            <a:custGeom>
              <a:avLst/>
              <a:gdLst/>
              <a:ahLst/>
              <a:cxnLst>
                <a:cxn ang="0">
                  <a:pos x="2" y="62"/>
                </a:cxn>
                <a:cxn ang="0">
                  <a:pos x="3" y="70"/>
                </a:cxn>
                <a:cxn ang="0">
                  <a:pos x="19" y="87"/>
                </a:cxn>
                <a:cxn ang="0">
                  <a:pos x="24" y="91"/>
                </a:cxn>
                <a:cxn ang="0">
                  <a:pos x="31" y="94"/>
                </a:cxn>
                <a:cxn ang="0">
                  <a:pos x="44" y="96"/>
                </a:cxn>
                <a:cxn ang="0">
                  <a:pos x="61" y="96"/>
                </a:cxn>
                <a:cxn ang="0">
                  <a:pos x="65" y="93"/>
                </a:cxn>
                <a:cxn ang="0">
                  <a:pos x="72" y="91"/>
                </a:cxn>
                <a:cxn ang="0">
                  <a:pos x="87" y="77"/>
                </a:cxn>
                <a:cxn ang="0">
                  <a:pos x="92" y="70"/>
                </a:cxn>
                <a:cxn ang="0">
                  <a:pos x="95" y="63"/>
                </a:cxn>
                <a:cxn ang="0">
                  <a:pos x="97" y="53"/>
                </a:cxn>
                <a:cxn ang="0">
                  <a:pos x="97" y="34"/>
                </a:cxn>
                <a:cxn ang="0">
                  <a:pos x="93" y="29"/>
                </a:cxn>
                <a:cxn ang="0">
                  <a:pos x="83" y="14"/>
                </a:cxn>
                <a:cxn ang="0">
                  <a:pos x="75" y="6"/>
                </a:cxn>
                <a:cxn ang="0">
                  <a:pos x="67" y="3"/>
                </a:cxn>
                <a:cxn ang="0">
                  <a:pos x="61" y="0"/>
                </a:cxn>
                <a:cxn ang="0">
                  <a:pos x="30" y="1"/>
                </a:cxn>
                <a:cxn ang="0">
                  <a:pos x="22" y="6"/>
                </a:cxn>
                <a:cxn ang="0">
                  <a:pos x="10" y="17"/>
                </a:cxn>
                <a:cxn ang="0">
                  <a:pos x="3" y="28"/>
                </a:cxn>
                <a:cxn ang="0">
                  <a:pos x="0" y="34"/>
                </a:cxn>
                <a:cxn ang="0">
                  <a:pos x="19" y="40"/>
                </a:cxn>
                <a:cxn ang="0">
                  <a:pos x="22" y="34"/>
                </a:cxn>
                <a:cxn ang="0">
                  <a:pos x="22" y="29"/>
                </a:cxn>
                <a:cxn ang="0">
                  <a:pos x="30" y="21"/>
                </a:cxn>
                <a:cxn ang="0">
                  <a:pos x="34" y="21"/>
                </a:cxn>
                <a:cxn ang="0">
                  <a:pos x="41" y="18"/>
                </a:cxn>
                <a:cxn ang="0">
                  <a:pos x="56" y="20"/>
                </a:cxn>
                <a:cxn ang="0">
                  <a:pos x="67" y="25"/>
                </a:cxn>
                <a:cxn ang="0">
                  <a:pos x="76" y="32"/>
                </a:cxn>
                <a:cxn ang="0">
                  <a:pos x="75" y="35"/>
                </a:cxn>
                <a:cxn ang="0">
                  <a:pos x="78" y="40"/>
                </a:cxn>
                <a:cxn ang="0">
                  <a:pos x="83" y="42"/>
                </a:cxn>
                <a:cxn ang="0">
                  <a:pos x="76" y="56"/>
                </a:cxn>
                <a:cxn ang="0">
                  <a:pos x="75" y="62"/>
                </a:cxn>
                <a:cxn ang="0">
                  <a:pos x="69" y="70"/>
                </a:cxn>
                <a:cxn ang="0">
                  <a:pos x="70" y="68"/>
                </a:cxn>
                <a:cxn ang="0">
                  <a:pos x="62" y="74"/>
                </a:cxn>
                <a:cxn ang="0">
                  <a:pos x="56" y="76"/>
                </a:cxn>
                <a:cxn ang="0">
                  <a:pos x="42" y="82"/>
                </a:cxn>
                <a:cxn ang="0">
                  <a:pos x="41" y="77"/>
                </a:cxn>
                <a:cxn ang="0">
                  <a:pos x="36" y="74"/>
                </a:cxn>
                <a:cxn ang="0">
                  <a:pos x="33" y="76"/>
                </a:cxn>
                <a:cxn ang="0">
                  <a:pos x="25" y="67"/>
                </a:cxn>
                <a:cxn ang="0">
                  <a:pos x="20" y="56"/>
                </a:cxn>
                <a:cxn ang="0">
                  <a:pos x="0" y="48"/>
                </a:cxn>
              </a:cxnLst>
              <a:rect l="0" t="0" r="r" b="b"/>
              <a:pathLst>
                <a:path w="97" h="96">
                  <a:moveTo>
                    <a:pt x="0" y="48"/>
                  </a:moveTo>
                  <a:lnTo>
                    <a:pt x="0" y="60"/>
                  </a:lnTo>
                  <a:lnTo>
                    <a:pt x="2" y="62"/>
                  </a:lnTo>
                  <a:lnTo>
                    <a:pt x="2" y="63"/>
                  </a:lnTo>
                  <a:lnTo>
                    <a:pt x="3" y="67"/>
                  </a:lnTo>
                  <a:lnTo>
                    <a:pt x="3" y="70"/>
                  </a:lnTo>
                  <a:lnTo>
                    <a:pt x="6" y="73"/>
                  </a:lnTo>
                  <a:lnTo>
                    <a:pt x="6" y="74"/>
                  </a:lnTo>
                  <a:lnTo>
                    <a:pt x="19" y="87"/>
                  </a:lnTo>
                  <a:lnTo>
                    <a:pt x="17" y="84"/>
                  </a:lnTo>
                  <a:lnTo>
                    <a:pt x="14" y="82"/>
                  </a:lnTo>
                  <a:lnTo>
                    <a:pt x="24" y="91"/>
                  </a:lnTo>
                  <a:lnTo>
                    <a:pt x="27" y="91"/>
                  </a:lnTo>
                  <a:lnTo>
                    <a:pt x="30" y="93"/>
                  </a:lnTo>
                  <a:lnTo>
                    <a:pt x="31" y="94"/>
                  </a:lnTo>
                  <a:lnTo>
                    <a:pt x="33" y="94"/>
                  </a:lnTo>
                  <a:lnTo>
                    <a:pt x="34" y="96"/>
                  </a:lnTo>
                  <a:lnTo>
                    <a:pt x="44" y="96"/>
                  </a:lnTo>
                  <a:lnTo>
                    <a:pt x="55" y="94"/>
                  </a:lnTo>
                  <a:lnTo>
                    <a:pt x="53" y="96"/>
                  </a:lnTo>
                  <a:lnTo>
                    <a:pt x="61" y="96"/>
                  </a:lnTo>
                  <a:lnTo>
                    <a:pt x="62" y="94"/>
                  </a:lnTo>
                  <a:lnTo>
                    <a:pt x="64" y="94"/>
                  </a:lnTo>
                  <a:lnTo>
                    <a:pt x="65" y="93"/>
                  </a:lnTo>
                  <a:lnTo>
                    <a:pt x="69" y="93"/>
                  </a:lnTo>
                  <a:lnTo>
                    <a:pt x="70" y="91"/>
                  </a:lnTo>
                  <a:lnTo>
                    <a:pt x="72" y="91"/>
                  </a:lnTo>
                  <a:lnTo>
                    <a:pt x="76" y="87"/>
                  </a:lnTo>
                  <a:lnTo>
                    <a:pt x="78" y="87"/>
                  </a:lnTo>
                  <a:lnTo>
                    <a:pt x="87" y="77"/>
                  </a:lnTo>
                  <a:lnTo>
                    <a:pt x="87" y="76"/>
                  </a:lnTo>
                  <a:lnTo>
                    <a:pt x="92" y="71"/>
                  </a:lnTo>
                  <a:lnTo>
                    <a:pt x="92" y="70"/>
                  </a:lnTo>
                  <a:lnTo>
                    <a:pt x="93" y="68"/>
                  </a:lnTo>
                  <a:lnTo>
                    <a:pt x="93" y="65"/>
                  </a:lnTo>
                  <a:lnTo>
                    <a:pt x="95" y="63"/>
                  </a:lnTo>
                  <a:lnTo>
                    <a:pt x="95" y="62"/>
                  </a:lnTo>
                  <a:lnTo>
                    <a:pt x="97" y="60"/>
                  </a:lnTo>
                  <a:lnTo>
                    <a:pt x="97" y="53"/>
                  </a:lnTo>
                  <a:lnTo>
                    <a:pt x="95" y="54"/>
                  </a:lnTo>
                  <a:lnTo>
                    <a:pt x="97" y="43"/>
                  </a:lnTo>
                  <a:lnTo>
                    <a:pt x="97" y="34"/>
                  </a:lnTo>
                  <a:lnTo>
                    <a:pt x="95" y="32"/>
                  </a:lnTo>
                  <a:lnTo>
                    <a:pt x="95" y="31"/>
                  </a:lnTo>
                  <a:lnTo>
                    <a:pt x="93" y="29"/>
                  </a:lnTo>
                  <a:lnTo>
                    <a:pt x="92" y="26"/>
                  </a:lnTo>
                  <a:lnTo>
                    <a:pt x="92" y="23"/>
                  </a:lnTo>
                  <a:lnTo>
                    <a:pt x="83" y="14"/>
                  </a:lnTo>
                  <a:lnTo>
                    <a:pt x="84" y="17"/>
                  </a:lnTo>
                  <a:lnTo>
                    <a:pt x="87" y="18"/>
                  </a:lnTo>
                  <a:lnTo>
                    <a:pt x="75" y="6"/>
                  </a:lnTo>
                  <a:lnTo>
                    <a:pt x="73" y="6"/>
                  </a:lnTo>
                  <a:lnTo>
                    <a:pt x="70" y="3"/>
                  </a:lnTo>
                  <a:lnTo>
                    <a:pt x="67" y="3"/>
                  </a:lnTo>
                  <a:lnTo>
                    <a:pt x="64" y="1"/>
                  </a:lnTo>
                  <a:lnTo>
                    <a:pt x="62" y="1"/>
                  </a:lnTo>
                  <a:lnTo>
                    <a:pt x="61" y="0"/>
                  </a:lnTo>
                  <a:lnTo>
                    <a:pt x="34" y="0"/>
                  </a:lnTo>
                  <a:lnTo>
                    <a:pt x="33" y="1"/>
                  </a:lnTo>
                  <a:lnTo>
                    <a:pt x="30" y="1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6"/>
                  </a:lnTo>
                  <a:lnTo>
                    <a:pt x="17" y="9"/>
                  </a:lnTo>
                  <a:lnTo>
                    <a:pt x="14" y="14"/>
                  </a:lnTo>
                  <a:lnTo>
                    <a:pt x="10" y="17"/>
                  </a:lnTo>
                  <a:lnTo>
                    <a:pt x="6" y="21"/>
                  </a:lnTo>
                  <a:lnTo>
                    <a:pt x="3" y="25"/>
                  </a:lnTo>
                  <a:lnTo>
                    <a:pt x="3" y="28"/>
                  </a:lnTo>
                  <a:lnTo>
                    <a:pt x="2" y="29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48"/>
                  </a:lnTo>
                  <a:lnTo>
                    <a:pt x="19" y="48"/>
                  </a:lnTo>
                  <a:lnTo>
                    <a:pt x="19" y="40"/>
                  </a:lnTo>
                  <a:lnTo>
                    <a:pt x="20" y="39"/>
                  </a:lnTo>
                  <a:lnTo>
                    <a:pt x="20" y="35"/>
                  </a:lnTo>
                  <a:lnTo>
                    <a:pt x="22" y="34"/>
                  </a:lnTo>
                  <a:lnTo>
                    <a:pt x="22" y="31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2"/>
                  </a:lnTo>
                  <a:lnTo>
                    <a:pt x="33" y="20"/>
                  </a:lnTo>
                  <a:lnTo>
                    <a:pt x="30" y="21"/>
                  </a:lnTo>
                  <a:lnTo>
                    <a:pt x="28" y="25"/>
                  </a:lnTo>
                  <a:lnTo>
                    <a:pt x="31" y="21"/>
                  </a:lnTo>
                  <a:lnTo>
                    <a:pt x="34" y="21"/>
                  </a:lnTo>
                  <a:lnTo>
                    <a:pt x="36" y="20"/>
                  </a:lnTo>
                  <a:lnTo>
                    <a:pt x="39" y="20"/>
                  </a:lnTo>
                  <a:lnTo>
                    <a:pt x="41" y="18"/>
                  </a:lnTo>
                  <a:lnTo>
                    <a:pt x="48" y="18"/>
                  </a:lnTo>
                  <a:lnTo>
                    <a:pt x="55" y="18"/>
                  </a:lnTo>
                  <a:lnTo>
                    <a:pt x="56" y="20"/>
                  </a:lnTo>
                  <a:lnTo>
                    <a:pt x="61" y="20"/>
                  </a:lnTo>
                  <a:lnTo>
                    <a:pt x="64" y="21"/>
                  </a:lnTo>
                  <a:lnTo>
                    <a:pt x="67" y="25"/>
                  </a:lnTo>
                  <a:lnTo>
                    <a:pt x="69" y="25"/>
                  </a:lnTo>
                  <a:lnTo>
                    <a:pt x="72" y="29"/>
                  </a:lnTo>
                  <a:lnTo>
                    <a:pt x="76" y="32"/>
                  </a:lnTo>
                  <a:lnTo>
                    <a:pt x="73" y="29"/>
                  </a:lnTo>
                  <a:lnTo>
                    <a:pt x="75" y="32"/>
                  </a:lnTo>
                  <a:lnTo>
                    <a:pt x="75" y="35"/>
                  </a:lnTo>
                  <a:lnTo>
                    <a:pt x="76" y="37"/>
                  </a:lnTo>
                  <a:lnTo>
                    <a:pt x="76" y="39"/>
                  </a:lnTo>
                  <a:lnTo>
                    <a:pt x="78" y="40"/>
                  </a:lnTo>
                  <a:lnTo>
                    <a:pt x="78" y="46"/>
                  </a:lnTo>
                  <a:lnTo>
                    <a:pt x="81" y="53"/>
                  </a:lnTo>
                  <a:lnTo>
                    <a:pt x="83" y="42"/>
                  </a:lnTo>
                  <a:lnTo>
                    <a:pt x="78" y="46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6" y="57"/>
                  </a:lnTo>
                  <a:lnTo>
                    <a:pt x="75" y="59"/>
                  </a:lnTo>
                  <a:lnTo>
                    <a:pt x="75" y="62"/>
                  </a:lnTo>
                  <a:lnTo>
                    <a:pt x="73" y="63"/>
                  </a:lnTo>
                  <a:lnTo>
                    <a:pt x="73" y="65"/>
                  </a:lnTo>
                  <a:lnTo>
                    <a:pt x="69" y="70"/>
                  </a:lnTo>
                  <a:lnTo>
                    <a:pt x="69" y="71"/>
                  </a:lnTo>
                  <a:lnTo>
                    <a:pt x="72" y="68"/>
                  </a:lnTo>
                  <a:lnTo>
                    <a:pt x="70" y="68"/>
                  </a:lnTo>
                  <a:lnTo>
                    <a:pt x="65" y="73"/>
                  </a:lnTo>
                  <a:lnTo>
                    <a:pt x="64" y="73"/>
                  </a:lnTo>
                  <a:lnTo>
                    <a:pt x="62" y="74"/>
                  </a:lnTo>
                  <a:lnTo>
                    <a:pt x="59" y="74"/>
                  </a:lnTo>
                  <a:lnTo>
                    <a:pt x="58" y="76"/>
                  </a:lnTo>
                  <a:lnTo>
                    <a:pt x="56" y="76"/>
                  </a:lnTo>
                  <a:lnTo>
                    <a:pt x="55" y="77"/>
                  </a:lnTo>
                  <a:lnTo>
                    <a:pt x="47" y="77"/>
                  </a:lnTo>
                  <a:lnTo>
                    <a:pt x="42" y="82"/>
                  </a:lnTo>
                  <a:lnTo>
                    <a:pt x="53" y="81"/>
                  </a:lnTo>
                  <a:lnTo>
                    <a:pt x="47" y="77"/>
                  </a:lnTo>
                  <a:lnTo>
                    <a:pt x="41" y="77"/>
                  </a:lnTo>
                  <a:lnTo>
                    <a:pt x="39" y="76"/>
                  </a:lnTo>
                  <a:lnTo>
                    <a:pt x="38" y="76"/>
                  </a:lnTo>
                  <a:lnTo>
                    <a:pt x="36" y="74"/>
                  </a:lnTo>
                  <a:lnTo>
                    <a:pt x="33" y="74"/>
                  </a:lnTo>
                  <a:lnTo>
                    <a:pt x="30" y="73"/>
                  </a:lnTo>
                  <a:lnTo>
                    <a:pt x="33" y="76"/>
                  </a:lnTo>
                  <a:lnTo>
                    <a:pt x="30" y="71"/>
                  </a:lnTo>
                  <a:lnTo>
                    <a:pt x="25" y="68"/>
                  </a:lnTo>
                  <a:lnTo>
                    <a:pt x="25" y="67"/>
                  </a:lnTo>
                  <a:lnTo>
                    <a:pt x="22" y="63"/>
                  </a:lnTo>
                  <a:lnTo>
                    <a:pt x="20" y="60"/>
                  </a:lnTo>
                  <a:lnTo>
                    <a:pt x="20" y="56"/>
                  </a:lnTo>
                  <a:lnTo>
                    <a:pt x="19" y="54"/>
                  </a:lnTo>
                  <a:lnTo>
                    <a:pt x="19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76" name="Freeform 144"/>
            <p:cNvSpPr>
              <a:spLocks/>
            </p:cNvSpPr>
            <p:nvPr/>
          </p:nvSpPr>
          <p:spPr bwMode="auto">
            <a:xfrm>
              <a:off x="3912" y="957"/>
              <a:ext cx="277" cy="19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271" y="19"/>
                </a:cxn>
                <a:cxn ang="0">
                  <a:pos x="274" y="16"/>
                </a:cxn>
                <a:cxn ang="0">
                  <a:pos x="277" y="13"/>
                </a:cxn>
                <a:cxn ang="0">
                  <a:pos x="277" y="6"/>
                </a:cxn>
                <a:cxn ang="0">
                  <a:pos x="274" y="3"/>
                </a:cxn>
                <a:cxn ang="0">
                  <a:pos x="271" y="0"/>
                </a:cxn>
                <a:cxn ang="0">
                  <a:pos x="267" y="0"/>
                </a:cxn>
                <a:cxn ang="0">
                  <a:pos x="10" y="0"/>
                </a:cxn>
              </a:cxnLst>
              <a:rect l="0" t="0" r="r" b="b"/>
              <a:pathLst>
                <a:path w="277" h="19">
                  <a:moveTo>
                    <a:pt x="10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271" y="19"/>
                  </a:lnTo>
                  <a:lnTo>
                    <a:pt x="274" y="16"/>
                  </a:lnTo>
                  <a:lnTo>
                    <a:pt x="277" y="13"/>
                  </a:lnTo>
                  <a:lnTo>
                    <a:pt x="277" y="6"/>
                  </a:lnTo>
                  <a:lnTo>
                    <a:pt x="274" y="3"/>
                  </a:lnTo>
                  <a:lnTo>
                    <a:pt x="271" y="0"/>
                  </a:lnTo>
                  <a:lnTo>
                    <a:pt x="267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77" name="Rectangle 145"/>
            <p:cNvSpPr>
              <a:spLocks noChangeArrowheads="1"/>
            </p:cNvSpPr>
            <p:nvPr/>
          </p:nvSpPr>
          <p:spPr bwMode="auto">
            <a:xfrm>
              <a:off x="3545" y="3554"/>
              <a:ext cx="34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Swiss 721 SWA" charset="0"/>
                </a:rPr>
                <a:t>Q</a:t>
              </a:r>
              <a:r>
                <a:rPr lang="en-US" sz="1600" b="1" baseline="-25000">
                  <a:solidFill>
                    <a:srgbClr val="000000"/>
                  </a:solidFill>
                  <a:latin typeface="Swiss 721 SWA" charset="0"/>
                </a:rPr>
                <a:t>8</a:t>
              </a:r>
              <a:r>
                <a:rPr lang="en-US" sz="1600" b="1">
                  <a:solidFill>
                    <a:srgbClr val="000000"/>
                  </a:solidFill>
                  <a:latin typeface="Swiss 721 SWA" charset="0"/>
                </a:rPr>
                <a:t>*Q</a:t>
              </a:r>
              <a:r>
                <a:rPr lang="en-US" sz="1600" b="1" baseline="-25000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 baseline="-25000"/>
            </a:p>
          </p:txBody>
        </p:sp>
        <p:sp>
          <p:nvSpPr>
            <p:cNvPr id="197778" name="Rectangle 146"/>
            <p:cNvSpPr>
              <a:spLocks noChangeArrowheads="1"/>
            </p:cNvSpPr>
            <p:nvPr/>
          </p:nvSpPr>
          <p:spPr bwMode="auto">
            <a:xfrm>
              <a:off x="4060" y="3072"/>
              <a:ext cx="505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Q</a:t>
              </a:r>
              <a:r>
                <a:rPr lang="en-US" sz="1500" b="1" baseline="-25000">
                  <a:solidFill>
                    <a:srgbClr val="000000"/>
                  </a:solidFill>
                  <a:latin typeface="Swiss 721 SWA" charset="0"/>
                </a:rPr>
                <a:t>4</a:t>
              </a:r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*Q</a:t>
              </a:r>
              <a:r>
                <a:rPr lang="en-US" sz="1500" b="1" baseline="-25000">
                  <a:solidFill>
                    <a:srgbClr val="000000"/>
                  </a:solidFill>
                  <a:latin typeface="Swiss 721 SWA" charset="0"/>
                </a:rPr>
                <a:t>2</a:t>
              </a:r>
              <a:r>
                <a:rPr lang="en-US" sz="1500" b="1">
                  <a:solidFill>
                    <a:srgbClr val="000000"/>
                  </a:solidFill>
                  <a:latin typeface="Swiss 721 SWA" charset="0"/>
                </a:rPr>
                <a:t>*Q</a:t>
              </a:r>
              <a:r>
                <a:rPr lang="en-US" sz="1500" b="1" baseline="-25000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 baseline="-25000"/>
            </a:p>
          </p:txBody>
        </p:sp>
        <p:sp>
          <p:nvSpPr>
            <p:cNvPr id="197779" name="Rectangle 147"/>
            <p:cNvSpPr>
              <a:spLocks noChangeArrowheads="1"/>
            </p:cNvSpPr>
            <p:nvPr/>
          </p:nvSpPr>
          <p:spPr bwMode="auto">
            <a:xfrm>
              <a:off x="3507" y="2643"/>
              <a:ext cx="36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>
                  <a:solidFill>
                    <a:srgbClr val="000000"/>
                  </a:solidFill>
                  <a:latin typeface="Swiss 721 SWA" charset="0"/>
                </a:rPr>
                <a:t>Q</a:t>
              </a:r>
              <a:r>
                <a:rPr lang="en-US" sz="1700" b="1" baseline="-25000">
                  <a:solidFill>
                    <a:srgbClr val="000000"/>
                  </a:solidFill>
                  <a:latin typeface="Swiss 721 SWA" charset="0"/>
                </a:rPr>
                <a:t>2</a:t>
              </a:r>
              <a:r>
                <a:rPr lang="en-US" sz="1700" b="1">
                  <a:solidFill>
                    <a:srgbClr val="000000"/>
                  </a:solidFill>
                  <a:latin typeface="Swiss 721 SWA" charset="0"/>
                </a:rPr>
                <a:t>*Q</a:t>
              </a:r>
              <a:r>
                <a:rPr lang="en-US" sz="1700" b="1" baseline="-25000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 baseline="-25000"/>
            </a:p>
          </p:txBody>
        </p:sp>
        <p:sp>
          <p:nvSpPr>
            <p:cNvPr id="197780" name="Rectangle 148"/>
            <p:cNvSpPr>
              <a:spLocks noChangeArrowheads="1"/>
            </p:cNvSpPr>
            <p:nvPr/>
          </p:nvSpPr>
          <p:spPr bwMode="auto">
            <a:xfrm>
              <a:off x="3427" y="1925"/>
              <a:ext cx="34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Swiss 721 SWA" charset="0"/>
                </a:rPr>
                <a:t>Q</a:t>
              </a:r>
              <a:r>
                <a:rPr lang="en-US" sz="1600" b="1" baseline="-25000">
                  <a:solidFill>
                    <a:srgbClr val="000000"/>
                  </a:solidFill>
                  <a:latin typeface="Swiss 721 SWA" charset="0"/>
                </a:rPr>
                <a:t>8</a:t>
              </a:r>
              <a:r>
                <a:rPr lang="en-US" sz="1600" b="1">
                  <a:solidFill>
                    <a:srgbClr val="000000"/>
                  </a:solidFill>
                  <a:latin typeface="Swiss 721 SWA" charset="0"/>
                </a:rPr>
                <a:t>*Q</a:t>
              </a:r>
              <a:r>
                <a:rPr lang="en-US" sz="1600" b="1" baseline="-25000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 baseline="-25000"/>
            </a:p>
          </p:txBody>
        </p:sp>
        <p:sp>
          <p:nvSpPr>
            <p:cNvPr id="197781" name="Freeform 149"/>
            <p:cNvSpPr>
              <a:spLocks/>
            </p:cNvSpPr>
            <p:nvPr/>
          </p:nvSpPr>
          <p:spPr bwMode="auto">
            <a:xfrm>
              <a:off x="3430" y="1902"/>
              <a:ext cx="133" cy="3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3" y="0"/>
                </a:cxn>
                <a:cxn ang="0">
                  <a:pos x="10" y="2"/>
                </a:cxn>
                <a:cxn ang="0">
                  <a:pos x="5" y="5"/>
                </a:cxn>
                <a:cxn ang="0">
                  <a:pos x="2" y="9"/>
                </a:cxn>
                <a:cxn ang="0">
                  <a:pos x="0" y="12"/>
                </a:cxn>
                <a:cxn ang="0">
                  <a:pos x="0" y="22"/>
                </a:cxn>
                <a:cxn ang="0">
                  <a:pos x="2" y="26"/>
                </a:cxn>
                <a:cxn ang="0">
                  <a:pos x="5" y="30"/>
                </a:cxn>
                <a:cxn ang="0">
                  <a:pos x="10" y="33"/>
                </a:cxn>
                <a:cxn ang="0">
                  <a:pos x="13" y="34"/>
                </a:cxn>
                <a:cxn ang="0">
                  <a:pos x="120" y="34"/>
                </a:cxn>
                <a:cxn ang="0">
                  <a:pos x="125" y="33"/>
                </a:cxn>
                <a:cxn ang="0">
                  <a:pos x="131" y="26"/>
                </a:cxn>
                <a:cxn ang="0">
                  <a:pos x="133" y="22"/>
                </a:cxn>
                <a:cxn ang="0">
                  <a:pos x="133" y="12"/>
                </a:cxn>
                <a:cxn ang="0">
                  <a:pos x="131" y="9"/>
                </a:cxn>
                <a:cxn ang="0">
                  <a:pos x="128" y="5"/>
                </a:cxn>
                <a:cxn ang="0">
                  <a:pos x="125" y="2"/>
                </a:cxn>
                <a:cxn ang="0">
                  <a:pos x="120" y="0"/>
                </a:cxn>
                <a:cxn ang="0">
                  <a:pos x="115" y="0"/>
                </a:cxn>
                <a:cxn ang="0">
                  <a:pos x="18" y="0"/>
                </a:cxn>
              </a:cxnLst>
              <a:rect l="0" t="0" r="r" b="b"/>
              <a:pathLst>
                <a:path w="133" h="34">
                  <a:moveTo>
                    <a:pt x="18" y="0"/>
                  </a:moveTo>
                  <a:lnTo>
                    <a:pt x="13" y="0"/>
                  </a:lnTo>
                  <a:lnTo>
                    <a:pt x="10" y="2"/>
                  </a:lnTo>
                  <a:lnTo>
                    <a:pt x="5" y="5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5" y="30"/>
                  </a:lnTo>
                  <a:lnTo>
                    <a:pt x="10" y="33"/>
                  </a:lnTo>
                  <a:lnTo>
                    <a:pt x="13" y="34"/>
                  </a:lnTo>
                  <a:lnTo>
                    <a:pt x="120" y="34"/>
                  </a:lnTo>
                  <a:lnTo>
                    <a:pt x="125" y="33"/>
                  </a:lnTo>
                  <a:lnTo>
                    <a:pt x="131" y="26"/>
                  </a:lnTo>
                  <a:lnTo>
                    <a:pt x="133" y="22"/>
                  </a:lnTo>
                  <a:lnTo>
                    <a:pt x="133" y="12"/>
                  </a:lnTo>
                  <a:lnTo>
                    <a:pt x="131" y="9"/>
                  </a:lnTo>
                  <a:lnTo>
                    <a:pt x="128" y="5"/>
                  </a:lnTo>
                  <a:lnTo>
                    <a:pt x="125" y="2"/>
                  </a:lnTo>
                  <a:lnTo>
                    <a:pt x="120" y="0"/>
                  </a:lnTo>
                  <a:lnTo>
                    <a:pt x="115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82" name="Freeform 150"/>
            <p:cNvSpPr>
              <a:spLocks/>
            </p:cNvSpPr>
            <p:nvPr/>
          </p:nvSpPr>
          <p:spPr bwMode="auto">
            <a:xfrm>
              <a:off x="3639" y="3144"/>
              <a:ext cx="408" cy="71"/>
            </a:xfrm>
            <a:custGeom>
              <a:avLst/>
              <a:gdLst/>
              <a:ahLst/>
              <a:cxnLst>
                <a:cxn ang="0">
                  <a:pos x="404" y="12"/>
                </a:cxn>
                <a:cxn ang="0">
                  <a:pos x="405" y="12"/>
                </a:cxn>
                <a:cxn ang="0">
                  <a:pos x="405" y="10"/>
                </a:cxn>
                <a:cxn ang="0">
                  <a:pos x="408" y="7"/>
                </a:cxn>
                <a:cxn ang="0">
                  <a:pos x="408" y="3"/>
                </a:cxn>
                <a:cxn ang="0">
                  <a:pos x="407" y="3"/>
                </a:cxn>
                <a:cxn ang="0">
                  <a:pos x="404" y="0"/>
                </a:cxn>
                <a:cxn ang="0">
                  <a:pos x="401" y="0"/>
                </a:cxn>
                <a:cxn ang="0">
                  <a:pos x="4" y="59"/>
                </a:cxn>
                <a:cxn ang="0">
                  <a:pos x="3" y="59"/>
                </a:cxn>
                <a:cxn ang="0">
                  <a:pos x="3" y="60"/>
                </a:cxn>
                <a:cxn ang="0">
                  <a:pos x="0" y="63"/>
                </a:cxn>
                <a:cxn ang="0">
                  <a:pos x="0" y="68"/>
                </a:cxn>
                <a:cxn ang="0">
                  <a:pos x="1" y="68"/>
                </a:cxn>
                <a:cxn ang="0">
                  <a:pos x="4" y="71"/>
                </a:cxn>
                <a:cxn ang="0">
                  <a:pos x="7" y="71"/>
                </a:cxn>
                <a:cxn ang="0">
                  <a:pos x="404" y="12"/>
                </a:cxn>
              </a:cxnLst>
              <a:rect l="0" t="0" r="r" b="b"/>
              <a:pathLst>
                <a:path w="408" h="71">
                  <a:moveTo>
                    <a:pt x="404" y="12"/>
                  </a:moveTo>
                  <a:lnTo>
                    <a:pt x="405" y="12"/>
                  </a:lnTo>
                  <a:lnTo>
                    <a:pt x="405" y="10"/>
                  </a:lnTo>
                  <a:lnTo>
                    <a:pt x="408" y="7"/>
                  </a:lnTo>
                  <a:lnTo>
                    <a:pt x="408" y="3"/>
                  </a:lnTo>
                  <a:lnTo>
                    <a:pt x="407" y="3"/>
                  </a:lnTo>
                  <a:lnTo>
                    <a:pt x="404" y="0"/>
                  </a:lnTo>
                  <a:lnTo>
                    <a:pt x="401" y="0"/>
                  </a:lnTo>
                  <a:lnTo>
                    <a:pt x="4" y="59"/>
                  </a:lnTo>
                  <a:lnTo>
                    <a:pt x="3" y="59"/>
                  </a:lnTo>
                  <a:lnTo>
                    <a:pt x="3" y="60"/>
                  </a:lnTo>
                  <a:lnTo>
                    <a:pt x="0" y="63"/>
                  </a:lnTo>
                  <a:lnTo>
                    <a:pt x="0" y="68"/>
                  </a:lnTo>
                  <a:lnTo>
                    <a:pt x="1" y="68"/>
                  </a:lnTo>
                  <a:lnTo>
                    <a:pt x="4" y="71"/>
                  </a:lnTo>
                  <a:lnTo>
                    <a:pt x="7" y="71"/>
                  </a:lnTo>
                  <a:lnTo>
                    <a:pt x="404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83" name="Freeform 151"/>
            <p:cNvSpPr>
              <a:spLocks/>
            </p:cNvSpPr>
            <p:nvPr/>
          </p:nvSpPr>
          <p:spPr bwMode="auto">
            <a:xfrm>
              <a:off x="3645" y="3185"/>
              <a:ext cx="37" cy="36"/>
            </a:xfrm>
            <a:custGeom>
              <a:avLst/>
              <a:gdLst/>
              <a:ahLst/>
              <a:cxnLst>
                <a:cxn ang="0">
                  <a:pos x="37" y="36"/>
                </a:cxn>
                <a:cxn ang="0">
                  <a:pos x="0" y="24"/>
                </a:cxn>
                <a:cxn ang="0">
                  <a:pos x="33" y="0"/>
                </a:cxn>
                <a:cxn ang="0">
                  <a:pos x="37" y="36"/>
                </a:cxn>
              </a:cxnLst>
              <a:rect l="0" t="0" r="r" b="b"/>
              <a:pathLst>
                <a:path w="37" h="36">
                  <a:moveTo>
                    <a:pt x="37" y="36"/>
                  </a:moveTo>
                  <a:lnTo>
                    <a:pt x="0" y="24"/>
                  </a:lnTo>
                  <a:lnTo>
                    <a:pt x="33" y="0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84" name="Freeform 152"/>
            <p:cNvSpPr>
              <a:spLocks/>
            </p:cNvSpPr>
            <p:nvPr/>
          </p:nvSpPr>
          <p:spPr bwMode="auto">
            <a:xfrm>
              <a:off x="3639" y="3179"/>
              <a:ext cx="49" cy="48"/>
            </a:xfrm>
            <a:custGeom>
              <a:avLst/>
              <a:gdLst/>
              <a:ahLst/>
              <a:cxnLst>
                <a:cxn ang="0">
                  <a:pos x="37" y="44"/>
                </a:cxn>
                <a:cxn ang="0">
                  <a:pos x="45" y="36"/>
                </a:cxn>
                <a:cxn ang="0">
                  <a:pos x="7" y="24"/>
                </a:cxn>
                <a:cxn ang="0">
                  <a:pos x="9" y="34"/>
                </a:cxn>
                <a:cxn ang="0">
                  <a:pos x="42" y="11"/>
                </a:cxn>
                <a:cxn ang="0">
                  <a:pos x="32" y="8"/>
                </a:cxn>
                <a:cxn ang="0">
                  <a:pos x="37" y="44"/>
                </a:cxn>
                <a:cxn ang="0">
                  <a:pos x="49" y="41"/>
                </a:cxn>
                <a:cxn ang="0">
                  <a:pos x="45" y="5"/>
                </a:cxn>
                <a:cxn ang="0">
                  <a:pos x="43" y="3"/>
                </a:cxn>
                <a:cxn ang="0">
                  <a:pos x="43" y="2"/>
                </a:cxn>
                <a:cxn ang="0">
                  <a:pos x="42" y="0"/>
                </a:cxn>
                <a:cxn ang="0">
                  <a:pos x="40" y="0"/>
                </a:cxn>
                <a:cxn ang="0">
                  <a:pos x="39" y="0"/>
                </a:cxn>
                <a:cxn ang="0">
                  <a:pos x="37" y="0"/>
                </a:cxn>
                <a:cxn ang="0">
                  <a:pos x="35" y="2"/>
                </a:cxn>
                <a:cxn ang="0">
                  <a:pos x="3" y="25"/>
                </a:cxn>
                <a:cxn ang="0">
                  <a:pos x="1" y="25"/>
                </a:cxn>
                <a:cxn ang="0">
                  <a:pos x="1" y="27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0" y="31"/>
                </a:cxn>
                <a:cxn ang="0">
                  <a:pos x="0" y="33"/>
                </a:cxn>
                <a:cxn ang="0">
                  <a:pos x="1" y="34"/>
                </a:cxn>
                <a:cxn ang="0">
                  <a:pos x="3" y="34"/>
                </a:cxn>
                <a:cxn ang="0">
                  <a:pos x="4" y="36"/>
                </a:cxn>
                <a:cxn ang="0">
                  <a:pos x="42" y="48"/>
                </a:cxn>
                <a:cxn ang="0">
                  <a:pos x="45" y="48"/>
                </a:cxn>
                <a:cxn ang="0">
                  <a:pos x="46" y="48"/>
                </a:cxn>
                <a:cxn ang="0">
                  <a:pos x="46" y="47"/>
                </a:cxn>
                <a:cxn ang="0">
                  <a:pos x="48" y="45"/>
                </a:cxn>
                <a:cxn ang="0">
                  <a:pos x="49" y="45"/>
                </a:cxn>
                <a:cxn ang="0">
                  <a:pos x="49" y="44"/>
                </a:cxn>
                <a:cxn ang="0">
                  <a:pos x="49" y="41"/>
                </a:cxn>
                <a:cxn ang="0">
                  <a:pos x="37" y="44"/>
                </a:cxn>
              </a:cxnLst>
              <a:rect l="0" t="0" r="r" b="b"/>
              <a:pathLst>
                <a:path w="49" h="48">
                  <a:moveTo>
                    <a:pt x="37" y="44"/>
                  </a:moveTo>
                  <a:lnTo>
                    <a:pt x="45" y="36"/>
                  </a:lnTo>
                  <a:lnTo>
                    <a:pt x="7" y="24"/>
                  </a:lnTo>
                  <a:lnTo>
                    <a:pt x="9" y="34"/>
                  </a:lnTo>
                  <a:lnTo>
                    <a:pt x="42" y="11"/>
                  </a:lnTo>
                  <a:lnTo>
                    <a:pt x="32" y="8"/>
                  </a:lnTo>
                  <a:lnTo>
                    <a:pt x="37" y="44"/>
                  </a:lnTo>
                  <a:lnTo>
                    <a:pt x="49" y="41"/>
                  </a:lnTo>
                  <a:lnTo>
                    <a:pt x="45" y="5"/>
                  </a:lnTo>
                  <a:lnTo>
                    <a:pt x="43" y="3"/>
                  </a:lnTo>
                  <a:lnTo>
                    <a:pt x="43" y="2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7" y="0"/>
                  </a:lnTo>
                  <a:lnTo>
                    <a:pt x="35" y="2"/>
                  </a:lnTo>
                  <a:lnTo>
                    <a:pt x="3" y="25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3" y="34"/>
                  </a:lnTo>
                  <a:lnTo>
                    <a:pt x="4" y="36"/>
                  </a:lnTo>
                  <a:lnTo>
                    <a:pt x="42" y="48"/>
                  </a:lnTo>
                  <a:lnTo>
                    <a:pt x="45" y="48"/>
                  </a:lnTo>
                  <a:lnTo>
                    <a:pt x="46" y="48"/>
                  </a:lnTo>
                  <a:lnTo>
                    <a:pt x="46" y="47"/>
                  </a:lnTo>
                  <a:lnTo>
                    <a:pt x="48" y="45"/>
                  </a:lnTo>
                  <a:lnTo>
                    <a:pt x="49" y="45"/>
                  </a:lnTo>
                  <a:lnTo>
                    <a:pt x="49" y="44"/>
                  </a:lnTo>
                  <a:lnTo>
                    <a:pt x="49" y="41"/>
                  </a:lnTo>
                  <a:lnTo>
                    <a:pt x="37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SYEN 3330 Digital Systems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Chapter </a:t>
            </a:r>
            <a:r>
              <a:rPr lang="en-US" altLang="ko-KR">
                <a:ea typeface="굴림" charset="-127"/>
              </a:rPr>
              <a:t>7</a:t>
            </a:r>
            <a:r>
              <a:rPr lang="en-US"/>
              <a:t>-2          Page </a:t>
            </a:r>
            <a:fld id="{C097A8CA-A961-4D78-8B4D-A5F7C2F9046C}" type="slidenum">
              <a:rPr lang="en-US"/>
              <a:pPr/>
              <a:t>42</a:t>
            </a:fld>
            <a:endParaRPr 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Timing Sequences</a:t>
            </a:r>
          </a:p>
        </p:txBody>
      </p:sp>
      <p:graphicFrame>
        <p:nvGraphicFramePr>
          <p:cNvPr id="247808" name="Object 0"/>
          <p:cNvGraphicFramePr>
            <a:graphicFrameLocks noChangeAspect="1"/>
          </p:cNvGraphicFramePr>
          <p:nvPr/>
        </p:nvGraphicFramePr>
        <p:xfrm>
          <a:off x="531813" y="1293813"/>
          <a:ext cx="7983537" cy="2406650"/>
        </p:xfrm>
        <a:graphic>
          <a:graphicData uri="http://schemas.openxmlformats.org/presentationml/2006/ole">
            <p:oleObj spid="_x0000_s91138" name="Document" r:id="rId3" imgW="7946280" imgH="2408040" progId="Word.Document.8">
              <p:embed/>
            </p:oleObj>
          </a:graphicData>
        </a:graphic>
      </p:graphicFrame>
      <p:graphicFrame>
        <p:nvGraphicFramePr>
          <p:cNvPr id="247809" name="Object 1"/>
          <p:cNvGraphicFramePr>
            <a:graphicFrameLocks noChangeAspect="1"/>
          </p:cNvGraphicFramePr>
          <p:nvPr/>
        </p:nvGraphicFramePr>
        <p:xfrm>
          <a:off x="533400" y="3352800"/>
          <a:ext cx="8305800" cy="2801938"/>
        </p:xfrm>
        <a:graphic>
          <a:graphicData uri="http://schemas.openxmlformats.org/presentationml/2006/ole">
            <p:oleObj spid="_x0000_s91139" name="Document" r:id="rId4" imgW="8305920" imgH="281628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SYEN 3330 Digital Systems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Chapter </a:t>
            </a:r>
            <a:r>
              <a:rPr lang="en-US" altLang="ko-KR">
                <a:ea typeface="굴림" charset="-127"/>
              </a:rPr>
              <a:t>7</a:t>
            </a:r>
            <a:r>
              <a:rPr lang="en-US"/>
              <a:t>-2          Page </a:t>
            </a:r>
            <a:fld id="{5BB595C0-4DB2-4042-A4D9-A6EAA7040484}" type="slidenum">
              <a:rPr lang="en-US"/>
              <a:pPr/>
              <a:t>43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Ring Counter</a:t>
            </a:r>
          </a:p>
        </p:txBody>
      </p:sp>
      <p:graphicFrame>
        <p:nvGraphicFramePr>
          <p:cNvPr id="248832" name="Object 0"/>
          <p:cNvGraphicFramePr>
            <a:graphicFrameLocks noChangeAspect="1"/>
          </p:cNvGraphicFramePr>
          <p:nvPr/>
        </p:nvGraphicFramePr>
        <p:xfrm>
          <a:off x="604838" y="1366838"/>
          <a:ext cx="3532187" cy="2673350"/>
        </p:xfrm>
        <a:graphic>
          <a:graphicData uri="http://schemas.openxmlformats.org/presentationml/2006/ole">
            <p:oleObj spid="_x0000_s92162" name="Document" r:id="rId3" imgW="3535560" imgH="2685240" progId="Word.Document.8">
              <p:embed/>
            </p:oleObj>
          </a:graphicData>
        </a:graphic>
      </p:graphicFrame>
      <p:graphicFrame>
        <p:nvGraphicFramePr>
          <p:cNvPr id="248833" name="Object 1"/>
          <p:cNvGraphicFramePr>
            <a:graphicFrameLocks noChangeAspect="1"/>
          </p:cNvGraphicFramePr>
          <p:nvPr/>
        </p:nvGraphicFramePr>
        <p:xfrm>
          <a:off x="4876800" y="1371600"/>
          <a:ext cx="3779838" cy="4876800"/>
        </p:xfrm>
        <a:graphic>
          <a:graphicData uri="http://schemas.openxmlformats.org/presentationml/2006/ole">
            <p:oleObj spid="_x0000_s92163" name="Designer Drawing" r:id="rId4" imgW="4654800" imgH="6008040" progId="Designer.Drawing.7">
              <p:embed/>
            </p:oleObj>
          </a:graphicData>
        </a:graphic>
      </p:graphicFrame>
      <p:graphicFrame>
        <p:nvGraphicFramePr>
          <p:cNvPr id="248834" name="Object 2"/>
          <p:cNvGraphicFramePr>
            <a:graphicFrameLocks noChangeAspect="1"/>
          </p:cNvGraphicFramePr>
          <p:nvPr/>
        </p:nvGraphicFramePr>
        <p:xfrm>
          <a:off x="609600" y="3657600"/>
          <a:ext cx="3641725" cy="1741488"/>
        </p:xfrm>
        <a:graphic>
          <a:graphicData uri="http://schemas.openxmlformats.org/presentationml/2006/ole">
            <p:oleObj spid="_x0000_s92164" name="Document" r:id="rId5" imgW="3651480" imgH="1743480" progId="Word.Document.8">
              <p:embed/>
            </p:oleObj>
          </a:graphicData>
        </a:graphic>
      </p:graphicFrame>
      <p:graphicFrame>
        <p:nvGraphicFramePr>
          <p:cNvPr id="248835" name="Object 3"/>
          <p:cNvGraphicFramePr>
            <a:graphicFrameLocks noChangeAspect="1"/>
          </p:cNvGraphicFramePr>
          <p:nvPr/>
        </p:nvGraphicFramePr>
        <p:xfrm>
          <a:off x="609600" y="5116513"/>
          <a:ext cx="3641725" cy="1741487"/>
        </p:xfrm>
        <a:graphic>
          <a:graphicData uri="http://schemas.openxmlformats.org/presentationml/2006/ole">
            <p:oleObj spid="_x0000_s92165" name="Document" r:id="rId6" imgW="3651480" imgH="174348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SYEN 3330 Digital Systems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Chapter </a:t>
            </a:r>
            <a:r>
              <a:rPr lang="en-US" altLang="ko-KR">
                <a:ea typeface="굴림" charset="-127"/>
              </a:rPr>
              <a:t>7</a:t>
            </a:r>
            <a:r>
              <a:rPr lang="en-US"/>
              <a:t>-2          Page </a:t>
            </a:r>
            <a:fld id="{8BD743D8-3030-4E61-8D42-791C6991F1BF}" type="slidenum">
              <a:rPr lang="en-US"/>
              <a:pPr/>
              <a:t>44</a:t>
            </a:fld>
            <a:endParaRPr lang="en-US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Johnson Counter (Switch-Tail)</a:t>
            </a:r>
          </a:p>
        </p:txBody>
      </p:sp>
      <p:graphicFrame>
        <p:nvGraphicFramePr>
          <p:cNvPr id="211971" name="Object 3"/>
          <p:cNvGraphicFramePr>
            <a:graphicFrameLocks noChangeAspect="1"/>
          </p:cNvGraphicFramePr>
          <p:nvPr/>
        </p:nvGraphicFramePr>
        <p:xfrm>
          <a:off x="457200" y="1447800"/>
          <a:ext cx="4016375" cy="3459163"/>
        </p:xfrm>
        <a:graphic>
          <a:graphicData uri="http://schemas.openxmlformats.org/presentationml/2006/ole">
            <p:oleObj spid="_x0000_s93186" name="Document" r:id="rId3" imgW="3416760" imgH="2944440" progId="Word.Document.8">
              <p:embed/>
            </p:oleObj>
          </a:graphicData>
        </a:graphic>
      </p:graphicFrame>
      <p:graphicFrame>
        <p:nvGraphicFramePr>
          <p:cNvPr id="211972" name="Object 4"/>
          <p:cNvGraphicFramePr>
            <a:graphicFrameLocks noChangeAspect="1"/>
          </p:cNvGraphicFramePr>
          <p:nvPr/>
        </p:nvGraphicFramePr>
        <p:xfrm>
          <a:off x="4648200" y="1371600"/>
          <a:ext cx="3792538" cy="4921250"/>
        </p:xfrm>
        <a:graphic>
          <a:graphicData uri="http://schemas.openxmlformats.org/presentationml/2006/ole">
            <p:oleObj spid="_x0000_s93187" name="Designer Drawing" r:id="rId4" imgW="4673160" imgH="6063120" progId="Designer.Drawing.7">
              <p:embed/>
            </p:oleObj>
          </a:graphicData>
        </a:graphic>
      </p:graphicFrame>
      <p:graphicFrame>
        <p:nvGraphicFramePr>
          <p:cNvPr id="211973" name="Object 5"/>
          <p:cNvGraphicFramePr>
            <a:graphicFrameLocks noChangeAspect="1"/>
          </p:cNvGraphicFramePr>
          <p:nvPr/>
        </p:nvGraphicFramePr>
        <p:xfrm>
          <a:off x="531813" y="4498975"/>
          <a:ext cx="3448050" cy="1984375"/>
        </p:xfrm>
        <a:graphic>
          <a:graphicData uri="http://schemas.openxmlformats.org/presentationml/2006/ole">
            <p:oleObj spid="_x0000_s93188" name="Document" r:id="rId5" imgW="3456360" imgH="1996560" progId="Word.Document.8">
              <p:embed/>
            </p:oleObj>
          </a:graphicData>
        </a:graphic>
      </p:graphicFrame>
      <p:sp>
        <p:nvSpPr>
          <p:cNvPr id="211974" name="Rectangle 6"/>
          <p:cNvSpPr>
            <a:spLocks noChangeArrowheads="1"/>
          </p:cNvSpPr>
          <p:nvPr/>
        </p:nvSpPr>
        <p:spPr bwMode="auto">
          <a:xfrm>
            <a:off x="4419600" y="57150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5" name="Text Box 7"/>
          <p:cNvSpPr txBox="1">
            <a:spLocks noChangeArrowheads="1"/>
          </p:cNvSpPr>
          <p:nvPr/>
        </p:nvSpPr>
        <p:spPr bwMode="auto">
          <a:xfrm>
            <a:off x="4343400" y="579120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B</a:t>
            </a:r>
            <a:r>
              <a:rPr lang="en-US" sz="1800">
                <a:sym typeface="Symbol" pitchFamily="18" charset="2"/>
              </a:rPr>
              <a:t></a:t>
            </a:r>
            <a:r>
              <a:rPr lang="en-US" sz="1800"/>
              <a:t>C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85800"/>
          </a:xfrm>
        </p:spPr>
        <p:txBody>
          <a:bodyPr/>
          <a:lstStyle/>
          <a:p>
            <a:r>
              <a:rPr lang="en-US" sz="4000" b="1">
                <a:solidFill>
                  <a:srgbClr val="0000CC"/>
                </a:solidFill>
              </a:rPr>
              <a:t>OVERVIEW  OF</a:t>
            </a:r>
            <a:br>
              <a:rPr lang="en-US" sz="4000" b="1">
                <a:solidFill>
                  <a:srgbClr val="0000CC"/>
                </a:solidFill>
              </a:rPr>
            </a:br>
            <a:r>
              <a:rPr lang="en-US" sz="4000" b="1">
                <a:solidFill>
                  <a:srgbClr val="0000CC"/>
                </a:solidFill>
              </a:rPr>
              <a:t>SHIFT  REGISTERS</a:t>
            </a:r>
            <a:endParaRPr lang="en-US" b="1">
              <a:solidFill>
                <a:srgbClr val="FFFF00"/>
              </a:solidFill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895350" y="3295650"/>
            <a:ext cx="81724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0000CC"/>
              </a:buClr>
              <a:buFontTx/>
              <a:buChar char="•"/>
            </a:pPr>
            <a:r>
              <a:rPr lang="en-US" sz="240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Times New Roman" pitchFamily="18" charset="0"/>
              </a:rPr>
              <a:t>Common tasks of shift registers:</a:t>
            </a:r>
          </a:p>
          <a:p>
            <a:pPr marL="804863" lvl="1" indent="-347663">
              <a:lnSpc>
                <a:spcPct val="110000"/>
              </a:lnSpc>
              <a:buClr>
                <a:srgbClr val="0000CC"/>
              </a:buClr>
              <a:buFontTx/>
              <a:buChar char="–"/>
            </a:pPr>
            <a:r>
              <a:rPr lang="en-US" sz="2800" b="1">
                <a:solidFill>
                  <a:srgbClr val="008000"/>
                </a:solidFill>
                <a:latin typeface="Times New Roman" pitchFamily="18" charset="0"/>
              </a:rPr>
              <a:t> Serial/parallel data conversion</a:t>
            </a:r>
          </a:p>
          <a:p>
            <a:pPr marL="804863" lvl="1" indent="-347663">
              <a:lnSpc>
                <a:spcPct val="110000"/>
              </a:lnSpc>
              <a:buClr>
                <a:srgbClr val="0000CC"/>
              </a:buClr>
              <a:buFontTx/>
              <a:buChar char="–"/>
            </a:pPr>
            <a:r>
              <a:rPr lang="en-US" sz="2800" b="1">
                <a:solidFill>
                  <a:srgbClr val="008000"/>
                </a:solidFill>
                <a:latin typeface="Times New Roman" pitchFamily="18" charset="0"/>
              </a:rPr>
              <a:t> UART (an example)</a:t>
            </a:r>
          </a:p>
          <a:p>
            <a:pPr marL="804863" lvl="1" indent="-347663">
              <a:lnSpc>
                <a:spcPct val="110000"/>
              </a:lnSpc>
              <a:buClr>
                <a:srgbClr val="0000CC"/>
              </a:buClr>
              <a:buFontTx/>
              <a:buChar char="–"/>
            </a:pPr>
            <a:r>
              <a:rPr lang="en-US" sz="2800" b="1">
                <a:solidFill>
                  <a:srgbClr val="008000"/>
                </a:solidFill>
                <a:latin typeface="Times New Roman" pitchFamily="18" charset="0"/>
              </a:rPr>
              <a:t> Time delay</a:t>
            </a:r>
          </a:p>
          <a:p>
            <a:pPr marL="804863" lvl="1" indent="-347663">
              <a:lnSpc>
                <a:spcPct val="110000"/>
              </a:lnSpc>
              <a:buClr>
                <a:srgbClr val="0000CC"/>
              </a:buClr>
              <a:buFontTx/>
              <a:buChar char="–"/>
            </a:pPr>
            <a:r>
              <a:rPr lang="en-US" sz="2800" b="1">
                <a:solidFill>
                  <a:srgbClr val="008000"/>
                </a:solidFill>
                <a:latin typeface="Times New Roman" pitchFamily="18" charset="0"/>
              </a:rPr>
              <a:t> Ring counter</a:t>
            </a:r>
          </a:p>
          <a:p>
            <a:pPr marL="804863" lvl="1" indent="-347663">
              <a:lnSpc>
                <a:spcPct val="110000"/>
              </a:lnSpc>
              <a:buClr>
                <a:srgbClr val="0000CC"/>
              </a:buClr>
              <a:buFontTx/>
              <a:buChar char="–"/>
            </a:pPr>
            <a:r>
              <a:rPr lang="en-US" sz="2800" b="1">
                <a:solidFill>
                  <a:srgbClr val="008000"/>
                </a:solidFill>
                <a:latin typeface="Times New Roman" pitchFamily="18" charset="0"/>
              </a:rPr>
              <a:t> Twisted-ring counter or Johnson counter</a:t>
            </a:r>
          </a:p>
          <a:p>
            <a:pPr marL="804863" lvl="1" indent="-347663">
              <a:lnSpc>
                <a:spcPct val="110000"/>
              </a:lnSpc>
              <a:buClr>
                <a:srgbClr val="0000CC"/>
              </a:buClr>
              <a:buFontTx/>
              <a:buChar char="–"/>
            </a:pPr>
            <a:r>
              <a:rPr lang="en-US" sz="2800" b="1">
                <a:solidFill>
                  <a:srgbClr val="008000"/>
                </a:solidFill>
                <a:latin typeface="Times New Roman" pitchFamily="18" charset="0"/>
              </a:rPr>
              <a:t> Memory device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990600" y="1504950"/>
            <a:ext cx="7239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7800" indent="-177800">
              <a:buClr>
                <a:srgbClr val="0000CC"/>
              </a:buClr>
              <a:buFontTx/>
              <a:buChar char="•"/>
            </a:pPr>
            <a:r>
              <a:rPr lang="en-US" sz="2800" b="1">
                <a:solidFill>
                  <a:srgbClr val="008000"/>
                </a:solidFill>
                <a:latin typeface="Times New Roman" pitchFamily="18" charset="0"/>
              </a:rPr>
              <a:t>A </a:t>
            </a:r>
            <a:r>
              <a:rPr lang="en-US" sz="2800" b="1">
                <a:solidFill>
                  <a:srgbClr val="CC0000"/>
                </a:solidFill>
                <a:latin typeface="Times New Roman" pitchFamily="18" charset="0"/>
              </a:rPr>
              <a:t>shift register</a:t>
            </a:r>
            <a:r>
              <a:rPr lang="en-US" sz="2800" b="1">
                <a:solidFill>
                  <a:srgbClr val="008000"/>
                </a:solidFill>
                <a:latin typeface="Times New Roman" pitchFamily="18" charset="0"/>
              </a:rPr>
              <a:t> is a sequential logic device made up of flip-flops that allows parallel or serial loading and serial or parallel outputs as well as shifting bit by bit.</a:t>
            </a: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  <p:bldP spid="9220" grpId="0" build="p" autoUpdateAnimBg="0" advAuto="100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400800" cy="1143000"/>
          </a:xfrm>
        </p:spPr>
        <p:txBody>
          <a:bodyPr/>
          <a:lstStyle/>
          <a:p>
            <a:r>
              <a:rPr lang="en-US" sz="4000" b="1">
                <a:solidFill>
                  <a:srgbClr val="0000CC"/>
                </a:solidFill>
              </a:rPr>
              <a:t>SERIAL/PARALLEL DATA  CONVERSION</a:t>
            </a:r>
            <a:endParaRPr lang="en-US" sz="4000">
              <a:solidFill>
                <a:srgbClr val="0000CC"/>
              </a:solidFill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156325" y="16668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Times New Roman" pitchFamily="18" charset="0"/>
              </a:rPr>
              <a:t>  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81000" y="4038600"/>
            <a:ext cx="8215313" cy="914400"/>
            <a:chOff x="384" y="1248"/>
            <a:chExt cx="5175" cy="576"/>
          </a:xfrm>
        </p:grpSpPr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1728" y="1332"/>
              <a:ext cx="2448" cy="396"/>
              <a:chOff x="1728" y="1332"/>
              <a:chExt cx="2448" cy="396"/>
            </a:xfrm>
          </p:grpSpPr>
          <p:sp>
            <p:nvSpPr>
              <p:cNvPr id="10248" name="Rectangle 8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2448" cy="384"/>
              </a:xfrm>
              <a:prstGeom prst="rect">
                <a:avLst/>
              </a:prstGeom>
              <a:solidFill>
                <a:srgbClr val="FFFF0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FF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endParaRPr lang="en-US" sz="800"/>
              </a:p>
            </p:txBody>
          </p:sp>
          <p:sp>
            <p:nvSpPr>
              <p:cNvPr id="10252" name="Text Box 12"/>
              <p:cNvSpPr txBox="1">
                <a:spLocks noChangeArrowheads="1"/>
              </p:cNvSpPr>
              <p:nvPr/>
            </p:nvSpPr>
            <p:spPr bwMode="auto">
              <a:xfrm>
                <a:off x="1912" y="1332"/>
                <a:ext cx="218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 b="1">
                    <a:solidFill>
                      <a:srgbClr val="000000"/>
                    </a:solidFill>
                  </a:rPr>
                  <a:t>1  0  1  0  1  1  1  1</a:t>
                </a:r>
                <a:endParaRPr lang="en-US" sz="280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0256" name="AutoShape 16"/>
            <p:cNvSpPr>
              <a:spLocks noChangeArrowheads="1"/>
            </p:cNvSpPr>
            <p:nvPr/>
          </p:nvSpPr>
          <p:spPr bwMode="auto">
            <a:xfrm>
              <a:off x="384" y="1296"/>
              <a:ext cx="1143" cy="528"/>
            </a:xfrm>
            <a:prstGeom prst="notchedRightArrow">
              <a:avLst>
                <a:gd name="adj1" fmla="val 50000"/>
                <a:gd name="adj2" fmla="val 54119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1">
                  <a:solidFill>
                    <a:srgbClr val="000000"/>
                  </a:solidFill>
                </a:rPr>
                <a:t>Serial in</a:t>
              </a:r>
            </a:p>
          </p:txBody>
        </p:sp>
        <p:sp>
          <p:nvSpPr>
            <p:cNvPr id="10259" name="AutoShape 19"/>
            <p:cNvSpPr>
              <a:spLocks noChangeArrowheads="1"/>
            </p:cNvSpPr>
            <p:nvPr/>
          </p:nvSpPr>
          <p:spPr bwMode="auto">
            <a:xfrm>
              <a:off x="4416" y="1248"/>
              <a:ext cx="1143" cy="528"/>
            </a:xfrm>
            <a:prstGeom prst="notchedRightArrow">
              <a:avLst>
                <a:gd name="adj1" fmla="val 50000"/>
                <a:gd name="adj2" fmla="val 54119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1">
                  <a:solidFill>
                    <a:srgbClr val="000000"/>
                  </a:solidFill>
                </a:rPr>
                <a:t>Serial out</a:t>
              </a:r>
            </a:p>
          </p:txBody>
        </p:sp>
      </p:grp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762000" y="1420813"/>
            <a:ext cx="7772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CC0000"/>
                </a:solidFill>
                <a:latin typeface="Times New Roman" pitchFamily="18" charset="0"/>
              </a:rPr>
              <a:t>Shift registers can be used to convert from serial-to-parallel or the reverse from parallel-to-serial.</a:t>
            </a:r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371475" y="3124200"/>
            <a:ext cx="5943600" cy="1828800"/>
            <a:chOff x="480" y="1536"/>
            <a:chExt cx="3744" cy="1152"/>
          </a:xfrm>
        </p:grpSpPr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1776" y="2160"/>
              <a:ext cx="2448" cy="396"/>
              <a:chOff x="1728" y="1332"/>
              <a:chExt cx="2448" cy="396"/>
            </a:xfrm>
          </p:grpSpPr>
          <p:sp>
            <p:nvSpPr>
              <p:cNvPr id="10271" name="Rectangle 31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2448" cy="384"/>
              </a:xfrm>
              <a:prstGeom prst="rect">
                <a:avLst/>
              </a:prstGeom>
              <a:solidFill>
                <a:srgbClr val="FFFF0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FF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endParaRPr lang="en-US" sz="800"/>
              </a:p>
            </p:txBody>
          </p:sp>
          <p:sp>
            <p:nvSpPr>
              <p:cNvPr id="10272" name="Text Box 32"/>
              <p:cNvSpPr txBox="1">
                <a:spLocks noChangeArrowheads="1"/>
              </p:cNvSpPr>
              <p:nvPr/>
            </p:nvSpPr>
            <p:spPr bwMode="auto">
              <a:xfrm>
                <a:off x="1912" y="1332"/>
                <a:ext cx="218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 b="1">
                    <a:solidFill>
                      <a:srgbClr val="000000"/>
                    </a:solidFill>
                  </a:rPr>
                  <a:t>1  0  1  0  1  1  1  1</a:t>
                </a:r>
                <a:endParaRPr lang="en-US" sz="280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0273" name="AutoShape 33"/>
            <p:cNvSpPr>
              <a:spLocks noChangeArrowheads="1"/>
            </p:cNvSpPr>
            <p:nvPr/>
          </p:nvSpPr>
          <p:spPr bwMode="auto">
            <a:xfrm>
              <a:off x="480" y="2160"/>
              <a:ext cx="1143" cy="528"/>
            </a:xfrm>
            <a:prstGeom prst="notchedRightArrow">
              <a:avLst>
                <a:gd name="adj1" fmla="val 50000"/>
                <a:gd name="adj2" fmla="val 54119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1">
                  <a:solidFill>
                    <a:srgbClr val="000000"/>
                  </a:solidFill>
                </a:rPr>
                <a:t>Serial in</a:t>
              </a:r>
            </a:p>
          </p:txBody>
        </p:sp>
        <p:sp>
          <p:nvSpPr>
            <p:cNvPr id="10276" name="AutoShape 36"/>
            <p:cNvSpPr>
              <a:spLocks noChangeArrowheads="1"/>
            </p:cNvSpPr>
            <p:nvPr/>
          </p:nvSpPr>
          <p:spPr bwMode="auto">
            <a:xfrm>
              <a:off x="2064" y="1536"/>
              <a:ext cx="2016" cy="480"/>
            </a:xfrm>
            <a:prstGeom prst="upArrowCallout">
              <a:avLst>
                <a:gd name="adj1" fmla="val 105000"/>
                <a:gd name="adj2" fmla="val 105000"/>
                <a:gd name="adj3" fmla="val 16667"/>
                <a:gd name="adj4" fmla="val 6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1">
                  <a:solidFill>
                    <a:srgbClr val="000000"/>
                  </a:solidFill>
                </a:rPr>
                <a:t>Parallel out</a:t>
              </a:r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2514600" y="3810000"/>
            <a:ext cx="6019800" cy="1676400"/>
            <a:chOff x="1680" y="1056"/>
            <a:chExt cx="3792" cy="1056"/>
          </a:xfrm>
        </p:grpSpPr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1680" y="1152"/>
              <a:ext cx="2448" cy="396"/>
              <a:chOff x="1728" y="1332"/>
              <a:chExt cx="2448" cy="396"/>
            </a:xfrm>
          </p:grpSpPr>
          <p:sp>
            <p:nvSpPr>
              <p:cNvPr id="10280" name="Rectangle 40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2448" cy="384"/>
              </a:xfrm>
              <a:prstGeom prst="rect">
                <a:avLst/>
              </a:prstGeom>
              <a:solidFill>
                <a:srgbClr val="FFFF0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FF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endParaRPr lang="en-US" sz="800"/>
              </a:p>
            </p:txBody>
          </p:sp>
          <p:sp>
            <p:nvSpPr>
              <p:cNvPr id="10281" name="Text Box 41"/>
              <p:cNvSpPr txBox="1">
                <a:spLocks noChangeArrowheads="1"/>
              </p:cNvSpPr>
              <p:nvPr/>
            </p:nvSpPr>
            <p:spPr bwMode="auto">
              <a:xfrm>
                <a:off x="1912" y="1332"/>
                <a:ext cx="218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 b="1">
                    <a:solidFill>
                      <a:srgbClr val="000000"/>
                    </a:solidFill>
                  </a:rPr>
                  <a:t>1  0  1  0  1  1  1  1</a:t>
                </a:r>
                <a:endParaRPr lang="en-US" sz="280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0282" name="AutoShape 42"/>
            <p:cNvSpPr>
              <a:spLocks noChangeArrowheads="1"/>
            </p:cNvSpPr>
            <p:nvPr/>
          </p:nvSpPr>
          <p:spPr bwMode="auto">
            <a:xfrm>
              <a:off x="4329" y="1056"/>
              <a:ext cx="1143" cy="528"/>
            </a:xfrm>
            <a:prstGeom prst="notchedRightArrow">
              <a:avLst>
                <a:gd name="adj1" fmla="val 50000"/>
                <a:gd name="adj2" fmla="val 54119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1">
                  <a:solidFill>
                    <a:srgbClr val="000000"/>
                  </a:solidFill>
                </a:rPr>
                <a:t>Serial out</a:t>
              </a:r>
            </a:p>
          </p:txBody>
        </p:sp>
        <p:sp>
          <p:nvSpPr>
            <p:cNvPr id="10283" name="AutoShape 43"/>
            <p:cNvSpPr>
              <a:spLocks noChangeArrowheads="1"/>
            </p:cNvSpPr>
            <p:nvPr/>
          </p:nvSpPr>
          <p:spPr bwMode="auto">
            <a:xfrm>
              <a:off x="1920" y="1632"/>
              <a:ext cx="2016" cy="480"/>
            </a:xfrm>
            <a:prstGeom prst="upArrowCallout">
              <a:avLst>
                <a:gd name="adj1" fmla="val 105000"/>
                <a:gd name="adj2" fmla="val 105000"/>
                <a:gd name="adj3" fmla="val 16667"/>
                <a:gd name="adj4" fmla="val 6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1">
                  <a:solidFill>
                    <a:srgbClr val="000000"/>
                  </a:solidFill>
                </a:rPr>
                <a:t>Parallel in</a:t>
              </a:r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2514600" y="3009900"/>
            <a:ext cx="3886200" cy="2476500"/>
            <a:chOff x="1728" y="552"/>
            <a:chExt cx="2448" cy="1560"/>
          </a:xfrm>
        </p:grpSpPr>
        <p:grpSp>
          <p:nvGrpSpPr>
            <p:cNvPr id="9" name="Group 52"/>
            <p:cNvGrpSpPr>
              <a:grpSpLocks/>
            </p:cNvGrpSpPr>
            <p:nvPr/>
          </p:nvGrpSpPr>
          <p:grpSpPr bwMode="auto">
            <a:xfrm>
              <a:off x="1728" y="1152"/>
              <a:ext cx="2448" cy="396"/>
              <a:chOff x="1728" y="1332"/>
              <a:chExt cx="2448" cy="396"/>
            </a:xfrm>
          </p:grpSpPr>
          <p:sp>
            <p:nvSpPr>
              <p:cNvPr id="10293" name="Rectangle 53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2448" cy="384"/>
              </a:xfrm>
              <a:prstGeom prst="rect">
                <a:avLst/>
              </a:prstGeom>
              <a:solidFill>
                <a:srgbClr val="FFFF0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FF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endParaRPr lang="en-US" sz="800"/>
              </a:p>
            </p:txBody>
          </p:sp>
          <p:sp>
            <p:nvSpPr>
              <p:cNvPr id="10294" name="Text Box 54"/>
              <p:cNvSpPr txBox="1">
                <a:spLocks noChangeArrowheads="1"/>
              </p:cNvSpPr>
              <p:nvPr/>
            </p:nvSpPr>
            <p:spPr bwMode="auto">
              <a:xfrm>
                <a:off x="1912" y="1332"/>
                <a:ext cx="218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 b="1">
                    <a:solidFill>
                      <a:srgbClr val="000000"/>
                    </a:solidFill>
                  </a:rPr>
                  <a:t>1  0  1  0  1  1  1  1</a:t>
                </a:r>
              </a:p>
            </p:txBody>
          </p:sp>
        </p:grpSp>
        <p:sp>
          <p:nvSpPr>
            <p:cNvPr id="10296" name="AutoShape 56"/>
            <p:cNvSpPr>
              <a:spLocks noChangeArrowheads="1"/>
            </p:cNvSpPr>
            <p:nvPr/>
          </p:nvSpPr>
          <p:spPr bwMode="auto">
            <a:xfrm>
              <a:off x="1968" y="1632"/>
              <a:ext cx="2016" cy="480"/>
            </a:xfrm>
            <a:prstGeom prst="upArrowCallout">
              <a:avLst>
                <a:gd name="adj1" fmla="val 105000"/>
                <a:gd name="adj2" fmla="val 105000"/>
                <a:gd name="adj3" fmla="val 16667"/>
                <a:gd name="adj4" fmla="val 6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1">
                  <a:solidFill>
                    <a:srgbClr val="000000"/>
                  </a:solidFill>
                </a:rPr>
                <a:t>Parallel in</a:t>
              </a:r>
            </a:p>
          </p:txBody>
        </p:sp>
        <p:sp>
          <p:nvSpPr>
            <p:cNvPr id="10297" name="AutoShape 57"/>
            <p:cNvSpPr>
              <a:spLocks noChangeArrowheads="1"/>
            </p:cNvSpPr>
            <p:nvPr/>
          </p:nvSpPr>
          <p:spPr bwMode="auto">
            <a:xfrm>
              <a:off x="1968" y="552"/>
              <a:ext cx="2016" cy="480"/>
            </a:xfrm>
            <a:prstGeom prst="upArrowCallout">
              <a:avLst>
                <a:gd name="adj1" fmla="val 105000"/>
                <a:gd name="adj2" fmla="val 105000"/>
                <a:gd name="adj3" fmla="val 16667"/>
                <a:gd name="adj4" fmla="val 6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1">
                  <a:solidFill>
                    <a:srgbClr val="000000"/>
                  </a:solidFill>
                </a:rPr>
                <a:t>Parallel out</a:t>
              </a:r>
            </a:p>
          </p:txBody>
        </p:sp>
      </p:grpSp>
    </p:spTree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2" grpId="0" build="p" autoUpdateAnimBg="0" advAuto="100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53400" cy="685800"/>
          </a:xfrm>
        </p:spPr>
        <p:txBody>
          <a:bodyPr/>
          <a:lstStyle/>
          <a:p>
            <a:r>
              <a:rPr lang="en-US" sz="4000" b="1">
                <a:solidFill>
                  <a:srgbClr val="0000CC"/>
                </a:solidFill>
              </a:rPr>
              <a:t>SERIAL LOAD SHIFT REGISTER</a:t>
            </a:r>
            <a:endParaRPr lang="en-US" sz="4000">
              <a:solidFill>
                <a:srgbClr val="0000CC"/>
              </a:solidFill>
            </a:endParaRP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209800"/>
            <a:ext cx="3276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772" name="AutoShape 4"/>
          <p:cNvSpPr>
            <a:spLocks noChangeArrowheads="1"/>
          </p:cNvSpPr>
          <p:nvPr/>
        </p:nvSpPr>
        <p:spPr bwMode="auto">
          <a:xfrm>
            <a:off x="2438400" y="3886200"/>
            <a:ext cx="4419600" cy="2667000"/>
          </a:xfrm>
          <a:prstGeom prst="upArrowCallout">
            <a:avLst>
              <a:gd name="adj1" fmla="val 41429"/>
              <a:gd name="adj2" fmla="val 41429"/>
              <a:gd name="adj3" fmla="val 16667"/>
              <a:gd name="adj4" fmla="val 66667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Note the use of D FFs.</a:t>
            </a:r>
          </a:p>
          <a:p>
            <a:pPr algn="ctr"/>
            <a:r>
              <a:rPr lang="en-US" b="1">
                <a:solidFill>
                  <a:schemeClr val="bg1"/>
                </a:solidFill>
              </a:rPr>
              <a:t>Clock (CLK) inputs wired in parallel.</a:t>
            </a:r>
          </a:p>
          <a:p>
            <a:pPr algn="ctr"/>
            <a:r>
              <a:rPr lang="en-US" b="1">
                <a:solidFill>
                  <a:schemeClr val="bg1"/>
                </a:solidFill>
              </a:rPr>
              <a:t>Clear (CLR) inputs can be activated with LOW</a:t>
            </a:r>
          </a:p>
          <a:p>
            <a:pPr algn="ctr"/>
            <a:r>
              <a:rPr lang="en-US" b="1">
                <a:solidFill>
                  <a:schemeClr val="bg1"/>
                </a:solidFill>
              </a:rPr>
              <a:t>or disabled with HIGH.</a:t>
            </a:r>
          </a:p>
          <a:p>
            <a:pPr algn="ctr"/>
            <a:r>
              <a:rPr lang="en-US" b="1">
                <a:solidFill>
                  <a:schemeClr val="bg1"/>
                </a:solidFill>
              </a:rPr>
              <a:t>Preset (PS) inputs deactivated.</a:t>
            </a:r>
          </a:p>
        </p:txBody>
      </p:sp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3962400" y="1447800"/>
            <a:ext cx="1981200" cy="990600"/>
          </a:xfrm>
          <a:prstGeom prst="downArrowCallout">
            <a:avLst>
              <a:gd name="adj1" fmla="val 50000"/>
              <a:gd name="adj2" fmla="val 50000"/>
              <a:gd name="adj3" fmla="val 16667"/>
              <a:gd name="adj4" fmla="val 6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Parallel outputs here.</a:t>
            </a:r>
          </a:p>
          <a:p>
            <a:pPr algn="ctr"/>
            <a:r>
              <a:rPr lang="en-US" b="1">
                <a:solidFill>
                  <a:srgbClr val="000000"/>
                </a:solidFill>
              </a:rPr>
              <a:t>Order=   A  B  C  D</a:t>
            </a:r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533400" y="2590800"/>
            <a:ext cx="1828800" cy="12192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>
                <a:solidFill>
                  <a:srgbClr val="000000"/>
                </a:solidFill>
              </a:rPr>
              <a:t>Inputs here:</a:t>
            </a:r>
          </a:p>
          <a:p>
            <a:r>
              <a:rPr lang="en-US" b="1">
                <a:solidFill>
                  <a:srgbClr val="000000"/>
                </a:solidFill>
              </a:rPr>
              <a:t>(1) Data</a:t>
            </a:r>
          </a:p>
          <a:p>
            <a:r>
              <a:rPr lang="en-US" b="1">
                <a:solidFill>
                  <a:srgbClr val="000000"/>
                </a:solidFill>
              </a:rPr>
              <a:t>(2) Clock</a:t>
            </a:r>
          </a:p>
          <a:p>
            <a:r>
              <a:rPr lang="en-US" b="1">
                <a:solidFill>
                  <a:srgbClr val="000000"/>
                </a:solidFill>
              </a:rPr>
              <a:t>(3) Clear</a:t>
            </a:r>
          </a:p>
        </p:txBody>
      </p:sp>
      <p:sp>
        <p:nvSpPr>
          <p:cNvPr id="32775" name="AutoShape 7"/>
          <p:cNvSpPr>
            <a:spLocks noChangeArrowheads="1"/>
          </p:cNvSpPr>
          <p:nvPr/>
        </p:nvSpPr>
        <p:spPr bwMode="auto">
          <a:xfrm>
            <a:off x="762000" y="3200400"/>
            <a:ext cx="2209800" cy="838200"/>
          </a:xfrm>
          <a:prstGeom prst="rightArrowCallout">
            <a:avLst>
              <a:gd name="adj1" fmla="val 25000"/>
              <a:gd name="adj2" fmla="val 25000"/>
              <a:gd name="adj3" fmla="val 43939"/>
              <a:gd name="adj4" fmla="val 66667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FFFF00"/>
                </a:solidFill>
              </a:rPr>
              <a:t>Clear input:</a:t>
            </a:r>
          </a:p>
          <a:p>
            <a:pPr algn="ctr"/>
            <a:r>
              <a:rPr lang="en-US" b="1">
                <a:solidFill>
                  <a:srgbClr val="FFFF00"/>
                </a:solidFill>
              </a:rPr>
              <a:t>Active = 0</a:t>
            </a:r>
          </a:p>
          <a:p>
            <a:pPr algn="ctr"/>
            <a:r>
              <a:rPr lang="en-US" b="1">
                <a:solidFill>
                  <a:srgbClr val="FFFF00"/>
                </a:solidFill>
              </a:rPr>
              <a:t>Deactivated = 1</a:t>
            </a:r>
          </a:p>
        </p:txBody>
      </p:sp>
      <p:sp>
        <p:nvSpPr>
          <p:cNvPr id="32776" name="AutoShape 8"/>
          <p:cNvSpPr>
            <a:spLocks noChangeArrowheads="1"/>
          </p:cNvSpPr>
          <p:nvPr/>
        </p:nvSpPr>
        <p:spPr bwMode="auto">
          <a:xfrm>
            <a:off x="685800" y="2667000"/>
            <a:ext cx="2286000" cy="1066800"/>
          </a:xfrm>
          <a:prstGeom prst="rightArrowCallout">
            <a:avLst>
              <a:gd name="adj1" fmla="val 25000"/>
              <a:gd name="adj2" fmla="val 25000"/>
              <a:gd name="adj3" fmla="val 35714"/>
              <a:gd name="adj4" fmla="val 66667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Clock input:</a:t>
            </a:r>
          </a:p>
          <a:p>
            <a:pPr algn="ctr"/>
            <a:r>
              <a:rPr lang="en-US" b="1">
                <a:solidFill>
                  <a:schemeClr val="bg1"/>
                </a:solidFill>
              </a:rPr>
              <a:t>Positive-edge</a:t>
            </a:r>
          </a:p>
          <a:p>
            <a:pPr algn="ctr"/>
            <a:r>
              <a:rPr lang="en-US" b="1">
                <a:solidFill>
                  <a:schemeClr val="bg1"/>
                </a:solidFill>
              </a:rPr>
              <a:t>triggering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143000" y="2409825"/>
            <a:ext cx="1752600" cy="1504950"/>
            <a:chOff x="720" y="1518"/>
            <a:chExt cx="1104" cy="948"/>
          </a:xfrm>
        </p:grpSpPr>
        <p:sp>
          <p:nvSpPr>
            <p:cNvPr id="32777" name="AutoShape 9"/>
            <p:cNvSpPr>
              <a:spLocks noChangeArrowheads="1"/>
            </p:cNvSpPr>
            <p:nvPr/>
          </p:nvSpPr>
          <p:spPr bwMode="auto">
            <a:xfrm>
              <a:off x="720" y="1854"/>
              <a:ext cx="1095" cy="30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</a:rPr>
                <a:t>Clock Pulse 1</a:t>
              </a:r>
              <a:endParaRPr lang="en-US" sz="1200">
                <a:solidFill>
                  <a:schemeClr val="bg2"/>
                </a:solidFill>
              </a:endParaRPr>
            </a:p>
          </p:txBody>
        </p:sp>
        <p:sp>
          <p:nvSpPr>
            <p:cNvPr id="32778" name="AutoShape 10"/>
            <p:cNvSpPr>
              <a:spLocks noChangeArrowheads="1"/>
            </p:cNvSpPr>
            <p:nvPr/>
          </p:nvSpPr>
          <p:spPr bwMode="auto">
            <a:xfrm>
              <a:off x="720" y="2160"/>
              <a:ext cx="1095" cy="30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rgbClr val="FFFFFF"/>
                  </a:solidFill>
                </a:rPr>
                <a:t>Clear = 0</a:t>
              </a:r>
              <a:endParaRPr lang="en-US" sz="1200">
                <a:solidFill>
                  <a:schemeClr val="bg2"/>
                </a:solidFill>
              </a:endParaRPr>
            </a:p>
          </p:txBody>
        </p:sp>
        <p:sp>
          <p:nvSpPr>
            <p:cNvPr id="32779" name="AutoShape 11"/>
            <p:cNvSpPr>
              <a:spLocks noChangeArrowheads="1"/>
            </p:cNvSpPr>
            <p:nvPr/>
          </p:nvSpPr>
          <p:spPr bwMode="auto">
            <a:xfrm>
              <a:off x="729" y="1518"/>
              <a:ext cx="1095" cy="30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</a:rPr>
                <a:t>Data = 1</a:t>
              </a:r>
            </a:p>
          </p:txBody>
        </p:sp>
      </p:grp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3810000" y="1752600"/>
            <a:ext cx="2286000" cy="609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>
                <a:solidFill>
                  <a:srgbClr val="CC0000"/>
                </a:solidFill>
              </a:rPr>
              <a:t>0   0   0   0</a:t>
            </a:r>
            <a:endParaRPr lang="en-US" sz="3200">
              <a:solidFill>
                <a:srgbClr val="CC0000"/>
              </a:solidFill>
            </a:endParaRPr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3810000" y="1752600"/>
            <a:ext cx="2286000" cy="609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>
                <a:solidFill>
                  <a:srgbClr val="CC0000"/>
                </a:solidFill>
              </a:rPr>
              <a:t>1   0   0   0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143000" y="2405063"/>
            <a:ext cx="1752600" cy="1504950"/>
            <a:chOff x="720" y="1518"/>
            <a:chExt cx="1104" cy="948"/>
          </a:xfrm>
        </p:grpSpPr>
        <p:sp>
          <p:nvSpPr>
            <p:cNvPr id="32785" name="AutoShape 17"/>
            <p:cNvSpPr>
              <a:spLocks noChangeArrowheads="1"/>
            </p:cNvSpPr>
            <p:nvPr/>
          </p:nvSpPr>
          <p:spPr bwMode="auto">
            <a:xfrm>
              <a:off x="720" y="1854"/>
              <a:ext cx="1095" cy="30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</a:rPr>
                <a:t>Clock Pulse 2</a:t>
              </a:r>
            </a:p>
          </p:txBody>
        </p:sp>
        <p:sp>
          <p:nvSpPr>
            <p:cNvPr id="32786" name="AutoShape 18"/>
            <p:cNvSpPr>
              <a:spLocks noChangeArrowheads="1"/>
            </p:cNvSpPr>
            <p:nvPr/>
          </p:nvSpPr>
          <p:spPr bwMode="auto">
            <a:xfrm>
              <a:off x="720" y="2160"/>
              <a:ext cx="1095" cy="30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rgbClr val="FFFFFF"/>
                  </a:solidFill>
                </a:rPr>
                <a:t>Clear = 1</a:t>
              </a:r>
            </a:p>
          </p:txBody>
        </p:sp>
        <p:sp>
          <p:nvSpPr>
            <p:cNvPr id="32787" name="AutoShape 19"/>
            <p:cNvSpPr>
              <a:spLocks noChangeArrowheads="1"/>
            </p:cNvSpPr>
            <p:nvPr/>
          </p:nvSpPr>
          <p:spPr bwMode="auto">
            <a:xfrm>
              <a:off x="729" y="1518"/>
              <a:ext cx="1095" cy="30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</a:rPr>
                <a:t>Data = 1</a:t>
              </a:r>
            </a:p>
          </p:txBody>
        </p:sp>
      </p:grp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3810000" y="1752600"/>
            <a:ext cx="2286000" cy="609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>
                <a:solidFill>
                  <a:srgbClr val="CC0000"/>
                </a:solidFill>
              </a:rPr>
              <a:t>1   1   0   0</a:t>
            </a:r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3810000" y="1752600"/>
            <a:ext cx="2286000" cy="609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>
                <a:solidFill>
                  <a:srgbClr val="CC0000"/>
                </a:solidFill>
              </a:rPr>
              <a:t>0   1   1   0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143000" y="2424113"/>
            <a:ext cx="1752600" cy="1504950"/>
            <a:chOff x="720" y="1518"/>
            <a:chExt cx="1104" cy="948"/>
          </a:xfrm>
        </p:grpSpPr>
        <p:sp>
          <p:nvSpPr>
            <p:cNvPr id="32791" name="AutoShape 23"/>
            <p:cNvSpPr>
              <a:spLocks noChangeArrowheads="1"/>
            </p:cNvSpPr>
            <p:nvPr/>
          </p:nvSpPr>
          <p:spPr bwMode="auto">
            <a:xfrm>
              <a:off x="720" y="1854"/>
              <a:ext cx="1095" cy="30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</a:rPr>
                <a:t>Clock Pulse 3</a:t>
              </a:r>
              <a:endParaRPr lang="en-US" sz="1200">
                <a:solidFill>
                  <a:schemeClr val="bg2"/>
                </a:solidFill>
              </a:endParaRPr>
            </a:p>
          </p:txBody>
        </p:sp>
        <p:sp>
          <p:nvSpPr>
            <p:cNvPr id="32792" name="AutoShape 24"/>
            <p:cNvSpPr>
              <a:spLocks noChangeArrowheads="1"/>
            </p:cNvSpPr>
            <p:nvPr/>
          </p:nvSpPr>
          <p:spPr bwMode="auto">
            <a:xfrm>
              <a:off x="720" y="2160"/>
              <a:ext cx="1095" cy="30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rgbClr val="FFFFFF"/>
                  </a:solidFill>
                </a:rPr>
                <a:t>Clear = 1</a:t>
              </a:r>
              <a:endParaRPr lang="en-US" sz="1200">
                <a:solidFill>
                  <a:schemeClr val="bg2"/>
                </a:solidFill>
              </a:endParaRPr>
            </a:p>
          </p:txBody>
        </p:sp>
        <p:sp>
          <p:nvSpPr>
            <p:cNvPr id="32793" name="AutoShape 25"/>
            <p:cNvSpPr>
              <a:spLocks noChangeArrowheads="1"/>
            </p:cNvSpPr>
            <p:nvPr/>
          </p:nvSpPr>
          <p:spPr bwMode="auto">
            <a:xfrm>
              <a:off x="729" y="1518"/>
              <a:ext cx="1095" cy="30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</a:rPr>
                <a:t>Data = 1</a:t>
              </a:r>
              <a:endParaRPr lang="en-US" sz="120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1143000" y="2424113"/>
            <a:ext cx="1752600" cy="1504950"/>
            <a:chOff x="720" y="1518"/>
            <a:chExt cx="1104" cy="948"/>
          </a:xfrm>
        </p:grpSpPr>
        <p:sp>
          <p:nvSpPr>
            <p:cNvPr id="32795" name="AutoShape 27"/>
            <p:cNvSpPr>
              <a:spLocks noChangeArrowheads="1"/>
            </p:cNvSpPr>
            <p:nvPr/>
          </p:nvSpPr>
          <p:spPr bwMode="auto">
            <a:xfrm>
              <a:off x="720" y="1854"/>
              <a:ext cx="1095" cy="30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</a:rPr>
                <a:t>Clock Pulse 4</a:t>
              </a:r>
            </a:p>
          </p:txBody>
        </p:sp>
        <p:sp>
          <p:nvSpPr>
            <p:cNvPr id="32796" name="AutoShape 28"/>
            <p:cNvSpPr>
              <a:spLocks noChangeArrowheads="1"/>
            </p:cNvSpPr>
            <p:nvPr/>
          </p:nvSpPr>
          <p:spPr bwMode="auto">
            <a:xfrm>
              <a:off x="720" y="2160"/>
              <a:ext cx="1095" cy="30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rgbClr val="FFFFFF"/>
                  </a:solidFill>
                </a:rPr>
                <a:t>Clear = 1</a:t>
              </a:r>
            </a:p>
          </p:txBody>
        </p:sp>
        <p:sp>
          <p:nvSpPr>
            <p:cNvPr id="32797" name="AutoShape 29"/>
            <p:cNvSpPr>
              <a:spLocks noChangeArrowheads="1"/>
            </p:cNvSpPr>
            <p:nvPr/>
          </p:nvSpPr>
          <p:spPr bwMode="auto">
            <a:xfrm>
              <a:off x="729" y="1518"/>
              <a:ext cx="1095" cy="30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</a:rPr>
                <a:t>Data = 0</a:t>
              </a:r>
            </a:p>
          </p:txBody>
        </p:sp>
      </p:grpSp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3810000" y="1752600"/>
            <a:ext cx="2286000" cy="609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>
                <a:solidFill>
                  <a:srgbClr val="CC0000"/>
                </a:solidFill>
              </a:rPr>
              <a:t>0   0   1   1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1143000" y="2438400"/>
            <a:ext cx="1752600" cy="1504950"/>
            <a:chOff x="720" y="1518"/>
            <a:chExt cx="1104" cy="948"/>
          </a:xfrm>
        </p:grpSpPr>
        <p:sp>
          <p:nvSpPr>
            <p:cNvPr id="32800" name="AutoShape 32"/>
            <p:cNvSpPr>
              <a:spLocks noChangeArrowheads="1"/>
            </p:cNvSpPr>
            <p:nvPr/>
          </p:nvSpPr>
          <p:spPr bwMode="auto">
            <a:xfrm>
              <a:off x="720" y="1854"/>
              <a:ext cx="1095" cy="30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</a:rPr>
                <a:t>Clock Pulse 5</a:t>
              </a:r>
            </a:p>
          </p:txBody>
        </p:sp>
        <p:sp>
          <p:nvSpPr>
            <p:cNvPr id="32801" name="AutoShape 33"/>
            <p:cNvSpPr>
              <a:spLocks noChangeArrowheads="1"/>
            </p:cNvSpPr>
            <p:nvPr/>
          </p:nvSpPr>
          <p:spPr bwMode="auto">
            <a:xfrm>
              <a:off x="720" y="2160"/>
              <a:ext cx="1095" cy="30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rgbClr val="FFFFFF"/>
                  </a:solidFill>
                </a:rPr>
                <a:t>Clear = 1</a:t>
              </a:r>
            </a:p>
          </p:txBody>
        </p:sp>
        <p:sp>
          <p:nvSpPr>
            <p:cNvPr id="32802" name="AutoShape 34"/>
            <p:cNvSpPr>
              <a:spLocks noChangeArrowheads="1"/>
            </p:cNvSpPr>
            <p:nvPr/>
          </p:nvSpPr>
          <p:spPr bwMode="auto">
            <a:xfrm>
              <a:off x="729" y="1518"/>
              <a:ext cx="1095" cy="30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</a:rPr>
                <a:t>Data = 0</a:t>
              </a:r>
            </a:p>
          </p:txBody>
        </p:sp>
      </p:grpSp>
      <p:sp>
        <p:nvSpPr>
          <p:cNvPr id="32803" name="Rectangle 35"/>
          <p:cNvSpPr>
            <a:spLocks noChangeArrowheads="1"/>
          </p:cNvSpPr>
          <p:nvPr/>
        </p:nvSpPr>
        <p:spPr bwMode="auto">
          <a:xfrm>
            <a:off x="3810000" y="1752600"/>
            <a:ext cx="2286000" cy="609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>
                <a:solidFill>
                  <a:srgbClr val="CC0000"/>
                </a:solidFill>
              </a:rPr>
              <a:t>0   0   0   1</a:t>
            </a:r>
          </a:p>
        </p:txBody>
      </p: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1143000" y="2424113"/>
            <a:ext cx="1752600" cy="1504950"/>
            <a:chOff x="720" y="1518"/>
            <a:chExt cx="1104" cy="948"/>
          </a:xfrm>
        </p:grpSpPr>
        <p:sp>
          <p:nvSpPr>
            <p:cNvPr id="32805" name="AutoShape 37"/>
            <p:cNvSpPr>
              <a:spLocks noChangeArrowheads="1"/>
            </p:cNvSpPr>
            <p:nvPr/>
          </p:nvSpPr>
          <p:spPr bwMode="auto">
            <a:xfrm>
              <a:off x="720" y="1854"/>
              <a:ext cx="1095" cy="30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</a:rPr>
                <a:t>Clock Pulse 6</a:t>
              </a:r>
            </a:p>
          </p:txBody>
        </p:sp>
        <p:sp>
          <p:nvSpPr>
            <p:cNvPr id="32806" name="AutoShape 38"/>
            <p:cNvSpPr>
              <a:spLocks noChangeArrowheads="1"/>
            </p:cNvSpPr>
            <p:nvPr/>
          </p:nvSpPr>
          <p:spPr bwMode="auto">
            <a:xfrm>
              <a:off x="720" y="2160"/>
              <a:ext cx="1095" cy="30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rgbClr val="FFFFFF"/>
                  </a:solidFill>
                </a:rPr>
                <a:t>Clear = 1</a:t>
              </a:r>
            </a:p>
          </p:txBody>
        </p:sp>
        <p:sp>
          <p:nvSpPr>
            <p:cNvPr id="32807" name="AutoShape 39"/>
            <p:cNvSpPr>
              <a:spLocks noChangeArrowheads="1"/>
            </p:cNvSpPr>
            <p:nvPr/>
          </p:nvSpPr>
          <p:spPr bwMode="auto">
            <a:xfrm>
              <a:off x="729" y="1518"/>
              <a:ext cx="1095" cy="30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</a:rPr>
                <a:t>Data = 0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1143000" y="2424113"/>
            <a:ext cx="1752600" cy="1504950"/>
            <a:chOff x="720" y="1518"/>
            <a:chExt cx="1104" cy="948"/>
          </a:xfrm>
        </p:grpSpPr>
        <p:sp>
          <p:nvSpPr>
            <p:cNvPr id="32809" name="AutoShape 41"/>
            <p:cNvSpPr>
              <a:spLocks noChangeArrowheads="1"/>
            </p:cNvSpPr>
            <p:nvPr/>
          </p:nvSpPr>
          <p:spPr bwMode="auto">
            <a:xfrm>
              <a:off x="720" y="1854"/>
              <a:ext cx="1095" cy="30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/>
                <a:t>Clock Pulse 7</a:t>
              </a:r>
              <a:endParaRPr lang="en-US" sz="1200">
                <a:solidFill>
                  <a:schemeClr val="bg2"/>
                </a:solidFill>
              </a:endParaRPr>
            </a:p>
          </p:txBody>
        </p:sp>
        <p:sp>
          <p:nvSpPr>
            <p:cNvPr id="32810" name="AutoShape 42"/>
            <p:cNvSpPr>
              <a:spLocks noChangeArrowheads="1"/>
            </p:cNvSpPr>
            <p:nvPr/>
          </p:nvSpPr>
          <p:spPr bwMode="auto">
            <a:xfrm>
              <a:off x="720" y="2160"/>
              <a:ext cx="1095" cy="30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rgbClr val="FFFFFF"/>
                  </a:solidFill>
                </a:rPr>
                <a:t>Clear = 1</a:t>
              </a:r>
              <a:endParaRPr lang="en-US" sz="1200">
                <a:solidFill>
                  <a:schemeClr val="bg2"/>
                </a:solidFill>
              </a:endParaRPr>
            </a:p>
          </p:txBody>
        </p:sp>
        <p:sp>
          <p:nvSpPr>
            <p:cNvPr id="32811" name="AutoShape 43"/>
            <p:cNvSpPr>
              <a:spLocks noChangeArrowheads="1"/>
            </p:cNvSpPr>
            <p:nvPr/>
          </p:nvSpPr>
          <p:spPr bwMode="auto">
            <a:xfrm>
              <a:off x="729" y="1518"/>
              <a:ext cx="1095" cy="30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/>
                <a:t>Data = 1</a:t>
              </a:r>
            </a:p>
          </p:txBody>
        </p:sp>
      </p:grpSp>
      <p:sp>
        <p:nvSpPr>
          <p:cNvPr id="32812" name="Rectangle 44"/>
          <p:cNvSpPr>
            <a:spLocks noChangeArrowheads="1"/>
          </p:cNvSpPr>
          <p:nvPr/>
        </p:nvSpPr>
        <p:spPr bwMode="auto">
          <a:xfrm>
            <a:off x="3810000" y="1752600"/>
            <a:ext cx="2286000" cy="609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>
                <a:solidFill>
                  <a:srgbClr val="CC0000"/>
                </a:solidFill>
              </a:rPr>
              <a:t>1   0   0   0</a:t>
            </a:r>
          </a:p>
        </p:txBody>
      </p:sp>
      <p:sp>
        <p:nvSpPr>
          <p:cNvPr id="32813" name="Rectangle 45"/>
          <p:cNvSpPr>
            <a:spLocks noChangeArrowheads="1"/>
          </p:cNvSpPr>
          <p:nvPr/>
        </p:nvSpPr>
        <p:spPr bwMode="auto">
          <a:xfrm>
            <a:off x="3810000" y="1752600"/>
            <a:ext cx="2286000" cy="609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>
                <a:solidFill>
                  <a:srgbClr val="CC0000"/>
                </a:solidFill>
              </a:rPr>
              <a:t>0   1   0   0</a:t>
            </a:r>
            <a:endParaRPr lang="en-US" sz="3200" b="1">
              <a:solidFill>
                <a:srgbClr val="FF0000"/>
              </a:solidFill>
            </a:endParaRPr>
          </a:p>
        </p:txBody>
      </p: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1143000" y="2438400"/>
            <a:ext cx="1752600" cy="1504950"/>
            <a:chOff x="720" y="1518"/>
            <a:chExt cx="1104" cy="948"/>
          </a:xfrm>
        </p:grpSpPr>
        <p:sp>
          <p:nvSpPr>
            <p:cNvPr id="32815" name="AutoShape 47"/>
            <p:cNvSpPr>
              <a:spLocks noChangeArrowheads="1"/>
            </p:cNvSpPr>
            <p:nvPr/>
          </p:nvSpPr>
          <p:spPr bwMode="auto">
            <a:xfrm>
              <a:off x="720" y="1854"/>
              <a:ext cx="1095" cy="30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/>
                <a:t>Clock Pulse 8</a:t>
              </a:r>
            </a:p>
          </p:txBody>
        </p:sp>
        <p:sp>
          <p:nvSpPr>
            <p:cNvPr id="32816" name="AutoShape 48"/>
            <p:cNvSpPr>
              <a:spLocks noChangeArrowheads="1"/>
            </p:cNvSpPr>
            <p:nvPr/>
          </p:nvSpPr>
          <p:spPr bwMode="auto">
            <a:xfrm>
              <a:off x="720" y="2160"/>
              <a:ext cx="1095" cy="30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rgbClr val="FFFFFF"/>
                  </a:solidFill>
                </a:rPr>
                <a:t>Clear = 1</a:t>
              </a:r>
            </a:p>
          </p:txBody>
        </p:sp>
        <p:sp>
          <p:nvSpPr>
            <p:cNvPr id="32817" name="AutoShape 49"/>
            <p:cNvSpPr>
              <a:spLocks noChangeArrowheads="1"/>
            </p:cNvSpPr>
            <p:nvPr/>
          </p:nvSpPr>
          <p:spPr bwMode="auto">
            <a:xfrm>
              <a:off x="729" y="1518"/>
              <a:ext cx="1095" cy="30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/>
                <a:t>Data = 0</a:t>
              </a:r>
            </a:p>
          </p:txBody>
        </p:sp>
      </p:grpSp>
      <p:sp>
        <p:nvSpPr>
          <p:cNvPr id="32818" name="AutoShape 50"/>
          <p:cNvSpPr>
            <a:spLocks noChangeArrowheads="1"/>
          </p:cNvSpPr>
          <p:nvPr/>
        </p:nvSpPr>
        <p:spPr bwMode="auto">
          <a:xfrm>
            <a:off x="6477000" y="2590800"/>
            <a:ext cx="2133600" cy="1295400"/>
          </a:xfrm>
          <a:prstGeom prst="leftArrowCallout">
            <a:avLst>
              <a:gd name="adj1" fmla="val 25000"/>
              <a:gd name="adj2" fmla="val 25000"/>
              <a:gd name="adj3" fmla="val 27451"/>
              <a:gd name="adj4" fmla="val 66667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4-bit</a:t>
            </a:r>
          </a:p>
          <a:p>
            <a:pPr algn="ctr"/>
            <a:r>
              <a:rPr lang="en-US" b="1">
                <a:solidFill>
                  <a:srgbClr val="FFFFFF"/>
                </a:solidFill>
              </a:rPr>
              <a:t>serial-in</a:t>
            </a:r>
          </a:p>
          <a:p>
            <a:pPr algn="ctr"/>
            <a:r>
              <a:rPr lang="en-US" b="1">
                <a:solidFill>
                  <a:srgbClr val="FFFFFF"/>
                </a:solidFill>
              </a:rPr>
              <a:t>parallel out</a:t>
            </a:r>
          </a:p>
          <a:p>
            <a:pPr algn="ctr"/>
            <a:r>
              <a:rPr lang="en-US" b="1">
                <a:solidFill>
                  <a:srgbClr val="FFFFFF"/>
                </a:solidFill>
              </a:rPr>
              <a:t>shift right</a:t>
            </a:r>
          </a:p>
          <a:p>
            <a:pPr algn="ctr"/>
            <a:r>
              <a:rPr lang="en-US" b="1">
                <a:solidFill>
                  <a:srgbClr val="FFFFFF"/>
                </a:solidFill>
              </a:rPr>
              <a:t>shift register</a:t>
            </a:r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3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2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2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 autoUpdateAnimBg="0"/>
      <p:bldP spid="32773" grpId="0" animBg="1" autoUpdateAnimBg="0"/>
      <p:bldP spid="32774" grpId="0" animBg="1" autoUpdateAnimBg="0"/>
      <p:bldP spid="32775" grpId="0" animBg="1" autoUpdateAnimBg="0"/>
      <p:bldP spid="32776" grpId="0" animBg="1" autoUpdateAnimBg="0"/>
      <p:bldP spid="32781" grpId="0" animBg="1" autoUpdateAnimBg="0"/>
      <p:bldP spid="32783" grpId="0" animBg="1" autoUpdateAnimBg="0"/>
      <p:bldP spid="32788" grpId="0" animBg="1" autoUpdateAnimBg="0"/>
      <p:bldP spid="32789" grpId="0" animBg="1" autoUpdateAnimBg="0"/>
      <p:bldP spid="32798" grpId="0" animBg="1" autoUpdateAnimBg="0"/>
      <p:bldP spid="32803" grpId="0" animBg="1" autoUpdateAnimBg="0"/>
      <p:bldP spid="32812" grpId="0" animBg="1" autoUpdateAnimBg="0"/>
      <p:bldP spid="32813" grpId="0" animBg="1" autoUpdateAnimBg="0"/>
      <p:bldP spid="32818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52400" y="76200"/>
            <a:ext cx="883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en-US" sz="3600" b="1">
                <a:solidFill>
                  <a:srgbClr val="0000CC"/>
                </a:solidFill>
                <a:latin typeface="Times New Roman" pitchFamily="18" charset="0"/>
              </a:rPr>
              <a:t>PARALLEL  LOAD  SHIFT  REGISTER</a:t>
            </a:r>
            <a:endParaRPr lang="en-US" sz="3600" b="1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900" y="1905000"/>
            <a:ext cx="50673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2514600" y="4800600"/>
            <a:ext cx="4495800" cy="1524000"/>
          </a:xfrm>
          <a:prstGeom prst="upArrowCallout">
            <a:avLst>
              <a:gd name="adj1" fmla="val 73750"/>
              <a:gd name="adj2" fmla="val 73750"/>
              <a:gd name="adj3" fmla="val 16667"/>
              <a:gd name="adj4" fmla="val 66667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Note the use of J-K FFs.</a:t>
            </a:r>
          </a:p>
          <a:p>
            <a:pPr algn="ctr"/>
            <a:r>
              <a:rPr lang="en-US" b="1">
                <a:solidFill>
                  <a:srgbClr val="FFFFFF"/>
                </a:solidFill>
              </a:rPr>
              <a:t>Clock (CLK) inputs wired in parallel.</a:t>
            </a:r>
          </a:p>
          <a:p>
            <a:pPr algn="ctr"/>
            <a:r>
              <a:rPr lang="en-US" b="1">
                <a:solidFill>
                  <a:srgbClr val="FFFFFF"/>
                </a:solidFill>
              </a:rPr>
              <a:t>Clear (CLR) input activated with LOW.</a:t>
            </a:r>
          </a:p>
          <a:p>
            <a:pPr algn="ctr"/>
            <a:r>
              <a:rPr lang="en-US" b="1">
                <a:solidFill>
                  <a:srgbClr val="FFFFFF"/>
                </a:solidFill>
              </a:rPr>
              <a:t>Parallel load inputs (A,B,C,D) are active LOW.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629400" y="3429000"/>
            <a:ext cx="2362200" cy="1323975"/>
            <a:chOff x="4128" y="2496"/>
            <a:chExt cx="1488" cy="834"/>
          </a:xfrm>
        </p:grpSpPr>
        <p:sp>
          <p:nvSpPr>
            <p:cNvPr id="36870" name="AutoShape 6"/>
            <p:cNvSpPr>
              <a:spLocks noChangeArrowheads="1"/>
            </p:cNvSpPr>
            <p:nvPr/>
          </p:nvSpPr>
          <p:spPr bwMode="auto">
            <a:xfrm>
              <a:off x="4569" y="2496"/>
              <a:ext cx="1047" cy="834"/>
            </a:xfrm>
            <a:prstGeom prst="leftArrow">
              <a:avLst>
                <a:gd name="adj1" fmla="val 50000"/>
                <a:gd name="adj2" fmla="val 31385"/>
              </a:avLst>
            </a:prstGeom>
            <a:solidFill>
              <a:schemeClr val="accent1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Note the</a:t>
              </a:r>
            </a:p>
            <a:p>
              <a:pPr algn="ctr"/>
              <a:r>
                <a:rPr lang="en-US" b="1"/>
                <a:t>recirculating</a:t>
              </a:r>
            </a:p>
            <a:p>
              <a:pPr algn="ctr"/>
              <a:r>
                <a:rPr lang="en-US" b="1"/>
                <a:t>lines.</a:t>
              </a:r>
            </a:p>
          </p:txBody>
        </p:sp>
        <p:sp>
          <p:nvSpPr>
            <p:cNvPr id="36871" name="Line 7"/>
            <p:cNvSpPr>
              <a:spLocks noChangeShapeType="1"/>
            </p:cNvSpPr>
            <p:nvPr/>
          </p:nvSpPr>
          <p:spPr bwMode="auto">
            <a:xfrm flipH="1" flipV="1">
              <a:off x="4128" y="2544"/>
              <a:ext cx="480" cy="28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 flipH="1" flipV="1">
              <a:off x="4224" y="2832"/>
              <a:ext cx="336" cy="4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3" name="AutoShape 9"/>
          <p:cNvSpPr>
            <a:spLocks noChangeArrowheads="1"/>
          </p:cNvSpPr>
          <p:nvPr/>
        </p:nvSpPr>
        <p:spPr bwMode="auto">
          <a:xfrm>
            <a:off x="6019800" y="1066800"/>
            <a:ext cx="1905000" cy="914400"/>
          </a:xfrm>
          <a:prstGeom prst="downArrowCallout">
            <a:avLst>
              <a:gd name="adj1" fmla="val 52083"/>
              <a:gd name="adj2" fmla="val 52083"/>
              <a:gd name="adj3" fmla="val 16667"/>
              <a:gd name="adj4" fmla="val 6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Outputs here.</a:t>
            </a:r>
          </a:p>
          <a:p>
            <a:pPr algn="ctr"/>
            <a:r>
              <a:rPr lang="en-US" b="1">
                <a:solidFill>
                  <a:srgbClr val="000000"/>
                </a:solidFill>
              </a:rPr>
              <a:t>Order=  A  B  C  D</a:t>
            </a:r>
          </a:p>
        </p:txBody>
      </p:sp>
      <p:sp>
        <p:nvSpPr>
          <p:cNvPr id="36874" name="AutoShape 10"/>
          <p:cNvSpPr>
            <a:spLocks noChangeArrowheads="1"/>
          </p:cNvSpPr>
          <p:nvPr/>
        </p:nvSpPr>
        <p:spPr bwMode="auto">
          <a:xfrm>
            <a:off x="762000" y="1828800"/>
            <a:ext cx="1981200" cy="1676400"/>
          </a:xfrm>
          <a:prstGeom prst="rightArrowCallout">
            <a:avLst>
              <a:gd name="adj1" fmla="val 25000"/>
              <a:gd name="adj2" fmla="val 25000"/>
              <a:gd name="adj3" fmla="val 19697"/>
              <a:gd name="adj4" fmla="val 66667"/>
            </a:avLst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Parallel data</a:t>
            </a:r>
          </a:p>
          <a:p>
            <a:pPr algn="ctr"/>
            <a:r>
              <a:rPr lang="en-US" b="1">
                <a:solidFill>
                  <a:srgbClr val="FFFFFF"/>
                </a:solidFill>
              </a:rPr>
              <a:t>inputs</a:t>
            </a:r>
          </a:p>
          <a:p>
            <a:pPr algn="ctr"/>
            <a:endParaRPr lang="en-US" b="1">
              <a:solidFill>
                <a:srgbClr val="FFFFFF"/>
              </a:solidFill>
            </a:endParaRPr>
          </a:p>
          <a:p>
            <a:pPr algn="ctr"/>
            <a:r>
              <a:rPr lang="en-US" b="1">
                <a:solidFill>
                  <a:srgbClr val="FFFFFF"/>
                </a:solidFill>
              </a:rPr>
              <a:t>(Active LOW)</a:t>
            </a:r>
          </a:p>
        </p:txBody>
      </p:sp>
      <p:sp>
        <p:nvSpPr>
          <p:cNvPr id="36875" name="AutoShape 11"/>
          <p:cNvSpPr>
            <a:spLocks noChangeArrowheads="1"/>
          </p:cNvSpPr>
          <p:nvPr/>
        </p:nvSpPr>
        <p:spPr bwMode="auto">
          <a:xfrm>
            <a:off x="381000" y="3429000"/>
            <a:ext cx="2362200" cy="7143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Clock input- H-to-L</a:t>
            </a:r>
          </a:p>
        </p:txBody>
      </p:sp>
      <p:sp>
        <p:nvSpPr>
          <p:cNvPr id="36876" name="AutoShape 12"/>
          <p:cNvSpPr>
            <a:spLocks noChangeArrowheads="1"/>
          </p:cNvSpPr>
          <p:nvPr/>
        </p:nvSpPr>
        <p:spPr bwMode="auto">
          <a:xfrm>
            <a:off x="0" y="4162425"/>
            <a:ext cx="2895600" cy="7143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  Clear input- Active LOW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352800" y="2514600"/>
            <a:ext cx="5791200" cy="2819400"/>
            <a:chOff x="2256" y="1920"/>
            <a:chExt cx="3408" cy="1776"/>
          </a:xfrm>
        </p:grpSpPr>
        <p:sp>
          <p:nvSpPr>
            <p:cNvPr id="36878" name="AutoShape 14"/>
            <p:cNvSpPr>
              <a:spLocks noChangeArrowheads="1"/>
            </p:cNvSpPr>
            <p:nvPr/>
          </p:nvSpPr>
          <p:spPr bwMode="auto">
            <a:xfrm>
              <a:off x="4176" y="1920"/>
              <a:ext cx="1488" cy="1776"/>
            </a:xfrm>
            <a:prstGeom prst="leftArrowCallout">
              <a:avLst>
                <a:gd name="adj1" fmla="val 29839"/>
                <a:gd name="adj2" fmla="val 29839"/>
                <a:gd name="adj3" fmla="val 16667"/>
                <a:gd name="adj4" fmla="val 66667"/>
              </a:avLst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1">
                  <a:solidFill>
                    <a:srgbClr val="FFFFFF"/>
                  </a:solidFill>
                </a:rPr>
                <a:t>Recirculating</a:t>
              </a:r>
            </a:p>
            <a:p>
              <a:pPr algn="ctr"/>
              <a:r>
                <a:rPr lang="en-US" sz="1600" b="1">
                  <a:solidFill>
                    <a:srgbClr val="FFFFFF"/>
                  </a:solidFill>
                </a:rPr>
                <a:t>lines:</a:t>
              </a:r>
            </a:p>
            <a:p>
              <a:pPr algn="ctr"/>
              <a:r>
                <a:rPr lang="en-US" sz="1600" b="1">
                  <a:solidFill>
                    <a:srgbClr val="FFFFFF"/>
                  </a:solidFill>
                </a:rPr>
                <a:t>Pass data from</a:t>
              </a:r>
            </a:p>
            <a:p>
              <a:pPr algn="ctr"/>
              <a:r>
                <a:rPr lang="en-US" sz="1600" b="1">
                  <a:solidFill>
                    <a:srgbClr val="FFFFFF"/>
                  </a:solidFill>
                </a:rPr>
                <a:t>FFD to FFA</a:t>
              </a:r>
            </a:p>
            <a:p>
              <a:pPr algn="ctr"/>
              <a:r>
                <a:rPr lang="en-US" sz="1600" b="1">
                  <a:solidFill>
                    <a:srgbClr val="FFFFFF"/>
                  </a:solidFill>
                </a:rPr>
                <a:t>on each</a:t>
              </a:r>
            </a:p>
            <a:p>
              <a:pPr algn="ctr"/>
              <a:r>
                <a:rPr lang="en-US" sz="1600" b="1">
                  <a:solidFill>
                    <a:srgbClr val="FFFFFF"/>
                  </a:solidFill>
                </a:rPr>
                <a:t>clock pulse.</a:t>
              </a:r>
              <a:endParaRPr 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6879" name="Line 15"/>
            <p:cNvSpPr>
              <a:spLocks noChangeShapeType="1"/>
            </p:cNvSpPr>
            <p:nvPr/>
          </p:nvSpPr>
          <p:spPr bwMode="auto">
            <a:xfrm flipH="1">
              <a:off x="2256" y="2496"/>
              <a:ext cx="624" cy="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0" name="Line 16"/>
            <p:cNvSpPr>
              <a:spLocks noChangeShapeType="1"/>
            </p:cNvSpPr>
            <p:nvPr/>
          </p:nvSpPr>
          <p:spPr bwMode="auto">
            <a:xfrm flipH="1">
              <a:off x="2256" y="2880"/>
              <a:ext cx="624" cy="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 autoUpdateAnimBg="0"/>
      <p:bldP spid="36873" grpId="0" animBg="1" autoUpdateAnimBg="0"/>
      <p:bldP spid="36874" grpId="0" animBg="1" autoUpdateAnimBg="0"/>
      <p:bldP spid="36875" grpId="0" animBg="1" autoUpdateAnimBg="0"/>
      <p:bldP spid="36876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pPr algn="ctr" eaLnBrk="1" hangingPunct="1">
              <a:buFont typeface="Wingdings" pitchFamily="2" charset="2"/>
              <a:buChar char="v"/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Counters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In digital logic and computing, a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counter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is a device which stores (and sometimes displays) the number of times a particular event or process has occurred, often in relationship to a clock signal.</a:t>
            </a:r>
          </a:p>
          <a:p>
            <a:pPr eaLnBrk="1" hangingPunct="1"/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頁尾版面配置區 5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 smtClean="0"/>
              <a:t>Chap 11</a:t>
            </a:r>
          </a:p>
        </p:txBody>
      </p:sp>
      <p:sp>
        <p:nvSpPr>
          <p:cNvPr id="12291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C H </a:t>
            </a:r>
            <a:fld id="{4456AA5E-357D-4C5C-83B5-1A258B95F9AC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732367" y="404813"/>
            <a:ext cx="7772400" cy="659606"/>
          </a:xfrm>
        </p:spPr>
        <p:txBody>
          <a:bodyPr/>
          <a:lstStyle/>
          <a:p>
            <a:pPr eaLnBrk="1" hangingPunct="1"/>
            <a:r>
              <a:rPr lang="en-US" altLang="zh-TW" smtClean="0"/>
              <a:t>K-map for Q(t+</a:t>
            </a:r>
            <a:r>
              <a:rPr lang="en-US" altLang="zh-TW" smtClean="0">
                <a:sym typeface="Symbol" pitchFamily="18" charset="2"/>
              </a:rPr>
              <a:t>)</a:t>
            </a:r>
            <a:endParaRPr lang="en-US" altLang="zh-TW" smtClean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32367" y="1431131"/>
            <a:ext cx="7772400" cy="2334816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Q</a:t>
            </a:r>
            <a:r>
              <a:rPr lang="en-US" altLang="zh-TW" sz="2800" baseline="30000" smtClean="0"/>
              <a:t>+</a:t>
            </a:r>
            <a:r>
              <a:rPr lang="en-US" altLang="zh-TW" sz="2800" smtClean="0"/>
              <a:t> = S + R’Q 	  </a:t>
            </a:r>
            <a:r>
              <a:rPr lang="en-US" altLang="zh-TW" sz="2000" smtClean="0"/>
              <a:t>(SR=0)</a:t>
            </a:r>
          </a:p>
          <a:p>
            <a:pPr lvl="1" eaLnBrk="1" hangingPunct="1"/>
            <a:r>
              <a:rPr lang="en-US" altLang="zh-TW" sz="1800" smtClean="0"/>
              <a:t> S and R can not be 1 at the same time.</a:t>
            </a:r>
          </a:p>
          <a:p>
            <a:pPr lvl="1" eaLnBrk="1" hangingPunct="1"/>
            <a:r>
              <a:rPr lang="en-US" altLang="zh-TW" sz="2400" smtClean="0"/>
              <a:t>Q: present state</a:t>
            </a:r>
          </a:p>
          <a:p>
            <a:pPr lvl="1" eaLnBrk="1" hangingPunct="1"/>
            <a:r>
              <a:rPr lang="en-US" altLang="zh-TW" sz="2400" smtClean="0"/>
              <a:t>Q</a:t>
            </a:r>
            <a:r>
              <a:rPr lang="en-US" altLang="zh-TW" sz="2400" baseline="30000" smtClean="0"/>
              <a:t>+</a:t>
            </a:r>
            <a:r>
              <a:rPr lang="en-US" altLang="zh-TW" sz="2400" smtClean="0"/>
              <a:t>: next state</a:t>
            </a:r>
          </a:p>
          <a:p>
            <a:pPr lvl="1" eaLnBrk="1" hangingPunct="1"/>
            <a:r>
              <a:rPr lang="en-US" altLang="zh-TW" sz="2400" smtClean="0"/>
              <a:t>Next state equation or characteristic equation.</a:t>
            </a:r>
          </a:p>
        </p:txBody>
      </p:sp>
      <p:pic>
        <p:nvPicPr>
          <p:cNvPr id="12294" name="Picture 5" descr="roth+f11-08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500717" y="3699273"/>
            <a:ext cx="6720416" cy="2483644"/>
          </a:xfr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pPr algn="ctr" eaLnBrk="1" hangingPunct="1">
              <a:buFont typeface="Wingdings" pitchFamily="2" charset="2"/>
              <a:buChar char="v"/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Electronic counters</a:t>
            </a:r>
          </a:p>
          <a:p>
            <a:pPr algn="ctr" eaLnBrk="1" hangingPunct="1">
              <a:buFont typeface="Wingdings" pitchFamily="2" charset="2"/>
              <a:buChar char="v"/>
            </a:pPr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In electronics, counters can be implemented quite easily using register-type circuits such as the flip-flop, and a wide variety of classifications exist:</a:t>
            </a:r>
          </a:p>
          <a:p>
            <a:pPr eaLnBrk="1" hangingPunct="1">
              <a:buFont typeface="Wingdings 2" pitchFamily="18" charset="2"/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1. Asynchronous (ripple) counter – changing state bits are used as clocks to subsequent state flip-flops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2. Synchronous counter – all state bits change under control of a single clock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3. Decade counter – counts through ten states per stage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pPr algn="ctr" eaLnBrk="1" hangingPunct="1">
              <a:buFont typeface="Wingdings" pitchFamily="2" charset="2"/>
              <a:buChar char="v"/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Electronic counters(continued)</a:t>
            </a:r>
          </a:p>
          <a:p>
            <a:pPr algn="ctr" eaLnBrk="1" hangingPunct="1"/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4. Up/down counter – counts both up and down, under command of a control input</a:t>
            </a:r>
          </a:p>
          <a:p>
            <a:pPr eaLnBrk="1" hangingPunct="1">
              <a:buFont typeface="Wingdings 2" pitchFamily="18" charset="2"/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5. Ring counter – formed by a shift register with feedback connection in a ring</a:t>
            </a:r>
          </a:p>
          <a:p>
            <a:pPr eaLnBrk="1" hangingPunct="1">
              <a:buFont typeface="Wingdings 2" pitchFamily="18" charset="2"/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6. Johnson counter – 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twisted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ring counter</a:t>
            </a:r>
          </a:p>
          <a:p>
            <a:pPr eaLnBrk="1" hangingPunct="1">
              <a:buFont typeface="Wingdings 2" pitchFamily="18" charset="2"/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7. Cascaded counter</a:t>
            </a:r>
          </a:p>
          <a:p>
            <a:pPr eaLnBrk="1" hangingPunct="1"/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smtClean="0"/>
              <a:t>Binary-coded-decimal(BCD) counters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3450" y="1066800"/>
            <a:ext cx="727710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>
          <a:xfrm>
            <a:off x="503238" y="4800600"/>
            <a:ext cx="8183562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sz="2200" b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Ring counters are implemented using shift registers. It is essentially a circulating shift register connected so that the last flip-flop shifts its value into the first flip-flop. There is usually only a single 1 circulating in the register, as long as clock pulses are applied. (Starts 1000-&gt;0100-&gt;0010-&gt;0001 repeat)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Ring Counter</a:t>
            </a:r>
          </a:p>
        </p:txBody>
      </p:sp>
      <p:pic>
        <p:nvPicPr>
          <p:cNvPr id="18436" name="Picture 2" descr="http://www.doc.ic.ac.uk/~nd/surprise_96/journal/vol4/cwl3/report.ring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0" y="1143000"/>
            <a:ext cx="78105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smtClean="0"/>
              <a:t>Johnson Counter</a:t>
            </a: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838200" y="3962400"/>
            <a:ext cx="7215188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>
                <a:latin typeface="Times New Roman" pitchFamily="18" charset="0"/>
                <a:cs typeface="Times New Roman" pitchFamily="18" charset="0"/>
              </a:rPr>
              <a:t>The Johnson counter, also known as the twisted-ring counter, is exactly the same as the ring counter except that the inverted output of the last flip-flop is connected to the input of the first flip-flop. </a:t>
            </a:r>
          </a:p>
          <a:p>
            <a:r>
              <a:rPr lang="en-US" sz="2200">
                <a:latin typeface="Times New Roman" pitchFamily="18" charset="0"/>
                <a:cs typeface="Times New Roman" pitchFamily="18" charset="0"/>
              </a:rPr>
              <a:t>Let’s say, starts from 000, 100, 110, 111, 011 and 001, and the sequence is repeated so long as there is input pulse.</a:t>
            </a:r>
          </a:p>
        </p:txBody>
      </p:sp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143000"/>
            <a:ext cx="6781800" cy="28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頁尾版面配置區 5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 smtClean="0"/>
              <a:t>Chap 11</a:t>
            </a:r>
          </a:p>
        </p:txBody>
      </p:sp>
      <p:sp>
        <p:nvSpPr>
          <p:cNvPr id="14339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C H </a:t>
            </a:r>
            <a:fld id="{9CBDC874-E23E-4FB5-BFF4-7CC971476434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732367" y="404813"/>
            <a:ext cx="7772400" cy="659606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S-R Latch using NAND gates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32367" y="1431131"/>
            <a:ext cx="7772400" cy="2334816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S#-R# Latch, when S#= 0 sets Q = 1 and R#=0 resets Q = 0</a:t>
            </a:r>
          </a:p>
        </p:txBody>
      </p:sp>
      <p:pic>
        <p:nvPicPr>
          <p:cNvPr id="14342" name="Picture 6" descr="roth+f11-10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971552" y="4273154"/>
            <a:ext cx="7294033" cy="1945481"/>
          </a:xfrm>
          <a:noFill/>
        </p:spPr>
      </p:pic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723467" y="2132410"/>
            <a:ext cx="170431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TW"/>
              <a:t>S#  R#  Q   Q+</a:t>
            </a:r>
          </a:p>
          <a:p>
            <a:pPr marL="457200" indent="-457200">
              <a:buFontTx/>
              <a:buAutoNum type="arabicPlain"/>
            </a:pPr>
            <a:r>
              <a:rPr lang="en-US" altLang="zh-TW"/>
              <a:t>1     0    0</a:t>
            </a:r>
          </a:p>
          <a:p>
            <a:pPr marL="457200" indent="-457200"/>
            <a:r>
              <a:rPr lang="en-US" altLang="zh-TW"/>
              <a:t>1    1     1    1</a:t>
            </a:r>
          </a:p>
          <a:p>
            <a:pPr marL="457200" indent="-457200"/>
            <a:r>
              <a:rPr lang="en-US" altLang="zh-TW"/>
              <a:t>1    0     0    0</a:t>
            </a:r>
          </a:p>
          <a:p>
            <a:pPr marL="457200" indent="-457200"/>
            <a:r>
              <a:rPr lang="en-US" altLang="zh-TW"/>
              <a:t>1    0     1    0</a:t>
            </a:r>
          </a:p>
          <a:p>
            <a:pPr marL="457200" indent="-457200"/>
            <a:r>
              <a:rPr lang="en-US" altLang="zh-TW"/>
              <a:t>0    1     0    1</a:t>
            </a:r>
          </a:p>
          <a:p>
            <a:pPr marL="457200" indent="-457200"/>
            <a:r>
              <a:rPr lang="en-US" altLang="zh-TW"/>
              <a:t>0    1     1    1</a:t>
            </a:r>
          </a:p>
          <a:p>
            <a:pPr marL="457200" indent="-457200"/>
            <a:r>
              <a:rPr lang="en-US" altLang="zh-TW"/>
              <a:t>0    0     0    -</a:t>
            </a:r>
          </a:p>
          <a:p>
            <a:pPr marL="457200" indent="-457200"/>
            <a:r>
              <a:rPr lang="en-US" altLang="zh-TW"/>
              <a:t>0    0     1    -</a:t>
            </a:r>
          </a:p>
          <a:p>
            <a:pPr marL="457200" indent="-457200"/>
            <a:endParaRPr lang="en-US" altLang="zh-TW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5340352" y="2457450"/>
            <a:ext cx="29760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45" name="Line 10"/>
          <p:cNvSpPr>
            <a:spLocks noChangeShapeType="1"/>
          </p:cNvSpPr>
          <p:nvPr/>
        </p:nvSpPr>
        <p:spPr bwMode="auto">
          <a:xfrm>
            <a:off x="7548033" y="2132410"/>
            <a:ext cx="0" cy="24848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Flip-Flop Vs. Latch</a:t>
            </a:r>
          </a:p>
        </p:txBody>
      </p:sp>
      <p:sp>
        <p:nvSpPr>
          <p:cNvPr id="30723" name="Content Placeholder 2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sz="2800" smtClean="0"/>
              <a:t>The primary difference between a D flip-flop and D latch is the EN/CLOCK input.  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sz="2800" smtClean="0"/>
              <a:t>The flip-flop’s CLOCK input is </a:t>
            </a:r>
            <a:r>
              <a:rPr lang="en-US" sz="2800" u="sng" smtClean="0"/>
              <a:t>edge sensitive</a:t>
            </a:r>
            <a:r>
              <a:rPr lang="en-US" sz="2800" smtClean="0"/>
              <a:t>, meaning the flip-flop’s output changes on the edge (rising or falling) of the CLOCK input. 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sz="2800" smtClean="0"/>
              <a:t>The latch’s EN input is </a:t>
            </a:r>
            <a:r>
              <a:rPr lang="en-US" sz="2800" u="sng" smtClean="0"/>
              <a:t>level sensitive</a:t>
            </a:r>
            <a:r>
              <a:rPr lang="en-US" sz="2800" smtClean="0"/>
              <a:t>, meaning the latch’s output changes on the level (high or low) of the EN input.</a:t>
            </a:r>
          </a:p>
          <a:p>
            <a:endParaRPr lang="en-US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FFD6C-483F-4108-89E5-64639F1D3D8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Clock Edges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DA4A77-3048-49F5-AB3F-98FF8FF348B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2362200"/>
          <a:ext cx="731010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46"/>
                <a:gridCol w="54864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86094"/>
                <a:gridCol w="345426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algn="r"/>
                      <a:endParaRPr lang="en-US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algn="r"/>
                      <a:endParaRPr lang="en-US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609600" y="1676400"/>
            <a:ext cx="2936875" cy="1501775"/>
            <a:chOff x="609600" y="1676400"/>
            <a:chExt cx="2937344" cy="1501666"/>
          </a:xfrm>
        </p:grpSpPr>
        <p:sp>
          <p:nvSpPr>
            <p:cNvPr id="26761" name="TextBox 6"/>
            <p:cNvSpPr txBox="1">
              <a:spLocks noChangeArrowheads="1"/>
            </p:cNvSpPr>
            <p:nvPr/>
          </p:nvSpPr>
          <p:spPr bwMode="auto">
            <a:xfrm>
              <a:off x="609600" y="1676400"/>
              <a:ext cx="293734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Positive Edge Transition</a:t>
              </a:r>
            </a:p>
          </p:txBody>
        </p:sp>
        <p:cxnSp>
          <p:nvCxnSpPr>
            <p:cNvPr id="14" name="Straight Arrow Connector 13"/>
            <p:cNvCxnSpPr>
              <a:stCxn id="26761" idx="2"/>
            </p:cNvCxnSpPr>
            <p:nvPr/>
          </p:nvCxnSpPr>
          <p:spPr bwMode="auto">
            <a:xfrm rot="16200000" flipH="1">
              <a:off x="2257022" y="1897671"/>
              <a:ext cx="1101645" cy="145914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oval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2078038" y="2076450"/>
            <a:ext cx="5145087" cy="2686050"/>
            <a:chOff x="2078272" y="2076510"/>
            <a:chExt cx="5144962" cy="2685990"/>
          </a:xfrm>
        </p:grpSpPr>
        <p:cxnSp>
          <p:nvCxnSpPr>
            <p:cNvPr id="16" name="Straight Arrow Connector 15"/>
            <p:cNvCxnSpPr>
              <a:stCxn id="26761" idx="2"/>
            </p:cNvCxnSpPr>
            <p:nvPr/>
          </p:nvCxnSpPr>
          <p:spPr bwMode="auto">
            <a:xfrm rot="16200000" flipH="1">
              <a:off x="3733200" y="421582"/>
              <a:ext cx="1085826" cy="439568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oval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26761" idx="2"/>
            </p:cNvCxnSpPr>
            <p:nvPr/>
          </p:nvCxnSpPr>
          <p:spPr bwMode="auto">
            <a:xfrm rot="16200000" flipH="1">
              <a:off x="1105949" y="3048833"/>
              <a:ext cx="2685990" cy="74134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oval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26761" idx="2"/>
            </p:cNvCxnSpPr>
            <p:nvPr/>
          </p:nvCxnSpPr>
          <p:spPr bwMode="auto">
            <a:xfrm rot="16200000" flipH="1">
              <a:off x="2210822" y="1943960"/>
              <a:ext cx="2670115" cy="2935216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oval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6761" idx="2"/>
            </p:cNvCxnSpPr>
            <p:nvPr/>
          </p:nvCxnSpPr>
          <p:spPr bwMode="auto">
            <a:xfrm rot="16200000" flipH="1">
              <a:off x="3307758" y="847024"/>
              <a:ext cx="2685990" cy="5144962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oval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609600" y="3200400"/>
            <a:ext cx="4419600" cy="3048000"/>
            <a:chOff x="609600" y="3200400"/>
            <a:chExt cx="4419600" cy="3048000"/>
          </a:xfrm>
        </p:grpSpPr>
        <p:sp>
          <p:nvSpPr>
            <p:cNvPr id="26755" name="TextBox 28"/>
            <p:cNvSpPr txBox="1">
              <a:spLocks noChangeArrowheads="1"/>
            </p:cNvSpPr>
            <p:nvPr/>
          </p:nvSpPr>
          <p:spPr bwMode="auto">
            <a:xfrm>
              <a:off x="609600" y="5848290"/>
              <a:ext cx="305115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Negative Edge Transition</a:t>
              </a:r>
            </a:p>
          </p:txBody>
        </p:sp>
        <p:cxnSp>
          <p:nvCxnSpPr>
            <p:cNvPr id="33" name="Straight Arrow Connector 32"/>
            <p:cNvCxnSpPr>
              <a:stCxn id="26755" idx="0"/>
            </p:cNvCxnSpPr>
            <p:nvPr/>
          </p:nvCxnSpPr>
          <p:spPr bwMode="auto">
            <a:xfrm rot="5400000" flipH="1" flipV="1">
              <a:off x="2258219" y="3077369"/>
              <a:ext cx="2647950" cy="2894012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oval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2135188" y="3200400"/>
            <a:ext cx="5789612" cy="2647950"/>
            <a:chOff x="2135178" y="3200400"/>
            <a:chExt cx="5789622" cy="2647890"/>
          </a:xfrm>
        </p:grpSpPr>
        <p:cxnSp>
          <p:nvCxnSpPr>
            <p:cNvPr id="30" name="Straight Arrow Connector 29"/>
            <p:cNvCxnSpPr>
              <a:stCxn id="26755" idx="0"/>
            </p:cNvCxnSpPr>
            <p:nvPr/>
          </p:nvCxnSpPr>
          <p:spPr bwMode="auto">
            <a:xfrm rot="5400000" flipH="1" flipV="1">
              <a:off x="2467773" y="4429870"/>
              <a:ext cx="1085825" cy="175101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oval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6755" idx="0"/>
            </p:cNvCxnSpPr>
            <p:nvPr/>
          </p:nvCxnSpPr>
          <p:spPr bwMode="auto">
            <a:xfrm rot="5400000" flipH="1" flipV="1">
              <a:off x="3572675" y="3324968"/>
              <a:ext cx="1085825" cy="3960819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oval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6755" idx="0"/>
            </p:cNvCxnSpPr>
            <p:nvPr/>
          </p:nvCxnSpPr>
          <p:spPr bwMode="auto">
            <a:xfrm rot="5400000" flipH="1" flipV="1">
              <a:off x="3706044" y="1629534"/>
              <a:ext cx="2647890" cy="5789622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oval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itle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mtClean="0"/>
              <a:t>POS &amp; NEG Edge Triggered 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ED3D7-2C3B-491E-A948-677477E79BB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3082" name="Group 19"/>
          <p:cNvGrpSpPr>
            <a:grpSpLocks/>
          </p:cNvGrpSpPr>
          <p:nvPr/>
        </p:nvGrpSpPr>
        <p:grpSpPr bwMode="auto">
          <a:xfrm>
            <a:off x="1265238" y="1722438"/>
            <a:ext cx="2468562" cy="2011362"/>
            <a:chOff x="2575560" y="1874520"/>
            <a:chExt cx="2468880" cy="2011680"/>
          </a:xfrm>
        </p:grpSpPr>
        <p:graphicFrame>
          <p:nvGraphicFramePr>
            <p:cNvPr id="3079" name="Object 7"/>
            <p:cNvGraphicFramePr>
              <a:graphicFrameLocks noChangeAspect="1"/>
            </p:cNvGraphicFramePr>
            <p:nvPr/>
          </p:nvGraphicFramePr>
          <p:xfrm>
            <a:off x="4191000" y="3159456"/>
            <a:ext cx="228600" cy="336550"/>
          </p:xfrm>
          <a:graphic>
            <a:graphicData uri="http://schemas.openxmlformats.org/presentationml/2006/ole">
              <p:oleObj spid="_x0000_s3079" name="Equation" r:id="rId4" imgW="190440" imgH="279360" progId="Equation.3">
                <p:embed/>
              </p:oleObj>
            </a:graphicData>
          </a:graphic>
        </p:graphicFrame>
        <p:grpSp>
          <p:nvGrpSpPr>
            <p:cNvPr id="3147" name="Group 13"/>
            <p:cNvGrpSpPr>
              <a:grpSpLocks/>
            </p:cNvGrpSpPr>
            <p:nvPr/>
          </p:nvGrpSpPr>
          <p:grpSpPr bwMode="auto">
            <a:xfrm>
              <a:off x="4495800" y="2437606"/>
              <a:ext cx="548640" cy="915988"/>
              <a:chOff x="4211016" y="2362200"/>
              <a:chExt cx="548640" cy="915988"/>
            </a:xfrm>
          </p:grpSpPr>
          <p:cxnSp>
            <p:nvCxnSpPr>
              <p:cNvPr id="8" name="Straight Connector 7"/>
              <p:cNvCxnSpPr/>
              <p:nvPr/>
            </p:nvCxnSpPr>
            <p:spPr bwMode="auto">
              <a:xfrm>
                <a:off x="4210310" y="2362765"/>
                <a:ext cx="549346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 bwMode="auto">
              <a:xfrm>
                <a:off x="4210310" y="3277310"/>
                <a:ext cx="549346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48" name="Group 12"/>
            <p:cNvGrpSpPr>
              <a:grpSpLocks/>
            </p:cNvGrpSpPr>
            <p:nvPr/>
          </p:nvGrpSpPr>
          <p:grpSpPr bwMode="auto">
            <a:xfrm>
              <a:off x="2575560" y="2437606"/>
              <a:ext cx="548640" cy="915988"/>
              <a:chOff x="2575560" y="2362200"/>
              <a:chExt cx="548640" cy="915988"/>
            </a:xfrm>
          </p:grpSpPr>
          <p:cxnSp>
            <p:nvCxnSpPr>
              <p:cNvPr id="11" name="Straight Connector 10"/>
              <p:cNvCxnSpPr/>
              <p:nvPr/>
            </p:nvCxnSpPr>
            <p:spPr bwMode="auto">
              <a:xfrm flipH="1">
                <a:off x="2575560" y="2362765"/>
                <a:ext cx="549346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 bwMode="auto">
              <a:xfrm flipH="1">
                <a:off x="2575560" y="3277310"/>
                <a:ext cx="549346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/>
            <p:cNvSpPr/>
            <p:nvPr/>
          </p:nvSpPr>
          <p:spPr>
            <a:xfrm>
              <a:off x="3124906" y="1874520"/>
              <a:ext cx="1370188" cy="2011680"/>
            </a:xfrm>
            <a:prstGeom prst="rect">
              <a:avLst/>
            </a:prstGeom>
            <a:ln w="28575">
              <a:solidFill>
                <a:srgbClr val="0000FF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3124902" y="3214586"/>
              <a:ext cx="273093" cy="273085"/>
            </a:xfrm>
            <a:prstGeom prst="triangle">
              <a:avLst/>
            </a:prstGeom>
            <a:ln w="19050">
              <a:solidFill>
                <a:srgbClr val="0000FF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151" name="TextBox 16"/>
            <p:cNvSpPr txBox="1">
              <a:spLocks noChangeArrowheads="1"/>
            </p:cNvSpPr>
            <p:nvPr/>
          </p:nvSpPr>
          <p:spPr bwMode="auto">
            <a:xfrm>
              <a:off x="3352800" y="3200400"/>
              <a:ext cx="60465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CLK</a:t>
              </a:r>
              <a:endParaRPr lang="en-US" b="1"/>
            </a:p>
          </p:txBody>
        </p:sp>
        <p:sp>
          <p:nvSpPr>
            <p:cNvPr id="3152" name="TextBox 17"/>
            <p:cNvSpPr txBox="1">
              <a:spLocks noChangeArrowheads="1"/>
            </p:cNvSpPr>
            <p:nvPr/>
          </p:nvSpPr>
          <p:spPr bwMode="auto">
            <a:xfrm>
              <a:off x="3200400" y="2286000"/>
              <a:ext cx="3321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D</a:t>
              </a:r>
              <a:endParaRPr lang="en-US" b="1"/>
            </a:p>
          </p:txBody>
        </p:sp>
        <p:sp>
          <p:nvSpPr>
            <p:cNvPr id="3153" name="TextBox 18"/>
            <p:cNvSpPr txBox="1">
              <a:spLocks noChangeArrowheads="1"/>
            </p:cNvSpPr>
            <p:nvPr/>
          </p:nvSpPr>
          <p:spPr bwMode="auto">
            <a:xfrm>
              <a:off x="4114800" y="2286000"/>
              <a:ext cx="3449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Q</a:t>
              </a:r>
              <a:endParaRPr lang="en-US" b="1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770438" y="1722438"/>
          <a:ext cx="292608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CLK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sym typeface="Symbol"/>
                        </a:rPr>
                        <a:t>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sym typeface="Symbol"/>
                        </a:rPr>
                        <a:t>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gridSpan="4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sym typeface="Symbol"/>
                        </a:rPr>
                        <a:t>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: Rising Edge of Clock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7221538" y="1749425"/>
          <a:ext cx="234950" cy="344488"/>
        </p:xfrm>
        <a:graphic>
          <a:graphicData uri="http://schemas.openxmlformats.org/presentationml/2006/ole">
            <p:oleObj spid="_x0000_s3074" name="Equation" r:id="rId5" imgW="190440" imgH="27936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6473825" y="1825625"/>
          <a:ext cx="228600" cy="260350"/>
        </p:xfrm>
        <a:graphic>
          <a:graphicData uri="http://schemas.openxmlformats.org/presentationml/2006/ole">
            <p:oleObj spid="_x0000_s3075" name="Equation" r:id="rId6" imgW="190440" imgH="215640" progId="Equation.3">
              <p:embed/>
            </p:oleObj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4770438" y="4770438"/>
          <a:ext cx="292608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CLK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sym typeface="Symbol"/>
                        </a:rPr>
                        <a:t>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sym typeface="Symbol"/>
                        </a:rPr>
                        <a:t>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gridSpan="4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sym typeface="Symbol"/>
                        </a:rPr>
                        <a:t>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: Falling Edge of Clock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7221538" y="4797425"/>
          <a:ext cx="234950" cy="344488"/>
        </p:xfrm>
        <a:graphic>
          <a:graphicData uri="http://schemas.openxmlformats.org/presentationml/2006/ole">
            <p:oleObj spid="_x0000_s3076" name="Equation" r:id="rId7" imgW="190440" imgH="279360" progId="Equation.3">
              <p:embed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6473825" y="4873625"/>
          <a:ext cx="228600" cy="260350"/>
        </p:xfrm>
        <a:graphic>
          <a:graphicData uri="http://schemas.openxmlformats.org/presentationml/2006/ole">
            <p:oleObj spid="_x0000_s3077" name="Equation" r:id="rId8" imgW="190440" imgH="215640" progId="Equation.3">
              <p:embed/>
            </p:oleObj>
          </a:graphicData>
        </a:graphic>
      </p:graphicFrame>
      <p:grpSp>
        <p:nvGrpSpPr>
          <p:cNvPr id="3131" name="Group 64"/>
          <p:cNvGrpSpPr>
            <a:grpSpLocks/>
          </p:cNvGrpSpPr>
          <p:nvPr/>
        </p:nvGrpSpPr>
        <p:grpSpPr bwMode="auto">
          <a:xfrm>
            <a:off x="1265238" y="4770438"/>
            <a:ext cx="2468562" cy="2011362"/>
            <a:chOff x="1264920" y="4236720"/>
            <a:chExt cx="2468880" cy="2011680"/>
          </a:xfrm>
        </p:grpSpPr>
        <p:graphicFrame>
          <p:nvGraphicFramePr>
            <p:cNvPr id="3078" name="Object 6"/>
            <p:cNvGraphicFramePr>
              <a:graphicFrameLocks noChangeAspect="1"/>
            </p:cNvGraphicFramePr>
            <p:nvPr/>
          </p:nvGraphicFramePr>
          <p:xfrm>
            <a:off x="2880360" y="5521656"/>
            <a:ext cx="228600" cy="336550"/>
          </p:xfrm>
          <a:graphic>
            <a:graphicData uri="http://schemas.openxmlformats.org/presentationml/2006/ole">
              <p:oleObj spid="_x0000_s3078" name="Equation" r:id="rId9" imgW="190440" imgH="279360" progId="Equation.3">
                <p:embed/>
              </p:oleObj>
            </a:graphicData>
          </a:graphic>
        </p:graphicFrame>
        <p:grpSp>
          <p:nvGrpSpPr>
            <p:cNvPr id="3135" name="Group 13"/>
            <p:cNvGrpSpPr>
              <a:grpSpLocks/>
            </p:cNvGrpSpPr>
            <p:nvPr/>
          </p:nvGrpSpPr>
          <p:grpSpPr bwMode="auto">
            <a:xfrm>
              <a:off x="3185160" y="4799806"/>
              <a:ext cx="548640" cy="915988"/>
              <a:chOff x="4211016" y="2362200"/>
              <a:chExt cx="548640" cy="915988"/>
            </a:xfrm>
          </p:grpSpPr>
          <p:cxnSp>
            <p:nvCxnSpPr>
              <p:cNvPr id="59" name="Straight Connector 58"/>
              <p:cNvCxnSpPr/>
              <p:nvPr/>
            </p:nvCxnSpPr>
            <p:spPr bwMode="auto">
              <a:xfrm>
                <a:off x="4210310" y="2362765"/>
                <a:ext cx="549346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auto">
              <a:xfrm>
                <a:off x="4210310" y="3277310"/>
                <a:ext cx="549346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36" name="Group 12"/>
            <p:cNvGrpSpPr>
              <a:grpSpLocks/>
            </p:cNvGrpSpPr>
            <p:nvPr/>
          </p:nvGrpSpPr>
          <p:grpSpPr bwMode="auto">
            <a:xfrm>
              <a:off x="1264920" y="4799806"/>
              <a:ext cx="548640" cy="915988"/>
              <a:chOff x="2575560" y="2362200"/>
              <a:chExt cx="548640" cy="915988"/>
            </a:xfrm>
          </p:grpSpPr>
          <p:cxnSp>
            <p:nvCxnSpPr>
              <p:cNvPr id="57" name="Straight Connector 56"/>
              <p:cNvCxnSpPr/>
              <p:nvPr/>
            </p:nvCxnSpPr>
            <p:spPr bwMode="auto">
              <a:xfrm flipH="1">
                <a:off x="2575560" y="2362765"/>
                <a:ext cx="549346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 bwMode="auto">
              <a:xfrm flipH="1">
                <a:off x="2575560" y="3277310"/>
                <a:ext cx="549346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Rectangle 47"/>
            <p:cNvSpPr/>
            <p:nvPr/>
          </p:nvSpPr>
          <p:spPr>
            <a:xfrm>
              <a:off x="1814266" y="4236720"/>
              <a:ext cx="1370188" cy="2011680"/>
            </a:xfrm>
            <a:prstGeom prst="rect">
              <a:avLst/>
            </a:prstGeom>
            <a:ln w="28575">
              <a:solidFill>
                <a:srgbClr val="0000FF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1814262" y="5576786"/>
              <a:ext cx="273093" cy="273085"/>
            </a:xfrm>
            <a:prstGeom prst="triangle">
              <a:avLst/>
            </a:prstGeom>
            <a:ln w="19050">
              <a:solidFill>
                <a:srgbClr val="0000FF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139" name="TextBox 53"/>
            <p:cNvSpPr txBox="1">
              <a:spLocks noChangeArrowheads="1"/>
            </p:cNvSpPr>
            <p:nvPr/>
          </p:nvSpPr>
          <p:spPr bwMode="auto">
            <a:xfrm>
              <a:off x="2042160" y="5562600"/>
              <a:ext cx="60465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CLK</a:t>
              </a:r>
              <a:endParaRPr lang="en-US" b="1"/>
            </a:p>
          </p:txBody>
        </p:sp>
        <p:sp>
          <p:nvSpPr>
            <p:cNvPr id="3140" name="TextBox 54"/>
            <p:cNvSpPr txBox="1">
              <a:spLocks noChangeArrowheads="1"/>
            </p:cNvSpPr>
            <p:nvPr/>
          </p:nvSpPr>
          <p:spPr bwMode="auto">
            <a:xfrm>
              <a:off x="1889760" y="4648200"/>
              <a:ext cx="3321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D</a:t>
              </a:r>
              <a:endParaRPr lang="en-US" b="1"/>
            </a:p>
          </p:txBody>
        </p:sp>
        <p:sp>
          <p:nvSpPr>
            <p:cNvPr id="3141" name="TextBox 55"/>
            <p:cNvSpPr txBox="1">
              <a:spLocks noChangeArrowheads="1"/>
            </p:cNvSpPr>
            <p:nvPr/>
          </p:nvSpPr>
          <p:spPr bwMode="auto">
            <a:xfrm>
              <a:off x="2804160" y="4648200"/>
              <a:ext cx="3449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Q</a:t>
              </a:r>
              <a:endParaRPr lang="en-US" b="1"/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1579285" y="5587896"/>
              <a:ext cx="228629" cy="2286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3132" name="TextBox 65"/>
          <p:cNvSpPr txBox="1">
            <a:spLocks noChangeArrowheads="1"/>
          </p:cNvSpPr>
          <p:nvPr/>
        </p:nvSpPr>
        <p:spPr bwMode="auto">
          <a:xfrm>
            <a:off x="2895600" y="1219200"/>
            <a:ext cx="31130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Positive Edge Trigger</a:t>
            </a:r>
          </a:p>
        </p:txBody>
      </p:sp>
      <p:sp>
        <p:nvSpPr>
          <p:cNvPr id="3133" name="TextBox 66"/>
          <p:cNvSpPr txBox="1">
            <a:spLocks noChangeArrowheads="1"/>
          </p:cNvSpPr>
          <p:nvPr/>
        </p:nvSpPr>
        <p:spPr bwMode="auto">
          <a:xfrm>
            <a:off x="2819400" y="4267200"/>
            <a:ext cx="32496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Negative Edge Trigger</a:t>
            </a:r>
          </a:p>
        </p:txBody>
      </p:sp>
      <p:cxnSp>
        <p:nvCxnSpPr>
          <p:cNvPr id="69" name="Straight Connector 68"/>
          <p:cNvCxnSpPr/>
          <p:nvPr/>
        </p:nvCxnSpPr>
        <p:spPr bwMode="auto">
          <a:xfrm>
            <a:off x="1066800" y="4038600"/>
            <a:ext cx="7086600" cy="1588"/>
          </a:xfrm>
          <a:prstGeom prst="line">
            <a:avLst/>
          </a:prstGeom>
          <a:ln w="12700">
            <a:solidFill>
              <a:srgbClr val="0000FF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TW - Master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LTW - Master - Theme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12700">
          <a:solidFill>
            <a:srgbClr val="FF0000"/>
          </a:solidFill>
          <a:headEnd type="stealth" w="lg" len="lg"/>
          <a:tailEnd type="oval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 bwMode="auto">
        <a:ln w="101600">
          <a:solidFill>
            <a:srgbClr val="00B050">
              <a:alpha val="50196"/>
            </a:srgb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PLTW - Master</Template>
  <TotalTime>6813</TotalTime>
  <Words>3206</Words>
  <Application>Microsoft Office PowerPoint</Application>
  <PresentationFormat>On-screen Show (4:3)</PresentationFormat>
  <Paragraphs>942</Paragraphs>
  <Slides>54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Symbol</vt:lpstr>
      <vt:lpstr>PLTW - Master</vt:lpstr>
      <vt:lpstr>PLTW - Master - Theme</vt:lpstr>
      <vt:lpstr>Microsoft Equation 3.0</vt:lpstr>
      <vt:lpstr>Microsoft Word Document</vt:lpstr>
      <vt:lpstr>Micrografx Designer 7 Drawing</vt:lpstr>
      <vt:lpstr>Sequential Logic &amp; The Flip-Flop</vt:lpstr>
      <vt:lpstr>S-R Latch (cont.)</vt:lpstr>
      <vt:lpstr>S-R Latch  Timing and State </vt:lpstr>
      <vt:lpstr>S R latch Analysis</vt:lpstr>
      <vt:lpstr>K-map for Q(t+)</vt:lpstr>
      <vt:lpstr>S-R Latch using NAND gates</vt:lpstr>
      <vt:lpstr>Flip-Flop Vs. Latch</vt:lpstr>
      <vt:lpstr>Clock Edges</vt:lpstr>
      <vt:lpstr>POS &amp; NEG Edge Triggered D</vt:lpstr>
      <vt:lpstr>Toggle FF</vt:lpstr>
      <vt:lpstr>T FF</vt:lpstr>
      <vt:lpstr>J-K Flip Flop</vt:lpstr>
      <vt:lpstr>T Flip-Flop Implementation</vt:lpstr>
      <vt:lpstr>D Flip-Flop: Excitation Table</vt:lpstr>
      <vt:lpstr>D Flip-Flop: Example Timing</vt:lpstr>
      <vt:lpstr>J/K Flip-Flop: Excitation Table</vt:lpstr>
      <vt:lpstr>J/K Flip-Flop: Example Timing</vt:lpstr>
      <vt:lpstr>POS &amp; NEG Edge Triggered J/K</vt:lpstr>
      <vt:lpstr>Transparent D-Latch</vt:lpstr>
      <vt:lpstr>Transparent D-Latch: Example Timing</vt:lpstr>
      <vt:lpstr>Asynchronous Inputs</vt:lpstr>
      <vt:lpstr>D FF Register</vt:lpstr>
      <vt:lpstr>OVERVIEW  OF  COUNTERS</vt:lpstr>
      <vt:lpstr>CHARACTERISTICS  OF  COUNTERS</vt:lpstr>
      <vt:lpstr>RIPPLE  COUNTER</vt:lpstr>
      <vt:lpstr>RIPPLE  COUNTER  WITH  WAVEFORMS</vt:lpstr>
      <vt:lpstr>Slide 27</vt:lpstr>
      <vt:lpstr>DOWN  COUNTER</vt:lpstr>
      <vt:lpstr>Slide 29</vt:lpstr>
      <vt:lpstr>Classifications of Counters</vt:lpstr>
      <vt:lpstr>Counters</vt:lpstr>
      <vt:lpstr>Ripple Counter </vt:lpstr>
      <vt:lpstr>Ripple Counter (Continued)</vt:lpstr>
      <vt:lpstr>Ripple Counter (Continued)</vt:lpstr>
      <vt:lpstr>Synchronous Counters (Continued)</vt:lpstr>
      <vt:lpstr>Synchronous Counters (Continued)</vt:lpstr>
      <vt:lpstr>Synchronous Counters – Serial Gating</vt:lpstr>
      <vt:lpstr>Synchronous Counters – Parallel Gating</vt:lpstr>
      <vt:lpstr>Design:  Synchronous BCD</vt:lpstr>
      <vt:lpstr>Synchronous BCD (Continued)</vt:lpstr>
      <vt:lpstr>Synchronous BCD (Continued)</vt:lpstr>
      <vt:lpstr>Timing Sequences</vt:lpstr>
      <vt:lpstr>Ring Counter</vt:lpstr>
      <vt:lpstr>Johnson Counter (Switch-Tail)</vt:lpstr>
      <vt:lpstr>OVERVIEW  OF SHIFT  REGISTERS</vt:lpstr>
      <vt:lpstr>SERIAL/PARALLEL DATA  CONVERSION</vt:lpstr>
      <vt:lpstr>SERIAL LOAD SHIFT REGISTER</vt:lpstr>
      <vt:lpstr>Slide 48</vt:lpstr>
      <vt:lpstr>Slide 49</vt:lpstr>
      <vt:lpstr>Slide 50</vt:lpstr>
      <vt:lpstr>Slide 51</vt:lpstr>
      <vt:lpstr>Slide 52</vt:lpstr>
      <vt:lpstr>Ring counters are implemented using shift registers. It is essentially a circulating shift register connected so that the last flip-flop shifts its value into the first flip-flop. There is usually only a single 1 circulating in the register, as long as clock pulses are applied. (Starts 1000-&gt;0100-&gt;0010-&gt;0001 repeat)</vt:lpstr>
      <vt:lpstr>Slide 54</vt:lpstr>
    </vt:vector>
  </TitlesOfParts>
  <Company>Project Lead The Way,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Flip-Flops and Latches</dc:title>
  <dc:subject>DE - Unit 3 - Sequential Logic</dc:subject>
  <dc:creator>DE Review Team</dc:creator>
  <cp:lastModifiedBy>Admin</cp:lastModifiedBy>
  <cp:revision>96</cp:revision>
  <dcterms:created xsi:type="dcterms:W3CDTF">2008-03-24T14:30:01Z</dcterms:created>
  <dcterms:modified xsi:type="dcterms:W3CDTF">2022-11-23T10:54:21Z</dcterms:modified>
</cp:coreProperties>
</file>