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1198" r:id="rId2"/>
    <p:sldId id="1255" r:id="rId3"/>
    <p:sldId id="1052" r:id="rId4"/>
    <p:sldId id="1043" r:id="rId5"/>
    <p:sldId id="1042" r:id="rId6"/>
    <p:sldId id="1051" r:id="rId7"/>
    <p:sldId id="1048" r:id="rId8"/>
    <p:sldId id="1045" r:id="rId9"/>
    <p:sldId id="1050" r:id="rId10"/>
    <p:sldId id="995" r:id="rId11"/>
    <p:sldId id="1002" r:id="rId12"/>
    <p:sldId id="1055" r:id="rId13"/>
    <p:sldId id="993" r:id="rId14"/>
    <p:sldId id="998" r:id="rId15"/>
    <p:sldId id="1000" r:id="rId16"/>
    <p:sldId id="1001" r:id="rId17"/>
    <p:sldId id="1054" r:id="rId18"/>
    <p:sldId id="1053" r:id="rId19"/>
    <p:sldId id="1006" r:id="rId20"/>
    <p:sldId id="994" r:id="rId21"/>
    <p:sldId id="1061" r:id="rId22"/>
    <p:sldId id="1004" r:id="rId23"/>
    <p:sldId id="1032" r:id="rId24"/>
    <p:sldId id="1059" r:id="rId25"/>
    <p:sldId id="1060" r:id="rId26"/>
    <p:sldId id="1009" r:id="rId27"/>
    <p:sldId id="1034" r:id="rId28"/>
    <p:sldId id="1057" r:id="rId29"/>
    <p:sldId id="1056" r:id="rId30"/>
    <p:sldId id="1058" r:id="rId31"/>
    <p:sldId id="1012" r:id="rId32"/>
    <p:sldId id="1039" r:id="rId33"/>
    <p:sldId id="1035" r:id="rId34"/>
    <p:sldId id="1016" r:id="rId35"/>
    <p:sldId id="1036" r:id="rId36"/>
    <p:sldId id="1037" r:id="rId37"/>
    <p:sldId id="1018" r:id="rId38"/>
    <p:sldId id="1021" r:id="rId39"/>
    <p:sldId id="1038" r:id="rId40"/>
    <p:sldId id="1062" r:id="rId41"/>
    <p:sldId id="1029" r:id="rId42"/>
    <p:sldId id="1065" r:id="rId43"/>
    <p:sldId id="1068" r:id="rId44"/>
    <p:sldId id="1063" r:id="rId45"/>
    <p:sldId id="1069" r:id="rId46"/>
    <p:sldId id="1070" r:id="rId47"/>
    <p:sldId id="1071" r:id="rId48"/>
    <p:sldId id="123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0BD2F-0EAA-4310-B939-A6E545C450E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492FD-8CE6-41C5-9B6A-E0255A06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1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4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4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8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E4E9-0742-4674-A736-1C2BE1493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08E85-C51A-41A4-BF3F-5C7CE7E21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C2F06-684A-4B04-85E4-0818F646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0926-D7A9-4422-9A21-28744F1557C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CA9FF-3659-4E0A-B3EE-4945DBAF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5F71F-0A1C-420A-8F5A-5ED68732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F431-9847-4B18-9B58-C0A7054F2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5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237A-A4A1-4463-8092-9022602D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EA96E-9190-4812-A9D8-E5ECFE1E1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0EE95-52C6-4EB7-9F33-2930186E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0926-D7A9-4422-9A21-28744F1557C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C6DDC-B2C5-405B-9938-5CFB9285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4C349-2F66-40A5-A127-7C9D7067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F431-9847-4B18-9B58-C0A7054F2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9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838F4B-3FFA-4784-A41B-5AB6D1EF4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B8446-6C36-4B9D-B271-2E0CCB67E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AACF1-2C0C-493A-A364-1E1203F0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0926-D7A9-4422-9A21-28744F1557C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C7060-84D8-4C25-BCC5-BA47E34E0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90228-0E70-43BB-BF10-B5E72753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F431-9847-4B18-9B58-C0A7054F2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57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451006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861"/>
            <a:ext cx="10515600" cy="465910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340"/>
            <a:ext cx="10515600" cy="990709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0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03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B56F-7A3E-4D0C-A689-47D461C1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25FBA-A98A-4CF3-830B-0B13D3E71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F9152-D448-447A-A00D-E3303500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0926-D7A9-4422-9A21-28744F1557C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DEAA3-77DF-456B-9210-E2F626389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C3580-36E9-4DBF-B44B-0AD040E81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F431-9847-4B18-9B58-C0A7054F2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6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D140-8ABC-4340-8F1F-BF999E39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EC9C-83AD-426A-B041-7A5754827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78F72-5BF9-45CC-B2D8-34F8E889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0926-D7A9-4422-9A21-28744F1557C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BAE05-E425-43A2-B09F-51E346CEC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7E24D-56EF-4CE2-97A3-E49A5DD8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F431-9847-4B18-9B58-C0A7054F2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8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01D8-9DB2-4B58-A8B6-E17E5C89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93546-FB06-4214-BDB6-C755CB7F2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B81CC-F44D-4CE7-9857-7B59FA2B7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17B12-F899-4B46-BC26-248F0F867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0926-D7A9-4422-9A21-28744F1557C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9DA85-174E-4617-9B4A-E7D8F01B0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84FAD-8FE0-4F86-9676-1DDEBEBF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F431-9847-4B18-9B58-C0A7054F2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9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11F0-DDB6-4AE8-93EF-9CBEE29D8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18794-BB34-45B8-BF34-B2DDE8D9C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12235-B937-43EA-93C7-71BCE6BAB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98E9D1-5CE3-46F2-8F6E-2069847B2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BF8CD0-B727-4E7F-8A68-3F0DCD407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7665C7-FB34-44F2-A926-8855041C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0926-D7A9-4422-9A21-28744F1557C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6FF24-0E5E-435A-B547-22842B9C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92C575-B5C4-4387-9D05-C655B066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F431-9847-4B18-9B58-C0A7054F2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275F-13DE-40E7-A636-E7A22DB8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D7083C-21D3-4DD9-AF89-C8F76E31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0926-D7A9-4422-9A21-28744F1557C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542A6-83FC-4B52-861B-2704411D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600AD-F6EE-49F5-9C96-B854A4A2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F431-9847-4B18-9B58-C0A7054F2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8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C97A1E-4B00-4DFC-A08C-28181D35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0926-D7A9-4422-9A21-28744F1557C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2CC5D-6B0C-4443-AA8F-07EE4DD8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E6A16-96CD-4A7C-865E-19D13C4E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F431-9847-4B18-9B58-C0A7054F2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9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74C5-C42D-49AF-91AD-08E5C157D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89BE3-28D8-4261-849B-1AED91AA2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2DE65-8A98-4A7C-93E5-AEF9EE925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8CEF1-5D10-47C4-AC62-672434F5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0926-D7A9-4422-9A21-28744F1557C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FC83-A92F-4C95-949B-CD8419A0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35566-02DA-4AA4-A16D-4DA3A224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F431-9847-4B18-9B58-C0A7054F2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6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DBC8-D788-4985-8136-7B31EC40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79F867-61EA-4F5C-8BC1-E95965B56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B3E38-7B20-452C-AAD4-4CA2DBE97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0CC29-0D94-4DF5-9013-7CE0D3CC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0926-D7A9-4422-9A21-28744F1557C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E162E-31C6-4873-8E0B-580B6021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A39BC-2EB5-4B11-AD62-40225970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F431-9847-4B18-9B58-C0A7054F2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2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4F2EBE-F72C-4F59-BC5F-C722E8BA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E2CCF-1FDA-4693-936C-75FE1245B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2BEE6-B6EE-4735-BE15-8B682989F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D0926-D7A9-4422-9A21-28744F1557C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8BD38-E1E5-4640-9B91-CFA16301D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96CD3-3218-436F-997B-152C07B64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4F431-9847-4B18-9B58-C0A7054F2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1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70" y="1654982"/>
            <a:ext cx="3654806" cy="354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0733" y="1993848"/>
            <a:ext cx="6992251" cy="9079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833" b="1" dirty="0">
                <a:solidFill>
                  <a:schemeClr val="accent6">
                    <a:lumMod val="75000"/>
                  </a:schemeClr>
                </a:solidFill>
              </a:rPr>
              <a:t>Kubernetes </a:t>
            </a:r>
          </a:p>
          <a:p>
            <a:pPr marL="0" indent="0" algn="ctr">
              <a:buNone/>
            </a:pPr>
            <a:r>
              <a:rPr lang="en-US" sz="5833" b="1" dirty="0">
                <a:solidFill>
                  <a:schemeClr val="accent6">
                    <a:lumMod val="75000"/>
                  </a:schemeClr>
                </a:solidFill>
              </a:rPr>
              <a:t>on AWS Cloud</a:t>
            </a:r>
          </a:p>
          <a:p>
            <a:pPr marL="0" indent="0" algn="ctr">
              <a:buNone/>
            </a:pPr>
            <a:r>
              <a:rPr lang="en-US" sz="5833" b="1" dirty="0">
                <a:solidFill>
                  <a:srgbClr val="00B050"/>
                </a:solidFill>
              </a:rPr>
              <a:t>Course Outline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662" y="1993848"/>
            <a:ext cx="3121584" cy="312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27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297" y="1463669"/>
            <a:ext cx="4048947" cy="393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95" y="2415936"/>
            <a:ext cx="6992251" cy="9079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833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5833" b="1" dirty="0">
                <a:solidFill>
                  <a:srgbClr val="00B050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63512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70" y="1654982"/>
            <a:ext cx="3654806" cy="354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0733" y="2440769"/>
            <a:ext cx="6992251" cy="9079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833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5833" b="1" dirty="0">
                <a:solidFill>
                  <a:srgbClr val="00B050"/>
                </a:solidFill>
              </a:rPr>
              <a:t>Architecture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662" y="1993848"/>
            <a:ext cx="3121584" cy="312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86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173" y="-121331"/>
            <a:ext cx="10515600" cy="990709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077310" y="939850"/>
            <a:ext cx="3967656" cy="4789619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340734" y="1537314"/>
            <a:ext cx="1224988" cy="8681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err="1"/>
              <a:t>Kube</a:t>
            </a:r>
            <a:r>
              <a:rPr lang="en-IN" sz="15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590979" y="1540540"/>
            <a:ext cx="1224988" cy="86810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340734" y="2915915"/>
            <a:ext cx="3475233" cy="487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err="1"/>
              <a:t>kube-apiserver</a:t>
            </a:r>
            <a:endParaRPr lang="en-IN" sz="15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603214" y="3989582"/>
            <a:ext cx="1224988" cy="8681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err="1"/>
              <a:t>kube</a:t>
            </a:r>
            <a:r>
              <a:rPr lang="en-IN" sz="15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352969" y="3989582"/>
            <a:ext cx="1224988" cy="8681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err="1"/>
              <a:t>etcd</a:t>
            </a:r>
            <a:endParaRPr lang="en-IN" sz="15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258121" y="5176044"/>
            <a:ext cx="3683829" cy="3279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565721" y="939849"/>
            <a:ext cx="124476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67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6707545" y="939850"/>
            <a:ext cx="3967656" cy="2079214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9129142" y="1640149"/>
            <a:ext cx="1224988" cy="4873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err="1"/>
              <a:t>Kube</a:t>
            </a:r>
            <a:r>
              <a:rPr lang="en-IN" sz="15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7725851" y="927817"/>
            <a:ext cx="203639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67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477478" y="1446824"/>
            <a:ext cx="1428017" cy="1061013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9015864" y="1542380"/>
            <a:ext cx="1428017" cy="685216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7078985" y="1640848"/>
            <a:ext cx="1224988" cy="487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err="1"/>
              <a:t>Kubelet</a:t>
            </a:r>
            <a:endParaRPr lang="en-IN" sz="15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6975353" y="1543079"/>
            <a:ext cx="1428017" cy="685216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245886" y="1438798"/>
            <a:ext cx="1428017" cy="1061013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255766" y="2789947"/>
            <a:ext cx="3640083" cy="745791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258121" y="3889545"/>
            <a:ext cx="1428017" cy="1061013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501698" y="3889545"/>
            <a:ext cx="1428017" cy="1061013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6975354" y="2499810"/>
            <a:ext cx="3557933" cy="3279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6707545" y="3654761"/>
            <a:ext cx="3967656" cy="2079214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9129142" y="4355060"/>
            <a:ext cx="1224988" cy="4873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err="1"/>
              <a:t>Kube</a:t>
            </a:r>
            <a:r>
              <a:rPr lang="en-IN" sz="15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7725851" y="3642727"/>
            <a:ext cx="203639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67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9015864" y="4257291"/>
            <a:ext cx="1428017" cy="685216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7078985" y="4355759"/>
            <a:ext cx="1224988" cy="487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err="1"/>
              <a:t>Kubelet</a:t>
            </a:r>
            <a:endParaRPr lang="en-IN" sz="15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6975353" y="4257990"/>
            <a:ext cx="1428017" cy="685216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6975354" y="5214721"/>
            <a:ext cx="3557933" cy="3279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94352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173" y="-121331"/>
            <a:ext cx="10515600" cy="990709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47791" y="1140928"/>
            <a:ext cx="3967656" cy="4789619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511214" y="1738392"/>
            <a:ext cx="1224988" cy="8681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err="1"/>
              <a:t>Kube</a:t>
            </a:r>
            <a:r>
              <a:rPr lang="en-IN" sz="15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2761459" y="1741619"/>
            <a:ext cx="1224988" cy="86810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511214" y="3116994"/>
            <a:ext cx="3475233" cy="487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err="1"/>
              <a:t>kube-apiserver</a:t>
            </a:r>
            <a:endParaRPr lang="en-IN" sz="15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2773695" y="4190660"/>
            <a:ext cx="1224988" cy="8681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err="1"/>
              <a:t>kube</a:t>
            </a:r>
            <a:r>
              <a:rPr lang="en-IN" sz="15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523449" y="4190660"/>
            <a:ext cx="1224988" cy="8681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err="1"/>
              <a:t>etcd</a:t>
            </a:r>
            <a:endParaRPr lang="en-IN" sz="15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428602" y="5377122"/>
            <a:ext cx="3683829" cy="3279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1736202" y="1140927"/>
            <a:ext cx="124476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67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2647959" y="1647902"/>
            <a:ext cx="1428017" cy="1061013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16367" y="1639876"/>
            <a:ext cx="1428017" cy="1061013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426247" y="2991025"/>
            <a:ext cx="3640083" cy="745791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428602" y="4090624"/>
            <a:ext cx="1428017" cy="1061013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2672179" y="4090624"/>
            <a:ext cx="1428017" cy="1061013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127" y="1140928"/>
            <a:ext cx="6839673" cy="5036035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kube-apiserver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/>
              <a:t>It </a:t>
            </a:r>
            <a:r>
              <a:rPr lang="en-US" dirty="0"/>
              <a:t>acts as </a:t>
            </a:r>
            <a:r>
              <a:rPr lang="en-US" dirty="0">
                <a:solidFill>
                  <a:srgbClr val="0070C0"/>
                </a:solidFill>
              </a:rPr>
              <a:t>front end </a:t>
            </a:r>
            <a:r>
              <a:rPr lang="en-US" dirty="0"/>
              <a:t>for the Kubernetes control plane. </a:t>
            </a:r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exposes</a:t>
            </a:r>
            <a:r>
              <a:rPr lang="en-IN" dirty="0"/>
              <a:t> the Kubernetes API</a:t>
            </a:r>
          </a:p>
          <a:p>
            <a:pPr lvl="1"/>
            <a:r>
              <a:rPr lang="en-IN" dirty="0"/>
              <a:t>Command line tools (like </a:t>
            </a:r>
            <a:r>
              <a:rPr lang="en-IN" dirty="0" err="1"/>
              <a:t>kubectl</a:t>
            </a:r>
            <a:r>
              <a:rPr lang="en-IN" dirty="0"/>
              <a:t>), Users and even Master components (scheduler, controller manager, </a:t>
            </a:r>
            <a:r>
              <a:rPr lang="en-IN" dirty="0" err="1"/>
              <a:t>etcd</a:t>
            </a:r>
            <a:r>
              <a:rPr lang="en-IN" dirty="0"/>
              <a:t>) and Worker node components like (</a:t>
            </a:r>
            <a:r>
              <a:rPr lang="en-IN" dirty="0" err="1"/>
              <a:t>Kubelet</a:t>
            </a:r>
            <a:r>
              <a:rPr lang="en-IN" dirty="0"/>
              <a:t>) </a:t>
            </a:r>
            <a:r>
              <a:rPr lang="en-IN" dirty="0">
                <a:solidFill>
                  <a:srgbClr val="0070C0"/>
                </a:solidFill>
              </a:rPr>
              <a:t>everything talk </a:t>
            </a:r>
            <a:r>
              <a:rPr lang="en-IN" dirty="0"/>
              <a:t>with API Server.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etcd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Consistent and highly-available </a:t>
            </a:r>
            <a:r>
              <a:rPr lang="en-US" dirty="0">
                <a:solidFill>
                  <a:srgbClr val="0070C0"/>
                </a:solidFill>
              </a:rPr>
              <a:t>key value store </a:t>
            </a:r>
            <a:r>
              <a:rPr lang="en-US" dirty="0"/>
              <a:t>used as Kubernetes’ </a:t>
            </a:r>
            <a:r>
              <a:rPr lang="en-US" dirty="0">
                <a:solidFill>
                  <a:srgbClr val="0070C0"/>
                </a:solidFill>
              </a:rPr>
              <a:t>backing store</a:t>
            </a:r>
            <a:r>
              <a:rPr lang="en-US" dirty="0"/>
              <a:t> for all cluster data.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0070C0"/>
                </a:solidFill>
              </a:rPr>
              <a:t>stores</a:t>
            </a:r>
            <a:r>
              <a:rPr lang="en-US" dirty="0"/>
              <a:t> all the masters and worker node information.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-scheduler</a:t>
            </a:r>
          </a:p>
          <a:p>
            <a:pPr lvl="1"/>
            <a:r>
              <a:rPr lang="en-US" dirty="0"/>
              <a:t>Scheduler is responsible for distributing containers across multiple nodes.  </a:t>
            </a:r>
          </a:p>
          <a:p>
            <a:pPr lvl="1"/>
            <a:r>
              <a:rPr lang="en-US" dirty="0"/>
              <a:t>It watches for newly created Pods with no assigned node, and selects a node for them to run on.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746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173" y="-121331"/>
            <a:ext cx="10515600" cy="990709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47791" y="1140928"/>
            <a:ext cx="3967656" cy="4789619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511214" y="1738392"/>
            <a:ext cx="1224988" cy="8681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err="1"/>
              <a:t>Kube</a:t>
            </a:r>
            <a:r>
              <a:rPr lang="en-IN" sz="15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2761459" y="1741619"/>
            <a:ext cx="1224988" cy="86810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511214" y="3116994"/>
            <a:ext cx="3475233" cy="487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err="1"/>
              <a:t>kube-apiserver</a:t>
            </a:r>
            <a:endParaRPr lang="en-IN" sz="15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2773695" y="4190660"/>
            <a:ext cx="1224988" cy="8681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err="1"/>
              <a:t>kube</a:t>
            </a:r>
            <a:r>
              <a:rPr lang="en-IN" sz="15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523449" y="4190660"/>
            <a:ext cx="1224988" cy="8681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err="1"/>
              <a:t>etcd</a:t>
            </a:r>
            <a:endParaRPr lang="en-IN" sz="15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428602" y="5377122"/>
            <a:ext cx="3683829" cy="3279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1736202" y="1140927"/>
            <a:ext cx="124476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67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2647959" y="1647902"/>
            <a:ext cx="1428017" cy="1061013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16367" y="1639876"/>
            <a:ext cx="1428017" cy="1061013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426247" y="2991025"/>
            <a:ext cx="3640083" cy="745791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428602" y="4090624"/>
            <a:ext cx="1428017" cy="1061013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2672179" y="4090624"/>
            <a:ext cx="1428017" cy="1061013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127" y="1140928"/>
            <a:ext cx="6839673" cy="5036035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-controller-manager</a:t>
            </a:r>
          </a:p>
          <a:p>
            <a:pPr lvl="1"/>
            <a:r>
              <a:rPr lang="en-US" dirty="0"/>
              <a:t>Controllers are responsible for noticing and responding when nodes, containers or endpoints go down. They make decisions to bring up new containers in such cases.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Responsible for noticing and responding when </a:t>
            </a:r>
            <a:r>
              <a:rPr lang="en-US" dirty="0">
                <a:solidFill>
                  <a:srgbClr val="0070C0"/>
                </a:solidFill>
              </a:rPr>
              <a:t>nodes go down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Replication Controller: </a:t>
            </a:r>
            <a:r>
              <a:rPr lang="en-US" dirty="0"/>
              <a:t>Responsible for maintaining the </a:t>
            </a:r>
            <a:r>
              <a:rPr lang="en-US" dirty="0">
                <a:solidFill>
                  <a:srgbClr val="0070C0"/>
                </a:solidFill>
              </a:rPr>
              <a:t>correct number of pods</a:t>
            </a:r>
            <a:r>
              <a:rPr lang="en-US" dirty="0"/>
              <a:t> for every replication controller object in the system.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Endpoints Controller:  </a:t>
            </a:r>
            <a:r>
              <a:rPr lang="en-US" dirty="0">
                <a:solidFill>
                  <a:srgbClr val="0070C0"/>
                </a:solidFill>
              </a:rPr>
              <a:t>Populates</a:t>
            </a:r>
            <a:r>
              <a:rPr lang="en-US" dirty="0"/>
              <a:t> the Endpoints object (that is, joins Services &amp; Pods)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Account &amp; Token Controller: </a:t>
            </a:r>
            <a:r>
              <a:rPr lang="en-US" dirty="0"/>
              <a:t>Creates default accounts and API Access for </a:t>
            </a:r>
            <a:r>
              <a:rPr lang="en-US" dirty="0">
                <a:solidFill>
                  <a:srgbClr val="0070C0"/>
                </a:solidFill>
              </a:rPr>
              <a:t>new namespaces</a:t>
            </a:r>
            <a:r>
              <a:rPr lang="en-US" dirty="0"/>
              <a:t>. 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74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173" y="-121331"/>
            <a:ext cx="10515600" cy="990709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47791" y="1140928"/>
            <a:ext cx="3967656" cy="4789619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511214" y="1738392"/>
            <a:ext cx="1224988" cy="8681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err="1"/>
              <a:t>Kube</a:t>
            </a:r>
            <a:r>
              <a:rPr lang="en-IN" sz="15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2761459" y="1741619"/>
            <a:ext cx="1224988" cy="86810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511214" y="3116994"/>
            <a:ext cx="3475233" cy="487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err="1"/>
              <a:t>kube-apiserver</a:t>
            </a:r>
            <a:endParaRPr lang="en-IN" sz="15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2773695" y="4190660"/>
            <a:ext cx="1224988" cy="8681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err="1"/>
              <a:t>kube</a:t>
            </a:r>
            <a:r>
              <a:rPr lang="en-IN" sz="15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523449" y="4190660"/>
            <a:ext cx="1224988" cy="8681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err="1"/>
              <a:t>etcd</a:t>
            </a:r>
            <a:endParaRPr lang="en-IN" sz="15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428602" y="5377122"/>
            <a:ext cx="3683829" cy="3279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1736202" y="1140927"/>
            <a:ext cx="124476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67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2647959" y="1647902"/>
            <a:ext cx="1428017" cy="1061013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16367" y="1639876"/>
            <a:ext cx="1428017" cy="1061013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426247" y="2991025"/>
            <a:ext cx="3640083" cy="745791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428602" y="4090624"/>
            <a:ext cx="1428017" cy="1061013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2672179" y="4090624"/>
            <a:ext cx="1428017" cy="1061013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127" y="1140928"/>
            <a:ext cx="6839673" cy="5036035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cloud-controller-manager</a:t>
            </a:r>
          </a:p>
          <a:p>
            <a:pPr lvl="1"/>
            <a:r>
              <a:rPr lang="en-US" dirty="0"/>
              <a:t>A Kubernetes control plane component that embeds </a:t>
            </a:r>
            <a:r>
              <a:rPr lang="en-US" dirty="0">
                <a:solidFill>
                  <a:srgbClr val="0070C0"/>
                </a:solidFill>
              </a:rPr>
              <a:t>cloud-specific control logic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only runs controllers that are </a:t>
            </a:r>
            <a:r>
              <a:rPr lang="en-US" dirty="0">
                <a:solidFill>
                  <a:srgbClr val="0070C0"/>
                </a:solidFill>
              </a:rPr>
              <a:t>specific</a:t>
            </a:r>
            <a:r>
              <a:rPr lang="en-US" dirty="0"/>
              <a:t> to your cloud provider. 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On-Premise</a:t>
            </a:r>
            <a:r>
              <a:rPr lang="en-US" dirty="0"/>
              <a:t> Kubernetes clusters will not have this component.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checking</a:t>
            </a:r>
            <a:r>
              <a:rPr lang="en-US" dirty="0"/>
              <a:t> the cloud provider to determine if a node has been deleted in the cloud after it stops responding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Route controller: </a:t>
            </a:r>
            <a:r>
              <a:rPr lang="en-US" dirty="0"/>
              <a:t>For setting up </a:t>
            </a:r>
            <a:r>
              <a:rPr lang="en-US" dirty="0">
                <a:solidFill>
                  <a:srgbClr val="0070C0"/>
                </a:solidFill>
              </a:rPr>
              <a:t>routes</a:t>
            </a:r>
            <a:r>
              <a:rPr lang="en-US" dirty="0"/>
              <a:t> in the underlying cloud infrastructure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controller: </a:t>
            </a:r>
            <a:r>
              <a:rPr lang="en-US" dirty="0"/>
              <a:t>For creating, updating and deleting cloud provider </a:t>
            </a:r>
            <a:r>
              <a:rPr lang="en-US" dirty="0">
                <a:solidFill>
                  <a:srgbClr val="0070C0"/>
                </a:solidFill>
              </a:rPr>
              <a:t>load balancer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48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192B2-D6BD-489B-AC0D-D2D523768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FCB-A013-44E3-BBCD-8EFDF68C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815" y="1327514"/>
            <a:ext cx="6622537" cy="4659102"/>
          </a:xfrm>
        </p:spPr>
        <p:txBody>
          <a:bodyPr/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Kubelet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 err="1"/>
              <a:t>Kubelet</a:t>
            </a:r>
            <a:r>
              <a:rPr lang="en-IN" dirty="0"/>
              <a:t> is the </a:t>
            </a:r>
            <a:r>
              <a:rPr lang="en-IN" dirty="0">
                <a:solidFill>
                  <a:srgbClr val="0070C0"/>
                </a:solidFill>
              </a:rPr>
              <a:t>agent</a:t>
            </a:r>
            <a:r>
              <a:rPr lang="en-IN" dirty="0"/>
              <a:t> that runs on every node in the cluster</a:t>
            </a:r>
          </a:p>
          <a:p>
            <a:pPr lvl="1"/>
            <a:r>
              <a:rPr lang="en-IN" dirty="0"/>
              <a:t>This agent is </a:t>
            </a:r>
            <a:r>
              <a:rPr lang="en-IN" dirty="0">
                <a:solidFill>
                  <a:srgbClr val="0070C0"/>
                </a:solidFill>
              </a:rPr>
              <a:t>responsible</a:t>
            </a:r>
            <a:r>
              <a:rPr lang="en-IN" dirty="0"/>
              <a:t> for making sure that containers are running in a Pod on a node.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-Proxy</a:t>
            </a:r>
          </a:p>
          <a:p>
            <a:pPr lvl="1"/>
            <a:r>
              <a:rPr lang="en-US" dirty="0"/>
              <a:t>It is a </a:t>
            </a:r>
            <a:r>
              <a:rPr lang="en-US" dirty="0">
                <a:solidFill>
                  <a:srgbClr val="0070C0"/>
                </a:solidFill>
              </a:rPr>
              <a:t>network proxy </a:t>
            </a:r>
            <a:r>
              <a:rPr lang="en-US" dirty="0"/>
              <a:t>that runs on each node in your cluster.</a:t>
            </a:r>
          </a:p>
          <a:p>
            <a:pPr lvl="1"/>
            <a:r>
              <a:rPr lang="en-US" dirty="0"/>
              <a:t>It maintains </a:t>
            </a:r>
            <a:r>
              <a:rPr lang="en-US" dirty="0">
                <a:solidFill>
                  <a:srgbClr val="0070C0"/>
                </a:solidFill>
              </a:rPr>
              <a:t>network rules </a:t>
            </a:r>
            <a:r>
              <a:rPr lang="en-US" dirty="0"/>
              <a:t>on nodes</a:t>
            </a:r>
          </a:p>
          <a:p>
            <a:pPr lvl="1"/>
            <a:r>
              <a:rPr lang="en-US" dirty="0"/>
              <a:t>In short, these network rules allow network communication to your Pods from network sessions inside or outside of your cluster.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27B718-2820-4423-8DA3-52B48E15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Architecture – </a:t>
            </a:r>
            <a:r>
              <a:rPr lang="en-IN" dirty="0">
                <a:solidFill>
                  <a:srgbClr val="00B050"/>
                </a:solidFill>
              </a:rPr>
              <a:t>Worker Nodes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438FC-67CB-4D2F-AA35-5180353C4EB5}"/>
              </a:ext>
            </a:extLst>
          </p:cNvPr>
          <p:cNvSpPr/>
          <p:nvPr/>
        </p:nvSpPr>
        <p:spPr>
          <a:xfrm>
            <a:off x="264479" y="1349786"/>
            <a:ext cx="3967656" cy="2079214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6941F-717B-48A5-B147-20200A85CAED}"/>
              </a:ext>
            </a:extLst>
          </p:cNvPr>
          <p:cNvSpPr/>
          <p:nvPr/>
        </p:nvSpPr>
        <p:spPr>
          <a:xfrm>
            <a:off x="2686076" y="2050086"/>
            <a:ext cx="1224988" cy="4873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err="1"/>
              <a:t>Kube</a:t>
            </a:r>
            <a:r>
              <a:rPr lang="en-IN" sz="1500" dirty="0"/>
              <a:t>-Proxy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56661-C9FC-46CF-A13C-716D46BD7127}"/>
              </a:ext>
            </a:extLst>
          </p:cNvPr>
          <p:cNvSpPr txBox="1"/>
          <p:nvPr/>
        </p:nvSpPr>
        <p:spPr>
          <a:xfrm>
            <a:off x="1282785" y="1337753"/>
            <a:ext cx="203639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67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C62996-8BBC-465C-864C-B7513E173178}"/>
              </a:ext>
            </a:extLst>
          </p:cNvPr>
          <p:cNvSpPr/>
          <p:nvPr/>
        </p:nvSpPr>
        <p:spPr>
          <a:xfrm>
            <a:off x="2572798" y="1952317"/>
            <a:ext cx="1428017" cy="685216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4093C-A69E-49E0-9ECC-D29562A9BF1D}"/>
              </a:ext>
            </a:extLst>
          </p:cNvPr>
          <p:cNvSpPr/>
          <p:nvPr/>
        </p:nvSpPr>
        <p:spPr>
          <a:xfrm>
            <a:off x="635919" y="2050784"/>
            <a:ext cx="1224988" cy="487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err="1"/>
              <a:t>Kubelet</a:t>
            </a:r>
            <a:endParaRPr lang="en-IN" sz="15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E57-0662-4C65-B4D4-B02FD4F0BD91}"/>
              </a:ext>
            </a:extLst>
          </p:cNvPr>
          <p:cNvSpPr/>
          <p:nvPr/>
        </p:nvSpPr>
        <p:spPr>
          <a:xfrm>
            <a:off x="532287" y="1953015"/>
            <a:ext cx="1428017" cy="685216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59A6F-2B41-43AF-9CC8-A9AC2FCB8A71}"/>
              </a:ext>
            </a:extLst>
          </p:cNvPr>
          <p:cNvSpPr/>
          <p:nvPr/>
        </p:nvSpPr>
        <p:spPr>
          <a:xfrm>
            <a:off x="532288" y="2909747"/>
            <a:ext cx="3557933" cy="3279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/>
              <a:t>Container Runtime (Docker)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A6D425-6595-4DC0-A356-AB9F3D5D0667}"/>
              </a:ext>
            </a:extLst>
          </p:cNvPr>
          <p:cNvSpPr txBox="1">
            <a:spLocks/>
          </p:cNvSpPr>
          <p:nvPr/>
        </p:nvSpPr>
        <p:spPr>
          <a:xfrm>
            <a:off x="137649" y="3556799"/>
            <a:ext cx="5640048" cy="3139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33" dirty="0">
                <a:solidFill>
                  <a:schemeClr val="accent6">
                    <a:lumMod val="75000"/>
                  </a:schemeClr>
                </a:solidFill>
              </a:rPr>
              <a:t>Container Runtime</a:t>
            </a:r>
          </a:p>
          <a:p>
            <a:pPr lvl="1"/>
            <a:r>
              <a:rPr lang="en-IN" sz="2417" dirty="0"/>
              <a:t>Container Runtime is the </a:t>
            </a:r>
            <a:r>
              <a:rPr lang="en-IN" sz="2417" dirty="0">
                <a:solidFill>
                  <a:srgbClr val="0070C0"/>
                </a:solidFill>
              </a:rPr>
              <a:t>underlying software </a:t>
            </a:r>
            <a:r>
              <a:rPr lang="en-IN" sz="2417" dirty="0"/>
              <a:t>where we run all these Kubernetes components. </a:t>
            </a:r>
          </a:p>
          <a:p>
            <a:pPr lvl="1"/>
            <a:r>
              <a:rPr lang="en-IN" sz="2417" dirty="0"/>
              <a:t>We are using Docker, but we have other runtime options like </a:t>
            </a:r>
            <a:r>
              <a:rPr lang="en-IN" sz="2417" dirty="0" err="1"/>
              <a:t>rkt</a:t>
            </a:r>
            <a:r>
              <a:rPr lang="en-IN" sz="2417" dirty="0"/>
              <a:t>, container-d etc.</a:t>
            </a:r>
          </a:p>
          <a:p>
            <a:pPr lvl="1"/>
            <a:endParaRPr lang="en-IN" sz="2417" dirty="0"/>
          </a:p>
        </p:txBody>
      </p:sp>
    </p:spTree>
    <p:extLst>
      <p:ext uri="{BB962C8B-B14F-4D97-AF65-F5344CB8AC3E}">
        <p14:creationId xmlns:p14="http://schemas.microsoft.com/office/powerpoint/2010/main" val="2191666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70" y="1654982"/>
            <a:ext cx="3654806" cy="354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0733" y="2440769"/>
            <a:ext cx="6992251" cy="9079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833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5833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662" y="1993848"/>
            <a:ext cx="3121584" cy="312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05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343" y="-216144"/>
            <a:ext cx="10515600" cy="990709"/>
          </a:xfrm>
        </p:spPr>
        <p:txBody>
          <a:bodyPr/>
          <a:lstStyle/>
          <a:p>
            <a:r>
              <a:rPr lang="en-IN" dirty="0"/>
              <a:t>EKS Kubernetes -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7B9A3-8C9D-F443-9D30-3B7B4D7EB925}"/>
              </a:ext>
            </a:extLst>
          </p:cNvPr>
          <p:cNvSpPr/>
          <p:nvPr/>
        </p:nvSpPr>
        <p:spPr>
          <a:xfrm>
            <a:off x="773057" y="687659"/>
            <a:ext cx="4523773" cy="55663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EEECC-AD26-DE49-9CC3-872C6BA3F7E7}"/>
              </a:ext>
            </a:extLst>
          </p:cNvPr>
          <p:cNvSpPr/>
          <p:nvPr/>
        </p:nvSpPr>
        <p:spPr>
          <a:xfrm>
            <a:off x="6412137" y="687659"/>
            <a:ext cx="4523773" cy="55663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2E40B-A5D9-DC46-A820-B813911D9EC7}"/>
              </a:ext>
            </a:extLst>
          </p:cNvPr>
          <p:cNvSpPr/>
          <p:nvPr/>
        </p:nvSpPr>
        <p:spPr>
          <a:xfrm>
            <a:off x="1077310" y="939850"/>
            <a:ext cx="3967656" cy="4789619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A478F3-DB6F-2043-8433-170725B58D13}"/>
              </a:ext>
            </a:extLst>
          </p:cNvPr>
          <p:cNvSpPr/>
          <p:nvPr/>
        </p:nvSpPr>
        <p:spPr>
          <a:xfrm>
            <a:off x="1340734" y="1537314"/>
            <a:ext cx="1224988" cy="8681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/>
              <a:t>EKS Controller Manager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942F56-26FA-E94A-8D6C-ACBF532B1540}"/>
              </a:ext>
            </a:extLst>
          </p:cNvPr>
          <p:cNvSpPr/>
          <p:nvPr/>
        </p:nvSpPr>
        <p:spPr>
          <a:xfrm>
            <a:off x="3590979" y="1540540"/>
            <a:ext cx="1224988" cy="86810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err="1"/>
              <a:t>Fargate</a:t>
            </a:r>
            <a:r>
              <a:rPr lang="en-IN" sz="1500" dirty="0"/>
              <a:t> Controller Manager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E46EA1-9585-8241-8475-E5D5D128AF6E}"/>
              </a:ext>
            </a:extLst>
          </p:cNvPr>
          <p:cNvSpPr/>
          <p:nvPr/>
        </p:nvSpPr>
        <p:spPr>
          <a:xfrm>
            <a:off x="1340734" y="2915915"/>
            <a:ext cx="3475233" cy="487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err="1"/>
              <a:t>kube-apiserver</a:t>
            </a:r>
            <a:endParaRPr lang="en-IN" sz="15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B356AA-E201-6F44-8F7F-07E27CC1071D}"/>
              </a:ext>
            </a:extLst>
          </p:cNvPr>
          <p:cNvSpPr/>
          <p:nvPr/>
        </p:nvSpPr>
        <p:spPr>
          <a:xfrm>
            <a:off x="3603214" y="3989582"/>
            <a:ext cx="1224988" cy="8681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err="1"/>
              <a:t>kube</a:t>
            </a:r>
            <a:r>
              <a:rPr lang="en-IN" sz="1500" dirty="0"/>
              <a:t>-scheduler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71BC6E-89AB-DC46-BA52-4517BE0BDCD8}"/>
              </a:ext>
            </a:extLst>
          </p:cNvPr>
          <p:cNvSpPr/>
          <p:nvPr/>
        </p:nvSpPr>
        <p:spPr>
          <a:xfrm>
            <a:off x="1352969" y="3989582"/>
            <a:ext cx="1224988" cy="8681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err="1"/>
              <a:t>etcd</a:t>
            </a:r>
            <a:endParaRPr lang="en-IN" sz="15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993192-9A2D-3A4B-A9C0-E6373AEE1109}"/>
              </a:ext>
            </a:extLst>
          </p:cNvPr>
          <p:cNvSpPr/>
          <p:nvPr/>
        </p:nvSpPr>
        <p:spPr>
          <a:xfrm>
            <a:off x="1258121" y="5176044"/>
            <a:ext cx="3683829" cy="3279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/>
              <a:t>Container Runtime (Docker)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C918F5-2DF0-CC44-B562-79BF604760B1}"/>
              </a:ext>
            </a:extLst>
          </p:cNvPr>
          <p:cNvSpPr txBox="1"/>
          <p:nvPr/>
        </p:nvSpPr>
        <p:spPr>
          <a:xfrm>
            <a:off x="2565721" y="939849"/>
            <a:ext cx="124476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67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225004-E4DA-5943-9A03-B6D048267B28}"/>
              </a:ext>
            </a:extLst>
          </p:cNvPr>
          <p:cNvSpPr/>
          <p:nvPr/>
        </p:nvSpPr>
        <p:spPr>
          <a:xfrm>
            <a:off x="6707545" y="939850"/>
            <a:ext cx="3967656" cy="2079214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90E542-359E-DB4E-9C24-C0DD54BCFDF2}"/>
              </a:ext>
            </a:extLst>
          </p:cNvPr>
          <p:cNvSpPr/>
          <p:nvPr/>
        </p:nvSpPr>
        <p:spPr>
          <a:xfrm>
            <a:off x="9129142" y="1640149"/>
            <a:ext cx="1224988" cy="4873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err="1"/>
              <a:t>Kube</a:t>
            </a:r>
            <a:r>
              <a:rPr lang="en-IN" sz="1500" dirty="0"/>
              <a:t>-Proxy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AD79D6-B153-F648-B491-BEC124FCB2E9}"/>
              </a:ext>
            </a:extLst>
          </p:cNvPr>
          <p:cNvSpPr txBox="1"/>
          <p:nvPr/>
        </p:nvSpPr>
        <p:spPr>
          <a:xfrm>
            <a:off x="7527234" y="918716"/>
            <a:ext cx="239065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67" dirty="0">
                <a:solidFill>
                  <a:srgbClr val="0070C0"/>
                </a:solidFill>
              </a:rPr>
              <a:t>Worker Node -1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5D218DB-E91E-3946-95B0-DD99AA63021E}"/>
              </a:ext>
            </a:extLst>
          </p:cNvPr>
          <p:cNvSpPr/>
          <p:nvPr/>
        </p:nvSpPr>
        <p:spPr>
          <a:xfrm>
            <a:off x="3477478" y="1446824"/>
            <a:ext cx="1428017" cy="1061013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6DB6E3-1E40-D44F-ACF2-0638BA73F828}"/>
              </a:ext>
            </a:extLst>
          </p:cNvPr>
          <p:cNvSpPr/>
          <p:nvPr/>
        </p:nvSpPr>
        <p:spPr>
          <a:xfrm>
            <a:off x="9015864" y="1542380"/>
            <a:ext cx="1428017" cy="685216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DC0761-FC20-9449-A220-CBB93B133235}"/>
              </a:ext>
            </a:extLst>
          </p:cNvPr>
          <p:cNvSpPr/>
          <p:nvPr/>
        </p:nvSpPr>
        <p:spPr>
          <a:xfrm>
            <a:off x="7078985" y="1640848"/>
            <a:ext cx="1224988" cy="487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err="1"/>
              <a:t>Kubelet</a:t>
            </a:r>
            <a:endParaRPr lang="en-IN" sz="15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7F46B3-ECE8-664F-98BC-3DFDF9BEAB24}"/>
              </a:ext>
            </a:extLst>
          </p:cNvPr>
          <p:cNvSpPr/>
          <p:nvPr/>
        </p:nvSpPr>
        <p:spPr>
          <a:xfrm>
            <a:off x="6975353" y="1543079"/>
            <a:ext cx="1428017" cy="685216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84C65B8-12A2-834E-A46C-2504FD1887C5}"/>
              </a:ext>
            </a:extLst>
          </p:cNvPr>
          <p:cNvSpPr/>
          <p:nvPr/>
        </p:nvSpPr>
        <p:spPr>
          <a:xfrm>
            <a:off x="1245886" y="1438798"/>
            <a:ext cx="1428017" cy="1061013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20DFCB-219A-BD46-9CD7-5EAB1174B6FC}"/>
              </a:ext>
            </a:extLst>
          </p:cNvPr>
          <p:cNvSpPr/>
          <p:nvPr/>
        </p:nvSpPr>
        <p:spPr>
          <a:xfrm>
            <a:off x="1255766" y="2789947"/>
            <a:ext cx="3640083" cy="745791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9AB472-09A8-544E-AD13-3FF514A741AD}"/>
              </a:ext>
            </a:extLst>
          </p:cNvPr>
          <p:cNvSpPr/>
          <p:nvPr/>
        </p:nvSpPr>
        <p:spPr>
          <a:xfrm>
            <a:off x="1258121" y="3889545"/>
            <a:ext cx="1428017" cy="1061013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23839B-DA2B-BC42-8DEA-19E50C88457D}"/>
              </a:ext>
            </a:extLst>
          </p:cNvPr>
          <p:cNvSpPr/>
          <p:nvPr/>
        </p:nvSpPr>
        <p:spPr>
          <a:xfrm>
            <a:off x="3501698" y="3889545"/>
            <a:ext cx="1428017" cy="1061013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EBE187-B60B-2841-A0F6-922405398D55}"/>
              </a:ext>
            </a:extLst>
          </p:cNvPr>
          <p:cNvSpPr/>
          <p:nvPr/>
        </p:nvSpPr>
        <p:spPr>
          <a:xfrm>
            <a:off x="6975354" y="2499810"/>
            <a:ext cx="3557933" cy="3279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/>
              <a:t>Container Runtime (Docker)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7BDF4C-8A34-9A49-84BF-6B9A7562DA3B}"/>
              </a:ext>
            </a:extLst>
          </p:cNvPr>
          <p:cNvSpPr/>
          <p:nvPr/>
        </p:nvSpPr>
        <p:spPr>
          <a:xfrm>
            <a:off x="6707545" y="3654761"/>
            <a:ext cx="3967656" cy="2079214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6E1589C-38B7-814C-A89F-701D410AED4F}"/>
              </a:ext>
            </a:extLst>
          </p:cNvPr>
          <p:cNvSpPr/>
          <p:nvPr/>
        </p:nvSpPr>
        <p:spPr>
          <a:xfrm>
            <a:off x="9129142" y="4355060"/>
            <a:ext cx="1224988" cy="4873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err="1"/>
              <a:t>Kube</a:t>
            </a:r>
            <a:r>
              <a:rPr lang="en-IN" sz="1500" dirty="0"/>
              <a:t>-Proxy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C50D4B-57A9-6340-98AD-F4F5BC2BE955}"/>
              </a:ext>
            </a:extLst>
          </p:cNvPr>
          <p:cNvSpPr txBox="1"/>
          <p:nvPr/>
        </p:nvSpPr>
        <p:spPr>
          <a:xfrm>
            <a:off x="7535904" y="3633871"/>
            <a:ext cx="246759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67" dirty="0">
                <a:solidFill>
                  <a:srgbClr val="0070C0"/>
                </a:solidFill>
              </a:rPr>
              <a:t>Worker Node - 2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05C23A-56D3-4649-966A-5BFEDBAA270B}"/>
              </a:ext>
            </a:extLst>
          </p:cNvPr>
          <p:cNvSpPr/>
          <p:nvPr/>
        </p:nvSpPr>
        <p:spPr>
          <a:xfrm>
            <a:off x="9015864" y="4257291"/>
            <a:ext cx="1428017" cy="685216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A061273-209E-5C41-8D6F-50EDD143357C}"/>
              </a:ext>
            </a:extLst>
          </p:cNvPr>
          <p:cNvSpPr/>
          <p:nvPr/>
        </p:nvSpPr>
        <p:spPr>
          <a:xfrm>
            <a:off x="7078985" y="4355759"/>
            <a:ext cx="1224988" cy="487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err="1"/>
              <a:t>Kubelet</a:t>
            </a:r>
            <a:endParaRPr lang="en-IN" sz="15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34EE610-527E-C04C-ABE2-1F147F182D90}"/>
              </a:ext>
            </a:extLst>
          </p:cNvPr>
          <p:cNvSpPr/>
          <p:nvPr/>
        </p:nvSpPr>
        <p:spPr>
          <a:xfrm>
            <a:off x="6975353" y="4257990"/>
            <a:ext cx="1428017" cy="685216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ADA53D9-2777-3E4F-9181-718A05F66738}"/>
              </a:ext>
            </a:extLst>
          </p:cNvPr>
          <p:cNvSpPr/>
          <p:nvPr/>
        </p:nvSpPr>
        <p:spPr>
          <a:xfrm>
            <a:off x="6975354" y="5214721"/>
            <a:ext cx="3557933" cy="3279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/>
              <a:t>Container Runtime (Docker)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4DD0E9-1E37-0442-B10C-A0715598A0E7}"/>
              </a:ext>
            </a:extLst>
          </p:cNvPr>
          <p:cNvSpPr txBox="1"/>
          <p:nvPr/>
        </p:nvSpPr>
        <p:spPr>
          <a:xfrm>
            <a:off x="2057401" y="5812186"/>
            <a:ext cx="15961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EKS Control Plane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DB3723-4A47-4842-A7D0-08C8BECDF70D}"/>
              </a:ext>
            </a:extLst>
          </p:cNvPr>
          <p:cNvSpPr txBox="1"/>
          <p:nvPr/>
        </p:nvSpPr>
        <p:spPr>
          <a:xfrm>
            <a:off x="7817227" y="5797571"/>
            <a:ext cx="14889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EKS Node Group</a:t>
            </a:r>
          </a:p>
        </p:txBody>
      </p:sp>
    </p:spTree>
    <p:extLst>
      <p:ext uri="{BB962C8B-B14F-4D97-AF65-F5344CB8AC3E}">
        <p14:creationId xmlns:p14="http://schemas.microsoft.com/office/powerpoint/2010/main" val="193298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41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 animBg="1"/>
      <p:bldP spid="73" grpId="0" animBg="1"/>
      <p:bldP spid="74" grpId="0" animBg="1"/>
      <p:bldP spid="75" grpId="0" animBg="1"/>
      <p:bldP spid="13" grpId="0"/>
      <p:bldP spid="7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053" y="1270979"/>
            <a:ext cx="4048947" cy="393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86" y="2056833"/>
            <a:ext cx="7952828" cy="9079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833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5833" b="1" dirty="0">
                <a:solidFill>
                  <a:srgbClr val="00B050"/>
                </a:solidFill>
              </a:rPr>
              <a:t>Fundamentals</a:t>
            </a:r>
          </a:p>
          <a:p>
            <a:pPr marL="0" indent="0" algn="ctr">
              <a:buNone/>
            </a:pPr>
            <a:r>
              <a:rPr lang="en-US" sz="3750" b="1" dirty="0">
                <a:solidFill>
                  <a:srgbClr val="0070C0"/>
                </a:solidFill>
              </a:rPr>
              <a:t>Pod, ReplicaSet, Deployment &amp; Service</a:t>
            </a:r>
          </a:p>
        </p:txBody>
      </p:sp>
    </p:spTree>
    <p:extLst>
      <p:ext uri="{BB962C8B-B14F-4D97-AF65-F5344CB8AC3E}">
        <p14:creationId xmlns:p14="http://schemas.microsoft.com/office/powerpoint/2010/main" val="6517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6A9E88-D833-AA46-9BCE-83C16E3F1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D85712-16C4-6D46-BE61-8928DE9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694"/>
            <a:ext cx="10515600" cy="990709"/>
          </a:xfrm>
        </p:spPr>
        <p:txBody>
          <a:bodyPr/>
          <a:lstStyle/>
          <a:p>
            <a:r>
              <a:rPr lang="en-US" dirty="0"/>
              <a:t>Kubernetes on AWS Cloud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4BF3AD-77BB-8043-BE42-273DF15E35E4}"/>
              </a:ext>
            </a:extLst>
          </p:cNvPr>
          <p:cNvSpPr/>
          <p:nvPr/>
        </p:nvSpPr>
        <p:spPr>
          <a:xfrm>
            <a:off x="6551343" y="2862145"/>
            <a:ext cx="2471853" cy="2999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4750BD-649F-5B44-9AF6-F9CA592B9406}"/>
              </a:ext>
            </a:extLst>
          </p:cNvPr>
          <p:cNvSpPr/>
          <p:nvPr/>
        </p:nvSpPr>
        <p:spPr>
          <a:xfrm>
            <a:off x="6758090" y="3693922"/>
            <a:ext cx="2067034" cy="32021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6854D-CCA2-E44F-9D46-7B750720EE8B}"/>
              </a:ext>
            </a:extLst>
          </p:cNvPr>
          <p:cNvSpPr/>
          <p:nvPr/>
        </p:nvSpPr>
        <p:spPr>
          <a:xfrm>
            <a:off x="6758088" y="4241154"/>
            <a:ext cx="2067034" cy="32972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err="1"/>
              <a:t>ReplicaSet</a:t>
            </a:r>
            <a:endParaRPr lang="en-IN" sz="15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82C2BC-04E5-6F4D-9955-EFE955E7A67E}"/>
              </a:ext>
            </a:extLst>
          </p:cNvPr>
          <p:cNvSpPr/>
          <p:nvPr/>
        </p:nvSpPr>
        <p:spPr>
          <a:xfrm>
            <a:off x="6758090" y="4753044"/>
            <a:ext cx="2067034" cy="33101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D16DE-F543-D440-A744-C106C98BE8A5}"/>
              </a:ext>
            </a:extLst>
          </p:cNvPr>
          <p:cNvSpPr/>
          <p:nvPr/>
        </p:nvSpPr>
        <p:spPr>
          <a:xfrm>
            <a:off x="6758089" y="5275281"/>
            <a:ext cx="2067034" cy="33101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/>
              <a:t>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7B4BA6-AB7F-6D4C-89A2-1A18E61FEC83}"/>
              </a:ext>
            </a:extLst>
          </p:cNvPr>
          <p:cNvSpPr/>
          <p:nvPr/>
        </p:nvSpPr>
        <p:spPr>
          <a:xfrm>
            <a:off x="6758088" y="3145150"/>
            <a:ext cx="2067034" cy="3202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/>
              <a:t>YAML &amp; </a:t>
            </a:r>
            <a:r>
              <a:rPr lang="en-IN" sz="1500" dirty="0" err="1"/>
              <a:t>kubectl</a:t>
            </a:r>
            <a:endParaRPr lang="en-IN" sz="1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BB6960-A7F9-8C48-812C-A680ACB87AE3}"/>
              </a:ext>
            </a:extLst>
          </p:cNvPr>
          <p:cNvSpPr/>
          <p:nvPr/>
        </p:nvSpPr>
        <p:spPr>
          <a:xfrm>
            <a:off x="2740189" y="2862145"/>
            <a:ext cx="2471853" cy="2999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55E6AA-5C8C-6B43-88F5-4E71682D16FB}"/>
              </a:ext>
            </a:extLst>
          </p:cNvPr>
          <p:cNvSpPr/>
          <p:nvPr/>
        </p:nvSpPr>
        <p:spPr>
          <a:xfrm>
            <a:off x="2946936" y="3693922"/>
            <a:ext cx="2067034" cy="32021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/>
              <a:t>Pod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51303-FFB7-E840-9CB9-989C04C2AB06}"/>
              </a:ext>
            </a:extLst>
          </p:cNvPr>
          <p:cNvSpPr/>
          <p:nvPr/>
        </p:nvSpPr>
        <p:spPr>
          <a:xfrm>
            <a:off x="2946935" y="4241154"/>
            <a:ext cx="2067034" cy="3297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err="1"/>
              <a:t>ReplicaSet</a:t>
            </a:r>
            <a:endParaRPr lang="en-IN" sz="15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A3F9D4-8B19-2E48-91D6-21C17583D5CD}"/>
              </a:ext>
            </a:extLst>
          </p:cNvPr>
          <p:cNvSpPr/>
          <p:nvPr/>
        </p:nvSpPr>
        <p:spPr>
          <a:xfrm>
            <a:off x="2946936" y="4753044"/>
            <a:ext cx="2067034" cy="33101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/>
              <a:t>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A15A6-B512-1849-B0CF-5A5E88D6B5EF}"/>
              </a:ext>
            </a:extLst>
          </p:cNvPr>
          <p:cNvSpPr/>
          <p:nvPr/>
        </p:nvSpPr>
        <p:spPr>
          <a:xfrm>
            <a:off x="2946936" y="5275281"/>
            <a:ext cx="2067034" cy="33101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/>
              <a:t>Service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3A1455-C864-1843-B8D1-45D62B0F2C61}"/>
              </a:ext>
            </a:extLst>
          </p:cNvPr>
          <p:cNvSpPr/>
          <p:nvPr/>
        </p:nvSpPr>
        <p:spPr>
          <a:xfrm>
            <a:off x="2946935" y="3145150"/>
            <a:ext cx="2067034" cy="3202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err="1"/>
              <a:t>kubectl</a:t>
            </a:r>
            <a:endParaRPr lang="en-IN" sz="15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5B08B3-E1A3-684B-8C8B-80FBD2DD515D}"/>
              </a:ext>
            </a:extLst>
          </p:cNvPr>
          <p:cNvSpPr/>
          <p:nvPr/>
        </p:nvSpPr>
        <p:spPr>
          <a:xfrm>
            <a:off x="2740189" y="1217751"/>
            <a:ext cx="6283007" cy="5103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/>
              <a:t>Kubernetes Fundamentals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187AD7-AB7B-C84A-AE02-5A291A666D39}"/>
              </a:ext>
            </a:extLst>
          </p:cNvPr>
          <p:cNvSpPr/>
          <p:nvPr/>
        </p:nvSpPr>
        <p:spPr>
          <a:xfrm>
            <a:off x="2740189" y="1950325"/>
            <a:ext cx="2471853" cy="5103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7" dirty="0"/>
              <a:t>Imperative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5E32CE-D155-9942-AEB3-3509F43F095A}"/>
              </a:ext>
            </a:extLst>
          </p:cNvPr>
          <p:cNvSpPr/>
          <p:nvPr/>
        </p:nvSpPr>
        <p:spPr>
          <a:xfrm>
            <a:off x="6551343" y="1947540"/>
            <a:ext cx="2471853" cy="5103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7" dirty="0"/>
              <a:t>Declarative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B8185F-5BF1-B345-9790-095F862917BC}"/>
              </a:ext>
            </a:extLst>
          </p:cNvPr>
          <p:cNvSpPr/>
          <p:nvPr/>
        </p:nvSpPr>
        <p:spPr>
          <a:xfrm>
            <a:off x="2175602" y="1026329"/>
            <a:ext cx="7412182" cy="5264728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8D51D-BBCD-C849-B126-08A6E8312973}"/>
              </a:ext>
            </a:extLst>
          </p:cNvPr>
          <p:cNvSpPr txBox="1"/>
          <p:nvPr/>
        </p:nvSpPr>
        <p:spPr>
          <a:xfrm>
            <a:off x="7787269" y="5906411"/>
            <a:ext cx="14607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AWS EKS Cluster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CCA20AC9-463E-CD46-9990-31EF6AE464D4}"/>
              </a:ext>
            </a:extLst>
          </p:cNvPr>
          <p:cNvSpPr/>
          <p:nvPr/>
        </p:nvSpPr>
        <p:spPr>
          <a:xfrm>
            <a:off x="10016399" y="3411957"/>
            <a:ext cx="2016852" cy="990710"/>
          </a:xfrm>
          <a:prstGeom prst="wedgeRoundRectCallout">
            <a:avLst>
              <a:gd name="adj1" fmla="val -98860"/>
              <a:gd name="adj2" fmla="val 31840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YAML K8S Live Template writing</a:t>
            </a:r>
          </a:p>
        </p:txBody>
      </p:sp>
    </p:spTree>
    <p:extLst>
      <p:ext uri="{BB962C8B-B14F-4D97-AF65-F5344CB8AC3E}">
        <p14:creationId xmlns:p14="http://schemas.microsoft.com/office/powerpoint/2010/main" val="351595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3" grpId="0" animBg="1"/>
      <p:bldP spid="5" grpId="0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6DC66-8036-4EE9-928C-778BC28DDF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0ADAE6-B9D6-4E4B-B3C1-8FE45A0A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930"/>
            <a:ext cx="10515600" cy="990709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Fundamentals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B6DD3-9022-44D6-B5E4-411D5AA6276B}"/>
              </a:ext>
            </a:extLst>
          </p:cNvPr>
          <p:cNvSpPr/>
          <p:nvPr/>
        </p:nvSpPr>
        <p:spPr>
          <a:xfrm>
            <a:off x="3081283" y="1058128"/>
            <a:ext cx="2067034" cy="105854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/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21E955-0ABC-48C6-AE10-55B17EE3C739}"/>
              </a:ext>
            </a:extLst>
          </p:cNvPr>
          <p:cNvSpPr/>
          <p:nvPr/>
        </p:nvSpPr>
        <p:spPr>
          <a:xfrm>
            <a:off x="3081283" y="2316370"/>
            <a:ext cx="2067034" cy="1090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err="1"/>
              <a:t>ReplicaSet</a:t>
            </a:r>
            <a:endParaRPr lang="en-IN" sz="15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D3F0C-12FC-4C48-942F-B4E5BC982149}"/>
              </a:ext>
            </a:extLst>
          </p:cNvPr>
          <p:cNvSpPr/>
          <p:nvPr/>
        </p:nvSpPr>
        <p:spPr>
          <a:xfrm>
            <a:off x="3081283" y="3647077"/>
            <a:ext cx="2067034" cy="109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/>
              <a:t>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FF7ADB-587B-4D69-BD40-6BC188D8F646}"/>
              </a:ext>
            </a:extLst>
          </p:cNvPr>
          <p:cNvSpPr/>
          <p:nvPr/>
        </p:nvSpPr>
        <p:spPr>
          <a:xfrm>
            <a:off x="3081282" y="4972381"/>
            <a:ext cx="2067034" cy="109425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/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E81190-AF7F-46E7-AB97-1543B32BBFEB}"/>
              </a:ext>
            </a:extLst>
          </p:cNvPr>
          <p:cNvSpPr/>
          <p:nvPr/>
        </p:nvSpPr>
        <p:spPr>
          <a:xfrm>
            <a:off x="74449" y="3111941"/>
            <a:ext cx="2067034" cy="48172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/>
              <a:t>k8s Fundamentals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F97AA3-3FBD-4A65-8715-008766C8DBA1}"/>
              </a:ext>
            </a:extLst>
          </p:cNvPr>
          <p:cNvSpPr/>
          <p:nvPr/>
        </p:nvSpPr>
        <p:spPr>
          <a:xfrm>
            <a:off x="5805213" y="1061427"/>
            <a:ext cx="6242269" cy="105524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500" dirty="0"/>
              <a:t>A POD is a single instance of an Application. </a:t>
            </a:r>
          </a:p>
          <a:p>
            <a:r>
              <a:rPr lang="en-IN" sz="1500" dirty="0"/>
              <a:t>A POD is the smallest object, that you can create in Kubernetes.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4683E9-D0AE-4446-BBC3-3EE638E43B0E}"/>
              </a:ext>
            </a:extLst>
          </p:cNvPr>
          <p:cNvSpPr/>
          <p:nvPr/>
        </p:nvSpPr>
        <p:spPr>
          <a:xfrm>
            <a:off x="5805214" y="2312126"/>
            <a:ext cx="6242269" cy="109425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A ReplicaSet will maintain a stable set of replica Pods running at any given time. </a:t>
            </a:r>
          </a:p>
          <a:p>
            <a:r>
              <a:rPr lang="en-US" sz="1500" dirty="0"/>
              <a:t>In short, it is often used to guarantee the availability of a specified number of identical Pods</a:t>
            </a:r>
            <a:endParaRPr lang="en-IN" sz="15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14085B-E48A-4FBD-9477-901FAE1550B4}"/>
              </a:ext>
            </a:extLst>
          </p:cNvPr>
          <p:cNvSpPr/>
          <p:nvPr/>
        </p:nvSpPr>
        <p:spPr>
          <a:xfrm>
            <a:off x="5805214" y="3647077"/>
            <a:ext cx="6242269" cy="109425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67" dirty="0"/>
              <a:t>A Deployment runs multiple replicas of your application and automatically replaces any instances that fail or become unresponsive.</a:t>
            </a:r>
          </a:p>
          <a:p>
            <a:r>
              <a:rPr lang="en-US" sz="1667" dirty="0"/>
              <a:t>Rollout &amp; rollback changes to applications. Deployments are well-suited for stateless applications.</a:t>
            </a:r>
            <a:endParaRPr lang="en-IN" sz="1667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89AB66-39FE-4131-A7B1-DCD6A49B0A4A}"/>
              </a:ext>
            </a:extLst>
          </p:cNvPr>
          <p:cNvSpPr/>
          <p:nvPr/>
        </p:nvSpPr>
        <p:spPr>
          <a:xfrm>
            <a:off x="5805214" y="4972380"/>
            <a:ext cx="6242269" cy="109425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A service is an abstraction for pods, providing a stable, so called virtual IP (VIP) address.</a:t>
            </a:r>
          </a:p>
          <a:p>
            <a:r>
              <a:rPr lang="en-US" sz="1667" dirty="0"/>
              <a:t>In simple terms, service sits Infront of a POD and acts as a load balancer. </a:t>
            </a:r>
            <a:endParaRPr lang="en-IN" sz="1667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C930E0-D0B1-4C51-8615-D8519F81C30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2141483" y="1587400"/>
            <a:ext cx="939800" cy="176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D4A195-5701-4330-A653-298D07EB61AD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2141483" y="2861375"/>
            <a:ext cx="939800" cy="49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4244D-406D-4CF9-B97A-E5F4CAE3A012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2141483" y="3352803"/>
            <a:ext cx="939800" cy="84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402698-140B-4B1A-8ACD-C6BBE7C6A6C4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2141483" y="3352804"/>
            <a:ext cx="939799" cy="2166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6A9E88-D833-AA46-9BCE-83C16E3F1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D85712-16C4-6D46-BE61-8928DE9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694"/>
            <a:ext cx="10515600" cy="990709"/>
          </a:xfrm>
        </p:spPr>
        <p:txBody>
          <a:bodyPr/>
          <a:lstStyle/>
          <a:p>
            <a:r>
              <a:rPr lang="en-US" dirty="0"/>
              <a:t>Kubernetes - Imperative &amp; Declarative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4BF3AD-77BB-8043-BE42-273DF15E35E4}"/>
              </a:ext>
            </a:extLst>
          </p:cNvPr>
          <p:cNvSpPr/>
          <p:nvPr/>
        </p:nvSpPr>
        <p:spPr>
          <a:xfrm>
            <a:off x="6551343" y="2862145"/>
            <a:ext cx="2471853" cy="2999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4750BD-649F-5B44-9AF6-F9CA592B9406}"/>
              </a:ext>
            </a:extLst>
          </p:cNvPr>
          <p:cNvSpPr/>
          <p:nvPr/>
        </p:nvSpPr>
        <p:spPr>
          <a:xfrm>
            <a:off x="6758090" y="3693922"/>
            <a:ext cx="2067034" cy="32021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6854D-CCA2-E44F-9D46-7B750720EE8B}"/>
              </a:ext>
            </a:extLst>
          </p:cNvPr>
          <p:cNvSpPr/>
          <p:nvPr/>
        </p:nvSpPr>
        <p:spPr>
          <a:xfrm>
            <a:off x="6758088" y="4241154"/>
            <a:ext cx="2067034" cy="32972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err="1"/>
              <a:t>ReplicaSet</a:t>
            </a:r>
            <a:endParaRPr lang="en-IN" sz="15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82C2BC-04E5-6F4D-9955-EFE955E7A67E}"/>
              </a:ext>
            </a:extLst>
          </p:cNvPr>
          <p:cNvSpPr/>
          <p:nvPr/>
        </p:nvSpPr>
        <p:spPr>
          <a:xfrm>
            <a:off x="6758090" y="4753044"/>
            <a:ext cx="2067034" cy="33101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D16DE-F543-D440-A744-C106C98BE8A5}"/>
              </a:ext>
            </a:extLst>
          </p:cNvPr>
          <p:cNvSpPr/>
          <p:nvPr/>
        </p:nvSpPr>
        <p:spPr>
          <a:xfrm>
            <a:off x="6758089" y="5275281"/>
            <a:ext cx="2067034" cy="33101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/>
              <a:t>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7B4BA6-AB7F-6D4C-89A2-1A18E61FEC83}"/>
              </a:ext>
            </a:extLst>
          </p:cNvPr>
          <p:cNvSpPr/>
          <p:nvPr/>
        </p:nvSpPr>
        <p:spPr>
          <a:xfrm>
            <a:off x="6758088" y="3145150"/>
            <a:ext cx="2067034" cy="3202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/>
              <a:t>YAML &amp; </a:t>
            </a:r>
            <a:r>
              <a:rPr lang="en-IN" sz="1500" dirty="0" err="1"/>
              <a:t>kubectl</a:t>
            </a:r>
            <a:endParaRPr lang="en-IN" sz="1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BB6960-A7F9-8C48-812C-A680ACB87AE3}"/>
              </a:ext>
            </a:extLst>
          </p:cNvPr>
          <p:cNvSpPr/>
          <p:nvPr/>
        </p:nvSpPr>
        <p:spPr>
          <a:xfrm>
            <a:off x="2740189" y="2862145"/>
            <a:ext cx="2471853" cy="2999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55E6AA-5C8C-6B43-88F5-4E71682D16FB}"/>
              </a:ext>
            </a:extLst>
          </p:cNvPr>
          <p:cNvSpPr/>
          <p:nvPr/>
        </p:nvSpPr>
        <p:spPr>
          <a:xfrm>
            <a:off x="2946936" y="3693922"/>
            <a:ext cx="2067034" cy="32021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/>
              <a:t>Pod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51303-FFB7-E840-9CB9-989C04C2AB06}"/>
              </a:ext>
            </a:extLst>
          </p:cNvPr>
          <p:cNvSpPr/>
          <p:nvPr/>
        </p:nvSpPr>
        <p:spPr>
          <a:xfrm>
            <a:off x="2946935" y="4241154"/>
            <a:ext cx="2067034" cy="3297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err="1"/>
              <a:t>ReplicaSet</a:t>
            </a:r>
            <a:endParaRPr lang="en-IN" sz="15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A3F9D4-8B19-2E48-91D6-21C17583D5CD}"/>
              </a:ext>
            </a:extLst>
          </p:cNvPr>
          <p:cNvSpPr/>
          <p:nvPr/>
        </p:nvSpPr>
        <p:spPr>
          <a:xfrm>
            <a:off x="2946936" y="4753044"/>
            <a:ext cx="2067034" cy="33101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/>
              <a:t>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A15A6-B512-1849-B0CF-5A5E88D6B5EF}"/>
              </a:ext>
            </a:extLst>
          </p:cNvPr>
          <p:cNvSpPr/>
          <p:nvPr/>
        </p:nvSpPr>
        <p:spPr>
          <a:xfrm>
            <a:off x="2946936" y="5275281"/>
            <a:ext cx="2067034" cy="33101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/>
              <a:t>Service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3A1455-C864-1843-B8D1-45D62B0F2C61}"/>
              </a:ext>
            </a:extLst>
          </p:cNvPr>
          <p:cNvSpPr/>
          <p:nvPr/>
        </p:nvSpPr>
        <p:spPr>
          <a:xfrm>
            <a:off x="2946935" y="3145150"/>
            <a:ext cx="2067034" cy="3202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err="1"/>
              <a:t>kubectl</a:t>
            </a:r>
            <a:endParaRPr lang="en-IN" sz="15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5B08B3-E1A3-684B-8C8B-80FBD2DD515D}"/>
              </a:ext>
            </a:extLst>
          </p:cNvPr>
          <p:cNvSpPr/>
          <p:nvPr/>
        </p:nvSpPr>
        <p:spPr>
          <a:xfrm>
            <a:off x="2740189" y="1217751"/>
            <a:ext cx="6283007" cy="5103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/>
              <a:t>Kubernetes Fundamentals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187AD7-AB7B-C84A-AE02-5A291A666D39}"/>
              </a:ext>
            </a:extLst>
          </p:cNvPr>
          <p:cNvSpPr/>
          <p:nvPr/>
        </p:nvSpPr>
        <p:spPr>
          <a:xfrm>
            <a:off x="2740189" y="1950325"/>
            <a:ext cx="2471853" cy="5103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7" dirty="0"/>
              <a:t>Imperative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5E32CE-D155-9942-AEB3-3509F43F095A}"/>
              </a:ext>
            </a:extLst>
          </p:cNvPr>
          <p:cNvSpPr/>
          <p:nvPr/>
        </p:nvSpPr>
        <p:spPr>
          <a:xfrm>
            <a:off x="6551343" y="1947540"/>
            <a:ext cx="2471853" cy="5103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7" dirty="0"/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13075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297" y="1463669"/>
            <a:ext cx="4048947" cy="393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95" y="2415936"/>
            <a:ext cx="6992251" cy="9079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833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5833" b="1" dirty="0">
                <a:solidFill>
                  <a:srgbClr val="00B050"/>
                </a:solidFill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1683723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4888"/>
            <a:ext cx="10515600" cy="990709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7050911" y="3370875"/>
            <a:ext cx="4938532" cy="257977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9943755" y="5286713"/>
            <a:ext cx="12267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8516532" y="5594020"/>
            <a:ext cx="16667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Kubernetes Cluster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2DEFAAD-EB96-46B4-986D-E88A3C0C86C5}"/>
              </a:ext>
            </a:extLst>
          </p:cNvPr>
          <p:cNvSpPr txBox="1"/>
          <p:nvPr/>
        </p:nvSpPr>
        <p:spPr>
          <a:xfrm>
            <a:off x="9067934" y="5347511"/>
            <a:ext cx="6062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1B7CBC9-8310-49B0-9EE0-65E47C5DF722}"/>
              </a:ext>
            </a:extLst>
          </p:cNvPr>
          <p:cNvGrpSpPr/>
          <p:nvPr/>
        </p:nvGrpSpPr>
        <p:grpSpPr>
          <a:xfrm>
            <a:off x="9187353" y="1227323"/>
            <a:ext cx="839165" cy="689658"/>
            <a:chOff x="853440" y="4579716"/>
            <a:chExt cx="1006998" cy="82759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B60BFF6-4BD0-47FF-A7D8-950ED9B60C6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00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29806D-A6F8-451D-9A83-9BA0F2A077E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2D6BCB6-0502-4B24-97DC-BB01A7B7C7B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5F3FB49-7BE2-4E9C-9E97-FA326CF1AE7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B1674AE-2523-4C63-BB6B-11AFBF9B62B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4378B37-8C64-47D3-8957-BDC13F0AC3C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545E87C-1D09-4CD1-9FCA-6FD5CB0066D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667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5BBA7C-70D1-48DA-ABDB-2F96E75465DE}"/>
              </a:ext>
            </a:extLst>
          </p:cNvPr>
          <p:cNvSpPr txBox="1"/>
          <p:nvPr/>
        </p:nvSpPr>
        <p:spPr>
          <a:xfrm>
            <a:off x="8830926" y="1988364"/>
            <a:ext cx="14771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Nginx Container </a:t>
            </a:r>
          </a:p>
          <a:p>
            <a:pPr algn="ctr"/>
            <a:r>
              <a:rPr lang="en-IN" sz="1500" dirty="0"/>
              <a:t>Image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512D29-8434-4D7D-9509-32E71137D88F}"/>
              </a:ext>
            </a:extLst>
          </p:cNvPr>
          <p:cNvSpPr/>
          <p:nvPr/>
        </p:nvSpPr>
        <p:spPr>
          <a:xfrm>
            <a:off x="9637735" y="3655006"/>
            <a:ext cx="2097634" cy="19638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8C4E481-6A06-401C-B2D2-5C203293EA91}"/>
              </a:ext>
            </a:extLst>
          </p:cNvPr>
          <p:cNvSpPr/>
          <p:nvPr/>
        </p:nvSpPr>
        <p:spPr>
          <a:xfrm>
            <a:off x="9983331" y="3870788"/>
            <a:ext cx="1408253" cy="1388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7C1F2D-BF26-4E38-ADB3-0C00247F66C2}"/>
              </a:ext>
            </a:extLst>
          </p:cNvPr>
          <p:cNvSpPr txBox="1"/>
          <p:nvPr/>
        </p:nvSpPr>
        <p:spPr>
          <a:xfrm>
            <a:off x="10380159" y="4941670"/>
            <a:ext cx="5293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5412ACC-B1F1-4E18-BB54-73B41B1F9D8F}"/>
              </a:ext>
            </a:extLst>
          </p:cNvPr>
          <p:cNvGrpSpPr/>
          <p:nvPr/>
        </p:nvGrpSpPr>
        <p:grpSpPr>
          <a:xfrm>
            <a:off x="10267875" y="4171633"/>
            <a:ext cx="839165" cy="689658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7E0BB6E-9631-4D7B-B83D-48FE5617BC4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0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92AA4A-FB86-437C-8D8A-3E414E32BC3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E6C26DE-D41D-41C6-B399-01A5694C55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59766DF-EE5E-401A-A7BC-737EA43FF80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EE51AEF-C3F1-4C64-9BC4-07FB0625859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79629E9-AEB0-4DB1-B976-987A21F893C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12E4AD2-DD8E-4211-A6A1-D89A9B17E2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667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7FF907F-DFF6-4DD4-BA81-51021CFF9668}"/>
              </a:ext>
            </a:extLst>
          </p:cNvPr>
          <p:cNvSpPr txBox="1"/>
          <p:nvPr/>
        </p:nvSpPr>
        <p:spPr>
          <a:xfrm>
            <a:off x="9997094" y="5300742"/>
            <a:ext cx="12267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622FB64-1701-4FA2-88BB-D3A6DC996199}"/>
              </a:ext>
            </a:extLst>
          </p:cNvPr>
          <p:cNvSpPr/>
          <p:nvPr/>
        </p:nvSpPr>
        <p:spPr>
          <a:xfrm>
            <a:off x="7356626" y="3655006"/>
            <a:ext cx="2097634" cy="19638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ECCF66-47A0-44EB-8693-DA90A7AC8C13}"/>
              </a:ext>
            </a:extLst>
          </p:cNvPr>
          <p:cNvSpPr/>
          <p:nvPr/>
        </p:nvSpPr>
        <p:spPr>
          <a:xfrm>
            <a:off x="7702223" y="3870788"/>
            <a:ext cx="1408253" cy="1388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18B37C-98D2-4779-AC43-FB41B173DDCF}"/>
              </a:ext>
            </a:extLst>
          </p:cNvPr>
          <p:cNvSpPr txBox="1"/>
          <p:nvPr/>
        </p:nvSpPr>
        <p:spPr>
          <a:xfrm>
            <a:off x="8099051" y="4941670"/>
            <a:ext cx="5293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POD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455ECC0-FD46-4F29-9E01-CDC249C36C7F}"/>
              </a:ext>
            </a:extLst>
          </p:cNvPr>
          <p:cNvGrpSpPr/>
          <p:nvPr/>
        </p:nvGrpSpPr>
        <p:grpSpPr>
          <a:xfrm>
            <a:off x="7986767" y="4171633"/>
            <a:ext cx="839165" cy="689658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1CE9656-7C15-4BDF-88FD-56AE18C601C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00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13D22F4-89E5-4F43-9A8A-BD934BEE94B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6F1061B-9D26-43E5-A9F1-B1EA4D9B07D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60E7258-012D-482C-825A-6F64C09CAF4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E4EB4D1-2DA9-4B8B-8ABC-20494E2A62D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14900B-FDC9-476C-86FB-CA755DBD0D9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291AF6-B0BC-4A9F-8B09-D1CCB877EB0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667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43F8306B-4E8F-407E-85F3-4F984E5A505D}"/>
              </a:ext>
            </a:extLst>
          </p:cNvPr>
          <p:cNvSpPr txBox="1"/>
          <p:nvPr/>
        </p:nvSpPr>
        <p:spPr>
          <a:xfrm>
            <a:off x="7715986" y="5300742"/>
            <a:ext cx="12267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040E8-7910-4475-837F-35F30D74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16" y="924675"/>
            <a:ext cx="6543438" cy="508398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With Kubernetes our core goal will be to </a:t>
            </a:r>
            <a:r>
              <a:rPr lang="en-IN" dirty="0">
                <a:solidFill>
                  <a:srgbClr val="0070C0"/>
                </a:solidFill>
              </a:rPr>
              <a:t>deploy our applications </a:t>
            </a:r>
            <a:r>
              <a:rPr lang="en-IN" dirty="0"/>
              <a:t>in the form of </a:t>
            </a:r>
            <a:r>
              <a:rPr lang="en-IN" dirty="0">
                <a:solidFill>
                  <a:srgbClr val="0070C0"/>
                </a:solidFill>
              </a:rPr>
              <a:t>containers</a:t>
            </a:r>
            <a:r>
              <a:rPr lang="en-IN" dirty="0"/>
              <a:t> on </a:t>
            </a:r>
            <a:r>
              <a:rPr lang="en-IN" dirty="0">
                <a:solidFill>
                  <a:srgbClr val="0070C0"/>
                </a:solidFill>
              </a:rPr>
              <a:t>worker nodes </a:t>
            </a:r>
            <a:r>
              <a:rPr lang="en-IN" dirty="0"/>
              <a:t>in a k8s cluster. </a:t>
            </a:r>
          </a:p>
          <a:p>
            <a:r>
              <a:rPr lang="en-IN" dirty="0"/>
              <a:t>Kubernetes </a:t>
            </a:r>
            <a:r>
              <a:rPr lang="en-IN" dirty="0">
                <a:solidFill>
                  <a:srgbClr val="0070C0"/>
                </a:solidFill>
              </a:rPr>
              <a:t>does not </a:t>
            </a:r>
            <a:r>
              <a:rPr lang="en-IN" dirty="0"/>
              <a:t>deploy containers directly on the worker nodes.</a:t>
            </a:r>
          </a:p>
          <a:p>
            <a:r>
              <a:rPr lang="en-IN" dirty="0"/>
              <a:t>Container is </a:t>
            </a:r>
            <a:r>
              <a:rPr lang="en-IN" dirty="0">
                <a:solidFill>
                  <a:srgbClr val="0070C0"/>
                </a:solidFill>
              </a:rPr>
              <a:t>encapsulated</a:t>
            </a:r>
            <a:r>
              <a:rPr lang="en-IN" dirty="0"/>
              <a:t> in to a Kubernetes Object named </a:t>
            </a:r>
            <a:r>
              <a:rPr lang="en-IN" dirty="0">
                <a:solidFill>
                  <a:srgbClr val="00B050"/>
                </a:solidFill>
              </a:rPr>
              <a:t>POD</a:t>
            </a:r>
            <a:r>
              <a:rPr lang="en-IN" dirty="0"/>
              <a:t>.</a:t>
            </a:r>
          </a:p>
          <a:p>
            <a:r>
              <a:rPr lang="en-IN" dirty="0"/>
              <a:t>A POD is a </a:t>
            </a:r>
            <a:r>
              <a:rPr lang="en-IN" dirty="0">
                <a:solidFill>
                  <a:srgbClr val="0070C0"/>
                </a:solidFill>
              </a:rPr>
              <a:t>single instance </a:t>
            </a:r>
            <a:r>
              <a:rPr lang="en-IN" dirty="0"/>
              <a:t>of an application.</a:t>
            </a:r>
          </a:p>
          <a:p>
            <a:r>
              <a:rPr lang="en-IN" dirty="0"/>
              <a:t>A POD is the </a:t>
            </a:r>
            <a:r>
              <a:rPr lang="en-IN" dirty="0">
                <a:solidFill>
                  <a:srgbClr val="0070C0"/>
                </a:solidFill>
              </a:rPr>
              <a:t>smallest object </a:t>
            </a:r>
            <a:r>
              <a:rPr lang="en-IN" dirty="0"/>
              <a:t>that we can create in Kubernetes.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2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5" grpId="0"/>
      <p:bldP spid="8" grpId="0"/>
      <p:bldP spid="99" grpId="0" animBg="1"/>
      <p:bldP spid="100" grpId="0" animBg="1"/>
      <p:bldP spid="101" grpId="0"/>
      <p:bldP spid="118" grpId="0"/>
      <p:bldP spid="119" grpId="0" animBg="1"/>
      <p:bldP spid="120" grpId="0" animBg="1"/>
      <p:bldP spid="121" grpId="0"/>
      <p:bldP spid="1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4888"/>
            <a:ext cx="10515600" cy="990709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206444" y="3653073"/>
            <a:ext cx="8992882" cy="257977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499027" y="3944712"/>
            <a:ext cx="3784970" cy="194945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2527667" y="5563098"/>
            <a:ext cx="14704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3536769" y="4164800"/>
            <a:ext cx="1408253" cy="1388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3933597" y="5235681"/>
            <a:ext cx="5293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4727892" y="5923895"/>
            <a:ext cx="16667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3821313" y="4465644"/>
            <a:ext cx="839165" cy="689658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00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667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372" y="863042"/>
            <a:ext cx="10779513" cy="1411723"/>
          </a:xfrm>
        </p:spPr>
        <p:txBody>
          <a:bodyPr>
            <a:normAutofit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1774041" y="4164800"/>
            <a:ext cx="1408253" cy="1388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093868" y="5222428"/>
            <a:ext cx="5293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6148044" y="3914002"/>
            <a:ext cx="3848497" cy="19638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8244504" y="4129784"/>
            <a:ext cx="1408253" cy="1388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8641332" y="5200666"/>
            <a:ext cx="5293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8529048" y="4430629"/>
            <a:ext cx="839165" cy="689658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00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667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052391" y="4505549"/>
            <a:ext cx="839165" cy="689658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00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667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6369" y="2486360"/>
            <a:ext cx="762000" cy="7620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91355" y="2486360"/>
            <a:ext cx="762000" cy="7620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7252840" y="5559738"/>
            <a:ext cx="14704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3143" y="2478054"/>
            <a:ext cx="762000" cy="7620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8128" y="2478054"/>
            <a:ext cx="762000" cy="7620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8044" y="2468409"/>
            <a:ext cx="762000" cy="7620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3030" y="2468409"/>
            <a:ext cx="762000" cy="7620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4818" y="2460103"/>
            <a:ext cx="762000" cy="7620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9803" y="2460103"/>
            <a:ext cx="762000" cy="762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817369" y="3248360"/>
            <a:ext cx="4348" cy="404713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3772355" y="3248360"/>
            <a:ext cx="6668" cy="395377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4699352" y="3251069"/>
            <a:ext cx="4348" cy="404713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5654338" y="3251068"/>
            <a:ext cx="6668" cy="395377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6548884" y="3261254"/>
            <a:ext cx="4348" cy="404713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7503870" y="3261253"/>
            <a:ext cx="6668" cy="395377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8430867" y="3263962"/>
            <a:ext cx="4348" cy="404713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9385853" y="3263962"/>
            <a:ext cx="6668" cy="395377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8ADADD6-33CE-364A-94E6-4997823B1491}"/>
              </a:ext>
            </a:extLst>
          </p:cNvPr>
          <p:cNvSpPr/>
          <p:nvPr/>
        </p:nvSpPr>
        <p:spPr>
          <a:xfrm>
            <a:off x="6454194" y="4151212"/>
            <a:ext cx="1408253" cy="1388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15FD1A-B65D-5A4A-AE09-9A6710001508}"/>
              </a:ext>
            </a:extLst>
          </p:cNvPr>
          <p:cNvSpPr txBox="1"/>
          <p:nvPr/>
        </p:nvSpPr>
        <p:spPr>
          <a:xfrm>
            <a:off x="6851022" y="5222093"/>
            <a:ext cx="5293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POD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025C362-6688-1D41-9DCD-CBD0A0D76A15}"/>
              </a:ext>
            </a:extLst>
          </p:cNvPr>
          <p:cNvGrpSpPr/>
          <p:nvPr/>
        </p:nvGrpSpPr>
        <p:grpSpPr>
          <a:xfrm>
            <a:off x="6738738" y="4452056"/>
            <a:ext cx="839165" cy="689658"/>
            <a:chOff x="853440" y="4579716"/>
            <a:chExt cx="1006998" cy="82759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274DFFB-6CAA-7B45-A90D-52AEB48F4A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00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F7A2470-70D0-DB4F-9AFB-6A080B737E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2C6177-23F9-3945-9FFD-E0823E99B06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C8AD880-17F0-2A4C-AEC4-081A65633A9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B956FBC-2833-2041-9DA0-2EEAA8270F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027EE2F-8CBE-A143-8F78-D61C6DDB38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F0D0A08-208E-3845-9178-2638FA5D293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667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74" grpId="0" animBg="1"/>
      <p:bldP spid="175" grpId="0"/>
      <p:bldP spid="184" grpId="0" animBg="1"/>
      <p:bldP spid="185" grpId="0" animBg="1"/>
      <p:bldP spid="186" grpId="0"/>
      <p:bldP spid="204" grpId="0"/>
      <p:bldP spid="78" grpId="0" animBg="1"/>
      <p:bldP spid="7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4888"/>
            <a:ext cx="10515600" cy="990709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206444" y="3653073"/>
            <a:ext cx="9871881" cy="257977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537011" y="3963849"/>
            <a:ext cx="4977093" cy="194945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039762" y="5579811"/>
            <a:ext cx="14704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5610998" y="5913978"/>
            <a:ext cx="16667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Kubernetes Cluster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1750212" y="4179632"/>
            <a:ext cx="2761189" cy="1388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2876786" y="5250513"/>
            <a:ext cx="5293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1988968" y="4478064"/>
            <a:ext cx="839165" cy="689658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00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667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3272567" y="4379930"/>
            <a:ext cx="1041722" cy="858456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00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667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6844672" y="3944712"/>
            <a:ext cx="3935888" cy="19638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9028522" y="4160494"/>
            <a:ext cx="1408253" cy="1388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9425350" y="5231376"/>
            <a:ext cx="5293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9313066" y="4461339"/>
            <a:ext cx="839165" cy="689658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00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667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6369" y="2486360"/>
            <a:ext cx="762000" cy="7620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91355" y="2486360"/>
            <a:ext cx="762000" cy="7620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8031679" y="5551051"/>
            <a:ext cx="14704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3143" y="2478054"/>
            <a:ext cx="762000" cy="7620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8128" y="2478054"/>
            <a:ext cx="762000" cy="7620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8044" y="2468409"/>
            <a:ext cx="762000" cy="7620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3030" y="2468409"/>
            <a:ext cx="762000" cy="7620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4818" y="2460103"/>
            <a:ext cx="762000" cy="7620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9803" y="2460103"/>
            <a:ext cx="762000" cy="762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817369" y="3248360"/>
            <a:ext cx="4348" cy="404713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3772355" y="3248360"/>
            <a:ext cx="6668" cy="395377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4699352" y="3251069"/>
            <a:ext cx="4348" cy="404713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5654338" y="3251068"/>
            <a:ext cx="6668" cy="395377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6548884" y="3261254"/>
            <a:ext cx="4348" cy="404713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7503870" y="3261253"/>
            <a:ext cx="6668" cy="395377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8430867" y="3263962"/>
            <a:ext cx="4348" cy="404713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9385853" y="3263962"/>
            <a:ext cx="6668" cy="395377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548268" y="675896"/>
            <a:ext cx="11605322" cy="1762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33" dirty="0"/>
              <a:t>We </a:t>
            </a:r>
            <a:r>
              <a:rPr lang="en-IN" sz="2833" dirty="0">
                <a:solidFill>
                  <a:srgbClr val="0070C0"/>
                </a:solidFill>
              </a:rPr>
              <a:t>cannot have </a:t>
            </a:r>
            <a:r>
              <a:rPr lang="en-IN" sz="2833" dirty="0"/>
              <a:t>multiple containers of </a:t>
            </a:r>
            <a:r>
              <a:rPr lang="en-IN" sz="2833" dirty="0">
                <a:solidFill>
                  <a:srgbClr val="00B050"/>
                </a:solidFill>
              </a:rPr>
              <a:t>same kind </a:t>
            </a:r>
            <a:r>
              <a:rPr lang="en-IN" sz="2833" dirty="0"/>
              <a:t>in a single POD. </a:t>
            </a:r>
          </a:p>
          <a:p>
            <a:r>
              <a:rPr lang="en-IN" sz="2833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sz="2833" dirty="0"/>
              <a:t>Two NGINX containers in single POD serving same purpose is </a:t>
            </a:r>
            <a:r>
              <a:rPr lang="en-IN" sz="2833" dirty="0">
                <a:solidFill>
                  <a:srgbClr val="C00000"/>
                </a:solidFill>
              </a:rPr>
              <a:t>not</a:t>
            </a:r>
            <a:r>
              <a:rPr lang="en-IN" sz="2833" dirty="0"/>
              <a:t> </a:t>
            </a:r>
            <a:r>
              <a:rPr lang="en-IN" sz="2833" dirty="0">
                <a:solidFill>
                  <a:srgbClr val="C00000"/>
                </a:solidFill>
              </a:rPr>
              <a:t>recommended</a:t>
            </a:r>
            <a:r>
              <a:rPr lang="en-IN" sz="2833" dirty="0"/>
              <a:t>.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99FB98-CCCE-B144-9E7C-C2E52FC7A3FC}"/>
              </a:ext>
            </a:extLst>
          </p:cNvPr>
          <p:cNvSpPr/>
          <p:nvPr/>
        </p:nvSpPr>
        <p:spPr>
          <a:xfrm>
            <a:off x="4795945" y="4197781"/>
            <a:ext cx="1408253" cy="1388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D3FAB05-08C2-1644-B751-D8171AF85035}"/>
              </a:ext>
            </a:extLst>
          </p:cNvPr>
          <p:cNvSpPr txBox="1"/>
          <p:nvPr/>
        </p:nvSpPr>
        <p:spPr>
          <a:xfrm>
            <a:off x="5192774" y="5268662"/>
            <a:ext cx="5293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POD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49EEB18-17DE-504F-8684-207EFD1E7057}"/>
              </a:ext>
            </a:extLst>
          </p:cNvPr>
          <p:cNvGrpSpPr/>
          <p:nvPr/>
        </p:nvGrpSpPr>
        <p:grpSpPr>
          <a:xfrm>
            <a:off x="5080489" y="4498625"/>
            <a:ext cx="839165" cy="689658"/>
            <a:chOff x="853440" y="4579716"/>
            <a:chExt cx="1006998" cy="82759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9206D2-50A3-6341-A69E-EC72D7A196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0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EAF052B-F89E-814C-A56B-8956426ACD8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60109C5-03D2-7941-8CBD-348D859A03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86A509C-6618-5042-9CA8-FD21171B197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CA7EB29-2A79-6844-B2F8-6E20577823B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30FF944-E3F7-1343-A9CA-9CA70A681B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B4C46DC-A0B1-1F49-8A3B-49F4CF53A3A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667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C417BEF4-4387-F848-A993-962DE31DDA73}"/>
              </a:ext>
            </a:extLst>
          </p:cNvPr>
          <p:cNvSpPr/>
          <p:nvPr/>
        </p:nvSpPr>
        <p:spPr>
          <a:xfrm>
            <a:off x="7184856" y="4159142"/>
            <a:ext cx="1408253" cy="1388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F58C66C-0B57-7B49-8A4D-57C23199FD8A}"/>
              </a:ext>
            </a:extLst>
          </p:cNvPr>
          <p:cNvSpPr txBox="1"/>
          <p:nvPr/>
        </p:nvSpPr>
        <p:spPr>
          <a:xfrm>
            <a:off x="7581684" y="5230023"/>
            <a:ext cx="5293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POD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67D5F92-1202-BE41-B731-7F59E3D80059}"/>
              </a:ext>
            </a:extLst>
          </p:cNvPr>
          <p:cNvGrpSpPr/>
          <p:nvPr/>
        </p:nvGrpSpPr>
        <p:grpSpPr>
          <a:xfrm>
            <a:off x="7469400" y="4459986"/>
            <a:ext cx="839165" cy="689658"/>
            <a:chOff x="853440" y="4579716"/>
            <a:chExt cx="1006998" cy="82759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377B6B3-11DD-654A-AACB-0FEB6DECC5D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00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996E2E8-22EF-2D40-8093-C7E6706C175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51E02C9-BA60-CB43-A58E-2B31C304A21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88A45FA-6AA1-124B-938B-6BD143F344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69FF39-B62E-2848-8CE8-C2FB75A687F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1048B84-C044-E346-9D0C-C32275A489B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DC0C41-DE76-1C43-B0A2-77BB0E106E5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667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249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85" grpId="0"/>
      <p:bldP spid="142" grpId="0" animBg="1"/>
      <p:bldP spid="143" grpId="0"/>
      <p:bldP spid="184" grpId="0" animBg="1"/>
      <p:bldP spid="185" grpId="0" animBg="1"/>
      <p:bldP spid="186" grpId="0"/>
      <p:bldP spid="204" grpId="0"/>
      <p:bldP spid="80" grpId="0" animBg="1"/>
      <p:bldP spid="81" grpId="0"/>
      <p:bldP spid="91" grpId="0" animBg="1"/>
      <p:bldP spid="9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01" y="-149024"/>
            <a:ext cx="10515600" cy="990709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Multi-Container 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7183112" y="1218049"/>
            <a:ext cx="4687747" cy="26955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2828231" y="4570152"/>
            <a:ext cx="6062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7395315" y="1430252"/>
            <a:ext cx="4215113" cy="211580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7807688" y="1756015"/>
            <a:ext cx="3378336" cy="1388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9191778" y="2791968"/>
            <a:ext cx="5293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8812901" y="3168332"/>
            <a:ext cx="12267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8545974" y="3554491"/>
            <a:ext cx="16667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Kubernetes Cluster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8067177" y="2040711"/>
            <a:ext cx="839165" cy="689658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0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667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26A0D6-9996-423A-B0A9-0F2CB0BDCC31}"/>
              </a:ext>
            </a:extLst>
          </p:cNvPr>
          <p:cNvCxnSpPr>
            <a:cxnSpLocks/>
            <a:stCxn id="103" idx="3"/>
            <a:endCxn id="73" idx="1"/>
          </p:cNvCxnSpPr>
          <p:nvPr/>
        </p:nvCxnSpPr>
        <p:spPr>
          <a:xfrm flipV="1">
            <a:off x="8906342" y="2383390"/>
            <a:ext cx="1103725" cy="215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C5C335-166E-4489-ACDD-5F0DD5D8CD9B}"/>
              </a:ext>
            </a:extLst>
          </p:cNvPr>
          <p:cNvGrpSpPr/>
          <p:nvPr/>
        </p:nvGrpSpPr>
        <p:grpSpPr>
          <a:xfrm>
            <a:off x="10010067" y="2038561"/>
            <a:ext cx="839165" cy="689658"/>
            <a:chOff x="5318084" y="2957814"/>
            <a:chExt cx="1006998" cy="82759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FC1473-A0E3-4051-8867-94962616307B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0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33E544-DB01-4466-8A4C-9F5A0C9F439C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548E477-8DE6-491F-B02D-991D4FAE865D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AB9F90-EBF1-49AF-BED7-FC777EE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8386B78-45D9-4F68-948F-2B1BCDED5B12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033A842-E4CB-4582-9B64-1D54276584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12B548D-4182-4591-90CD-8DEB4BE55A48}"/>
                </a:ext>
              </a:extLst>
            </p:cNvPr>
            <p:cNvSpPr txBox="1"/>
            <p:nvPr/>
          </p:nvSpPr>
          <p:spPr>
            <a:xfrm>
              <a:off x="5644104" y="3171555"/>
              <a:ext cx="406079" cy="418654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1667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68FEB10-CDC3-4E9E-92EE-C66B55420339}"/>
              </a:ext>
            </a:extLst>
          </p:cNvPr>
          <p:cNvSpPr/>
          <p:nvPr/>
        </p:nvSpPr>
        <p:spPr>
          <a:xfrm rot="10800000">
            <a:off x="10507997" y="4285339"/>
            <a:ext cx="1248410" cy="778506"/>
          </a:xfrm>
          <a:prstGeom prst="wedgeRectCallout">
            <a:avLst>
              <a:gd name="adj1" fmla="val 44463"/>
              <a:gd name="adj2" fmla="val 25695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98B8A-2441-45E9-879E-43770D795AC2}"/>
              </a:ext>
            </a:extLst>
          </p:cNvPr>
          <p:cNvSpPr txBox="1"/>
          <p:nvPr/>
        </p:nvSpPr>
        <p:spPr>
          <a:xfrm>
            <a:off x="10580337" y="4334544"/>
            <a:ext cx="10220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Helper </a:t>
            </a:r>
          </a:p>
          <a:p>
            <a:r>
              <a:rPr lang="en-IN" sz="1500" dirty="0"/>
              <a:t>Containers</a:t>
            </a: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AA38688E-2F9B-414A-BC25-32FF7F1C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66" y="1033517"/>
            <a:ext cx="6798565" cy="5290207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can have multiple containers in a single POD, provided </a:t>
            </a:r>
            <a:r>
              <a:rPr lang="en-IN" dirty="0">
                <a:solidFill>
                  <a:srgbClr val="0070C0"/>
                </a:solidFill>
              </a:rPr>
              <a:t>they are not of same kind</a:t>
            </a:r>
            <a:r>
              <a:rPr lang="en-IN" dirty="0"/>
              <a:t>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Helper Containers (Side-car)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Pullers: </a:t>
            </a:r>
            <a:r>
              <a:rPr lang="en-US" dirty="0"/>
              <a:t>Pull data required by Main Container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pushers: </a:t>
            </a:r>
            <a:r>
              <a:rPr lang="en-US" dirty="0"/>
              <a:t>Push data by collecting from main container (logs)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Proxies: </a:t>
            </a:r>
            <a:r>
              <a:rPr lang="en-US" dirty="0"/>
              <a:t>Writes static data to html files using Helper container and Reads using Main Container.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Communication</a:t>
            </a:r>
          </a:p>
          <a:p>
            <a:pPr lvl="1"/>
            <a:r>
              <a:rPr lang="en-US" dirty="0"/>
              <a:t>The two containers can easily communicate with each other easily as they share same </a:t>
            </a:r>
            <a:r>
              <a:rPr lang="en-US" dirty="0">
                <a:solidFill>
                  <a:srgbClr val="0070C0"/>
                </a:solidFill>
              </a:rPr>
              <a:t>network space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can also easily share </a:t>
            </a:r>
            <a:r>
              <a:rPr lang="en-US" dirty="0">
                <a:solidFill>
                  <a:srgbClr val="0070C0"/>
                </a:solidFill>
              </a:rPr>
              <a:t>same storage space</a:t>
            </a:r>
            <a:r>
              <a:rPr lang="en-US" dirty="0"/>
              <a:t>. </a:t>
            </a:r>
          </a:p>
          <a:p>
            <a:r>
              <a:rPr lang="en-US" dirty="0"/>
              <a:t>Multi-Container Pods is a </a:t>
            </a:r>
            <a:r>
              <a:rPr lang="en-US" dirty="0">
                <a:solidFill>
                  <a:srgbClr val="0070C0"/>
                </a:solidFill>
              </a:rPr>
              <a:t>rare use-case </a:t>
            </a:r>
            <a:r>
              <a:rPr lang="en-US" dirty="0"/>
              <a:t>and we will try to focus on core fundamentals.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1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41" grpId="0" animBg="1"/>
      <p:bldP spid="49" grpId="0"/>
      <p:bldP spid="59" grpId="0"/>
      <p:bldP spid="85" grpId="0"/>
      <p:bldP spid="14" grpId="0" animBg="1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297" y="1463669"/>
            <a:ext cx="4048947" cy="393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75" y="2039759"/>
            <a:ext cx="6992251" cy="9079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833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5833" b="1" dirty="0">
                <a:solidFill>
                  <a:srgbClr val="00B050"/>
                </a:solidFill>
              </a:rPr>
              <a:t>PODs </a:t>
            </a:r>
          </a:p>
          <a:p>
            <a:pPr marL="0" indent="0" algn="ctr">
              <a:buNone/>
            </a:pPr>
            <a:r>
              <a:rPr lang="en-US" sz="5833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8008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297" y="1463669"/>
            <a:ext cx="4048947" cy="393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95" y="2415936"/>
            <a:ext cx="6992251" cy="9079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833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5833" b="1" dirty="0">
                <a:solidFill>
                  <a:srgbClr val="00B050"/>
                </a:solidFill>
              </a:rPr>
              <a:t>Services - </a:t>
            </a:r>
            <a:r>
              <a:rPr lang="en-US" sz="5833" b="1" dirty="0" err="1">
                <a:solidFill>
                  <a:srgbClr val="00B050"/>
                </a:solidFill>
              </a:rPr>
              <a:t>NodePort</a:t>
            </a:r>
            <a:endParaRPr lang="en-US" sz="5833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40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01" y="-149024"/>
            <a:ext cx="10515600" cy="990709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Service - </a:t>
            </a:r>
            <a:r>
              <a:rPr lang="en-IN" dirty="0" err="1">
                <a:solidFill>
                  <a:srgbClr val="00B050"/>
                </a:solidFill>
              </a:rPr>
              <a:t>NodePort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2828231" y="4570152"/>
            <a:ext cx="6062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FD6C19-289A-2A4D-A8A5-0DF0AEDD21A2}"/>
              </a:ext>
            </a:extLst>
          </p:cNvPr>
          <p:cNvSpPr/>
          <p:nvPr/>
        </p:nvSpPr>
        <p:spPr>
          <a:xfrm>
            <a:off x="9285155" y="743709"/>
            <a:ext cx="2687880" cy="533039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F0C66E-E889-D242-9709-497CDF53320C}"/>
              </a:ext>
            </a:extLst>
          </p:cNvPr>
          <p:cNvSpPr txBox="1"/>
          <p:nvPr/>
        </p:nvSpPr>
        <p:spPr>
          <a:xfrm>
            <a:off x="10356634" y="5391577"/>
            <a:ext cx="12267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D4A700-B380-F941-B8F4-F2E51BBFD2DA}"/>
              </a:ext>
            </a:extLst>
          </p:cNvPr>
          <p:cNvSpPr txBox="1"/>
          <p:nvPr/>
        </p:nvSpPr>
        <p:spPr>
          <a:xfrm>
            <a:off x="9683303" y="5755220"/>
            <a:ext cx="16667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Kubernetes Cluster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D21552-B198-7444-89B8-12F621F7BCF0}"/>
              </a:ext>
            </a:extLst>
          </p:cNvPr>
          <p:cNvSpPr txBox="1"/>
          <p:nvPr/>
        </p:nvSpPr>
        <p:spPr>
          <a:xfrm>
            <a:off x="11302178" y="5470961"/>
            <a:ext cx="6062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1E1E6A-79B7-A64F-83E8-01EF9915260E}"/>
              </a:ext>
            </a:extLst>
          </p:cNvPr>
          <p:cNvSpPr txBox="1"/>
          <p:nvPr/>
        </p:nvSpPr>
        <p:spPr>
          <a:xfrm>
            <a:off x="10409973" y="5405606"/>
            <a:ext cx="12267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7C795D-7767-7146-862B-3D5F6E32811F}"/>
              </a:ext>
            </a:extLst>
          </p:cNvPr>
          <p:cNvSpPr/>
          <p:nvPr/>
        </p:nvSpPr>
        <p:spPr>
          <a:xfrm>
            <a:off x="9590871" y="1011904"/>
            <a:ext cx="2097634" cy="473036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EB8C4D2-A1D9-DC42-82EB-5EF90A4C0C79}"/>
              </a:ext>
            </a:extLst>
          </p:cNvPr>
          <p:cNvSpPr/>
          <p:nvPr/>
        </p:nvSpPr>
        <p:spPr>
          <a:xfrm>
            <a:off x="9936467" y="3994237"/>
            <a:ext cx="1408253" cy="1388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4839F-54A7-944F-95D8-0133941EE2A8}"/>
              </a:ext>
            </a:extLst>
          </p:cNvPr>
          <p:cNvSpPr txBox="1"/>
          <p:nvPr/>
        </p:nvSpPr>
        <p:spPr>
          <a:xfrm>
            <a:off x="10333295" y="5065119"/>
            <a:ext cx="5293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POD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11CE72-1EB0-6942-AB2B-4806592ED87A}"/>
              </a:ext>
            </a:extLst>
          </p:cNvPr>
          <p:cNvGrpSpPr/>
          <p:nvPr/>
        </p:nvGrpSpPr>
        <p:grpSpPr>
          <a:xfrm>
            <a:off x="10221011" y="4295082"/>
            <a:ext cx="839165" cy="689658"/>
            <a:chOff x="853440" y="4579716"/>
            <a:chExt cx="1006998" cy="82759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543F37C-2344-FE44-AC2E-CDA7F8AF5ED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00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35624C9-6FFC-D24A-B739-045474F0F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879388E-C164-1343-9E38-05810D8AF44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D86FA8E-A283-E44D-9E2C-8A2C7F3A47E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27E92C-68DB-F848-AC70-351E65184BF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FA06AB1-64EF-AF44-AD68-223D6AF2F5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B56961-74CD-834E-A819-82B6C3DD3D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667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9D98976-46C4-8D40-8390-7A108E66EE99}"/>
              </a:ext>
            </a:extLst>
          </p:cNvPr>
          <p:cNvSpPr txBox="1"/>
          <p:nvPr/>
        </p:nvSpPr>
        <p:spPr>
          <a:xfrm>
            <a:off x="9950230" y="5424191"/>
            <a:ext cx="12267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8736E3-55E7-D047-A3E5-7BBE788BE618}"/>
              </a:ext>
            </a:extLst>
          </p:cNvPr>
          <p:cNvSpPr/>
          <p:nvPr/>
        </p:nvSpPr>
        <p:spPr>
          <a:xfrm>
            <a:off x="9936467" y="2052918"/>
            <a:ext cx="1408253" cy="15822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EA20C856-4F50-A447-8284-8FDCD28D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23" y="1033517"/>
            <a:ext cx="7549718" cy="529020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expose an application </a:t>
            </a:r>
            <a:r>
              <a:rPr lang="en-IN" dirty="0"/>
              <a:t>running on a set of </a:t>
            </a:r>
            <a:r>
              <a:rPr lang="en-IN" dirty="0">
                <a:solidFill>
                  <a:srgbClr val="0070C0"/>
                </a:solidFill>
              </a:rPr>
              <a:t>PODs</a:t>
            </a:r>
            <a:r>
              <a:rPr lang="en-IN" dirty="0"/>
              <a:t> using different types of Services available in k8s. </a:t>
            </a:r>
          </a:p>
          <a:p>
            <a:pPr lvl="1"/>
            <a:r>
              <a:rPr lang="en-IN" dirty="0" err="1"/>
              <a:t>ClusterIP</a:t>
            </a:r>
            <a:endParaRPr lang="en-IN" dirty="0"/>
          </a:p>
          <a:p>
            <a:pPr lvl="1"/>
            <a:r>
              <a:rPr lang="en-IN" dirty="0" err="1"/>
              <a:t>NodePort</a:t>
            </a:r>
            <a:endParaRPr lang="en-IN" dirty="0"/>
          </a:p>
          <a:p>
            <a:pPr lvl="1"/>
            <a:r>
              <a:rPr lang="en-IN" dirty="0" err="1"/>
              <a:t>LoadBalancer</a:t>
            </a:r>
            <a:endParaRPr lang="en-IN" dirty="0"/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NodePort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Service </a:t>
            </a:r>
          </a:p>
          <a:p>
            <a:pPr lvl="1"/>
            <a:r>
              <a:rPr lang="en-IN" dirty="0"/>
              <a:t>To access our application </a:t>
            </a:r>
            <a:r>
              <a:rPr lang="en-IN" dirty="0">
                <a:solidFill>
                  <a:srgbClr val="0070C0"/>
                </a:solidFill>
              </a:rPr>
              <a:t>outside of k8s cluster</a:t>
            </a:r>
            <a:r>
              <a:rPr lang="en-IN" dirty="0"/>
              <a:t>, we can use </a:t>
            </a:r>
            <a:r>
              <a:rPr lang="en-IN" dirty="0" err="1"/>
              <a:t>NodePort</a:t>
            </a:r>
            <a:r>
              <a:rPr lang="en-IN" dirty="0"/>
              <a:t> service. </a:t>
            </a:r>
          </a:p>
          <a:p>
            <a:pPr lvl="1"/>
            <a:r>
              <a:rPr lang="en-IN" dirty="0"/>
              <a:t>Exposes the Service on each </a:t>
            </a:r>
            <a:r>
              <a:rPr lang="en-IN" dirty="0">
                <a:solidFill>
                  <a:srgbClr val="0070C0"/>
                </a:solidFill>
              </a:rPr>
              <a:t>Worker Node's IP </a:t>
            </a:r>
            <a:r>
              <a:rPr lang="en-IN" dirty="0"/>
              <a:t>at a static port (nothing but </a:t>
            </a:r>
            <a:r>
              <a:rPr lang="en-IN" dirty="0" err="1"/>
              <a:t>NodePort</a:t>
            </a:r>
            <a:r>
              <a:rPr lang="en-IN" dirty="0"/>
              <a:t>). </a:t>
            </a:r>
          </a:p>
          <a:p>
            <a:pPr lvl="1"/>
            <a:r>
              <a:rPr lang="en-IN" dirty="0"/>
              <a:t>A </a:t>
            </a:r>
            <a:r>
              <a:rPr lang="en-IN" dirty="0" err="1">
                <a:solidFill>
                  <a:srgbClr val="0070C0"/>
                </a:solidFill>
              </a:rPr>
              <a:t>ClusterIP</a:t>
            </a:r>
            <a:r>
              <a:rPr lang="en-IN" dirty="0"/>
              <a:t> Service, to which the </a:t>
            </a:r>
            <a:r>
              <a:rPr lang="en-IN" dirty="0" err="1">
                <a:solidFill>
                  <a:srgbClr val="0070C0"/>
                </a:solidFill>
              </a:rPr>
              <a:t>NodePort</a:t>
            </a:r>
            <a:r>
              <a:rPr lang="en-IN" dirty="0"/>
              <a:t> Service routes, is </a:t>
            </a:r>
            <a:r>
              <a:rPr lang="en-IN" dirty="0">
                <a:solidFill>
                  <a:srgbClr val="00B050"/>
                </a:solidFill>
              </a:rPr>
              <a:t>automatically</a:t>
            </a:r>
            <a:r>
              <a:rPr lang="en-IN" dirty="0"/>
              <a:t> created. </a:t>
            </a:r>
          </a:p>
          <a:p>
            <a:pPr lvl="1"/>
            <a:r>
              <a:rPr lang="en-IN" dirty="0"/>
              <a:t>Port Range </a:t>
            </a:r>
            <a:r>
              <a:rPr lang="en-IN" dirty="0">
                <a:solidFill>
                  <a:srgbClr val="0070C0"/>
                </a:solidFill>
              </a:rPr>
              <a:t>30000-32767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05869E-B830-DD4F-8AFE-28F8896743C6}"/>
              </a:ext>
            </a:extLst>
          </p:cNvPr>
          <p:cNvSpPr/>
          <p:nvPr/>
        </p:nvSpPr>
        <p:spPr>
          <a:xfrm>
            <a:off x="10021513" y="3171449"/>
            <a:ext cx="1208049" cy="347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 err="1">
                <a:solidFill>
                  <a:schemeClr val="tx1"/>
                </a:solidFill>
              </a:rPr>
              <a:t>targetPort</a:t>
            </a:r>
            <a:r>
              <a:rPr lang="en-US" sz="1333" dirty="0">
                <a:solidFill>
                  <a:schemeClr val="tx1"/>
                </a:solidFill>
              </a:rPr>
              <a:t>: 80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264116-3213-614B-B766-8F8DF2AF9517}"/>
              </a:ext>
            </a:extLst>
          </p:cNvPr>
          <p:cNvSpPr/>
          <p:nvPr/>
        </p:nvSpPr>
        <p:spPr>
          <a:xfrm>
            <a:off x="10021512" y="2125675"/>
            <a:ext cx="1208049" cy="347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</a:rPr>
              <a:t>Port: 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A00D3F-EAAD-0C49-A1FF-52C25B681B4D}"/>
              </a:ext>
            </a:extLst>
          </p:cNvPr>
          <p:cNvSpPr txBox="1"/>
          <p:nvPr/>
        </p:nvSpPr>
        <p:spPr>
          <a:xfrm>
            <a:off x="10191300" y="2641654"/>
            <a:ext cx="7475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FF00"/>
                </a:solidFill>
              </a:rPr>
              <a:t>Service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80C257-4FD6-D546-80AA-C92B1C68EB45}"/>
              </a:ext>
            </a:extLst>
          </p:cNvPr>
          <p:cNvSpPr/>
          <p:nvPr/>
        </p:nvSpPr>
        <p:spPr>
          <a:xfrm>
            <a:off x="9683303" y="1117599"/>
            <a:ext cx="1880795" cy="347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 err="1">
                <a:solidFill>
                  <a:schemeClr val="tx1"/>
                </a:solidFill>
              </a:rPr>
              <a:t>NodePort</a:t>
            </a:r>
            <a:r>
              <a:rPr lang="en-US" sz="1333" dirty="0">
                <a:solidFill>
                  <a:schemeClr val="tx1"/>
                </a:solidFill>
              </a:rPr>
              <a:t>: 3xxx</a:t>
            </a:r>
          </a:p>
        </p:txBody>
      </p:sp>
      <p:pic>
        <p:nvPicPr>
          <p:cNvPr id="75" name="Graphic 74" descr="User">
            <a:extLst>
              <a:ext uri="{FF2B5EF4-FFF2-40B4-BE49-F238E27FC236}">
                <a16:creationId xmlns:a16="http://schemas.microsoft.com/office/drawing/2014/main" id="{053FCBD3-F120-304F-9C33-5BEAF7F40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8651" y="828638"/>
            <a:ext cx="925449" cy="9254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AB0385-3AEC-3B4E-9901-36434E0E7A1E}"/>
              </a:ext>
            </a:extLst>
          </p:cNvPr>
          <p:cNvSpPr txBox="1"/>
          <p:nvPr/>
        </p:nvSpPr>
        <p:spPr>
          <a:xfrm>
            <a:off x="7176810" y="1555772"/>
            <a:ext cx="5517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F0"/>
                </a:solidFill>
              </a:rPr>
              <a:t>User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732786-B8BE-BE4C-A8D8-12DE6CD1429C}"/>
              </a:ext>
            </a:extLst>
          </p:cNvPr>
          <p:cNvCxnSpPr>
            <a:stCxn id="75" idx="3"/>
            <a:endCxn id="71" idx="1"/>
          </p:cNvCxnSpPr>
          <p:nvPr/>
        </p:nvCxnSpPr>
        <p:spPr>
          <a:xfrm>
            <a:off x="7934099" y="1291363"/>
            <a:ext cx="174920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361DFF-63A5-E642-8B2F-ECD15561A94F}"/>
              </a:ext>
            </a:extLst>
          </p:cNvPr>
          <p:cNvCxnSpPr>
            <a:stCxn id="71" idx="2"/>
            <a:endCxn id="9" idx="0"/>
          </p:cNvCxnSpPr>
          <p:nvPr/>
        </p:nvCxnSpPr>
        <p:spPr>
          <a:xfrm>
            <a:off x="10623700" y="1465126"/>
            <a:ext cx="16893" cy="58779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B1F4E3-A83E-E043-A0D6-29CA35EF710C}"/>
              </a:ext>
            </a:extLst>
          </p:cNvPr>
          <p:cNvCxnSpPr>
            <a:stCxn id="9" idx="2"/>
            <a:endCxn id="52" idx="0"/>
          </p:cNvCxnSpPr>
          <p:nvPr/>
        </p:nvCxnSpPr>
        <p:spPr>
          <a:xfrm>
            <a:off x="10640593" y="3635165"/>
            <a:ext cx="0" cy="35907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id="{FD949922-2938-0A4C-A908-B431E498D014}"/>
              </a:ext>
            </a:extLst>
          </p:cNvPr>
          <p:cNvSpPr/>
          <p:nvPr/>
        </p:nvSpPr>
        <p:spPr>
          <a:xfrm>
            <a:off x="6263269" y="2202366"/>
            <a:ext cx="1719147" cy="439288"/>
          </a:xfrm>
          <a:prstGeom prst="wedgeRectCallout">
            <a:avLst>
              <a:gd name="adj1" fmla="val 168163"/>
              <a:gd name="adj2" fmla="val -252695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/>
              <a:t>Worker </a:t>
            </a:r>
            <a:r>
              <a:rPr lang="en-US" sz="1333" dirty="0" err="1"/>
              <a:t>NodePort</a:t>
            </a:r>
            <a:endParaRPr lang="en-US" sz="1333" dirty="0"/>
          </a:p>
        </p:txBody>
      </p:sp>
      <p:sp>
        <p:nvSpPr>
          <p:cNvPr id="83" name="Rectangular Callout 82">
            <a:extLst>
              <a:ext uri="{FF2B5EF4-FFF2-40B4-BE49-F238E27FC236}">
                <a16:creationId xmlns:a16="http://schemas.microsoft.com/office/drawing/2014/main" id="{065645B4-277C-2E46-A31B-2012BA58279B}"/>
              </a:ext>
            </a:extLst>
          </p:cNvPr>
          <p:cNvSpPr/>
          <p:nvPr/>
        </p:nvSpPr>
        <p:spPr>
          <a:xfrm>
            <a:off x="6283623" y="2821189"/>
            <a:ext cx="1719147" cy="439288"/>
          </a:xfrm>
          <a:prstGeom prst="wedgeRectCallout">
            <a:avLst>
              <a:gd name="adj1" fmla="val 178085"/>
              <a:gd name="adj2" fmla="val -163848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 err="1"/>
              <a:t>ClusterIP</a:t>
            </a:r>
            <a:r>
              <a:rPr lang="en-US" sz="1333" dirty="0"/>
              <a:t> Service Port</a:t>
            </a:r>
          </a:p>
        </p:txBody>
      </p:sp>
      <p:sp>
        <p:nvSpPr>
          <p:cNvPr id="86" name="Rectangular Callout 85">
            <a:extLst>
              <a:ext uri="{FF2B5EF4-FFF2-40B4-BE49-F238E27FC236}">
                <a16:creationId xmlns:a16="http://schemas.microsoft.com/office/drawing/2014/main" id="{AFB64851-55BA-BB4B-9A38-3797045E40AE}"/>
              </a:ext>
            </a:extLst>
          </p:cNvPr>
          <p:cNvSpPr/>
          <p:nvPr/>
        </p:nvSpPr>
        <p:spPr>
          <a:xfrm>
            <a:off x="6263269" y="3355038"/>
            <a:ext cx="1719147" cy="439288"/>
          </a:xfrm>
          <a:prstGeom prst="wedgeRectCallout">
            <a:avLst>
              <a:gd name="adj1" fmla="val 173761"/>
              <a:gd name="adj2" fmla="val -45386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/>
              <a:t>Container Port in a 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D249D4-6279-C543-9DA1-4D33ABF3EBBA}"/>
              </a:ext>
            </a:extLst>
          </p:cNvPr>
          <p:cNvSpPr txBox="1"/>
          <p:nvPr/>
        </p:nvSpPr>
        <p:spPr>
          <a:xfrm>
            <a:off x="7607930" y="1021656"/>
            <a:ext cx="2182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http://&lt;Worker-Node-IP&gt;:&lt;</a:t>
            </a:r>
            <a:r>
              <a:rPr lang="en-US" sz="1000" dirty="0" err="1"/>
              <a:t>NodePort</a:t>
            </a:r>
            <a:r>
              <a:rPr lang="en-US" sz="1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2109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51" grpId="0" animBg="1"/>
      <p:bldP spid="52" grpId="0" animBg="1"/>
      <p:bldP spid="53" grpId="0"/>
      <p:bldP spid="63" grpId="0"/>
      <p:bldP spid="9" grpId="0" animBg="1"/>
      <p:bldP spid="68" grpId="0" animBg="1"/>
      <p:bldP spid="69" grpId="0" animBg="1"/>
      <p:bldP spid="12" grpId="0"/>
      <p:bldP spid="71" grpId="0" animBg="1"/>
      <p:bldP spid="13" grpId="0"/>
      <p:bldP spid="24" grpId="0" animBg="1"/>
      <p:bldP spid="83" grpId="0" animBg="1"/>
      <p:bldP spid="86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70" y="1654982"/>
            <a:ext cx="3654806" cy="354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0733" y="2440769"/>
            <a:ext cx="6992251" cy="9079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833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5833" b="1" dirty="0">
                <a:solidFill>
                  <a:srgbClr val="00B050"/>
                </a:solidFill>
              </a:rPr>
              <a:t>CLIs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662" y="1993848"/>
            <a:ext cx="3121584" cy="312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59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297" y="1463669"/>
            <a:ext cx="4048947" cy="393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75" y="1918954"/>
            <a:ext cx="6992251" cy="9079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833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5833" b="1" dirty="0">
                <a:solidFill>
                  <a:srgbClr val="00B050"/>
                </a:solidFill>
              </a:rPr>
              <a:t>POD &amp; </a:t>
            </a:r>
            <a:r>
              <a:rPr lang="en-US" sz="5833" b="1" dirty="0" err="1">
                <a:solidFill>
                  <a:srgbClr val="00B050"/>
                </a:solidFill>
              </a:rPr>
              <a:t>NodePort</a:t>
            </a:r>
            <a:r>
              <a:rPr lang="en-US" sz="5833" b="1" dirty="0">
                <a:solidFill>
                  <a:srgbClr val="00B050"/>
                </a:solidFill>
              </a:rPr>
              <a:t> Service </a:t>
            </a:r>
          </a:p>
          <a:p>
            <a:pPr marL="0" indent="0" algn="ctr">
              <a:buNone/>
            </a:pPr>
            <a:r>
              <a:rPr lang="en-US" sz="5833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72990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297" y="1463669"/>
            <a:ext cx="4048947" cy="393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95" y="2415936"/>
            <a:ext cx="6992251" cy="9079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833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5833" b="1" dirty="0" err="1">
                <a:solidFill>
                  <a:srgbClr val="00B050"/>
                </a:solidFill>
              </a:rPr>
              <a:t>ReplicaSets</a:t>
            </a:r>
            <a:endParaRPr lang="en-US" sz="5833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65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70"/>
            <a:ext cx="10515600" cy="990709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 err="1">
                <a:solidFill>
                  <a:srgbClr val="00B050"/>
                </a:solidFill>
              </a:rPr>
              <a:t>ReplicaSets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2419109" y="3142588"/>
            <a:ext cx="1977342" cy="53050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/>
              <a:t>ReplicaSets</a:t>
            </a:r>
            <a:endParaRPr lang="en-US" sz="15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6203710" y="1418450"/>
            <a:ext cx="2930645" cy="5305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High Availability or Reliability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6203710" y="2560782"/>
            <a:ext cx="2930645" cy="5305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Scaling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6203710" y="3653142"/>
            <a:ext cx="2930645" cy="5305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Load Balancing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6203710" y="4800743"/>
            <a:ext cx="2930645" cy="5305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Labels &amp; Selectors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396451" y="1683704"/>
            <a:ext cx="1807259" cy="172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4396451" y="2826035"/>
            <a:ext cx="1807259" cy="581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396451" y="3407842"/>
            <a:ext cx="1807259" cy="51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4396451" y="3407842"/>
            <a:ext cx="1807259" cy="1658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6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9" y="1021453"/>
            <a:ext cx="6066461" cy="1435314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 err="1"/>
              <a:t>ReplicaSet’s</a:t>
            </a:r>
            <a:r>
              <a:rPr lang="en-IN" dirty="0"/>
              <a:t> purpose is to maintain a </a:t>
            </a:r>
            <a:r>
              <a:rPr lang="en-IN" dirty="0">
                <a:solidFill>
                  <a:srgbClr val="0070C0"/>
                </a:solidFill>
              </a:rPr>
              <a:t>stable set of replica Pods </a:t>
            </a:r>
            <a:r>
              <a:rPr lang="en-IN" dirty="0"/>
              <a:t>running at any given time.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44"/>
            <a:ext cx="10515600" cy="990709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3062769" y="2718218"/>
            <a:ext cx="6066462" cy="336318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3217098" y="3018717"/>
            <a:ext cx="5777697" cy="27056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5434316" y="5392339"/>
            <a:ext cx="12267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5114989" y="5761942"/>
            <a:ext cx="16667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Kubernetes Cluster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C319B-471B-144E-932D-0A9F0B5483D9}"/>
              </a:ext>
            </a:extLst>
          </p:cNvPr>
          <p:cNvSpPr/>
          <p:nvPr/>
        </p:nvSpPr>
        <p:spPr>
          <a:xfrm>
            <a:off x="3496821" y="3327374"/>
            <a:ext cx="5234249" cy="2037943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B3430-0E60-0A4C-9943-836C47E17E6B}"/>
              </a:ext>
            </a:extLst>
          </p:cNvPr>
          <p:cNvSpPr/>
          <p:nvPr/>
        </p:nvSpPr>
        <p:spPr>
          <a:xfrm>
            <a:off x="3821796" y="3615954"/>
            <a:ext cx="1384090" cy="1388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45D659-E2B6-2F45-8035-89981F0F966D}"/>
              </a:ext>
            </a:extLst>
          </p:cNvPr>
          <p:cNvSpPr txBox="1"/>
          <p:nvPr/>
        </p:nvSpPr>
        <p:spPr>
          <a:xfrm>
            <a:off x="4245259" y="4669533"/>
            <a:ext cx="5293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POD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F1A018-28D9-D048-972A-BED631C4ED96}"/>
              </a:ext>
            </a:extLst>
          </p:cNvPr>
          <p:cNvGrpSpPr/>
          <p:nvPr/>
        </p:nvGrpSpPr>
        <p:grpSpPr>
          <a:xfrm>
            <a:off x="4081284" y="3900650"/>
            <a:ext cx="839165" cy="689658"/>
            <a:chOff x="853440" y="4579716"/>
            <a:chExt cx="1006998" cy="82759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BADFE1-FFD2-A141-A7FC-ED891314805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0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0F18C4-AED4-E542-9E67-AB67036BC4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020A8A-76C4-2E42-8A05-AB59076BE37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AC1F80-4A5E-A54B-9BEA-7066D0B546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1755BE-E034-A541-958C-BDE33954AB7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1BA34D-2FA7-4945-B528-5780F0B2E8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308547-3D7A-CB49-BAB1-4260C3EAA59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667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7FA394A-4E66-B943-B9E2-4BF5ABE63819}"/>
              </a:ext>
            </a:extLst>
          </p:cNvPr>
          <p:cNvSpPr/>
          <p:nvPr/>
        </p:nvSpPr>
        <p:spPr>
          <a:xfrm>
            <a:off x="5417903" y="3624712"/>
            <a:ext cx="1384090" cy="1388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C4B6B2-6922-1F44-9C32-FD62DCB5128E}"/>
              </a:ext>
            </a:extLst>
          </p:cNvPr>
          <p:cNvSpPr txBox="1"/>
          <p:nvPr/>
        </p:nvSpPr>
        <p:spPr>
          <a:xfrm>
            <a:off x="5841366" y="4678291"/>
            <a:ext cx="5293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POD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170897-38E4-3C48-B5D9-8C4031EC8FA8}"/>
              </a:ext>
            </a:extLst>
          </p:cNvPr>
          <p:cNvGrpSpPr/>
          <p:nvPr/>
        </p:nvGrpSpPr>
        <p:grpSpPr>
          <a:xfrm>
            <a:off x="5677391" y="3909409"/>
            <a:ext cx="839165" cy="689658"/>
            <a:chOff x="853440" y="4579716"/>
            <a:chExt cx="1006998" cy="8275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8F4F0B-7EC3-1849-8861-F2032CFDE4C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0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DE085A5-F39B-6847-AF59-3C49B6F227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5F1286C-1941-964D-8577-B4814933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59340CB-3CD4-CE49-AAB7-F292D8E8095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74E97A6-DB47-664F-894A-228DA576BB3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F0FC15-2866-6B49-ACC4-52251A621F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66FC44-D3C8-6644-B0DB-49E92FC9B14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667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300A229-DB5D-C442-BEB2-6A79F8122EE8}"/>
              </a:ext>
            </a:extLst>
          </p:cNvPr>
          <p:cNvSpPr txBox="1"/>
          <p:nvPr/>
        </p:nvSpPr>
        <p:spPr>
          <a:xfrm>
            <a:off x="5545092" y="5015096"/>
            <a:ext cx="9913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 err="1"/>
              <a:t>ReplicaSet</a:t>
            </a:r>
            <a:endParaRPr lang="en-IN" sz="15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35696F-6566-1844-981F-8A0AC33855EE}"/>
              </a:ext>
            </a:extLst>
          </p:cNvPr>
          <p:cNvSpPr/>
          <p:nvPr/>
        </p:nvSpPr>
        <p:spPr>
          <a:xfrm>
            <a:off x="7020779" y="3615954"/>
            <a:ext cx="1384090" cy="1388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15E212-17E1-264D-AB18-4F03F81D0A4F}"/>
              </a:ext>
            </a:extLst>
          </p:cNvPr>
          <p:cNvSpPr txBox="1"/>
          <p:nvPr/>
        </p:nvSpPr>
        <p:spPr>
          <a:xfrm>
            <a:off x="7444243" y="4669533"/>
            <a:ext cx="5293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4266CB-DBC3-3245-B634-EACD1BFC7914}"/>
              </a:ext>
            </a:extLst>
          </p:cNvPr>
          <p:cNvGrpSpPr/>
          <p:nvPr/>
        </p:nvGrpSpPr>
        <p:grpSpPr>
          <a:xfrm>
            <a:off x="7280268" y="3900650"/>
            <a:ext cx="839165" cy="689658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3BFEDF-E919-6345-B06F-1F825F2772C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0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4FD3CA-A176-BF4F-9BFF-899AB73DC5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3231B0-177F-014D-B104-F9643B804DC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870448-A768-AD4C-9AE8-CDC7835C40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ADEF82-F61F-6B4D-8765-089143185C2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CF54102-526E-C944-BA57-7BBF32FFCD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A939C36-B483-514B-A36B-F89EAC4485E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667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FE093700-4D10-B54B-8423-6E9F5CB0A8A7}"/>
              </a:ext>
            </a:extLst>
          </p:cNvPr>
          <p:cNvSpPr txBox="1">
            <a:spLocks/>
          </p:cNvSpPr>
          <p:nvPr/>
        </p:nvSpPr>
        <p:spPr>
          <a:xfrm>
            <a:off x="6064186" y="1022877"/>
            <a:ext cx="6066461" cy="1435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33" dirty="0"/>
              <a:t>If our </a:t>
            </a:r>
            <a:r>
              <a:rPr lang="en-IN" sz="2833" dirty="0">
                <a:solidFill>
                  <a:srgbClr val="0070C0"/>
                </a:solidFill>
              </a:rPr>
              <a:t>application crashes (any pod dies), </a:t>
            </a:r>
            <a:r>
              <a:rPr lang="en-IN" sz="2833" dirty="0" err="1"/>
              <a:t>replicaset</a:t>
            </a:r>
            <a:r>
              <a:rPr lang="en-IN" sz="2833" dirty="0"/>
              <a:t> will </a:t>
            </a:r>
            <a:r>
              <a:rPr lang="en-IN" sz="2833" dirty="0">
                <a:solidFill>
                  <a:srgbClr val="00B050"/>
                </a:solidFill>
              </a:rPr>
              <a:t>recreate</a:t>
            </a:r>
            <a:r>
              <a:rPr lang="en-IN" sz="2833" dirty="0"/>
              <a:t> the pod immediately to ensure the configured number of pods running at any given time.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8DFDC-EFBD-6E45-A6DB-F425E82E1368}"/>
              </a:ext>
            </a:extLst>
          </p:cNvPr>
          <p:cNvSpPr/>
          <p:nvPr/>
        </p:nvSpPr>
        <p:spPr>
          <a:xfrm>
            <a:off x="182514" y="3242977"/>
            <a:ext cx="2661469" cy="14353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Reliability</a:t>
            </a:r>
          </a:p>
          <a:p>
            <a:pPr algn="ctr"/>
            <a:r>
              <a:rPr lang="en-US" sz="2500" dirty="0"/>
              <a:t>Or </a:t>
            </a:r>
          </a:p>
          <a:p>
            <a:pPr algn="ctr"/>
            <a:r>
              <a:rPr lang="en-US" sz="2500" dirty="0"/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36361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3627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9" grpId="0" animBg="1"/>
      <p:bldP spid="40" grpId="0" animBg="1"/>
      <p:bldP spid="41" grpId="0"/>
      <p:bldP spid="50" grpId="0" animBg="1"/>
      <p:bldP spid="51" grpId="0"/>
      <p:bldP spid="61" grpId="0"/>
      <p:bldP spid="62" grpId="0" animBg="1"/>
      <p:bldP spid="63" grpId="0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56" y="-190280"/>
            <a:ext cx="10515600" cy="990709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4496127" y="1833023"/>
            <a:ext cx="7649357" cy="414692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4673582" y="2025570"/>
            <a:ext cx="3478529" cy="35894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5919584" y="5255916"/>
            <a:ext cx="12267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7173397" y="5620880"/>
            <a:ext cx="16667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8407622" y="2025570"/>
            <a:ext cx="3478529" cy="35894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9612083" y="5274226"/>
            <a:ext cx="12267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4857418" y="3081214"/>
            <a:ext cx="6904973" cy="206305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5045503" y="3343504"/>
            <a:ext cx="1384090" cy="1388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5468966" y="4397083"/>
            <a:ext cx="5293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5304991" y="3628200"/>
            <a:ext cx="839165" cy="689658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0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667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6641609" y="3352262"/>
            <a:ext cx="1384090" cy="1388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7065073" y="4405841"/>
            <a:ext cx="5293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6901098" y="3636959"/>
            <a:ext cx="839165" cy="689658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00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667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8654148" y="3330083"/>
            <a:ext cx="1384090" cy="1388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9077611" y="4383662"/>
            <a:ext cx="5293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8913636" y="3614779"/>
            <a:ext cx="839165" cy="689658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00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667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0250254" y="3304312"/>
            <a:ext cx="1384090" cy="1388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0673718" y="4357891"/>
            <a:ext cx="5293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0509743" y="3589009"/>
            <a:ext cx="839165" cy="689658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00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667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7856560" y="4781046"/>
            <a:ext cx="9913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 err="1"/>
              <a:t>ReplicaSet</a:t>
            </a:r>
            <a:endParaRPr lang="en-IN" sz="1500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4509" y="595830"/>
            <a:ext cx="762000" cy="7620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9495" y="595830"/>
            <a:ext cx="762000" cy="7620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283" y="587524"/>
            <a:ext cx="762000" cy="7620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5045509" y="1357830"/>
            <a:ext cx="4348" cy="404713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6000495" y="1357830"/>
            <a:ext cx="6668" cy="395377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6927492" y="1360539"/>
            <a:ext cx="4348" cy="404713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0427" y="585902"/>
            <a:ext cx="762000" cy="7620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5413" y="585902"/>
            <a:ext cx="762000" cy="7620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7200" y="577596"/>
            <a:ext cx="762000" cy="7620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7851427" y="1347902"/>
            <a:ext cx="4348" cy="404713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8806413" y="1347902"/>
            <a:ext cx="6668" cy="395377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9733409" y="1350610"/>
            <a:ext cx="4348" cy="404713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8673" y="554726"/>
            <a:ext cx="762000" cy="7620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3659" y="554726"/>
            <a:ext cx="762000" cy="7620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0579674" y="1316726"/>
            <a:ext cx="4348" cy="404713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1534659" y="1316726"/>
            <a:ext cx="6668" cy="395377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16" y="906684"/>
            <a:ext cx="4207906" cy="5270279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Load Balancing</a:t>
            </a:r>
          </a:p>
          <a:p>
            <a:r>
              <a:rPr lang="en-IN" dirty="0"/>
              <a:t>To avoid overloading of traffic to single pod we can use </a:t>
            </a:r>
            <a:r>
              <a:rPr lang="en-IN" dirty="0">
                <a:solidFill>
                  <a:srgbClr val="0070C0"/>
                </a:solidFill>
              </a:rPr>
              <a:t>load balancing</a:t>
            </a:r>
            <a:r>
              <a:rPr lang="en-IN" dirty="0"/>
              <a:t>. </a:t>
            </a:r>
          </a:p>
          <a:p>
            <a:r>
              <a:rPr lang="en-IN" dirty="0"/>
              <a:t>Kubernetes provides pod load balancing </a:t>
            </a:r>
            <a:r>
              <a:rPr lang="en-IN" dirty="0">
                <a:solidFill>
                  <a:srgbClr val="0070C0"/>
                </a:solidFill>
              </a:rPr>
              <a:t>out of the box </a:t>
            </a:r>
            <a:r>
              <a:rPr lang="en-IN" dirty="0"/>
              <a:t>using </a:t>
            </a:r>
            <a:r>
              <a:rPr lang="en-IN" dirty="0">
                <a:solidFill>
                  <a:srgbClr val="00B050"/>
                </a:solidFill>
              </a:rPr>
              <a:t>Services</a:t>
            </a:r>
            <a:r>
              <a:rPr lang="en-IN" dirty="0"/>
              <a:t>  for the pods which are part of a ReplicaSet</a:t>
            </a:r>
          </a:p>
          <a:p>
            <a:r>
              <a:rPr lang="en-IN" dirty="0">
                <a:solidFill>
                  <a:srgbClr val="0070C0"/>
                </a:solidFill>
              </a:rPr>
              <a:t>Labels &amp; Selectors </a:t>
            </a:r>
            <a:r>
              <a:rPr lang="en-IN" dirty="0"/>
              <a:t>are the </a:t>
            </a:r>
            <a:r>
              <a:rPr lang="en-IN" dirty="0">
                <a:solidFill>
                  <a:srgbClr val="C00000"/>
                </a:solidFill>
              </a:rPr>
              <a:t>key items </a:t>
            </a:r>
            <a:r>
              <a:rPr lang="en-IN" dirty="0"/>
              <a:t>which </a:t>
            </a:r>
            <a:r>
              <a:rPr lang="en-IN" dirty="0">
                <a:solidFill>
                  <a:srgbClr val="C00000"/>
                </a:solidFill>
              </a:rPr>
              <a:t>ties</a:t>
            </a:r>
            <a:r>
              <a:rPr lang="en-IN" dirty="0"/>
              <a:t> all 3 together (Pod, ReplicaSet &amp; Service), we will know in detail when we are writing YAML manifests for these objects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4857418" y="2214865"/>
            <a:ext cx="6904973" cy="4087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46086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56" y="-190280"/>
            <a:ext cx="10515600" cy="990709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4496127" y="1833023"/>
            <a:ext cx="7649357" cy="414692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4673582" y="2025570"/>
            <a:ext cx="3478529" cy="35894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5919584" y="5255916"/>
            <a:ext cx="12267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7173397" y="5620880"/>
            <a:ext cx="16667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8407622" y="2025570"/>
            <a:ext cx="3478529" cy="35894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9612083" y="5274226"/>
            <a:ext cx="12267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4857418" y="3081214"/>
            <a:ext cx="6904973" cy="206305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5045503" y="3343504"/>
            <a:ext cx="1384090" cy="1388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5468966" y="4397083"/>
            <a:ext cx="5293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5304991" y="3628200"/>
            <a:ext cx="839165" cy="689658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0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667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6641609" y="3352262"/>
            <a:ext cx="1384090" cy="1388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7065073" y="4405841"/>
            <a:ext cx="5293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6901098" y="3636959"/>
            <a:ext cx="839165" cy="689658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00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667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8654148" y="3330083"/>
            <a:ext cx="1384090" cy="1388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9077611" y="4383662"/>
            <a:ext cx="5293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8913636" y="3614779"/>
            <a:ext cx="839165" cy="689658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00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667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0250254" y="3304312"/>
            <a:ext cx="1384090" cy="1388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0673718" y="4357891"/>
            <a:ext cx="5293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0509743" y="3589009"/>
            <a:ext cx="839165" cy="689658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00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667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7856560" y="4781046"/>
            <a:ext cx="9913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 err="1"/>
              <a:t>ReplicaSet</a:t>
            </a:r>
            <a:endParaRPr lang="en-IN" sz="1500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4509" y="595830"/>
            <a:ext cx="762000" cy="7620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9495" y="595830"/>
            <a:ext cx="762000" cy="7620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283" y="587524"/>
            <a:ext cx="762000" cy="7620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5045509" y="1357830"/>
            <a:ext cx="4348" cy="404713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6000495" y="1357830"/>
            <a:ext cx="6668" cy="395377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6927492" y="1360539"/>
            <a:ext cx="4348" cy="404713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0427" y="585902"/>
            <a:ext cx="762000" cy="7620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5413" y="585902"/>
            <a:ext cx="762000" cy="7620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7200" y="577596"/>
            <a:ext cx="762000" cy="7620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7851427" y="1347902"/>
            <a:ext cx="4348" cy="404713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8806413" y="1347902"/>
            <a:ext cx="6668" cy="395377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9733409" y="1350610"/>
            <a:ext cx="4348" cy="404713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8673" y="554726"/>
            <a:ext cx="762000" cy="7620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3659" y="554726"/>
            <a:ext cx="762000" cy="7620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0579674" y="1316726"/>
            <a:ext cx="4348" cy="404713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1534659" y="1316726"/>
            <a:ext cx="6668" cy="395377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17" y="906684"/>
            <a:ext cx="4317217" cy="5270279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Scaling</a:t>
            </a:r>
          </a:p>
          <a:p>
            <a:r>
              <a:rPr lang="en-IN" dirty="0"/>
              <a:t>When load become too much for the number of existing pods, Kubernetes enables us to easily </a:t>
            </a:r>
            <a:r>
              <a:rPr lang="en-IN" dirty="0">
                <a:solidFill>
                  <a:srgbClr val="0070C0"/>
                </a:solidFill>
              </a:rPr>
              <a:t>scale</a:t>
            </a:r>
            <a:r>
              <a:rPr lang="en-IN" dirty="0"/>
              <a:t> up our application, adding additional pods as needed.</a:t>
            </a:r>
          </a:p>
          <a:p>
            <a:r>
              <a:rPr lang="en-IN" dirty="0"/>
              <a:t>This is going to be </a:t>
            </a:r>
            <a:r>
              <a:rPr lang="en-IN" dirty="0">
                <a:solidFill>
                  <a:srgbClr val="0070C0"/>
                </a:solidFill>
              </a:rPr>
              <a:t>seamless and super quick</a:t>
            </a:r>
            <a:r>
              <a:rPr lang="en-IN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4857418" y="2214865"/>
            <a:ext cx="6904973" cy="4087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1937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297" y="1463669"/>
            <a:ext cx="4048947" cy="393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75" y="1991530"/>
            <a:ext cx="6992251" cy="9079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833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5833" b="1" dirty="0" err="1">
                <a:solidFill>
                  <a:srgbClr val="00B050"/>
                </a:solidFill>
              </a:rPr>
              <a:t>ReplicaSets</a:t>
            </a:r>
            <a:r>
              <a:rPr lang="en-US" sz="5833" b="1" dirty="0">
                <a:solidFill>
                  <a:srgbClr val="00B05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5833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3296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297" y="1463669"/>
            <a:ext cx="4048947" cy="393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95" y="2415936"/>
            <a:ext cx="6992251" cy="9079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833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5833" b="1" dirty="0">
                <a:solidFill>
                  <a:srgbClr val="00B050"/>
                </a:solidFill>
              </a:rPr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20327460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9320"/>
            <a:ext cx="10515600" cy="990709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1803016" y="1563014"/>
            <a:ext cx="9221165" cy="478182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2107244" y="1756314"/>
            <a:ext cx="4076453" cy="42593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3375156" y="5709337"/>
            <a:ext cx="14704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5494417" y="5985770"/>
            <a:ext cx="16667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6767160" y="1756314"/>
            <a:ext cx="3947721" cy="42593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7705730" y="5707575"/>
            <a:ext cx="14704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>
                <a:solidFill>
                  <a:schemeClr val="bg1"/>
                </a:solidFill>
              </a:rPr>
              <a:t>Worker Node - 2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A8889-4B40-438D-8CCA-E6401D68D57B}"/>
              </a:ext>
            </a:extLst>
          </p:cNvPr>
          <p:cNvSpPr/>
          <p:nvPr/>
        </p:nvSpPr>
        <p:spPr>
          <a:xfrm>
            <a:off x="2500054" y="2687538"/>
            <a:ext cx="7851494" cy="29781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1B6B174-7764-428C-9D94-57D8A2CA3579}"/>
              </a:ext>
            </a:extLst>
          </p:cNvPr>
          <p:cNvSpPr/>
          <p:nvPr/>
        </p:nvSpPr>
        <p:spPr>
          <a:xfrm>
            <a:off x="2782204" y="3107127"/>
            <a:ext cx="7339724" cy="206305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4E1852A-132D-4565-9274-87D61794A98A}"/>
              </a:ext>
            </a:extLst>
          </p:cNvPr>
          <p:cNvSpPr/>
          <p:nvPr/>
        </p:nvSpPr>
        <p:spPr>
          <a:xfrm>
            <a:off x="2951693" y="3359772"/>
            <a:ext cx="1384090" cy="1388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4703B3-718E-43C7-A56B-C23DCDEBB419}"/>
              </a:ext>
            </a:extLst>
          </p:cNvPr>
          <p:cNvSpPr txBox="1"/>
          <p:nvPr/>
        </p:nvSpPr>
        <p:spPr>
          <a:xfrm>
            <a:off x="3375156" y="4413351"/>
            <a:ext cx="5293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POD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70FA42A-789F-4CEA-AB7D-BDC9C0B91597}"/>
              </a:ext>
            </a:extLst>
          </p:cNvPr>
          <p:cNvGrpSpPr/>
          <p:nvPr/>
        </p:nvGrpSpPr>
        <p:grpSpPr>
          <a:xfrm>
            <a:off x="3211181" y="3644468"/>
            <a:ext cx="839165" cy="689658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4C0AF28-8B21-4A2B-981F-A71AAF55CB5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00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4F10CEE-80F1-4768-985A-8F80390827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B9AAB00-B7DF-407B-9488-EDB194E99B3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7A63F5C-8A65-4381-9F09-C29C99D70D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C07C87A-A94D-4999-96FB-1B0517FCC9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1E02E33-DB4F-4765-B2BA-1290471FCB4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2683EFD-D826-4875-B146-46D5F2CEF6A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667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841CD70-F1BB-4EBB-AA45-06793C50F81B}"/>
              </a:ext>
            </a:extLst>
          </p:cNvPr>
          <p:cNvSpPr/>
          <p:nvPr/>
        </p:nvSpPr>
        <p:spPr>
          <a:xfrm>
            <a:off x="4547799" y="3368530"/>
            <a:ext cx="1384090" cy="1388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9F705E2-62B9-4CF4-94C3-6DD6D4F36661}"/>
              </a:ext>
            </a:extLst>
          </p:cNvPr>
          <p:cNvSpPr txBox="1"/>
          <p:nvPr/>
        </p:nvSpPr>
        <p:spPr>
          <a:xfrm>
            <a:off x="4971263" y="4422109"/>
            <a:ext cx="5293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POD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D95D049-63CC-42EE-85A9-24334D355C47}"/>
              </a:ext>
            </a:extLst>
          </p:cNvPr>
          <p:cNvGrpSpPr/>
          <p:nvPr/>
        </p:nvGrpSpPr>
        <p:grpSpPr>
          <a:xfrm>
            <a:off x="4807288" y="3653226"/>
            <a:ext cx="839165" cy="689658"/>
            <a:chOff x="853440" y="4579716"/>
            <a:chExt cx="1006998" cy="82759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FB3F022-3A02-4B70-8285-F5569E20823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00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8DDDF3D-DB58-4913-9B55-A5C54F7C6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4C98003-840D-4714-9535-8C5434E8FA5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5AF247D-D3A8-4FE6-B95A-C061398D53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BE2E516-1792-46B5-A8D0-C031374AD35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CEFBB31-D5CA-410A-B21D-7FE497314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937A577-2FC2-4502-8683-0D096A137A9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667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9574623-8C6C-4677-B1AA-C5125CA8789E}"/>
              </a:ext>
            </a:extLst>
          </p:cNvPr>
          <p:cNvSpPr/>
          <p:nvPr/>
        </p:nvSpPr>
        <p:spPr>
          <a:xfrm>
            <a:off x="7013685" y="3355997"/>
            <a:ext cx="1384090" cy="1388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1636F2C-A2E3-46C6-A643-92932F5DD410}"/>
              </a:ext>
            </a:extLst>
          </p:cNvPr>
          <p:cNvSpPr txBox="1"/>
          <p:nvPr/>
        </p:nvSpPr>
        <p:spPr>
          <a:xfrm>
            <a:off x="7437149" y="4409576"/>
            <a:ext cx="5293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POD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A431A5D-7486-46BC-8DC4-18FA276F12A2}"/>
              </a:ext>
            </a:extLst>
          </p:cNvPr>
          <p:cNvGrpSpPr/>
          <p:nvPr/>
        </p:nvGrpSpPr>
        <p:grpSpPr>
          <a:xfrm>
            <a:off x="7273173" y="3640693"/>
            <a:ext cx="839165" cy="689658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3758EB2-4C28-4209-8448-E11FFED8591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00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12CEA2A-FC0D-4BE7-89AC-426B7C18DD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3328CEE-9DB9-4124-A54B-AD1BF2C229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9B862D2-A385-499A-B225-3985A91B559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C11FEEC-A1AD-4903-B163-51415E8C8D3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7BCB1CE-C3F0-40F4-9EF0-E7480AB2C4E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B91B1A-6F7F-4E53-9F1B-CFF894F74B0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667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E1A29D0-08FD-444A-91BF-06FB024B40D3}"/>
              </a:ext>
            </a:extLst>
          </p:cNvPr>
          <p:cNvSpPr/>
          <p:nvPr/>
        </p:nvSpPr>
        <p:spPr>
          <a:xfrm>
            <a:off x="8609792" y="3330226"/>
            <a:ext cx="1384090" cy="1388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5A69A01-3EBF-438A-9BAC-88E97E07A699}"/>
              </a:ext>
            </a:extLst>
          </p:cNvPr>
          <p:cNvSpPr txBox="1"/>
          <p:nvPr/>
        </p:nvSpPr>
        <p:spPr>
          <a:xfrm>
            <a:off x="9033255" y="4383805"/>
            <a:ext cx="5293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POD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37FFE1C-2F84-44B0-8F35-B19C246D0451}"/>
              </a:ext>
            </a:extLst>
          </p:cNvPr>
          <p:cNvGrpSpPr/>
          <p:nvPr/>
        </p:nvGrpSpPr>
        <p:grpSpPr>
          <a:xfrm>
            <a:off x="8869280" y="3614922"/>
            <a:ext cx="839165" cy="689658"/>
            <a:chOff x="853440" y="4579716"/>
            <a:chExt cx="1006998" cy="82759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746BB20-3353-4DCE-BBF5-3006554863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00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37FED72-0BA7-42A8-BB05-66C5E15ED6B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C18E1D-0918-4CB3-954D-91BBB96779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A7CB74-2A7F-48F2-82DB-C832F148A96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FDC518A-3289-4A86-B277-D48A4DC9B06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02874B-6E3C-4181-88D1-B27EDCBE7F2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A4CD832-D6F6-4021-A6BE-C8F74ECEAAB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1865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667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BBE62429-E342-4C0B-9431-2F12E2E99789}"/>
              </a:ext>
            </a:extLst>
          </p:cNvPr>
          <p:cNvSpPr txBox="1"/>
          <p:nvPr/>
        </p:nvSpPr>
        <p:spPr>
          <a:xfrm>
            <a:off x="5875980" y="4786844"/>
            <a:ext cx="9913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 err="1"/>
              <a:t>ReplicaSet</a:t>
            </a:r>
            <a:endParaRPr lang="en-IN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A140A-628B-4FBF-A8F8-ECA3DF5C74A1}"/>
              </a:ext>
            </a:extLst>
          </p:cNvPr>
          <p:cNvSpPr txBox="1"/>
          <p:nvPr/>
        </p:nvSpPr>
        <p:spPr>
          <a:xfrm>
            <a:off x="5811785" y="5339656"/>
            <a:ext cx="11452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C84E7B-7538-0B42-9F81-DA1C575F6B69}"/>
              </a:ext>
            </a:extLst>
          </p:cNvPr>
          <p:cNvSpPr/>
          <p:nvPr/>
        </p:nvSpPr>
        <p:spPr>
          <a:xfrm>
            <a:off x="2483556" y="1935755"/>
            <a:ext cx="7851494" cy="45246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Service</a:t>
            </a:r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075E19E8-EB5E-504B-BC3C-F9AB5D023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1203" y="396301"/>
            <a:ext cx="762000" cy="7620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79ACD6-B84B-E142-96D7-BE602B6A0EA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2782204" y="1158301"/>
            <a:ext cx="4348" cy="404713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05B38FFD-5332-094F-A5AC-0F7E3DC6A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4185" y="393453"/>
            <a:ext cx="762000" cy="7620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261AFD-132D-A340-B1E4-C1D4A77A7D5B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3855185" y="1155453"/>
            <a:ext cx="4348" cy="404713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User">
            <a:extLst>
              <a:ext uri="{FF2B5EF4-FFF2-40B4-BE49-F238E27FC236}">
                <a16:creationId xmlns:a16="http://schemas.microsoft.com/office/drawing/2014/main" id="{7912C8F7-33C1-CD48-BF9C-4C741C85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1998" y="402569"/>
            <a:ext cx="762000" cy="76200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045E4E1-6814-6F4F-A93A-579A9905AC6A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4802999" y="1164569"/>
            <a:ext cx="4348" cy="404713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05557C88-EB52-8A42-BA50-9F30A49A0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4980" y="399721"/>
            <a:ext cx="762000" cy="7620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63857D-F3B0-9448-AE7E-FA7608F3577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5875980" y="1161721"/>
            <a:ext cx="4348" cy="404713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User">
            <a:extLst>
              <a:ext uri="{FF2B5EF4-FFF2-40B4-BE49-F238E27FC236}">
                <a16:creationId xmlns:a16="http://schemas.microsoft.com/office/drawing/2014/main" id="{0810D150-4EE2-E64E-BC40-F87646369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7291" y="404085"/>
            <a:ext cx="762000" cy="7620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CE25A85-0481-5A47-AE86-791C9F0B2063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6848291" y="1166085"/>
            <a:ext cx="4348" cy="404713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User">
            <a:extLst>
              <a:ext uri="{FF2B5EF4-FFF2-40B4-BE49-F238E27FC236}">
                <a16:creationId xmlns:a16="http://schemas.microsoft.com/office/drawing/2014/main" id="{6F567BFC-DC6A-7543-AD35-6079773CC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0273" y="401237"/>
            <a:ext cx="762000" cy="762000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A4AE564-40DB-4042-A2B0-93F60D6020C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7921273" y="1163237"/>
            <a:ext cx="4348" cy="404713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User">
            <a:extLst>
              <a:ext uri="{FF2B5EF4-FFF2-40B4-BE49-F238E27FC236}">
                <a16:creationId xmlns:a16="http://schemas.microsoft.com/office/drawing/2014/main" id="{4C68DB3A-F7A7-3148-94BE-6E9ADC381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88086" y="410353"/>
            <a:ext cx="762000" cy="7620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6C7AA84-8E96-224E-91C3-2FD96A7515F1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8869086" y="1172354"/>
            <a:ext cx="4348" cy="404713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User">
            <a:extLst>
              <a:ext uri="{FF2B5EF4-FFF2-40B4-BE49-F238E27FC236}">
                <a16:creationId xmlns:a16="http://schemas.microsoft.com/office/drawing/2014/main" id="{C21822B2-AF48-734F-BE08-31880A7D4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61068" y="407505"/>
            <a:ext cx="762000" cy="76200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0925340-7873-6345-9A3A-F7EFAE0027BD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9942068" y="1169505"/>
            <a:ext cx="4348" cy="404713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7" grpId="0" animBg="1"/>
      <p:bldP spid="136" grpId="0" animBg="1"/>
      <p:bldP spid="137" grpId="0" animBg="1"/>
      <p:bldP spid="138" grpId="0"/>
      <p:bldP spid="147" grpId="0" animBg="1"/>
      <p:bldP spid="148" grpId="0"/>
      <p:bldP spid="157" grpId="0" animBg="1"/>
      <p:bldP spid="158" grpId="0"/>
      <p:bldP spid="167" grpId="0" animBg="1"/>
      <p:bldP spid="168" grpId="0"/>
      <p:bldP spid="177" grpId="0"/>
      <p:bldP spid="8" grpId="0"/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70"/>
            <a:ext cx="10515600" cy="990709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Deployment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704127" y="2993479"/>
            <a:ext cx="1977342" cy="53050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Deployments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5239152" y="1020578"/>
            <a:ext cx="4416063" cy="5305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Create a Deployment to rollout a ReplicaSet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5239152" y="1665477"/>
            <a:ext cx="4416063" cy="5305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Updating the 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5239152" y="2321377"/>
            <a:ext cx="4416063" cy="5305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Rolling Back a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5239152" y="2966277"/>
            <a:ext cx="4416063" cy="5305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Scaling a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9506E3-669A-3642-86B6-D1AF99D15BA6}"/>
              </a:ext>
            </a:extLst>
          </p:cNvPr>
          <p:cNvSpPr/>
          <p:nvPr/>
        </p:nvSpPr>
        <p:spPr>
          <a:xfrm>
            <a:off x="5239152" y="3637470"/>
            <a:ext cx="4416063" cy="5305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Pausing and Resuming a 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5239152" y="4282369"/>
            <a:ext cx="4416063" cy="5305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Deployment 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5239152" y="4938269"/>
            <a:ext cx="4416063" cy="5305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Clean up Policy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5239152" y="5583168"/>
            <a:ext cx="4416063" cy="5305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Canary Deployments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681469" y="1285832"/>
            <a:ext cx="2557683" cy="1972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681469" y="1930731"/>
            <a:ext cx="2557683" cy="1328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2681469" y="2586631"/>
            <a:ext cx="2557683" cy="67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2681469" y="3231530"/>
            <a:ext cx="2557683" cy="2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CE01D3-2377-CD49-B4C5-3A37FC69FB5C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2681469" y="3258733"/>
            <a:ext cx="2557683" cy="643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2681469" y="3258733"/>
            <a:ext cx="2557683" cy="128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681469" y="3258733"/>
            <a:ext cx="2557683" cy="194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681469" y="3258733"/>
            <a:ext cx="2557683" cy="2589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3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938667-CBCA-D54B-9B67-395FEE2C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EKS Cluster - CLIs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3B91D-61E1-E94F-848D-8A91EFD52FEC}"/>
              </a:ext>
            </a:extLst>
          </p:cNvPr>
          <p:cNvSpPr/>
          <p:nvPr/>
        </p:nvSpPr>
        <p:spPr>
          <a:xfrm>
            <a:off x="327103" y="3099110"/>
            <a:ext cx="1709853" cy="65978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CLIs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3368288" y="1700306"/>
            <a:ext cx="1709853" cy="65978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AWS CLI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0FFF-8E44-A04D-9020-E0A6EDF1A32D}"/>
              </a:ext>
            </a:extLst>
          </p:cNvPr>
          <p:cNvSpPr/>
          <p:nvPr/>
        </p:nvSpPr>
        <p:spPr>
          <a:xfrm>
            <a:off x="3366429" y="3093950"/>
            <a:ext cx="1709853" cy="65978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/>
              <a:t>kubectl</a:t>
            </a:r>
            <a:endParaRPr lang="en-US" sz="15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49AB1F-8D48-4F49-BC0D-7EB8A571E407}"/>
              </a:ext>
            </a:extLst>
          </p:cNvPr>
          <p:cNvSpPr/>
          <p:nvPr/>
        </p:nvSpPr>
        <p:spPr>
          <a:xfrm>
            <a:off x="3368288" y="4531476"/>
            <a:ext cx="1709853" cy="15914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/>
              <a:t>eksctl</a:t>
            </a:r>
            <a:endParaRPr lang="en-US" sz="15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8C5A3D-AF34-6044-8330-2504650E2C4A}"/>
              </a:ext>
            </a:extLst>
          </p:cNvPr>
          <p:cNvSpPr/>
          <p:nvPr/>
        </p:nvSpPr>
        <p:spPr>
          <a:xfrm>
            <a:off x="5298068" y="1700306"/>
            <a:ext cx="6308493" cy="6597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500" dirty="0"/>
              <a:t>We can control multiple AWS services from the command line and automate them through scripts.</a:t>
            </a:r>
            <a:endParaRPr lang="en-US" sz="15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BB2228-FCF1-684E-8E53-933857681758}"/>
              </a:ext>
            </a:extLst>
          </p:cNvPr>
          <p:cNvSpPr/>
          <p:nvPr/>
        </p:nvSpPr>
        <p:spPr>
          <a:xfrm>
            <a:off x="5298068" y="3093951"/>
            <a:ext cx="6308493" cy="6597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We can control Kubernetes clusters and objects using </a:t>
            </a:r>
            <a:r>
              <a:rPr lang="en-US" sz="1500" dirty="0" err="1"/>
              <a:t>kubectl</a:t>
            </a:r>
            <a:endParaRPr lang="en-US" sz="15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4758-CF8B-AC4A-81BA-F2245F50C752}"/>
              </a:ext>
            </a:extLst>
          </p:cNvPr>
          <p:cNvSpPr/>
          <p:nvPr/>
        </p:nvSpPr>
        <p:spPr>
          <a:xfrm>
            <a:off x="5298068" y="4531477"/>
            <a:ext cx="6308493" cy="15914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0985" indent="-380985">
              <a:buAutoNum type="arabicPeriod"/>
            </a:pPr>
            <a:r>
              <a:rPr lang="en-US" sz="1500" dirty="0" err="1"/>
              <a:t>eksctl</a:t>
            </a:r>
            <a:r>
              <a:rPr lang="en-US" sz="1500" dirty="0"/>
              <a:t> is used for creating &amp; deleting clusters on AWS EKS.</a:t>
            </a:r>
          </a:p>
          <a:p>
            <a:pPr marL="380985" indent="-380985">
              <a:buAutoNum type="arabicPeriod"/>
            </a:pPr>
            <a:r>
              <a:rPr lang="en-US" sz="1500" dirty="0"/>
              <a:t> We can even create, </a:t>
            </a:r>
            <a:r>
              <a:rPr lang="en-US" sz="1500" dirty="0" err="1"/>
              <a:t>autoscale</a:t>
            </a:r>
            <a:r>
              <a:rPr lang="en-US" sz="1500" dirty="0"/>
              <a:t> and delete node groups.</a:t>
            </a:r>
          </a:p>
          <a:p>
            <a:pPr marL="380985" indent="-380985">
              <a:buAutoNum type="arabicPeriod"/>
            </a:pPr>
            <a:r>
              <a:rPr lang="en-US" sz="1500" dirty="0"/>
              <a:t> We can even create </a:t>
            </a:r>
            <a:r>
              <a:rPr lang="en-US" sz="1500" dirty="0" err="1"/>
              <a:t>fargate</a:t>
            </a:r>
            <a:r>
              <a:rPr lang="en-US" sz="1500" dirty="0"/>
              <a:t> profiles using </a:t>
            </a:r>
            <a:r>
              <a:rPr lang="en-US" sz="1500" dirty="0" err="1"/>
              <a:t>eksctl</a:t>
            </a:r>
            <a:endParaRPr lang="en-US" sz="1500" dirty="0"/>
          </a:p>
          <a:p>
            <a:pPr marL="380985" indent="-380985">
              <a:buAutoNum type="arabicPeriod"/>
            </a:pPr>
            <a:r>
              <a:rPr lang="en-US" sz="1500" dirty="0"/>
              <a:t> In short, it is VERY VERY POWERFUL tool for managing EKS clusters on AWS.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82551D-499A-E045-AA22-39B5F459385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036956" y="2030197"/>
            <a:ext cx="1331332" cy="1398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8AC5D9-CD1B-E74F-91D3-645F3C6F4722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036956" y="3423840"/>
            <a:ext cx="1329473" cy="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F9CF75-AA83-7640-8F7E-FD8ED35589D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036956" y="3429001"/>
            <a:ext cx="1331332" cy="189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1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297" y="1463669"/>
            <a:ext cx="4048947" cy="393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75" y="1991530"/>
            <a:ext cx="6992251" cy="9079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833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5833" b="1" dirty="0">
                <a:solidFill>
                  <a:srgbClr val="00B050"/>
                </a:solidFill>
              </a:rPr>
              <a:t>Deployments </a:t>
            </a:r>
          </a:p>
          <a:p>
            <a:pPr marL="0" indent="0" algn="ctr">
              <a:buNone/>
            </a:pPr>
            <a:r>
              <a:rPr lang="en-US" sz="5833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823443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297" y="1463669"/>
            <a:ext cx="4048947" cy="393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95" y="2415936"/>
            <a:ext cx="6992251" cy="9079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833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5833" b="1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82632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70"/>
            <a:ext cx="10515600" cy="990709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157977" y="3056469"/>
            <a:ext cx="1804560" cy="53050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2841703" y="1518071"/>
            <a:ext cx="1581678" cy="660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/>
              <a:t>ClusterIP</a:t>
            </a:r>
            <a:endParaRPr lang="en-US" sz="15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2841702" y="2341996"/>
            <a:ext cx="1581678" cy="660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/>
              <a:t>NodePort</a:t>
            </a:r>
            <a:endParaRPr lang="en-US" sz="15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2841703" y="3150457"/>
            <a:ext cx="1581678" cy="660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/>
              <a:t>LoadBalancer</a:t>
            </a:r>
            <a:endParaRPr lang="en-US" sz="15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2823117" y="4021478"/>
            <a:ext cx="1581678" cy="660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Ingress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962537" y="1848359"/>
            <a:ext cx="879166" cy="147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1962537" y="2672284"/>
            <a:ext cx="879165" cy="64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1962537" y="3321722"/>
            <a:ext cx="879166" cy="15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1962537" y="3321723"/>
            <a:ext cx="860580" cy="103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B5B4C71-5D25-BE44-B17F-541A87FA5A0B}"/>
              </a:ext>
            </a:extLst>
          </p:cNvPr>
          <p:cNvSpPr/>
          <p:nvPr/>
        </p:nvSpPr>
        <p:spPr>
          <a:xfrm>
            <a:off x="2823116" y="4892500"/>
            <a:ext cx="1581678" cy="660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/>
              <a:t>externalName</a:t>
            </a:r>
            <a:endParaRPr lang="en-US" sz="15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EE372F8-6F42-9B4F-98E6-1487211C91FB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1962537" y="3321723"/>
            <a:ext cx="860579" cy="190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56210C3-BE24-0F43-850F-BB3EEA3E4898}"/>
              </a:ext>
            </a:extLst>
          </p:cNvPr>
          <p:cNvSpPr/>
          <p:nvPr/>
        </p:nvSpPr>
        <p:spPr>
          <a:xfrm>
            <a:off x="4920165" y="1518071"/>
            <a:ext cx="6937298" cy="660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Used for communication between applications inside k8s cluster (Example: Frontend application accessing backend application)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7CBF98-CE08-4049-A0E0-A18CF9CD1F28}"/>
              </a:ext>
            </a:extLst>
          </p:cNvPr>
          <p:cNvSpPr/>
          <p:nvPr/>
        </p:nvSpPr>
        <p:spPr>
          <a:xfrm>
            <a:off x="4920164" y="2341996"/>
            <a:ext cx="6937298" cy="660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Used for accessing applications outside of of k8s cluster using Worker Node Ports (Example: Accessing Frontend application on browser)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0A250F-ED3A-C447-869B-6C047AC2C61C}"/>
              </a:ext>
            </a:extLst>
          </p:cNvPr>
          <p:cNvSpPr/>
          <p:nvPr/>
        </p:nvSpPr>
        <p:spPr>
          <a:xfrm>
            <a:off x="4920165" y="3150457"/>
            <a:ext cx="6937298" cy="660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Primarily for Cloud Providers to integrate with their Load Balancer services (Example: AWS Elastic Load Balancer)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F2E42E-82C6-0941-A652-585EE30C6E85}"/>
              </a:ext>
            </a:extLst>
          </p:cNvPr>
          <p:cNvSpPr/>
          <p:nvPr/>
        </p:nvSpPr>
        <p:spPr>
          <a:xfrm>
            <a:off x="4901579" y="4021478"/>
            <a:ext cx="6937298" cy="660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Ingress is an advanced load balancer which provides Context path based routing, SSL, SSL Redirect and many more (Example: AWS ALB)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FBAFCA-8F76-5448-9798-BAFA2773BA82}"/>
              </a:ext>
            </a:extLst>
          </p:cNvPr>
          <p:cNvSpPr/>
          <p:nvPr/>
        </p:nvSpPr>
        <p:spPr>
          <a:xfrm>
            <a:off x="4901579" y="4892500"/>
            <a:ext cx="6937298" cy="660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To access externally hosted apps in k8s cluster (Example: Access AWS RDS Database endpoint by application present inside k8s cluster)</a:t>
            </a:r>
          </a:p>
        </p:txBody>
      </p:sp>
    </p:spTree>
    <p:extLst>
      <p:ext uri="{BB962C8B-B14F-4D97-AF65-F5344CB8AC3E}">
        <p14:creationId xmlns:p14="http://schemas.microsoft.com/office/powerpoint/2010/main" val="187626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42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2479687" y="278782"/>
            <a:ext cx="7909533" cy="6021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3300187" y="1428139"/>
            <a:ext cx="6160725" cy="19925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3488436" y="1598899"/>
            <a:ext cx="5757787" cy="155713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3657925" y="1729526"/>
            <a:ext cx="1256316" cy="11816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4024664" y="2621246"/>
            <a:ext cx="5228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3917413" y="2014222"/>
            <a:ext cx="761697" cy="586743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00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92086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667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5698254" y="1767078"/>
            <a:ext cx="1256316" cy="11816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6088770" y="2666768"/>
            <a:ext cx="5228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5957742" y="2051774"/>
            <a:ext cx="761697" cy="586743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00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92086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667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5739479" y="2895466"/>
            <a:ext cx="10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 err="1"/>
              <a:t>ReplicaSet</a:t>
            </a:r>
            <a:endParaRPr lang="en-IN" sz="15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5124316" y="3123211"/>
            <a:ext cx="25708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3300186" y="870312"/>
            <a:ext cx="6177021" cy="3506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/>
              <a:t>Frontend App – </a:t>
            </a:r>
            <a:r>
              <a:rPr lang="en-IN" sz="1500" dirty="0" err="1"/>
              <a:t>NodePort</a:t>
            </a:r>
            <a:r>
              <a:rPr lang="en-IN" sz="1500" dirty="0"/>
              <a:t> or </a:t>
            </a:r>
            <a:r>
              <a:rPr lang="en-IN" sz="1500" dirty="0" err="1"/>
              <a:t>LoadBalancer</a:t>
            </a:r>
            <a:r>
              <a:rPr lang="en-IN" sz="1500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3316481" y="4139591"/>
            <a:ext cx="6160725" cy="19925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3504730" y="4310351"/>
            <a:ext cx="5741493" cy="155713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3674220" y="4440978"/>
            <a:ext cx="1256316" cy="11816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4040958" y="5332697"/>
            <a:ext cx="5228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5662358" y="4430883"/>
            <a:ext cx="1256316" cy="11816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6052874" y="5330573"/>
            <a:ext cx="5228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5720054" y="5599031"/>
            <a:ext cx="10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 err="1"/>
              <a:t>ReplicaSet</a:t>
            </a:r>
            <a:endParaRPr lang="en-IN" sz="15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5059747" y="5844056"/>
            <a:ext cx="25708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3316480" y="3581764"/>
            <a:ext cx="6160726" cy="3506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/>
              <a:t>Backend App - </a:t>
            </a:r>
            <a:r>
              <a:rPr lang="en-IN" sz="1500" dirty="0" err="1"/>
              <a:t>ClusterIP</a:t>
            </a:r>
            <a:r>
              <a:rPr lang="en-IN" sz="1500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3866499" y="4602492"/>
            <a:ext cx="839165" cy="689658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00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90" y="4366435"/>
              <a:ext cx="347240" cy="41865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1667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5863147" y="4584864"/>
            <a:ext cx="839165" cy="689658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00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90" y="4366435"/>
              <a:ext cx="347240" cy="41865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1667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17420" y="777109"/>
            <a:ext cx="1717742" cy="537035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00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7686292" y="4445694"/>
            <a:ext cx="1256316" cy="11816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8076809" y="5345384"/>
            <a:ext cx="5228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7887081" y="4599675"/>
            <a:ext cx="839165" cy="689658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00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90" y="4366435"/>
              <a:ext cx="347240" cy="41865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1667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7738582" y="1764060"/>
            <a:ext cx="1256316" cy="11816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8129099" y="2663751"/>
            <a:ext cx="5228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7998070" y="2048756"/>
            <a:ext cx="761697" cy="586743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00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92086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667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7732293" y="296970"/>
            <a:ext cx="16939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2015280" y="1040284"/>
            <a:ext cx="1284906" cy="534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6380549" y="1220942"/>
            <a:ext cx="8148" cy="207197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6314215" y="3401907"/>
            <a:ext cx="8148" cy="207197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6301515" y="3928841"/>
            <a:ext cx="8148" cy="207197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16200000">
            <a:off x="8695097" y="4719148"/>
            <a:ext cx="2558307" cy="3506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67" dirty="0"/>
              <a:t>DB – </a:t>
            </a:r>
            <a:r>
              <a:rPr lang="en-IN" sz="1667" dirty="0" err="1"/>
              <a:t>ExternalName</a:t>
            </a:r>
            <a:r>
              <a:rPr lang="en-IN" sz="1667" dirty="0"/>
              <a:t>  Service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6149F45-E11D-1347-B9D9-BF010C3E4743}"/>
              </a:ext>
            </a:extLst>
          </p:cNvPr>
          <p:cNvSpPr/>
          <p:nvPr/>
        </p:nvSpPr>
        <p:spPr>
          <a:xfrm>
            <a:off x="10710948" y="4266053"/>
            <a:ext cx="1424321" cy="12595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1000" tIns="762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17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64B4B9C1-B880-4B49-AC48-05D73A28F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0947" y="4266054"/>
            <a:ext cx="231279" cy="231279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C8C85A9E-B80F-D049-8D3E-A96A498ED4F4}"/>
              </a:ext>
            </a:extLst>
          </p:cNvPr>
          <p:cNvSpPr txBox="1"/>
          <p:nvPr/>
        </p:nvSpPr>
        <p:spPr>
          <a:xfrm>
            <a:off x="10722040" y="5221017"/>
            <a:ext cx="1464901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7" dirty="0"/>
              <a:t>AWS  RDS Database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A064A23E-ED47-3742-8A93-4F6756609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24692" y="4579264"/>
            <a:ext cx="592667" cy="59266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35BAB2-44A8-8C49-A321-61A7E4C0EFBD}"/>
              </a:ext>
            </a:extLst>
          </p:cNvPr>
          <p:cNvCxnSpPr>
            <a:cxnSpLocks/>
            <a:endCxn id="210" idx="0"/>
          </p:cNvCxnSpPr>
          <p:nvPr/>
        </p:nvCxnSpPr>
        <p:spPr>
          <a:xfrm>
            <a:off x="9527076" y="4894463"/>
            <a:ext cx="271859" cy="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88A58EA-4ED9-084C-9240-D669C1087FAB}"/>
              </a:ext>
            </a:extLst>
          </p:cNvPr>
          <p:cNvCxnSpPr>
            <a:cxnSpLocks/>
            <a:stCxn id="210" idx="2"/>
            <a:endCxn id="93" idx="1"/>
          </p:cNvCxnSpPr>
          <p:nvPr/>
        </p:nvCxnSpPr>
        <p:spPr>
          <a:xfrm>
            <a:off x="10149566" y="4894463"/>
            <a:ext cx="561382" cy="137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745836" y="1255512"/>
            <a:ext cx="665118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571" y="5599031"/>
            <a:ext cx="2164002" cy="662488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8153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84" grpId="0" animBg="1"/>
      <p:bldP spid="85" grpId="0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4" grpId="0" animBg="1"/>
      <p:bldP spid="115" grpId="0"/>
      <p:bldP spid="116" grpId="0" animBg="1"/>
      <p:bldP spid="117" grpId="0"/>
      <p:bldP spid="118" grpId="0"/>
      <p:bldP spid="119" grpId="0"/>
      <p:bldP spid="120" grpId="0" animBg="1"/>
      <p:bldP spid="185" grpId="0" animBg="1"/>
      <p:bldP spid="186" grpId="0"/>
      <p:bldP spid="197" grpId="0" animBg="1"/>
      <p:bldP spid="198" grpId="0"/>
      <p:bldP spid="33" grpId="0"/>
      <p:bldP spid="210" grpId="0" animBg="1"/>
      <p:bldP spid="93" grpId="0" animBg="1"/>
      <p:bldP spid="103" grpId="0"/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297" y="1463669"/>
            <a:ext cx="4048947" cy="393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75" y="1991530"/>
            <a:ext cx="6992251" cy="9079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833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5833" b="1" dirty="0">
                <a:solidFill>
                  <a:srgbClr val="00B050"/>
                </a:solidFill>
              </a:rPr>
              <a:t>Services </a:t>
            </a:r>
          </a:p>
          <a:p>
            <a:pPr marL="0" indent="0" algn="ctr">
              <a:buNone/>
            </a:pPr>
            <a:r>
              <a:rPr lang="en-US" sz="5833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017575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3670611" y="278782"/>
            <a:ext cx="4209584" cy="6021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4042317" y="1428139"/>
            <a:ext cx="3571962" cy="19925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165047" y="1598899"/>
            <a:ext cx="3256612" cy="155713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5267427" y="1747876"/>
            <a:ext cx="1256316" cy="11816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5657944" y="2647566"/>
            <a:ext cx="5228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5526915" y="2032572"/>
            <a:ext cx="761697" cy="586743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00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92086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667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5308652" y="2876264"/>
            <a:ext cx="10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 err="1"/>
              <a:t>ReplicaSet</a:t>
            </a:r>
            <a:endParaRPr lang="en-IN" sz="15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4761851" y="3141741"/>
            <a:ext cx="25708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4026063" y="870312"/>
            <a:ext cx="3604509" cy="3506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/>
              <a:t>Frontend App – </a:t>
            </a:r>
            <a:r>
              <a:rPr lang="en-IN" sz="1500" dirty="0" err="1"/>
              <a:t>NodePort</a:t>
            </a:r>
            <a:r>
              <a:rPr lang="en-IN" sz="1500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4058611" y="4139591"/>
            <a:ext cx="3571962" cy="19925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4179428" y="4310351"/>
            <a:ext cx="3247395" cy="155713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5255370" y="4461308"/>
            <a:ext cx="1256316" cy="11816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5645886" y="5360998"/>
            <a:ext cx="5228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5313066" y="5629456"/>
            <a:ext cx="10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 err="1"/>
              <a:t>ReplicaSet</a:t>
            </a:r>
            <a:endParaRPr lang="en-IN" sz="15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4717328" y="5833801"/>
            <a:ext cx="25708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4040442" y="3581764"/>
            <a:ext cx="3590129" cy="3506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/>
              <a:t>Backend App - </a:t>
            </a:r>
            <a:r>
              <a:rPr lang="en-IN" sz="1500" dirty="0" err="1"/>
              <a:t>ClusterIP</a:t>
            </a:r>
            <a:r>
              <a:rPr lang="en-IN" sz="1500" dirty="0"/>
              <a:t> Service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5456158" y="4615289"/>
            <a:ext cx="839165" cy="689658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00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90" y="4366435"/>
              <a:ext cx="347240" cy="41865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1667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17420" y="777109"/>
            <a:ext cx="1717742" cy="537035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00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5771722" y="288692"/>
            <a:ext cx="16939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cxnSpLocks/>
            <a:stCxn id="182" idx="3"/>
            <a:endCxn id="111" idx="1"/>
          </p:cNvCxnSpPr>
          <p:nvPr/>
        </p:nvCxnSpPr>
        <p:spPr>
          <a:xfrm>
            <a:off x="2015280" y="1040284"/>
            <a:ext cx="2010783" cy="534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cxnSpLocks/>
            <a:stCxn id="111" idx="2"/>
            <a:endCxn id="77" idx="0"/>
          </p:cNvCxnSpPr>
          <p:nvPr/>
        </p:nvCxnSpPr>
        <p:spPr>
          <a:xfrm flipH="1">
            <a:off x="5828298" y="1220942"/>
            <a:ext cx="20" cy="207197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5820150" y="3384284"/>
            <a:ext cx="8148" cy="207197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5807450" y="3911217"/>
            <a:ext cx="8148" cy="207197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745836" y="1255512"/>
            <a:ext cx="665118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8721" y="107669"/>
            <a:ext cx="3367861" cy="6624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Services Demo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3DD047-E604-2940-9943-D066FFE43BBA}"/>
              </a:ext>
            </a:extLst>
          </p:cNvPr>
          <p:cNvSpPr txBox="1"/>
          <p:nvPr/>
        </p:nvSpPr>
        <p:spPr>
          <a:xfrm>
            <a:off x="0" y="1525001"/>
            <a:ext cx="360534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http://&lt;</a:t>
            </a:r>
            <a:r>
              <a:rPr lang="en-US" sz="1333" dirty="0" err="1"/>
              <a:t>workernode</a:t>
            </a:r>
            <a:r>
              <a:rPr lang="en-US" sz="1333" dirty="0"/>
              <a:t>-public-</a:t>
            </a:r>
            <a:r>
              <a:rPr lang="en-US" sz="1333" dirty="0" err="1"/>
              <a:t>ip</a:t>
            </a:r>
            <a:r>
              <a:rPr lang="en-US" sz="1333" dirty="0"/>
              <a:t>&gt;:&lt;</a:t>
            </a:r>
            <a:r>
              <a:rPr lang="en-US" sz="1333" dirty="0" err="1"/>
              <a:t>NodePort</a:t>
            </a:r>
            <a:r>
              <a:rPr lang="en-US" sz="1333" dirty="0"/>
              <a:t>&gt;/hello</a:t>
            </a:r>
          </a:p>
        </p:txBody>
      </p:sp>
    </p:spTree>
    <p:extLst>
      <p:ext uri="{BB962C8B-B14F-4D97-AF65-F5344CB8AC3E}">
        <p14:creationId xmlns:p14="http://schemas.microsoft.com/office/powerpoint/2010/main" val="318518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6" grpId="0" animBg="1"/>
      <p:bldP spid="117" grpId="0"/>
      <p:bldP spid="118" grpId="0"/>
      <p:bldP spid="119" grpId="0"/>
      <p:bldP spid="120" grpId="0" animBg="1"/>
      <p:bldP spid="33" grpId="0"/>
      <p:bldP spid="14" grpId="0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297" y="1463669"/>
            <a:ext cx="4048947" cy="393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95" y="2415936"/>
            <a:ext cx="6992251" cy="9079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833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5833" b="1" dirty="0">
                <a:solidFill>
                  <a:srgbClr val="00B050"/>
                </a:solidFill>
              </a:rPr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6555590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F20B13-8EAF-6440-8914-27FD415D16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51CD-9F3D-7B42-A5CB-2264BA10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YAML is </a:t>
            </a:r>
            <a:r>
              <a:rPr lang="en-US" dirty="0">
                <a:solidFill>
                  <a:srgbClr val="0070C0"/>
                </a:solidFill>
              </a:rPr>
              <a:t>not a </a:t>
            </a:r>
            <a:r>
              <a:rPr lang="en-US" dirty="0"/>
              <a:t>Markup Language</a:t>
            </a:r>
          </a:p>
          <a:p>
            <a:r>
              <a:rPr lang="en-US" dirty="0"/>
              <a:t>YAML is used to </a:t>
            </a:r>
            <a:r>
              <a:rPr lang="en-US" dirty="0">
                <a:solidFill>
                  <a:srgbClr val="0070C0"/>
                </a:solidFill>
              </a:rPr>
              <a:t>store information </a:t>
            </a:r>
            <a:r>
              <a:rPr lang="en-US" dirty="0"/>
              <a:t>about different things</a:t>
            </a:r>
          </a:p>
          <a:p>
            <a:r>
              <a:rPr lang="en-US" dirty="0"/>
              <a:t>We can use YAML  to </a:t>
            </a:r>
            <a:r>
              <a:rPr lang="en-US" dirty="0">
                <a:solidFill>
                  <a:srgbClr val="0070C0"/>
                </a:solidFill>
              </a:rPr>
              <a:t>define key, Value pairs </a:t>
            </a:r>
            <a:r>
              <a:rPr lang="en-US" dirty="0"/>
              <a:t>like variables, lists and objects</a:t>
            </a:r>
          </a:p>
          <a:p>
            <a:r>
              <a:rPr lang="en-US" dirty="0"/>
              <a:t>YAML is very similar to </a:t>
            </a:r>
            <a:r>
              <a:rPr lang="en-US" dirty="0">
                <a:solidFill>
                  <a:srgbClr val="0070C0"/>
                </a:solidFill>
              </a:rPr>
              <a:t>JSON</a:t>
            </a:r>
            <a:r>
              <a:rPr lang="en-US" dirty="0"/>
              <a:t> (</a:t>
            </a:r>
            <a:r>
              <a:rPr lang="en-US" dirty="0" err="1"/>
              <a:t>Javascript</a:t>
            </a:r>
            <a:r>
              <a:rPr lang="en-US" dirty="0"/>
              <a:t> Object Notation)</a:t>
            </a:r>
          </a:p>
          <a:p>
            <a:r>
              <a:rPr lang="en-US" dirty="0"/>
              <a:t>YAML primarily focuses on </a:t>
            </a:r>
            <a:r>
              <a:rPr lang="en-US" dirty="0">
                <a:solidFill>
                  <a:srgbClr val="0070C0"/>
                </a:solidFill>
              </a:rPr>
              <a:t>readability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user friendliness</a:t>
            </a:r>
          </a:p>
          <a:p>
            <a:r>
              <a:rPr lang="en-US" dirty="0"/>
              <a:t>YAML is designed to be </a:t>
            </a:r>
            <a:r>
              <a:rPr lang="en-US" dirty="0">
                <a:solidFill>
                  <a:srgbClr val="0070C0"/>
                </a:solidFill>
              </a:rPr>
              <a:t>clean and easy to read</a:t>
            </a:r>
          </a:p>
          <a:p>
            <a:r>
              <a:rPr lang="en-US" dirty="0"/>
              <a:t>We can define YAML files with two different extensions</a:t>
            </a:r>
          </a:p>
          <a:p>
            <a:pPr lvl="1"/>
            <a:r>
              <a:rPr lang="en-US" dirty="0" err="1"/>
              <a:t>abc.</a:t>
            </a:r>
            <a:r>
              <a:rPr lang="en-US" dirty="0" err="1">
                <a:solidFill>
                  <a:srgbClr val="0070C0"/>
                </a:solidFill>
              </a:rPr>
              <a:t>yml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/>
              <a:t>abc.</a:t>
            </a:r>
            <a:r>
              <a:rPr lang="en-US" dirty="0" err="1">
                <a:solidFill>
                  <a:srgbClr val="0070C0"/>
                </a:solidFill>
              </a:rPr>
              <a:t>yaml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96E99A-7D02-7745-B595-8E887D94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222456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64E5C8-EE20-554A-AB87-8475B83C3E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D072D-354E-0A44-844E-CDD75883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YAML Comments</a:t>
            </a:r>
          </a:p>
          <a:p>
            <a:r>
              <a:rPr lang="en-US" dirty="0"/>
              <a:t>YAML Key Value Pairs</a:t>
            </a:r>
          </a:p>
          <a:p>
            <a:r>
              <a:rPr lang="en-US" dirty="0"/>
              <a:t>YAML Dictionary or Map</a:t>
            </a:r>
          </a:p>
          <a:p>
            <a:r>
              <a:rPr lang="en-US" dirty="0"/>
              <a:t>YAML Array / Lists</a:t>
            </a:r>
          </a:p>
          <a:p>
            <a:r>
              <a:rPr lang="en-US" dirty="0"/>
              <a:t>YAML Spaces</a:t>
            </a:r>
          </a:p>
          <a:p>
            <a:r>
              <a:rPr lang="en-US" dirty="0"/>
              <a:t>YAML Document Separator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31DAA2-9028-9C40-8C05-CEBA5828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171078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70" y="1654982"/>
            <a:ext cx="3654806" cy="354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0733" y="2440769"/>
            <a:ext cx="6992251" cy="9079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833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5833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662" y="1993848"/>
            <a:ext cx="3121584" cy="312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12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6EDDEC-8F1C-AC43-9751-DC57265404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A09D58-7B0E-F541-9DFF-C05ECFC6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95"/>
            <a:ext cx="10515600" cy="990709"/>
          </a:xfrm>
        </p:spPr>
        <p:txBody>
          <a:bodyPr/>
          <a:lstStyle/>
          <a:p>
            <a:r>
              <a:rPr lang="en-US" dirty="0"/>
              <a:t>AWS EKS – Core Objects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55347-88F3-0E4C-B005-2AC8DF3AC8A2}"/>
              </a:ext>
            </a:extLst>
          </p:cNvPr>
          <p:cNvSpPr/>
          <p:nvPr/>
        </p:nvSpPr>
        <p:spPr>
          <a:xfrm>
            <a:off x="4767147" y="1188920"/>
            <a:ext cx="2129883" cy="65978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EKS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83A8F7-7B19-9741-B34D-A7EBDE18B4CC}"/>
              </a:ext>
            </a:extLst>
          </p:cNvPr>
          <p:cNvSpPr/>
          <p:nvPr/>
        </p:nvSpPr>
        <p:spPr>
          <a:xfrm>
            <a:off x="602165" y="2919198"/>
            <a:ext cx="2129883" cy="65978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EKS Control Plane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32847-705F-034C-A3CA-525CFCB4B6BC}"/>
              </a:ext>
            </a:extLst>
          </p:cNvPr>
          <p:cNvSpPr/>
          <p:nvPr/>
        </p:nvSpPr>
        <p:spPr>
          <a:xfrm>
            <a:off x="3470507" y="2919197"/>
            <a:ext cx="2129883" cy="65978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Worker Nodes &amp; Node Groups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B13AD-9D81-1741-86B3-E0EC6C8B7C35}"/>
              </a:ext>
            </a:extLst>
          </p:cNvPr>
          <p:cNvSpPr/>
          <p:nvPr/>
        </p:nvSpPr>
        <p:spPr>
          <a:xfrm>
            <a:off x="6309112" y="2919196"/>
            <a:ext cx="2129883" cy="65978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Fargate Profiles</a:t>
            </a:r>
          </a:p>
          <a:p>
            <a:pPr algn="ctr"/>
            <a:r>
              <a:rPr lang="en-US" sz="1500" dirty="0"/>
              <a:t>(Serverless)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1E087-12FF-D649-91CD-F7B740434D64}"/>
              </a:ext>
            </a:extLst>
          </p:cNvPr>
          <p:cNvSpPr/>
          <p:nvPr/>
        </p:nvSpPr>
        <p:spPr>
          <a:xfrm>
            <a:off x="9335429" y="2919196"/>
            <a:ext cx="2129883" cy="65978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VPC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7559E0-3563-D241-BD8F-594755D11A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667107" y="1848700"/>
            <a:ext cx="4164982" cy="107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92FF31-4058-034F-930D-88D755EF384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4535448" y="1848700"/>
            <a:ext cx="1296640" cy="1070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D5AA34-C68C-3F49-A6E6-35729C286664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5832088" y="1848700"/>
            <a:ext cx="1541965" cy="107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33ED71-243F-504F-A27F-CFE4372E95F9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5832089" y="1848700"/>
            <a:ext cx="4568283" cy="107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A8212F5-4361-7548-8C84-67D765DD211A}"/>
              </a:ext>
            </a:extLst>
          </p:cNvPr>
          <p:cNvSpPr/>
          <p:nvPr/>
        </p:nvSpPr>
        <p:spPr>
          <a:xfrm>
            <a:off x="602165" y="3695428"/>
            <a:ext cx="2129883" cy="22054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Contains Kubernetes Master components like </a:t>
            </a:r>
            <a:r>
              <a:rPr lang="en-US" sz="1500" dirty="0" err="1"/>
              <a:t>etcd</a:t>
            </a:r>
            <a:r>
              <a:rPr lang="en-US" sz="1500" dirty="0"/>
              <a:t>, </a:t>
            </a:r>
            <a:r>
              <a:rPr lang="en-US" sz="1500" dirty="0" err="1"/>
              <a:t>kube-apiserver</a:t>
            </a:r>
            <a:r>
              <a:rPr lang="en-US" sz="1500" dirty="0"/>
              <a:t>, </a:t>
            </a:r>
            <a:r>
              <a:rPr lang="en-US" sz="1500" dirty="0" err="1"/>
              <a:t>kube</a:t>
            </a:r>
            <a:r>
              <a:rPr lang="en-US" sz="1500" dirty="0"/>
              <a:t>-controller.</a:t>
            </a:r>
          </a:p>
          <a:p>
            <a:r>
              <a:rPr lang="en-US" sz="1500" dirty="0"/>
              <a:t>It’s a managed service by AWS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647946-81FC-E643-936F-B95B608A6196}"/>
              </a:ext>
            </a:extLst>
          </p:cNvPr>
          <p:cNvSpPr/>
          <p:nvPr/>
        </p:nvSpPr>
        <p:spPr>
          <a:xfrm>
            <a:off x="3470507" y="3695427"/>
            <a:ext cx="2129883" cy="22054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Group of EC2 Instances where we run our Application workloads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4D63B6-0E40-4E4B-8581-3FE2B0707371}"/>
              </a:ext>
            </a:extLst>
          </p:cNvPr>
          <p:cNvSpPr/>
          <p:nvPr/>
        </p:nvSpPr>
        <p:spPr>
          <a:xfrm>
            <a:off x="6309112" y="3695426"/>
            <a:ext cx="2129883" cy="22054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Instead of EC2 Instances, we run our Application workloads on Serverless Fargate profiles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2CEDA7-27B0-DA49-9329-D6E8D053EAF6}"/>
              </a:ext>
            </a:extLst>
          </p:cNvPr>
          <p:cNvSpPr/>
          <p:nvPr/>
        </p:nvSpPr>
        <p:spPr>
          <a:xfrm>
            <a:off x="9335429" y="3695426"/>
            <a:ext cx="2129883" cy="22054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With AWS VPC we follow secure networking standards which will allow us to run production workloads on EKS. </a:t>
            </a:r>
          </a:p>
        </p:txBody>
      </p:sp>
    </p:spTree>
    <p:extLst>
      <p:ext uri="{BB962C8B-B14F-4D97-AF65-F5344CB8AC3E}">
        <p14:creationId xmlns:p14="http://schemas.microsoft.com/office/powerpoint/2010/main" val="117179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B8359E-F080-D948-AF2A-39E9793B66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959E8A-BF10-5C41-8605-5331DCC4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EKS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19D2A-AA10-B149-B937-E5FBBCC0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7" y="1524000"/>
            <a:ext cx="10244667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2B5E78-238F-8542-BF9B-F35F8D4E3207}"/>
              </a:ext>
            </a:extLst>
          </p:cNvPr>
          <p:cNvSpPr txBox="1"/>
          <p:nvPr/>
        </p:nvSpPr>
        <p:spPr>
          <a:xfrm>
            <a:off x="5715000" y="6436854"/>
            <a:ext cx="10374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bg1"/>
                </a:solidFill>
              </a:rPr>
              <a:t>© Amazon</a:t>
            </a:r>
          </a:p>
        </p:txBody>
      </p:sp>
    </p:spTree>
    <p:extLst>
      <p:ext uri="{BB962C8B-B14F-4D97-AF65-F5344CB8AC3E}">
        <p14:creationId xmlns:p14="http://schemas.microsoft.com/office/powerpoint/2010/main" val="30948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185234" y="1027136"/>
            <a:ext cx="1709853" cy="209109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EKS Control Plane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9375E-277D-D341-B923-394DD65F5203}"/>
              </a:ext>
            </a:extLst>
          </p:cNvPr>
          <p:cNvSpPr/>
          <p:nvPr/>
        </p:nvSpPr>
        <p:spPr>
          <a:xfrm>
            <a:off x="2090854" y="1027136"/>
            <a:ext cx="9915913" cy="20910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0985" indent="-380985">
              <a:buAutoNum type="arabicPeriod"/>
            </a:pPr>
            <a:r>
              <a:rPr lang="en-IN" sz="1500" dirty="0"/>
              <a:t>EKS runs a single tenant Kubernetes control plane for each cluster, and control plane infrastructure is </a:t>
            </a:r>
            <a:r>
              <a:rPr lang="en-IN" sz="1500" dirty="0">
                <a:solidFill>
                  <a:srgbClr val="0070C0"/>
                </a:solidFill>
              </a:rPr>
              <a:t>not shared</a:t>
            </a:r>
            <a:r>
              <a:rPr lang="en-IN" sz="1500" dirty="0"/>
              <a:t> across clusters or AWS accounts.</a:t>
            </a:r>
          </a:p>
          <a:p>
            <a:pPr marL="380985" indent="-380985">
              <a:buAutoNum type="arabicPeriod"/>
            </a:pPr>
            <a:r>
              <a:rPr lang="en-IN" sz="1500" dirty="0"/>
              <a:t>This control plane consists of at least two API server nodes and three </a:t>
            </a:r>
            <a:r>
              <a:rPr lang="en-IN" sz="1500" dirty="0" err="1"/>
              <a:t>etcd</a:t>
            </a:r>
            <a:r>
              <a:rPr lang="en-IN" sz="1500" dirty="0"/>
              <a:t> nodes that run across </a:t>
            </a:r>
            <a:r>
              <a:rPr lang="en-IN" sz="1500" dirty="0">
                <a:solidFill>
                  <a:srgbClr val="0070C0"/>
                </a:solidFill>
              </a:rPr>
              <a:t>three Availability Zones within a Region</a:t>
            </a:r>
          </a:p>
          <a:p>
            <a:pPr marL="380985" indent="-380985">
              <a:buAutoNum type="arabicPeriod"/>
            </a:pPr>
            <a:r>
              <a:rPr lang="en-IN" sz="1500" dirty="0"/>
              <a:t>EKS </a:t>
            </a:r>
            <a:r>
              <a:rPr lang="en-IN" sz="1500" dirty="0">
                <a:solidFill>
                  <a:srgbClr val="0070C0"/>
                </a:solidFill>
              </a:rPr>
              <a:t>automatically detects and replaces unhealthy </a:t>
            </a:r>
            <a:r>
              <a:rPr lang="en-IN" sz="1500" dirty="0"/>
              <a:t>control plane instances, restarting them across the Availability Zones within the Region as needed.</a:t>
            </a:r>
            <a:endParaRPr lang="en-US" sz="15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C3A327-AB2B-D44F-971E-5C2EA1E6829C}"/>
              </a:ext>
            </a:extLst>
          </p:cNvPr>
          <p:cNvSpPr/>
          <p:nvPr/>
        </p:nvSpPr>
        <p:spPr>
          <a:xfrm>
            <a:off x="185234" y="3408220"/>
            <a:ext cx="1709853" cy="27527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Worker Nodes</a:t>
            </a:r>
          </a:p>
          <a:p>
            <a:pPr algn="ctr"/>
            <a:r>
              <a:rPr lang="en-US" sz="1500" dirty="0"/>
              <a:t>&amp;</a:t>
            </a:r>
          </a:p>
          <a:p>
            <a:pPr algn="ctr"/>
            <a:r>
              <a:rPr lang="en-US" sz="1500" dirty="0"/>
              <a:t>Node Groups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D5681A-2638-754C-8F13-F7392D19FB56}"/>
              </a:ext>
            </a:extLst>
          </p:cNvPr>
          <p:cNvSpPr/>
          <p:nvPr/>
        </p:nvSpPr>
        <p:spPr>
          <a:xfrm>
            <a:off x="2090854" y="3429000"/>
            <a:ext cx="9915913" cy="27527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0985" indent="-380985">
              <a:buAutoNum type="arabicPeriod"/>
            </a:pPr>
            <a:r>
              <a:rPr lang="en-IN" sz="1500" dirty="0"/>
              <a:t>Worker machines in Kubernetes are called nodes.  These are EC2 Instances</a:t>
            </a:r>
          </a:p>
          <a:p>
            <a:pPr marL="380985" indent="-380985">
              <a:buAutoNum type="arabicPeriod"/>
            </a:pPr>
            <a:r>
              <a:rPr lang="en-IN" sz="1500" dirty="0"/>
              <a:t>EKS worker nodes run in our AWS account and connect to our cluster's control plane via the </a:t>
            </a:r>
            <a:r>
              <a:rPr lang="en-IN" sz="1500" dirty="0">
                <a:solidFill>
                  <a:srgbClr val="0070C0"/>
                </a:solidFill>
              </a:rPr>
              <a:t>cluster API server endpoint. </a:t>
            </a:r>
          </a:p>
          <a:p>
            <a:pPr marL="380985" indent="-380985">
              <a:buAutoNum type="arabicPeriod"/>
            </a:pPr>
            <a:r>
              <a:rPr lang="en-IN" sz="1500" dirty="0"/>
              <a:t>A node group is </a:t>
            </a:r>
            <a:r>
              <a:rPr lang="en-IN" sz="1500" dirty="0">
                <a:solidFill>
                  <a:srgbClr val="0070C0"/>
                </a:solidFill>
              </a:rPr>
              <a:t>one or more EC2 instances </a:t>
            </a:r>
            <a:r>
              <a:rPr lang="en-IN" sz="1500" dirty="0"/>
              <a:t>that are deployed in an EC2 Autoscaling group. </a:t>
            </a:r>
          </a:p>
          <a:p>
            <a:pPr marL="380985" indent="-380985">
              <a:buAutoNum type="arabicPeriod"/>
            </a:pPr>
            <a:r>
              <a:rPr lang="en-IN" sz="1500" dirty="0"/>
              <a:t>All instances in a node group must </a:t>
            </a:r>
          </a:p>
          <a:p>
            <a:pPr marL="838166" lvl="1" indent="-380985">
              <a:buAutoNum type="arabicPeriod"/>
            </a:pPr>
            <a:r>
              <a:rPr lang="en-IN" sz="1500" dirty="0"/>
              <a:t>Be the </a:t>
            </a:r>
            <a:r>
              <a:rPr lang="en-IN" sz="1500" dirty="0">
                <a:solidFill>
                  <a:srgbClr val="0070C0"/>
                </a:solidFill>
              </a:rPr>
              <a:t>same instance type</a:t>
            </a:r>
          </a:p>
          <a:p>
            <a:pPr marL="838166" lvl="1" indent="-380985">
              <a:buAutoNum type="arabicPeriod"/>
            </a:pPr>
            <a:r>
              <a:rPr lang="en-IN" sz="1500" dirty="0"/>
              <a:t>Be </a:t>
            </a:r>
            <a:r>
              <a:rPr lang="en-IN" sz="1500" dirty="0">
                <a:solidFill>
                  <a:srgbClr val="0070C0"/>
                </a:solidFill>
              </a:rPr>
              <a:t>running the same AMI</a:t>
            </a:r>
          </a:p>
          <a:p>
            <a:pPr marL="838166" lvl="1" indent="-380985">
              <a:buAutoNum type="arabicPeriod"/>
            </a:pPr>
            <a:r>
              <a:rPr lang="en-IN" sz="1500" dirty="0"/>
              <a:t>Use the </a:t>
            </a:r>
            <a:r>
              <a:rPr lang="en-IN" sz="1500" dirty="0">
                <a:solidFill>
                  <a:srgbClr val="0070C0"/>
                </a:solidFill>
              </a:rPr>
              <a:t>same EKS worker node IAM role</a:t>
            </a:r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id="{5C74761B-8F6F-B946-9F3D-31C6E89B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8960"/>
            <a:ext cx="10515600" cy="990709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372379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8F6956-4955-FF4C-B155-7722E6825080}"/>
              </a:ext>
            </a:extLst>
          </p:cNvPr>
          <p:cNvSpPr/>
          <p:nvPr/>
        </p:nvSpPr>
        <p:spPr>
          <a:xfrm>
            <a:off x="180898" y="904790"/>
            <a:ext cx="1709853" cy="25242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Fargate Profiles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DE3CDC-51B3-CF40-AC02-96E467FFC3B4}"/>
              </a:ext>
            </a:extLst>
          </p:cNvPr>
          <p:cNvSpPr/>
          <p:nvPr/>
        </p:nvSpPr>
        <p:spPr>
          <a:xfrm>
            <a:off x="2057399" y="904790"/>
            <a:ext cx="10018132" cy="25242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0985" indent="-380985">
              <a:buAutoNum type="arabicPeriod"/>
            </a:pPr>
            <a:r>
              <a:rPr lang="en-IN" sz="1500" dirty="0"/>
              <a:t>AWS </a:t>
            </a:r>
            <a:r>
              <a:rPr lang="en-IN" sz="1500" dirty="0" err="1"/>
              <a:t>Fargate</a:t>
            </a:r>
            <a:r>
              <a:rPr lang="en-IN" sz="1500" dirty="0"/>
              <a:t> is a technology that provides </a:t>
            </a:r>
            <a:r>
              <a:rPr lang="en-IN" sz="1500" dirty="0">
                <a:solidFill>
                  <a:srgbClr val="0070C0"/>
                </a:solidFill>
              </a:rPr>
              <a:t>on-demand, right-sized compute capacity </a:t>
            </a:r>
            <a:r>
              <a:rPr lang="en-IN" sz="1500" dirty="0"/>
              <a:t>for containers</a:t>
            </a:r>
          </a:p>
          <a:p>
            <a:pPr marL="380985" indent="-380985">
              <a:buFontTx/>
              <a:buAutoNum type="arabicPeriod"/>
            </a:pPr>
            <a:r>
              <a:rPr lang="en-US" sz="1500" dirty="0"/>
              <a:t>With Fargate, we </a:t>
            </a:r>
            <a:r>
              <a:rPr lang="en-US" sz="1500" dirty="0">
                <a:solidFill>
                  <a:srgbClr val="0070C0"/>
                </a:solidFill>
              </a:rPr>
              <a:t>no longer </a:t>
            </a:r>
            <a:r>
              <a:rPr lang="en-US" sz="1500" dirty="0"/>
              <a:t>have to provision, configure, or scale groups of virtual machines to run containers. </a:t>
            </a:r>
          </a:p>
          <a:p>
            <a:pPr marL="380985" indent="-380985">
              <a:buFontTx/>
              <a:buAutoNum type="arabicPeriod"/>
            </a:pPr>
            <a:r>
              <a:rPr lang="en-US" sz="1500" dirty="0"/>
              <a:t>Each pod running on Fargate has its </a:t>
            </a:r>
            <a:r>
              <a:rPr lang="en-US" sz="1500" dirty="0">
                <a:solidFill>
                  <a:srgbClr val="0070C0"/>
                </a:solidFill>
              </a:rPr>
              <a:t>own isolation boundary </a:t>
            </a:r>
            <a:r>
              <a:rPr lang="en-US" sz="1500" dirty="0"/>
              <a:t>and does not share the underlying kernel, CPU resources, memory resources, or elastic network interface with another pod.</a:t>
            </a:r>
          </a:p>
          <a:p>
            <a:pPr marL="380985" indent="-380985">
              <a:buFontTx/>
              <a:buAutoNum type="arabicPeriod"/>
            </a:pPr>
            <a:r>
              <a:rPr lang="en-US" sz="1500" dirty="0"/>
              <a:t>AWS specially built </a:t>
            </a:r>
            <a:r>
              <a:rPr lang="en-US" sz="1500" dirty="0">
                <a:solidFill>
                  <a:srgbClr val="0070C0"/>
                </a:solidFill>
              </a:rPr>
              <a:t>Fargate controllers </a:t>
            </a:r>
            <a:r>
              <a:rPr lang="en-US" sz="1500" dirty="0"/>
              <a:t>that recognizes the pods belonging to </a:t>
            </a:r>
            <a:r>
              <a:rPr lang="en-US" sz="1500" dirty="0" err="1"/>
              <a:t>fargate</a:t>
            </a:r>
            <a:r>
              <a:rPr lang="en-US" sz="1500" dirty="0"/>
              <a:t> and schedules them on Fargate profiles. </a:t>
            </a:r>
          </a:p>
          <a:p>
            <a:pPr marL="380985" indent="-380985">
              <a:buFontTx/>
              <a:buAutoNum type="arabicPeriod"/>
            </a:pPr>
            <a:r>
              <a:rPr lang="en-US" sz="1500" dirty="0"/>
              <a:t>We will see more in our Fargate learning section.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2BFEE2-574E-494C-ABD2-5EBBC09F3048}"/>
              </a:ext>
            </a:extLst>
          </p:cNvPr>
          <p:cNvSpPr/>
          <p:nvPr/>
        </p:nvSpPr>
        <p:spPr>
          <a:xfrm>
            <a:off x="180898" y="3998673"/>
            <a:ext cx="1709853" cy="19087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VPC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39D25A-AB40-824E-A119-F06842183C96}"/>
              </a:ext>
            </a:extLst>
          </p:cNvPr>
          <p:cNvSpPr/>
          <p:nvPr/>
        </p:nvSpPr>
        <p:spPr>
          <a:xfrm>
            <a:off x="2085898" y="3998673"/>
            <a:ext cx="10018131" cy="19087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0985" indent="-380985">
              <a:buAutoNum type="arabicPeriod"/>
            </a:pPr>
            <a:r>
              <a:rPr lang="en-IN" sz="1500" dirty="0"/>
              <a:t>EKS uses AWS VPC network policies </a:t>
            </a:r>
            <a:r>
              <a:rPr lang="en-IN" sz="1500" dirty="0">
                <a:solidFill>
                  <a:srgbClr val="0070C0"/>
                </a:solidFill>
              </a:rPr>
              <a:t>to restrict traffic</a:t>
            </a:r>
            <a:r>
              <a:rPr lang="en-IN" sz="1500" dirty="0"/>
              <a:t> between control plane components to within a single cluster. </a:t>
            </a:r>
          </a:p>
          <a:p>
            <a:pPr marL="380985" indent="-380985">
              <a:buAutoNum type="arabicPeriod"/>
            </a:pPr>
            <a:r>
              <a:rPr lang="en-IN" sz="1500" dirty="0"/>
              <a:t>Control plane components for a EKS cluster </a:t>
            </a:r>
            <a:r>
              <a:rPr lang="en-IN" sz="1500" dirty="0">
                <a:solidFill>
                  <a:srgbClr val="0070C0"/>
                </a:solidFill>
              </a:rPr>
              <a:t>cannot view or receive </a:t>
            </a:r>
            <a:r>
              <a:rPr lang="en-IN" sz="1500" dirty="0"/>
              <a:t>communication from other clusters or other AWS accounts, except as authorized with Kubernetes RBAC policies. </a:t>
            </a:r>
          </a:p>
          <a:p>
            <a:pPr marL="380985" indent="-380985">
              <a:buAutoNum type="arabicPeriod"/>
            </a:pPr>
            <a:r>
              <a:rPr lang="en-IN" sz="1500" dirty="0"/>
              <a:t>This </a:t>
            </a:r>
            <a:r>
              <a:rPr lang="en-IN" sz="1500" dirty="0">
                <a:solidFill>
                  <a:srgbClr val="0070C0"/>
                </a:solidFill>
              </a:rPr>
              <a:t>secure and highly-available configuration </a:t>
            </a:r>
            <a:r>
              <a:rPr lang="en-IN" sz="1500" dirty="0"/>
              <a:t>makes EKS reliable and recommended for </a:t>
            </a:r>
            <a:r>
              <a:rPr lang="en-IN" sz="1500" dirty="0">
                <a:solidFill>
                  <a:srgbClr val="FFFF00"/>
                </a:solidFill>
              </a:rPr>
              <a:t>production workloads.</a:t>
            </a:r>
            <a:endParaRPr lang="en-US" sz="1500" dirty="0">
              <a:solidFill>
                <a:srgbClr val="FFFF00"/>
              </a:solidFill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5FBD4DF6-C27B-874F-B296-13417DAF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5145"/>
            <a:ext cx="10515600" cy="990709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18272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2512</Words>
  <Application>Microsoft Office PowerPoint</Application>
  <PresentationFormat>Widescreen</PresentationFormat>
  <Paragraphs>526</Paragraphs>
  <Slides>48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Algerian</vt:lpstr>
      <vt:lpstr>Arial</vt:lpstr>
      <vt:lpstr>Calibri</vt:lpstr>
      <vt:lpstr>Calibri Light</vt:lpstr>
      <vt:lpstr>Office Theme</vt:lpstr>
      <vt:lpstr>PowerPoint Presentation</vt:lpstr>
      <vt:lpstr>Kubernetes on AWS Cloud</vt:lpstr>
      <vt:lpstr>PowerPoint Presentation</vt:lpstr>
      <vt:lpstr>AWS EKS Cluster - CLIs</vt:lpstr>
      <vt:lpstr>PowerPoint Presentation</vt:lpstr>
      <vt:lpstr>AWS EKS – Core Objects </vt:lpstr>
      <vt:lpstr>How does EKS work?</vt:lpstr>
      <vt:lpstr>EKS Cluster – Core Objects Detailed</vt:lpstr>
      <vt:lpstr>EKS Cluster – Core Objects Detailed</vt:lpstr>
      <vt:lpstr>PowerPoint Presentation</vt:lpstr>
      <vt:lpstr>PowerPoint Presentation</vt:lpstr>
      <vt:lpstr>Kubernetes - Architecture</vt:lpstr>
      <vt:lpstr>Kubernetes Architecture - Master</vt:lpstr>
      <vt:lpstr>Kubernetes Architecture - Master</vt:lpstr>
      <vt:lpstr>Kubernetes Architecture - Master</vt:lpstr>
      <vt:lpstr>Kubernetes Architecture – Worker Nodes</vt:lpstr>
      <vt:lpstr>PowerPoint Presentation</vt:lpstr>
      <vt:lpstr>EKS Kubernetes - Architecture</vt:lpstr>
      <vt:lpstr>PowerPoint Presentation</vt:lpstr>
      <vt:lpstr>Kubernetes - Fundamentals</vt:lpstr>
      <vt:lpstr>Kubernetes - Imperative &amp; Declarative</vt:lpstr>
      <vt:lpstr>PowerPoint Presentation</vt:lpstr>
      <vt:lpstr>Kubernetes - POD</vt:lpstr>
      <vt:lpstr>Kubernetes - POD</vt:lpstr>
      <vt:lpstr>Kubernetes – PODs</vt:lpstr>
      <vt:lpstr>Kubernetes – Multi-Container Pods</vt:lpstr>
      <vt:lpstr>PowerPoint Presentation</vt:lpstr>
      <vt:lpstr>PowerPoint Presentation</vt:lpstr>
      <vt:lpstr>Kubernetes – Service - NodePort</vt:lpstr>
      <vt:lpstr>PowerPoint Presentation</vt:lpstr>
      <vt:lpstr>PowerPoint Presentation</vt:lpstr>
      <vt:lpstr>Kubernetes - ReplicaSets</vt:lpstr>
      <vt:lpstr>Kubernetes – ReplicaSet</vt:lpstr>
      <vt:lpstr>Kubernetes – ReplicaSet</vt:lpstr>
      <vt:lpstr>Kubernetes – ReplicaSet</vt:lpstr>
      <vt:lpstr>PowerPoint Presentation</vt:lpstr>
      <vt:lpstr>PowerPoint Presentation</vt:lpstr>
      <vt:lpstr>Kubernetes – Deployments</vt:lpstr>
      <vt:lpstr>Kubernetes - Deployment</vt:lpstr>
      <vt:lpstr>PowerPoint Presentation</vt:lpstr>
      <vt:lpstr>PowerPoint Presentation</vt:lpstr>
      <vt:lpstr>Kubernetes - Services</vt:lpstr>
      <vt:lpstr> Services</vt:lpstr>
      <vt:lpstr>PowerPoint Presentation</vt:lpstr>
      <vt:lpstr> Services Demo</vt:lpstr>
      <vt:lpstr>PowerPoint Presentation</vt:lpstr>
      <vt:lpstr>YAML Basics</vt:lpstr>
      <vt:lpstr>YAML Basics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Mulinty Bhaskar</dc:creator>
  <cp:lastModifiedBy>Mulinty Bhaskar</cp:lastModifiedBy>
  <cp:revision>1</cp:revision>
  <dcterms:created xsi:type="dcterms:W3CDTF">2022-05-23T17:16:41Z</dcterms:created>
  <dcterms:modified xsi:type="dcterms:W3CDTF">2022-05-23T17:17:42Z</dcterms:modified>
</cp:coreProperties>
</file>