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2"/>
  </p:notesMasterIdLst>
  <p:sldIdLst>
    <p:sldId id="256" r:id="rId5"/>
    <p:sldId id="310" r:id="rId6"/>
    <p:sldId id="257" r:id="rId7"/>
    <p:sldId id="309" r:id="rId8"/>
    <p:sldId id="258" r:id="rId9"/>
    <p:sldId id="311" r:id="rId10"/>
    <p:sldId id="264" r:id="rId11"/>
    <p:sldId id="259" r:id="rId12"/>
    <p:sldId id="260" r:id="rId13"/>
    <p:sldId id="261" r:id="rId14"/>
    <p:sldId id="267" r:id="rId15"/>
    <p:sldId id="272" r:id="rId16"/>
    <p:sldId id="273" r:id="rId17"/>
    <p:sldId id="277" r:id="rId18"/>
    <p:sldId id="278" r:id="rId19"/>
    <p:sldId id="315" r:id="rId20"/>
    <p:sldId id="330" r:id="rId21"/>
    <p:sldId id="329" r:id="rId22"/>
    <p:sldId id="279" r:id="rId23"/>
    <p:sldId id="312" r:id="rId24"/>
    <p:sldId id="292" r:id="rId25"/>
    <p:sldId id="323" r:id="rId26"/>
    <p:sldId id="282" r:id="rId27"/>
    <p:sldId id="314" r:id="rId28"/>
    <p:sldId id="325" r:id="rId29"/>
    <p:sldId id="287" r:id="rId30"/>
    <p:sldId id="286" r:id="rId31"/>
    <p:sldId id="320" r:id="rId32"/>
    <p:sldId id="321" r:id="rId33"/>
    <p:sldId id="288" r:id="rId34"/>
    <p:sldId id="322" r:id="rId35"/>
    <p:sldId id="289" r:id="rId36"/>
    <p:sldId id="316" r:id="rId37"/>
    <p:sldId id="290" r:id="rId38"/>
    <p:sldId id="317" r:id="rId39"/>
    <p:sldId id="318" r:id="rId40"/>
    <p:sldId id="319" r:id="rId41"/>
    <p:sldId id="324" r:id="rId42"/>
    <p:sldId id="327" r:id="rId43"/>
    <p:sldId id="328" r:id="rId44"/>
    <p:sldId id="334" r:id="rId45"/>
    <p:sldId id="335" r:id="rId46"/>
    <p:sldId id="336" r:id="rId47"/>
    <p:sldId id="333" r:id="rId48"/>
    <p:sldId id="326" r:id="rId49"/>
    <p:sldId id="332" r:id="rId50"/>
    <p:sldId id="331"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52" autoAdjust="0"/>
  </p:normalViewPr>
  <p:slideViewPr>
    <p:cSldViewPr>
      <p:cViewPr varScale="1">
        <p:scale>
          <a:sx n="102" d="100"/>
          <a:sy n="102" d="100"/>
        </p:scale>
        <p:origin x="188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dheer Kolagatla, Vodafone" userId="e8e270ab-4e07-4ff5-9c8e-3a3ea05b12db" providerId="ADAL" clId="{841CF4ED-7858-42A4-B3AA-419216662E9B}"/>
    <pc:docChg chg="undo custSel modSld">
      <pc:chgData name="Sai Sudheer Kolagatla, Vodafone" userId="e8e270ab-4e07-4ff5-9c8e-3a3ea05b12db" providerId="ADAL" clId="{841CF4ED-7858-42A4-B3AA-419216662E9B}" dt="2024-07-15T12:51:25.739" v="45" actId="20577"/>
      <pc:docMkLst>
        <pc:docMk/>
      </pc:docMkLst>
      <pc:sldChg chg="modSp mod">
        <pc:chgData name="Sai Sudheer Kolagatla, Vodafone" userId="e8e270ab-4e07-4ff5-9c8e-3a3ea05b12db" providerId="ADAL" clId="{841CF4ED-7858-42A4-B3AA-419216662E9B}" dt="2024-07-15T12:51:25.739" v="45" actId="20577"/>
        <pc:sldMkLst>
          <pc:docMk/>
          <pc:sldMk cId="0" sldId="256"/>
        </pc:sldMkLst>
        <pc:spChg chg="mod">
          <ac:chgData name="Sai Sudheer Kolagatla, Vodafone" userId="e8e270ab-4e07-4ff5-9c8e-3a3ea05b12db" providerId="ADAL" clId="{841CF4ED-7858-42A4-B3AA-419216662E9B}" dt="2024-07-15T12:51:25.739" v="45" actId="20577"/>
          <ac:spMkLst>
            <pc:docMk/>
            <pc:sldMk cId="0" sldId="256"/>
            <ac:spMk id="4" creationId="{B9E51C59-26BA-A2EE-34A8-FD7D956F7657}"/>
          </ac:spMkLst>
        </pc:spChg>
      </pc:sldChg>
    </pc:docChg>
  </pc:docChgLst>
  <pc:docChgLst>
    <pc:chgData name="Sai Sudheer Kolagatla, Vodafone" userId="e8e270ab-4e07-4ff5-9c8e-3a3ea05b12db" providerId="ADAL" clId="{1F0ABF0A-A02C-47D1-8CF2-2D582D179D90}"/>
    <pc:docChg chg="custSel addSld modSld sldOrd">
      <pc:chgData name="Sai Sudheer Kolagatla, Vodafone" userId="e8e270ab-4e07-4ff5-9c8e-3a3ea05b12db" providerId="ADAL" clId="{1F0ABF0A-A02C-47D1-8CF2-2D582D179D90}" dt="2024-06-11T10:28:40.046" v="31" actId="20577"/>
      <pc:docMkLst>
        <pc:docMk/>
      </pc:docMkLst>
      <pc:sldChg chg="ord">
        <pc:chgData name="Sai Sudheer Kolagatla, Vodafone" userId="e8e270ab-4e07-4ff5-9c8e-3a3ea05b12db" providerId="ADAL" clId="{1F0ABF0A-A02C-47D1-8CF2-2D582D179D90}" dt="2024-06-11T10:27:23.875" v="20"/>
        <pc:sldMkLst>
          <pc:docMk/>
          <pc:sldMk cId="0" sldId="292"/>
        </pc:sldMkLst>
      </pc:sldChg>
      <pc:sldChg chg="addSp delSp modSp add mod">
        <pc:chgData name="Sai Sudheer Kolagatla, Vodafone" userId="e8e270ab-4e07-4ff5-9c8e-3a3ea05b12db" providerId="ADAL" clId="{1F0ABF0A-A02C-47D1-8CF2-2D582D179D90}" dt="2024-06-11T10:28:40.046" v="31" actId="20577"/>
        <pc:sldMkLst>
          <pc:docMk/>
          <pc:sldMk cId="3478223627" sldId="324"/>
        </pc:sldMkLst>
        <pc:spChg chg="mod">
          <ac:chgData name="Sai Sudheer Kolagatla, Vodafone" userId="e8e270ab-4e07-4ff5-9c8e-3a3ea05b12db" providerId="ADAL" clId="{1F0ABF0A-A02C-47D1-8CF2-2D582D179D90}" dt="2024-06-11T10:27:19.523" v="18" actId="1076"/>
          <ac:spMkLst>
            <pc:docMk/>
            <pc:sldMk cId="3478223627" sldId="324"/>
            <ac:spMk id="2" creationId="{00000000-0000-0000-0000-000000000000}"/>
          </ac:spMkLst>
        </pc:spChg>
        <pc:spChg chg="del">
          <ac:chgData name="Sai Sudheer Kolagatla, Vodafone" userId="e8e270ab-4e07-4ff5-9c8e-3a3ea05b12db" providerId="ADAL" clId="{1F0ABF0A-A02C-47D1-8CF2-2D582D179D90}" dt="2024-06-11T10:27:27.997" v="21" actId="478"/>
          <ac:spMkLst>
            <pc:docMk/>
            <pc:sldMk cId="3478223627" sldId="324"/>
            <ac:spMk id="3" creationId="{5A963B4A-9C7D-9969-F417-9CF98FB49130}"/>
          </ac:spMkLst>
        </pc:spChg>
        <pc:spChg chg="add mod">
          <ac:chgData name="Sai Sudheer Kolagatla, Vodafone" userId="e8e270ab-4e07-4ff5-9c8e-3a3ea05b12db" providerId="ADAL" clId="{1F0ABF0A-A02C-47D1-8CF2-2D582D179D90}" dt="2024-06-11T10:28:40.046" v="31" actId="20577"/>
          <ac:spMkLst>
            <pc:docMk/>
            <pc:sldMk cId="3478223627" sldId="324"/>
            <ac:spMk id="4" creationId="{44416F39-3DCF-391E-15EC-E0AED1B4A710}"/>
          </ac:spMkLst>
        </pc:spChg>
        <pc:picChg chg="add mod">
          <ac:chgData name="Sai Sudheer Kolagatla, Vodafone" userId="e8e270ab-4e07-4ff5-9c8e-3a3ea05b12db" providerId="ADAL" clId="{1F0ABF0A-A02C-47D1-8CF2-2D582D179D90}" dt="2024-06-11T10:26:26.753" v="5" actId="1076"/>
          <ac:picMkLst>
            <pc:docMk/>
            <pc:sldMk cId="3478223627" sldId="324"/>
            <ac:picMk id="1026" creationId="{F6EBC82A-D92D-141C-7639-59A6C6E5A978}"/>
          </ac:picMkLst>
        </pc:picChg>
        <pc:picChg chg="del">
          <ac:chgData name="Sai Sudheer Kolagatla, Vodafone" userId="e8e270ab-4e07-4ff5-9c8e-3a3ea05b12db" providerId="ADAL" clId="{1F0ABF0A-A02C-47D1-8CF2-2D582D179D90}" dt="2024-06-11T10:26:14.088" v="1" actId="478"/>
          <ac:picMkLst>
            <pc:docMk/>
            <pc:sldMk cId="3478223627" sldId="324"/>
            <ac:picMk id="10242" creationId="{C8559DA0-5ACA-4BEA-C92F-3736E03EE88B}"/>
          </ac:picMkLst>
        </pc:picChg>
      </pc:sldChg>
    </pc:docChg>
  </pc:docChgLst>
  <pc:docChgLst>
    <pc:chgData name="Sai Sudheer Kolagatla, Vodafone" userId="e8e270ab-4e07-4ff5-9c8e-3a3ea05b12db" providerId="ADAL" clId="{41C22E71-B9E3-4D49-9425-94CC02AEF9B5}"/>
    <pc:docChg chg="undo custSel addSld delSld modSld sldOrd">
      <pc:chgData name="Sai Sudheer Kolagatla, Vodafone" userId="e8e270ab-4e07-4ff5-9c8e-3a3ea05b12db" providerId="ADAL" clId="{41C22E71-B9E3-4D49-9425-94CC02AEF9B5}" dt="2024-06-10T14:50:42.717" v="2155" actId="2696"/>
      <pc:docMkLst>
        <pc:docMk/>
      </pc:docMkLst>
      <pc:sldChg chg="addSp modSp mod">
        <pc:chgData name="Sai Sudheer Kolagatla, Vodafone" userId="e8e270ab-4e07-4ff5-9c8e-3a3ea05b12db" providerId="ADAL" clId="{41C22E71-B9E3-4D49-9425-94CC02AEF9B5}" dt="2024-06-10T09:25:30.578" v="50" actId="1076"/>
        <pc:sldMkLst>
          <pc:docMk/>
          <pc:sldMk cId="0" sldId="256"/>
        </pc:sldMkLst>
        <pc:spChg chg="add mod">
          <ac:chgData name="Sai Sudheer Kolagatla, Vodafone" userId="e8e270ab-4e07-4ff5-9c8e-3a3ea05b12db" providerId="ADAL" clId="{41C22E71-B9E3-4D49-9425-94CC02AEF9B5}" dt="2024-06-10T09:25:08.331" v="21" actId="20577"/>
          <ac:spMkLst>
            <pc:docMk/>
            <pc:sldMk cId="0" sldId="256"/>
            <ac:spMk id="2" creationId="{DA77C3F4-058D-2BA3-B6C1-E8F22FA39AB7}"/>
          </ac:spMkLst>
        </pc:spChg>
        <pc:spChg chg="mod">
          <ac:chgData name="Sai Sudheer Kolagatla, Vodafone" userId="e8e270ab-4e07-4ff5-9c8e-3a3ea05b12db" providerId="ADAL" clId="{41C22E71-B9E3-4D49-9425-94CC02AEF9B5}" dt="2024-06-10T09:25:30.578" v="50" actId="1076"/>
          <ac:spMkLst>
            <pc:docMk/>
            <pc:sldMk cId="0" sldId="256"/>
            <ac:spMk id="4" creationId="{B9E51C59-26BA-A2EE-34A8-FD7D956F7657}"/>
          </ac:spMkLst>
        </pc:spChg>
      </pc:sldChg>
      <pc:sldChg chg="modSp mod">
        <pc:chgData name="Sai Sudheer Kolagatla, Vodafone" userId="e8e270ab-4e07-4ff5-9c8e-3a3ea05b12db" providerId="ADAL" clId="{41C22E71-B9E3-4D49-9425-94CC02AEF9B5}" dt="2024-06-10T14:23:52.736" v="621" actId="20577"/>
        <pc:sldMkLst>
          <pc:docMk/>
          <pc:sldMk cId="0" sldId="258"/>
        </pc:sldMkLst>
        <pc:spChg chg="mod">
          <ac:chgData name="Sai Sudheer Kolagatla, Vodafone" userId="e8e270ab-4e07-4ff5-9c8e-3a3ea05b12db" providerId="ADAL" clId="{41C22E71-B9E3-4D49-9425-94CC02AEF9B5}" dt="2024-06-10T14:23:52.736" v="621" actId="20577"/>
          <ac:spMkLst>
            <pc:docMk/>
            <pc:sldMk cId="0" sldId="258"/>
            <ac:spMk id="6" creationId="{00000000-0000-0000-0000-000000000000}"/>
          </ac:spMkLst>
        </pc:spChg>
        <pc:spChg chg="mod">
          <ac:chgData name="Sai Sudheer Kolagatla, Vodafone" userId="e8e270ab-4e07-4ff5-9c8e-3a3ea05b12db" providerId="ADAL" clId="{41C22E71-B9E3-4D49-9425-94CC02AEF9B5}" dt="2024-06-10T14:20:14.407" v="384" actId="1036"/>
          <ac:spMkLst>
            <pc:docMk/>
            <pc:sldMk cId="0" sldId="258"/>
            <ac:spMk id="10" creationId="{00000000-0000-0000-0000-000000000000}"/>
          </ac:spMkLst>
        </pc:spChg>
        <pc:grpChg chg="mod">
          <ac:chgData name="Sai Sudheer Kolagatla, Vodafone" userId="e8e270ab-4e07-4ff5-9c8e-3a3ea05b12db" providerId="ADAL" clId="{41C22E71-B9E3-4D49-9425-94CC02AEF9B5}" dt="2024-06-10T14:20:01.198" v="375" actId="14100"/>
          <ac:grpSpMkLst>
            <pc:docMk/>
            <pc:sldMk cId="0" sldId="258"/>
            <ac:grpSpMk id="3" creationId="{00000000-0000-0000-0000-000000000000}"/>
          </ac:grpSpMkLst>
        </pc:grpChg>
        <pc:grpChg chg="mod">
          <ac:chgData name="Sai Sudheer Kolagatla, Vodafone" userId="e8e270ab-4e07-4ff5-9c8e-3a3ea05b12db" providerId="ADAL" clId="{41C22E71-B9E3-4D49-9425-94CC02AEF9B5}" dt="2024-06-10T14:20:14.407" v="384" actId="1036"/>
          <ac:grpSpMkLst>
            <pc:docMk/>
            <pc:sldMk cId="0" sldId="258"/>
            <ac:grpSpMk id="7" creationId="{00000000-0000-0000-0000-000000000000}"/>
          </ac:grpSpMkLst>
        </pc:grpChg>
        <pc:picChg chg="mod">
          <ac:chgData name="Sai Sudheer Kolagatla, Vodafone" userId="e8e270ab-4e07-4ff5-9c8e-3a3ea05b12db" providerId="ADAL" clId="{41C22E71-B9E3-4D49-9425-94CC02AEF9B5}" dt="2024-06-10T14:20:14.407" v="384" actId="1036"/>
          <ac:picMkLst>
            <pc:docMk/>
            <pc:sldMk cId="0" sldId="258"/>
            <ac:picMk id="11" creationId="{00000000-0000-0000-0000-000000000000}"/>
          </ac:picMkLst>
        </pc:picChg>
      </pc:sldChg>
      <pc:sldChg chg="modSp mod">
        <pc:chgData name="Sai Sudheer Kolagatla, Vodafone" userId="e8e270ab-4e07-4ff5-9c8e-3a3ea05b12db" providerId="ADAL" clId="{41C22E71-B9E3-4D49-9425-94CC02AEF9B5}" dt="2024-06-10T14:28:08.993" v="825" actId="20577"/>
        <pc:sldMkLst>
          <pc:docMk/>
          <pc:sldMk cId="0" sldId="259"/>
        </pc:sldMkLst>
        <pc:spChg chg="mod">
          <ac:chgData name="Sai Sudheer Kolagatla, Vodafone" userId="e8e270ab-4e07-4ff5-9c8e-3a3ea05b12db" providerId="ADAL" clId="{41C22E71-B9E3-4D49-9425-94CC02AEF9B5}" dt="2024-06-10T14:28:08.993" v="825" actId="20577"/>
          <ac:spMkLst>
            <pc:docMk/>
            <pc:sldMk cId="0" sldId="259"/>
            <ac:spMk id="3" creationId="{00000000-0000-0000-0000-000000000000}"/>
          </ac:spMkLst>
        </pc:spChg>
      </pc:sldChg>
      <pc:sldChg chg="addSp delSp modSp mod">
        <pc:chgData name="Sai Sudheer Kolagatla, Vodafone" userId="e8e270ab-4e07-4ff5-9c8e-3a3ea05b12db" providerId="ADAL" clId="{41C22E71-B9E3-4D49-9425-94CC02AEF9B5}" dt="2024-06-10T14:36:13.376" v="1379" actId="478"/>
        <pc:sldMkLst>
          <pc:docMk/>
          <pc:sldMk cId="0" sldId="260"/>
        </pc:sldMkLst>
        <pc:spChg chg="mod">
          <ac:chgData name="Sai Sudheer Kolagatla, Vodafone" userId="e8e270ab-4e07-4ff5-9c8e-3a3ea05b12db" providerId="ADAL" clId="{41C22E71-B9E3-4D49-9425-94CC02AEF9B5}" dt="2024-06-10T14:30:54.906" v="834" actId="14100"/>
          <ac:spMkLst>
            <pc:docMk/>
            <pc:sldMk cId="0" sldId="260"/>
            <ac:spMk id="7"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1"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3"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5"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7"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9"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20" creationId="{00000000-0000-0000-0000-000000000000}"/>
          </ac:spMkLst>
        </pc:spChg>
        <pc:spChg chg="del">
          <ac:chgData name="Sai Sudheer Kolagatla, Vodafone" userId="e8e270ab-4e07-4ff5-9c8e-3a3ea05b12db" providerId="ADAL" clId="{41C22E71-B9E3-4D49-9425-94CC02AEF9B5}" dt="2024-06-10T14:35:57.088" v="1377" actId="478"/>
          <ac:spMkLst>
            <pc:docMk/>
            <pc:sldMk cId="0" sldId="260"/>
            <ac:spMk id="23"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28" creationId="{00000000-0000-0000-0000-000000000000}"/>
          </ac:spMkLst>
        </pc:spChg>
        <pc:spChg chg="del mod">
          <ac:chgData name="Sai Sudheer Kolagatla, Vodafone" userId="e8e270ab-4e07-4ff5-9c8e-3a3ea05b12db" providerId="ADAL" clId="{41C22E71-B9E3-4D49-9425-94CC02AEF9B5}" dt="2024-06-10T14:36:13.376" v="1379" actId="478"/>
          <ac:spMkLst>
            <pc:docMk/>
            <pc:sldMk cId="0" sldId="260"/>
            <ac:spMk id="29"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30"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47"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49"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50"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56"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58"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60"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61" creationId="{00000000-0000-0000-0000-000000000000}"/>
          </ac:spMkLst>
        </pc:spChg>
        <pc:spChg chg="add mod">
          <ac:chgData name="Sai Sudheer Kolagatla, Vodafone" userId="e8e270ab-4e07-4ff5-9c8e-3a3ea05b12db" providerId="ADAL" clId="{41C22E71-B9E3-4D49-9425-94CC02AEF9B5}" dt="2024-06-10T14:35:10.346" v="1376" actId="255"/>
          <ac:spMkLst>
            <pc:docMk/>
            <pc:sldMk cId="0" sldId="260"/>
            <ac:spMk id="62" creationId="{93BD0164-F50C-3D23-FF8E-15047017ABA1}"/>
          </ac:spMkLst>
        </pc:spChg>
        <pc:grpChg chg="mod">
          <ac:chgData name="Sai Sudheer Kolagatla, Vodafone" userId="e8e270ab-4e07-4ff5-9c8e-3a3ea05b12db" providerId="ADAL" clId="{41C22E71-B9E3-4D49-9425-94CC02AEF9B5}" dt="2024-06-10T14:30:36.387" v="833" actId="1036"/>
          <ac:grpSpMkLst>
            <pc:docMk/>
            <pc:sldMk cId="0" sldId="260"/>
            <ac:grpSpMk id="3"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8"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21"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31"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51" creationId="{00000000-0000-0000-0000-000000000000}"/>
          </ac:grpSpMkLst>
        </pc:grpChg>
        <pc:picChg chg="mod">
          <ac:chgData name="Sai Sudheer Kolagatla, Vodafone" userId="e8e270ab-4e07-4ff5-9c8e-3a3ea05b12db" providerId="ADAL" clId="{41C22E71-B9E3-4D49-9425-94CC02AEF9B5}" dt="2024-06-10T14:30:36.387" v="833" actId="1036"/>
          <ac:picMkLst>
            <pc:docMk/>
            <pc:sldMk cId="0" sldId="260"/>
            <ac:picMk id="12"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14"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16"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18"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48"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57"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59" creationId="{00000000-0000-0000-0000-000000000000}"/>
          </ac:picMkLst>
        </pc:picChg>
      </pc:sldChg>
      <pc:sldChg chg="addSp modSp mod">
        <pc:chgData name="Sai Sudheer Kolagatla, Vodafone" userId="e8e270ab-4e07-4ff5-9c8e-3a3ea05b12db" providerId="ADAL" clId="{41C22E71-B9E3-4D49-9425-94CC02AEF9B5}" dt="2024-06-10T14:40:53.083" v="1768" actId="27107"/>
        <pc:sldMkLst>
          <pc:docMk/>
          <pc:sldMk cId="0" sldId="261"/>
        </pc:sldMkLst>
        <pc:spChg chg="add mod">
          <ac:chgData name="Sai Sudheer Kolagatla, Vodafone" userId="e8e270ab-4e07-4ff5-9c8e-3a3ea05b12db" providerId="ADAL" clId="{41C22E71-B9E3-4D49-9425-94CC02AEF9B5}" dt="2024-06-10T14:40:53.083" v="1768" actId="27107"/>
          <ac:spMkLst>
            <pc:docMk/>
            <pc:sldMk cId="0" sldId="261"/>
            <ac:spMk id="111" creationId="{A81CA1D8-321D-0441-9827-05B3D8A3BB45}"/>
          </ac:spMkLst>
        </pc:spChg>
      </pc:sldChg>
      <pc:sldChg chg="del">
        <pc:chgData name="Sai Sudheer Kolagatla, Vodafone" userId="e8e270ab-4e07-4ff5-9c8e-3a3ea05b12db" providerId="ADAL" clId="{41C22E71-B9E3-4D49-9425-94CC02AEF9B5}" dt="2024-06-10T14:29:01.453" v="826" actId="2696"/>
        <pc:sldMkLst>
          <pc:docMk/>
          <pc:sldMk cId="0" sldId="262"/>
        </pc:sldMkLst>
      </pc:sldChg>
      <pc:sldChg chg="del">
        <pc:chgData name="Sai Sudheer Kolagatla, Vodafone" userId="e8e270ab-4e07-4ff5-9c8e-3a3ea05b12db" providerId="ADAL" clId="{41C22E71-B9E3-4D49-9425-94CC02AEF9B5}" dt="2024-06-10T14:29:06.885" v="827" actId="2696"/>
        <pc:sldMkLst>
          <pc:docMk/>
          <pc:sldMk cId="0" sldId="263"/>
        </pc:sldMkLst>
      </pc:sldChg>
      <pc:sldChg chg="ord">
        <pc:chgData name="Sai Sudheer Kolagatla, Vodafone" userId="e8e270ab-4e07-4ff5-9c8e-3a3ea05b12db" providerId="ADAL" clId="{41C22E71-B9E3-4D49-9425-94CC02AEF9B5}" dt="2024-06-10T14:42:00.026" v="1770"/>
        <pc:sldMkLst>
          <pc:docMk/>
          <pc:sldMk cId="0" sldId="264"/>
        </pc:sldMkLst>
      </pc:sldChg>
      <pc:sldChg chg="del">
        <pc:chgData name="Sai Sudheer Kolagatla, Vodafone" userId="e8e270ab-4e07-4ff5-9c8e-3a3ea05b12db" providerId="ADAL" clId="{41C22E71-B9E3-4D49-9425-94CC02AEF9B5}" dt="2024-06-10T14:42:19.285" v="1771" actId="2696"/>
        <pc:sldMkLst>
          <pc:docMk/>
          <pc:sldMk cId="0" sldId="265"/>
        </pc:sldMkLst>
      </pc:sldChg>
      <pc:sldChg chg="modSp mod">
        <pc:chgData name="Sai Sudheer Kolagatla, Vodafone" userId="e8e270ab-4e07-4ff5-9c8e-3a3ea05b12db" providerId="ADAL" clId="{41C22E71-B9E3-4D49-9425-94CC02AEF9B5}" dt="2024-06-10T09:26:37.825" v="53" actId="33524"/>
        <pc:sldMkLst>
          <pc:docMk/>
          <pc:sldMk cId="0" sldId="266"/>
        </pc:sldMkLst>
        <pc:spChg chg="mod">
          <ac:chgData name="Sai Sudheer Kolagatla, Vodafone" userId="e8e270ab-4e07-4ff5-9c8e-3a3ea05b12db" providerId="ADAL" clId="{41C22E71-B9E3-4D49-9425-94CC02AEF9B5}" dt="2024-06-10T09:26:37.825" v="53" actId="33524"/>
          <ac:spMkLst>
            <pc:docMk/>
            <pc:sldMk cId="0" sldId="266"/>
            <ac:spMk id="4" creationId="{00000000-0000-0000-0000-000000000000}"/>
          </ac:spMkLst>
        </pc:spChg>
      </pc:sldChg>
      <pc:sldChg chg="modSp mod">
        <pc:chgData name="Sai Sudheer Kolagatla, Vodafone" userId="e8e270ab-4e07-4ff5-9c8e-3a3ea05b12db" providerId="ADAL" clId="{41C22E71-B9E3-4D49-9425-94CC02AEF9B5}" dt="2024-06-10T14:50:27.033" v="2153" actId="1076"/>
        <pc:sldMkLst>
          <pc:docMk/>
          <pc:sldMk cId="0" sldId="273"/>
        </pc:sldMkLst>
        <pc:spChg chg="mod">
          <ac:chgData name="Sai Sudheer Kolagatla, Vodafone" userId="e8e270ab-4e07-4ff5-9c8e-3a3ea05b12db" providerId="ADAL" clId="{41C22E71-B9E3-4D49-9425-94CC02AEF9B5}" dt="2024-06-10T14:50:05.265" v="2149" actId="1076"/>
          <ac:spMkLst>
            <pc:docMk/>
            <pc:sldMk cId="0" sldId="273"/>
            <ac:spMk id="3" creationId="{00000000-0000-0000-0000-000000000000}"/>
          </ac:spMkLst>
        </pc:spChg>
        <pc:spChg chg="mod">
          <ac:chgData name="Sai Sudheer Kolagatla, Vodafone" userId="e8e270ab-4e07-4ff5-9c8e-3a3ea05b12db" providerId="ADAL" clId="{41C22E71-B9E3-4D49-9425-94CC02AEF9B5}" dt="2024-06-10T14:50:13.231" v="2151" actId="14100"/>
          <ac:spMkLst>
            <pc:docMk/>
            <pc:sldMk cId="0" sldId="273"/>
            <ac:spMk id="4" creationId="{00000000-0000-0000-0000-000000000000}"/>
          </ac:spMkLst>
        </pc:spChg>
        <pc:spChg chg="mod">
          <ac:chgData name="Sai Sudheer Kolagatla, Vodafone" userId="e8e270ab-4e07-4ff5-9c8e-3a3ea05b12db" providerId="ADAL" clId="{41C22E71-B9E3-4D49-9425-94CC02AEF9B5}" dt="2024-06-10T14:50:27.033" v="2153" actId="1076"/>
          <ac:spMkLst>
            <pc:docMk/>
            <pc:sldMk cId="0" sldId="273"/>
            <ac:spMk id="21" creationId="{00000000-0000-0000-0000-000000000000}"/>
          </ac:spMkLst>
        </pc:spChg>
        <pc:spChg chg="mod">
          <ac:chgData name="Sai Sudheer Kolagatla, Vodafone" userId="e8e270ab-4e07-4ff5-9c8e-3a3ea05b12db" providerId="ADAL" clId="{41C22E71-B9E3-4D49-9425-94CC02AEF9B5}" dt="2024-06-10T14:45:29.135" v="1822" actId="14100"/>
          <ac:spMkLst>
            <pc:docMk/>
            <pc:sldMk cId="0" sldId="273"/>
            <ac:spMk id="22" creationId="{00000000-0000-0000-0000-000000000000}"/>
          </ac:spMkLst>
        </pc:spChg>
      </pc:sldChg>
      <pc:sldChg chg="del">
        <pc:chgData name="Sai Sudheer Kolagatla, Vodafone" userId="e8e270ab-4e07-4ff5-9c8e-3a3ea05b12db" providerId="ADAL" clId="{41C22E71-B9E3-4D49-9425-94CC02AEF9B5}" dt="2024-06-10T14:46:41.339" v="1823" actId="2696"/>
        <pc:sldMkLst>
          <pc:docMk/>
          <pc:sldMk cId="0" sldId="274"/>
        </pc:sldMkLst>
      </pc:sldChg>
      <pc:sldChg chg="del">
        <pc:chgData name="Sai Sudheer Kolagatla, Vodafone" userId="e8e270ab-4e07-4ff5-9c8e-3a3ea05b12db" providerId="ADAL" clId="{41C22E71-B9E3-4D49-9425-94CC02AEF9B5}" dt="2024-06-10T14:50:36.723" v="2154" actId="2696"/>
        <pc:sldMkLst>
          <pc:docMk/>
          <pc:sldMk cId="0" sldId="275"/>
        </pc:sldMkLst>
      </pc:sldChg>
      <pc:sldChg chg="del">
        <pc:chgData name="Sai Sudheer Kolagatla, Vodafone" userId="e8e270ab-4e07-4ff5-9c8e-3a3ea05b12db" providerId="ADAL" clId="{41C22E71-B9E3-4D49-9425-94CC02AEF9B5}" dt="2024-06-10T14:50:42.717" v="2155" actId="2696"/>
        <pc:sldMkLst>
          <pc:docMk/>
          <pc:sldMk cId="0" sldId="276"/>
        </pc:sldMkLst>
      </pc:sldChg>
      <pc:sldChg chg="addSp delSp modSp add mod">
        <pc:chgData name="Sai Sudheer Kolagatla, Vodafone" userId="e8e270ab-4e07-4ff5-9c8e-3a3ea05b12db" providerId="ADAL" clId="{41C22E71-B9E3-4D49-9425-94CC02AEF9B5}" dt="2024-06-10T14:04:05.459" v="189" actId="33524"/>
        <pc:sldMkLst>
          <pc:docMk/>
          <pc:sldMk cId="2489223417" sldId="309"/>
        </pc:sldMkLst>
        <pc:spChg chg="add del mod">
          <ac:chgData name="Sai Sudheer Kolagatla, Vodafone" userId="e8e270ab-4e07-4ff5-9c8e-3a3ea05b12db" providerId="ADAL" clId="{41C22E71-B9E3-4D49-9425-94CC02AEF9B5}" dt="2024-06-10T13:52:21.187" v="68" actId="478"/>
          <ac:spMkLst>
            <pc:docMk/>
            <pc:sldMk cId="2489223417" sldId="309"/>
            <ac:spMk id="6" creationId="{00000000-0000-0000-0000-000000000000}"/>
          </ac:spMkLst>
        </pc:spChg>
        <pc:spChg chg="del mod">
          <ac:chgData name="Sai Sudheer Kolagatla, Vodafone" userId="e8e270ab-4e07-4ff5-9c8e-3a3ea05b12db" providerId="ADAL" clId="{41C22E71-B9E3-4D49-9425-94CC02AEF9B5}" dt="2024-06-10T13:52:10.835" v="65" actId="478"/>
          <ac:spMkLst>
            <pc:docMk/>
            <pc:sldMk cId="2489223417" sldId="309"/>
            <ac:spMk id="10" creationId="{00000000-0000-0000-0000-000000000000}"/>
          </ac:spMkLst>
        </pc:spChg>
        <pc:spChg chg="add del mod">
          <ac:chgData name="Sai Sudheer Kolagatla, Vodafone" userId="e8e270ab-4e07-4ff5-9c8e-3a3ea05b12db" providerId="ADAL" clId="{41C22E71-B9E3-4D49-9425-94CC02AEF9B5}" dt="2024-06-10T14:01:59.624" v="87" actId="478"/>
          <ac:spMkLst>
            <pc:docMk/>
            <pc:sldMk cId="2489223417" sldId="309"/>
            <ac:spMk id="12" creationId="{629D35DB-8EF9-9540-FECA-781142507E8F}"/>
          </ac:spMkLst>
        </pc:spChg>
        <pc:spChg chg="add mod">
          <ac:chgData name="Sai Sudheer Kolagatla, Vodafone" userId="e8e270ab-4e07-4ff5-9c8e-3a3ea05b12db" providerId="ADAL" clId="{41C22E71-B9E3-4D49-9425-94CC02AEF9B5}" dt="2024-06-10T14:04:05.459" v="189" actId="33524"/>
          <ac:spMkLst>
            <pc:docMk/>
            <pc:sldMk cId="2489223417" sldId="309"/>
            <ac:spMk id="13" creationId="{13153B7A-EE45-9C62-7A78-1A50DFE1B548}"/>
          </ac:spMkLst>
        </pc:spChg>
        <pc:grpChg chg="del">
          <ac:chgData name="Sai Sudheer Kolagatla, Vodafone" userId="e8e270ab-4e07-4ff5-9c8e-3a3ea05b12db" providerId="ADAL" clId="{41C22E71-B9E3-4D49-9425-94CC02AEF9B5}" dt="2024-06-10T13:51:54.165" v="55" actId="478"/>
          <ac:grpSpMkLst>
            <pc:docMk/>
            <pc:sldMk cId="2489223417" sldId="309"/>
            <ac:grpSpMk id="3" creationId="{00000000-0000-0000-0000-000000000000}"/>
          </ac:grpSpMkLst>
        </pc:grpChg>
        <pc:grpChg chg="del">
          <ac:chgData name="Sai Sudheer Kolagatla, Vodafone" userId="e8e270ab-4e07-4ff5-9c8e-3a3ea05b12db" providerId="ADAL" clId="{41C22E71-B9E3-4D49-9425-94CC02AEF9B5}" dt="2024-06-10T13:52:01.408" v="57" actId="478"/>
          <ac:grpSpMkLst>
            <pc:docMk/>
            <pc:sldMk cId="2489223417" sldId="309"/>
            <ac:grpSpMk id="7" creationId="{00000000-0000-0000-0000-000000000000}"/>
          </ac:grpSpMkLst>
        </pc:grpChg>
        <pc:picChg chg="del">
          <ac:chgData name="Sai Sudheer Kolagatla, Vodafone" userId="e8e270ab-4e07-4ff5-9c8e-3a3ea05b12db" providerId="ADAL" clId="{41C22E71-B9E3-4D49-9425-94CC02AEF9B5}" dt="2024-06-10T13:52:06.275" v="63" actId="478"/>
          <ac:picMkLst>
            <pc:docMk/>
            <pc:sldMk cId="2489223417" sldId="309"/>
            <ac:picMk id="11" creationId="{00000000-0000-0000-0000-000000000000}"/>
          </ac:picMkLst>
        </pc:picChg>
        <pc:picChg chg="add del mod">
          <ac:chgData name="Sai Sudheer Kolagatla, Vodafone" userId="e8e270ab-4e07-4ff5-9c8e-3a3ea05b12db" providerId="ADAL" clId="{41C22E71-B9E3-4D49-9425-94CC02AEF9B5}" dt="2024-06-10T13:53:11.808" v="76"/>
          <ac:picMkLst>
            <pc:docMk/>
            <pc:sldMk cId="2489223417" sldId="309"/>
            <ac:picMk id="1026" creationId="{78936E95-24BE-A0AC-44A2-3A697F58C428}"/>
          </ac:picMkLst>
        </pc:picChg>
        <pc:picChg chg="add mod">
          <ac:chgData name="Sai Sudheer Kolagatla, Vodafone" userId="e8e270ab-4e07-4ff5-9c8e-3a3ea05b12db" providerId="ADAL" clId="{41C22E71-B9E3-4D49-9425-94CC02AEF9B5}" dt="2024-06-10T13:57:15.703" v="81" actId="14100"/>
          <ac:picMkLst>
            <pc:docMk/>
            <pc:sldMk cId="2489223417" sldId="309"/>
            <ac:picMk id="1028" creationId="{A3FC1D48-8CF5-BC87-50BC-E96C374BCF26}"/>
          </ac:picMkLst>
        </pc:picChg>
      </pc:sldChg>
      <pc:sldChg chg="addSp delSp modSp add mod">
        <pc:chgData name="Sai Sudheer Kolagatla, Vodafone" userId="e8e270ab-4e07-4ff5-9c8e-3a3ea05b12db" providerId="ADAL" clId="{41C22E71-B9E3-4D49-9425-94CC02AEF9B5}" dt="2024-06-10T14:16:29.567" v="302" actId="13822"/>
        <pc:sldMkLst>
          <pc:docMk/>
          <pc:sldMk cId="4131264128" sldId="310"/>
        </pc:sldMkLst>
        <pc:spChg chg="mod">
          <ac:chgData name="Sai Sudheer Kolagatla, Vodafone" userId="e8e270ab-4e07-4ff5-9c8e-3a3ea05b12db" providerId="ADAL" clId="{41C22E71-B9E3-4D49-9425-94CC02AEF9B5}" dt="2024-06-10T14:10:38.767" v="220" actId="12"/>
          <ac:spMkLst>
            <pc:docMk/>
            <pc:sldMk cId="4131264128" sldId="310"/>
            <ac:spMk id="3" creationId="{00000000-0000-0000-0000-000000000000}"/>
          </ac:spMkLst>
        </pc:spChg>
        <pc:spChg chg="add mod">
          <ac:chgData name="Sai Sudheer Kolagatla, Vodafone" userId="e8e270ab-4e07-4ff5-9c8e-3a3ea05b12db" providerId="ADAL" clId="{41C22E71-B9E3-4D49-9425-94CC02AEF9B5}" dt="2024-06-10T14:11:39.803" v="255" actId="1076"/>
          <ac:spMkLst>
            <pc:docMk/>
            <pc:sldMk cId="4131264128" sldId="310"/>
            <ac:spMk id="4" creationId="{214F9171-76FB-B1F2-4248-15DFE7BBA542}"/>
          </ac:spMkLst>
        </pc:spChg>
        <pc:spChg chg="add mod">
          <ac:chgData name="Sai Sudheer Kolagatla, Vodafone" userId="e8e270ab-4e07-4ff5-9c8e-3a3ea05b12db" providerId="ADAL" clId="{41C22E71-B9E3-4D49-9425-94CC02AEF9B5}" dt="2024-06-10T14:13:36.101" v="279" actId="1076"/>
          <ac:spMkLst>
            <pc:docMk/>
            <pc:sldMk cId="4131264128" sldId="310"/>
            <ac:spMk id="7" creationId="{BC4DA339-8911-6F65-2BD7-6FB62FD9E5B4}"/>
          </ac:spMkLst>
        </pc:spChg>
        <pc:spChg chg="add mod">
          <ac:chgData name="Sai Sudheer Kolagatla, Vodafone" userId="e8e270ab-4e07-4ff5-9c8e-3a3ea05b12db" providerId="ADAL" clId="{41C22E71-B9E3-4D49-9425-94CC02AEF9B5}" dt="2024-06-10T14:16:29.567" v="302" actId="13822"/>
          <ac:spMkLst>
            <pc:docMk/>
            <pc:sldMk cId="4131264128" sldId="310"/>
            <ac:spMk id="18" creationId="{2B2BB31A-51AF-33FF-8FC3-4621524D44B1}"/>
          </ac:spMkLst>
        </pc:spChg>
        <pc:picChg chg="add mod">
          <ac:chgData name="Sai Sudheer Kolagatla, Vodafone" userId="e8e270ab-4e07-4ff5-9c8e-3a3ea05b12db" providerId="ADAL" clId="{41C22E71-B9E3-4D49-9425-94CC02AEF9B5}" dt="2024-06-10T14:12:15.769" v="259" actId="1076"/>
          <ac:picMkLst>
            <pc:docMk/>
            <pc:sldMk cId="4131264128" sldId="310"/>
            <ac:picMk id="5" creationId="{3946E051-12B1-2052-7407-81DFE54A08E1}"/>
          </ac:picMkLst>
        </pc:picChg>
        <pc:picChg chg="add mod">
          <ac:chgData name="Sai Sudheer Kolagatla, Vodafone" userId="e8e270ab-4e07-4ff5-9c8e-3a3ea05b12db" providerId="ADAL" clId="{41C22E71-B9E3-4D49-9425-94CC02AEF9B5}" dt="2024-06-10T14:12:20.147" v="261" actId="1076"/>
          <ac:picMkLst>
            <pc:docMk/>
            <pc:sldMk cId="4131264128" sldId="310"/>
            <ac:picMk id="6" creationId="{B0009D69-77C9-BA29-E42F-C0C8BD47AB28}"/>
          </ac:picMkLst>
        </pc:picChg>
        <pc:picChg chg="add del mod">
          <ac:chgData name="Sai Sudheer Kolagatla, Vodafone" userId="e8e270ab-4e07-4ff5-9c8e-3a3ea05b12db" providerId="ADAL" clId="{41C22E71-B9E3-4D49-9425-94CC02AEF9B5}" dt="2024-06-10T14:16:11.418" v="299" actId="21"/>
          <ac:picMkLst>
            <pc:docMk/>
            <pc:sldMk cId="4131264128" sldId="310"/>
            <ac:picMk id="17" creationId="{7E8D9E07-1B1C-AB40-B7D6-A0AA35B56071}"/>
          </ac:picMkLst>
        </pc:picChg>
        <pc:picChg chg="add mod">
          <ac:chgData name="Sai Sudheer Kolagatla, Vodafone" userId="e8e270ab-4e07-4ff5-9c8e-3a3ea05b12db" providerId="ADAL" clId="{41C22E71-B9E3-4D49-9425-94CC02AEF9B5}" dt="2024-06-10T14:11:09.034" v="229" actId="14100"/>
          <ac:picMkLst>
            <pc:docMk/>
            <pc:sldMk cId="4131264128" sldId="310"/>
            <ac:picMk id="2050" creationId="{47C51952-1B57-721C-79EA-FF3978DD8756}"/>
          </ac:picMkLst>
        </pc:picChg>
        <pc:picChg chg="add mod">
          <ac:chgData name="Sai Sudheer Kolagatla, Vodafone" userId="e8e270ab-4e07-4ff5-9c8e-3a3ea05b12db" providerId="ADAL" clId="{41C22E71-B9E3-4D49-9425-94CC02AEF9B5}" dt="2024-06-10T14:12:08.898" v="257" actId="1076"/>
          <ac:picMkLst>
            <pc:docMk/>
            <pc:sldMk cId="4131264128" sldId="310"/>
            <ac:picMk id="2052" creationId="{1DFB24C6-94C3-CEC6-AAE9-2AFA70FAE3D3}"/>
          </ac:picMkLst>
        </pc:picChg>
        <pc:picChg chg="add mod">
          <ac:chgData name="Sai Sudheer Kolagatla, Vodafone" userId="e8e270ab-4e07-4ff5-9c8e-3a3ea05b12db" providerId="ADAL" clId="{41C22E71-B9E3-4D49-9425-94CC02AEF9B5}" dt="2024-06-10T14:13:38.185" v="280" actId="1076"/>
          <ac:picMkLst>
            <pc:docMk/>
            <pc:sldMk cId="4131264128" sldId="310"/>
            <ac:picMk id="2054" creationId="{5D60347E-CFD2-9ECD-173B-AB22D2263067}"/>
          </ac:picMkLst>
        </pc:picChg>
        <pc:picChg chg="add mod">
          <ac:chgData name="Sai Sudheer Kolagatla, Vodafone" userId="e8e270ab-4e07-4ff5-9c8e-3a3ea05b12db" providerId="ADAL" clId="{41C22E71-B9E3-4D49-9425-94CC02AEF9B5}" dt="2024-06-10T14:15:03.008" v="284" actId="1076"/>
          <ac:picMkLst>
            <pc:docMk/>
            <pc:sldMk cId="4131264128" sldId="310"/>
            <ac:picMk id="2056" creationId="{3FB8CDDA-C4F8-7AD3-A28E-7D2E712582CC}"/>
          </ac:picMkLst>
        </pc:picChg>
        <pc:picChg chg="add del mod">
          <ac:chgData name="Sai Sudheer Kolagatla, Vodafone" userId="e8e270ab-4e07-4ff5-9c8e-3a3ea05b12db" providerId="ADAL" clId="{41C22E71-B9E3-4D49-9425-94CC02AEF9B5}" dt="2024-06-10T14:16:00.793" v="295"/>
          <ac:picMkLst>
            <pc:docMk/>
            <pc:sldMk cId="4131264128" sldId="310"/>
            <ac:picMk id="2058" creationId="{0ED58359-9BFF-3C38-87A0-04610D198A7B}"/>
          </ac:picMkLst>
        </pc:picChg>
        <pc:cxnChg chg="add del mod">
          <ac:chgData name="Sai Sudheer Kolagatla, Vodafone" userId="e8e270ab-4e07-4ff5-9c8e-3a3ea05b12db" providerId="ADAL" clId="{41C22E71-B9E3-4D49-9425-94CC02AEF9B5}" dt="2024-06-10T14:13:32.200" v="278" actId="478"/>
          <ac:cxnSpMkLst>
            <pc:docMk/>
            <pc:sldMk cId="4131264128" sldId="310"/>
            <ac:cxnSpMk id="9" creationId="{8C8CDBC5-3D8C-3F23-8E47-B9989E0C5DBC}"/>
          </ac:cxnSpMkLst>
        </pc:cxnChg>
        <pc:cxnChg chg="add mod">
          <ac:chgData name="Sai Sudheer Kolagatla, Vodafone" userId="e8e270ab-4e07-4ff5-9c8e-3a3ea05b12db" providerId="ADAL" clId="{41C22E71-B9E3-4D49-9425-94CC02AEF9B5}" dt="2024-06-10T14:13:44.749" v="281" actId="11529"/>
          <ac:cxnSpMkLst>
            <pc:docMk/>
            <pc:sldMk cId="4131264128" sldId="310"/>
            <ac:cxnSpMk id="11" creationId="{1C0A18BB-0530-1FED-BCBC-29694EB5647C}"/>
          </ac:cxnSpMkLst>
        </pc:cxnChg>
        <pc:cxnChg chg="add del mod">
          <ac:chgData name="Sai Sudheer Kolagatla, Vodafone" userId="e8e270ab-4e07-4ff5-9c8e-3a3ea05b12db" providerId="ADAL" clId="{41C22E71-B9E3-4D49-9425-94CC02AEF9B5}" dt="2024-06-10T14:16:00.073" v="294" actId="21"/>
          <ac:cxnSpMkLst>
            <pc:docMk/>
            <pc:sldMk cId="4131264128" sldId="310"/>
            <ac:cxnSpMk id="13" creationId="{9A59EE0B-D65B-D1A8-90FA-FE6D5FB29C84}"/>
          </ac:cxnSpMkLst>
        </pc:cxnChg>
        <pc:cxnChg chg="add del mod">
          <ac:chgData name="Sai Sudheer Kolagatla, Vodafone" userId="e8e270ab-4e07-4ff5-9c8e-3a3ea05b12db" providerId="ADAL" clId="{41C22E71-B9E3-4D49-9425-94CC02AEF9B5}" dt="2024-06-10T14:16:11.418" v="299" actId="21"/>
          <ac:cxnSpMkLst>
            <pc:docMk/>
            <pc:sldMk cId="4131264128" sldId="310"/>
            <ac:cxnSpMk id="16" creationId="{2758E1DF-7F63-2BB5-8E71-AB8488C9E39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D4C5283-B5F7-4A66-A185-C9A4B53406F7}" type="datetimeFigureOut">
              <a:rPr lang="en-IN" smtClean="0"/>
              <a:t>20-08-2024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D81E5C3-3A9C-46B5-ADEE-E7713F9CB24E}" type="slidenum">
              <a:rPr lang="en-IN" smtClean="0"/>
              <a:t>‹#›</a:t>
            </a:fld>
            <a:endParaRPr lang="en-IN"/>
          </a:p>
        </p:txBody>
      </p:sp>
    </p:spTree>
    <p:extLst>
      <p:ext uri="{BB962C8B-B14F-4D97-AF65-F5344CB8AC3E}">
        <p14:creationId xmlns:p14="http://schemas.microsoft.com/office/powerpoint/2010/main" val="369673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https://www.davidc.net/sites/default/subnets/subnets.html</a:t>
            </a:r>
          </a:p>
        </p:txBody>
      </p:sp>
      <p:sp>
        <p:nvSpPr>
          <p:cNvPr id="4" name="Slide Number Placeholder 3"/>
          <p:cNvSpPr>
            <a:spLocks noGrp="1"/>
          </p:cNvSpPr>
          <p:nvPr>
            <p:ph type="sldNum" sz="quarter" idx="5"/>
          </p:nvPr>
        </p:nvSpPr>
        <p:spPr/>
        <p:txBody>
          <a:bodyPr/>
          <a:lstStyle/>
          <a:p>
            <a:fld id="{7D81E5C3-3A9C-46B5-ADEE-E7713F9CB24E}" type="slidenum">
              <a:rPr lang="en-IN" smtClean="0"/>
              <a:t>14</a:t>
            </a:fld>
            <a:endParaRPr lang="en-IN"/>
          </a:p>
        </p:txBody>
      </p:sp>
    </p:spTree>
    <p:extLst>
      <p:ext uri="{BB962C8B-B14F-4D97-AF65-F5344CB8AC3E}">
        <p14:creationId xmlns:p14="http://schemas.microsoft.com/office/powerpoint/2010/main" val="351299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fields @timestamp, @message</a:t>
            </a:r>
          </a:p>
          <a:p>
            <a:r>
              <a:rPr lang="en-IN" dirty="0"/>
              <a:t>| sort @timestamp </a:t>
            </a:r>
            <a:r>
              <a:rPr lang="en-IN" dirty="0" err="1"/>
              <a:t>desc</a:t>
            </a:r>
            <a:endParaRPr lang="en-IN" dirty="0"/>
          </a:p>
          <a:p>
            <a:r>
              <a:rPr lang="en-IN" dirty="0"/>
              <a:t>| limit 10</a:t>
            </a:r>
          </a:p>
          <a:p>
            <a:r>
              <a:rPr lang="en-IN" dirty="0"/>
              <a:t> </a:t>
            </a:r>
          </a:p>
          <a:p>
            <a:r>
              <a:rPr lang="en-IN" dirty="0"/>
              <a:t>stats sum(packets) as </a:t>
            </a:r>
            <a:r>
              <a:rPr lang="en-IN" dirty="0" err="1"/>
              <a:t>packetsTransferred</a:t>
            </a:r>
            <a:r>
              <a:rPr lang="en-IN" dirty="0"/>
              <a:t> by </a:t>
            </a:r>
            <a:r>
              <a:rPr lang="en-IN" dirty="0" err="1"/>
              <a:t>srcAddr</a:t>
            </a:r>
            <a:r>
              <a:rPr lang="en-IN" dirty="0"/>
              <a:t>, </a:t>
            </a:r>
            <a:r>
              <a:rPr lang="en-IN" dirty="0" err="1"/>
              <a:t>dstAddr</a:t>
            </a:r>
            <a:endParaRPr lang="en-IN" dirty="0"/>
          </a:p>
          <a:p>
            <a:r>
              <a:rPr lang="en-IN" dirty="0"/>
              <a:t>| sort </a:t>
            </a:r>
            <a:r>
              <a:rPr lang="en-IN" dirty="0" err="1"/>
              <a:t>packetsTransferred</a:t>
            </a:r>
            <a:r>
              <a:rPr lang="en-IN" dirty="0"/>
              <a:t>  </a:t>
            </a:r>
            <a:r>
              <a:rPr lang="en-IN" dirty="0" err="1"/>
              <a:t>desc</a:t>
            </a:r>
            <a:endParaRPr lang="en-IN" dirty="0"/>
          </a:p>
          <a:p>
            <a:r>
              <a:rPr lang="en-IN" dirty="0"/>
              <a:t>| limit 15</a:t>
            </a:r>
          </a:p>
          <a:p>
            <a:r>
              <a:rPr lang="en-IN" dirty="0"/>
              <a:t>	</a:t>
            </a:r>
          </a:p>
          <a:p>
            <a:r>
              <a:rPr lang="en-IN" dirty="0"/>
              <a:t>fields @timestamp, </a:t>
            </a:r>
            <a:r>
              <a:rPr lang="en-IN" dirty="0" err="1"/>
              <a:t>interfaceId</a:t>
            </a:r>
            <a:r>
              <a:rPr lang="en-IN" dirty="0"/>
              <a:t>, </a:t>
            </a:r>
            <a:r>
              <a:rPr lang="en-IN" dirty="0" err="1"/>
              <a:t>srcAddr</a:t>
            </a:r>
            <a:r>
              <a:rPr lang="en-IN" dirty="0"/>
              <a:t>, </a:t>
            </a:r>
            <a:r>
              <a:rPr lang="en-IN" dirty="0" err="1"/>
              <a:t>dstAddr</a:t>
            </a:r>
            <a:r>
              <a:rPr lang="en-IN" dirty="0"/>
              <a:t>, action</a:t>
            </a:r>
          </a:p>
          <a:p>
            <a:r>
              <a:rPr lang="en-IN" dirty="0"/>
              <a:t>| filter (</a:t>
            </a:r>
            <a:r>
              <a:rPr lang="en-IN" dirty="0" err="1"/>
              <a:t>interfaceId</a:t>
            </a:r>
            <a:r>
              <a:rPr lang="en-IN" dirty="0"/>
              <a:t> = '</a:t>
            </a:r>
            <a:r>
              <a:rPr lang="en-IN" dirty="0" err="1"/>
              <a:t>eni-xxxxxxxxx</a:t>
            </a:r>
            <a:r>
              <a:rPr lang="en-IN" dirty="0"/>
              <a:t>' and action = 'REJECT')</a:t>
            </a:r>
          </a:p>
          <a:p>
            <a:r>
              <a:rPr lang="en-IN" dirty="0"/>
              <a:t>| sort @timestamp </a:t>
            </a:r>
            <a:r>
              <a:rPr lang="en-IN" dirty="0" err="1"/>
              <a:t>desc</a:t>
            </a:r>
            <a:endParaRPr lang="en-IN" dirty="0"/>
          </a:p>
          <a:p>
            <a:r>
              <a:rPr lang="en-IN" dirty="0"/>
              <a:t>| limit 5</a:t>
            </a:r>
          </a:p>
          <a:p>
            <a:endParaRPr lang="en-IN" dirty="0"/>
          </a:p>
          <a:p>
            <a:r>
              <a:rPr lang="en-IN" dirty="0"/>
              <a:t>fields @timestamp, </a:t>
            </a:r>
            <a:r>
              <a:rPr lang="en-IN" dirty="0" err="1"/>
              <a:t>srcAddr</a:t>
            </a:r>
            <a:r>
              <a:rPr lang="en-IN" dirty="0"/>
              <a:t>, </a:t>
            </a:r>
            <a:r>
              <a:rPr lang="en-IN" dirty="0" err="1"/>
              <a:t>dstAddr</a:t>
            </a:r>
            <a:endParaRPr lang="en-IN" dirty="0"/>
          </a:p>
          <a:p>
            <a:r>
              <a:rPr lang="en-IN" dirty="0"/>
              <a:t>| sort @timestamp </a:t>
            </a:r>
            <a:r>
              <a:rPr lang="en-IN" dirty="0" err="1"/>
              <a:t>desc</a:t>
            </a:r>
            <a:endParaRPr lang="en-IN" dirty="0"/>
          </a:p>
          <a:p>
            <a:r>
              <a:rPr lang="en-IN" dirty="0"/>
              <a:t>| limit 5</a:t>
            </a:r>
          </a:p>
          <a:p>
            <a:r>
              <a:rPr lang="en-IN" dirty="0"/>
              <a:t>| filter </a:t>
            </a:r>
            <a:r>
              <a:rPr lang="en-IN" dirty="0" err="1"/>
              <a:t>srcAddr</a:t>
            </a:r>
            <a:r>
              <a:rPr lang="en-IN" dirty="0"/>
              <a:t> like "172.31."</a:t>
            </a:r>
          </a:p>
          <a:p>
            <a:r>
              <a:rPr lang="en-IN" dirty="0"/>
              <a:t> </a:t>
            </a:r>
          </a:p>
          <a:p>
            <a:r>
              <a:rPr lang="en-IN" dirty="0"/>
              <a:t> </a:t>
            </a:r>
          </a:p>
          <a:p>
            <a:r>
              <a:rPr lang="en-IN" dirty="0"/>
              <a:t>fields @timestamp, @message</a:t>
            </a:r>
          </a:p>
          <a:p>
            <a:r>
              <a:rPr lang="en-IN" dirty="0"/>
              <a:t>| stats count(*) as records by </a:t>
            </a:r>
            <a:r>
              <a:rPr lang="en-IN" dirty="0" err="1"/>
              <a:t>dstPort</a:t>
            </a:r>
            <a:r>
              <a:rPr lang="en-IN" dirty="0"/>
              <a:t>, </a:t>
            </a:r>
            <a:r>
              <a:rPr lang="en-IN" dirty="0" err="1"/>
              <a:t>srcAddr</a:t>
            </a:r>
            <a:r>
              <a:rPr lang="en-IN" dirty="0"/>
              <a:t>, </a:t>
            </a:r>
            <a:r>
              <a:rPr lang="en-IN" dirty="0" err="1"/>
              <a:t>dstAddr</a:t>
            </a:r>
            <a:r>
              <a:rPr lang="en-IN" dirty="0"/>
              <a:t> as Destination</a:t>
            </a:r>
          </a:p>
          <a:p>
            <a:r>
              <a:rPr lang="en-IN" dirty="0"/>
              <a:t>| filter </a:t>
            </a:r>
            <a:r>
              <a:rPr lang="en-IN" dirty="0" err="1"/>
              <a:t>dstPort</a:t>
            </a:r>
            <a:r>
              <a:rPr lang="en-IN" dirty="0"/>
              <a:t>="80" or </a:t>
            </a:r>
            <a:r>
              <a:rPr lang="en-IN" dirty="0" err="1"/>
              <a:t>dstPort</a:t>
            </a:r>
            <a:r>
              <a:rPr lang="en-IN" dirty="0"/>
              <a:t>="443" or </a:t>
            </a:r>
            <a:r>
              <a:rPr lang="en-IN" dirty="0" err="1"/>
              <a:t>dstPort</a:t>
            </a:r>
            <a:r>
              <a:rPr lang="en-IN" dirty="0"/>
              <a:t>="22" or </a:t>
            </a:r>
            <a:r>
              <a:rPr lang="en-IN" dirty="0" err="1"/>
              <a:t>dstPort</a:t>
            </a:r>
            <a:r>
              <a:rPr lang="en-IN" dirty="0"/>
              <a:t>="25"</a:t>
            </a:r>
          </a:p>
          <a:p>
            <a:r>
              <a:rPr lang="en-IN" dirty="0"/>
              <a:t>| sort </a:t>
            </a:r>
            <a:r>
              <a:rPr lang="en-IN" dirty="0" err="1"/>
              <a:t>HitCount</a:t>
            </a:r>
            <a:r>
              <a:rPr lang="en-IN" dirty="0"/>
              <a:t> </a:t>
            </a:r>
            <a:r>
              <a:rPr lang="en-IN" dirty="0" err="1"/>
              <a:t>desc</a:t>
            </a:r>
            <a:endParaRPr lang="en-IN" dirty="0"/>
          </a:p>
          <a:p>
            <a:r>
              <a:rPr lang="en-IN" dirty="0"/>
              <a:t>| limit 10</a:t>
            </a:r>
          </a:p>
          <a:p>
            <a:r>
              <a:rPr lang="en-IN" dirty="0"/>
              <a:t> </a:t>
            </a:r>
          </a:p>
          <a:p>
            <a:r>
              <a:rPr lang="en-IN" dirty="0"/>
              <a:t>fields @timestamp, @message</a:t>
            </a:r>
          </a:p>
          <a:p>
            <a:r>
              <a:rPr lang="en-IN" dirty="0"/>
              <a:t>| stats count(*) as records by </a:t>
            </a:r>
            <a:r>
              <a:rPr lang="en-IN" dirty="0" err="1"/>
              <a:t>dstPort</a:t>
            </a:r>
            <a:r>
              <a:rPr lang="en-IN" dirty="0"/>
              <a:t>, </a:t>
            </a:r>
            <a:r>
              <a:rPr lang="en-IN" dirty="0" err="1"/>
              <a:t>srcAddr</a:t>
            </a:r>
            <a:r>
              <a:rPr lang="en-IN" dirty="0"/>
              <a:t>, </a:t>
            </a:r>
            <a:r>
              <a:rPr lang="en-IN" dirty="0" err="1"/>
              <a:t>dstAddr</a:t>
            </a:r>
            <a:r>
              <a:rPr lang="en-IN" dirty="0"/>
              <a:t> as Destination</a:t>
            </a:r>
          </a:p>
          <a:p>
            <a:r>
              <a:rPr lang="en-IN" dirty="0"/>
              <a:t>| filter </a:t>
            </a:r>
            <a:r>
              <a:rPr lang="en-IN" dirty="0" err="1"/>
              <a:t>dstPort</a:t>
            </a:r>
            <a:r>
              <a:rPr lang="en-IN" dirty="0"/>
              <a:t>="80" or </a:t>
            </a:r>
            <a:r>
              <a:rPr lang="en-IN" dirty="0" err="1"/>
              <a:t>dstPort</a:t>
            </a:r>
            <a:r>
              <a:rPr lang="en-IN" dirty="0"/>
              <a:t>="443" or </a:t>
            </a:r>
            <a:r>
              <a:rPr lang="en-IN" dirty="0" err="1"/>
              <a:t>dstPort</a:t>
            </a:r>
            <a:r>
              <a:rPr lang="en-IN" dirty="0"/>
              <a:t>="22" or </a:t>
            </a:r>
            <a:r>
              <a:rPr lang="en-IN" dirty="0" err="1"/>
              <a:t>dstPort</a:t>
            </a:r>
            <a:r>
              <a:rPr lang="en-IN" dirty="0"/>
              <a:t>="25"</a:t>
            </a:r>
          </a:p>
          <a:p>
            <a:r>
              <a:rPr lang="en-IN" dirty="0"/>
              <a:t>| sort </a:t>
            </a:r>
            <a:r>
              <a:rPr lang="en-IN" dirty="0" err="1"/>
              <a:t>HitCount</a:t>
            </a:r>
            <a:r>
              <a:rPr lang="en-IN" dirty="0"/>
              <a:t> </a:t>
            </a:r>
            <a:r>
              <a:rPr lang="en-IN" dirty="0" err="1"/>
              <a:t>desc</a:t>
            </a:r>
            <a:endParaRPr lang="en-IN" dirty="0"/>
          </a:p>
          <a:p>
            <a:r>
              <a:rPr lang="en-IN" dirty="0"/>
              <a:t>| limit 10</a:t>
            </a:r>
          </a:p>
          <a:p>
            <a:r>
              <a:rPr lang="en-IN" dirty="0"/>
              <a:t> </a:t>
            </a:r>
          </a:p>
        </p:txBody>
      </p:sp>
      <p:sp>
        <p:nvSpPr>
          <p:cNvPr id="4" name="Slide Number Placeholder 3"/>
          <p:cNvSpPr>
            <a:spLocks noGrp="1"/>
          </p:cNvSpPr>
          <p:nvPr>
            <p:ph type="sldNum" sz="quarter" idx="5"/>
          </p:nvPr>
        </p:nvSpPr>
        <p:spPr/>
        <p:txBody>
          <a:bodyPr/>
          <a:lstStyle/>
          <a:p>
            <a:fld id="{7D81E5C3-3A9C-46B5-ADEE-E7713F9CB24E}" type="slidenum">
              <a:rPr lang="en-IN" smtClean="0"/>
              <a:t>45</a:t>
            </a:fld>
            <a:endParaRPr lang="en-IN"/>
          </a:p>
        </p:txBody>
      </p:sp>
    </p:spTree>
    <p:extLst>
      <p:ext uri="{BB962C8B-B14F-4D97-AF65-F5344CB8AC3E}">
        <p14:creationId xmlns:p14="http://schemas.microsoft.com/office/powerpoint/2010/main" val="52094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81E5C3-3A9C-46B5-ADEE-E7713F9CB24E}" type="slidenum">
              <a:rPr lang="en-IN" smtClean="0"/>
              <a:t>46</a:t>
            </a:fld>
            <a:endParaRPr lang="en-IN"/>
          </a:p>
        </p:txBody>
      </p:sp>
    </p:spTree>
    <p:extLst>
      <p:ext uri="{BB962C8B-B14F-4D97-AF65-F5344CB8AC3E}">
        <p14:creationId xmlns:p14="http://schemas.microsoft.com/office/powerpoint/2010/main" val="102588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0" y="0"/>
            <a:ext cx="9144000" cy="2514600"/>
          </a:xfrm>
          <a:custGeom>
            <a:avLst/>
            <a:gdLst/>
            <a:ahLst/>
            <a:cxnLst/>
            <a:rect l="l" t="t" r="r" b="b"/>
            <a:pathLst>
              <a:path w="9144000" h="2514600">
                <a:moveTo>
                  <a:pt x="9144000" y="0"/>
                </a:moveTo>
                <a:lnTo>
                  <a:pt x="0" y="0"/>
                </a:lnTo>
                <a:lnTo>
                  <a:pt x="0" y="2514600"/>
                </a:lnTo>
                <a:lnTo>
                  <a:pt x="9144000" y="2514600"/>
                </a:lnTo>
                <a:lnTo>
                  <a:pt x="9144000" y="0"/>
                </a:lnTo>
                <a:close/>
              </a:path>
            </a:pathLst>
          </a:custGeom>
          <a:solidFill>
            <a:srgbClr val="FFFFFF"/>
          </a:solidFill>
        </p:spPr>
        <p:txBody>
          <a:bodyPr wrap="square" lIns="0" tIns="0" rIns="0" bIns="0" rtlCol="0"/>
          <a:lstStyle/>
          <a:p>
            <a:endParaRPr/>
          </a:p>
        </p:txBody>
      </p:sp>
      <p:sp>
        <p:nvSpPr>
          <p:cNvPr id="19" name="bg object 19"/>
          <p:cNvSpPr/>
          <p:nvPr/>
        </p:nvSpPr>
        <p:spPr>
          <a:xfrm>
            <a:off x="146304" y="6391655"/>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20" name="bg object 20"/>
          <p:cNvSpPr/>
          <p:nvPr/>
        </p:nvSpPr>
        <p:spPr>
          <a:xfrm>
            <a:off x="155448" y="2420111"/>
            <a:ext cx="8833485" cy="0"/>
          </a:xfrm>
          <a:custGeom>
            <a:avLst/>
            <a:gdLst/>
            <a:ahLst/>
            <a:cxnLst/>
            <a:rect l="l" t="t" r="r" b="b"/>
            <a:pathLst>
              <a:path w="8833485">
                <a:moveTo>
                  <a:pt x="0" y="0"/>
                </a:moveTo>
                <a:lnTo>
                  <a:pt x="8833104" y="1"/>
                </a:lnTo>
              </a:path>
            </a:pathLst>
          </a:custGeom>
          <a:ln w="11430">
            <a:solidFill>
              <a:srgbClr val="7B9899"/>
            </a:solidFill>
          </a:ln>
        </p:spPr>
        <p:txBody>
          <a:bodyPr wrap="square" lIns="0" tIns="0" rIns="0" bIns="0" rtlCol="0"/>
          <a:lstStyle/>
          <a:p>
            <a:endParaRPr/>
          </a:p>
        </p:txBody>
      </p:sp>
      <p:sp>
        <p:nvSpPr>
          <p:cNvPr id="21" name="bg object 21"/>
          <p:cNvSpPr/>
          <p:nvPr/>
        </p:nvSpPr>
        <p:spPr>
          <a:xfrm>
            <a:off x="152400" y="152400"/>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22" name="bg object 22"/>
          <p:cNvSpPr/>
          <p:nvPr/>
        </p:nvSpPr>
        <p:spPr>
          <a:xfrm>
            <a:off x="4267200" y="2115311"/>
            <a:ext cx="609600" cy="609600"/>
          </a:xfrm>
          <a:custGeom>
            <a:avLst/>
            <a:gdLst/>
            <a:ahLst/>
            <a:cxnLst/>
            <a:rect l="l" t="t" r="r" b="b"/>
            <a:pathLst>
              <a:path w="609600" h="609600">
                <a:moveTo>
                  <a:pt x="609600" y="304800"/>
                </a:moveTo>
                <a:lnTo>
                  <a:pt x="605599" y="255371"/>
                </a:lnTo>
                <a:lnTo>
                  <a:pt x="594055" y="208470"/>
                </a:lnTo>
                <a:lnTo>
                  <a:pt x="575576" y="164731"/>
                </a:lnTo>
                <a:lnTo>
                  <a:pt x="550786" y="124790"/>
                </a:lnTo>
                <a:lnTo>
                  <a:pt x="520319" y="89281"/>
                </a:lnTo>
                <a:lnTo>
                  <a:pt x="484809" y="58813"/>
                </a:lnTo>
                <a:lnTo>
                  <a:pt x="444868" y="34023"/>
                </a:lnTo>
                <a:lnTo>
                  <a:pt x="401129" y="15544"/>
                </a:lnTo>
                <a:lnTo>
                  <a:pt x="354228" y="4000"/>
                </a:lnTo>
                <a:lnTo>
                  <a:pt x="304800" y="0"/>
                </a:lnTo>
                <a:lnTo>
                  <a:pt x="255358" y="4000"/>
                </a:lnTo>
                <a:lnTo>
                  <a:pt x="208457" y="15544"/>
                </a:lnTo>
                <a:lnTo>
                  <a:pt x="164719" y="34023"/>
                </a:lnTo>
                <a:lnTo>
                  <a:pt x="124777" y="58813"/>
                </a:lnTo>
                <a:lnTo>
                  <a:pt x="89268" y="89281"/>
                </a:lnTo>
                <a:lnTo>
                  <a:pt x="58801" y="124790"/>
                </a:lnTo>
                <a:lnTo>
                  <a:pt x="34010" y="164731"/>
                </a:lnTo>
                <a:lnTo>
                  <a:pt x="15532" y="208470"/>
                </a:lnTo>
                <a:lnTo>
                  <a:pt x="3987" y="255371"/>
                </a:lnTo>
                <a:lnTo>
                  <a:pt x="0" y="304800"/>
                </a:lnTo>
                <a:lnTo>
                  <a:pt x="3987" y="354241"/>
                </a:lnTo>
                <a:lnTo>
                  <a:pt x="15532" y="401142"/>
                </a:lnTo>
                <a:lnTo>
                  <a:pt x="34010" y="444881"/>
                </a:lnTo>
                <a:lnTo>
                  <a:pt x="58801" y="484822"/>
                </a:lnTo>
                <a:lnTo>
                  <a:pt x="89268" y="520331"/>
                </a:lnTo>
                <a:lnTo>
                  <a:pt x="124777" y="550799"/>
                </a:lnTo>
                <a:lnTo>
                  <a:pt x="164719" y="575589"/>
                </a:lnTo>
                <a:lnTo>
                  <a:pt x="208457" y="594067"/>
                </a:lnTo>
                <a:lnTo>
                  <a:pt x="255358" y="605612"/>
                </a:lnTo>
                <a:lnTo>
                  <a:pt x="304800" y="609600"/>
                </a:lnTo>
                <a:lnTo>
                  <a:pt x="354228" y="605612"/>
                </a:lnTo>
                <a:lnTo>
                  <a:pt x="401129" y="594067"/>
                </a:lnTo>
                <a:lnTo>
                  <a:pt x="444868" y="575589"/>
                </a:lnTo>
                <a:lnTo>
                  <a:pt x="484809" y="550799"/>
                </a:lnTo>
                <a:lnTo>
                  <a:pt x="520319" y="520331"/>
                </a:lnTo>
                <a:lnTo>
                  <a:pt x="550786" y="484822"/>
                </a:lnTo>
                <a:lnTo>
                  <a:pt x="575576" y="444881"/>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3" name="bg object 23"/>
          <p:cNvSpPr/>
          <p:nvPr/>
        </p:nvSpPr>
        <p:spPr>
          <a:xfrm>
            <a:off x="4336319" y="2184622"/>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sp>
        <p:nvSpPr>
          <p:cNvPr id="2" name="Holder 2"/>
          <p:cNvSpPr>
            <a:spLocks noGrp="1"/>
          </p:cNvSpPr>
          <p:nvPr>
            <p:ph type="ctrTitle"/>
          </p:nvPr>
        </p:nvSpPr>
        <p:spPr>
          <a:xfrm>
            <a:off x="839629" y="782828"/>
            <a:ext cx="7464741" cy="1299845"/>
          </a:xfrm>
          <a:prstGeom prst="rect">
            <a:avLst/>
          </a:prstGeom>
        </p:spPr>
        <p:txBody>
          <a:bodyPr wrap="square" lIns="0" tIns="0" rIns="0" bIns="0">
            <a:spAutoFit/>
          </a:bodyPr>
          <a:lstStyle>
            <a:lvl1pPr>
              <a:defRPr sz="4200" b="0" i="0">
                <a:solidFill>
                  <a:srgbClr val="D16349"/>
                </a:solidFill>
                <a:latin typeface="Georgia"/>
                <a:cs typeface="Georg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7B9899"/>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152400" y="1276742"/>
            <a:ext cx="8833485" cy="0"/>
          </a:xfrm>
          <a:custGeom>
            <a:avLst/>
            <a:gdLst/>
            <a:ahLst/>
            <a:cxnLst/>
            <a:rect l="l" t="t" r="r" b="b"/>
            <a:pathLst>
              <a:path w="8833485">
                <a:moveTo>
                  <a:pt x="0" y="0"/>
                </a:moveTo>
                <a:lnTo>
                  <a:pt x="8833104" y="1"/>
                </a:lnTo>
              </a:path>
            </a:pathLst>
          </a:custGeom>
          <a:ln w="9525">
            <a:solidFill>
              <a:srgbClr val="7B9899"/>
            </a:solidFill>
          </a:ln>
        </p:spPr>
        <p:txBody>
          <a:bodyPr wrap="square" lIns="0" tIns="0" rIns="0" bIns="0" rtlCol="0"/>
          <a:lstStyle/>
          <a:p>
            <a:endParaRPr/>
          </a:p>
        </p:txBody>
      </p:sp>
      <p:sp>
        <p:nvSpPr>
          <p:cNvPr id="19" name="bg object 19"/>
          <p:cNvSpPr/>
          <p:nvPr/>
        </p:nvSpPr>
        <p:spPr>
          <a:xfrm>
            <a:off x="4267200" y="956042"/>
            <a:ext cx="609600" cy="609600"/>
          </a:xfrm>
          <a:custGeom>
            <a:avLst/>
            <a:gdLst/>
            <a:ahLst/>
            <a:cxnLst/>
            <a:rect l="l" t="t" r="r" b="b"/>
            <a:pathLst>
              <a:path w="609600" h="609600">
                <a:moveTo>
                  <a:pt x="609600" y="304800"/>
                </a:moveTo>
                <a:lnTo>
                  <a:pt x="605599" y="255358"/>
                </a:lnTo>
                <a:lnTo>
                  <a:pt x="594055" y="208457"/>
                </a:lnTo>
                <a:lnTo>
                  <a:pt x="575576" y="164731"/>
                </a:lnTo>
                <a:lnTo>
                  <a:pt x="550786" y="124790"/>
                </a:lnTo>
                <a:lnTo>
                  <a:pt x="520319" y="89268"/>
                </a:lnTo>
                <a:lnTo>
                  <a:pt x="484809" y="58813"/>
                </a:lnTo>
                <a:lnTo>
                  <a:pt x="444868" y="34023"/>
                </a:lnTo>
                <a:lnTo>
                  <a:pt x="401129" y="15532"/>
                </a:lnTo>
                <a:lnTo>
                  <a:pt x="354228" y="3987"/>
                </a:lnTo>
                <a:lnTo>
                  <a:pt x="304800" y="0"/>
                </a:lnTo>
                <a:lnTo>
                  <a:pt x="255358" y="3987"/>
                </a:lnTo>
                <a:lnTo>
                  <a:pt x="208457" y="15532"/>
                </a:lnTo>
                <a:lnTo>
                  <a:pt x="164719" y="34023"/>
                </a:lnTo>
                <a:lnTo>
                  <a:pt x="124777" y="58813"/>
                </a:lnTo>
                <a:lnTo>
                  <a:pt x="89268" y="89268"/>
                </a:lnTo>
                <a:lnTo>
                  <a:pt x="58801" y="124790"/>
                </a:lnTo>
                <a:lnTo>
                  <a:pt x="34010" y="164731"/>
                </a:lnTo>
                <a:lnTo>
                  <a:pt x="15532" y="208457"/>
                </a:lnTo>
                <a:lnTo>
                  <a:pt x="3987" y="255358"/>
                </a:lnTo>
                <a:lnTo>
                  <a:pt x="0" y="304800"/>
                </a:lnTo>
                <a:lnTo>
                  <a:pt x="3987" y="354241"/>
                </a:lnTo>
                <a:lnTo>
                  <a:pt x="15532" y="401142"/>
                </a:lnTo>
                <a:lnTo>
                  <a:pt x="34010" y="444868"/>
                </a:lnTo>
                <a:lnTo>
                  <a:pt x="58801" y="484809"/>
                </a:lnTo>
                <a:lnTo>
                  <a:pt x="89268" y="520319"/>
                </a:lnTo>
                <a:lnTo>
                  <a:pt x="124777" y="550786"/>
                </a:lnTo>
                <a:lnTo>
                  <a:pt x="164719" y="575576"/>
                </a:lnTo>
                <a:lnTo>
                  <a:pt x="208457" y="594055"/>
                </a:lnTo>
                <a:lnTo>
                  <a:pt x="255358" y="605612"/>
                </a:lnTo>
                <a:lnTo>
                  <a:pt x="304800" y="609600"/>
                </a:lnTo>
                <a:lnTo>
                  <a:pt x="354228" y="605612"/>
                </a:lnTo>
                <a:lnTo>
                  <a:pt x="401129" y="594055"/>
                </a:lnTo>
                <a:lnTo>
                  <a:pt x="444868" y="575576"/>
                </a:lnTo>
                <a:lnTo>
                  <a:pt x="484809" y="550786"/>
                </a:lnTo>
                <a:lnTo>
                  <a:pt x="520319" y="520319"/>
                </a:lnTo>
                <a:lnTo>
                  <a:pt x="550786" y="484809"/>
                </a:lnTo>
                <a:lnTo>
                  <a:pt x="575576" y="444868"/>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0" name="bg object 20"/>
          <p:cNvSpPr/>
          <p:nvPr/>
        </p:nvSpPr>
        <p:spPr>
          <a:xfrm>
            <a:off x="4336319" y="1025345"/>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0" y="6214871"/>
            <a:ext cx="9144000" cy="643128"/>
          </a:xfrm>
          <a:prstGeom prst="rect">
            <a:avLst/>
          </a:prstGeom>
        </p:spPr>
      </p:pic>
      <p:sp>
        <p:nvSpPr>
          <p:cNvPr id="2" name="Holder 2"/>
          <p:cNvSpPr>
            <a:spLocks noGrp="1"/>
          </p:cNvSpPr>
          <p:nvPr>
            <p:ph type="title"/>
          </p:nvPr>
        </p:nvSpPr>
        <p:spPr/>
        <p:txBody>
          <a:bodyPr lIns="0" tIns="0" rIns="0" bIns="0"/>
          <a:lstStyle>
            <a:lvl1pPr>
              <a:defRPr sz="3200" b="0" i="0">
                <a:solidFill>
                  <a:srgbClr val="7B9899"/>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7B9899"/>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152400" y="1276742"/>
            <a:ext cx="8833485" cy="0"/>
          </a:xfrm>
          <a:custGeom>
            <a:avLst/>
            <a:gdLst/>
            <a:ahLst/>
            <a:cxnLst/>
            <a:rect l="l" t="t" r="r" b="b"/>
            <a:pathLst>
              <a:path w="8833485">
                <a:moveTo>
                  <a:pt x="0" y="0"/>
                </a:moveTo>
                <a:lnTo>
                  <a:pt x="8833104" y="1"/>
                </a:lnTo>
              </a:path>
            </a:pathLst>
          </a:custGeom>
          <a:ln w="9525">
            <a:solidFill>
              <a:srgbClr val="7B9899"/>
            </a:solidFill>
          </a:ln>
        </p:spPr>
        <p:txBody>
          <a:bodyPr wrap="square" lIns="0" tIns="0" rIns="0" bIns="0" rtlCol="0"/>
          <a:lstStyle/>
          <a:p>
            <a:endParaRPr/>
          </a:p>
        </p:txBody>
      </p:sp>
      <p:sp>
        <p:nvSpPr>
          <p:cNvPr id="19" name="bg object 19"/>
          <p:cNvSpPr/>
          <p:nvPr/>
        </p:nvSpPr>
        <p:spPr>
          <a:xfrm>
            <a:off x="4267200" y="956042"/>
            <a:ext cx="609600" cy="609600"/>
          </a:xfrm>
          <a:custGeom>
            <a:avLst/>
            <a:gdLst/>
            <a:ahLst/>
            <a:cxnLst/>
            <a:rect l="l" t="t" r="r" b="b"/>
            <a:pathLst>
              <a:path w="609600" h="609600">
                <a:moveTo>
                  <a:pt x="609600" y="304800"/>
                </a:moveTo>
                <a:lnTo>
                  <a:pt x="605599" y="255358"/>
                </a:lnTo>
                <a:lnTo>
                  <a:pt x="594055" y="208457"/>
                </a:lnTo>
                <a:lnTo>
                  <a:pt x="575576" y="164731"/>
                </a:lnTo>
                <a:lnTo>
                  <a:pt x="550786" y="124790"/>
                </a:lnTo>
                <a:lnTo>
                  <a:pt x="520319" y="89268"/>
                </a:lnTo>
                <a:lnTo>
                  <a:pt x="484809" y="58813"/>
                </a:lnTo>
                <a:lnTo>
                  <a:pt x="444868" y="34023"/>
                </a:lnTo>
                <a:lnTo>
                  <a:pt x="401129" y="15532"/>
                </a:lnTo>
                <a:lnTo>
                  <a:pt x="354228" y="3987"/>
                </a:lnTo>
                <a:lnTo>
                  <a:pt x="304800" y="0"/>
                </a:lnTo>
                <a:lnTo>
                  <a:pt x="255358" y="3987"/>
                </a:lnTo>
                <a:lnTo>
                  <a:pt x="208457" y="15532"/>
                </a:lnTo>
                <a:lnTo>
                  <a:pt x="164719" y="34023"/>
                </a:lnTo>
                <a:lnTo>
                  <a:pt x="124777" y="58813"/>
                </a:lnTo>
                <a:lnTo>
                  <a:pt x="89268" y="89268"/>
                </a:lnTo>
                <a:lnTo>
                  <a:pt x="58801" y="124790"/>
                </a:lnTo>
                <a:lnTo>
                  <a:pt x="34010" y="164731"/>
                </a:lnTo>
                <a:lnTo>
                  <a:pt x="15532" y="208457"/>
                </a:lnTo>
                <a:lnTo>
                  <a:pt x="3987" y="255358"/>
                </a:lnTo>
                <a:lnTo>
                  <a:pt x="0" y="304800"/>
                </a:lnTo>
                <a:lnTo>
                  <a:pt x="3987" y="354241"/>
                </a:lnTo>
                <a:lnTo>
                  <a:pt x="15532" y="401142"/>
                </a:lnTo>
                <a:lnTo>
                  <a:pt x="34010" y="444868"/>
                </a:lnTo>
                <a:lnTo>
                  <a:pt x="58801" y="484809"/>
                </a:lnTo>
                <a:lnTo>
                  <a:pt x="89268" y="520319"/>
                </a:lnTo>
                <a:lnTo>
                  <a:pt x="124777" y="550786"/>
                </a:lnTo>
                <a:lnTo>
                  <a:pt x="164719" y="575576"/>
                </a:lnTo>
                <a:lnTo>
                  <a:pt x="208457" y="594055"/>
                </a:lnTo>
                <a:lnTo>
                  <a:pt x="255358" y="605612"/>
                </a:lnTo>
                <a:lnTo>
                  <a:pt x="304800" y="609600"/>
                </a:lnTo>
                <a:lnTo>
                  <a:pt x="354228" y="605612"/>
                </a:lnTo>
                <a:lnTo>
                  <a:pt x="401129" y="594055"/>
                </a:lnTo>
                <a:lnTo>
                  <a:pt x="444868" y="575576"/>
                </a:lnTo>
                <a:lnTo>
                  <a:pt x="484809" y="550786"/>
                </a:lnTo>
                <a:lnTo>
                  <a:pt x="520319" y="520319"/>
                </a:lnTo>
                <a:lnTo>
                  <a:pt x="550786" y="484809"/>
                </a:lnTo>
                <a:lnTo>
                  <a:pt x="575576" y="444868"/>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0" name="bg object 20"/>
          <p:cNvSpPr/>
          <p:nvPr/>
        </p:nvSpPr>
        <p:spPr>
          <a:xfrm>
            <a:off x="4336319" y="1025345"/>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0" y="6214871"/>
            <a:ext cx="9144000" cy="64312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152400" y="1276742"/>
            <a:ext cx="8833485" cy="0"/>
          </a:xfrm>
          <a:custGeom>
            <a:avLst/>
            <a:gdLst/>
            <a:ahLst/>
            <a:cxnLst/>
            <a:rect l="l" t="t" r="r" b="b"/>
            <a:pathLst>
              <a:path w="8833485">
                <a:moveTo>
                  <a:pt x="0" y="0"/>
                </a:moveTo>
                <a:lnTo>
                  <a:pt x="8833104" y="1"/>
                </a:lnTo>
              </a:path>
            </a:pathLst>
          </a:custGeom>
          <a:ln w="9525">
            <a:solidFill>
              <a:srgbClr val="7B9899"/>
            </a:solidFill>
          </a:ln>
        </p:spPr>
        <p:txBody>
          <a:bodyPr wrap="square" lIns="0" tIns="0" rIns="0" bIns="0" rtlCol="0"/>
          <a:lstStyle/>
          <a:p>
            <a:endParaRPr/>
          </a:p>
        </p:txBody>
      </p:sp>
      <p:sp>
        <p:nvSpPr>
          <p:cNvPr id="19" name="bg object 19"/>
          <p:cNvSpPr/>
          <p:nvPr/>
        </p:nvSpPr>
        <p:spPr>
          <a:xfrm>
            <a:off x="4267200" y="956042"/>
            <a:ext cx="609600" cy="609600"/>
          </a:xfrm>
          <a:custGeom>
            <a:avLst/>
            <a:gdLst/>
            <a:ahLst/>
            <a:cxnLst/>
            <a:rect l="l" t="t" r="r" b="b"/>
            <a:pathLst>
              <a:path w="609600" h="609600">
                <a:moveTo>
                  <a:pt x="609600" y="304800"/>
                </a:moveTo>
                <a:lnTo>
                  <a:pt x="605599" y="255358"/>
                </a:lnTo>
                <a:lnTo>
                  <a:pt x="594055" y="208457"/>
                </a:lnTo>
                <a:lnTo>
                  <a:pt x="575576" y="164731"/>
                </a:lnTo>
                <a:lnTo>
                  <a:pt x="550786" y="124790"/>
                </a:lnTo>
                <a:lnTo>
                  <a:pt x="520319" y="89268"/>
                </a:lnTo>
                <a:lnTo>
                  <a:pt x="484809" y="58813"/>
                </a:lnTo>
                <a:lnTo>
                  <a:pt x="444868" y="34023"/>
                </a:lnTo>
                <a:lnTo>
                  <a:pt x="401129" y="15532"/>
                </a:lnTo>
                <a:lnTo>
                  <a:pt x="354228" y="3987"/>
                </a:lnTo>
                <a:lnTo>
                  <a:pt x="304800" y="0"/>
                </a:lnTo>
                <a:lnTo>
                  <a:pt x="255358" y="3987"/>
                </a:lnTo>
                <a:lnTo>
                  <a:pt x="208457" y="15532"/>
                </a:lnTo>
                <a:lnTo>
                  <a:pt x="164719" y="34023"/>
                </a:lnTo>
                <a:lnTo>
                  <a:pt x="124777" y="58813"/>
                </a:lnTo>
                <a:lnTo>
                  <a:pt x="89268" y="89268"/>
                </a:lnTo>
                <a:lnTo>
                  <a:pt x="58801" y="124790"/>
                </a:lnTo>
                <a:lnTo>
                  <a:pt x="34010" y="164731"/>
                </a:lnTo>
                <a:lnTo>
                  <a:pt x="15532" y="208457"/>
                </a:lnTo>
                <a:lnTo>
                  <a:pt x="3987" y="255358"/>
                </a:lnTo>
                <a:lnTo>
                  <a:pt x="0" y="304800"/>
                </a:lnTo>
                <a:lnTo>
                  <a:pt x="3987" y="354241"/>
                </a:lnTo>
                <a:lnTo>
                  <a:pt x="15532" y="401142"/>
                </a:lnTo>
                <a:lnTo>
                  <a:pt x="34010" y="444868"/>
                </a:lnTo>
                <a:lnTo>
                  <a:pt x="58801" y="484809"/>
                </a:lnTo>
                <a:lnTo>
                  <a:pt x="89268" y="520319"/>
                </a:lnTo>
                <a:lnTo>
                  <a:pt x="124777" y="550786"/>
                </a:lnTo>
                <a:lnTo>
                  <a:pt x="164719" y="575576"/>
                </a:lnTo>
                <a:lnTo>
                  <a:pt x="208457" y="594055"/>
                </a:lnTo>
                <a:lnTo>
                  <a:pt x="255358" y="605612"/>
                </a:lnTo>
                <a:lnTo>
                  <a:pt x="304800" y="609600"/>
                </a:lnTo>
                <a:lnTo>
                  <a:pt x="354228" y="605612"/>
                </a:lnTo>
                <a:lnTo>
                  <a:pt x="401129" y="594055"/>
                </a:lnTo>
                <a:lnTo>
                  <a:pt x="444868" y="575576"/>
                </a:lnTo>
                <a:lnTo>
                  <a:pt x="484809" y="550786"/>
                </a:lnTo>
                <a:lnTo>
                  <a:pt x="520319" y="520319"/>
                </a:lnTo>
                <a:lnTo>
                  <a:pt x="550786" y="484809"/>
                </a:lnTo>
                <a:lnTo>
                  <a:pt x="575576" y="444868"/>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0" name="bg object 20"/>
          <p:cNvSpPr/>
          <p:nvPr/>
        </p:nvSpPr>
        <p:spPr>
          <a:xfrm>
            <a:off x="4336319" y="1025345"/>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sp>
        <p:nvSpPr>
          <p:cNvPr id="2" name="Holder 2"/>
          <p:cNvSpPr>
            <a:spLocks noGrp="1"/>
          </p:cNvSpPr>
          <p:nvPr>
            <p:ph type="title"/>
          </p:nvPr>
        </p:nvSpPr>
        <p:spPr>
          <a:xfrm>
            <a:off x="2943225" y="355091"/>
            <a:ext cx="3257550" cy="513080"/>
          </a:xfrm>
          <a:prstGeom prst="rect">
            <a:avLst/>
          </a:prstGeom>
        </p:spPr>
        <p:txBody>
          <a:bodyPr wrap="square" lIns="0" tIns="0" rIns="0" bIns="0">
            <a:spAutoFit/>
          </a:bodyPr>
          <a:lstStyle>
            <a:lvl1pPr>
              <a:defRPr sz="3200" b="0" i="0">
                <a:solidFill>
                  <a:srgbClr val="7B9899"/>
                </a:solidFill>
                <a:latin typeface="Georgia"/>
                <a:cs typeface="Georgia"/>
              </a:defRPr>
            </a:lvl1pPr>
          </a:lstStyle>
          <a:p>
            <a:endParaRPr/>
          </a:p>
        </p:txBody>
      </p:sp>
      <p:sp>
        <p:nvSpPr>
          <p:cNvPr id="3" name="Holder 3"/>
          <p:cNvSpPr>
            <a:spLocks noGrp="1"/>
          </p:cNvSpPr>
          <p:nvPr>
            <p:ph type="body" idx="1"/>
          </p:nvPr>
        </p:nvSpPr>
        <p:spPr>
          <a:xfrm>
            <a:off x="2400061" y="2279650"/>
            <a:ext cx="5499734" cy="25514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7" name="MSIPCMContentMarking" descr="{&quot;HashCode&quot;:-1699574231,&quot;Placement&quot;:&quot;Footer&quot;,&quot;Top&quot;:523.380066,&quot;Left&quot;:0.0,&quot;SlideWidth&quot;:720,&quot;SlideHeight&quot;:540}">
            <a:extLst>
              <a:ext uri="{FF2B5EF4-FFF2-40B4-BE49-F238E27FC236}">
                <a16:creationId xmlns:a16="http://schemas.microsoft.com/office/drawing/2014/main" id="{3ADEE248-C9AF-C0D2-63DD-53FE6C33975A}"/>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000000"/>
                </a:solidFill>
                <a:latin typeface="Calibri" panose="020F0502020204030204" pitchFamily="34" charset="0"/>
              </a:rPr>
              <a:t>C2 General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9" Type="http://schemas.openxmlformats.org/officeDocument/2006/relationships/image" Target="../media/image95.png"/><Relationship Id="rId21" Type="http://schemas.openxmlformats.org/officeDocument/2006/relationships/image" Target="../media/image77.png"/><Relationship Id="rId34" Type="http://schemas.openxmlformats.org/officeDocument/2006/relationships/image" Target="../media/image90.png"/><Relationship Id="rId42" Type="http://schemas.openxmlformats.org/officeDocument/2006/relationships/image" Target="../media/image98.png"/><Relationship Id="rId7" Type="http://schemas.openxmlformats.org/officeDocument/2006/relationships/image" Target="../media/image63.png"/><Relationship Id="rId2" Type="http://schemas.openxmlformats.org/officeDocument/2006/relationships/image" Target="../media/image58.png"/><Relationship Id="rId16" Type="http://schemas.openxmlformats.org/officeDocument/2006/relationships/image" Target="../media/image72.png"/><Relationship Id="rId29"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32" Type="http://schemas.openxmlformats.org/officeDocument/2006/relationships/image" Target="../media/image88.png"/><Relationship Id="rId37" Type="http://schemas.openxmlformats.org/officeDocument/2006/relationships/image" Target="../media/image93.png"/><Relationship Id="rId40" Type="http://schemas.openxmlformats.org/officeDocument/2006/relationships/image" Target="../media/image96.png"/><Relationship Id="rId45" Type="http://schemas.openxmlformats.org/officeDocument/2006/relationships/image" Target="../media/image101.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28" Type="http://schemas.openxmlformats.org/officeDocument/2006/relationships/image" Target="../media/image84.png"/><Relationship Id="rId36" Type="http://schemas.openxmlformats.org/officeDocument/2006/relationships/image" Target="../media/image92.png"/><Relationship Id="rId10" Type="http://schemas.openxmlformats.org/officeDocument/2006/relationships/image" Target="../media/image66.png"/><Relationship Id="rId19" Type="http://schemas.openxmlformats.org/officeDocument/2006/relationships/image" Target="../media/image75.png"/><Relationship Id="rId31" Type="http://schemas.openxmlformats.org/officeDocument/2006/relationships/image" Target="../media/image87.png"/><Relationship Id="rId44" Type="http://schemas.openxmlformats.org/officeDocument/2006/relationships/image" Target="../media/image100.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 Id="rId35" Type="http://schemas.openxmlformats.org/officeDocument/2006/relationships/image" Target="../media/image91.png"/><Relationship Id="rId43" Type="http://schemas.openxmlformats.org/officeDocument/2006/relationships/image" Target="../media/image99.png"/><Relationship Id="rId8" Type="http://schemas.openxmlformats.org/officeDocument/2006/relationships/image" Target="../media/image64.png"/><Relationship Id="rId3" Type="http://schemas.openxmlformats.org/officeDocument/2006/relationships/image" Target="../media/image59.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33" Type="http://schemas.openxmlformats.org/officeDocument/2006/relationships/image" Target="../media/image89.png"/><Relationship Id="rId38" Type="http://schemas.openxmlformats.org/officeDocument/2006/relationships/image" Target="../media/image94.png"/><Relationship Id="rId20" Type="http://schemas.openxmlformats.org/officeDocument/2006/relationships/image" Target="../media/image76.png"/><Relationship Id="rId41" Type="http://schemas.openxmlformats.org/officeDocument/2006/relationships/image" Target="../media/image97.png"/></Relationships>
</file>

<file path=ppt/slides/_rels/slide1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_rels/slide1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s>
</file>

<file path=ppt/slides/_rels/slide2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18" Type="http://schemas.openxmlformats.org/officeDocument/2006/relationships/image" Target="../media/image140.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134.png"/><Relationship Id="rId17" Type="http://schemas.openxmlformats.org/officeDocument/2006/relationships/image" Target="../media/image139.png"/><Relationship Id="rId2" Type="http://schemas.openxmlformats.org/officeDocument/2006/relationships/image" Target="../media/image124.png"/><Relationship Id="rId16"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5" Type="http://schemas.openxmlformats.org/officeDocument/2006/relationships/image" Target="../media/image13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5.png"/><Relationship Id="rId3" Type="http://schemas.openxmlformats.org/officeDocument/2006/relationships/image" Target="../media/image129.png"/><Relationship Id="rId7" Type="http://schemas.openxmlformats.org/officeDocument/2006/relationships/image" Target="../media/image133.png"/><Relationship Id="rId12" Type="http://schemas.openxmlformats.org/officeDocument/2006/relationships/image" Target="../media/image140.pn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24.png"/><Relationship Id="rId5" Type="http://schemas.openxmlformats.org/officeDocument/2006/relationships/image" Target="../media/image131.png"/><Relationship Id="rId10" Type="http://schemas.openxmlformats.org/officeDocument/2006/relationships/image" Target="../media/image144.png"/><Relationship Id="rId4" Type="http://schemas.openxmlformats.org/officeDocument/2006/relationships/image" Target="../media/image130.png"/><Relationship Id="rId9" Type="http://schemas.openxmlformats.org/officeDocument/2006/relationships/image" Target="../media/image1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ubuntu@172.0.0.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3.png"/></Relationships>
</file>

<file path=ppt/slides/_rels/slide47.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1.jp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839629" y="2779077"/>
            <a:ext cx="7464741" cy="1299845"/>
          </a:xfrm>
          <a:prstGeom prst="rect">
            <a:avLst/>
          </a:prstGeom>
        </p:spPr>
        <p:txBody>
          <a:bodyPr vert="horz" wrap="square" lIns="0" tIns="31750" rIns="0" bIns="0" rtlCol="0">
            <a:spAutoFit/>
          </a:bodyPr>
          <a:lstStyle/>
          <a:p>
            <a:pPr marL="1356360" marR="5080" indent="-1343025">
              <a:lnSpc>
                <a:spcPts val="4990"/>
              </a:lnSpc>
              <a:spcBef>
                <a:spcPts val="250"/>
              </a:spcBef>
            </a:pPr>
            <a:r>
              <a:rPr spc="-5" dirty="0"/>
              <a:t>Amazon Web Services </a:t>
            </a:r>
            <a:r>
              <a:rPr dirty="0"/>
              <a:t>– </a:t>
            </a:r>
            <a:r>
              <a:rPr spc="-5" dirty="0"/>
              <a:t>Virtual </a:t>
            </a:r>
            <a:r>
              <a:rPr spc="-1000" dirty="0"/>
              <a:t> </a:t>
            </a:r>
            <a:r>
              <a:rPr spc="-5" dirty="0"/>
              <a:t>Private</a:t>
            </a:r>
            <a:r>
              <a:rPr spc="-15" dirty="0"/>
              <a:t> </a:t>
            </a:r>
            <a:r>
              <a:rPr spc="-5" dirty="0"/>
              <a:t>Cloud (VPC)</a:t>
            </a:r>
          </a:p>
        </p:txBody>
      </p:sp>
      <p:sp>
        <p:nvSpPr>
          <p:cNvPr id="4" name="TextBox 3">
            <a:extLst>
              <a:ext uri="{FF2B5EF4-FFF2-40B4-BE49-F238E27FC236}">
                <a16:creationId xmlns:a16="http://schemas.microsoft.com/office/drawing/2014/main" id="{B9E51C59-26BA-A2EE-34A8-FD7D956F7657}"/>
              </a:ext>
            </a:extLst>
          </p:cNvPr>
          <p:cNvSpPr txBox="1"/>
          <p:nvPr/>
        </p:nvSpPr>
        <p:spPr>
          <a:xfrm>
            <a:off x="152400" y="5302907"/>
            <a:ext cx="4114800" cy="1107996"/>
          </a:xfrm>
          <a:prstGeom prst="rect">
            <a:avLst/>
          </a:prstGeom>
          <a:noFill/>
        </p:spPr>
        <p:txBody>
          <a:bodyPr wrap="square" rtlCol="0">
            <a:spAutoFit/>
          </a:bodyPr>
          <a:lstStyle/>
          <a:p>
            <a:r>
              <a:rPr lang="en-IN" sz="1600" dirty="0"/>
              <a:t>Session 5</a:t>
            </a:r>
          </a:p>
          <a:p>
            <a:r>
              <a:rPr lang="en-IN" sz="1600" dirty="0"/>
              <a:t>PART.1 Date</a:t>
            </a:r>
            <a:r>
              <a:rPr lang="en-IN" dirty="0"/>
              <a:t>: </a:t>
            </a:r>
            <a:r>
              <a:rPr lang="en-IN" sz="1200" spc="-5" dirty="0">
                <a:solidFill>
                  <a:srgbClr val="D16349"/>
                </a:solidFill>
                <a:latin typeface="Georgia"/>
                <a:ea typeface="+mj-ea"/>
              </a:rPr>
              <a:t>11-06-2024</a:t>
            </a:r>
          </a:p>
          <a:p>
            <a:r>
              <a:rPr lang="en-IN" sz="1600" dirty="0"/>
              <a:t>PART.2 Date</a:t>
            </a:r>
            <a:r>
              <a:rPr lang="en-IN" sz="1200" dirty="0"/>
              <a:t>:  </a:t>
            </a:r>
            <a:r>
              <a:rPr lang="en-IN" sz="1200" spc="-5" dirty="0">
                <a:solidFill>
                  <a:srgbClr val="D16349"/>
                </a:solidFill>
                <a:latin typeface="Georgia"/>
                <a:ea typeface="+mj-ea"/>
              </a:rPr>
              <a:t>16-07-2024</a:t>
            </a:r>
          </a:p>
          <a:p>
            <a:r>
              <a:rPr lang="en-IN" sz="1600" dirty="0"/>
              <a:t>PART.3 Date: </a:t>
            </a:r>
            <a:r>
              <a:rPr lang="en-IN" sz="1200" spc="-5" dirty="0">
                <a:solidFill>
                  <a:srgbClr val="D16349"/>
                </a:solidFill>
                <a:latin typeface="Georgia"/>
                <a:ea typeface="+mj-ea"/>
              </a:rPr>
              <a:t>20-08-2024</a:t>
            </a:r>
          </a:p>
        </p:txBody>
      </p:sp>
      <p:sp>
        <p:nvSpPr>
          <p:cNvPr id="5" name="TextBox 4">
            <a:extLst>
              <a:ext uri="{FF2B5EF4-FFF2-40B4-BE49-F238E27FC236}">
                <a16:creationId xmlns:a16="http://schemas.microsoft.com/office/drawing/2014/main" id="{ED371404-33C1-6E39-2644-6893476943F5}"/>
              </a:ext>
            </a:extLst>
          </p:cNvPr>
          <p:cNvSpPr txBox="1"/>
          <p:nvPr/>
        </p:nvSpPr>
        <p:spPr>
          <a:xfrm>
            <a:off x="6629400" y="6041571"/>
            <a:ext cx="2667000" cy="369332"/>
          </a:xfrm>
          <a:prstGeom prst="rect">
            <a:avLst/>
          </a:prstGeom>
          <a:noFill/>
        </p:spPr>
        <p:txBody>
          <a:bodyPr wrap="square" rtlCol="0">
            <a:spAutoFit/>
          </a:bodyPr>
          <a:lstStyle/>
          <a:p>
            <a:r>
              <a:rPr lang="en-IN" dirty="0"/>
              <a:t>Presenter: </a:t>
            </a:r>
            <a:r>
              <a:rPr lang="en-IN" sz="1600" spc="-5" dirty="0">
                <a:solidFill>
                  <a:srgbClr val="D16349"/>
                </a:solidFill>
                <a:latin typeface="Georgia"/>
                <a:ea typeface="+mj-ea"/>
              </a:rPr>
              <a:t>Sai Sudheer</a:t>
            </a:r>
          </a:p>
        </p:txBody>
      </p:sp>
      <p:sp>
        <p:nvSpPr>
          <p:cNvPr id="2" name="object 3">
            <a:extLst>
              <a:ext uri="{FF2B5EF4-FFF2-40B4-BE49-F238E27FC236}">
                <a16:creationId xmlns:a16="http://schemas.microsoft.com/office/drawing/2014/main" id="{DA77C3F4-058D-2BA3-B6C1-E8F22FA39AB7}"/>
              </a:ext>
            </a:extLst>
          </p:cNvPr>
          <p:cNvSpPr txBox="1">
            <a:spLocks/>
          </p:cNvSpPr>
          <p:nvPr/>
        </p:nvSpPr>
        <p:spPr>
          <a:xfrm>
            <a:off x="2923466" y="1295400"/>
            <a:ext cx="3705934" cy="673261"/>
          </a:xfrm>
          <a:prstGeom prst="rect">
            <a:avLst/>
          </a:prstGeom>
        </p:spPr>
        <p:txBody>
          <a:bodyPr vert="horz" wrap="square" lIns="0" tIns="31750" rIns="0" bIns="0" rtlCol="0">
            <a:spAutoFit/>
          </a:bodyPr>
          <a:lstStyle>
            <a:lvl1pPr>
              <a:defRPr sz="4200" b="0" i="0">
                <a:solidFill>
                  <a:srgbClr val="D16349"/>
                </a:solidFill>
                <a:latin typeface="Georgia"/>
                <a:ea typeface="+mj-ea"/>
                <a:cs typeface="Georgia"/>
              </a:defRPr>
            </a:lvl1pPr>
          </a:lstStyle>
          <a:p>
            <a:pPr marL="1356360" marR="5080" indent="-1343025">
              <a:lnSpc>
                <a:spcPts val="4990"/>
              </a:lnSpc>
              <a:spcBef>
                <a:spcPts val="250"/>
              </a:spcBef>
            </a:pPr>
            <a:r>
              <a:rPr lang="en-US" kern="0" spc="-5" dirty="0"/>
              <a:t>TechUp Cloud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6964" y="412496"/>
            <a:ext cx="3863340" cy="528320"/>
          </a:xfrm>
          <a:prstGeom prst="rect">
            <a:avLst/>
          </a:prstGeom>
        </p:spPr>
        <p:txBody>
          <a:bodyPr vert="horz" wrap="square" lIns="0" tIns="12700" rIns="0" bIns="0" rtlCol="0">
            <a:spAutoFit/>
          </a:bodyPr>
          <a:lstStyle/>
          <a:p>
            <a:pPr marL="12700">
              <a:lnSpc>
                <a:spcPct val="100000"/>
              </a:lnSpc>
              <a:spcBef>
                <a:spcPts val="100"/>
              </a:spcBef>
            </a:pPr>
            <a:r>
              <a:rPr sz="3300" spc="-5" dirty="0"/>
              <a:t>Security</a:t>
            </a:r>
            <a:r>
              <a:rPr sz="3300" spc="-15" dirty="0"/>
              <a:t> </a:t>
            </a:r>
            <a:r>
              <a:rPr sz="3300" spc="-5" dirty="0"/>
              <a:t>in</a:t>
            </a:r>
            <a:r>
              <a:rPr sz="3300" spc="-15" dirty="0"/>
              <a:t> </a:t>
            </a:r>
            <a:r>
              <a:rPr sz="3300" spc="-5" dirty="0"/>
              <a:t>your</a:t>
            </a:r>
            <a:r>
              <a:rPr sz="3300" spc="-20" dirty="0"/>
              <a:t> </a:t>
            </a:r>
            <a:r>
              <a:rPr sz="3300" dirty="0"/>
              <a:t>VPC</a:t>
            </a:r>
          </a:p>
        </p:txBody>
      </p:sp>
      <p:grpSp>
        <p:nvGrpSpPr>
          <p:cNvPr id="3" name="object 3"/>
          <p:cNvGrpSpPr/>
          <p:nvPr/>
        </p:nvGrpSpPr>
        <p:grpSpPr>
          <a:xfrm>
            <a:off x="3270503" y="1383791"/>
            <a:ext cx="4584700" cy="3779520"/>
            <a:chOff x="3270503" y="1383791"/>
            <a:chExt cx="4584700" cy="3779520"/>
          </a:xfrm>
        </p:grpSpPr>
        <p:pic>
          <p:nvPicPr>
            <p:cNvPr id="4" name="object 4"/>
            <p:cNvPicPr/>
            <p:nvPr/>
          </p:nvPicPr>
          <p:blipFill>
            <a:blip r:embed="rId2" cstate="print"/>
            <a:stretch>
              <a:fillRect/>
            </a:stretch>
          </p:blipFill>
          <p:spPr>
            <a:xfrm>
              <a:off x="3328415" y="1630679"/>
              <a:ext cx="4526280" cy="3532632"/>
            </a:xfrm>
            <a:prstGeom prst="rect">
              <a:avLst/>
            </a:prstGeom>
          </p:spPr>
        </p:pic>
        <p:pic>
          <p:nvPicPr>
            <p:cNvPr id="5" name="object 5"/>
            <p:cNvPicPr/>
            <p:nvPr/>
          </p:nvPicPr>
          <p:blipFill>
            <a:blip r:embed="rId3" cstate="print"/>
            <a:stretch>
              <a:fillRect/>
            </a:stretch>
          </p:blipFill>
          <p:spPr>
            <a:xfrm>
              <a:off x="6193535" y="3090671"/>
              <a:ext cx="1399032" cy="448055"/>
            </a:xfrm>
            <a:prstGeom prst="rect">
              <a:avLst/>
            </a:prstGeom>
          </p:spPr>
        </p:pic>
        <p:pic>
          <p:nvPicPr>
            <p:cNvPr id="6" name="object 6"/>
            <p:cNvPicPr/>
            <p:nvPr/>
          </p:nvPicPr>
          <p:blipFill>
            <a:blip r:embed="rId3" cstate="print"/>
            <a:stretch>
              <a:fillRect/>
            </a:stretch>
          </p:blipFill>
          <p:spPr>
            <a:xfrm>
              <a:off x="3837431" y="3081527"/>
              <a:ext cx="1399032" cy="448056"/>
            </a:xfrm>
            <a:prstGeom prst="rect">
              <a:avLst/>
            </a:prstGeom>
          </p:spPr>
        </p:pic>
        <p:pic>
          <p:nvPicPr>
            <p:cNvPr id="7" name="object 7"/>
            <p:cNvPicPr/>
            <p:nvPr/>
          </p:nvPicPr>
          <p:blipFill>
            <a:blip r:embed="rId4" cstate="print"/>
            <a:stretch>
              <a:fillRect/>
            </a:stretch>
          </p:blipFill>
          <p:spPr>
            <a:xfrm>
              <a:off x="3270503" y="1383791"/>
              <a:ext cx="603503" cy="396239"/>
            </a:xfrm>
            <a:prstGeom prst="rect">
              <a:avLst/>
            </a:prstGeom>
          </p:spPr>
        </p:pic>
        <p:pic>
          <p:nvPicPr>
            <p:cNvPr id="8" name="object 8"/>
            <p:cNvPicPr/>
            <p:nvPr/>
          </p:nvPicPr>
          <p:blipFill>
            <a:blip r:embed="rId5" cstate="print"/>
            <a:stretch>
              <a:fillRect/>
            </a:stretch>
          </p:blipFill>
          <p:spPr>
            <a:xfrm>
              <a:off x="6177438" y="2955183"/>
              <a:ext cx="208512" cy="233041"/>
            </a:xfrm>
            <a:prstGeom prst="rect">
              <a:avLst/>
            </a:prstGeom>
          </p:spPr>
        </p:pic>
      </p:grpSp>
      <p:sp>
        <p:nvSpPr>
          <p:cNvPr id="9" name="object 9"/>
          <p:cNvSpPr txBox="1"/>
          <p:nvPr/>
        </p:nvSpPr>
        <p:spPr>
          <a:xfrm>
            <a:off x="468277" y="1808479"/>
            <a:ext cx="2726055" cy="2336165"/>
          </a:xfrm>
          <a:prstGeom prst="rect">
            <a:avLst/>
          </a:prstGeom>
        </p:spPr>
        <p:txBody>
          <a:bodyPr vert="horz" wrap="square" lIns="0" tIns="94615" rIns="0" bIns="0" rtlCol="0">
            <a:spAutoFit/>
          </a:bodyPr>
          <a:lstStyle/>
          <a:p>
            <a:pPr marL="355600" indent="-342900">
              <a:lnSpc>
                <a:spcPct val="100000"/>
              </a:lnSpc>
              <a:spcBef>
                <a:spcPts val="745"/>
              </a:spcBef>
              <a:buClr>
                <a:srgbClr val="D16349"/>
              </a:buClr>
              <a:buSzPct val="85185"/>
              <a:buFont typeface="Arial MT"/>
              <a:buChar char="•"/>
              <a:tabLst>
                <a:tab pos="354965" algn="l"/>
                <a:tab pos="355600" algn="l"/>
              </a:tabLst>
            </a:pPr>
            <a:r>
              <a:rPr sz="2700" spc="-5" dirty="0">
                <a:latin typeface="Georgia"/>
                <a:cs typeface="Georgia"/>
              </a:rPr>
              <a:t>Security</a:t>
            </a:r>
            <a:r>
              <a:rPr sz="2700" spc="-60" dirty="0">
                <a:latin typeface="Georgia"/>
                <a:cs typeface="Georgia"/>
              </a:rPr>
              <a:t> </a:t>
            </a:r>
            <a:r>
              <a:rPr sz="2700" spc="-10" dirty="0">
                <a:latin typeface="Georgia"/>
                <a:cs typeface="Georgia"/>
              </a:rPr>
              <a:t>groups</a:t>
            </a:r>
            <a:endParaRPr sz="2700" dirty="0">
              <a:latin typeface="Georgia"/>
              <a:cs typeface="Georgia"/>
            </a:endParaRPr>
          </a:p>
          <a:p>
            <a:pPr marL="355600" marR="27305" indent="-342900">
              <a:lnSpc>
                <a:spcPct val="100400"/>
              </a:lnSpc>
              <a:spcBef>
                <a:spcPts val="635"/>
              </a:spcBef>
              <a:buClr>
                <a:srgbClr val="D16349"/>
              </a:buClr>
              <a:buSzPct val="85185"/>
              <a:buFont typeface="Arial MT"/>
              <a:buChar char="•"/>
              <a:tabLst>
                <a:tab pos="354965" algn="l"/>
                <a:tab pos="355600" algn="l"/>
              </a:tabLst>
            </a:pPr>
            <a:r>
              <a:rPr sz="2700" spc="-5" dirty="0">
                <a:latin typeface="Georgia"/>
                <a:cs typeface="Georgia"/>
              </a:rPr>
              <a:t>Network</a:t>
            </a:r>
            <a:r>
              <a:rPr sz="2700" spc="-80" dirty="0">
                <a:latin typeface="Georgia"/>
                <a:cs typeface="Georgia"/>
              </a:rPr>
              <a:t> </a:t>
            </a:r>
            <a:r>
              <a:rPr sz="2700" spc="-5" dirty="0">
                <a:latin typeface="Georgia"/>
                <a:cs typeface="Georgia"/>
              </a:rPr>
              <a:t>access </a:t>
            </a:r>
            <a:r>
              <a:rPr sz="2700" spc="-640" dirty="0">
                <a:latin typeface="Georgia"/>
                <a:cs typeface="Georgia"/>
              </a:rPr>
              <a:t> </a:t>
            </a:r>
            <a:r>
              <a:rPr sz="2700" spc="-5" dirty="0">
                <a:latin typeface="Georgia"/>
                <a:cs typeface="Georgia"/>
              </a:rPr>
              <a:t>control lists </a:t>
            </a:r>
            <a:r>
              <a:rPr sz="2700" dirty="0">
                <a:latin typeface="Georgia"/>
                <a:cs typeface="Georgia"/>
              </a:rPr>
              <a:t> </a:t>
            </a:r>
            <a:r>
              <a:rPr sz="2700" spc="-5" dirty="0">
                <a:latin typeface="Georgia"/>
                <a:cs typeface="Georgia"/>
              </a:rPr>
              <a:t>(ACLs)</a:t>
            </a:r>
            <a:endParaRPr sz="2700" dirty="0">
              <a:latin typeface="Georgia"/>
              <a:cs typeface="Georgia"/>
            </a:endParaRPr>
          </a:p>
          <a:p>
            <a:pPr marL="355600" indent="-342900">
              <a:lnSpc>
                <a:spcPct val="100000"/>
              </a:lnSpc>
              <a:spcBef>
                <a:spcPts val="675"/>
              </a:spcBef>
              <a:buClr>
                <a:srgbClr val="D16349"/>
              </a:buClr>
              <a:buSzPct val="85185"/>
              <a:buFont typeface="Arial MT"/>
              <a:buChar char="•"/>
              <a:tabLst>
                <a:tab pos="354965" algn="l"/>
                <a:tab pos="355600" algn="l"/>
              </a:tabLst>
            </a:pPr>
            <a:r>
              <a:rPr sz="2700" spc="-5" dirty="0">
                <a:latin typeface="Georgia"/>
                <a:cs typeface="Georgia"/>
              </a:rPr>
              <a:t>Key</a:t>
            </a:r>
            <a:r>
              <a:rPr sz="2700" spc="-95" dirty="0">
                <a:latin typeface="Georgia"/>
                <a:cs typeface="Georgia"/>
              </a:rPr>
              <a:t> </a:t>
            </a:r>
            <a:r>
              <a:rPr sz="2700" spc="-5" dirty="0">
                <a:latin typeface="Georgia"/>
                <a:cs typeface="Georgia"/>
              </a:rPr>
              <a:t>Pairs</a:t>
            </a:r>
            <a:endParaRPr sz="2700" dirty="0">
              <a:latin typeface="Georgia"/>
              <a:cs typeface="Georgia"/>
            </a:endParaRPr>
          </a:p>
        </p:txBody>
      </p:sp>
      <p:sp>
        <p:nvSpPr>
          <p:cNvPr id="10" name="object 10"/>
          <p:cNvSpPr txBox="1"/>
          <p:nvPr/>
        </p:nvSpPr>
        <p:spPr>
          <a:xfrm>
            <a:off x="6589721" y="3137408"/>
            <a:ext cx="605790" cy="302895"/>
          </a:xfrm>
          <a:prstGeom prst="rect">
            <a:avLst/>
          </a:prstGeom>
        </p:spPr>
        <p:txBody>
          <a:bodyPr vert="horz" wrap="square" lIns="0" tIns="9525" rIns="0" bIns="0" rtlCol="0">
            <a:spAutoFit/>
          </a:bodyPr>
          <a:lstStyle/>
          <a:p>
            <a:pPr marL="12700" marR="5080" indent="112395">
              <a:lnSpc>
                <a:spcPct val="102200"/>
              </a:lnSpc>
              <a:spcBef>
                <a:spcPts val="75"/>
              </a:spcBef>
            </a:pPr>
            <a:r>
              <a:rPr sz="900" spc="-5" dirty="0">
                <a:latin typeface="Georgia"/>
                <a:cs typeface="Georgia"/>
              </a:rPr>
              <a:t>Subnet </a:t>
            </a:r>
            <a:r>
              <a:rPr sz="900" dirty="0">
                <a:latin typeface="Georgia"/>
                <a:cs typeface="Georgia"/>
              </a:rPr>
              <a:t> 1</a:t>
            </a:r>
            <a:r>
              <a:rPr sz="900" spc="-5" dirty="0">
                <a:latin typeface="Georgia"/>
                <a:cs typeface="Georgia"/>
              </a:rPr>
              <a:t>0</a:t>
            </a:r>
            <a:r>
              <a:rPr sz="900" spc="-10" dirty="0">
                <a:latin typeface="Georgia"/>
                <a:cs typeface="Georgia"/>
              </a:rPr>
              <a:t>.</a:t>
            </a:r>
            <a:r>
              <a:rPr sz="900" spc="-5" dirty="0">
                <a:latin typeface="Georgia"/>
                <a:cs typeface="Georgia"/>
              </a:rPr>
              <a:t>0</a:t>
            </a:r>
            <a:r>
              <a:rPr sz="900" spc="-10" dirty="0">
                <a:latin typeface="Georgia"/>
                <a:cs typeface="Georgia"/>
              </a:rPr>
              <a:t>.</a:t>
            </a:r>
            <a:r>
              <a:rPr sz="900" dirty="0">
                <a:latin typeface="Georgia"/>
                <a:cs typeface="Georgia"/>
              </a:rPr>
              <a:t>1</a:t>
            </a:r>
            <a:r>
              <a:rPr sz="900" spc="-10" dirty="0">
                <a:latin typeface="Georgia"/>
                <a:cs typeface="Georgia"/>
              </a:rPr>
              <a:t>.</a:t>
            </a:r>
            <a:r>
              <a:rPr sz="900" spc="-5" dirty="0">
                <a:latin typeface="Georgia"/>
                <a:cs typeface="Georgia"/>
              </a:rPr>
              <a:t>0</a:t>
            </a:r>
            <a:r>
              <a:rPr sz="900" dirty="0">
                <a:latin typeface="Georgia"/>
                <a:cs typeface="Georgia"/>
              </a:rPr>
              <a:t>/</a:t>
            </a:r>
            <a:r>
              <a:rPr sz="900" spc="-5" dirty="0">
                <a:latin typeface="Georgia"/>
                <a:cs typeface="Georgia"/>
              </a:rPr>
              <a:t>2</a:t>
            </a:r>
            <a:r>
              <a:rPr sz="900" dirty="0">
                <a:latin typeface="Georgia"/>
                <a:cs typeface="Georgia"/>
              </a:rPr>
              <a:t>4</a:t>
            </a:r>
          </a:p>
        </p:txBody>
      </p:sp>
      <p:sp>
        <p:nvSpPr>
          <p:cNvPr id="11" name="object 11"/>
          <p:cNvSpPr txBox="1"/>
          <p:nvPr/>
        </p:nvSpPr>
        <p:spPr>
          <a:xfrm>
            <a:off x="6000124" y="5350764"/>
            <a:ext cx="931544"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Georgia"/>
                <a:cs typeface="Georgia"/>
              </a:rPr>
              <a:t>Internet</a:t>
            </a:r>
            <a:r>
              <a:rPr sz="800" b="1" spc="-45" dirty="0">
                <a:latin typeface="Georgia"/>
                <a:cs typeface="Georgia"/>
              </a:rPr>
              <a:t> </a:t>
            </a:r>
            <a:r>
              <a:rPr sz="800" b="1" spc="-5" dirty="0">
                <a:latin typeface="Georgia"/>
                <a:cs typeface="Georgia"/>
              </a:rPr>
              <a:t>Gateway</a:t>
            </a:r>
            <a:endParaRPr sz="800" dirty="0">
              <a:latin typeface="Georgia"/>
              <a:cs typeface="Georgia"/>
            </a:endParaRPr>
          </a:p>
        </p:txBody>
      </p:sp>
      <p:pic>
        <p:nvPicPr>
          <p:cNvPr id="12" name="object 12"/>
          <p:cNvPicPr/>
          <p:nvPr/>
        </p:nvPicPr>
        <p:blipFill>
          <a:blip r:embed="rId6" cstate="print"/>
          <a:stretch>
            <a:fillRect/>
          </a:stretch>
        </p:blipFill>
        <p:spPr>
          <a:xfrm>
            <a:off x="6175247" y="4785359"/>
            <a:ext cx="542544" cy="566927"/>
          </a:xfrm>
          <a:prstGeom prst="rect">
            <a:avLst/>
          </a:prstGeom>
        </p:spPr>
      </p:pic>
      <p:sp>
        <p:nvSpPr>
          <p:cNvPr id="13" name="object 13"/>
          <p:cNvSpPr txBox="1"/>
          <p:nvPr/>
        </p:nvSpPr>
        <p:spPr>
          <a:xfrm>
            <a:off x="4625320" y="5347716"/>
            <a:ext cx="732155" cy="147320"/>
          </a:xfrm>
          <a:prstGeom prst="rect">
            <a:avLst/>
          </a:prstGeom>
        </p:spPr>
        <p:txBody>
          <a:bodyPr vert="horz" wrap="square" lIns="0" tIns="12700" rIns="0" bIns="0" rtlCol="0">
            <a:spAutoFit/>
          </a:bodyPr>
          <a:lstStyle/>
          <a:p>
            <a:pPr marL="12700">
              <a:lnSpc>
                <a:spcPct val="100000"/>
              </a:lnSpc>
              <a:spcBef>
                <a:spcPts val="100"/>
              </a:spcBef>
            </a:pPr>
            <a:r>
              <a:rPr sz="800" b="1" dirty="0">
                <a:latin typeface="Georgia"/>
                <a:cs typeface="Georgia"/>
              </a:rPr>
              <a:t>VPN G</a:t>
            </a:r>
            <a:r>
              <a:rPr sz="800" b="1" spc="-5" dirty="0">
                <a:latin typeface="Georgia"/>
                <a:cs typeface="Georgia"/>
              </a:rPr>
              <a:t>a</a:t>
            </a:r>
            <a:r>
              <a:rPr sz="800" b="1" spc="-10" dirty="0">
                <a:latin typeface="Georgia"/>
                <a:cs typeface="Georgia"/>
              </a:rPr>
              <a:t>t</a:t>
            </a:r>
            <a:r>
              <a:rPr sz="800" b="1" dirty="0">
                <a:latin typeface="Georgia"/>
                <a:cs typeface="Georgia"/>
              </a:rPr>
              <a:t>e</a:t>
            </a:r>
            <a:r>
              <a:rPr sz="800" b="1" spc="-5" dirty="0">
                <a:latin typeface="Georgia"/>
                <a:cs typeface="Georgia"/>
              </a:rPr>
              <a:t>wa</a:t>
            </a:r>
            <a:r>
              <a:rPr sz="800" b="1" dirty="0">
                <a:latin typeface="Georgia"/>
                <a:cs typeface="Georgia"/>
              </a:rPr>
              <a:t>y</a:t>
            </a:r>
            <a:endParaRPr sz="800" dirty="0">
              <a:latin typeface="Georgia"/>
              <a:cs typeface="Georgia"/>
            </a:endParaRPr>
          </a:p>
        </p:txBody>
      </p:sp>
      <p:pic>
        <p:nvPicPr>
          <p:cNvPr id="14" name="object 14"/>
          <p:cNvPicPr/>
          <p:nvPr/>
        </p:nvPicPr>
        <p:blipFill>
          <a:blip r:embed="rId7" cstate="print"/>
          <a:stretch>
            <a:fillRect/>
          </a:stretch>
        </p:blipFill>
        <p:spPr>
          <a:xfrm>
            <a:off x="4687823" y="4785359"/>
            <a:ext cx="542544" cy="566927"/>
          </a:xfrm>
          <a:prstGeom prst="rect">
            <a:avLst/>
          </a:prstGeom>
        </p:spPr>
      </p:pic>
      <p:sp>
        <p:nvSpPr>
          <p:cNvPr id="15" name="object 15"/>
          <p:cNvSpPr txBox="1"/>
          <p:nvPr/>
        </p:nvSpPr>
        <p:spPr>
          <a:xfrm>
            <a:off x="5363381" y="4485132"/>
            <a:ext cx="638810" cy="260350"/>
          </a:xfrm>
          <a:prstGeom prst="rect">
            <a:avLst/>
          </a:prstGeom>
        </p:spPr>
        <p:txBody>
          <a:bodyPr vert="horz" wrap="square" lIns="0" tIns="23495" rIns="0" bIns="0" rtlCol="0">
            <a:spAutoFit/>
          </a:bodyPr>
          <a:lstStyle/>
          <a:p>
            <a:pPr marL="20320" marR="5080" indent="-8255">
              <a:lnSpc>
                <a:spcPts val="890"/>
              </a:lnSpc>
              <a:spcBef>
                <a:spcPts val="185"/>
              </a:spcBef>
            </a:pPr>
            <a:r>
              <a:rPr sz="800" b="1" dirty="0">
                <a:latin typeface="Georgia"/>
                <a:cs typeface="Georgia"/>
              </a:rPr>
              <a:t>VPC</a:t>
            </a:r>
            <a:r>
              <a:rPr sz="800" b="1" spc="-5" dirty="0">
                <a:latin typeface="Georgia"/>
                <a:cs typeface="Georgia"/>
              </a:rPr>
              <a:t> R</a:t>
            </a:r>
            <a:r>
              <a:rPr sz="800" b="1" dirty="0">
                <a:latin typeface="Georgia"/>
                <a:cs typeface="Georgia"/>
              </a:rPr>
              <a:t>o</a:t>
            </a:r>
            <a:r>
              <a:rPr sz="800" b="1" spc="-5" dirty="0">
                <a:latin typeface="Georgia"/>
                <a:cs typeface="Georgia"/>
              </a:rPr>
              <a:t>u</a:t>
            </a:r>
            <a:r>
              <a:rPr sz="800" b="1" spc="-10" dirty="0">
                <a:latin typeface="Georgia"/>
                <a:cs typeface="Georgia"/>
              </a:rPr>
              <a:t>t</a:t>
            </a:r>
            <a:r>
              <a:rPr sz="800" b="1" dirty="0">
                <a:latin typeface="Georgia"/>
                <a:cs typeface="Georgia"/>
              </a:rPr>
              <a:t>er  </a:t>
            </a:r>
            <a:r>
              <a:rPr sz="800" b="1" spc="-5" dirty="0">
                <a:latin typeface="Georgia"/>
                <a:cs typeface="Georgia"/>
              </a:rPr>
              <a:t>1</a:t>
            </a:r>
            <a:r>
              <a:rPr sz="800" b="1" dirty="0">
                <a:latin typeface="Georgia"/>
                <a:cs typeface="Georgia"/>
              </a:rPr>
              <a:t>0.0.0.0</a:t>
            </a:r>
            <a:r>
              <a:rPr sz="800" b="1" spc="-5" dirty="0">
                <a:latin typeface="Georgia"/>
                <a:cs typeface="Georgia"/>
              </a:rPr>
              <a:t>/16</a:t>
            </a:r>
            <a:endParaRPr sz="800" dirty="0">
              <a:latin typeface="Georgia"/>
              <a:cs typeface="Georgia"/>
            </a:endParaRPr>
          </a:p>
        </p:txBody>
      </p:sp>
      <p:grpSp>
        <p:nvGrpSpPr>
          <p:cNvPr id="16" name="object 16"/>
          <p:cNvGrpSpPr/>
          <p:nvPr/>
        </p:nvGrpSpPr>
        <p:grpSpPr>
          <a:xfrm>
            <a:off x="5407152" y="2420111"/>
            <a:ext cx="1490980" cy="1963420"/>
            <a:chOff x="5407152" y="2420111"/>
            <a:chExt cx="1490980" cy="1963420"/>
          </a:xfrm>
        </p:grpSpPr>
        <p:pic>
          <p:nvPicPr>
            <p:cNvPr id="17" name="object 17"/>
            <p:cNvPicPr/>
            <p:nvPr/>
          </p:nvPicPr>
          <p:blipFill>
            <a:blip r:embed="rId8" cstate="print"/>
            <a:stretch>
              <a:fillRect/>
            </a:stretch>
          </p:blipFill>
          <p:spPr>
            <a:xfrm>
              <a:off x="5407152" y="3816095"/>
              <a:ext cx="542544" cy="566927"/>
            </a:xfrm>
            <a:prstGeom prst="rect">
              <a:avLst/>
            </a:prstGeom>
          </p:spPr>
        </p:pic>
        <p:pic>
          <p:nvPicPr>
            <p:cNvPr id="18" name="object 18"/>
            <p:cNvPicPr/>
            <p:nvPr/>
          </p:nvPicPr>
          <p:blipFill>
            <a:blip r:embed="rId9" cstate="print"/>
            <a:stretch>
              <a:fillRect/>
            </a:stretch>
          </p:blipFill>
          <p:spPr>
            <a:xfrm>
              <a:off x="6041136" y="2435351"/>
              <a:ext cx="856488" cy="420624"/>
            </a:xfrm>
            <a:prstGeom prst="rect">
              <a:avLst/>
            </a:prstGeom>
          </p:spPr>
        </p:pic>
        <p:pic>
          <p:nvPicPr>
            <p:cNvPr id="19" name="object 19"/>
            <p:cNvPicPr/>
            <p:nvPr/>
          </p:nvPicPr>
          <p:blipFill>
            <a:blip r:embed="rId10" cstate="print"/>
            <a:stretch>
              <a:fillRect/>
            </a:stretch>
          </p:blipFill>
          <p:spPr>
            <a:xfrm>
              <a:off x="6141720" y="2420111"/>
              <a:ext cx="682751" cy="490727"/>
            </a:xfrm>
            <a:prstGeom prst="rect">
              <a:avLst/>
            </a:prstGeom>
          </p:spPr>
        </p:pic>
        <p:sp>
          <p:nvSpPr>
            <p:cNvPr id="20" name="object 20"/>
            <p:cNvSpPr/>
            <p:nvPr/>
          </p:nvSpPr>
          <p:spPr>
            <a:xfrm>
              <a:off x="6096845" y="2467757"/>
              <a:ext cx="744220" cy="305435"/>
            </a:xfrm>
            <a:custGeom>
              <a:avLst/>
              <a:gdLst/>
              <a:ahLst/>
              <a:cxnLst/>
              <a:rect l="l" t="t" r="r" b="b"/>
              <a:pathLst>
                <a:path w="744220" h="305435">
                  <a:moveTo>
                    <a:pt x="693230" y="0"/>
                  </a:moveTo>
                  <a:lnTo>
                    <a:pt x="50876" y="0"/>
                  </a:lnTo>
                  <a:lnTo>
                    <a:pt x="31072" y="3998"/>
                  </a:lnTo>
                  <a:lnTo>
                    <a:pt x="14901" y="14901"/>
                  </a:lnTo>
                  <a:lnTo>
                    <a:pt x="3998" y="31072"/>
                  </a:lnTo>
                  <a:lnTo>
                    <a:pt x="0" y="50876"/>
                  </a:lnTo>
                  <a:lnTo>
                    <a:pt x="0" y="254370"/>
                  </a:lnTo>
                  <a:lnTo>
                    <a:pt x="3998" y="274173"/>
                  </a:lnTo>
                  <a:lnTo>
                    <a:pt x="14901" y="290345"/>
                  </a:lnTo>
                  <a:lnTo>
                    <a:pt x="31072" y="301248"/>
                  </a:lnTo>
                  <a:lnTo>
                    <a:pt x="50876" y="305247"/>
                  </a:lnTo>
                  <a:lnTo>
                    <a:pt x="693230" y="305247"/>
                  </a:lnTo>
                  <a:lnTo>
                    <a:pt x="713033" y="301248"/>
                  </a:lnTo>
                  <a:lnTo>
                    <a:pt x="729204" y="290345"/>
                  </a:lnTo>
                  <a:lnTo>
                    <a:pt x="740107" y="274173"/>
                  </a:lnTo>
                  <a:lnTo>
                    <a:pt x="744105" y="254370"/>
                  </a:lnTo>
                  <a:lnTo>
                    <a:pt x="744105" y="50876"/>
                  </a:lnTo>
                  <a:lnTo>
                    <a:pt x="740107" y="31072"/>
                  </a:lnTo>
                  <a:lnTo>
                    <a:pt x="729204" y="14901"/>
                  </a:lnTo>
                  <a:lnTo>
                    <a:pt x="713033" y="3998"/>
                  </a:lnTo>
                  <a:lnTo>
                    <a:pt x="693230" y="0"/>
                  </a:lnTo>
                  <a:close/>
                </a:path>
              </a:pathLst>
            </a:custGeom>
            <a:solidFill>
              <a:srgbClr val="EAE1C4"/>
            </a:solidFill>
          </p:spPr>
          <p:txBody>
            <a:bodyPr wrap="square" lIns="0" tIns="0" rIns="0" bIns="0" rtlCol="0"/>
            <a:lstStyle/>
            <a:p>
              <a:endParaRPr dirty="0"/>
            </a:p>
          </p:txBody>
        </p:sp>
        <p:sp>
          <p:nvSpPr>
            <p:cNvPr id="21" name="object 21"/>
            <p:cNvSpPr/>
            <p:nvPr/>
          </p:nvSpPr>
          <p:spPr>
            <a:xfrm>
              <a:off x="6096845" y="2467757"/>
              <a:ext cx="744220" cy="305435"/>
            </a:xfrm>
            <a:custGeom>
              <a:avLst/>
              <a:gdLst/>
              <a:ahLst/>
              <a:cxnLst/>
              <a:rect l="l" t="t" r="r" b="b"/>
              <a:pathLst>
                <a:path w="744220" h="305435">
                  <a:moveTo>
                    <a:pt x="0" y="50875"/>
                  </a:moveTo>
                  <a:lnTo>
                    <a:pt x="3998" y="31072"/>
                  </a:lnTo>
                  <a:lnTo>
                    <a:pt x="14901" y="14901"/>
                  </a:lnTo>
                  <a:lnTo>
                    <a:pt x="31072" y="3998"/>
                  </a:lnTo>
                  <a:lnTo>
                    <a:pt x="50875" y="0"/>
                  </a:lnTo>
                  <a:lnTo>
                    <a:pt x="693230" y="0"/>
                  </a:lnTo>
                  <a:lnTo>
                    <a:pt x="713033" y="3998"/>
                  </a:lnTo>
                  <a:lnTo>
                    <a:pt x="729204" y="14901"/>
                  </a:lnTo>
                  <a:lnTo>
                    <a:pt x="740107" y="31072"/>
                  </a:lnTo>
                  <a:lnTo>
                    <a:pt x="744106" y="50875"/>
                  </a:lnTo>
                  <a:lnTo>
                    <a:pt x="744106" y="254371"/>
                  </a:lnTo>
                  <a:lnTo>
                    <a:pt x="740107" y="274174"/>
                  </a:lnTo>
                  <a:lnTo>
                    <a:pt x="729204" y="290345"/>
                  </a:lnTo>
                  <a:lnTo>
                    <a:pt x="713033" y="301248"/>
                  </a:lnTo>
                  <a:lnTo>
                    <a:pt x="693230" y="305247"/>
                  </a:lnTo>
                  <a:lnTo>
                    <a:pt x="50875" y="305247"/>
                  </a:lnTo>
                  <a:lnTo>
                    <a:pt x="31072" y="301248"/>
                  </a:lnTo>
                  <a:lnTo>
                    <a:pt x="14901" y="290345"/>
                  </a:lnTo>
                  <a:lnTo>
                    <a:pt x="3998" y="274174"/>
                  </a:lnTo>
                  <a:lnTo>
                    <a:pt x="0" y="254371"/>
                  </a:lnTo>
                  <a:lnTo>
                    <a:pt x="0" y="50875"/>
                  </a:lnTo>
                  <a:close/>
                </a:path>
              </a:pathLst>
            </a:custGeom>
            <a:ln w="9525">
              <a:solidFill>
                <a:srgbClr val="CCB400"/>
              </a:solidFill>
            </a:ln>
          </p:spPr>
          <p:txBody>
            <a:bodyPr wrap="square" lIns="0" tIns="0" rIns="0" bIns="0" rtlCol="0"/>
            <a:lstStyle/>
            <a:p>
              <a:endParaRPr dirty="0"/>
            </a:p>
          </p:txBody>
        </p:sp>
      </p:grpSp>
      <p:sp>
        <p:nvSpPr>
          <p:cNvPr id="22" name="object 22"/>
          <p:cNvSpPr txBox="1"/>
          <p:nvPr/>
        </p:nvSpPr>
        <p:spPr>
          <a:xfrm>
            <a:off x="6250617" y="2469896"/>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23" name="object 23"/>
          <p:cNvGrpSpPr/>
          <p:nvPr/>
        </p:nvGrpSpPr>
        <p:grpSpPr>
          <a:xfrm>
            <a:off x="6870192" y="2417064"/>
            <a:ext cx="847725" cy="490855"/>
            <a:chOff x="6870192" y="2417064"/>
            <a:chExt cx="847725" cy="490855"/>
          </a:xfrm>
        </p:grpSpPr>
        <p:pic>
          <p:nvPicPr>
            <p:cNvPr id="24" name="object 24"/>
            <p:cNvPicPr/>
            <p:nvPr/>
          </p:nvPicPr>
          <p:blipFill>
            <a:blip r:embed="rId11" cstate="print"/>
            <a:stretch>
              <a:fillRect/>
            </a:stretch>
          </p:blipFill>
          <p:spPr>
            <a:xfrm>
              <a:off x="6870192" y="2429256"/>
              <a:ext cx="847344" cy="426720"/>
            </a:xfrm>
            <a:prstGeom prst="rect">
              <a:avLst/>
            </a:prstGeom>
          </p:spPr>
        </p:pic>
        <p:pic>
          <p:nvPicPr>
            <p:cNvPr id="25" name="object 25"/>
            <p:cNvPicPr/>
            <p:nvPr/>
          </p:nvPicPr>
          <p:blipFill>
            <a:blip r:embed="rId12" cstate="print"/>
            <a:stretch>
              <a:fillRect/>
            </a:stretch>
          </p:blipFill>
          <p:spPr>
            <a:xfrm>
              <a:off x="6967728" y="2417064"/>
              <a:ext cx="682751" cy="490727"/>
            </a:xfrm>
            <a:prstGeom prst="rect">
              <a:avLst/>
            </a:prstGeom>
          </p:spPr>
        </p:pic>
        <p:sp>
          <p:nvSpPr>
            <p:cNvPr id="26" name="object 26"/>
            <p:cNvSpPr/>
            <p:nvPr/>
          </p:nvSpPr>
          <p:spPr>
            <a:xfrm>
              <a:off x="6928633" y="2462185"/>
              <a:ext cx="733425" cy="311150"/>
            </a:xfrm>
            <a:custGeom>
              <a:avLst/>
              <a:gdLst/>
              <a:ahLst/>
              <a:cxnLst/>
              <a:rect l="l" t="t" r="r" b="b"/>
              <a:pathLst>
                <a:path w="733425" h="311150">
                  <a:moveTo>
                    <a:pt x="681344" y="0"/>
                  </a:moveTo>
                  <a:lnTo>
                    <a:pt x="51804" y="0"/>
                  </a:lnTo>
                  <a:lnTo>
                    <a:pt x="31640" y="4071"/>
                  </a:lnTo>
                  <a:lnTo>
                    <a:pt x="15173" y="15173"/>
                  </a:lnTo>
                  <a:lnTo>
                    <a:pt x="4071" y="31640"/>
                  </a:lnTo>
                  <a:lnTo>
                    <a:pt x="0" y="51804"/>
                  </a:lnTo>
                  <a:lnTo>
                    <a:pt x="0" y="259013"/>
                  </a:lnTo>
                  <a:lnTo>
                    <a:pt x="4071" y="279178"/>
                  </a:lnTo>
                  <a:lnTo>
                    <a:pt x="15173" y="295645"/>
                  </a:lnTo>
                  <a:lnTo>
                    <a:pt x="31640" y="306747"/>
                  </a:lnTo>
                  <a:lnTo>
                    <a:pt x="51804" y="310818"/>
                  </a:lnTo>
                  <a:lnTo>
                    <a:pt x="681344" y="310818"/>
                  </a:lnTo>
                  <a:lnTo>
                    <a:pt x="701509" y="306747"/>
                  </a:lnTo>
                  <a:lnTo>
                    <a:pt x="717976" y="295645"/>
                  </a:lnTo>
                  <a:lnTo>
                    <a:pt x="729078" y="279178"/>
                  </a:lnTo>
                  <a:lnTo>
                    <a:pt x="733149" y="259013"/>
                  </a:lnTo>
                  <a:lnTo>
                    <a:pt x="733149" y="51804"/>
                  </a:lnTo>
                  <a:lnTo>
                    <a:pt x="729078" y="31640"/>
                  </a:lnTo>
                  <a:lnTo>
                    <a:pt x="717976" y="15173"/>
                  </a:lnTo>
                  <a:lnTo>
                    <a:pt x="701509" y="4071"/>
                  </a:lnTo>
                  <a:lnTo>
                    <a:pt x="681344" y="0"/>
                  </a:lnTo>
                  <a:close/>
                </a:path>
              </a:pathLst>
            </a:custGeom>
            <a:solidFill>
              <a:srgbClr val="EAE1C4"/>
            </a:solidFill>
          </p:spPr>
          <p:txBody>
            <a:bodyPr wrap="square" lIns="0" tIns="0" rIns="0" bIns="0" rtlCol="0"/>
            <a:lstStyle/>
            <a:p>
              <a:endParaRPr dirty="0"/>
            </a:p>
          </p:txBody>
        </p:sp>
        <p:sp>
          <p:nvSpPr>
            <p:cNvPr id="27" name="object 27"/>
            <p:cNvSpPr/>
            <p:nvPr/>
          </p:nvSpPr>
          <p:spPr>
            <a:xfrm>
              <a:off x="6928633" y="2462185"/>
              <a:ext cx="733425" cy="311150"/>
            </a:xfrm>
            <a:custGeom>
              <a:avLst/>
              <a:gdLst/>
              <a:ahLst/>
              <a:cxnLst/>
              <a:rect l="l" t="t" r="r" b="b"/>
              <a:pathLst>
                <a:path w="733425" h="311150">
                  <a:moveTo>
                    <a:pt x="0" y="51803"/>
                  </a:moveTo>
                  <a:lnTo>
                    <a:pt x="4071" y="31639"/>
                  </a:lnTo>
                  <a:lnTo>
                    <a:pt x="15173" y="15173"/>
                  </a:lnTo>
                  <a:lnTo>
                    <a:pt x="31639" y="4071"/>
                  </a:lnTo>
                  <a:lnTo>
                    <a:pt x="51803" y="0"/>
                  </a:lnTo>
                  <a:lnTo>
                    <a:pt x="681345" y="0"/>
                  </a:lnTo>
                  <a:lnTo>
                    <a:pt x="701509" y="4071"/>
                  </a:lnTo>
                  <a:lnTo>
                    <a:pt x="717975" y="15173"/>
                  </a:lnTo>
                  <a:lnTo>
                    <a:pt x="729078" y="31639"/>
                  </a:lnTo>
                  <a:lnTo>
                    <a:pt x="733149" y="51803"/>
                  </a:lnTo>
                  <a:lnTo>
                    <a:pt x="733149" y="259014"/>
                  </a:lnTo>
                  <a:lnTo>
                    <a:pt x="729078" y="279178"/>
                  </a:lnTo>
                  <a:lnTo>
                    <a:pt x="717975" y="295644"/>
                  </a:lnTo>
                  <a:lnTo>
                    <a:pt x="701509" y="306746"/>
                  </a:lnTo>
                  <a:lnTo>
                    <a:pt x="681345" y="310818"/>
                  </a:lnTo>
                  <a:lnTo>
                    <a:pt x="51803" y="310818"/>
                  </a:lnTo>
                  <a:lnTo>
                    <a:pt x="31639" y="306746"/>
                  </a:lnTo>
                  <a:lnTo>
                    <a:pt x="15173" y="295644"/>
                  </a:lnTo>
                  <a:lnTo>
                    <a:pt x="4071" y="279178"/>
                  </a:lnTo>
                  <a:lnTo>
                    <a:pt x="0" y="259014"/>
                  </a:lnTo>
                  <a:lnTo>
                    <a:pt x="0" y="51803"/>
                  </a:lnTo>
                  <a:close/>
                </a:path>
              </a:pathLst>
            </a:custGeom>
            <a:ln w="9525">
              <a:solidFill>
                <a:srgbClr val="CCB400"/>
              </a:solidFill>
            </a:ln>
          </p:spPr>
          <p:txBody>
            <a:bodyPr wrap="square" lIns="0" tIns="0" rIns="0" bIns="0" rtlCol="0"/>
            <a:lstStyle/>
            <a:p>
              <a:endParaRPr dirty="0"/>
            </a:p>
          </p:txBody>
        </p:sp>
      </p:grpSp>
      <p:sp>
        <p:nvSpPr>
          <p:cNvPr id="28" name="object 28"/>
          <p:cNvSpPr txBox="1"/>
          <p:nvPr/>
        </p:nvSpPr>
        <p:spPr>
          <a:xfrm>
            <a:off x="7076926" y="2466847"/>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29" name="object 29"/>
          <p:cNvGrpSpPr/>
          <p:nvPr/>
        </p:nvGrpSpPr>
        <p:grpSpPr>
          <a:xfrm>
            <a:off x="3956303" y="3742944"/>
            <a:ext cx="1161415" cy="363220"/>
            <a:chOff x="3956303" y="3742944"/>
            <a:chExt cx="1161415" cy="363220"/>
          </a:xfrm>
        </p:grpSpPr>
        <p:pic>
          <p:nvPicPr>
            <p:cNvPr id="30" name="object 30"/>
            <p:cNvPicPr/>
            <p:nvPr/>
          </p:nvPicPr>
          <p:blipFill>
            <a:blip r:embed="rId13" cstate="print"/>
            <a:stretch>
              <a:fillRect/>
            </a:stretch>
          </p:blipFill>
          <p:spPr>
            <a:xfrm>
              <a:off x="3956303" y="3742944"/>
              <a:ext cx="1161288" cy="338327"/>
            </a:xfrm>
            <a:prstGeom prst="rect">
              <a:avLst/>
            </a:prstGeom>
          </p:spPr>
        </p:pic>
        <p:pic>
          <p:nvPicPr>
            <p:cNvPr id="31" name="object 31"/>
            <p:cNvPicPr/>
            <p:nvPr/>
          </p:nvPicPr>
          <p:blipFill>
            <a:blip r:embed="rId14" cstate="print"/>
            <a:stretch>
              <a:fillRect/>
            </a:stretch>
          </p:blipFill>
          <p:spPr>
            <a:xfrm>
              <a:off x="4075175" y="3758184"/>
              <a:ext cx="926591" cy="347471"/>
            </a:xfrm>
            <a:prstGeom prst="rect">
              <a:avLst/>
            </a:prstGeom>
          </p:spPr>
        </p:pic>
        <p:sp>
          <p:nvSpPr>
            <p:cNvPr id="32" name="object 32"/>
            <p:cNvSpPr/>
            <p:nvPr/>
          </p:nvSpPr>
          <p:spPr>
            <a:xfrm>
              <a:off x="4013154" y="3775769"/>
              <a:ext cx="1049020" cy="224154"/>
            </a:xfrm>
            <a:custGeom>
              <a:avLst/>
              <a:gdLst/>
              <a:ahLst/>
              <a:cxnLst/>
              <a:rect l="l" t="t" r="r" b="b"/>
              <a:pathLst>
                <a:path w="1049020" h="224154">
                  <a:moveTo>
                    <a:pt x="1011468" y="0"/>
                  </a:moveTo>
                  <a:lnTo>
                    <a:pt x="37353" y="0"/>
                  </a:lnTo>
                  <a:lnTo>
                    <a:pt x="22813" y="2935"/>
                  </a:lnTo>
                  <a:lnTo>
                    <a:pt x="10940" y="10940"/>
                  </a:lnTo>
                  <a:lnTo>
                    <a:pt x="2935" y="22813"/>
                  </a:lnTo>
                  <a:lnTo>
                    <a:pt x="0" y="37353"/>
                  </a:lnTo>
                  <a:lnTo>
                    <a:pt x="0" y="186764"/>
                  </a:lnTo>
                  <a:lnTo>
                    <a:pt x="2935" y="201304"/>
                  </a:lnTo>
                  <a:lnTo>
                    <a:pt x="10940" y="213177"/>
                  </a:lnTo>
                  <a:lnTo>
                    <a:pt x="22813" y="221182"/>
                  </a:lnTo>
                  <a:lnTo>
                    <a:pt x="37353" y="224118"/>
                  </a:lnTo>
                  <a:lnTo>
                    <a:pt x="1011468" y="224118"/>
                  </a:lnTo>
                  <a:lnTo>
                    <a:pt x="1026008" y="221182"/>
                  </a:lnTo>
                  <a:lnTo>
                    <a:pt x="1037881" y="213177"/>
                  </a:lnTo>
                  <a:lnTo>
                    <a:pt x="1045886" y="201304"/>
                  </a:lnTo>
                  <a:lnTo>
                    <a:pt x="1048821" y="186764"/>
                  </a:lnTo>
                  <a:lnTo>
                    <a:pt x="1048821" y="37353"/>
                  </a:lnTo>
                  <a:lnTo>
                    <a:pt x="1045886" y="22813"/>
                  </a:lnTo>
                  <a:lnTo>
                    <a:pt x="1037881" y="10940"/>
                  </a:lnTo>
                  <a:lnTo>
                    <a:pt x="1026008" y="2935"/>
                  </a:lnTo>
                  <a:lnTo>
                    <a:pt x="1011468" y="0"/>
                  </a:lnTo>
                  <a:close/>
                </a:path>
              </a:pathLst>
            </a:custGeom>
            <a:solidFill>
              <a:srgbClr val="D5D1CF"/>
            </a:solidFill>
          </p:spPr>
          <p:txBody>
            <a:bodyPr wrap="square" lIns="0" tIns="0" rIns="0" bIns="0" rtlCol="0"/>
            <a:lstStyle/>
            <a:p>
              <a:endParaRPr dirty="0"/>
            </a:p>
          </p:txBody>
        </p:sp>
        <p:sp>
          <p:nvSpPr>
            <p:cNvPr id="33" name="object 33"/>
            <p:cNvSpPr/>
            <p:nvPr/>
          </p:nvSpPr>
          <p:spPr>
            <a:xfrm>
              <a:off x="4013154" y="3775769"/>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8C7B70"/>
              </a:solidFill>
            </a:ln>
          </p:spPr>
          <p:txBody>
            <a:bodyPr wrap="square" lIns="0" tIns="0" rIns="0" bIns="0" rtlCol="0"/>
            <a:lstStyle/>
            <a:p>
              <a:endParaRPr dirty="0"/>
            </a:p>
          </p:txBody>
        </p:sp>
      </p:grpSp>
      <p:sp>
        <p:nvSpPr>
          <p:cNvPr id="34" name="object 34"/>
          <p:cNvSpPr txBox="1"/>
          <p:nvPr/>
        </p:nvSpPr>
        <p:spPr>
          <a:xfrm>
            <a:off x="4184346" y="3807967"/>
            <a:ext cx="70739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N</a:t>
            </a:r>
            <a:r>
              <a:rPr sz="900" dirty="0">
                <a:latin typeface="Georgia"/>
                <a:cs typeface="Georgia"/>
              </a:rPr>
              <a:t>et</a:t>
            </a:r>
            <a:r>
              <a:rPr sz="900" spc="-5" dirty="0">
                <a:latin typeface="Georgia"/>
                <a:cs typeface="Georgia"/>
              </a:rPr>
              <a:t>w</a:t>
            </a:r>
            <a:r>
              <a:rPr sz="900" dirty="0">
                <a:latin typeface="Georgia"/>
                <a:cs typeface="Georgia"/>
              </a:rPr>
              <a:t>o</a:t>
            </a:r>
            <a:r>
              <a:rPr sz="900" spc="-10" dirty="0">
                <a:latin typeface="Georgia"/>
                <a:cs typeface="Georgia"/>
              </a:rPr>
              <a:t>r</a:t>
            </a:r>
            <a:r>
              <a:rPr sz="900" dirty="0">
                <a:latin typeface="Georgia"/>
                <a:cs typeface="Georgia"/>
              </a:rPr>
              <a:t>k </a:t>
            </a:r>
            <a:r>
              <a:rPr sz="900" spc="-5" dirty="0">
                <a:latin typeface="Georgia"/>
                <a:cs typeface="Georgia"/>
              </a:rPr>
              <a:t>ACL</a:t>
            </a:r>
            <a:endParaRPr sz="900" dirty="0">
              <a:latin typeface="Georgia"/>
              <a:cs typeface="Georgia"/>
            </a:endParaRPr>
          </a:p>
        </p:txBody>
      </p:sp>
      <p:grpSp>
        <p:nvGrpSpPr>
          <p:cNvPr id="35" name="object 35"/>
          <p:cNvGrpSpPr/>
          <p:nvPr/>
        </p:nvGrpSpPr>
        <p:grpSpPr>
          <a:xfrm>
            <a:off x="6312408" y="3742944"/>
            <a:ext cx="1161415" cy="363220"/>
            <a:chOff x="6312408" y="3742944"/>
            <a:chExt cx="1161415" cy="363220"/>
          </a:xfrm>
        </p:grpSpPr>
        <p:pic>
          <p:nvPicPr>
            <p:cNvPr id="36" name="object 36"/>
            <p:cNvPicPr/>
            <p:nvPr/>
          </p:nvPicPr>
          <p:blipFill>
            <a:blip r:embed="rId15" cstate="print"/>
            <a:stretch>
              <a:fillRect/>
            </a:stretch>
          </p:blipFill>
          <p:spPr>
            <a:xfrm>
              <a:off x="6312408" y="3742944"/>
              <a:ext cx="1161288" cy="338327"/>
            </a:xfrm>
            <a:prstGeom prst="rect">
              <a:avLst/>
            </a:prstGeom>
          </p:spPr>
        </p:pic>
        <p:pic>
          <p:nvPicPr>
            <p:cNvPr id="37" name="object 37"/>
            <p:cNvPicPr/>
            <p:nvPr/>
          </p:nvPicPr>
          <p:blipFill>
            <a:blip r:embed="rId16" cstate="print"/>
            <a:stretch>
              <a:fillRect/>
            </a:stretch>
          </p:blipFill>
          <p:spPr>
            <a:xfrm>
              <a:off x="6431280" y="3758184"/>
              <a:ext cx="923544" cy="347471"/>
            </a:xfrm>
            <a:prstGeom prst="rect">
              <a:avLst/>
            </a:prstGeom>
          </p:spPr>
        </p:pic>
        <p:sp>
          <p:nvSpPr>
            <p:cNvPr id="38" name="object 38"/>
            <p:cNvSpPr/>
            <p:nvPr/>
          </p:nvSpPr>
          <p:spPr>
            <a:xfrm>
              <a:off x="6368523" y="3775769"/>
              <a:ext cx="1049020" cy="224154"/>
            </a:xfrm>
            <a:custGeom>
              <a:avLst/>
              <a:gdLst/>
              <a:ahLst/>
              <a:cxnLst/>
              <a:rect l="l" t="t" r="r" b="b"/>
              <a:pathLst>
                <a:path w="1049020" h="224154">
                  <a:moveTo>
                    <a:pt x="1011468" y="0"/>
                  </a:moveTo>
                  <a:lnTo>
                    <a:pt x="37353" y="0"/>
                  </a:lnTo>
                  <a:lnTo>
                    <a:pt x="22813" y="2935"/>
                  </a:lnTo>
                  <a:lnTo>
                    <a:pt x="10940" y="10940"/>
                  </a:lnTo>
                  <a:lnTo>
                    <a:pt x="2935" y="22813"/>
                  </a:lnTo>
                  <a:lnTo>
                    <a:pt x="0" y="37353"/>
                  </a:lnTo>
                  <a:lnTo>
                    <a:pt x="0" y="186764"/>
                  </a:lnTo>
                  <a:lnTo>
                    <a:pt x="2935" y="201304"/>
                  </a:lnTo>
                  <a:lnTo>
                    <a:pt x="10940" y="213177"/>
                  </a:lnTo>
                  <a:lnTo>
                    <a:pt x="22813" y="221182"/>
                  </a:lnTo>
                  <a:lnTo>
                    <a:pt x="37353" y="224118"/>
                  </a:lnTo>
                  <a:lnTo>
                    <a:pt x="1011468" y="224118"/>
                  </a:lnTo>
                  <a:lnTo>
                    <a:pt x="1026008" y="221182"/>
                  </a:lnTo>
                  <a:lnTo>
                    <a:pt x="1037881" y="213177"/>
                  </a:lnTo>
                  <a:lnTo>
                    <a:pt x="1045886" y="201304"/>
                  </a:lnTo>
                  <a:lnTo>
                    <a:pt x="1048821" y="186764"/>
                  </a:lnTo>
                  <a:lnTo>
                    <a:pt x="1048821" y="37353"/>
                  </a:lnTo>
                  <a:lnTo>
                    <a:pt x="1045886" y="22813"/>
                  </a:lnTo>
                  <a:lnTo>
                    <a:pt x="1037881" y="10940"/>
                  </a:lnTo>
                  <a:lnTo>
                    <a:pt x="1026008" y="2935"/>
                  </a:lnTo>
                  <a:lnTo>
                    <a:pt x="1011468" y="0"/>
                  </a:lnTo>
                  <a:close/>
                </a:path>
              </a:pathLst>
            </a:custGeom>
            <a:solidFill>
              <a:srgbClr val="D5D1CF"/>
            </a:solidFill>
          </p:spPr>
          <p:txBody>
            <a:bodyPr wrap="square" lIns="0" tIns="0" rIns="0" bIns="0" rtlCol="0"/>
            <a:lstStyle/>
            <a:p>
              <a:endParaRPr dirty="0"/>
            </a:p>
          </p:txBody>
        </p:sp>
        <p:sp>
          <p:nvSpPr>
            <p:cNvPr id="39" name="object 39"/>
            <p:cNvSpPr/>
            <p:nvPr/>
          </p:nvSpPr>
          <p:spPr>
            <a:xfrm>
              <a:off x="6368523" y="3775769"/>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8C7B70"/>
              </a:solidFill>
            </a:ln>
          </p:spPr>
          <p:txBody>
            <a:bodyPr wrap="square" lIns="0" tIns="0" rIns="0" bIns="0" rtlCol="0"/>
            <a:lstStyle/>
            <a:p>
              <a:endParaRPr dirty="0"/>
            </a:p>
          </p:txBody>
        </p:sp>
      </p:grpSp>
      <p:sp>
        <p:nvSpPr>
          <p:cNvPr id="40" name="object 40"/>
          <p:cNvSpPr txBox="1"/>
          <p:nvPr/>
        </p:nvSpPr>
        <p:spPr>
          <a:xfrm>
            <a:off x="6539714" y="3807967"/>
            <a:ext cx="70739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N</a:t>
            </a:r>
            <a:r>
              <a:rPr sz="900" dirty="0">
                <a:latin typeface="Georgia"/>
                <a:cs typeface="Georgia"/>
              </a:rPr>
              <a:t>et</a:t>
            </a:r>
            <a:r>
              <a:rPr sz="900" spc="-5" dirty="0">
                <a:latin typeface="Georgia"/>
                <a:cs typeface="Georgia"/>
              </a:rPr>
              <a:t>w</a:t>
            </a:r>
            <a:r>
              <a:rPr sz="900" dirty="0">
                <a:latin typeface="Georgia"/>
                <a:cs typeface="Georgia"/>
              </a:rPr>
              <a:t>o</a:t>
            </a:r>
            <a:r>
              <a:rPr sz="900" spc="-10" dirty="0">
                <a:latin typeface="Georgia"/>
                <a:cs typeface="Georgia"/>
              </a:rPr>
              <a:t>r</a:t>
            </a:r>
            <a:r>
              <a:rPr sz="900" dirty="0">
                <a:latin typeface="Georgia"/>
                <a:cs typeface="Georgia"/>
              </a:rPr>
              <a:t>k </a:t>
            </a:r>
            <a:r>
              <a:rPr sz="900" spc="-5" dirty="0">
                <a:latin typeface="Georgia"/>
                <a:cs typeface="Georgia"/>
              </a:rPr>
              <a:t>ACL</a:t>
            </a:r>
            <a:endParaRPr sz="900" dirty="0">
              <a:latin typeface="Georgia"/>
              <a:cs typeface="Georgia"/>
            </a:endParaRPr>
          </a:p>
        </p:txBody>
      </p:sp>
      <p:grpSp>
        <p:nvGrpSpPr>
          <p:cNvPr id="41" name="object 41"/>
          <p:cNvGrpSpPr/>
          <p:nvPr/>
        </p:nvGrpSpPr>
        <p:grpSpPr>
          <a:xfrm>
            <a:off x="3956303" y="4206240"/>
            <a:ext cx="1161415" cy="363220"/>
            <a:chOff x="3956303" y="4206240"/>
            <a:chExt cx="1161415" cy="363220"/>
          </a:xfrm>
        </p:grpSpPr>
        <p:pic>
          <p:nvPicPr>
            <p:cNvPr id="42" name="object 42"/>
            <p:cNvPicPr/>
            <p:nvPr/>
          </p:nvPicPr>
          <p:blipFill>
            <a:blip r:embed="rId17" cstate="print"/>
            <a:stretch>
              <a:fillRect/>
            </a:stretch>
          </p:blipFill>
          <p:spPr>
            <a:xfrm>
              <a:off x="3956303" y="4206240"/>
              <a:ext cx="1161288" cy="338328"/>
            </a:xfrm>
            <a:prstGeom prst="rect">
              <a:avLst/>
            </a:prstGeom>
          </p:spPr>
        </p:pic>
        <p:pic>
          <p:nvPicPr>
            <p:cNvPr id="43" name="object 43"/>
            <p:cNvPicPr/>
            <p:nvPr/>
          </p:nvPicPr>
          <p:blipFill>
            <a:blip r:embed="rId18" cstate="print"/>
            <a:stretch>
              <a:fillRect/>
            </a:stretch>
          </p:blipFill>
          <p:spPr>
            <a:xfrm>
              <a:off x="4056887" y="4218432"/>
              <a:ext cx="960119" cy="350519"/>
            </a:xfrm>
            <a:prstGeom prst="rect">
              <a:avLst/>
            </a:prstGeom>
          </p:spPr>
        </p:pic>
        <p:sp>
          <p:nvSpPr>
            <p:cNvPr id="44" name="object 44"/>
            <p:cNvSpPr/>
            <p:nvPr/>
          </p:nvSpPr>
          <p:spPr>
            <a:xfrm>
              <a:off x="4013154" y="4236706"/>
              <a:ext cx="1049020" cy="224154"/>
            </a:xfrm>
            <a:custGeom>
              <a:avLst/>
              <a:gdLst/>
              <a:ahLst/>
              <a:cxnLst/>
              <a:rect l="l" t="t" r="r" b="b"/>
              <a:pathLst>
                <a:path w="1049020" h="224154">
                  <a:moveTo>
                    <a:pt x="1011468" y="0"/>
                  </a:moveTo>
                  <a:lnTo>
                    <a:pt x="37353" y="0"/>
                  </a:lnTo>
                  <a:lnTo>
                    <a:pt x="22813" y="2935"/>
                  </a:lnTo>
                  <a:lnTo>
                    <a:pt x="10940" y="10940"/>
                  </a:lnTo>
                  <a:lnTo>
                    <a:pt x="2935" y="22813"/>
                  </a:lnTo>
                  <a:lnTo>
                    <a:pt x="0" y="37353"/>
                  </a:lnTo>
                  <a:lnTo>
                    <a:pt x="0" y="186763"/>
                  </a:lnTo>
                  <a:lnTo>
                    <a:pt x="2935" y="201303"/>
                  </a:lnTo>
                  <a:lnTo>
                    <a:pt x="10940" y="213177"/>
                  </a:lnTo>
                  <a:lnTo>
                    <a:pt x="22813" y="221182"/>
                  </a:lnTo>
                  <a:lnTo>
                    <a:pt x="37353" y="224118"/>
                  </a:lnTo>
                  <a:lnTo>
                    <a:pt x="1011468" y="224118"/>
                  </a:lnTo>
                  <a:lnTo>
                    <a:pt x="1026008" y="221182"/>
                  </a:lnTo>
                  <a:lnTo>
                    <a:pt x="1037881" y="213177"/>
                  </a:lnTo>
                  <a:lnTo>
                    <a:pt x="1045886" y="201303"/>
                  </a:lnTo>
                  <a:lnTo>
                    <a:pt x="1048821" y="186763"/>
                  </a:lnTo>
                  <a:lnTo>
                    <a:pt x="1048821" y="37353"/>
                  </a:lnTo>
                  <a:lnTo>
                    <a:pt x="1045886" y="22813"/>
                  </a:lnTo>
                  <a:lnTo>
                    <a:pt x="1037881" y="10940"/>
                  </a:lnTo>
                  <a:lnTo>
                    <a:pt x="1026008" y="2935"/>
                  </a:lnTo>
                  <a:lnTo>
                    <a:pt x="1011468" y="0"/>
                  </a:lnTo>
                  <a:close/>
                </a:path>
              </a:pathLst>
            </a:custGeom>
            <a:solidFill>
              <a:srgbClr val="C4C4C4"/>
            </a:solidFill>
          </p:spPr>
          <p:txBody>
            <a:bodyPr wrap="square" lIns="0" tIns="0" rIns="0" bIns="0" rtlCol="0"/>
            <a:lstStyle/>
            <a:p>
              <a:endParaRPr dirty="0"/>
            </a:p>
          </p:txBody>
        </p:sp>
        <p:sp>
          <p:nvSpPr>
            <p:cNvPr id="45" name="object 45"/>
            <p:cNvSpPr/>
            <p:nvPr/>
          </p:nvSpPr>
          <p:spPr>
            <a:xfrm>
              <a:off x="4013154" y="4236706"/>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000000"/>
              </a:solidFill>
            </a:ln>
          </p:spPr>
          <p:txBody>
            <a:bodyPr wrap="square" lIns="0" tIns="0" rIns="0" bIns="0" rtlCol="0"/>
            <a:lstStyle/>
            <a:p>
              <a:endParaRPr dirty="0"/>
            </a:p>
          </p:txBody>
        </p:sp>
      </p:grpSp>
      <p:sp>
        <p:nvSpPr>
          <p:cNvPr id="46" name="object 46"/>
          <p:cNvSpPr txBox="1"/>
          <p:nvPr/>
        </p:nvSpPr>
        <p:spPr>
          <a:xfrm>
            <a:off x="4166882" y="4268216"/>
            <a:ext cx="74168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Routing</a:t>
            </a:r>
            <a:r>
              <a:rPr sz="900" spc="-35" dirty="0">
                <a:latin typeface="Georgia"/>
                <a:cs typeface="Georgia"/>
              </a:rPr>
              <a:t> </a:t>
            </a:r>
            <a:r>
              <a:rPr sz="900" spc="-5" dirty="0">
                <a:latin typeface="Georgia"/>
                <a:cs typeface="Georgia"/>
              </a:rPr>
              <a:t>Table</a:t>
            </a:r>
            <a:endParaRPr sz="900" dirty="0">
              <a:latin typeface="Georgia"/>
              <a:cs typeface="Georgia"/>
            </a:endParaRPr>
          </a:p>
        </p:txBody>
      </p:sp>
      <p:grpSp>
        <p:nvGrpSpPr>
          <p:cNvPr id="47" name="object 47"/>
          <p:cNvGrpSpPr/>
          <p:nvPr/>
        </p:nvGrpSpPr>
        <p:grpSpPr>
          <a:xfrm>
            <a:off x="6312408" y="4203191"/>
            <a:ext cx="1161415" cy="360045"/>
            <a:chOff x="6312408" y="4203191"/>
            <a:chExt cx="1161415" cy="360045"/>
          </a:xfrm>
        </p:grpSpPr>
        <p:pic>
          <p:nvPicPr>
            <p:cNvPr id="48" name="object 48"/>
            <p:cNvPicPr/>
            <p:nvPr/>
          </p:nvPicPr>
          <p:blipFill>
            <a:blip r:embed="rId19" cstate="print"/>
            <a:stretch>
              <a:fillRect/>
            </a:stretch>
          </p:blipFill>
          <p:spPr>
            <a:xfrm>
              <a:off x="6312408" y="4203191"/>
              <a:ext cx="1161288" cy="338328"/>
            </a:xfrm>
            <a:prstGeom prst="rect">
              <a:avLst/>
            </a:prstGeom>
          </p:spPr>
        </p:pic>
        <p:pic>
          <p:nvPicPr>
            <p:cNvPr id="49" name="object 49"/>
            <p:cNvPicPr/>
            <p:nvPr/>
          </p:nvPicPr>
          <p:blipFill>
            <a:blip r:embed="rId20" cstate="print"/>
            <a:stretch>
              <a:fillRect/>
            </a:stretch>
          </p:blipFill>
          <p:spPr>
            <a:xfrm>
              <a:off x="6412992" y="4215383"/>
              <a:ext cx="960119" cy="347471"/>
            </a:xfrm>
            <a:prstGeom prst="rect">
              <a:avLst/>
            </a:prstGeom>
          </p:spPr>
        </p:pic>
        <p:sp>
          <p:nvSpPr>
            <p:cNvPr id="50" name="object 50"/>
            <p:cNvSpPr/>
            <p:nvPr/>
          </p:nvSpPr>
          <p:spPr>
            <a:xfrm>
              <a:off x="6368523" y="4233618"/>
              <a:ext cx="1049020" cy="224154"/>
            </a:xfrm>
            <a:custGeom>
              <a:avLst/>
              <a:gdLst/>
              <a:ahLst/>
              <a:cxnLst/>
              <a:rect l="l" t="t" r="r" b="b"/>
              <a:pathLst>
                <a:path w="1049020" h="224154">
                  <a:moveTo>
                    <a:pt x="1011468" y="0"/>
                  </a:moveTo>
                  <a:lnTo>
                    <a:pt x="37353" y="0"/>
                  </a:lnTo>
                  <a:lnTo>
                    <a:pt x="22813" y="2935"/>
                  </a:lnTo>
                  <a:lnTo>
                    <a:pt x="10940" y="10941"/>
                  </a:lnTo>
                  <a:lnTo>
                    <a:pt x="2935" y="22814"/>
                  </a:lnTo>
                  <a:lnTo>
                    <a:pt x="0" y="37354"/>
                  </a:lnTo>
                  <a:lnTo>
                    <a:pt x="0" y="186764"/>
                  </a:lnTo>
                  <a:lnTo>
                    <a:pt x="2935" y="201304"/>
                  </a:lnTo>
                  <a:lnTo>
                    <a:pt x="10940" y="213177"/>
                  </a:lnTo>
                  <a:lnTo>
                    <a:pt x="22813" y="221182"/>
                  </a:lnTo>
                  <a:lnTo>
                    <a:pt x="37353" y="224118"/>
                  </a:lnTo>
                  <a:lnTo>
                    <a:pt x="1011468" y="224118"/>
                  </a:lnTo>
                  <a:lnTo>
                    <a:pt x="1026008" y="221182"/>
                  </a:lnTo>
                  <a:lnTo>
                    <a:pt x="1037881" y="213177"/>
                  </a:lnTo>
                  <a:lnTo>
                    <a:pt x="1045886" y="201304"/>
                  </a:lnTo>
                  <a:lnTo>
                    <a:pt x="1048821" y="186764"/>
                  </a:lnTo>
                  <a:lnTo>
                    <a:pt x="1048821" y="37354"/>
                  </a:lnTo>
                  <a:lnTo>
                    <a:pt x="1045886" y="22814"/>
                  </a:lnTo>
                  <a:lnTo>
                    <a:pt x="1037881" y="10941"/>
                  </a:lnTo>
                  <a:lnTo>
                    <a:pt x="1026008" y="2935"/>
                  </a:lnTo>
                  <a:lnTo>
                    <a:pt x="1011468" y="0"/>
                  </a:lnTo>
                  <a:close/>
                </a:path>
              </a:pathLst>
            </a:custGeom>
            <a:solidFill>
              <a:srgbClr val="C4C4C4"/>
            </a:solidFill>
          </p:spPr>
          <p:txBody>
            <a:bodyPr wrap="square" lIns="0" tIns="0" rIns="0" bIns="0" rtlCol="0"/>
            <a:lstStyle/>
            <a:p>
              <a:endParaRPr dirty="0"/>
            </a:p>
          </p:txBody>
        </p:sp>
        <p:sp>
          <p:nvSpPr>
            <p:cNvPr id="51" name="object 51"/>
            <p:cNvSpPr/>
            <p:nvPr/>
          </p:nvSpPr>
          <p:spPr>
            <a:xfrm>
              <a:off x="6368523" y="4233618"/>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000000"/>
              </a:solidFill>
            </a:ln>
          </p:spPr>
          <p:txBody>
            <a:bodyPr wrap="square" lIns="0" tIns="0" rIns="0" bIns="0" rtlCol="0"/>
            <a:lstStyle/>
            <a:p>
              <a:endParaRPr dirty="0"/>
            </a:p>
          </p:txBody>
        </p:sp>
      </p:grpSp>
      <p:sp>
        <p:nvSpPr>
          <p:cNvPr id="52" name="object 52"/>
          <p:cNvSpPr txBox="1"/>
          <p:nvPr/>
        </p:nvSpPr>
        <p:spPr>
          <a:xfrm>
            <a:off x="6522252" y="4265167"/>
            <a:ext cx="74168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Routing</a:t>
            </a:r>
            <a:r>
              <a:rPr sz="900" spc="-35" dirty="0">
                <a:latin typeface="Georgia"/>
                <a:cs typeface="Georgia"/>
              </a:rPr>
              <a:t> </a:t>
            </a:r>
            <a:r>
              <a:rPr sz="900" spc="-5" dirty="0">
                <a:latin typeface="Georgia"/>
                <a:cs typeface="Georgia"/>
              </a:rPr>
              <a:t>Table</a:t>
            </a:r>
            <a:endParaRPr sz="900" dirty="0">
              <a:latin typeface="Georgia"/>
              <a:cs typeface="Georgia"/>
            </a:endParaRPr>
          </a:p>
        </p:txBody>
      </p:sp>
      <p:grpSp>
        <p:nvGrpSpPr>
          <p:cNvPr id="53" name="object 53"/>
          <p:cNvGrpSpPr/>
          <p:nvPr/>
        </p:nvGrpSpPr>
        <p:grpSpPr>
          <a:xfrm>
            <a:off x="3934967" y="1725167"/>
            <a:ext cx="426720" cy="890269"/>
            <a:chOff x="3934967" y="1725167"/>
            <a:chExt cx="426720" cy="890269"/>
          </a:xfrm>
        </p:grpSpPr>
        <p:pic>
          <p:nvPicPr>
            <p:cNvPr id="54" name="object 54"/>
            <p:cNvPicPr/>
            <p:nvPr/>
          </p:nvPicPr>
          <p:blipFill>
            <a:blip r:embed="rId21" cstate="print"/>
            <a:stretch>
              <a:fillRect/>
            </a:stretch>
          </p:blipFill>
          <p:spPr>
            <a:xfrm>
              <a:off x="4017263" y="2042159"/>
              <a:ext cx="256032" cy="573024"/>
            </a:xfrm>
            <a:prstGeom prst="rect">
              <a:avLst/>
            </a:prstGeom>
          </p:spPr>
        </p:pic>
        <p:sp>
          <p:nvSpPr>
            <p:cNvPr id="55" name="object 55"/>
            <p:cNvSpPr/>
            <p:nvPr/>
          </p:nvSpPr>
          <p:spPr>
            <a:xfrm>
              <a:off x="4107328" y="2146175"/>
              <a:ext cx="76200" cy="313690"/>
            </a:xfrm>
            <a:custGeom>
              <a:avLst/>
              <a:gdLst/>
              <a:ahLst/>
              <a:cxnLst/>
              <a:rect l="l" t="t" r="r" b="b"/>
              <a:pathLst>
                <a:path w="76200" h="313689">
                  <a:moveTo>
                    <a:pt x="43813" y="76199"/>
                  </a:moveTo>
                  <a:lnTo>
                    <a:pt x="32385" y="76199"/>
                  </a:lnTo>
                  <a:lnTo>
                    <a:pt x="32385" y="97786"/>
                  </a:lnTo>
                  <a:lnTo>
                    <a:pt x="43813" y="97786"/>
                  </a:lnTo>
                  <a:lnTo>
                    <a:pt x="43813" y="76199"/>
                  </a:lnTo>
                  <a:close/>
                </a:path>
                <a:path w="76200" h="313689">
                  <a:moveTo>
                    <a:pt x="38100" y="0"/>
                  </a:moveTo>
                  <a:lnTo>
                    <a:pt x="0" y="76200"/>
                  </a:lnTo>
                  <a:lnTo>
                    <a:pt x="32385" y="76199"/>
                  </a:lnTo>
                  <a:lnTo>
                    <a:pt x="32385" y="63500"/>
                  </a:lnTo>
                  <a:lnTo>
                    <a:pt x="69850" y="63500"/>
                  </a:lnTo>
                  <a:lnTo>
                    <a:pt x="38100" y="0"/>
                  </a:lnTo>
                  <a:close/>
                </a:path>
                <a:path w="76200" h="313689">
                  <a:moveTo>
                    <a:pt x="43813" y="63500"/>
                  </a:moveTo>
                  <a:lnTo>
                    <a:pt x="32385" y="63500"/>
                  </a:lnTo>
                  <a:lnTo>
                    <a:pt x="32385" y="76199"/>
                  </a:lnTo>
                  <a:lnTo>
                    <a:pt x="43813" y="76199"/>
                  </a:lnTo>
                  <a:lnTo>
                    <a:pt x="43813" y="63500"/>
                  </a:lnTo>
                  <a:close/>
                </a:path>
                <a:path w="76200" h="313689">
                  <a:moveTo>
                    <a:pt x="69850" y="63500"/>
                  </a:moveTo>
                  <a:lnTo>
                    <a:pt x="43813" y="63500"/>
                  </a:lnTo>
                  <a:lnTo>
                    <a:pt x="43813" y="76199"/>
                  </a:lnTo>
                  <a:lnTo>
                    <a:pt x="76200" y="76198"/>
                  </a:lnTo>
                  <a:lnTo>
                    <a:pt x="69850" y="63500"/>
                  </a:lnTo>
                  <a:close/>
                </a:path>
                <a:path w="76200" h="313689">
                  <a:moveTo>
                    <a:pt x="43813" y="109214"/>
                  </a:moveTo>
                  <a:lnTo>
                    <a:pt x="32385" y="109214"/>
                  </a:lnTo>
                  <a:lnTo>
                    <a:pt x="32385" y="143502"/>
                  </a:lnTo>
                  <a:lnTo>
                    <a:pt x="43813" y="143502"/>
                  </a:lnTo>
                  <a:lnTo>
                    <a:pt x="43813" y="109214"/>
                  </a:lnTo>
                  <a:close/>
                </a:path>
                <a:path w="76200" h="313689">
                  <a:moveTo>
                    <a:pt x="43814" y="154931"/>
                  </a:moveTo>
                  <a:lnTo>
                    <a:pt x="32385" y="154931"/>
                  </a:lnTo>
                  <a:lnTo>
                    <a:pt x="32385" y="189218"/>
                  </a:lnTo>
                  <a:lnTo>
                    <a:pt x="43814" y="189218"/>
                  </a:lnTo>
                  <a:lnTo>
                    <a:pt x="43814" y="154931"/>
                  </a:lnTo>
                  <a:close/>
                </a:path>
                <a:path w="76200" h="313689">
                  <a:moveTo>
                    <a:pt x="43814" y="200647"/>
                  </a:moveTo>
                  <a:lnTo>
                    <a:pt x="32385" y="200647"/>
                  </a:lnTo>
                  <a:lnTo>
                    <a:pt x="32386" y="234934"/>
                  </a:lnTo>
                  <a:lnTo>
                    <a:pt x="43814" y="234934"/>
                  </a:lnTo>
                  <a:lnTo>
                    <a:pt x="43814" y="200647"/>
                  </a:lnTo>
                  <a:close/>
                </a:path>
                <a:path w="76200" h="313689">
                  <a:moveTo>
                    <a:pt x="76200" y="237280"/>
                  </a:moveTo>
                  <a:lnTo>
                    <a:pt x="0" y="237280"/>
                  </a:lnTo>
                  <a:lnTo>
                    <a:pt x="38100" y="313480"/>
                  </a:lnTo>
                  <a:lnTo>
                    <a:pt x="69850" y="249980"/>
                  </a:lnTo>
                  <a:lnTo>
                    <a:pt x="32386" y="249980"/>
                  </a:lnTo>
                  <a:lnTo>
                    <a:pt x="32386" y="246363"/>
                  </a:lnTo>
                  <a:lnTo>
                    <a:pt x="71658" y="246363"/>
                  </a:lnTo>
                  <a:lnTo>
                    <a:pt x="76200" y="237280"/>
                  </a:lnTo>
                  <a:close/>
                </a:path>
                <a:path w="76200" h="313689">
                  <a:moveTo>
                    <a:pt x="43814" y="246363"/>
                  </a:moveTo>
                  <a:lnTo>
                    <a:pt x="32386" y="246363"/>
                  </a:lnTo>
                  <a:lnTo>
                    <a:pt x="32386" y="249980"/>
                  </a:lnTo>
                  <a:lnTo>
                    <a:pt x="43814" y="249980"/>
                  </a:lnTo>
                  <a:lnTo>
                    <a:pt x="43814" y="246363"/>
                  </a:lnTo>
                  <a:close/>
                </a:path>
                <a:path w="76200" h="313689">
                  <a:moveTo>
                    <a:pt x="71658" y="246363"/>
                  </a:moveTo>
                  <a:lnTo>
                    <a:pt x="43814" y="246363"/>
                  </a:lnTo>
                  <a:lnTo>
                    <a:pt x="43814" y="249980"/>
                  </a:lnTo>
                  <a:lnTo>
                    <a:pt x="69850" y="249980"/>
                  </a:lnTo>
                  <a:lnTo>
                    <a:pt x="71658" y="246363"/>
                  </a:lnTo>
                  <a:close/>
                </a:path>
              </a:pathLst>
            </a:custGeom>
            <a:solidFill>
              <a:srgbClr val="000000"/>
            </a:solidFill>
          </p:spPr>
          <p:txBody>
            <a:bodyPr wrap="square" lIns="0" tIns="0" rIns="0" bIns="0" rtlCol="0"/>
            <a:lstStyle/>
            <a:p>
              <a:endParaRPr dirty="0"/>
            </a:p>
          </p:txBody>
        </p:sp>
        <p:pic>
          <p:nvPicPr>
            <p:cNvPr id="56" name="object 56"/>
            <p:cNvPicPr/>
            <p:nvPr/>
          </p:nvPicPr>
          <p:blipFill>
            <a:blip r:embed="rId22" cstate="print"/>
            <a:stretch>
              <a:fillRect/>
            </a:stretch>
          </p:blipFill>
          <p:spPr>
            <a:xfrm>
              <a:off x="3934967" y="1725167"/>
              <a:ext cx="426720" cy="441960"/>
            </a:xfrm>
            <a:prstGeom prst="rect">
              <a:avLst/>
            </a:prstGeom>
          </p:spPr>
        </p:pic>
      </p:grpSp>
      <p:sp>
        <p:nvSpPr>
          <p:cNvPr id="57" name="object 57"/>
          <p:cNvSpPr txBox="1"/>
          <p:nvPr/>
        </p:nvSpPr>
        <p:spPr>
          <a:xfrm>
            <a:off x="3939052" y="1852167"/>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grpSp>
        <p:nvGrpSpPr>
          <p:cNvPr id="58" name="object 58"/>
          <p:cNvGrpSpPr/>
          <p:nvPr/>
        </p:nvGrpSpPr>
        <p:grpSpPr>
          <a:xfrm>
            <a:off x="4404359" y="1725167"/>
            <a:ext cx="3020695" cy="3215640"/>
            <a:chOff x="4404359" y="1725167"/>
            <a:chExt cx="3020695" cy="3215640"/>
          </a:xfrm>
        </p:grpSpPr>
        <p:pic>
          <p:nvPicPr>
            <p:cNvPr id="59" name="object 59"/>
            <p:cNvPicPr/>
            <p:nvPr/>
          </p:nvPicPr>
          <p:blipFill>
            <a:blip r:embed="rId23" cstate="print"/>
            <a:stretch>
              <a:fillRect/>
            </a:stretch>
          </p:blipFill>
          <p:spPr>
            <a:xfrm>
              <a:off x="4803647" y="2042159"/>
              <a:ext cx="259079" cy="573024"/>
            </a:xfrm>
            <a:prstGeom prst="rect">
              <a:avLst/>
            </a:prstGeom>
          </p:spPr>
        </p:pic>
        <p:sp>
          <p:nvSpPr>
            <p:cNvPr id="60" name="object 60"/>
            <p:cNvSpPr/>
            <p:nvPr/>
          </p:nvSpPr>
          <p:spPr>
            <a:xfrm>
              <a:off x="4895588" y="2146175"/>
              <a:ext cx="76200" cy="313690"/>
            </a:xfrm>
            <a:custGeom>
              <a:avLst/>
              <a:gdLst/>
              <a:ahLst/>
              <a:cxnLst/>
              <a:rect l="l" t="t" r="r" b="b"/>
              <a:pathLst>
                <a:path w="76200" h="313689">
                  <a:moveTo>
                    <a:pt x="43814" y="76199"/>
                  </a:moveTo>
                  <a:lnTo>
                    <a:pt x="32385" y="76199"/>
                  </a:lnTo>
                  <a:lnTo>
                    <a:pt x="32385" y="97786"/>
                  </a:lnTo>
                  <a:lnTo>
                    <a:pt x="43814" y="97786"/>
                  </a:lnTo>
                  <a:lnTo>
                    <a:pt x="43814" y="76199"/>
                  </a:lnTo>
                  <a:close/>
                </a:path>
                <a:path w="76200" h="313689">
                  <a:moveTo>
                    <a:pt x="38100" y="0"/>
                  </a:moveTo>
                  <a:lnTo>
                    <a:pt x="0" y="76200"/>
                  </a:lnTo>
                  <a:lnTo>
                    <a:pt x="32385" y="76199"/>
                  </a:lnTo>
                  <a:lnTo>
                    <a:pt x="32385" y="63500"/>
                  </a:lnTo>
                  <a:lnTo>
                    <a:pt x="69850" y="63500"/>
                  </a:lnTo>
                  <a:lnTo>
                    <a:pt x="38100" y="0"/>
                  </a:lnTo>
                  <a:close/>
                </a:path>
                <a:path w="76200" h="313689">
                  <a:moveTo>
                    <a:pt x="43813" y="63500"/>
                  </a:moveTo>
                  <a:lnTo>
                    <a:pt x="32385" y="63500"/>
                  </a:lnTo>
                  <a:lnTo>
                    <a:pt x="32385" y="76199"/>
                  </a:lnTo>
                  <a:lnTo>
                    <a:pt x="43814" y="76199"/>
                  </a:lnTo>
                  <a:lnTo>
                    <a:pt x="43813" y="63500"/>
                  </a:lnTo>
                  <a:close/>
                </a:path>
                <a:path w="76200" h="313689">
                  <a:moveTo>
                    <a:pt x="69850" y="63500"/>
                  </a:moveTo>
                  <a:lnTo>
                    <a:pt x="43813" y="63500"/>
                  </a:lnTo>
                  <a:lnTo>
                    <a:pt x="43814" y="76199"/>
                  </a:lnTo>
                  <a:lnTo>
                    <a:pt x="76200" y="76198"/>
                  </a:lnTo>
                  <a:lnTo>
                    <a:pt x="69850" y="63500"/>
                  </a:lnTo>
                  <a:close/>
                </a:path>
                <a:path w="76200" h="313689">
                  <a:moveTo>
                    <a:pt x="43814" y="109214"/>
                  </a:moveTo>
                  <a:lnTo>
                    <a:pt x="32385" y="109214"/>
                  </a:lnTo>
                  <a:lnTo>
                    <a:pt x="32385" y="143502"/>
                  </a:lnTo>
                  <a:lnTo>
                    <a:pt x="43814" y="143502"/>
                  </a:lnTo>
                  <a:lnTo>
                    <a:pt x="43814" y="109214"/>
                  </a:lnTo>
                  <a:close/>
                </a:path>
                <a:path w="76200" h="313689">
                  <a:moveTo>
                    <a:pt x="43814" y="154931"/>
                  </a:moveTo>
                  <a:lnTo>
                    <a:pt x="32385" y="154931"/>
                  </a:lnTo>
                  <a:lnTo>
                    <a:pt x="32386" y="189218"/>
                  </a:lnTo>
                  <a:lnTo>
                    <a:pt x="43814" y="189218"/>
                  </a:lnTo>
                  <a:lnTo>
                    <a:pt x="43814" y="154931"/>
                  </a:lnTo>
                  <a:close/>
                </a:path>
                <a:path w="76200" h="313689">
                  <a:moveTo>
                    <a:pt x="43814" y="200647"/>
                  </a:moveTo>
                  <a:lnTo>
                    <a:pt x="32386" y="200647"/>
                  </a:lnTo>
                  <a:lnTo>
                    <a:pt x="32386" y="234934"/>
                  </a:lnTo>
                  <a:lnTo>
                    <a:pt x="43814" y="234934"/>
                  </a:lnTo>
                  <a:lnTo>
                    <a:pt x="43814" y="200647"/>
                  </a:lnTo>
                  <a:close/>
                </a:path>
                <a:path w="76200" h="313689">
                  <a:moveTo>
                    <a:pt x="76200" y="237280"/>
                  </a:moveTo>
                  <a:lnTo>
                    <a:pt x="0" y="237280"/>
                  </a:lnTo>
                  <a:lnTo>
                    <a:pt x="38100" y="313480"/>
                  </a:lnTo>
                  <a:lnTo>
                    <a:pt x="69850" y="249980"/>
                  </a:lnTo>
                  <a:lnTo>
                    <a:pt x="32386" y="249980"/>
                  </a:lnTo>
                  <a:lnTo>
                    <a:pt x="32386" y="246363"/>
                  </a:lnTo>
                  <a:lnTo>
                    <a:pt x="71658" y="246363"/>
                  </a:lnTo>
                  <a:lnTo>
                    <a:pt x="76200" y="237280"/>
                  </a:lnTo>
                  <a:close/>
                </a:path>
                <a:path w="76200" h="313689">
                  <a:moveTo>
                    <a:pt x="43814" y="246363"/>
                  </a:moveTo>
                  <a:lnTo>
                    <a:pt x="32386" y="246363"/>
                  </a:lnTo>
                  <a:lnTo>
                    <a:pt x="32386" y="249980"/>
                  </a:lnTo>
                  <a:lnTo>
                    <a:pt x="43814" y="249980"/>
                  </a:lnTo>
                  <a:lnTo>
                    <a:pt x="43814" y="246363"/>
                  </a:lnTo>
                  <a:close/>
                </a:path>
                <a:path w="76200" h="313689">
                  <a:moveTo>
                    <a:pt x="71658" y="246363"/>
                  </a:moveTo>
                  <a:lnTo>
                    <a:pt x="43814" y="246363"/>
                  </a:lnTo>
                  <a:lnTo>
                    <a:pt x="43814" y="249980"/>
                  </a:lnTo>
                  <a:lnTo>
                    <a:pt x="69850" y="249980"/>
                  </a:lnTo>
                  <a:lnTo>
                    <a:pt x="71658" y="246363"/>
                  </a:lnTo>
                  <a:close/>
                </a:path>
              </a:pathLst>
            </a:custGeom>
            <a:solidFill>
              <a:srgbClr val="000000"/>
            </a:solidFill>
          </p:spPr>
          <p:txBody>
            <a:bodyPr wrap="square" lIns="0" tIns="0" rIns="0" bIns="0" rtlCol="0"/>
            <a:lstStyle/>
            <a:p>
              <a:endParaRPr dirty="0"/>
            </a:p>
          </p:txBody>
        </p:sp>
        <p:pic>
          <p:nvPicPr>
            <p:cNvPr id="61" name="object 61"/>
            <p:cNvPicPr/>
            <p:nvPr/>
          </p:nvPicPr>
          <p:blipFill>
            <a:blip r:embed="rId24" cstate="print"/>
            <a:stretch>
              <a:fillRect/>
            </a:stretch>
          </p:blipFill>
          <p:spPr>
            <a:xfrm>
              <a:off x="6339839" y="2045207"/>
              <a:ext cx="259080" cy="573024"/>
            </a:xfrm>
            <a:prstGeom prst="rect">
              <a:avLst/>
            </a:prstGeom>
          </p:spPr>
        </p:pic>
        <p:sp>
          <p:nvSpPr>
            <p:cNvPr id="62" name="object 62"/>
            <p:cNvSpPr/>
            <p:nvPr/>
          </p:nvSpPr>
          <p:spPr>
            <a:xfrm>
              <a:off x="6430799" y="2149834"/>
              <a:ext cx="76200" cy="313690"/>
            </a:xfrm>
            <a:custGeom>
              <a:avLst/>
              <a:gdLst/>
              <a:ahLst/>
              <a:cxnLst/>
              <a:rect l="l" t="t" r="r" b="b"/>
              <a:pathLst>
                <a:path w="76200" h="313689">
                  <a:moveTo>
                    <a:pt x="43813" y="63500"/>
                  </a:moveTo>
                  <a:lnTo>
                    <a:pt x="32385" y="63500"/>
                  </a:lnTo>
                  <a:lnTo>
                    <a:pt x="32385" y="97786"/>
                  </a:lnTo>
                  <a:lnTo>
                    <a:pt x="43813" y="97786"/>
                  </a:lnTo>
                  <a:lnTo>
                    <a:pt x="43813" y="63500"/>
                  </a:lnTo>
                  <a:close/>
                </a:path>
                <a:path w="76200" h="313689">
                  <a:moveTo>
                    <a:pt x="38098" y="0"/>
                  </a:moveTo>
                  <a:lnTo>
                    <a:pt x="0" y="76200"/>
                  </a:lnTo>
                  <a:lnTo>
                    <a:pt x="32385" y="76200"/>
                  </a:lnTo>
                  <a:lnTo>
                    <a:pt x="32385" y="63500"/>
                  </a:lnTo>
                  <a:lnTo>
                    <a:pt x="69849" y="63500"/>
                  </a:lnTo>
                  <a:lnTo>
                    <a:pt x="38098" y="0"/>
                  </a:lnTo>
                  <a:close/>
                </a:path>
                <a:path w="76200" h="313689">
                  <a:moveTo>
                    <a:pt x="69849" y="63500"/>
                  </a:moveTo>
                  <a:lnTo>
                    <a:pt x="43813" y="63500"/>
                  </a:lnTo>
                  <a:lnTo>
                    <a:pt x="43813" y="76200"/>
                  </a:lnTo>
                  <a:lnTo>
                    <a:pt x="76200" y="76200"/>
                  </a:lnTo>
                  <a:lnTo>
                    <a:pt x="69849" y="63500"/>
                  </a:lnTo>
                  <a:close/>
                </a:path>
                <a:path w="76200" h="313689">
                  <a:moveTo>
                    <a:pt x="43813" y="109214"/>
                  </a:moveTo>
                  <a:lnTo>
                    <a:pt x="32385" y="109214"/>
                  </a:lnTo>
                  <a:lnTo>
                    <a:pt x="32385" y="143502"/>
                  </a:lnTo>
                  <a:lnTo>
                    <a:pt x="43813" y="143502"/>
                  </a:lnTo>
                  <a:lnTo>
                    <a:pt x="43813" y="109214"/>
                  </a:lnTo>
                  <a:close/>
                </a:path>
                <a:path w="76200" h="313689">
                  <a:moveTo>
                    <a:pt x="43813" y="154931"/>
                  </a:moveTo>
                  <a:lnTo>
                    <a:pt x="32385" y="154931"/>
                  </a:lnTo>
                  <a:lnTo>
                    <a:pt x="32385" y="189218"/>
                  </a:lnTo>
                  <a:lnTo>
                    <a:pt x="43813" y="189218"/>
                  </a:lnTo>
                  <a:lnTo>
                    <a:pt x="43813" y="154931"/>
                  </a:lnTo>
                  <a:close/>
                </a:path>
                <a:path w="76200" h="313689">
                  <a:moveTo>
                    <a:pt x="43813" y="200647"/>
                  </a:moveTo>
                  <a:lnTo>
                    <a:pt x="32385" y="200647"/>
                  </a:lnTo>
                  <a:lnTo>
                    <a:pt x="32385" y="234934"/>
                  </a:lnTo>
                  <a:lnTo>
                    <a:pt x="43815" y="234934"/>
                  </a:lnTo>
                  <a:lnTo>
                    <a:pt x="43813" y="200647"/>
                  </a:lnTo>
                  <a:close/>
                </a:path>
                <a:path w="76200" h="313689">
                  <a:moveTo>
                    <a:pt x="76200" y="237280"/>
                  </a:moveTo>
                  <a:lnTo>
                    <a:pt x="0" y="237280"/>
                  </a:lnTo>
                  <a:lnTo>
                    <a:pt x="38100" y="313480"/>
                  </a:lnTo>
                  <a:lnTo>
                    <a:pt x="69850" y="249980"/>
                  </a:lnTo>
                  <a:lnTo>
                    <a:pt x="32385" y="249980"/>
                  </a:lnTo>
                  <a:lnTo>
                    <a:pt x="32385" y="246363"/>
                  </a:lnTo>
                  <a:lnTo>
                    <a:pt x="71658" y="246363"/>
                  </a:lnTo>
                  <a:lnTo>
                    <a:pt x="76200" y="237280"/>
                  </a:lnTo>
                  <a:close/>
                </a:path>
                <a:path w="76200" h="313689">
                  <a:moveTo>
                    <a:pt x="43815" y="246363"/>
                  </a:moveTo>
                  <a:lnTo>
                    <a:pt x="32385" y="246363"/>
                  </a:lnTo>
                  <a:lnTo>
                    <a:pt x="32385" y="249980"/>
                  </a:lnTo>
                  <a:lnTo>
                    <a:pt x="43815" y="249980"/>
                  </a:lnTo>
                  <a:lnTo>
                    <a:pt x="43815" y="246363"/>
                  </a:lnTo>
                  <a:close/>
                </a:path>
                <a:path w="76200" h="313689">
                  <a:moveTo>
                    <a:pt x="71658" y="246363"/>
                  </a:moveTo>
                  <a:lnTo>
                    <a:pt x="43815" y="246363"/>
                  </a:lnTo>
                  <a:lnTo>
                    <a:pt x="43815" y="249980"/>
                  </a:lnTo>
                  <a:lnTo>
                    <a:pt x="69850" y="249980"/>
                  </a:lnTo>
                  <a:lnTo>
                    <a:pt x="71658" y="246363"/>
                  </a:lnTo>
                  <a:close/>
                </a:path>
              </a:pathLst>
            </a:custGeom>
            <a:solidFill>
              <a:srgbClr val="000000"/>
            </a:solidFill>
          </p:spPr>
          <p:txBody>
            <a:bodyPr wrap="square" lIns="0" tIns="0" rIns="0" bIns="0" rtlCol="0"/>
            <a:lstStyle/>
            <a:p>
              <a:endParaRPr dirty="0"/>
            </a:p>
          </p:txBody>
        </p:sp>
        <p:pic>
          <p:nvPicPr>
            <p:cNvPr id="63" name="object 63"/>
            <p:cNvPicPr/>
            <p:nvPr/>
          </p:nvPicPr>
          <p:blipFill>
            <a:blip r:embed="rId25" cstate="print"/>
            <a:stretch>
              <a:fillRect/>
            </a:stretch>
          </p:blipFill>
          <p:spPr>
            <a:xfrm>
              <a:off x="7165847" y="2042159"/>
              <a:ext cx="259079" cy="573024"/>
            </a:xfrm>
            <a:prstGeom prst="rect">
              <a:avLst/>
            </a:prstGeom>
          </p:spPr>
        </p:pic>
        <p:sp>
          <p:nvSpPr>
            <p:cNvPr id="64" name="object 64"/>
            <p:cNvSpPr/>
            <p:nvPr/>
          </p:nvSpPr>
          <p:spPr>
            <a:xfrm>
              <a:off x="7257107" y="2146745"/>
              <a:ext cx="76200" cy="313690"/>
            </a:xfrm>
            <a:custGeom>
              <a:avLst/>
              <a:gdLst/>
              <a:ahLst/>
              <a:cxnLst/>
              <a:rect l="l" t="t" r="r" b="b"/>
              <a:pathLst>
                <a:path w="76200" h="313689">
                  <a:moveTo>
                    <a:pt x="43813" y="63500"/>
                  </a:moveTo>
                  <a:lnTo>
                    <a:pt x="32385" y="63500"/>
                  </a:lnTo>
                  <a:lnTo>
                    <a:pt x="32385" y="97787"/>
                  </a:lnTo>
                  <a:lnTo>
                    <a:pt x="43813" y="97787"/>
                  </a:lnTo>
                  <a:lnTo>
                    <a:pt x="43813" y="63500"/>
                  </a:lnTo>
                  <a:close/>
                </a:path>
                <a:path w="76200" h="313689">
                  <a:moveTo>
                    <a:pt x="38098" y="0"/>
                  </a:moveTo>
                  <a:lnTo>
                    <a:pt x="0" y="76200"/>
                  </a:lnTo>
                  <a:lnTo>
                    <a:pt x="32385" y="76200"/>
                  </a:lnTo>
                  <a:lnTo>
                    <a:pt x="32385" y="63500"/>
                  </a:lnTo>
                  <a:lnTo>
                    <a:pt x="69849" y="63500"/>
                  </a:lnTo>
                  <a:lnTo>
                    <a:pt x="38098" y="0"/>
                  </a:lnTo>
                  <a:close/>
                </a:path>
                <a:path w="76200" h="313689">
                  <a:moveTo>
                    <a:pt x="69849" y="63500"/>
                  </a:moveTo>
                  <a:lnTo>
                    <a:pt x="43813" y="63500"/>
                  </a:lnTo>
                  <a:lnTo>
                    <a:pt x="43813" y="76200"/>
                  </a:lnTo>
                  <a:lnTo>
                    <a:pt x="76200" y="76200"/>
                  </a:lnTo>
                  <a:lnTo>
                    <a:pt x="69849" y="63500"/>
                  </a:lnTo>
                  <a:close/>
                </a:path>
                <a:path w="76200" h="313689">
                  <a:moveTo>
                    <a:pt x="43813" y="109216"/>
                  </a:moveTo>
                  <a:lnTo>
                    <a:pt x="32385" y="109216"/>
                  </a:lnTo>
                  <a:lnTo>
                    <a:pt x="32385" y="143503"/>
                  </a:lnTo>
                  <a:lnTo>
                    <a:pt x="43813" y="143503"/>
                  </a:lnTo>
                  <a:lnTo>
                    <a:pt x="43813" y="109216"/>
                  </a:lnTo>
                  <a:close/>
                </a:path>
                <a:path w="76200" h="313689">
                  <a:moveTo>
                    <a:pt x="43813" y="154932"/>
                  </a:moveTo>
                  <a:lnTo>
                    <a:pt x="32385" y="154932"/>
                  </a:lnTo>
                  <a:lnTo>
                    <a:pt x="32385" y="189218"/>
                  </a:lnTo>
                  <a:lnTo>
                    <a:pt x="43815" y="189218"/>
                  </a:lnTo>
                  <a:lnTo>
                    <a:pt x="43813" y="154932"/>
                  </a:lnTo>
                  <a:close/>
                </a:path>
                <a:path w="76200" h="313689">
                  <a:moveTo>
                    <a:pt x="43815" y="200648"/>
                  </a:moveTo>
                  <a:lnTo>
                    <a:pt x="32385" y="200648"/>
                  </a:lnTo>
                  <a:lnTo>
                    <a:pt x="32385" y="234934"/>
                  </a:lnTo>
                  <a:lnTo>
                    <a:pt x="43815" y="234934"/>
                  </a:lnTo>
                  <a:lnTo>
                    <a:pt x="43815" y="200648"/>
                  </a:lnTo>
                  <a:close/>
                </a:path>
                <a:path w="76200" h="313689">
                  <a:moveTo>
                    <a:pt x="76200" y="237280"/>
                  </a:moveTo>
                  <a:lnTo>
                    <a:pt x="0" y="237281"/>
                  </a:lnTo>
                  <a:lnTo>
                    <a:pt x="38100" y="313481"/>
                  </a:lnTo>
                  <a:lnTo>
                    <a:pt x="69849" y="249981"/>
                  </a:lnTo>
                  <a:lnTo>
                    <a:pt x="32386" y="249981"/>
                  </a:lnTo>
                  <a:lnTo>
                    <a:pt x="32386" y="246364"/>
                  </a:lnTo>
                  <a:lnTo>
                    <a:pt x="71657" y="246364"/>
                  </a:lnTo>
                  <a:lnTo>
                    <a:pt x="76200" y="237280"/>
                  </a:lnTo>
                  <a:close/>
                </a:path>
                <a:path w="76200" h="313689">
                  <a:moveTo>
                    <a:pt x="43815" y="246364"/>
                  </a:moveTo>
                  <a:lnTo>
                    <a:pt x="32386" y="246364"/>
                  </a:lnTo>
                  <a:lnTo>
                    <a:pt x="32386" y="249981"/>
                  </a:lnTo>
                  <a:lnTo>
                    <a:pt x="43815" y="249981"/>
                  </a:lnTo>
                  <a:lnTo>
                    <a:pt x="43815" y="246364"/>
                  </a:lnTo>
                  <a:close/>
                </a:path>
                <a:path w="76200" h="313689">
                  <a:moveTo>
                    <a:pt x="71657" y="246364"/>
                  </a:moveTo>
                  <a:lnTo>
                    <a:pt x="43815" y="246364"/>
                  </a:lnTo>
                  <a:lnTo>
                    <a:pt x="43815" y="249981"/>
                  </a:lnTo>
                  <a:lnTo>
                    <a:pt x="69849" y="249981"/>
                  </a:lnTo>
                  <a:lnTo>
                    <a:pt x="71657" y="246364"/>
                  </a:lnTo>
                  <a:close/>
                </a:path>
              </a:pathLst>
            </a:custGeom>
            <a:solidFill>
              <a:srgbClr val="000000"/>
            </a:solidFill>
          </p:spPr>
          <p:txBody>
            <a:bodyPr wrap="square" lIns="0" tIns="0" rIns="0" bIns="0" rtlCol="0"/>
            <a:lstStyle/>
            <a:p>
              <a:endParaRPr dirty="0"/>
            </a:p>
          </p:txBody>
        </p:sp>
        <p:pic>
          <p:nvPicPr>
            <p:cNvPr id="65" name="object 65"/>
            <p:cNvPicPr/>
            <p:nvPr/>
          </p:nvPicPr>
          <p:blipFill>
            <a:blip r:embed="rId26" cstate="print"/>
            <a:stretch>
              <a:fillRect/>
            </a:stretch>
          </p:blipFill>
          <p:spPr>
            <a:xfrm>
              <a:off x="6339839" y="2673095"/>
              <a:ext cx="259080" cy="597408"/>
            </a:xfrm>
            <a:prstGeom prst="rect">
              <a:avLst/>
            </a:prstGeom>
          </p:spPr>
        </p:pic>
        <p:sp>
          <p:nvSpPr>
            <p:cNvPr id="66" name="object 66"/>
            <p:cNvSpPr/>
            <p:nvPr/>
          </p:nvSpPr>
          <p:spPr>
            <a:xfrm>
              <a:off x="6430799" y="2776447"/>
              <a:ext cx="76200" cy="341630"/>
            </a:xfrm>
            <a:custGeom>
              <a:avLst/>
              <a:gdLst/>
              <a:ahLst/>
              <a:cxnLst/>
              <a:rect l="l" t="t" r="r" b="b"/>
              <a:pathLst>
                <a:path w="76200" h="341630">
                  <a:moveTo>
                    <a:pt x="43815" y="63500"/>
                  </a:moveTo>
                  <a:lnTo>
                    <a:pt x="32385" y="63500"/>
                  </a:lnTo>
                  <a:lnTo>
                    <a:pt x="32386" y="97786"/>
                  </a:lnTo>
                  <a:lnTo>
                    <a:pt x="43815" y="97786"/>
                  </a:lnTo>
                  <a:lnTo>
                    <a:pt x="43815" y="63500"/>
                  </a:lnTo>
                  <a:close/>
                </a:path>
                <a:path w="76200" h="341630">
                  <a:moveTo>
                    <a:pt x="38100" y="0"/>
                  </a:moveTo>
                  <a:lnTo>
                    <a:pt x="0" y="76200"/>
                  </a:lnTo>
                  <a:lnTo>
                    <a:pt x="32385" y="76200"/>
                  </a:lnTo>
                  <a:lnTo>
                    <a:pt x="32385" y="63500"/>
                  </a:lnTo>
                  <a:lnTo>
                    <a:pt x="69850" y="63500"/>
                  </a:lnTo>
                  <a:lnTo>
                    <a:pt x="38100" y="0"/>
                  </a:lnTo>
                  <a:close/>
                </a:path>
                <a:path w="76200" h="341630">
                  <a:moveTo>
                    <a:pt x="69850" y="63500"/>
                  </a:moveTo>
                  <a:lnTo>
                    <a:pt x="43815" y="63500"/>
                  </a:lnTo>
                  <a:lnTo>
                    <a:pt x="43815" y="76200"/>
                  </a:lnTo>
                  <a:lnTo>
                    <a:pt x="76200" y="76200"/>
                  </a:lnTo>
                  <a:lnTo>
                    <a:pt x="69850" y="63500"/>
                  </a:lnTo>
                  <a:close/>
                </a:path>
                <a:path w="76200" h="341630">
                  <a:moveTo>
                    <a:pt x="43815" y="109216"/>
                  </a:moveTo>
                  <a:lnTo>
                    <a:pt x="32386" y="109216"/>
                  </a:lnTo>
                  <a:lnTo>
                    <a:pt x="32386" y="143502"/>
                  </a:lnTo>
                  <a:lnTo>
                    <a:pt x="43815" y="143502"/>
                  </a:lnTo>
                  <a:lnTo>
                    <a:pt x="43815" y="109216"/>
                  </a:lnTo>
                  <a:close/>
                </a:path>
                <a:path w="76200" h="341630">
                  <a:moveTo>
                    <a:pt x="43815" y="154931"/>
                  </a:moveTo>
                  <a:lnTo>
                    <a:pt x="32386" y="154931"/>
                  </a:lnTo>
                  <a:lnTo>
                    <a:pt x="32386" y="189218"/>
                  </a:lnTo>
                  <a:lnTo>
                    <a:pt x="43815" y="189218"/>
                  </a:lnTo>
                  <a:lnTo>
                    <a:pt x="43815" y="154931"/>
                  </a:lnTo>
                  <a:close/>
                </a:path>
                <a:path w="76200" h="341630">
                  <a:moveTo>
                    <a:pt x="43815" y="200647"/>
                  </a:moveTo>
                  <a:lnTo>
                    <a:pt x="32386" y="200647"/>
                  </a:lnTo>
                  <a:lnTo>
                    <a:pt x="32386" y="234934"/>
                  </a:lnTo>
                  <a:lnTo>
                    <a:pt x="43815" y="234934"/>
                  </a:lnTo>
                  <a:lnTo>
                    <a:pt x="43815" y="200647"/>
                  </a:lnTo>
                  <a:close/>
                </a:path>
                <a:path w="76200" h="341630">
                  <a:moveTo>
                    <a:pt x="32386" y="264971"/>
                  </a:moveTo>
                  <a:lnTo>
                    <a:pt x="1" y="264971"/>
                  </a:lnTo>
                  <a:lnTo>
                    <a:pt x="38101" y="341171"/>
                  </a:lnTo>
                  <a:lnTo>
                    <a:pt x="69851" y="277671"/>
                  </a:lnTo>
                  <a:lnTo>
                    <a:pt x="32386" y="277671"/>
                  </a:lnTo>
                  <a:lnTo>
                    <a:pt x="32386" y="264971"/>
                  </a:lnTo>
                  <a:close/>
                </a:path>
                <a:path w="76200" h="341630">
                  <a:moveTo>
                    <a:pt x="43815" y="246363"/>
                  </a:moveTo>
                  <a:lnTo>
                    <a:pt x="32386" y="246363"/>
                  </a:lnTo>
                  <a:lnTo>
                    <a:pt x="32386" y="277671"/>
                  </a:lnTo>
                  <a:lnTo>
                    <a:pt x="43815" y="277671"/>
                  </a:lnTo>
                  <a:lnTo>
                    <a:pt x="43815" y="246363"/>
                  </a:lnTo>
                  <a:close/>
                </a:path>
                <a:path w="76200" h="341630">
                  <a:moveTo>
                    <a:pt x="76201" y="264971"/>
                  </a:moveTo>
                  <a:lnTo>
                    <a:pt x="43815" y="264971"/>
                  </a:lnTo>
                  <a:lnTo>
                    <a:pt x="43815" y="277671"/>
                  </a:lnTo>
                  <a:lnTo>
                    <a:pt x="69851" y="277671"/>
                  </a:lnTo>
                  <a:lnTo>
                    <a:pt x="76201" y="264971"/>
                  </a:lnTo>
                  <a:close/>
                </a:path>
              </a:pathLst>
            </a:custGeom>
            <a:solidFill>
              <a:srgbClr val="000000"/>
            </a:solidFill>
          </p:spPr>
          <p:txBody>
            <a:bodyPr wrap="square" lIns="0" tIns="0" rIns="0" bIns="0" rtlCol="0"/>
            <a:lstStyle/>
            <a:p>
              <a:endParaRPr dirty="0"/>
            </a:p>
          </p:txBody>
        </p:sp>
        <p:pic>
          <p:nvPicPr>
            <p:cNvPr id="67" name="object 67"/>
            <p:cNvPicPr/>
            <p:nvPr/>
          </p:nvPicPr>
          <p:blipFill>
            <a:blip r:embed="rId27" cstate="print"/>
            <a:stretch>
              <a:fillRect/>
            </a:stretch>
          </p:blipFill>
          <p:spPr>
            <a:xfrm>
              <a:off x="7165847" y="2660903"/>
              <a:ext cx="259079" cy="600456"/>
            </a:xfrm>
            <a:prstGeom prst="rect">
              <a:avLst/>
            </a:prstGeom>
          </p:spPr>
        </p:pic>
        <p:sp>
          <p:nvSpPr>
            <p:cNvPr id="68" name="object 68"/>
            <p:cNvSpPr/>
            <p:nvPr/>
          </p:nvSpPr>
          <p:spPr>
            <a:xfrm>
              <a:off x="7257107" y="2765002"/>
              <a:ext cx="76200" cy="341630"/>
            </a:xfrm>
            <a:custGeom>
              <a:avLst/>
              <a:gdLst/>
              <a:ahLst/>
              <a:cxnLst/>
              <a:rect l="l" t="t" r="r" b="b"/>
              <a:pathLst>
                <a:path w="76200" h="341630">
                  <a:moveTo>
                    <a:pt x="43815" y="63500"/>
                  </a:moveTo>
                  <a:lnTo>
                    <a:pt x="32386" y="63500"/>
                  </a:lnTo>
                  <a:lnTo>
                    <a:pt x="32386" y="97787"/>
                  </a:lnTo>
                  <a:lnTo>
                    <a:pt x="43815" y="97787"/>
                  </a:lnTo>
                  <a:lnTo>
                    <a:pt x="43815" y="63500"/>
                  </a:lnTo>
                  <a:close/>
                </a:path>
                <a:path w="76200" h="341630">
                  <a:moveTo>
                    <a:pt x="38100" y="0"/>
                  </a:moveTo>
                  <a:lnTo>
                    <a:pt x="0" y="76200"/>
                  </a:lnTo>
                  <a:lnTo>
                    <a:pt x="32386" y="76200"/>
                  </a:lnTo>
                  <a:lnTo>
                    <a:pt x="32386" y="63500"/>
                  </a:lnTo>
                  <a:lnTo>
                    <a:pt x="69850" y="63500"/>
                  </a:lnTo>
                  <a:lnTo>
                    <a:pt x="38100" y="0"/>
                  </a:lnTo>
                  <a:close/>
                </a:path>
                <a:path w="76200" h="341630">
                  <a:moveTo>
                    <a:pt x="69850" y="63500"/>
                  </a:moveTo>
                  <a:lnTo>
                    <a:pt x="43815" y="63500"/>
                  </a:lnTo>
                  <a:lnTo>
                    <a:pt x="43815" y="76200"/>
                  </a:lnTo>
                  <a:lnTo>
                    <a:pt x="76200" y="76200"/>
                  </a:lnTo>
                  <a:lnTo>
                    <a:pt x="69850" y="63500"/>
                  </a:lnTo>
                  <a:close/>
                </a:path>
                <a:path w="76200" h="341630">
                  <a:moveTo>
                    <a:pt x="43815" y="109216"/>
                  </a:moveTo>
                  <a:lnTo>
                    <a:pt x="32386" y="109216"/>
                  </a:lnTo>
                  <a:lnTo>
                    <a:pt x="32386" y="143502"/>
                  </a:lnTo>
                  <a:lnTo>
                    <a:pt x="43815" y="143502"/>
                  </a:lnTo>
                  <a:lnTo>
                    <a:pt x="43815" y="109216"/>
                  </a:lnTo>
                  <a:close/>
                </a:path>
                <a:path w="76200" h="341630">
                  <a:moveTo>
                    <a:pt x="43815" y="154932"/>
                  </a:moveTo>
                  <a:lnTo>
                    <a:pt x="32386" y="154932"/>
                  </a:lnTo>
                  <a:lnTo>
                    <a:pt x="32386" y="189218"/>
                  </a:lnTo>
                  <a:lnTo>
                    <a:pt x="43815" y="189218"/>
                  </a:lnTo>
                  <a:lnTo>
                    <a:pt x="43815" y="154932"/>
                  </a:lnTo>
                  <a:close/>
                </a:path>
                <a:path w="76200" h="341630">
                  <a:moveTo>
                    <a:pt x="43815" y="200647"/>
                  </a:moveTo>
                  <a:lnTo>
                    <a:pt x="32386" y="200647"/>
                  </a:lnTo>
                  <a:lnTo>
                    <a:pt x="32386" y="234934"/>
                  </a:lnTo>
                  <a:lnTo>
                    <a:pt x="43815" y="234934"/>
                  </a:lnTo>
                  <a:lnTo>
                    <a:pt x="43815" y="200647"/>
                  </a:lnTo>
                  <a:close/>
                </a:path>
                <a:path w="76200" h="341630">
                  <a:moveTo>
                    <a:pt x="32386" y="264971"/>
                  </a:moveTo>
                  <a:lnTo>
                    <a:pt x="1" y="264971"/>
                  </a:lnTo>
                  <a:lnTo>
                    <a:pt x="38101" y="341171"/>
                  </a:lnTo>
                  <a:lnTo>
                    <a:pt x="69851" y="277671"/>
                  </a:lnTo>
                  <a:lnTo>
                    <a:pt x="32386" y="277671"/>
                  </a:lnTo>
                  <a:lnTo>
                    <a:pt x="32386" y="264971"/>
                  </a:lnTo>
                  <a:close/>
                </a:path>
                <a:path w="76200" h="341630">
                  <a:moveTo>
                    <a:pt x="43815" y="246363"/>
                  </a:moveTo>
                  <a:lnTo>
                    <a:pt x="32386" y="246363"/>
                  </a:lnTo>
                  <a:lnTo>
                    <a:pt x="32386" y="277671"/>
                  </a:lnTo>
                  <a:lnTo>
                    <a:pt x="43815" y="277671"/>
                  </a:lnTo>
                  <a:lnTo>
                    <a:pt x="43815" y="246363"/>
                  </a:lnTo>
                  <a:close/>
                </a:path>
                <a:path w="76200" h="341630">
                  <a:moveTo>
                    <a:pt x="76201" y="264971"/>
                  </a:moveTo>
                  <a:lnTo>
                    <a:pt x="43815" y="264971"/>
                  </a:lnTo>
                  <a:lnTo>
                    <a:pt x="43815" y="277671"/>
                  </a:lnTo>
                  <a:lnTo>
                    <a:pt x="69851" y="277671"/>
                  </a:lnTo>
                  <a:lnTo>
                    <a:pt x="76201" y="264971"/>
                  </a:lnTo>
                  <a:close/>
                </a:path>
              </a:pathLst>
            </a:custGeom>
            <a:solidFill>
              <a:srgbClr val="000000"/>
            </a:solidFill>
          </p:spPr>
          <p:txBody>
            <a:bodyPr wrap="square" lIns="0" tIns="0" rIns="0" bIns="0" rtlCol="0"/>
            <a:lstStyle/>
            <a:p>
              <a:endParaRPr dirty="0"/>
            </a:p>
          </p:txBody>
        </p:sp>
        <p:pic>
          <p:nvPicPr>
            <p:cNvPr id="69" name="object 69"/>
            <p:cNvPicPr/>
            <p:nvPr/>
          </p:nvPicPr>
          <p:blipFill>
            <a:blip r:embed="rId28" cstate="print"/>
            <a:stretch>
              <a:fillRect/>
            </a:stretch>
          </p:blipFill>
          <p:spPr>
            <a:xfrm>
              <a:off x="4404359" y="3416807"/>
              <a:ext cx="265175" cy="512063"/>
            </a:xfrm>
            <a:prstGeom prst="rect">
              <a:avLst/>
            </a:prstGeom>
          </p:spPr>
        </p:pic>
        <p:sp>
          <p:nvSpPr>
            <p:cNvPr id="70" name="object 70"/>
            <p:cNvSpPr/>
            <p:nvPr/>
          </p:nvSpPr>
          <p:spPr>
            <a:xfrm>
              <a:off x="4498310" y="3519144"/>
              <a:ext cx="78740" cy="257175"/>
            </a:xfrm>
            <a:custGeom>
              <a:avLst/>
              <a:gdLst/>
              <a:ahLst/>
              <a:cxnLst/>
              <a:rect l="l" t="t" r="r" b="b"/>
              <a:pathLst>
                <a:path w="78739" h="257175">
                  <a:moveTo>
                    <a:pt x="34706" y="76053"/>
                  </a:moveTo>
                  <a:lnTo>
                    <a:pt x="34223" y="97633"/>
                  </a:lnTo>
                  <a:lnTo>
                    <a:pt x="45650" y="97889"/>
                  </a:lnTo>
                  <a:lnTo>
                    <a:pt x="46132" y="76308"/>
                  </a:lnTo>
                  <a:lnTo>
                    <a:pt x="34706" y="76053"/>
                  </a:lnTo>
                  <a:close/>
                </a:path>
                <a:path w="78739" h="257175">
                  <a:moveTo>
                    <a:pt x="72049" y="63356"/>
                  </a:moveTo>
                  <a:lnTo>
                    <a:pt x="34989" y="63356"/>
                  </a:lnTo>
                  <a:lnTo>
                    <a:pt x="46415" y="63611"/>
                  </a:lnTo>
                  <a:lnTo>
                    <a:pt x="46132" y="76308"/>
                  </a:lnTo>
                  <a:lnTo>
                    <a:pt x="78510" y="77031"/>
                  </a:lnTo>
                  <a:lnTo>
                    <a:pt x="72049" y="63356"/>
                  </a:lnTo>
                  <a:close/>
                </a:path>
                <a:path w="78739" h="257175">
                  <a:moveTo>
                    <a:pt x="34989" y="63356"/>
                  </a:moveTo>
                  <a:lnTo>
                    <a:pt x="34706" y="76053"/>
                  </a:lnTo>
                  <a:lnTo>
                    <a:pt x="46132" y="76308"/>
                  </a:lnTo>
                  <a:lnTo>
                    <a:pt x="46415" y="63611"/>
                  </a:lnTo>
                  <a:lnTo>
                    <a:pt x="34989" y="63356"/>
                  </a:lnTo>
                  <a:close/>
                </a:path>
                <a:path w="78739" h="257175">
                  <a:moveTo>
                    <a:pt x="42120" y="0"/>
                  </a:moveTo>
                  <a:lnTo>
                    <a:pt x="2329" y="75330"/>
                  </a:lnTo>
                  <a:lnTo>
                    <a:pt x="34706" y="76053"/>
                  </a:lnTo>
                  <a:lnTo>
                    <a:pt x="34989" y="63356"/>
                  </a:lnTo>
                  <a:lnTo>
                    <a:pt x="72049" y="63356"/>
                  </a:lnTo>
                  <a:lnTo>
                    <a:pt x="42120" y="0"/>
                  </a:lnTo>
                  <a:close/>
                </a:path>
                <a:path w="78739" h="257175">
                  <a:moveTo>
                    <a:pt x="33968" y="109059"/>
                  </a:moveTo>
                  <a:lnTo>
                    <a:pt x="33202" y="143338"/>
                  </a:lnTo>
                  <a:lnTo>
                    <a:pt x="44629" y="143593"/>
                  </a:lnTo>
                  <a:lnTo>
                    <a:pt x="45394" y="109315"/>
                  </a:lnTo>
                  <a:lnTo>
                    <a:pt x="33968" y="109059"/>
                  </a:lnTo>
                  <a:close/>
                </a:path>
                <a:path w="78739" h="257175">
                  <a:moveTo>
                    <a:pt x="0" y="179594"/>
                  </a:moveTo>
                  <a:lnTo>
                    <a:pt x="36388" y="256626"/>
                  </a:lnTo>
                  <a:lnTo>
                    <a:pt x="71953" y="189298"/>
                  </a:lnTo>
                  <a:lnTo>
                    <a:pt x="43607" y="189298"/>
                  </a:lnTo>
                  <a:lnTo>
                    <a:pt x="32181" y="189043"/>
                  </a:lnTo>
                  <a:lnTo>
                    <a:pt x="32376" y="180317"/>
                  </a:lnTo>
                  <a:lnTo>
                    <a:pt x="0" y="179594"/>
                  </a:lnTo>
                  <a:close/>
                </a:path>
                <a:path w="78739" h="257175">
                  <a:moveTo>
                    <a:pt x="32376" y="180317"/>
                  </a:moveTo>
                  <a:lnTo>
                    <a:pt x="32181" y="189043"/>
                  </a:lnTo>
                  <a:lnTo>
                    <a:pt x="43607" y="189298"/>
                  </a:lnTo>
                  <a:lnTo>
                    <a:pt x="43802" y="180573"/>
                  </a:lnTo>
                  <a:lnTo>
                    <a:pt x="32376" y="180317"/>
                  </a:lnTo>
                  <a:close/>
                </a:path>
                <a:path w="78739" h="257175">
                  <a:moveTo>
                    <a:pt x="43802" y="180573"/>
                  </a:moveTo>
                  <a:lnTo>
                    <a:pt x="43607" y="189298"/>
                  </a:lnTo>
                  <a:lnTo>
                    <a:pt x="71953" y="189298"/>
                  </a:lnTo>
                  <a:lnTo>
                    <a:pt x="76180" y="181296"/>
                  </a:lnTo>
                  <a:lnTo>
                    <a:pt x="43802" y="180573"/>
                  </a:lnTo>
                  <a:close/>
                </a:path>
                <a:path w="78739" h="257175">
                  <a:moveTo>
                    <a:pt x="32947" y="154764"/>
                  </a:moveTo>
                  <a:lnTo>
                    <a:pt x="32376" y="180317"/>
                  </a:lnTo>
                  <a:lnTo>
                    <a:pt x="43802" y="180573"/>
                  </a:lnTo>
                  <a:lnTo>
                    <a:pt x="44373" y="155020"/>
                  </a:lnTo>
                  <a:lnTo>
                    <a:pt x="32947" y="154764"/>
                  </a:lnTo>
                  <a:close/>
                </a:path>
              </a:pathLst>
            </a:custGeom>
            <a:solidFill>
              <a:srgbClr val="000000"/>
            </a:solidFill>
          </p:spPr>
          <p:txBody>
            <a:bodyPr wrap="square" lIns="0" tIns="0" rIns="0" bIns="0" rtlCol="0"/>
            <a:lstStyle/>
            <a:p>
              <a:endParaRPr dirty="0"/>
            </a:p>
          </p:txBody>
        </p:sp>
        <p:pic>
          <p:nvPicPr>
            <p:cNvPr id="71" name="object 71"/>
            <p:cNvPicPr/>
            <p:nvPr/>
          </p:nvPicPr>
          <p:blipFill>
            <a:blip r:embed="rId29" cstate="print"/>
            <a:stretch>
              <a:fillRect/>
            </a:stretch>
          </p:blipFill>
          <p:spPr>
            <a:xfrm>
              <a:off x="6763511" y="3422903"/>
              <a:ext cx="259079" cy="515112"/>
            </a:xfrm>
            <a:prstGeom prst="rect">
              <a:avLst/>
            </a:prstGeom>
          </p:spPr>
        </p:pic>
        <p:sp>
          <p:nvSpPr>
            <p:cNvPr id="72" name="object 72"/>
            <p:cNvSpPr/>
            <p:nvPr/>
          </p:nvSpPr>
          <p:spPr>
            <a:xfrm>
              <a:off x="6854634" y="3527233"/>
              <a:ext cx="76835" cy="257175"/>
            </a:xfrm>
            <a:custGeom>
              <a:avLst/>
              <a:gdLst/>
              <a:ahLst/>
              <a:cxnLst/>
              <a:rect l="l" t="t" r="r" b="b"/>
              <a:pathLst>
                <a:path w="76834" h="257175">
                  <a:moveTo>
                    <a:pt x="32785" y="76176"/>
                  </a:moveTo>
                  <a:lnTo>
                    <a:pt x="32702" y="97763"/>
                  </a:lnTo>
                  <a:lnTo>
                    <a:pt x="44131" y="97807"/>
                  </a:lnTo>
                  <a:lnTo>
                    <a:pt x="44214" y="76220"/>
                  </a:lnTo>
                  <a:lnTo>
                    <a:pt x="32785" y="76176"/>
                  </a:lnTo>
                  <a:close/>
                </a:path>
                <a:path w="76834" h="257175">
                  <a:moveTo>
                    <a:pt x="70226" y="63477"/>
                  </a:moveTo>
                  <a:lnTo>
                    <a:pt x="32834" y="63477"/>
                  </a:lnTo>
                  <a:lnTo>
                    <a:pt x="44263" y="63521"/>
                  </a:lnTo>
                  <a:lnTo>
                    <a:pt x="44214" y="76220"/>
                  </a:lnTo>
                  <a:lnTo>
                    <a:pt x="76598" y="76344"/>
                  </a:lnTo>
                  <a:lnTo>
                    <a:pt x="70226" y="63477"/>
                  </a:lnTo>
                  <a:close/>
                </a:path>
                <a:path w="76834" h="257175">
                  <a:moveTo>
                    <a:pt x="32834" y="63477"/>
                  </a:moveTo>
                  <a:lnTo>
                    <a:pt x="32785" y="76176"/>
                  </a:lnTo>
                  <a:lnTo>
                    <a:pt x="44214" y="76220"/>
                  </a:lnTo>
                  <a:lnTo>
                    <a:pt x="44263" y="63521"/>
                  </a:lnTo>
                  <a:lnTo>
                    <a:pt x="32834" y="63477"/>
                  </a:lnTo>
                  <a:close/>
                </a:path>
                <a:path w="76834" h="257175">
                  <a:moveTo>
                    <a:pt x="38792" y="0"/>
                  </a:moveTo>
                  <a:lnTo>
                    <a:pt x="400" y="76052"/>
                  </a:lnTo>
                  <a:lnTo>
                    <a:pt x="32785" y="76176"/>
                  </a:lnTo>
                  <a:lnTo>
                    <a:pt x="32834" y="63477"/>
                  </a:lnTo>
                  <a:lnTo>
                    <a:pt x="70226" y="63477"/>
                  </a:lnTo>
                  <a:lnTo>
                    <a:pt x="38792" y="0"/>
                  </a:lnTo>
                  <a:close/>
                </a:path>
                <a:path w="76834" h="257175">
                  <a:moveTo>
                    <a:pt x="32658" y="109193"/>
                  </a:moveTo>
                  <a:lnTo>
                    <a:pt x="32525" y="143479"/>
                  </a:lnTo>
                  <a:lnTo>
                    <a:pt x="43955" y="143523"/>
                  </a:lnTo>
                  <a:lnTo>
                    <a:pt x="44086" y="109236"/>
                  </a:lnTo>
                  <a:lnTo>
                    <a:pt x="32658" y="109193"/>
                  </a:lnTo>
                  <a:close/>
                </a:path>
                <a:path w="76834" h="257175">
                  <a:moveTo>
                    <a:pt x="0" y="180280"/>
                  </a:moveTo>
                  <a:lnTo>
                    <a:pt x="37806" y="256626"/>
                  </a:lnTo>
                  <a:lnTo>
                    <a:pt x="71824" y="189238"/>
                  </a:lnTo>
                  <a:lnTo>
                    <a:pt x="43779" y="189238"/>
                  </a:lnTo>
                  <a:lnTo>
                    <a:pt x="32350" y="189195"/>
                  </a:lnTo>
                  <a:lnTo>
                    <a:pt x="32384" y="180404"/>
                  </a:lnTo>
                  <a:lnTo>
                    <a:pt x="0" y="180280"/>
                  </a:lnTo>
                  <a:close/>
                </a:path>
                <a:path w="76834" h="257175">
                  <a:moveTo>
                    <a:pt x="32384" y="180404"/>
                  </a:moveTo>
                  <a:lnTo>
                    <a:pt x="32350" y="189195"/>
                  </a:lnTo>
                  <a:lnTo>
                    <a:pt x="43779" y="189238"/>
                  </a:lnTo>
                  <a:lnTo>
                    <a:pt x="43813" y="180448"/>
                  </a:lnTo>
                  <a:lnTo>
                    <a:pt x="32384" y="180404"/>
                  </a:lnTo>
                  <a:close/>
                </a:path>
                <a:path w="76834" h="257175">
                  <a:moveTo>
                    <a:pt x="43813" y="180448"/>
                  </a:moveTo>
                  <a:lnTo>
                    <a:pt x="43779" y="189238"/>
                  </a:lnTo>
                  <a:lnTo>
                    <a:pt x="71824" y="189238"/>
                  </a:lnTo>
                  <a:lnTo>
                    <a:pt x="76198" y="180573"/>
                  </a:lnTo>
                  <a:lnTo>
                    <a:pt x="43813" y="180448"/>
                  </a:lnTo>
                  <a:close/>
                </a:path>
                <a:path w="76834" h="257175">
                  <a:moveTo>
                    <a:pt x="32482" y="154908"/>
                  </a:moveTo>
                  <a:lnTo>
                    <a:pt x="32384" y="180404"/>
                  </a:lnTo>
                  <a:lnTo>
                    <a:pt x="43813" y="180448"/>
                  </a:lnTo>
                  <a:lnTo>
                    <a:pt x="43911" y="154952"/>
                  </a:lnTo>
                  <a:lnTo>
                    <a:pt x="32482" y="154908"/>
                  </a:lnTo>
                  <a:close/>
                </a:path>
              </a:pathLst>
            </a:custGeom>
            <a:solidFill>
              <a:srgbClr val="000000"/>
            </a:solidFill>
          </p:spPr>
          <p:txBody>
            <a:bodyPr wrap="square" lIns="0" tIns="0" rIns="0" bIns="0" rtlCol="0"/>
            <a:lstStyle/>
            <a:p>
              <a:endParaRPr dirty="0"/>
            </a:p>
          </p:txBody>
        </p:sp>
        <p:pic>
          <p:nvPicPr>
            <p:cNvPr id="73" name="object 73"/>
            <p:cNvPicPr/>
            <p:nvPr/>
          </p:nvPicPr>
          <p:blipFill>
            <a:blip r:embed="rId30" cstate="print"/>
            <a:stretch>
              <a:fillRect/>
            </a:stretch>
          </p:blipFill>
          <p:spPr>
            <a:xfrm>
              <a:off x="4407407" y="3889247"/>
              <a:ext cx="259079" cy="512063"/>
            </a:xfrm>
            <a:prstGeom prst="rect">
              <a:avLst/>
            </a:prstGeom>
          </p:spPr>
        </p:pic>
        <p:sp>
          <p:nvSpPr>
            <p:cNvPr id="74" name="object 74"/>
            <p:cNvSpPr/>
            <p:nvPr/>
          </p:nvSpPr>
          <p:spPr>
            <a:xfrm>
              <a:off x="4499264" y="3991799"/>
              <a:ext cx="76835" cy="257175"/>
            </a:xfrm>
            <a:custGeom>
              <a:avLst/>
              <a:gdLst/>
              <a:ahLst/>
              <a:cxnLst/>
              <a:rect l="l" t="t" r="r" b="b"/>
              <a:pathLst>
                <a:path w="76835" h="257175">
                  <a:moveTo>
                    <a:pt x="32785" y="76178"/>
                  </a:moveTo>
                  <a:lnTo>
                    <a:pt x="32702" y="97764"/>
                  </a:lnTo>
                  <a:lnTo>
                    <a:pt x="44132" y="97809"/>
                  </a:lnTo>
                  <a:lnTo>
                    <a:pt x="44214" y="76221"/>
                  </a:lnTo>
                  <a:lnTo>
                    <a:pt x="32785" y="76178"/>
                  </a:lnTo>
                  <a:close/>
                </a:path>
                <a:path w="76835" h="257175">
                  <a:moveTo>
                    <a:pt x="70227" y="63478"/>
                  </a:moveTo>
                  <a:lnTo>
                    <a:pt x="32834" y="63478"/>
                  </a:lnTo>
                  <a:lnTo>
                    <a:pt x="44263" y="63521"/>
                  </a:lnTo>
                  <a:lnTo>
                    <a:pt x="44214" y="76221"/>
                  </a:lnTo>
                  <a:lnTo>
                    <a:pt x="76600" y="76346"/>
                  </a:lnTo>
                  <a:lnTo>
                    <a:pt x="70227" y="63478"/>
                  </a:lnTo>
                  <a:close/>
                </a:path>
                <a:path w="76835" h="257175">
                  <a:moveTo>
                    <a:pt x="32834" y="63478"/>
                  </a:moveTo>
                  <a:lnTo>
                    <a:pt x="32785" y="76178"/>
                  </a:lnTo>
                  <a:lnTo>
                    <a:pt x="44214" y="76221"/>
                  </a:lnTo>
                  <a:lnTo>
                    <a:pt x="44263" y="63521"/>
                  </a:lnTo>
                  <a:lnTo>
                    <a:pt x="32834" y="63478"/>
                  </a:lnTo>
                  <a:close/>
                </a:path>
                <a:path w="76835" h="257175">
                  <a:moveTo>
                    <a:pt x="38793" y="0"/>
                  </a:moveTo>
                  <a:lnTo>
                    <a:pt x="401" y="76053"/>
                  </a:lnTo>
                  <a:lnTo>
                    <a:pt x="32785" y="76178"/>
                  </a:lnTo>
                  <a:lnTo>
                    <a:pt x="32834" y="63478"/>
                  </a:lnTo>
                  <a:lnTo>
                    <a:pt x="70227" y="63478"/>
                  </a:lnTo>
                  <a:lnTo>
                    <a:pt x="38793" y="0"/>
                  </a:lnTo>
                  <a:close/>
                </a:path>
                <a:path w="76835" h="257175">
                  <a:moveTo>
                    <a:pt x="32659" y="109193"/>
                  </a:moveTo>
                  <a:lnTo>
                    <a:pt x="32527" y="143480"/>
                  </a:lnTo>
                  <a:lnTo>
                    <a:pt x="43955" y="143523"/>
                  </a:lnTo>
                  <a:lnTo>
                    <a:pt x="44088" y="109237"/>
                  </a:lnTo>
                  <a:lnTo>
                    <a:pt x="32659" y="109193"/>
                  </a:lnTo>
                  <a:close/>
                </a:path>
                <a:path w="76835" h="257175">
                  <a:moveTo>
                    <a:pt x="0" y="180281"/>
                  </a:moveTo>
                  <a:lnTo>
                    <a:pt x="37806" y="256627"/>
                  </a:lnTo>
                  <a:lnTo>
                    <a:pt x="71825" y="189240"/>
                  </a:lnTo>
                  <a:lnTo>
                    <a:pt x="43780" y="189240"/>
                  </a:lnTo>
                  <a:lnTo>
                    <a:pt x="32351" y="189195"/>
                  </a:lnTo>
                  <a:lnTo>
                    <a:pt x="32385" y="180406"/>
                  </a:lnTo>
                  <a:lnTo>
                    <a:pt x="0" y="180281"/>
                  </a:lnTo>
                  <a:close/>
                </a:path>
                <a:path w="76835" h="257175">
                  <a:moveTo>
                    <a:pt x="32385" y="180406"/>
                  </a:moveTo>
                  <a:lnTo>
                    <a:pt x="32351" y="189195"/>
                  </a:lnTo>
                  <a:lnTo>
                    <a:pt x="43780" y="189240"/>
                  </a:lnTo>
                  <a:lnTo>
                    <a:pt x="43814" y="180450"/>
                  </a:lnTo>
                  <a:lnTo>
                    <a:pt x="32385" y="180406"/>
                  </a:lnTo>
                  <a:close/>
                </a:path>
                <a:path w="76835" h="257175">
                  <a:moveTo>
                    <a:pt x="43814" y="180450"/>
                  </a:moveTo>
                  <a:lnTo>
                    <a:pt x="43780" y="189240"/>
                  </a:lnTo>
                  <a:lnTo>
                    <a:pt x="71825" y="189240"/>
                  </a:lnTo>
                  <a:lnTo>
                    <a:pt x="76200" y="180574"/>
                  </a:lnTo>
                  <a:lnTo>
                    <a:pt x="43814" y="180450"/>
                  </a:lnTo>
                  <a:close/>
                </a:path>
                <a:path w="76835" h="257175">
                  <a:moveTo>
                    <a:pt x="32484" y="154909"/>
                  </a:moveTo>
                  <a:lnTo>
                    <a:pt x="32385" y="180406"/>
                  </a:lnTo>
                  <a:lnTo>
                    <a:pt x="43814" y="180450"/>
                  </a:lnTo>
                  <a:lnTo>
                    <a:pt x="43912" y="154953"/>
                  </a:lnTo>
                  <a:lnTo>
                    <a:pt x="32484" y="154909"/>
                  </a:lnTo>
                  <a:close/>
                </a:path>
              </a:pathLst>
            </a:custGeom>
            <a:solidFill>
              <a:srgbClr val="000000"/>
            </a:solidFill>
          </p:spPr>
          <p:txBody>
            <a:bodyPr wrap="square" lIns="0" tIns="0" rIns="0" bIns="0" rtlCol="0"/>
            <a:lstStyle/>
            <a:p>
              <a:endParaRPr dirty="0"/>
            </a:p>
          </p:txBody>
        </p:sp>
        <p:pic>
          <p:nvPicPr>
            <p:cNvPr id="75" name="object 75"/>
            <p:cNvPicPr/>
            <p:nvPr/>
          </p:nvPicPr>
          <p:blipFill>
            <a:blip r:embed="rId31" cstate="print"/>
            <a:stretch>
              <a:fillRect/>
            </a:stretch>
          </p:blipFill>
          <p:spPr>
            <a:xfrm>
              <a:off x="6763511" y="3889247"/>
              <a:ext cx="259079" cy="515112"/>
            </a:xfrm>
            <a:prstGeom prst="rect">
              <a:avLst/>
            </a:prstGeom>
          </p:spPr>
        </p:pic>
        <p:sp>
          <p:nvSpPr>
            <p:cNvPr id="76" name="object 76"/>
            <p:cNvSpPr/>
            <p:nvPr/>
          </p:nvSpPr>
          <p:spPr>
            <a:xfrm>
              <a:off x="6854634" y="3993419"/>
              <a:ext cx="76835" cy="257175"/>
            </a:xfrm>
            <a:custGeom>
              <a:avLst/>
              <a:gdLst/>
              <a:ahLst/>
              <a:cxnLst/>
              <a:rect l="l" t="t" r="r" b="b"/>
              <a:pathLst>
                <a:path w="76834" h="257175">
                  <a:moveTo>
                    <a:pt x="32785" y="76177"/>
                  </a:moveTo>
                  <a:lnTo>
                    <a:pt x="32702" y="97764"/>
                  </a:lnTo>
                  <a:lnTo>
                    <a:pt x="44131" y="97807"/>
                  </a:lnTo>
                  <a:lnTo>
                    <a:pt x="44214" y="76221"/>
                  </a:lnTo>
                  <a:lnTo>
                    <a:pt x="32785" y="76177"/>
                  </a:lnTo>
                  <a:close/>
                </a:path>
                <a:path w="76834" h="257175">
                  <a:moveTo>
                    <a:pt x="70226" y="63477"/>
                  </a:moveTo>
                  <a:lnTo>
                    <a:pt x="32834" y="63477"/>
                  </a:lnTo>
                  <a:lnTo>
                    <a:pt x="44263" y="63521"/>
                  </a:lnTo>
                  <a:lnTo>
                    <a:pt x="44214" y="76221"/>
                  </a:lnTo>
                  <a:lnTo>
                    <a:pt x="76598" y="76346"/>
                  </a:lnTo>
                  <a:lnTo>
                    <a:pt x="70226" y="63477"/>
                  </a:lnTo>
                  <a:close/>
                </a:path>
                <a:path w="76834" h="257175">
                  <a:moveTo>
                    <a:pt x="32834" y="63477"/>
                  </a:moveTo>
                  <a:lnTo>
                    <a:pt x="32785" y="76177"/>
                  </a:lnTo>
                  <a:lnTo>
                    <a:pt x="44214" y="76221"/>
                  </a:lnTo>
                  <a:lnTo>
                    <a:pt x="44263" y="63521"/>
                  </a:lnTo>
                  <a:lnTo>
                    <a:pt x="32834" y="63477"/>
                  </a:lnTo>
                  <a:close/>
                </a:path>
                <a:path w="76834" h="257175">
                  <a:moveTo>
                    <a:pt x="38792" y="0"/>
                  </a:moveTo>
                  <a:lnTo>
                    <a:pt x="400" y="76052"/>
                  </a:lnTo>
                  <a:lnTo>
                    <a:pt x="32785" y="76177"/>
                  </a:lnTo>
                  <a:lnTo>
                    <a:pt x="32834" y="63477"/>
                  </a:lnTo>
                  <a:lnTo>
                    <a:pt x="70226" y="63477"/>
                  </a:lnTo>
                  <a:lnTo>
                    <a:pt x="38792" y="0"/>
                  </a:lnTo>
                  <a:close/>
                </a:path>
                <a:path w="76834" h="257175">
                  <a:moveTo>
                    <a:pt x="32658" y="109193"/>
                  </a:moveTo>
                  <a:lnTo>
                    <a:pt x="32525" y="143479"/>
                  </a:lnTo>
                  <a:lnTo>
                    <a:pt x="43955" y="143523"/>
                  </a:lnTo>
                  <a:lnTo>
                    <a:pt x="44086" y="109237"/>
                  </a:lnTo>
                  <a:lnTo>
                    <a:pt x="32658" y="109193"/>
                  </a:lnTo>
                  <a:close/>
                </a:path>
                <a:path w="76834" h="257175">
                  <a:moveTo>
                    <a:pt x="0" y="180281"/>
                  </a:moveTo>
                  <a:lnTo>
                    <a:pt x="37806" y="256627"/>
                  </a:lnTo>
                  <a:lnTo>
                    <a:pt x="71823" y="189240"/>
                  </a:lnTo>
                  <a:lnTo>
                    <a:pt x="43779" y="189240"/>
                  </a:lnTo>
                  <a:lnTo>
                    <a:pt x="32350" y="189195"/>
                  </a:lnTo>
                  <a:lnTo>
                    <a:pt x="32384" y="180405"/>
                  </a:lnTo>
                  <a:lnTo>
                    <a:pt x="0" y="180281"/>
                  </a:lnTo>
                  <a:close/>
                </a:path>
                <a:path w="76834" h="257175">
                  <a:moveTo>
                    <a:pt x="32384" y="180405"/>
                  </a:moveTo>
                  <a:lnTo>
                    <a:pt x="32350" y="189195"/>
                  </a:lnTo>
                  <a:lnTo>
                    <a:pt x="43779" y="189240"/>
                  </a:lnTo>
                  <a:lnTo>
                    <a:pt x="43813" y="180449"/>
                  </a:lnTo>
                  <a:lnTo>
                    <a:pt x="32384" y="180405"/>
                  </a:lnTo>
                  <a:close/>
                </a:path>
                <a:path w="76834" h="257175">
                  <a:moveTo>
                    <a:pt x="43813" y="180449"/>
                  </a:moveTo>
                  <a:lnTo>
                    <a:pt x="43779" y="189240"/>
                  </a:lnTo>
                  <a:lnTo>
                    <a:pt x="71823" y="189240"/>
                  </a:lnTo>
                  <a:lnTo>
                    <a:pt x="76198" y="180573"/>
                  </a:lnTo>
                  <a:lnTo>
                    <a:pt x="43813" y="180449"/>
                  </a:lnTo>
                  <a:close/>
                </a:path>
                <a:path w="76834" h="257175">
                  <a:moveTo>
                    <a:pt x="32482" y="154909"/>
                  </a:moveTo>
                  <a:lnTo>
                    <a:pt x="32384" y="180405"/>
                  </a:lnTo>
                  <a:lnTo>
                    <a:pt x="43813" y="180449"/>
                  </a:lnTo>
                  <a:lnTo>
                    <a:pt x="43911" y="154952"/>
                  </a:lnTo>
                  <a:lnTo>
                    <a:pt x="32482" y="154909"/>
                  </a:lnTo>
                  <a:close/>
                </a:path>
              </a:pathLst>
            </a:custGeom>
            <a:solidFill>
              <a:srgbClr val="000000"/>
            </a:solidFill>
          </p:spPr>
          <p:txBody>
            <a:bodyPr wrap="square" lIns="0" tIns="0" rIns="0" bIns="0" rtlCol="0"/>
            <a:lstStyle/>
            <a:p>
              <a:endParaRPr dirty="0"/>
            </a:p>
          </p:txBody>
        </p:sp>
        <p:pic>
          <p:nvPicPr>
            <p:cNvPr id="77" name="object 77"/>
            <p:cNvPicPr/>
            <p:nvPr/>
          </p:nvPicPr>
          <p:blipFill>
            <a:blip r:embed="rId32" cstate="print"/>
            <a:stretch>
              <a:fillRect/>
            </a:stretch>
          </p:blipFill>
          <p:spPr>
            <a:xfrm>
              <a:off x="4794503" y="4130039"/>
              <a:ext cx="795527" cy="795528"/>
            </a:xfrm>
            <a:prstGeom prst="rect">
              <a:avLst/>
            </a:prstGeom>
          </p:spPr>
        </p:pic>
        <p:sp>
          <p:nvSpPr>
            <p:cNvPr id="78" name="object 78"/>
            <p:cNvSpPr/>
            <p:nvPr/>
          </p:nvSpPr>
          <p:spPr>
            <a:xfrm>
              <a:off x="4922363" y="4235123"/>
              <a:ext cx="537845" cy="537210"/>
            </a:xfrm>
            <a:custGeom>
              <a:avLst/>
              <a:gdLst/>
              <a:ahLst/>
              <a:cxnLst/>
              <a:rect l="l" t="t" r="r" b="b"/>
              <a:pathLst>
                <a:path w="537845" h="537210">
                  <a:moveTo>
                    <a:pt x="456270" y="73139"/>
                  </a:moveTo>
                  <a:lnTo>
                    <a:pt x="432010" y="97370"/>
                  </a:lnTo>
                  <a:lnTo>
                    <a:pt x="440088" y="105456"/>
                  </a:lnTo>
                  <a:lnTo>
                    <a:pt x="464346" y="81225"/>
                  </a:lnTo>
                  <a:lnTo>
                    <a:pt x="456270" y="73139"/>
                  </a:lnTo>
                  <a:close/>
                </a:path>
                <a:path w="537845" h="537210">
                  <a:moveTo>
                    <a:pt x="523942" y="40831"/>
                  </a:moveTo>
                  <a:lnTo>
                    <a:pt x="488614" y="40831"/>
                  </a:lnTo>
                  <a:lnTo>
                    <a:pt x="496691" y="48919"/>
                  </a:lnTo>
                  <a:lnTo>
                    <a:pt x="487706" y="57894"/>
                  </a:lnTo>
                  <a:lnTo>
                    <a:pt x="510592" y="80806"/>
                  </a:lnTo>
                  <a:lnTo>
                    <a:pt x="523942" y="40831"/>
                  </a:lnTo>
                  <a:close/>
                </a:path>
                <a:path w="537845" h="537210">
                  <a:moveTo>
                    <a:pt x="479629" y="49807"/>
                  </a:moveTo>
                  <a:lnTo>
                    <a:pt x="464356" y="65063"/>
                  </a:lnTo>
                  <a:lnTo>
                    <a:pt x="472432" y="73149"/>
                  </a:lnTo>
                  <a:lnTo>
                    <a:pt x="487706" y="57894"/>
                  </a:lnTo>
                  <a:lnTo>
                    <a:pt x="479629" y="49807"/>
                  </a:lnTo>
                  <a:close/>
                </a:path>
                <a:path w="537845" h="537210">
                  <a:moveTo>
                    <a:pt x="488614" y="40831"/>
                  </a:moveTo>
                  <a:lnTo>
                    <a:pt x="479629" y="49807"/>
                  </a:lnTo>
                  <a:lnTo>
                    <a:pt x="487706" y="57894"/>
                  </a:lnTo>
                  <a:lnTo>
                    <a:pt x="496691" y="48919"/>
                  </a:lnTo>
                  <a:lnTo>
                    <a:pt x="488614" y="40831"/>
                  </a:lnTo>
                  <a:close/>
                </a:path>
                <a:path w="537845" h="537210">
                  <a:moveTo>
                    <a:pt x="537579" y="0"/>
                  </a:moveTo>
                  <a:lnTo>
                    <a:pt x="456742" y="26894"/>
                  </a:lnTo>
                  <a:lnTo>
                    <a:pt x="479629" y="49807"/>
                  </a:lnTo>
                  <a:lnTo>
                    <a:pt x="488614" y="40831"/>
                  </a:lnTo>
                  <a:lnTo>
                    <a:pt x="523942" y="40831"/>
                  </a:lnTo>
                  <a:lnTo>
                    <a:pt x="537579" y="0"/>
                  </a:lnTo>
                  <a:close/>
                </a:path>
                <a:path w="537845" h="537210">
                  <a:moveTo>
                    <a:pt x="423924" y="105446"/>
                  </a:moveTo>
                  <a:lnTo>
                    <a:pt x="399666" y="129677"/>
                  </a:lnTo>
                  <a:lnTo>
                    <a:pt x="407743" y="137764"/>
                  </a:lnTo>
                  <a:lnTo>
                    <a:pt x="432001" y="113532"/>
                  </a:lnTo>
                  <a:lnTo>
                    <a:pt x="423924" y="105446"/>
                  </a:lnTo>
                  <a:close/>
                </a:path>
                <a:path w="537845" h="537210">
                  <a:moveTo>
                    <a:pt x="391580" y="137754"/>
                  </a:moveTo>
                  <a:lnTo>
                    <a:pt x="367322" y="161984"/>
                  </a:lnTo>
                  <a:lnTo>
                    <a:pt x="375398" y="170070"/>
                  </a:lnTo>
                  <a:lnTo>
                    <a:pt x="399657" y="145840"/>
                  </a:lnTo>
                  <a:lnTo>
                    <a:pt x="391580" y="137754"/>
                  </a:lnTo>
                  <a:close/>
                </a:path>
                <a:path w="537845" h="537210">
                  <a:moveTo>
                    <a:pt x="359236" y="170061"/>
                  </a:moveTo>
                  <a:lnTo>
                    <a:pt x="334976" y="194292"/>
                  </a:lnTo>
                  <a:lnTo>
                    <a:pt x="343053" y="202378"/>
                  </a:lnTo>
                  <a:lnTo>
                    <a:pt x="367311" y="178147"/>
                  </a:lnTo>
                  <a:lnTo>
                    <a:pt x="359236" y="170061"/>
                  </a:lnTo>
                  <a:close/>
                </a:path>
                <a:path w="537845" h="537210">
                  <a:moveTo>
                    <a:pt x="326890" y="202369"/>
                  </a:moveTo>
                  <a:lnTo>
                    <a:pt x="302632" y="226599"/>
                  </a:lnTo>
                  <a:lnTo>
                    <a:pt x="310709" y="234685"/>
                  </a:lnTo>
                  <a:lnTo>
                    <a:pt x="334967" y="210455"/>
                  </a:lnTo>
                  <a:lnTo>
                    <a:pt x="326890" y="202369"/>
                  </a:lnTo>
                  <a:close/>
                </a:path>
                <a:path w="537845" h="537210">
                  <a:moveTo>
                    <a:pt x="294546" y="234676"/>
                  </a:moveTo>
                  <a:lnTo>
                    <a:pt x="270287" y="258907"/>
                  </a:lnTo>
                  <a:lnTo>
                    <a:pt x="278363" y="266993"/>
                  </a:lnTo>
                  <a:lnTo>
                    <a:pt x="302623" y="242763"/>
                  </a:lnTo>
                  <a:lnTo>
                    <a:pt x="294546" y="234676"/>
                  </a:lnTo>
                  <a:close/>
                </a:path>
                <a:path w="537845" h="537210">
                  <a:moveTo>
                    <a:pt x="262201" y="266984"/>
                  </a:moveTo>
                  <a:lnTo>
                    <a:pt x="237942" y="291214"/>
                  </a:lnTo>
                  <a:lnTo>
                    <a:pt x="246019" y="299300"/>
                  </a:lnTo>
                  <a:lnTo>
                    <a:pt x="270277" y="275070"/>
                  </a:lnTo>
                  <a:lnTo>
                    <a:pt x="262201" y="266984"/>
                  </a:lnTo>
                  <a:close/>
                </a:path>
                <a:path w="537845" h="537210">
                  <a:moveTo>
                    <a:pt x="229856" y="299292"/>
                  </a:moveTo>
                  <a:lnTo>
                    <a:pt x="205597" y="323522"/>
                  </a:lnTo>
                  <a:lnTo>
                    <a:pt x="213674" y="331608"/>
                  </a:lnTo>
                  <a:lnTo>
                    <a:pt x="237933" y="307378"/>
                  </a:lnTo>
                  <a:lnTo>
                    <a:pt x="229856" y="299292"/>
                  </a:lnTo>
                  <a:close/>
                </a:path>
                <a:path w="537845" h="537210">
                  <a:moveTo>
                    <a:pt x="197511" y="331599"/>
                  </a:moveTo>
                  <a:lnTo>
                    <a:pt x="173253" y="355829"/>
                  </a:lnTo>
                  <a:lnTo>
                    <a:pt x="181330" y="363915"/>
                  </a:lnTo>
                  <a:lnTo>
                    <a:pt x="205588" y="339685"/>
                  </a:lnTo>
                  <a:lnTo>
                    <a:pt x="197511" y="331599"/>
                  </a:lnTo>
                  <a:close/>
                </a:path>
                <a:path w="537845" h="537210">
                  <a:moveTo>
                    <a:pt x="165167" y="363907"/>
                  </a:moveTo>
                  <a:lnTo>
                    <a:pt x="140909" y="388137"/>
                  </a:lnTo>
                  <a:lnTo>
                    <a:pt x="148984" y="396223"/>
                  </a:lnTo>
                  <a:lnTo>
                    <a:pt x="173244" y="371993"/>
                  </a:lnTo>
                  <a:lnTo>
                    <a:pt x="165167" y="363907"/>
                  </a:lnTo>
                  <a:close/>
                </a:path>
                <a:path w="537845" h="537210">
                  <a:moveTo>
                    <a:pt x="132821" y="396214"/>
                  </a:moveTo>
                  <a:lnTo>
                    <a:pt x="108563" y="420444"/>
                  </a:lnTo>
                  <a:lnTo>
                    <a:pt x="116640" y="428531"/>
                  </a:lnTo>
                  <a:lnTo>
                    <a:pt x="140898" y="404300"/>
                  </a:lnTo>
                  <a:lnTo>
                    <a:pt x="132821" y="396214"/>
                  </a:lnTo>
                  <a:close/>
                </a:path>
                <a:path w="537845" h="537210">
                  <a:moveTo>
                    <a:pt x="26987" y="456153"/>
                  </a:moveTo>
                  <a:lnTo>
                    <a:pt x="0" y="536959"/>
                  </a:lnTo>
                  <a:lnTo>
                    <a:pt x="80838" y="510066"/>
                  </a:lnTo>
                  <a:lnTo>
                    <a:pt x="63937" y="493146"/>
                  </a:lnTo>
                  <a:lnTo>
                    <a:pt x="51950" y="493146"/>
                  </a:lnTo>
                  <a:lnTo>
                    <a:pt x="43874" y="485059"/>
                  </a:lnTo>
                  <a:lnTo>
                    <a:pt x="49874" y="479066"/>
                  </a:lnTo>
                  <a:lnTo>
                    <a:pt x="26987" y="456153"/>
                  </a:lnTo>
                  <a:close/>
                </a:path>
                <a:path w="537845" h="537210">
                  <a:moveTo>
                    <a:pt x="49874" y="479066"/>
                  </a:moveTo>
                  <a:lnTo>
                    <a:pt x="43874" y="485059"/>
                  </a:lnTo>
                  <a:lnTo>
                    <a:pt x="51950" y="493146"/>
                  </a:lnTo>
                  <a:lnTo>
                    <a:pt x="57951" y="487152"/>
                  </a:lnTo>
                  <a:lnTo>
                    <a:pt x="49874" y="479066"/>
                  </a:lnTo>
                  <a:close/>
                </a:path>
                <a:path w="537845" h="537210">
                  <a:moveTo>
                    <a:pt x="57951" y="487152"/>
                  </a:moveTo>
                  <a:lnTo>
                    <a:pt x="51950" y="493146"/>
                  </a:lnTo>
                  <a:lnTo>
                    <a:pt x="63937" y="493146"/>
                  </a:lnTo>
                  <a:lnTo>
                    <a:pt x="57951" y="487152"/>
                  </a:lnTo>
                  <a:close/>
                </a:path>
                <a:path w="537845" h="537210">
                  <a:moveTo>
                    <a:pt x="68132" y="460828"/>
                  </a:moveTo>
                  <a:lnTo>
                    <a:pt x="49874" y="479066"/>
                  </a:lnTo>
                  <a:lnTo>
                    <a:pt x="57951" y="487152"/>
                  </a:lnTo>
                  <a:lnTo>
                    <a:pt x="76210" y="468915"/>
                  </a:lnTo>
                  <a:lnTo>
                    <a:pt x="68132" y="460828"/>
                  </a:lnTo>
                  <a:close/>
                </a:path>
                <a:path w="537845" h="537210">
                  <a:moveTo>
                    <a:pt x="100477" y="428522"/>
                  </a:moveTo>
                  <a:lnTo>
                    <a:pt x="76219" y="452752"/>
                  </a:lnTo>
                  <a:lnTo>
                    <a:pt x="84296" y="460838"/>
                  </a:lnTo>
                  <a:lnTo>
                    <a:pt x="108554" y="436608"/>
                  </a:lnTo>
                  <a:lnTo>
                    <a:pt x="100477" y="428522"/>
                  </a:lnTo>
                  <a:close/>
                </a:path>
              </a:pathLst>
            </a:custGeom>
            <a:solidFill>
              <a:srgbClr val="000000"/>
            </a:solidFill>
          </p:spPr>
          <p:txBody>
            <a:bodyPr wrap="square" lIns="0" tIns="0" rIns="0" bIns="0" rtlCol="0"/>
            <a:lstStyle/>
            <a:p>
              <a:endParaRPr dirty="0"/>
            </a:p>
          </p:txBody>
        </p:sp>
        <p:pic>
          <p:nvPicPr>
            <p:cNvPr id="79" name="object 79"/>
            <p:cNvPicPr/>
            <p:nvPr/>
          </p:nvPicPr>
          <p:blipFill>
            <a:blip r:embed="rId33" cstate="print"/>
            <a:stretch>
              <a:fillRect/>
            </a:stretch>
          </p:blipFill>
          <p:spPr>
            <a:xfrm>
              <a:off x="5766815" y="4154423"/>
              <a:ext cx="810767" cy="786383"/>
            </a:xfrm>
            <a:prstGeom prst="rect">
              <a:avLst/>
            </a:prstGeom>
          </p:spPr>
        </p:pic>
        <p:sp>
          <p:nvSpPr>
            <p:cNvPr id="80" name="object 80"/>
            <p:cNvSpPr/>
            <p:nvPr/>
          </p:nvSpPr>
          <p:spPr>
            <a:xfrm>
              <a:off x="5895696" y="4256516"/>
              <a:ext cx="551815" cy="529590"/>
            </a:xfrm>
            <a:custGeom>
              <a:avLst/>
              <a:gdLst/>
              <a:ahLst/>
              <a:cxnLst/>
              <a:rect l="l" t="t" r="r" b="b"/>
              <a:pathLst>
                <a:path w="551814" h="529589">
                  <a:moveTo>
                    <a:pt x="82777" y="71475"/>
                  </a:moveTo>
                  <a:lnTo>
                    <a:pt x="74866" y="79724"/>
                  </a:lnTo>
                  <a:lnTo>
                    <a:pt x="99612" y="103456"/>
                  </a:lnTo>
                  <a:lnTo>
                    <a:pt x="107523" y="95208"/>
                  </a:lnTo>
                  <a:lnTo>
                    <a:pt x="82777" y="71475"/>
                  </a:lnTo>
                  <a:close/>
                </a:path>
                <a:path w="551814" h="529589">
                  <a:moveTo>
                    <a:pt x="0" y="0"/>
                  </a:moveTo>
                  <a:lnTo>
                    <a:pt x="28621" y="80242"/>
                  </a:lnTo>
                  <a:lnTo>
                    <a:pt x="51038" y="56870"/>
                  </a:lnTo>
                  <a:lnTo>
                    <a:pt x="41873" y="48079"/>
                  </a:lnTo>
                  <a:lnTo>
                    <a:pt x="49784" y="39831"/>
                  </a:lnTo>
                  <a:lnTo>
                    <a:pt x="67380" y="39831"/>
                  </a:lnTo>
                  <a:lnTo>
                    <a:pt x="81366" y="25248"/>
                  </a:lnTo>
                  <a:lnTo>
                    <a:pt x="0" y="0"/>
                  </a:lnTo>
                  <a:close/>
                </a:path>
                <a:path w="551814" h="529589">
                  <a:moveTo>
                    <a:pt x="58949" y="48621"/>
                  </a:moveTo>
                  <a:lnTo>
                    <a:pt x="51038" y="56870"/>
                  </a:lnTo>
                  <a:lnTo>
                    <a:pt x="66617" y="71812"/>
                  </a:lnTo>
                  <a:lnTo>
                    <a:pt x="74529" y="63564"/>
                  </a:lnTo>
                  <a:lnTo>
                    <a:pt x="58949" y="48621"/>
                  </a:lnTo>
                  <a:close/>
                </a:path>
                <a:path w="551814" h="529589">
                  <a:moveTo>
                    <a:pt x="49784" y="39831"/>
                  </a:moveTo>
                  <a:lnTo>
                    <a:pt x="41873" y="48079"/>
                  </a:lnTo>
                  <a:lnTo>
                    <a:pt x="51038" y="56870"/>
                  </a:lnTo>
                  <a:lnTo>
                    <a:pt x="58949" y="48621"/>
                  </a:lnTo>
                  <a:lnTo>
                    <a:pt x="49784" y="39831"/>
                  </a:lnTo>
                  <a:close/>
                </a:path>
                <a:path w="551814" h="529589">
                  <a:moveTo>
                    <a:pt x="67380" y="39831"/>
                  </a:moveTo>
                  <a:lnTo>
                    <a:pt x="49784" y="39831"/>
                  </a:lnTo>
                  <a:lnTo>
                    <a:pt x="58949" y="48621"/>
                  </a:lnTo>
                  <a:lnTo>
                    <a:pt x="67380" y="39831"/>
                  </a:lnTo>
                  <a:close/>
                </a:path>
                <a:path w="551814" h="529589">
                  <a:moveTo>
                    <a:pt x="115771" y="103120"/>
                  </a:moveTo>
                  <a:lnTo>
                    <a:pt x="107859" y="111367"/>
                  </a:lnTo>
                  <a:lnTo>
                    <a:pt x="132605" y="135101"/>
                  </a:lnTo>
                  <a:lnTo>
                    <a:pt x="140516" y="126852"/>
                  </a:lnTo>
                  <a:lnTo>
                    <a:pt x="115771" y="103120"/>
                  </a:lnTo>
                  <a:close/>
                </a:path>
                <a:path w="551814" h="529589">
                  <a:moveTo>
                    <a:pt x="148765" y="134764"/>
                  </a:moveTo>
                  <a:lnTo>
                    <a:pt x="140854" y="143012"/>
                  </a:lnTo>
                  <a:lnTo>
                    <a:pt x="165599" y="166745"/>
                  </a:lnTo>
                  <a:lnTo>
                    <a:pt x="173509" y="158497"/>
                  </a:lnTo>
                  <a:lnTo>
                    <a:pt x="148765" y="134764"/>
                  </a:lnTo>
                  <a:close/>
                </a:path>
                <a:path w="551814" h="529589">
                  <a:moveTo>
                    <a:pt x="181758" y="166409"/>
                  </a:moveTo>
                  <a:lnTo>
                    <a:pt x="173847" y="174656"/>
                  </a:lnTo>
                  <a:lnTo>
                    <a:pt x="198592" y="198390"/>
                  </a:lnTo>
                  <a:lnTo>
                    <a:pt x="206503" y="190141"/>
                  </a:lnTo>
                  <a:lnTo>
                    <a:pt x="181758" y="166409"/>
                  </a:lnTo>
                  <a:close/>
                </a:path>
                <a:path w="551814" h="529589">
                  <a:moveTo>
                    <a:pt x="214751" y="198053"/>
                  </a:moveTo>
                  <a:lnTo>
                    <a:pt x="206841" y="206301"/>
                  </a:lnTo>
                  <a:lnTo>
                    <a:pt x="231585" y="230035"/>
                  </a:lnTo>
                  <a:lnTo>
                    <a:pt x="239497" y="221786"/>
                  </a:lnTo>
                  <a:lnTo>
                    <a:pt x="214751" y="198053"/>
                  </a:lnTo>
                  <a:close/>
                </a:path>
                <a:path w="551814" h="529589">
                  <a:moveTo>
                    <a:pt x="247745" y="229697"/>
                  </a:moveTo>
                  <a:lnTo>
                    <a:pt x="239834" y="237945"/>
                  </a:lnTo>
                  <a:lnTo>
                    <a:pt x="264580" y="261679"/>
                  </a:lnTo>
                  <a:lnTo>
                    <a:pt x="272491" y="253431"/>
                  </a:lnTo>
                  <a:lnTo>
                    <a:pt x="247745" y="229697"/>
                  </a:lnTo>
                  <a:close/>
                </a:path>
                <a:path w="551814" h="529589">
                  <a:moveTo>
                    <a:pt x="280739" y="261341"/>
                  </a:moveTo>
                  <a:lnTo>
                    <a:pt x="272827" y="269590"/>
                  </a:lnTo>
                  <a:lnTo>
                    <a:pt x="297573" y="293324"/>
                  </a:lnTo>
                  <a:lnTo>
                    <a:pt x="305484" y="285075"/>
                  </a:lnTo>
                  <a:lnTo>
                    <a:pt x="280739" y="261341"/>
                  </a:lnTo>
                  <a:close/>
                </a:path>
                <a:path w="551814" h="529589">
                  <a:moveTo>
                    <a:pt x="313733" y="292986"/>
                  </a:moveTo>
                  <a:lnTo>
                    <a:pt x="305822" y="301235"/>
                  </a:lnTo>
                  <a:lnTo>
                    <a:pt x="330567" y="324968"/>
                  </a:lnTo>
                  <a:lnTo>
                    <a:pt x="338477" y="316720"/>
                  </a:lnTo>
                  <a:lnTo>
                    <a:pt x="313733" y="292986"/>
                  </a:lnTo>
                  <a:close/>
                </a:path>
                <a:path w="551814" h="529589">
                  <a:moveTo>
                    <a:pt x="346726" y="324631"/>
                  </a:moveTo>
                  <a:lnTo>
                    <a:pt x="338815" y="332879"/>
                  </a:lnTo>
                  <a:lnTo>
                    <a:pt x="363560" y="356613"/>
                  </a:lnTo>
                  <a:lnTo>
                    <a:pt x="371472" y="348364"/>
                  </a:lnTo>
                  <a:lnTo>
                    <a:pt x="346726" y="324631"/>
                  </a:lnTo>
                  <a:close/>
                </a:path>
                <a:path w="551814" h="529589">
                  <a:moveTo>
                    <a:pt x="379719" y="356275"/>
                  </a:moveTo>
                  <a:lnTo>
                    <a:pt x="371809" y="364524"/>
                  </a:lnTo>
                  <a:lnTo>
                    <a:pt x="396553" y="388258"/>
                  </a:lnTo>
                  <a:lnTo>
                    <a:pt x="404465" y="380009"/>
                  </a:lnTo>
                  <a:lnTo>
                    <a:pt x="379719" y="356275"/>
                  </a:lnTo>
                  <a:close/>
                </a:path>
                <a:path w="551814" h="529589">
                  <a:moveTo>
                    <a:pt x="412714" y="387920"/>
                  </a:moveTo>
                  <a:lnTo>
                    <a:pt x="404802" y="396168"/>
                  </a:lnTo>
                  <a:lnTo>
                    <a:pt x="429548" y="419902"/>
                  </a:lnTo>
                  <a:lnTo>
                    <a:pt x="437459" y="411653"/>
                  </a:lnTo>
                  <a:lnTo>
                    <a:pt x="412714" y="387920"/>
                  </a:lnTo>
                  <a:close/>
                </a:path>
                <a:path w="551814" h="529589">
                  <a:moveTo>
                    <a:pt x="492662" y="480436"/>
                  </a:moveTo>
                  <a:lnTo>
                    <a:pt x="470245" y="503808"/>
                  </a:lnTo>
                  <a:lnTo>
                    <a:pt x="551611" y="529057"/>
                  </a:lnTo>
                  <a:lnTo>
                    <a:pt x="535252" y="483191"/>
                  </a:lnTo>
                  <a:lnTo>
                    <a:pt x="495534" y="483191"/>
                  </a:lnTo>
                  <a:lnTo>
                    <a:pt x="492662" y="480436"/>
                  </a:lnTo>
                  <a:close/>
                </a:path>
                <a:path w="551814" h="529589">
                  <a:moveTo>
                    <a:pt x="500573" y="472187"/>
                  </a:moveTo>
                  <a:lnTo>
                    <a:pt x="492662" y="480436"/>
                  </a:lnTo>
                  <a:lnTo>
                    <a:pt x="495534" y="483191"/>
                  </a:lnTo>
                  <a:lnTo>
                    <a:pt x="503445" y="474943"/>
                  </a:lnTo>
                  <a:lnTo>
                    <a:pt x="500573" y="472187"/>
                  </a:lnTo>
                  <a:close/>
                </a:path>
                <a:path w="551814" h="529589">
                  <a:moveTo>
                    <a:pt x="522991" y="448814"/>
                  </a:moveTo>
                  <a:lnTo>
                    <a:pt x="500573" y="472187"/>
                  </a:lnTo>
                  <a:lnTo>
                    <a:pt x="503445" y="474943"/>
                  </a:lnTo>
                  <a:lnTo>
                    <a:pt x="495534" y="483191"/>
                  </a:lnTo>
                  <a:lnTo>
                    <a:pt x="535252" y="483191"/>
                  </a:lnTo>
                  <a:lnTo>
                    <a:pt x="522991" y="448814"/>
                  </a:lnTo>
                  <a:close/>
                </a:path>
                <a:path w="551814" h="529589">
                  <a:moveTo>
                    <a:pt x="478701" y="451209"/>
                  </a:moveTo>
                  <a:lnTo>
                    <a:pt x="470790" y="459458"/>
                  </a:lnTo>
                  <a:lnTo>
                    <a:pt x="492662" y="480436"/>
                  </a:lnTo>
                  <a:lnTo>
                    <a:pt x="500573" y="472187"/>
                  </a:lnTo>
                  <a:lnTo>
                    <a:pt x="478701" y="451209"/>
                  </a:lnTo>
                  <a:close/>
                </a:path>
                <a:path w="551814" h="529589">
                  <a:moveTo>
                    <a:pt x="445707" y="419564"/>
                  </a:moveTo>
                  <a:lnTo>
                    <a:pt x="437795" y="427813"/>
                  </a:lnTo>
                  <a:lnTo>
                    <a:pt x="462541" y="451547"/>
                  </a:lnTo>
                  <a:lnTo>
                    <a:pt x="470452" y="443298"/>
                  </a:lnTo>
                  <a:lnTo>
                    <a:pt x="445707" y="419564"/>
                  </a:lnTo>
                  <a:close/>
                </a:path>
              </a:pathLst>
            </a:custGeom>
            <a:solidFill>
              <a:srgbClr val="000000"/>
            </a:solidFill>
          </p:spPr>
          <p:txBody>
            <a:bodyPr wrap="square" lIns="0" tIns="0" rIns="0" bIns="0" rtlCol="0"/>
            <a:lstStyle/>
            <a:p>
              <a:endParaRPr dirty="0"/>
            </a:p>
          </p:txBody>
        </p:sp>
        <p:pic>
          <p:nvPicPr>
            <p:cNvPr id="81" name="object 81"/>
            <p:cNvPicPr/>
            <p:nvPr/>
          </p:nvPicPr>
          <p:blipFill>
            <a:blip r:embed="rId34" cstate="print"/>
            <a:stretch>
              <a:fillRect/>
            </a:stretch>
          </p:blipFill>
          <p:spPr>
            <a:xfrm>
              <a:off x="4895087" y="3995927"/>
              <a:ext cx="643127" cy="478536"/>
            </a:xfrm>
            <a:prstGeom prst="rect">
              <a:avLst/>
            </a:prstGeom>
          </p:spPr>
        </p:pic>
        <p:sp>
          <p:nvSpPr>
            <p:cNvPr id="82" name="object 82"/>
            <p:cNvSpPr/>
            <p:nvPr/>
          </p:nvSpPr>
          <p:spPr>
            <a:xfrm>
              <a:off x="5025177" y="4100216"/>
              <a:ext cx="384175" cy="220979"/>
            </a:xfrm>
            <a:custGeom>
              <a:avLst/>
              <a:gdLst/>
              <a:ahLst/>
              <a:cxnLst/>
              <a:rect l="l" t="t" r="r" b="b"/>
              <a:pathLst>
                <a:path w="384175" h="220979">
                  <a:moveTo>
                    <a:pt x="366189" y="26675"/>
                  </a:moveTo>
                  <a:lnTo>
                    <a:pt x="325977" y="26675"/>
                  </a:lnTo>
                  <a:lnTo>
                    <a:pt x="331669" y="36586"/>
                  </a:lnTo>
                  <a:lnTo>
                    <a:pt x="320657" y="42911"/>
                  </a:lnTo>
                  <a:lnTo>
                    <a:pt x="336788" y="70993"/>
                  </a:lnTo>
                  <a:lnTo>
                    <a:pt x="366189" y="26675"/>
                  </a:lnTo>
                  <a:close/>
                </a:path>
                <a:path w="384175" h="220979">
                  <a:moveTo>
                    <a:pt x="314964" y="33001"/>
                  </a:moveTo>
                  <a:lnTo>
                    <a:pt x="296246" y="43754"/>
                  </a:lnTo>
                  <a:lnTo>
                    <a:pt x="301938" y="53663"/>
                  </a:lnTo>
                  <a:lnTo>
                    <a:pt x="320657" y="42911"/>
                  </a:lnTo>
                  <a:lnTo>
                    <a:pt x="314964" y="33001"/>
                  </a:lnTo>
                  <a:close/>
                </a:path>
                <a:path w="384175" h="220979">
                  <a:moveTo>
                    <a:pt x="325977" y="26675"/>
                  </a:moveTo>
                  <a:lnTo>
                    <a:pt x="314964" y="33001"/>
                  </a:lnTo>
                  <a:lnTo>
                    <a:pt x="320657" y="42911"/>
                  </a:lnTo>
                  <a:lnTo>
                    <a:pt x="331669" y="36586"/>
                  </a:lnTo>
                  <a:lnTo>
                    <a:pt x="325977" y="26675"/>
                  </a:lnTo>
                  <a:close/>
                </a:path>
                <a:path w="384175" h="220979">
                  <a:moveTo>
                    <a:pt x="383885" y="0"/>
                  </a:moveTo>
                  <a:lnTo>
                    <a:pt x="298832" y="4919"/>
                  </a:lnTo>
                  <a:lnTo>
                    <a:pt x="314964" y="33001"/>
                  </a:lnTo>
                  <a:lnTo>
                    <a:pt x="325977" y="26675"/>
                  </a:lnTo>
                  <a:lnTo>
                    <a:pt x="366189" y="26675"/>
                  </a:lnTo>
                  <a:lnTo>
                    <a:pt x="383885" y="0"/>
                  </a:lnTo>
                  <a:close/>
                </a:path>
                <a:path w="384175" h="220979">
                  <a:moveTo>
                    <a:pt x="286335" y="49447"/>
                  </a:moveTo>
                  <a:lnTo>
                    <a:pt x="256604" y="66525"/>
                  </a:lnTo>
                  <a:lnTo>
                    <a:pt x="262298" y="76436"/>
                  </a:lnTo>
                  <a:lnTo>
                    <a:pt x="292028" y="59357"/>
                  </a:lnTo>
                  <a:lnTo>
                    <a:pt x="286335" y="49447"/>
                  </a:lnTo>
                  <a:close/>
                </a:path>
                <a:path w="384175" h="220979">
                  <a:moveTo>
                    <a:pt x="246694" y="72218"/>
                  </a:moveTo>
                  <a:lnTo>
                    <a:pt x="216964" y="89297"/>
                  </a:lnTo>
                  <a:lnTo>
                    <a:pt x="222657" y="99207"/>
                  </a:lnTo>
                  <a:lnTo>
                    <a:pt x="252388" y="82128"/>
                  </a:lnTo>
                  <a:lnTo>
                    <a:pt x="246694" y="72218"/>
                  </a:lnTo>
                  <a:close/>
                </a:path>
                <a:path w="384175" h="220979">
                  <a:moveTo>
                    <a:pt x="207054" y="94990"/>
                  </a:moveTo>
                  <a:lnTo>
                    <a:pt x="177323" y="112068"/>
                  </a:lnTo>
                  <a:lnTo>
                    <a:pt x="183015" y="121979"/>
                  </a:lnTo>
                  <a:lnTo>
                    <a:pt x="212746" y="104900"/>
                  </a:lnTo>
                  <a:lnTo>
                    <a:pt x="207054" y="94990"/>
                  </a:lnTo>
                  <a:close/>
                </a:path>
                <a:path w="384175" h="220979">
                  <a:moveTo>
                    <a:pt x="167412" y="117762"/>
                  </a:moveTo>
                  <a:lnTo>
                    <a:pt x="137681" y="134840"/>
                  </a:lnTo>
                  <a:lnTo>
                    <a:pt x="143375" y="144750"/>
                  </a:lnTo>
                  <a:lnTo>
                    <a:pt x="173106" y="127671"/>
                  </a:lnTo>
                  <a:lnTo>
                    <a:pt x="167412" y="117762"/>
                  </a:lnTo>
                  <a:close/>
                </a:path>
                <a:path w="384175" h="220979">
                  <a:moveTo>
                    <a:pt x="127772" y="140533"/>
                  </a:moveTo>
                  <a:lnTo>
                    <a:pt x="98041" y="157612"/>
                  </a:lnTo>
                  <a:lnTo>
                    <a:pt x="103734" y="167523"/>
                  </a:lnTo>
                  <a:lnTo>
                    <a:pt x="133465" y="150444"/>
                  </a:lnTo>
                  <a:lnTo>
                    <a:pt x="127772" y="140533"/>
                  </a:lnTo>
                  <a:close/>
                </a:path>
                <a:path w="384175" h="220979">
                  <a:moveTo>
                    <a:pt x="47095" y="149529"/>
                  </a:moveTo>
                  <a:lnTo>
                    <a:pt x="0" y="220522"/>
                  </a:lnTo>
                  <a:lnTo>
                    <a:pt x="85051" y="215602"/>
                  </a:lnTo>
                  <a:lnTo>
                    <a:pt x="70513" y="190294"/>
                  </a:lnTo>
                  <a:lnTo>
                    <a:pt x="64093" y="190294"/>
                  </a:lnTo>
                  <a:lnTo>
                    <a:pt x="58400" y="180384"/>
                  </a:lnTo>
                  <a:lnTo>
                    <a:pt x="63227" y="177611"/>
                  </a:lnTo>
                  <a:lnTo>
                    <a:pt x="47095" y="149529"/>
                  </a:lnTo>
                  <a:close/>
                </a:path>
                <a:path w="384175" h="220979">
                  <a:moveTo>
                    <a:pt x="63227" y="177611"/>
                  </a:moveTo>
                  <a:lnTo>
                    <a:pt x="58400" y="180384"/>
                  </a:lnTo>
                  <a:lnTo>
                    <a:pt x="64093" y="190294"/>
                  </a:lnTo>
                  <a:lnTo>
                    <a:pt x="68920" y="187521"/>
                  </a:lnTo>
                  <a:lnTo>
                    <a:pt x="63227" y="177611"/>
                  </a:lnTo>
                  <a:close/>
                </a:path>
                <a:path w="384175" h="220979">
                  <a:moveTo>
                    <a:pt x="68920" y="187521"/>
                  </a:moveTo>
                  <a:lnTo>
                    <a:pt x="64093" y="190294"/>
                  </a:lnTo>
                  <a:lnTo>
                    <a:pt x="70513" y="190294"/>
                  </a:lnTo>
                  <a:lnTo>
                    <a:pt x="68920" y="187521"/>
                  </a:lnTo>
                  <a:close/>
                </a:path>
                <a:path w="384175" h="220979">
                  <a:moveTo>
                    <a:pt x="88131" y="163305"/>
                  </a:moveTo>
                  <a:lnTo>
                    <a:pt x="63227" y="177611"/>
                  </a:lnTo>
                  <a:lnTo>
                    <a:pt x="68920" y="187521"/>
                  </a:lnTo>
                  <a:lnTo>
                    <a:pt x="93823" y="173215"/>
                  </a:lnTo>
                  <a:lnTo>
                    <a:pt x="88131" y="163305"/>
                  </a:lnTo>
                  <a:close/>
                </a:path>
              </a:pathLst>
            </a:custGeom>
            <a:solidFill>
              <a:srgbClr val="000000"/>
            </a:solidFill>
          </p:spPr>
          <p:txBody>
            <a:bodyPr wrap="square" lIns="0" tIns="0" rIns="0" bIns="0" rtlCol="0"/>
            <a:lstStyle/>
            <a:p>
              <a:endParaRPr dirty="0"/>
            </a:p>
          </p:txBody>
        </p:sp>
        <p:pic>
          <p:nvPicPr>
            <p:cNvPr id="83" name="object 83"/>
            <p:cNvPicPr/>
            <p:nvPr/>
          </p:nvPicPr>
          <p:blipFill>
            <a:blip r:embed="rId35" cstate="print"/>
            <a:stretch>
              <a:fillRect/>
            </a:stretch>
          </p:blipFill>
          <p:spPr>
            <a:xfrm>
              <a:off x="5900927" y="4017263"/>
              <a:ext cx="597408" cy="481584"/>
            </a:xfrm>
            <a:prstGeom prst="rect">
              <a:avLst/>
            </a:prstGeom>
          </p:spPr>
        </p:pic>
        <p:sp>
          <p:nvSpPr>
            <p:cNvPr id="84" name="object 84"/>
            <p:cNvSpPr/>
            <p:nvPr/>
          </p:nvSpPr>
          <p:spPr>
            <a:xfrm>
              <a:off x="6030479" y="4120113"/>
              <a:ext cx="338455" cy="226060"/>
            </a:xfrm>
            <a:custGeom>
              <a:avLst/>
              <a:gdLst/>
              <a:ahLst/>
              <a:cxnLst/>
              <a:rect l="l" t="t" r="r" b="b"/>
              <a:pathLst>
                <a:path w="338454" h="226060">
                  <a:moveTo>
                    <a:pt x="0" y="0"/>
                  </a:moveTo>
                  <a:lnTo>
                    <a:pt x="42237" y="73986"/>
                  </a:lnTo>
                  <a:lnTo>
                    <a:pt x="60212" y="47047"/>
                  </a:lnTo>
                  <a:lnTo>
                    <a:pt x="49648" y="39998"/>
                  </a:lnTo>
                  <a:lnTo>
                    <a:pt x="55991" y="30491"/>
                  </a:lnTo>
                  <a:lnTo>
                    <a:pt x="71259" y="30491"/>
                  </a:lnTo>
                  <a:lnTo>
                    <a:pt x="84531" y="10601"/>
                  </a:lnTo>
                  <a:lnTo>
                    <a:pt x="0" y="0"/>
                  </a:lnTo>
                  <a:close/>
                </a:path>
                <a:path w="338454" h="226060">
                  <a:moveTo>
                    <a:pt x="66556" y="37540"/>
                  </a:moveTo>
                  <a:lnTo>
                    <a:pt x="60212" y="47047"/>
                  </a:lnTo>
                  <a:lnTo>
                    <a:pt x="78168" y="59029"/>
                  </a:lnTo>
                  <a:lnTo>
                    <a:pt x="84512" y="49522"/>
                  </a:lnTo>
                  <a:lnTo>
                    <a:pt x="66556" y="37540"/>
                  </a:lnTo>
                  <a:close/>
                </a:path>
                <a:path w="338454" h="226060">
                  <a:moveTo>
                    <a:pt x="55991" y="30491"/>
                  </a:moveTo>
                  <a:lnTo>
                    <a:pt x="49648" y="39998"/>
                  </a:lnTo>
                  <a:lnTo>
                    <a:pt x="60212" y="47047"/>
                  </a:lnTo>
                  <a:lnTo>
                    <a:pt x="66556" y="37540"/>
                  </a:lnTo>
                  <a:lnTo>
                    <a:pt x="55991" y="30491"/>
                  </a:lnTo>
                  <a:close/>
                </a:path>
                <a:path w="338454" h="226060">
                  <a:moveTo>
                    <a:pt x="71259" y="30491"/>
                  </a:moveTo>
                  <a:lnTo>
                    <a:pt x="55991" y="30491"/>
                  </a:lnTo>
                  <a:lnTo>
                    <a:pt x="66556" y="37540"/>
                  </a:lnTo>
                  <a:lnTo>
                    <a:pt x="71259" y="30491"/>
                  </a:lnTo>
                  <a:close/>
                </a:path>
                <a:path w="338454" h="226060">
                  <a:moveTo>
                    <a:pt x="94019" y="55866"/>
                  </a:moveTo>
                  <a:lnTo>
                    <a:pt x="87675" y="65373"/>
                  </a:lnTo>
                  <a:lnTo>
                    <a:pt x="116196" y="84402"/>
                  </a:lnTo>
                  <a:lnTo>
                    <a:pt x="122539" y="74896"/>
                  </a:lnTo>
                  <a:lnTo>
                    <a:pt x="94019" y="55866"/>
                  </a:lnTo>
                  <a:close/>
                </a:path>
                <a:path w="338454" h="226060">
                  <a:moveTo>
                    <a:pt x="132046" y="81240"/>
                  </a:moveTo>
                  <a:lnTo>
                    <a:pt x="125703" y="90746"/>
                  </a:lnTo>
                  <a:lnTo>
                    <a:pt x="154223" y="109777"/>
                  </a:lnTo>
                  <a:lnTo>
                    <a:pt x="160567" y="100271"/>
                  </a:lnTo>
                  <a:lnTo>
                    <a:pt x="132046" y="81240"/>
                  </a:lnTo>
                  <a:close/>
                </a:path>
                <a:path w="338454" h="226060">
                  <a:moveTo>
                    <a:pt x="170074" y="106615"/>
                  </a:moveTo>
                  <a:lnTo>
                    <a:pt x="163730" y="116121"/>
                  </a:lnTo>
                  <a:lnTo>
                    <a:pt x="192251" y="135152"/>
                  </a:lnTo>
                  <a:lnTo>
                    <a:pt x="198594" y="125646"/>
                  </a:lnTo>
                  <a:lnTo>
                    <a:pt x="170074" y="106615"/>
                  </a:lnTo>
                  <a:close/>
                </a:path>
                <a:path w="338454" h="226060">
                  <a:moveTo>
                    <a:pt x="208102" y="131988"/>
                  </a:moveTo>
                  <a:lnTo>
                    <a:pt x="201758" y="141495"/>
                  </a:lnTo>
                  <a:lnTo>
                    <a:pt x="230278" y="160526"/>
                  </a:lnTo>
                  <a:lnTo>
                    <a:pt x="236622" y="151019"/>
                  </a:lnTo>
                  <a:lnTo>
                    <a:pt x="208102" y="131988"/>
                  </a:lnTo>
                  <a:close/>
                </a:path>
                <a:path w="338454" h="226060">
                  <a:moveTo>
                    <a:pt x="295807" y="151578"/>
                  </a:moveTo>
                  <a:lnTo>
                    <a:pt x="253512" y="214962"/>
                  </a:lnTo>
                  <a:lnTo>
                    <a:pt x="338044" y="225565"/>
                  </a:lnTo>
                  <a:lnTo>
                    <a:pt x="320637" y="195073"/>
                  </a:lnTo>
                  <a:lnTo>
                    <a:pt x="282051" y="195073"/>
                  </a:lnTo>
                  <a:lnTo>
                    <a:pt x="277813" y="192244"/>
                  </a:lnTo>
                  <a:lnTo>
                    <a:pt x="284157" y="182737"/>
                  </a:lnTo>
                  <a:lnTo>
                    <a:pt x="313595" y="182737"/>
                  </a:lnTo>
                  <a:lnTo>
                    <a:pt x="295807" y="151578"/>
                  </a:lnTo>
                  <a:close/>
                </a:path>
                <a:path w="338454" h="226060">
                  <a:moveTo>
                    <a:pt x="284157" y="182737"/>
                  </a:moveTo>
                  <a:lnTo>
                    <a:pt x="277813" y="192244"/>
                  </a:lnTo>
                  <a:lnTo>
                    <a:pt x="282051" y="195073"/>
                  </a:lnTo>
                  <a:lnTo>
                    <a:pt x="288395" y="185566"/>
                  </a:lnTo>
                  <a:lnTo>
                    <a:pt x="284157" y="182737"/>
                  </a:lnTo>
                  <a:close/>
                </a:path>
                <a:path w="338454" h="226060">
                  <a:moveTo>
                    <a:pt x="313595" y="182737"/>
                  </a:moveTo>
                  <a:lnTo>
                    <a:pt x="284157" y="182737"/>
                  </a:lnTo>
                  <a:lnTo>
                    <a:pt x="288395" y="185566"/>
                  </a:lnTo>
                  <a:lnTo>
                    <a:pt x="282051" y="195073"/>
                  </a:lnTo>
                  <a:lnTo>
                    <a:pt x="320637" y="195073"/>
                  </a:lnTo>
                  <a:lnTo>
                    <a:pt x="313595" y="182737"/>
                  </a:lnTo>
                  <a:close/>
                </a:path>
                <a:path w="338454" h="226060">
                  <a:moveTo>
                    <a:pt x="246129" y="157363"/>
                  </a:moveTo>
                  <a:lnTo>
                    <a:pt x="239786" y="166870"/>
                  </a:lnTo>
                  <a:lnTo>
                    <a:pt x="268306" y="185901"/>
                  </a:lnTo>
                  <a:lnTo>
                    <a:pt x="274650" y="176394"/>
                  </a:lnTo>
                  <a:lnTo>
                    <a:pt x="246129" y="157363"/>
                  </a:lnTo>
                  <a:close/>
                </a:path>
              </a:pathLst>
            </a:custGeom>
            <a:solidFill>
              <a:srgbClr val="000000"/>
            </a:solidFill>
          </p:spPr>
          <p:txBody>
            <a:bodyPr wrap="square" lIns="0" tIns="0" rIns="0" bIns="0" rtlCol="0"/>
            <a:lstStyle/>
            <a:p>
              <a:endParaRPr dirty="0"/>
            </a:p>
          </p:txBody>
        </p:sp>
        <p:pic>
          <p:nvPicPr>
            <p:cNvPr id="85" name="object 85"/>
            <p:cNvPicPr/>
            <p:nvPr/>
          </p:nvPicPr>
          <p:blipFill>
            <a:blip r:embed="rId36" cstate="print"/>
            <a:stretch>
              <a:fillRect/>
            </a:stretch>
          </p:blipFill>
          <p:spPr>
            <a:xfrm>
              <a:off x="4724399" y="1725167"/>
              <a:ext cx="423672" cy="441960"/>
            </a:xfrm>
            <a:prstGeom prst="rect">
              <a:avLst/>
            </a:prstGeom>
          </p:spPr>
        </p:pic>
      </p:grpSp>
      <p:sp>
        <p:nvSpPr>
          <p:cNvPr id="86" name="object 86"/>
          <p:cNvSpPr txBox="1"/>
          <p:nvPr/>
        </p:nvSpPr>
        <p:spPr>
          <a:xfrm>
            <a:off x="4727312" y="1852167"/>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pic>
        <p:nvPicPr>
          <p:cNvPr id="87" name="object 87"/>
          <p:cNvPicPr/>
          <p:nvPr/>
        </p:nvPicPr>
        <p:blipFill>
          <a:blip r:embed="rId37" cstate="print"/>
          <a:stretch>
            <a:fillRect/>
          </a:stretch>
        </p:blipFill>
        <p:spPr>
          <a:xfrm>
            <a:off x="6257544" y="1722120"/>
            <a:ext cx="426720" cy="438912"/>
          </a:xfrm>
          <a:prstGeom prst="rect">
            <a:avLst/>
          </a:prstGeom>
        </p:spPr>
      </p:pic>
      <p:sp>
        <p:nvSpPr>
          <p:cNvPr id="88" name="object 88"/>
          <p:cNvSpPr txBox="1"/>
          <p:nvPr/>
        </p:nvSpPr>
        <p:spPr>
          <a:xfrm>
            <a:off x="6262523" y="1849120"/>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pic>
        <p:nvPicPr>
          <p:cNvPr id="89" name="object 89"/>
          <p:cNvPicPr/>
          <p:nvPr/>
        </p:nvPicPr>
        <p:blipFill>
          <a:blip r:embed="rId38" cstate="print"/>
          <a:stretch>
            <a:fillRect/>
          </a:stretch>
        </p:blipFill>
        <p:spPr>
          <a:xfrm>
            <a:off x="7086600" y="1722120"/>
            <a:ext cx="423672" cy="438912"/>
          </a:xfrm>
          <a:prstGeom prst="rect">
            <a:avLst/>
          </a:prstGeom>
        </p:spPr>
      </p:pic>
      <p:sp>
        <p:nvSpPr>
          <p:cNvPr id="90" name="object 90"/>
          <p:cNvSpPr txBox="1"/>
          <p:nvPr/>
        </p:nvSpPr>
        <p:spPr>
          <a:xfrm>
            <a:off x="7088831" y="1849120"/>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sp>
        <p:nvSpPr>
          <p:cNvPr id="91" name="object 91"/>
          <p:cNvSpPr txBox="1"/>
          <p:nvPr/>
        </p:nvSpPr>
        <p:spPr>
          <a:xfrm>
            <a:off x="4224032" y="3131311"/>
            <a:ext cx="626745" cy="302895"/>
          </a:xfrm>
          <a:prstGeom prst="rect">
            <a:avLst/>
          </a:prstGeom>
        </p:spPr>
        <p:txBody>
          <a:bodyPr vert="horz" wrap="square" lIns="0" tIns="9525" rIns="0" bIns="0" rtlCol="0">
            <a:spAutoFit/>
          </a:bodyPr>
          <a:lstStyle/>
          <a:p>
            <a:pPr marL="12700" marR="5080" indent="122555">
              <a:lnSpc>
                <a:spcPct val="102200"/>
              </a:lnSpc>
              <a:spcBef>
                <a:spcPts val="75"/>
              </a:spcBef>
            </a:pPr>
            <a:r>
              <a:rPr sz="900" spc="-5" dirty="0">
                <a:latin typeface="Georgia"/>
                <a:cs typeface="Georgia"/>
              </a:rPr>
              <a:t>Subnet </a:t>
            </a:r>
            <a:r>
              <a:rPr sz="900" dirty="0">
                <a:latin typeface="Georgia"/>
                <a:cs typeface="Georgia"/>
              </a:rPr>
              <a:t> 1</a:t>
            </a:r>
            <a:r>
              <a:rPr sz="900" spc="-5" dirty="0">
                <a:latin typeface="Georgia"/>
                <a:cs typeface="Georgia"/>
              </a:rPr>
              <a:t>0</a:t>
            </a:r>
            <a:r>
              <a:rPr sz="900" spc="-10" dirty="0">
                <a:latin typeface="Georgia"/>
                <a:cs typeface="Georgia"/>
              </a:rPr>
              <a:t>.</a:t>
            </a:r>
            <a:r>
              <a:rPr sz="900" spc="-5" dirty="0">
                <a:latin typeface="Georgia"/>
                <a:cs typeface="Georgia"/>
              </a:rPr>
              <a:t>0</a:t>
            </a:r>
            <a:r>
              <a:rPr sz="900" spc="-10" dirty="0">
                <a:latin typeface="Georgia"/>
                <a:cs typeface="Georgia"/>
              </a:rPr>
              <a:t>.</a:t>
            </a:r>
            <a:r>
              <a:rPr sz="900" spc="-5" dirty="0">
                <a:latin typeface="Georgia"/>
                <a:cs typeface="Georgia"/>
              </a:rPr>
              <a:t>0</a:t>
            </a:r>
            <a:r>
              <a:rPr sz="900" spc="-10" dirty="0">
                <a:latin typeface="Georgia"/>
                <a:cs typeface="Georgia"/>
              </a:rPr>
              <a:t>.</a:t>
            </a:r>
            <a:r>
              <a:rPr sz="900" spc="-5" dirty="0">
                <a:latin typeface="Georgia"/>
                <a:cs typeface="Georgia"/>
              </a:rPr>
              <a:t>0</a:t>
            </a:r>
            <a:r>
              <a:rPr sz="900" dirty="0">
                <a:latin typeface="Georgia"/>
                <a:cs typeface="Georgia"/>
              </a:rPr>
              <a:t>/</a:t>
            </a:r>
            <a:r>
              <a:rPr sz="900" spc="-5" dirty="0">
                <a:latin typeface="Georgia"/>
                <a:cs typeface="Georgia"/>
              </a:rPr>
              <a:t>2</a:t>
            </a:r>
            <a:r>
              <a:rPr sz="900" dirty="0">
                <a:latin typeface="Georgia"/>
                <a:cs typeface="Georgia"/>
              </a:rPr>
              <a:t>4</a:t>
            </a:r>
          </a:p>
        </p:txBody>
      </p:sp>
      <p:grpSp>
        <p:nvGrpSpPr>
          <p:cNvPr id="92" name="object 92"/>
          <p:cNvGrpSpPr/>
          <p:nvPr/>
        </p:nvGrpSpPr>
        <p:grpSpPr>
          <a:xfrm>
            <a:off x="3715511" y="2414016"/>
            <a:ext cx="859790" cy="487680"/>
            <a:chOff x="3715511" y="2414016"/>
            <a:chExt cx="859790" cy="487680"/>
          </a:xfrm>
        </p:grpSpPr>
        <p:pic>
          <p:nvPicPr>
            <p:cNvPr id="93" name="object 93"/>
            <p:cNvPicPr/>
            <p:nvPr/>
          </p:nvPicPr>
          <p:blipFill>
            <a:blip r:embed="rId39" cstate="print"/>
            <a:stretch>
              <a:fillRect/>
            </a:stretch>
          </p:blipFill>
          <p:spPr>
            <a:xfrm>
              <a:off x="3715511" y="2429256"/>
              <a:ext cx="859536" cy="417575"/>
            </a:xfrm>
            <a:prstGeom prst="rect">
              <a:avLst/>
            </a:prstGeom>
          </p:spPr>
        </p:pic>
        <p:pic>
          <p:nvPicPr>
            <p:cNvPr id="94" name="object 94"/>
            <p:cNvPicPr/>
            <p:nvPr/>
          </p:nvPicPr>
          <p:blipFill>
            <a:blip r:embed="rId40" cstate="print"/>
            <a:stretch>
              <a:fillRect/>
            </a:stretch>
          </p:blipFill>
          <p:spPr>
            <a:xfrm>
              <a:off x="3819143" y="2414016"/>
              <a:ext cx="679703" cy="487679"/>
            </a:xfrm>
            <a:prstGeom prst="rect">
              <a:avLst/>
            </a:prstGeom>
          </p:spPr>
        </p:pic>
        <p:sp>
          <p:nvSpPr>
            <p:cNvPr id="95" name="object 95"/>
            <p:cNvSpPr/>
            <p:nvPr/>
          </p:nvSpPr>
          <p:spPr>
            <a:xfrm>
              <a:off x="3773375" y="2460091"/>
              <a:ext cx="744220" cy="305435"/>
            </a:xfrm>
            <a:custGeom>
              <a:avLst/>
              <a:gdLst/>
              <a:ahLst/>
              <a:cxnLst/>
              <a:rect l="l" t="t" r="r" b="b"/>
              <a:pathLst>
                <a:path w="744220" h="305435">
                  <a:moveTo>
                    <a:pt x="693230" y="0"/>
                  </a:moveTo>
                  <a:lnTo>
                    <a:pt x="50876" y="0"/>
                  </a:lnTo>
                  <a:lnTo>
                    <a:pt x="31072" y="3998"/>
                  </a:lnTo>
                  <a:lnTo>
                    <a:pt x="14901" y="14901"/>
                  </a:lnTo>
                  <a:lnTo>
                    <a:pt x="3998" y="31073"/>
                  </a:lnTo>
                  <a:lnTo>
                    <a:pt x="0" y="50876"/>
                  </a:lnTo>
                  <a:lnTo>
                    <a:pt x="0" y="254372"/>
                  </a:lnTo>
                  <a:lnTo>
                    <a:pt x="3998" y="274174"/>
                  </a:lnTo>
                  <a:lnTo>
                    <a:pt x="14901" y="290346"/>
                  </a:lnTo>
                  <a:lnTo>
                    <a:pt x="31072" y="301249"/>
                  </a:lnTo>
                  <a:lnTo>
                    <a:pt x="50876" y="305247"/>
                  </a:lnTo>
                  <a:lnTo>
                    <a:pt x="693230" y="305247"/>
                  </a:lnTo>
                  <a:lnTo>
                    <a:pt x="713033" y="301249"/>
                  </a:lnTo>
                  <a:lnTo>
                    <a:pt x="729204" y="290346"/>
                  </a:lnTo>
                  <a:lnTo>
                    <a:pt x="740107" y="274174"/>
                  </a:lnTo>
                  <a:lnTo>
                    <a:pt x="744105" y="254372"/>
                  </a:lnTo>
                  <a:lnTo>
                    <a:pt x="744105" y="50876"/>
                  </a:lnTo>
                  <a:lnTo>
                    <a:pt x="740107" y="31073"/>
                  </a:lnTo>
                  <a:lnTo>
                    <a:pt x="729204" y="14901"/>
                  </a:lnTo>
                  <a:lnTo>
                    <a:pt x="713033" y="3998"/>
                  </a:lnTo>
                  <a:lnTo>
                    <a:pt x="693230" y="0"/>
                  </a:lnTo>
                  <a:close/>
                </a:path>
              </a:pathLst>
            </a:custGeom>
            <a:solidFill>
              <a:srgbClr val="EAE1C4"/>
            </a:solidFill>
          </p:spPr>
          <p:txBody>
            <a:bodyPr wrap="square" lIns="0" tIns="0" rIns="0" bIns="0" rtlCol="0"/>
            <a:lstStyle/>
            <a:p>
              <a:endParaRPr dirty="0"/>
            </a:p>
          </p:txBody>
        </p:sp>
        <p:sp>
          <p:nvSpPr>
            <p:cNvPr id="96" name="object 96"/>
            <p:cNvSpPr/>
            <p:nvPr/>
          </p:nvSpPr>
          <p:spPr>
            <a:xfrm>
              <a:off x="3773375" y="2460091"/>
              <a:ext cx="744220" cy="305435"/>
            </a:xfrm>
            <a:custGeom>
              <a:avLst/>
              <a:gdLst/>
              <a:ahLst/>
              <a:cxnLst/>
              <a:rect l="l" t="t" r="r" b="b"/>
              <a:pathLst>
                <a:path w="744220" h="305435">
                  <a:moveTo>
                    <a:pt x="0" y="50875"/>
                  </a:moveTo>
                  <a:lnTo>
                    <a:pt x="3998" y="31072"/>
                  </a:lnTo>
                  <a:lnTo>
                    <a:pt x="14901" y="14901"/>
                  </a:lnTo>
                  <a:lnTo>
                    <a:pt x="31072" y="3998"/>
                  </a:lnTo>
                  <a:lnTo>
                    <a:pt x="50875" y="0"/>
                  </a:lnTo>
                  <a:lnTo>
                    <a:pt x="693230" y="0"/>
                  </a:lnTo>
                  <a:lnTo>
                    <a:pt x="713033" y="3998"/>
                  </a:lnTo>
                  <a:lnTo>
                    <a:pt x="729204" y="14901"/>
                  </a:lnTo>
                  <a:lnTo>
                    <a:pt x="740107" y="31072"/>
                  </a:lnTo>
                  <a:lnTo>
                    <a:pt x="744106" y="50875"/>
                  </a:lnTo>
                  <a:lnTo>
                    <a:pt x="744106" y="254371"/>
                  </a:lnTo>
                  <a:lnTo>
                    <a:pt x="740107" y="274174"/>
                  </a:lnTo>
                  <a:lnTo>
                    <a:pt x="729204" y="290345"/>
                  </a:lnTo>
                  <a:lnTo>
                    <a:pt x="713033" y="301248"/>
                  </a:lnTo>
                  <a:lnTo>
                    <a:pt x="693230" y="305247"/>
                  </a:lnTo>
                  <a:lnTo>
                    <a:pt x="50875" y="305247"/>
                  </a:lnTo>
                  <a:lnTo>
                    <a:pt x="31072" y="301248"/>
                  </a:lnTo>
                  <a:lnTo>
                    <a:pt x="14901" y="290345"/>
                  </a:lnTo>
                  <a:lnTo>
                    <a:pt x="3998" y="274174"/>
                  </a:lnTo>
                  <a:lnTo>
                    <a:pt x="0" y="254371"/>
                  </a:lnTo>
                  <a:lnTo>
                    <a:pt x="0" y="50875"/>
                  </a:lnTo>
                  <a:close/>
                </a:path>
              </a:pathLst>
            </a:custGeom>
            <a:ln w="9525">
              <a:solidFill>
                <a:srgbClr val="CCB400"/>
              </a:solidFill>
            </a:ln>
          </p:spPr>
          <p:txBody>
            <a:bodyPr wrap="square" lIns="0" tIns="0" rIns="0" bIns="0" rtlCol="0"/>
            <a:lstStyle/>
            <a:p>
              <a:endParaRPr dirty="0"/>
            </a:p>
          </p:txBody>
        </p:sp>
      </p:grpSp>
      <p:sp>
        <p:nvSpPr>
          <p:cNvPr id="97" name="object 97"/>
          <p:cNvSpPr txBox="1"/>
          <p:nvPr/>
        </p:nvSpPr>
        <p:spPr>
          <a:xfrm>
            <a:off x="3927147" y="2463800"/>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98" name="object 98"/>
          <p:cNvGrpSpPr/>
          <p:nvPr/>
        </p:nvGrpSpPr>
        <p:grpSpPr>
          <a:xfrm>
            <a:off x="4511040" y="2410967"/>
            <a:ext cx="847725" cy="487680"/>
            <a:chOff x="4511040" y="2410967"/>
            <a:chExt cx="847725" cy="487680"/>
          </a:xfrm>
        </p:grpSpPr>
        <p:pic>
          <p:nvPicPr>
            <p:cNvPr id="99" name="object 99"/>
            <p:cNvPicPr/>
            <p:nvPr/>
          </p:nvPicPr>
          <p:blipFill>
            <a:blip r:embed="rId41" cstate="print"/>
            <a:stretch>
              <a:fillRect/>
            </a:stretch>
          </p:blipFill>
          <p:spPr>
            <a:xfrm>
              <a:off x="4511040" y="2423159"/>
              <a:ext cx="847343" cy="423672"/>
            </a:xfrm>
            <a:prstGeom prst="rect">
              <a:avLst/>
            </a:prstGeom>
          </p:spPr>
        </p:pic>
        <p:pic>
          <p:nvPicPr>
            <p:cNvPr id="100" name="object 100"/>
            <p:cNvPicPr/>
            <p:nvPr/>
          </p:nvPicPr>
          <p:blipFill>
            <a:blip r:embed="rId42" cstate="print"/>
            <a:stretch>
              <a:fillRect/>
            </a:stretch>
          </p:blipFill>
          <p:spPr>
            <a:xfrm>
              <a:off x="4605528" y="2410967"/>
              <a:ext cx="682751" cy="487679"/>
            </a:xfrm>
            <a:prstGeom prst="rect">
              <a:avLst/>
            </a:prstGeom>
          </p:spPr>
        </p:pic>
        <p:sp>
          <p:nvSpPr>
            <p:cNvPr id="101" name="object 101"/>
            <p:cNvSpPr/>
            <p:nvPr/>
          </p:nvSpPr>
          <p:spPr>
            <a:xfrm>
              <a:off x="4567115" y="2454520"/>
              <a:ext cx="733425" cy="311150"/>
            </a:xfrm>
            <a:custGeom>
              <a:avLst/>
              <a:gdLst/>
              <a:ahLst/>
              <a:cxnLst/>
              <a:rect l="l" t="t" r="r" b="b"/>
              <a:pathLst>
                <a:path w="733425" h="311150">
                  <a:moveTo>
                    <a:pt x="681344" y="0"/>
                  </a:moveTo>
                  <a:lnTo>
                    <a:pt x="51803" y="0"/>
                  </a:lnTo>
                  <a:lnTo>
                    <a:pt x="31638" y="4070"/>
                  </a:lnTo>
                  <a:lnTo>
                    <a:pt x="15172" y="15172"/>
                  </a:lnTo>
                  <a:lnTo>
                    <a:pt x="4070" y="31638"/>
                  </a:lnTo>
                  <a:lnTo>
                    <a:pt x="0" y="51803"/>
                  </a:lnTo>
                  <a:lnTo>
                    <a:pt x="0" y="259013"/>
                  </a:lnTo>
                  <a:lnTo>
                    <a:pt x="4070" y="279178"/>
                  </a:lnTo>
                  <a:lnTo>
                    <a:pt x="15172" y="295644"/>
                  </a:lnTo>
                  <a:lnTo>
                    <a:pt x="31638" y="306746"/>
                  </a:lnTo>
                  <a:lnTo>
                    <a:pt x="51803" y="310817"/>
                  </a:lnTo>
                  <a:lnTo>
                    <a:pt x="681344" y="310817"/>
                  </a:lnTo>
                  <a:lnTo>
                    <a:pt x="701509" y="306746"/>
                  </a:lnTo>
                  <a:lnTo>
                    <a:pt x="717975" y="295644"/>
                  </a:lnTo>
                  <a:lnTo>
                    <a:pt x="729077" y="279178"/>
                  </a:lnTo>
                  <a:lnTo>
                    <a:pt x="733148" y="259013"/>
                  </a:lnTo>
                  <a:lnTo>
                    <a:pt x="733148" y="51803"/>
                  </a:lnTo>
                  <a:lnTo>
                    <a:pt x="729077" y="31638"/>
                  </a:lnTo>
                  <a:lnTo>
                    <a:pt x="717975" y="15172"/>
                  </a:lnTo>
                  <a:lnTo>
                    <a:pt x="701509" y="4070"/>
                  </a:lnTo>
                  <a:lnTo>
                    <a:pt x="681344" y="0"/>
                  </a:lnTo>
                  <a:close/>
                </a:path>
              </a:pathLst>
            </a:custGeom>
            <a:solidFill>
              <a:srgbClr val="EAE1C4"/>
            </a:solidFill>
          </p:spPr>
          <p:txBody>
            <a:bodyPr wrap="square" lIns="0" tIns="0" rIns="0" bIns="0" rtlCol="0"/>
            <a:lstStyle/>
            <a:p>
              <a:endParaRPr dirty="0"/>
            </a:p>
          </p:txBody>
        </p:sp>
        <p:sp>
          <p:nvSpPr>
            <p:cNvPr id="102" name="object 102"/>
            <p:cNvSpPr/>
            <p:nvPr/>
          </p:nvSpPr>
          <p:spPr>
            <a:xfrm>
              <a:off x="4567115" y="2454520"/>
              <a:ext cx="733425" cy="311150"/>
            </a:xfrm>
            <a:custGeom>
              <a:avLst/>
              <a:gdLst/>
              <a:ahLst/>
              <a:cxnLst/>
              <a:rect l="l" t="t" r="r" b="b"/>
              <a:pathLst>
                <a:path w="733425" h="311150">
                  <a:moveTo>
                    <a:pt x="0" y="51803"/>
                  </a:moveTo>
                  <a:lnTo>
                    <a:pt x="4071" y="31639"/>
                  </a:lnTo>
                  <a:lnTo>
                    <a:pt x="15173" y="15173"/>
                  </a:lnTo>
                  <a:lnTo>
                    <a:pt x="31639" y="4071"/>
                  </a:lnTo>
                  <a:lnTo>
                    <a:pt x="51803" y="0"/>
                  </a:lnTo>
                  <a:lnTo>
                    <a:pt x="681345" y="0"/>
                  </a:lnTo>
                  <a:lnTo>
                    <a:pt x="701509" y="4071"/>
                  </a:lnTo>
                  <a:lnTo>
                    <a:pt x="717975" y="15173"/>
                  </a:lnTo>
                  <a:lnTo>
                    <a:pt x="729078" y="31639"/>
                  </a:lnTo>
                  <a:lnTo>
                    <a:pt x="733149" y="51803"/>
                  </a:lnTo>
                  <a:lnTo>
                    <a:pt x="733149" y="259014"/>
                  </a:lnTo>
                  <a:lnTo>
                    <a:pt x="729078" y="279178"/>
                  </a:lnTo>
                  <a:lnTo>
                    <a:pt x="717975" y="295644"/>
                  </a:lnTo>
                  <a:lnTo>
                    <a:pt x="701509" y="306746"/>
                  </a:lnTo>
                  <a:lnTo>
                    <a:pt x="681345" y="310818"/>
                  </a:lnTo>
                  <a:lnTo>
                    <a:pt x="51803" y="310818"/>
                  </a:lnTo>
                  <a:lnTo>
                    <a:pt x="31639" y="306746"/>
                  </a:lnTo>
                  <a:lnTo>
                    <a:pt x="15173" y="295644"/>
                  </a:lnTo>
                  <a:lnTo>
                    <a:pt x="4071" y="279178"/>
                  </a:lnTo>
                  <a:lnTo>
                    <a:pt x="0" y="259014"/>
                  </a:lnTo>
                  <a:lnTo>
                    <a:pt x="0" y="51803"/>
                  </a:lnTo>
                  <a:close/>
                </a:path>
              </a:pathLst>
            </a:custGeom>
            <a:ln w="9525">
              <a:solidFill>
                <a:srgbClr val="CCB400"/>
              </a:solidFill>
            </a:ln>
          </p:spPr>
          <p:txBody>
            <a:bodyPr wrap="square" lIns="0" tIns="0" rIns="0" bIns="0" rtlCol="0"/>
            <a:lstStyle/>
            <a:p>
              <a:endParaRPr dirty="0"/>
            </a:p>
          </p:txBody>
        </p:sp>
      </p:grpSp>
      <p:sp>
        <p:nvSpPr>
          <p:cNvPr id="103" name="object 103"/>
          <p:cNvSpPr txBox="1"/>
          <p:nvPr/>
        </p:nvSpPr>
        <p:spPr>
          <a:xfrm>
            <a:off x="4715408" y="2460752"/>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104" name="object 104"/>
          <p:cNvGrpSpPr/>
          <p:nvPr/>
        </p:nvGrpSpPr>
        <p:grpSpPr>
          <a:xfrm>
            <a:off x="4017264" y="2663951"/>
            <a:ext cx="256540" cy="600710"/>
            <a:chOff x="4017264" y="2663951"/>
            <a:chExt cx="256540" cy="600710"/>
          </a:xfrm>
        </p:grpSpPr>
        <p:pic>
          <p:nvPicPr>
            <p:cNvPr id="105" name="object 105"/>
            <p:cNvPicPr/>
            <p:nvPr/>
          </p:nvPicPr>
          <p:blipFill>
            <a:blip r:embed="rId43" cstate="print"/>
            <a:stretch>
              <a:fillRect/>
            </a:stretch>
          </p:blipFill>
          <p:spPr>
            <a:xfrm>
              <a:off x="4017264" y="2663951"/>
              <a:ext cx="256032" cy="600456"/>
            </a:xfrm>
            <a:prstGeom prst="rect">
              <a:avLst/>
            </a:prstGeom>
          </p:spPr>
        </p:pic>
        <p:sp>
          <p:nvSpPr>
            <p:cNvPr id="106" name="object 106"/>
            <p:cNvSpPr/>
            <p:nvPr/>
          </p:nvSpPr>
          <p:spPr>
            <a:xfrm>
              <a:off x="4107328" y="2768780"/>
              <a:ext cx="76200" cy="341630"/>
            </a:xfrm>
            <a:custGeom>
              <a:avLst/>
              <a:gdLst/>
              <a:ahLst/>
              <a:cxnLst/>
              <a:rect l="l" t="t" r="r" b="b"/>
              <a:pathLst>
                <a:path w="76200" h="341630">
                  <a:moveTo>
                    <a:pt x="43814" y="76200"/>
                  </a:moveTo>
                  <a:lnTo>
                    <a:pt x="32386" y="76200"/>
                  </a:lnTo>
                  <a:lnTo>
                    <a:pt x="32386" y="97787"/>
                  </a:lnTo>
                  <a:lnTo>
                    <a:pt x="43814" y="97787"/>
                  </a:lnTo>
                  <a:lnTo>
                    <a:pt x="43814" y="76200"/>
                  </a:lnTo>
                  <a:close/>
                </a:path>
                <a:path w="76200" h="341630">
                  <a:moveTo>
                    <a:pt x="38100" y="0"/>
                  </a:moveTo>
                  <a:lnTo>
                    <a:pt x="0" y="76201"/>
                  </a:lnTo>
                  <a:lnTo>
                    <a:pt x="32386" y="76200"/>
                  </a:lnTo>
                  <a:lnTo>
                    <a:pt x="32386" y="63500"/>
                  </a:lnTo>
                  <a:lnTo>
                    <a:pt x="69850" y="63500"/>
                  </a:lnTo>
                  <a:lnTo>
                    <a:pt x="38100" y="0"/>
                  </a:lnTo>
                  <a:close/>
                </a:path>
                <a:path w="76200" h="341630">
                  <a:moveTo>
                    <a:pt x="43814" y="63500"/>
                  </a:moveTo>
                  <a:lnTo>
                    <a:pt x="32386" y="63500"/>
                  </a:lnTo>
                  <a:lnTo>
                    <a:pt x="32386" y="76200"/>
                  </a:lnTo>
                  <a:lnTo>
                    <a:pt x="43814" y="76200"/>
                  </a:lnTo>
                  <a:lnTo>
                    <a:pt x="43814" y="63500"/>
                  </a:lnTo>
                  <a:close/>
                </a:path>
                <a:path w="76200" h="341630">
                  <a:moveTo>
                    <a:pt x="69850" y="63500"/>
                  </a:moveTo>
                  <a:lnTo>
                    <a:pt x="43814" y="63500"/>
                  </a:lnTo>
                  <a:lnTo>
                    <a:pt x="43814" y="76200"/>
                  </a:lnTo>
                  <a:lnTo>
                    <a:pt x="76200" y="76200"/>
                  </a:lnTo>
                  <a:lnTo>
                    <a:pt x="69850" y="63500"/>
                  </a:lnTo>
                  <a:close/>
                </a:path>
                <a:path w="76200" h="341630">
                  <a:moveTo>
                    <a:pt x="43814" y="109216"/>
                  </a:moveTo>
                  <a:lnTo>
                    <a:pt x="32386" y="109216"/>
                  </a:lnTo>
                  <a:lnTo>
                    <a:pt x="32386" y="143503"/>
                  </a:lnTo>
                  <a:lnTo>
                    <a:pt x="43814" y="143503"/>
                  </a:lnTo>
                  <a:lnTo>
                    <a:pt x="43814" y="109216"/>
                  </a:lnTo>
                  <a:close/>
                </a:path>
                <a:path w="76200" h="341630">
                  <a:moveTo>
                    <a:pt x="43814" y="154932"/>
                  </a:moveTo>
                  <a:lnTo>
                    <a:pt x="32386" y="154932"/>
                  </a:lnTo>
                  <a:lnTo>
                    <a:pt x="32386" y="189219"/>
                  </a:lnTo>
                  <a:lnTo>
                    <a:pt x="43814" y="189219"/>
                  </a:lnTo>
                  <a:lnTo>
                    <a:pt x="43814" y="154932"/>
                  </a:lnTo>
                  <a:close/>
                </a:path>
                <a:path w="76200" h="341630">
                  <a:moveTo>
                    <a:pt x="43814" y="200648"/>
                  </a:moveTo>
                  <a:lnTo>
                    <a:pt x="32386" y="200648"/>
                  </a:lnTo>
                  <a:lnTo>
                    <a:pt x="32386" y="234936"/>
                  </a:lnTo>
                  <a:lnTo>
                    <a:pt x="43814" y="234936"/>
                  </a:lnTo>
                  <a:lnTo>
                    <a:pt x="43814" y="200648"/>
                  </a:lnTo>
                  <a:close/>
                </a:path>
                <a:path w="76200" h="341630">
                  <a:moveTo>
                    <a:pt x="32386" y="264972"/>
                  </a:moveTo>
                  <a:lnTo>
                    <a:pt x="1" y="264972"/>
                  </a:lnTo>
                  <a:lnTo>
                    <a:pt x="38101" y="341172"/>
                  </a:lnTo>
                  <a:lnTo>
                    <a:pt x="69851" y="277672"/>
                  </a:lnTo>
                  <a:lnTo>
                    <a:pt x="32386" y="277672"/>
                  </a:lnTo>
                  <a:lnTo>
                    <a:pt x="32386" y="264972"/>
                  </a:lnTo>
                  <a:close/>
                </a:path>
                <a:path w="76200" h="341630">
                  <a:moveTo>
                    <a:pt x="43814" y="246364"/>
                  </a:moveTo>
                  <a:lnTo>
                    <a:pt x="32386" y="246364"/>
                  </a:lnTo>
                  <a:lnTo>
                    <a:pt x="32386" y="277672"/>
                  </a:lnTo>
                  <a:lnTo>
                    <a:pt x="43814" y="277672"/>
                  </a:lnTo>
                  <a:lnTo>
                    <a:pt x="43814" y="246364"/>
                  </a:lnTo>
                  <a:close/>
                </a:path>
                <a:path w="76200" h="341630">
                  <a:moveTo>
                    <a:pt x="76201" y="264972"/>
                  </a:moveTo>
                  <a:lnTo>
                    <a:pt x="43814" y="264972"/>
                  </a:lnTo>
                  <a:lnTo>
                    <a:pt x="43814" y="277672"/>
                  </a:lnTo>
                  <a:lnTo>
                    <a:pt x="69851" y="277672"/>
                  </a:lnTo>
                  <a:lnTo>
                    <a:pt x="76201" y="264972"/>
                  </a:lnTo>
                  <a:close/>
                </a:path>
              </a:pathLst>
            </a:custGeom>
            <a:solidFill>
              <a:srgbClr val="000000"/>
            </a:solidFill>
          </p:spPr>
          <p:txBody>
            <a:bodyPr wrap="square" lIns="0" tIns="0" rIns="0" bIns="0" rtlCol="0"/>
            <a:lstStyle/>
            <a:p>
              <a:endParaRPr dirty="0"/>
            </a:p>
          </p:txBody>
        </p:sp>
      </p:grpSp>
      <p:grpSp>
        <p:nvGrpSpPr>
          <p:cNvPr id="107" name="object 107"/>
          <p:cNvGrpSpPr/>
          <p:nvPr/>
        </p:nvGrpSpPr>
        <p:grpSpPr>
          <a:xfrm>
            <a:off x="4803647" y="2654807"/>
            <a:ext cx="259079" cy="597535"/>
            <a:chOff x="4803647" y="2654807"/>
            <a:chExt cx="259079" cy="597535"/>
          </a:xfrm>
        </p:grpSpPr>
        <p:pic>
          <p:nvPicPr>
            <p:cNvPr id="108" name="object 108"/>
            <p:cNvPicPr/>
            <p:nvPr/>
          </p:nvPicPr>
          <p:blipFill>
            <a:blip r:embed="rId44" cstate="print"/>
            <a:stretch>
              <a:fillRect/>
            </a:stretch>
          </p:blipFill>
          <p:spPr>
            <a:xfrm>
              <a:off x="4803647" y="2654807"/>
              <a:ext cx="259079" cy="597408"/>
            </a:xfrm>
            <a:prstGeom prst="rect">
              <a:avLst/>
            </a:prstGeom>
          </p:spPr>
        </p:pic>
        <p:sp>
          <p:nvSpPr>
            <p:cNvPr id="109" name="object 109"/>
            <p:cNvSpPr/>
            <p:nvPr/>
          </p:nvSpPr>
          <p:spPr>
            <a:xfrm>
              <a:off x="4895589" y="2757336"/>
              <a:ext cx="76200" cy="341630"/>
            </a:xfrm>
            <a:custGeom>
              <a:avLst/>
              <a:gdLst/>
              <a:ahLst/>
              <a:cxnLst/>
              <a:rect l="l" t="t" r="r" b="b"/>
              <a:pathLst>
                <a:path w="76200" h="341630">
                  <a:moveTo>
                    <a:pt x="43813" y="63500"/>
                  </a:moveTo>
                  <a:lnTo>
                    <a:pt x="32385" y="63500"/>
                  </a:lnTo>
                  <a:lnTo>
                    <a:pt x="32385" y="97786"/>
                  </a:lnTo>
                  <a:lnTo>
                    <a:pt x="43813" y="97786"/>
                  </a:lnTo>
                  <a:lnTo>
                    <a:pt x="43813" y="63500"/>
                  </a:lnTo>
                  <a:close/>
                </a:path>
                <a:path w="76200" h="341630">
                  <a:moveTo>
                    <a:pt x="38100" y="0"/>
                  </a:moveTo>
                  <a:lnTo>
                    <a:pt x="0" y="76200"/>
                  </a:lnTo>
                  <a:lnTo>
                    <a:pt x="32385" y="76200"/>
                  </a:lnTo>
                  <a:lnTo>
                    <a:pt x="32385" y="63500"/>
                  </a:lnTo>
                  <a:lnTo>
                    <a:pt x="69850" y="63500"/>
                  </a:lnTo>
                  <a:lnTo>
                    <a:pt x="38100" y="0"/>
                  </a:lnTo>
                  <a:close/>
                </a:path>
                <a:path w="76200" h="341630">
                  <a:moveTo>
                    <a:pt x="69850" y="63500"/>
                  </a:moveTo>
                  <a:lnTo>
                    <a:pt x="43813" y="63500"/>
                  </a:lnTo>
                  <a:lnTo>
                    <a:pt x="43813" y="76200"/>
                  </a:lnTo>
                  <a:lnTo>
                    <a:pt x="76200" y="76200"/>
                  </a:lnTo>
                  <a:lnTo>
                    <a:pt x="69850" y="63500"/>
                  </a:lnTo>
                  <a:close/>
                </a:path>
                <a:path w="76200" h="341630">
                  <a:moveTo>
                    <a:pt x="43813" y="109216"/>
                  </a:moveTo>
                  <a:lnTo>
                    <a:pt x="32385" y="109216"/>
                  </a:lnTo>
                  <a:lnTo>
                    <a:pt x="32385" y="143502"/>
                  </a:lnTo>
                  <a:lnTo>
                    <a:pt x="43813" y="143502"/>
                  </a:lnTo>
                  <a:lnTo>
                    <a:pt x="43813" y="109216"/>
                  </a:lnTo>
                  <a:close/>
                </a:path>
                <a:path w="76200" h="341630">
                  <a:moveTo>
                    <a:pt x="43815" y="154931"/>
                  </a:moveTo>
                  <a:lnTo>
                    <a:pt x="32385" y="154931"/>
                  </a:lnTo>
                  <a:lnTo>
                    <a:pt x="32385" y="189218"/>
                  </a:lnTo>
                  <a:lnTo>
                    <a:pt x="43815" y="189218"/>
                  </a:lnTo>
                  <a:lnTo>
                    <a:pt x="43815" y="154931"/>
                  </a:lnTo>
                  <a:close/>
                </a:path>
                <a:path w="76200" h="341630">
                  <a:moveTo>
                    <a:pt x="43815" y="200647"/>
                  </a:moveTo>
                  <a:lnTo>
                    <a:pt x="32385" y="200647"/>
                  </a:lnTo>
                  <a:lnTo>
                    <a:pt x="32385" y="234934"/>
                  </a:lnTo>
                  <a:lnTo>
                    <a:pt x="43815" y="234934"/>
                  </a:lnTo>
                  <a:lnTo>
                    <a:pt x="43815" y="200647"/>
                  </a:lnTo>
                  <a:close/>
                </a:path>
                <a:path w="76200" h="341630">
                  <a:moveTo>
                    <a:pt x="32386" y="264971"/>
                  </a:moveTo>
                  <a:lnTo>
                    <a:pt x="0" y="264971"/>
                  </a:lnTo>
                  <a:lnTo>
                    <a:pt x="38100" y="341171"/>
                  </a:lnTo>
                  <a:lnTo>
                    <a:pt x="69850" y="277671"/>
                  </a:lnTo>
                  <a:lnTo>
                    <a:pt x="32386" y="277671"/>
                  </a:lnTo>
                  <a:lnTo>
                    <a:pt x="32386" y="264971"/>
                  </a:lnTo>
                  <a:close/>
                </a:path>
                <a:path w="76200" h="341630">
                  <a:moveTo>
                    <a:pt x="43815" y="246363"/>
                  </a:moveTo>
                  <a:lnTo>
                    <a:pt x="32386" y="246363"/>
                  </a:lnTo>
                  <a:lnTo>
                    <a:pt x="32386" y="277671"/>
                  </a:lnTo>
                  <a:lnTo>
                    <a:pt x="43815" y="277671"/>
                  </a:lnTo>
                  <a:lnTo>
                    <a:pt x="43815" y="246363"/>
                  </a:lnTo>
                  <a:close/>
                </a:path>
                <a:path w="76200" h="341630">
                  <a:moveTo>
                    <a:pt x="76200" y="264971"/>
                  </a:moveTo>
                  <a:lnTo>
                    <a:pt x="43815" y="264971"/>
                  </a:lnTo>
                  <a:lnTo>
                    <a:pt x="43815" y="277671"/>
                  </a:lnTo>
                  <a:lnTo>
                    <a:pt x="69850" y="277671"/>
                  </a:lnTo>
                  <a:lnTo>
                    <a:pt x="76200" y="264971"/>
                  </a:lnTo>
                  <a:close/>
                </a:path>
              </a:pathLst>
            </a:custGeom>
            <a:solidFill>
              <a:srgbClr val="000000"/>
            </a:solidFill>
          </p:spPr>
          <p:txBody>
            <a:bodyPr wrap="square" lIns="0" tIns="0" rIns="0" bIns="0" rtlCol="0"/>
            <a:lstStyle/>
            <a:p>
              <a:endParaRPr dirty="0"/>
            </a:p>
          </p:txBody>
        </p:sp>
      </p:grpSp>
      <p:pic>
        <p:nvPicPr>
          <p:cNvPr id="110" name="object 110"/>
          <p:cNvPicPr/>
          <p:nvPr/>
        </p:nvPicPr>
        <p:blipFill>
          <a:blip r:embed="rId45" cstate="print"/>
          <a:stretch>
            <a:fillRect/>
          </a:stretch>
        </p:blipFill>
        <p:spPr>
          <a:xfrm>
            <a:off x="3832557" y="2947438"/>
            <a:ext cx="208513" cy="233041"/>
          </a:xfrm>
          <a:prstGeom prst="rect">
            <a:avLst/>
          </a:prstGeom>
        </p:spPr>
      </p:pic>
      <p:sp>
        <p:nvSpPr>
          <p:cNvPr id="111" name="TextBox 110">
            <a:extLst>
              <a:ext uri="{FF2B5EF4-FFF2-40B4-BE49-F238E27FC236}">
                <a16:creationId xmlns:a16="http://schemas.microsoft.com/office/drawing/2014/main" id="{A81CA1D8-321D-0441-9827-05B3D8A3BB45}"/>
              </a:ext>
            </a:extLst>
          </p:cNvPr>
          <p:cNvSpPr txBox="1"/>
          <p:nvPr/>
        </p:nvSpPr>
        <p:spPr>
          <a:xfrm>
            <a:off x="649223" y="5633014"/>
            <a:ext cx="8077200" cy="646331"/>
          </a:xfrm>
          <a:prstGeom prst="rect">
            <a:avLst/>
          </a:prstGeom>
          <a:noFill/>
        </p:spPr>
        <p:txBody>
          <a:bodyPr wrap="square" rtlCol="0">
            <a:spAutoFit/>
          </a:bodyPr>
          <a:lstStyle/>
          <a:p>
            <a:r>
              <a:rPr lang="en-US" sz="1200" b="1" dirty="0"/>
              <a:t>Internet Gateway (IGW):</a:t>
            </a:r>
            <a:r>
              <a:rPr lang="en-US" sz="1200" dirty="0"/>
              <a:t> Enables your VPC to communicate with the internet, allowing instances to send and receive traffic.</a:t>
            </a:r>
          </a:p>
          <a:p>
            <a:r>
              <a:rPr lang="en-US" sz="1200" b="1" dirty="0"/>
              <a:t>VPN Gateway (VGW):</a:t>
            </a:r>
            <a:r>
              <a:rPr lang="en-US" sz="1200" dirty="0"/>
              <a:t> Used for secure, encrypted connections between your VPC and your on-premises network or another cloud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14612" y="355091"/>
            <a:ext cx="4257040" cy="513080"/>
          </a:xfrm>
          <a:prstGeom prst="rect">
            <a:avLst/>
          </a:prstGeom>
        </p:spPr>
        <p:txBody>
          <a:bodyPr vert="horz" wrap="square" lIns="0" tIns="12700" rIns="0" bIns="0" rtlCol="0">
            <a:spAutoFit/>
          </a:bodyPr>
          <a:lstStyle/>
          <a:p>
            <a:pPr marL="12700">
              <a:lnSpc>
                <a:spcPct val="100000"/>
              </a:lnSpc>
              <a:spcBef>
                <a:spcPts val="100"/>
              </a:spcBef>
            </a:pPr>
            <a:r>
              <a:rPr spc="-5" dirty="0"/>
              <a:t>VPCs</a:t>
            </a:r>
            <a:r>
              <a:rPr spc="-10" dirty="0"/>
              <a:t> </a:t>
            </a:r>
            <a:r>
              <a:rPr spc="-5" dirty="0"/>
              <a:t>And</a:t>
            </a:r>
            <a:r>
              <a:rPr spc="-15" dirty="0"/>
              <a:t> </a:t>
            </a:r>
            <a:r>
              <a:rPr dirty="0"/>
              <a:t>IP</a:t>
            </a:r>
            <a:r>
              <a:rPr spc="-15" dirty="0"/>
              <a:t> </a:t>
            </a:r>
            <a:r>
              <a:rPr spc="-5" dirty="0"/>
              <a:t>Addresses</a:t>
            </a:r>
          </a:p>
        </p:txBody>
      </p:sp>
      <p:sp>
        <p:nvSpPr>
          <p:cNvPr id="4" name="object 4"/>
          <p:cNvSpPr txBox="1"/>
          <p:nvPr/>
        </p:nvSpPr>
        <p:spPr>
          <a:xfrm>
            <a:off x="850264" y="1578355"/>
            <a:ext cx="7395845" cy="3237168"/>
          </a:xfrm>
          <a:prstGeom prst="rect">
            <a:avLst/>
          </a:prstGeom>
        </p:spPr>
        <p:txBody>
          <a:bodyPr vert="horz" wrap="square" lIns="0" tIns="12700" rIns="0" bIns="0" rtlCol="0">
            <a:spAutoFit/>
          </a:bodyPr>
          <a:lstStyle/>
          <a:p>
            <a:pPr marL="286385" marR="276860" indent="-274320">
              <a:lnSpc>
                <a:spcPct val="100000"/>
              </a:lnSpc>
              <a:spcBef>
                <a:spcPts val="100"/>
              </a:spcBef>
              <a:buClr>
                <a:srgbClr val="FBA019"/>
              </a:buClr>
              <a:buSzPct val="83333"/>
              <a:buFont typeface="Wingdings"/>
              <a:buChar char=""/>
              <a:tabLst>
                <a:tab pos="286385" algn="l"/>
                <a:tab pos="287020" algn="l"/>
              </a:tabLst>
            </a:pPr>
            <a:r>
              <a:rPr sz="1600" spc="-5" dirty="0">
                <a:latin typeface="Georgia"/>
                <a:cs typeface="Georgia"/>
              </a:rPr>
              <a:t>When </a:t>
            </a:r>
            <a:r>
              <a:rPr sz="1600" dirty="0">
                <a:latin typeface="Georgia"/>
                <a:cs typeface="Georgia"/>
              </a:rPr>
              <a:t>you </a:t>
            </a:r>
            <a:r>
              <a:rPr sz="1600" spc="-5" dirty="0">
                <a:latin typeface="Georgia"/>
                <a:cs typeface="Georgia"/>
              </a:rPr>
              <a:t>create </a:t>
            </a:r>
            <a:r>
              <a:rPr sz="1600" dirty="0">
                <a:latin typeface="Georgia"/>
                <a:cs typeface="Georgia"/>
              </a:rPr>
              <a:t>your </a:t>
            </a:r>
            <a:r>
              <a:rPr sz="1600" spc="-5" dirty="0">
                <a:latin typeface="Georgia"/>
                <a:cs typeface="Georgia"/>
              </a:rPr>
              <a:t>VPC, </a:t>
            </a:r>
            <a:r>
              <a:rPr sz="1600" dirty="0">
                <a:latin typeface="Georgia"/>
                <a:cs typeface="Georgia"/>
              </a:rPr>
              <a:t>you </a:t>
            </a:r>
            <a:r>
              <a:rPr sz="1600" spc="-5" dirty="0">
                <a:latin typeface="Georgia"/>
                <a:cs typeface="Georgia"/>
              </a:rPr>
              <a:t>specify its set </a:t>
            </a:r>
            <a:r>
              <a:rPr sz="1600" dirty="0">
                <a:latin typeface="Georgia"/>
                <a:cs typeface="Georgia"/>
              </a:rPr>
              <a:t>of IP </a:t>
            </a:r>
            <a:r>
              <a:rPr sz="1600" spc="-565" dirty="0">
                <a:latin typeface="Georgia"/>
                <a:cs typeface="Georgia"/>
              </a:rPr>
              <a:t> </a:t>
            </a:r>
            <a:r>
              <a:rPr sz="1600" spc="-5" dirty="0">
                <a:latin typeface="Georgia"/>
                <a:cs typeface="Georgia"/>
              </a:rPr>
              <a:t>addresses</a:t>
            </a:r>
            <a:r>
              <a:rPr sz="1600" spc="-15" dirty="0">
                <a:latin typeface="Georgia"/>
                <a:cs typeface="Georgia"/>
              </a:rPr>
              <a:t> </a:t>
            </a:r>
            <a:r>
              <a:rPr sz="1600" spc="-5" dirty="0">
                <a:latin typeface="Georgia"/>
                <a:cs typeface="Georgia"/>
              </a:rPr>
              <a:t>with CIDR notation</a:t>
            </a:r>
            <a:endParaRPr sz="1600" dirty="0">
              <a:latin typeface="Georgia"/>
              <a:cs typeface="Georgia"/>
            </a:endParaRPr>
          </a:p>
          <a:p>
            <a:pPr>
              <a:lnSpc>
                <a:spcPct val="100000"/>
              </a:lnSpc>
              <a:buClr>
                <a:srgbClr val="FBA019"/>
              </a:buClr>
              <a:buFont typeface="Wingdings"/>
              <a:buChar char=""/>
            </a:pPr>
            <a:endParaRPr sz="1600" dirty="0">
              <a:latin typeface="Georgia"/>
              <a:cs typeface="Georgia"/>
            </a:endParaRPr>
          </a:p>
          <a:p>
            <a:pPr marL="286385" marR="5080" indent="-274320">
              <a:lnSpc>
                <a:spcPct val="98800"/>
              </a:lnSpc>
              <a:spcBef>
                <a:spcPts val="5"/>
              </a:spcBef>
              <a:buClr>
                <a:srgbClr val="FBA019"/>
              </a:buClr>
              <a:buSzPct val="83333"/>
              <a:buFont typeface="Wingdings"/>
              <a:buChar char=""/>
              <a:tabLst>
                <a:tab pos="286385" algn="l"/>
                <a:tab pos="287020" algn="l"/>
              </a:tabLst>
            </a:pPr>
            <a:r>
              <a:rPr sz="1600" spc="-5" dirty="0">
                <a:solidFill>
                  <a:srgbClr val="D16349"/>
                </a:solidFill>
                <a:latin typeface="Georgia"/>
                <a:cs typeface="Georgia"/>
              </a:rPr>
              <a:t>Classless</a:t>
            </a:r>
            <a:r>
              <a:rPr sz="1600" dirty="0">
                <a:solidFill>
                  <a:srgbClr val="D16349"/>
                </a:solidFill>
                <a:latin typeface="Georgia"/>
                <a:cs typeface="Georgia"/>
              </a:rPr>
              <a:t> </a:t>
            </a:r>
            <a:r>
              <a:rPr sz="1600" spc="-5" dirty="0">
                <a:solidFill>
                  <a:srgbClr val="D16349"/>
                </a:solidFill>
                <a:latin typeface="Georgia"/>
                <a:cs typeface="Georgia"/>
              </a:rPr>
              <a:t>Inter-Domain Routing</a:t>
            </a:r>
            <a:r>
              <a:rPr sz="1600" dirty="0">
                <a:solidFill>
                  <a:srgbClr val="D16349"/>
                </a:solidFill>
                <a:latin typeface="Georgia"/>
                <a:cs typeface="Georgia"/>
              </a:rPr>
              <a:t> </a:t>
            </a:r>
            <a:r>
              <a:rPr sz="1600" spc="-5" dirty="0">
                <a:solidFill>
                  <a:srgbClr val="D16349"/>
                </a:solidFill>
                <a:latin typeface="Georgia"/>
                <a:cs typeface="Georgia"/>
              </a:rPr>
              <a:t>(CIDR)</a:t>
            </a:r>
            <a:r>
              <a:rPr sz="1600" spc="5" dirty="0">
                <a:solidFill>
                  <a:srgbClr val="D16349"/>
                </a:solidFill>
                <a:latin typeface="Georgia"/>
                <a:cs typeface="Georgia"/>
              </a:rPr>
              <a:t> </a:t>
            </a:r>
            <a:r>
              <a:rPr sz="1600" spc="-5" dirty="0">
                <a:latin typeface="Georgia"/>
                <a:cs typeface="Georgia"/>
              </a:rPr>
              <a:t>notation is</a:t>
            </a:r>
            <a:r>
              <a:rPr sz="1600" dirty="0">
                <a:latin typeface="Georgia"/>
                <a:cs typeface="Georgia"/>
              </a:rPr>
              <a:t> a </a:t>
            </a:r>
            <a:r>
              <a:rPr sz="1600" spc="-565" dirty="0">
                <a:latin typeface="Georgia"/>
                <a:cs typeface="Georgia"/>
              </a:rPr>
              <a:t> </a:t>
            </a:r>
            <a:r>
              <a:rPr sz="1600" spc="-5" dirty="0">
                <a:latin typeface="Georgia"/>
                <a:cs typeface="Georgia"/>
              </a:rPr>
              <a:t>simplified </a:t>
            </a:r>
            <a:r>
              <a:rPr sz="1600" dirty="0">
                <a:latin typeface="Georgia"/>
                <a:cs typeface="Georgia"/>
              </a:rPr>
              <a:t>way </a:t>
            </a:r>
            <a:r>
              <a:rPr sz="1600" spc="-5" dirty="0">
                <a:latin typeface="Georgia"/>
                <a:cs typeface="Georgia"/>
              </a:rPr>
              <a:t>to </a:t>
            </a:r>
            <a:r>
              <a:rPr sz="1600" dirty="0">
                <a:latin typeface="Georgia"/>
                <a:cs typeface="Georgia"/>
              </a:rPr>
              <a:t>show a </a:t>
            </a:r>
            <a:r>
              <a:rPr sz="1600" spc="-5" dirty="0">
                <a:latin typeface="Georgia"/>
                <a:cs typeface="Georgia"/>
              </a:rPr>
              <a:t>specific range </a:t>
            </a:r>
            <a:r>
              <a:rPr sz="1600" dirty="0">
                <a:latin typeface="Georgia"/>
                <a:cs typeface="Georgia"/>
              </a:rPr>
              <a:t>of IP </a:t>
            </a:r>
            <a:r>
              <a:rPr sz="1600" spc="5" dirty="0">
                <a:latin typeface="Georgia"/>
                <a:cs typeface="Georgia"/>
              </a:rPr>
              <a:t> </a:t>
            </a:r>
            <a:r>
              <a:rPr sz="1600" spc="-5" dirty="0">
                <a:latin typeface="Georgia"/>
                <a:cs typeface="Georgia"/>
              </a:rPr>
              <a:t>addresses</a:t>
            </a:r>
            <a:endParaRPr sz="1600" dirty="0">
              <a:latin typeface="Georgia"/>
              <a:cs typeface="Georgia"/>
            </a:endParaRPr>
          </a:p>
          <a:p>
            <a:pPr marL="286385" marR="717550" indent="-274320">
              <a:lnSpc>
                <a:spcPct val="100800"/>
              </a:lnSpc>
              <a:spcBef>
                <a:spcPts val="1989"/>
              </a:spcBef>
              <a:buClr>
                <a:srgbClr val="FBA019"/>
              </a:buClr>
              <a:buSzPct val="83333"/>
              <a:buFont typeface="Wingdings"/>
              <a:buChar char=""/>
              <a:tabLst>
                <a:tab pos="286385" algn="l"/>
                <a:tab pos="287020" algn="l"/>
              </a:tabLst>
            </a:pPr>
            <a:r>
              <a:rPr sz="1600" spc="-5" dirty="0">
                <a:latin typeface="Georgia"/>
                <a:cs typeface="Georgia"/>
              </a:rPr>
              <a:t>Example: </a:t>
            </a:r>
            <a:r>
              <a:rPr sz="1600" dirty="0">
                <a:latin typeface="Georgia"/>
                <a:cs typeface="Georgia"/>
              </a:rPr>
              <a:t>10.0.0.0/</a:t>
            </a:r>
            <a:r>
              <a:rPr sz="1600" dirty="0">
                <a:solidFill>
                  <a:srgbClr val="D16349"/>
                </a:solidFill>
                <a:latin typeface="Georgia"/>
                <a:cs typeface="Georgia"/>
              </a:rPr>
              <a:t>16 </a:t>
            </a:r>
            <a:r>
              <a:rPr sz="1600" dirty="0">
                <a:latin typeface="Georgia"/>
                <a:cs typeface="Georgia"/>
              </a:rPr>
              <a:t>= all </a:t>
            </a:r>
            <a:r>
              <a:rPr sz="1600" spc="-5" dirty="0">
                <a:latin typeface="Georgia"/>
                <a:cs typeface="Georgia"/>
              </a:rPr>
              <a:t>IPs from </a:t>
            </a:r>
            <a:r>
              <a:rPr sz="1600" dirty="0">
                <a:latin typeface="Georgia"/>
                <a:cs typeface="Georgia"/>
              </a:rPr>
              <a:t>10.0.0.0 </a:t>
            </a:r>
            <a:r>
              <a:rPr sz="1600" spc="-5" dirty="0">
                <a:latin typeface="Georgia"/>
                <a:cs typeface="Georgia"/>
              </a:rPr>
              <a:t>to </a:t>
            </a:r>
            <a:r>
              <a:rPr sz="1600" spc="-565" dirty="0">
                <a:latin typeface="Georgia"/>
                <a:cs typeface="Georgia"/>
              </a:rPr>
              <a:t> </a:t>
            </a:r>
            <a:r>
              <a:rPr sz="1600" spc="-5" dirty="0">
                <a:latin typeface="Georgia"/>
                <a:cs typeface="Georgia"/>
              </a:rPr>
              <a:t>10.0.255.255</a:t>
            </a:r>
            <a:endParaRPr lang="en-IN" sz="1600" spc="-5" dirty="0">
              <a:latin typeface="Georgia"/>
              <a:cs typeface="Georgia"/>
            </a:endParaRPr>
          </a:p>
          <a:p>
            <a:pPr marL="286385" marR="717550" indent="-274320">
              <a:lnSpc>
                <a:spcPct val="100800"/>
              </a:lnSpc>
              <a:spcBef>
                <a:spcPts val="1989"/>
              </a:spcBef>
              <a:buClr>
                <a:srgbClr val="FBA019"/>
              </a:buClr>
              <a:buSzPct val="83333"/>
              <a:buFont typeface="Wingdings"/>
              <a:buChar char=""/>
              <a:tabLst>
                <a:tab pos="286385" algn="l"/>
                <a:tab pos="287020" algn="l"/>
              </a:tabLst>
            </a:pPr>
            <a:r>
              <a:rPr lang="en-IN" sz="1600" spc="-5" dirty="0">
                <a:latin typeface="Georgia"/>
                <a:cs typeface="Georgia"/>
              </a:rPr>
              <a:t>You can not increase or decrease size of an existing CIDR block.</a:t>
            </a:r>
          </a:p>
          <a:p>
            <a:pPr marL="286385" marR="717550" indent="-274320">
              <a:lnSpc>
                <a:spcPct val="100800"/>
              </a:lnSpc>
              <a:spcBef>
                <a:spcPts val="1989"/>
              </a:spcBef>
              <a:buClr>
                <a:srgbClr val="FBA019"/>
              </a:buClr>
              <a:buSzPct val="83333"/>
              <a:buFont typeface="Wingdings"/>
              <a:buChar char=""/>
              <a:tabLst>
                <a:tab pos="286385" algn="l"/>
                <a:tab pos="287020" algn="l"/>
              </a:tabLst>
            </a:pPr>
            <a:r>
              <a:rPr lang="en-IN" sz="1600" spc="-5" dirty="0">
                <a:latin typeface="Georgia"/>
                <a:cs typeface="Georgia"/>
              </a:rPr>
              <a:t>AWS Recommend you to use CIDR blocks from the RFC1918 ranges to avoid routing conflicts with public IP addresses. (non-RFC1918 CIDR block (e.g., 198.51.100.0/24))</a:t>
            </a:r>
            <a:endParaRPr sz="1600" dirty="0">
              <a:latin typeface="Georgia"/>
              <a:cs typeface="Georgia"/>
            </a:endParaRPr>
          </a:p>
        </p:txBody>
      </p:sp>
      <p:pic>
        <p:nvPicPr>
          <p:cNvPr id="6" name="Picture 5">
            <a:extLst>
              <a:ext uri="{FF2B5EF4-FFF2-40B4-BE49-F238E27FC236}">
                <a16:creationId xmlns:a16="http://schemas.microsoft.com/office/drawing/2014/main" id="{E1E459E6-67AA-3938-84F8-18A8EC145798}"/>
              </a:ext>
            </a:extLst>
          </p:cNvPr>
          <p:cNvPicPr>
            <a:picLocks noChangeAspect="1"/>
          </p:cNvPicPr>
          <p:nvPr/>
        </p:nvPicPr>
        <p:blipFill>
          <a:blip r:embed="rId2"/>
          <a:stretch>
            <a:fillRect/>
          </a:stretch>
        </p:blipFill>
        <p:spPr>
          <a:xfrm>
            <a:off x="228600" y="4876800"/>
            <a:ext cx="8686800" cy="11546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65500" y="522223"/>
            <a:ext cx="2755265" cy="345440"/>
          </a:xfrm>
          <a:prstGeom prst="rect">
            <a:avLst/>
          </a:prstGeom>
        </p:spPr>
        <p:txBody>
          <a:bodyPr vert="horz" wrap="square" lIns="0" tIns="12700" rIns="0" bIns="0" rtlCol="0">
            <a:spAutoFit/>
          </a:bodyPr>
          <a:lstStyle/>
          <a:p>
            <a:pPr marL="12700">
              <a:lnSpc>
                <a:spcPct val="100000"/>
              </a:lnSpc>
              <a:spcBef>
                <a:spcPts val="100"/>
              </a:spcBef>
            </a:pPr>
            <a:r>
              <a:rPr sz="2100" spc="-5" dirty="0"/>
              <a:t>VPCs</a:t>
            </a:r>
            <a:r>
              <a:rPr sz="2100" spc="-10" dirty="0"/>
              <a:t> </a:t>
            </a:r>
            <a:r>
              <a:rPr sz="2100" spc="-5" dirty="0"/>
              <a:t>and</a:t>
            </a:r>
            <a:r>
              <a:rPr sz="2100" spc="-20" dirty="0"/>
              <a:t> </a:t>
            </a:r>
            <a:r>
              <a:rPr sz="2100" spc="-5" dirty="0"/>
              <a:t>IP</a:t>
            </a:r>
            <a:r>
              <a:rPr sz="2100" spc="-25" dirty="0"/>
              <a:t> </a:t>
            </a:r>
            <a:r>
              <a:rPr sz="2100" spc="-5" dirty="0"/>
              <a:t>Addresses</a:t>
            </a:r>
            <a:endParaRPr sz="2100" dirty="0"/>
          </a:p>
        </p:txBody>
      </p:sp>
      <p:sp>
        <p:nvSpPr>
          <p:cNvPr id="4" name="object 4"/>
          <p:cNvSpPr txBox="1"/>
          <p:nvPr/>
        </p:nvSpPr>
        <p:spPr>
          <a:xfrm>
            <a:off x="1030187" y="1533833"/>
            <a:ext cx="6762115" cy="1845310"/>
          </a:xfrm>
          <a:prstGeom prst="rect">
            <a:avLst/>
          </a:prstGeom>
        </p:spPr>
        <p:txBody>
          <a:bodyPr vert="horz" wrap="square" lIns="0" tIns="12700" rIns="0" bIns="0" rtlCol="0">
            <a:spAutoFit/>
          </a:bodyPr>
          <a:lstStyle/>
          <a:p>
            <a:pPr marL="287020" indent="-274320">
              <a:lnSpc>
                <a:spcPct val="100000"/>
              </a:lnSpc>
              <a:spcBef>
                <a:spcPts val="100"/>
              </a:spcBef>
              <a:buClr>
                <a:srgbClr val="FBA019"/>
              </a:buClr>
              <a:buSzPct val="85185"/>
              <a:buFont typeface="Wingdings"/>
              <a:buChar char=""/>
              <a:tabLst>
                <a:tab pos="286385" algn="l"/>
                <a:tab pos="287020" algn="l"/>
              </a:tabLst>
            </a:pPr>
            <a:r>
              <a:rPr sz="2700" dirty="0">
                <a:latin typeface="Georgia"/>
                <a:cs typeface="Georgia"/>
              </a:rPr>
              <a:t>AWS</a:t>
            </a:r>
            <a:r>
              <a:rPr sz="2700" spc="-10" dirty="0">
                <a:latin typeface="Georgia"/>
                <a:cs typeface="Georgia"/>
              </a:rPr>
              <a:t> </a:t>
            </a:r>
            <a:r>
              <a:rPr sz="2700" spc="-5" dirty="0">
                <a:latin typeface="Georgia"/>
                <a:cs typeface="Georgia"/>
              </a:rPr>
              <a:t>VPCs</a:t>
            </a:r>
            <a:r>
              <a:rPr sz="2700" spc="-15" dirty="0">
                <a:latin typeface="Georgia"/>
                <a:cs typeface="Georgia"/>
              </a:rPr>
              <a:t> </a:t>
            </a:r>
            <a:r>
              <a:rPr sz="2700" spc="-5" dirty="0">
                <a:latin typeface="Georgia"/>
                <a:cs typeface="Georgia"/>
              </a:rPr>
              <a:t>can use</a:t>
            </a:r>
            <a:r>
              <a:rPr sz="2700" spc="-15" dirty="0">
                <a:latin typeface="Georgia"/>
                <a:cs typeface="Georgia"/>
              </a:rPr>
              <a:t> </a:t>
            </a:r>
            <a:r>
              <a:rPr sz="2700" spc="-5" dirty="0">
                <a:latin typeface="Georgia"/>
                <a:cs typeface="Georgia"/>
              </a:rPr>
              <a:t>CIDR ranges</a:t>
            </a:r>
            <a:r>
              <a:rPr sz="2700" spc="-15" dirty="0">
                <a:latin typeface="Georgia"/>
                <a:cs typeface="Georgia"/>
              </a:rPr>
              <a:t> </a:t>
            </a:r>
            <a:r>
              <a:rPr sz="2700" spc="-5" dirty="0">
                <a:latin typeface="Georgia"/>
                <a:cs typeface="Georgia"/>
              </a:rPr>
              <a:t>between</a:t>
            </a:r>
            <a:endParaRPr sz="2700" dirty="0">
              <a:latin typeface="Georgia"/>
              <a:cs typeface="Georgia"/>
            </a:endParaRPr>
          </a:p>
          <a:p>
            <a:pPr marL="287020">
              <a:lnSpc>
                <a:spcPct val="100000"/>
              </a:lnSpc>
              <a:spcBef>
                <a:spcPts val="45"/>
              </a:spcBef>
            </a:pPr>
            <a:r>
              <a:rPr sz="2700" spc="-5" dirty="0">
                <a:solidFill>
                  <a:srgbClr val="D16349"/>
                </a:solidFill>
                <a:latin typeface="Georgia"/>
                <a:cs typeface="Georgia"/>
              </a:rPr>
              <a:t>/16</a:t>
            </a:r>
            <a:r>
              <a:rPr sz="2700" spc="-35" dirty="0">
                <a:solidFill>
                  <a:srgbClr val="D16349"/>
                </a:solidFill>
                <a:latin typeface="Georgia"/>
                <a:cs typeface="Georgia"/>
              </a:rPr>
              <a:t> </a:t>
            </a:r>
            <a:r>
              <a:rPr sz="2700" dirty="0">
                <a:solidFill>
                  <a:srgbClr val="D16349"/>
                </a:solidFill>
                <a:latin typeface="Georgia"/>
                <a:cs typeface="Georgia"/>
              </a:rPr>
              <a:t>and</a:t>
            </a:r>
            <a:r>
              <a:rPr sz="2700" spc="-30" dirty="0">
                <a:solidFill>
                  <a:srgbClr val="D16349"/>
                </a:solidFill>
                <a:latin typeface="Georgia"/>
                <a:cs typeface="Georgia"/>
              </a:rPr>
              <a:t> </a:t>
            </a:r>
            <a:r>
              <a:rPr sz="2700" dirty="0">
                <a:solidFill>
                  <a:srgbClr val="D16349"/>
                </a:solidFill>
                <a:latin typeface="Georgia"/>
                <a:cs typeface="Georgia"/>
              </a:rPr>
              <a:t>/28</a:t>
            </a:r>
            <a:r>
              <a:rPr sz="2700" dirty="0">
                <a:latin typeface="Georgia"/>
                <a:cs typeface="Georgia"/>
              </a:rPr>
              <a:t>.</a:t>
            </a:r>
          </a:p>
          <a:p>
            <a:pPr marL="287020" marR="5080" indent="-274320">
              <a:lnSpc>
                <a:spcPts val="3190"/>
              </a:lnSpc>
              <a:spcBef>
                <a:spcPts val="1515"/>
              </a:spcBef>
              <a:buClr>
                <a:srgbClr val="FBA019"/>
              </a:buClr>
              <a:buSzPct val="85185"/>
              <a:buFont typeface="Wingdings"/>
              <a:buChar char=""/>
              <a:tabLst>
                <a:tab pos="286385" algn="l"/>
                <a:tab pos="287020" algn="l"/>
              </a:tabLst>
            </a:pPr>
            <a:r>
              <a:rPr sz="2700" spc="-10" dirty="0">
                <a:latin typeface="Georgia"/>
                <a:cs typeface="Georgia"/>
              </a:rPr>
              <a:t>For every </a:t>
            </a:r>
            <a:r>
              <a:rPr sz="2700" spc="-5" dirty="0">
                <a:latin typeface="Georgia"/>
                <a:cs typeface="Georgia"/>
              </a:rPr>
              <a:t>one step </a:t>
            </a:r>
            <a:r>
              <a:rPr sz="2700" dirty="0">
                <a:latin typeface="Georgia"/>
                <a:cs typeface="Georgia"/>
              </a:rPr>
              <a:t>a </a:t>
            </a:r>
            <a:r>
              <a:rPr sz="2700" spc="-5" dirty="0">
                <a:latin typeface="Georgia"/>
                <a:cs typeface="Georgia"/>
              </a:rPr>
              <a:t>CIDR range </a:t>
            </a:r>
            <a:r>
              <a:rPr sz="2700" spc="-10" dirty="0">
                <a:latin typeface="Georgia"/>
                <a:cs typeface="Georgia"/>
              </a:rPr>
              <a:t>increases, </a:t>
            </a:r>
            <a:r>
              <a:rPr sz="2700" spc="-640" dirty="0">
                <a:latin typeface="Georgia"/>
                <a:cs typeface="Georgia"/>
              </a:rPr>
              <a:t> </a:t>
            </a:r>
            <a:r>
              <a:rPr sz="2700" dirty="0">
                <a:latin typeface="Georgia"/>
                <a:cs typeface="Georgia"/>
              </a:rPr>
              <a:t>the</a:t>
            </a:r>
            <a:r>
              <a:rPr sz="2700" spc="-15" dirty="0">
                <a:latin typeface="Georgia"/>
                <a:cs typeface="Georgia"/>
              </a:rPr>
              <a:t> </a:t>
            </a:r>
            <a:r>
              <a:rPr sz="2700" dirty="0">
                <a:latin typeface="Georgia"/>
                <a:cs typeface="Georgia"/>
              </a:rPr>
              <a:t>total </a:t>
            </a:r>
            <a:r>
              <a:rPr sz="2700" spc="-5" dirty="0">
                <a:latin typeface="Georgia"/>
                <a:cs typeface="Georgia"/>
              </a:rPr>
              <a:t>number</a:t>
            </a:r>
            <a:r>
              <a:rPr sz="2700" spc="-15" dirty="0">
                <a:latin typeface="Georgia"/>
                <a:cs typeface="Georgia"/>
              </a:rPr>
              <a:t> </a:t>
            </a:r>
            <a:r>
              <a:rPr sz="2700" spc="-5" dirty="0">
                <a:latin typeface="Georgia"/>
                <a:cs typeface="Georgia"/>
              </a:rPr>
              <a:t>of</a:t>
            </a:r>
            <a:r>
              <a:rPr sz="2700" spc="-10" dirty="0">
                <a:latin typeface="Georgia"/>
                <a:cs typeface="Georgia"/>
              </a:rPr>
              <a:t> </a:t>
            </a:r>
            <a:r>
              <a:rPr sz="2700" spc="-5" dirty="0">
                <a:latin typeface="Georgia"/>
                <a:cs typeface="Georgia"/>
              </a:rPr>
              <a:t>IPs</a:t>
            </a:r>
            <a:r>
              <a:rPr sz="2700" spc="-10" dirty="0">
                <a:latin typeface="Georgia"/>
                <a:cs typeface="Georgia"/>
              </a:rPr>
              <a:t> </a:t>
            </a:r>
            <a:r>
              <a:rPr sz="2700" spc="-5" dirty="0">
                <a:latin typeface="Georgia"/>
                <a:cs typeface="Georgia"/>
              </a:rPr>
              <a:t>is</a:t>
            </a:r>
            <a:r>
              <a:rPr sz="2700" spc="-15" dirty="0">
                <a:latin typeface="Georgia"/>
                <a:cs typeface="Georgia"/>
              </a:rPr>
              <a:t> </a:t>
            </a:r>
            <a:r>
              <a:rPr sz="2700" spc="-5" dirty="0">
                <a:latin typeface="Georgia"/>
                <a:cs typeface="Georgia"/>
              </a:rPr>
              <a:t>cut</a:t>
            </a:r>
            <a:r>
              <a:rPr sz="2700" dirty="0">
                <a:latin typeface="Georgia"/>
                <a:cs typeface="Georgia"/>
              </a:rPr>
              <a:t> </a:t>
            </a:r>
            <a:r>
              <a:rPr sz="2700" spc="-5" dirty="0">
                <a:latin typeface="Georgia"/>
                <a:cs typeface="Georgia"/>
              </a:rPr>
              <a:t>in</a:t>
            </a:r>
            <a:r>
              <a:rPr sz="2700" dirty="0">
                <a:latin typeface="Georgia"/>
                <a:cs typeface="Georgia"/>
              </a:rPr>
              <a:t> </a:t>
            </a:r>
            <a:r>
              <a:rPr sz="2700" spc="-5" dirty="0">
                <a:latin typeface="Georgia"/>
                <a:cs typeface="Georgia"/>
              </a:rPr>
              <a:t>half:</a:t>
            </a:r>
            <a:endParaRPr sz="2700" dirty="0">
              <a:latin typeface="Georgia"/>
              <a:cs typeface="Georgia"/>
            </a:endParaRPr>
          </a:p>
        </p:txBody>
      </p:sp>
      <p:graphicFrame>
        <p:nvGraphicFramePr>
          <p:cNvPr id="5" name="object 5"/>
          <p:cNvGraphicFramePr>
            <a:graphicFrameLocks noGrp="1"/>
          </p:cNvGraphicFramePr>
          <p:nvPr>
            <p:extLst>
              <p:ext uri="{D42A27DB-BD31-4B8C-83A1-F6EECF244321}">
                <p14:modId xmlns:p14="http://schemas.microsoft.com/office/powerpoint/2010/main" val="432730967"/>
              </p:ext>
            </p:extLst>
          </p:nvPr>
        </p:nvGraphicFramePr>
        <p:xfrm>
          <a:off x="1066763" y="3810689"/>
          <a:ext cx="7233283" cy="1280159"/>
        </p:xfrm>
        <a:graphic>
          <a:graphicData uri="http://schemas.openxmlformats.org/drawingml/2006/table">
            <a:tbl>
              <a:tblPr firstRow="1" bandRow="1">
                <a:tableStyleId>{2D5ABB26-0587-4C30-8999-92F81FD0307C}</a:tableStyleId>
              </a:tblPr>
              <a:tblGrid>
                <a:gridCol w="1031240">
                  <a:extLst>
                    <a:ext uri="{9D8B030D-6E8A-4147-A177-3AD203B41FA5}">
                      <a16:colId xmlns:a16="http://schemas.microsoft.com/office/drawing/2014/main" val="20000"/>
                    </a:ext>
                  </a:extLst>
                </a:gridCol>
                <a:gridCol w="1035685">
                  <a:extLst>
                    <a:ext uri="{9D8B030D-6E8A-4147-A177-3AD203B41FA5}">
                      <a16:colId xmlns:a16="http://schemas.microsoft.com/office/drawing/2014/main" val="20001"/>
                    </a:ext>
                  </a:extLst>
                </a:gridCol>
                <a:gridCol w="1068070">
                  <a:extLst>
                    <a:ext uri="{9D8B030D-6E8A-4147-A177-3AD203B41FA5}">
                      <a16:colId xmlns:a16="http://schemas.microsoft.com/office/drawing/2014/main" val="20002"/>
                    </a:ext>
                  </a:extLst>
                </a:gridCol>
                <a:gridCol w="984884">
                  <a:extLst>
                    <a:ext uri="{9D8B030D-6E8A-4147-A177-3AD203B41FA5}">
                      <a16:colId xmlns:a16="http://schemas.microsoft.com/office/drawing/2014/main" val="20003"/>
                    </a:ext>
                  </a:extLst>
                </a:gridCol>
                <a:gridCol w="1045210">
                  <a:extLst>
                    <a:ext uri="{9D8B030D-6E8A-4147-A177-3AD203B41FA5}">
                      <a16:colId xmlns:a16="http://schemas.microsoft.com/office/drawing/2014/main" val="20004"/>
                    </a:ext>
                  </a:extLst>
                </a:gridCol>
                <a:gridCol w="1044575">
                  <a:extLst>
                    <a:ext uri="{9D8B030D-6E8A-4147-A177-3AD203B41FA5}">
                      <a16:colId xmlns:a16="http://schemas.microsoft.com/office/drawing/2014/main" val="20005"/>
                    </a:ext>
                  </a:extLst>
                </a:gridCol>
                <a:gridCol w="1023619">
                  <a:extLst>
                    <a:ext uri="{9D8B030D-6E8A-4147-A177-3AD203B41FA5}">
                      <a16:colId xmlns:a16="http://schemas.microsoft.com/office/drawing/2014/main" val="20006"/>
                    </a:ext>
                  </a:extLst>
                </a:gridCol>
              </a:tblGrid>
              <a:tr h="365760">
                <a:tc gridSpan="7">
                  <a:txBody>
                    <a:bodyPr/>
                    <a:lstStyle/>
                    <a:p>
                      <a:pPr algn="ctr">
                        <a:lnSpc>
                          <a:spcPct val="100000"/>
                        </a:lnSpc>
                        <a:spcBef>
                          <a:spcPts val="260"/>
                        </a:spcBef>
                      </a:pPr>
                      <a:r>
                        <a:rPr sz="1800" b="1" spc="-5" dirty="0">
                          <a:solidFill>
                            <a:srgbClr val="FFFFFF"/>
                          </a:solidFill>
                          <a:latin typeface="Georgia"/>
                          <a:cs typeface="Georgia"/>
                        </a:rPr>
                        <a:t>CIDR</a:t>
                      </a:r>
                      <a:r>
                        <a:rPr sz="1800" b="1" spc="-15" dirty="0">
                          <a:solidFill>
                            <a:srgbClr val="FFFFFF"/>
                          </a:solidFill>
                          <a:latin typeface="Georgia"/>
                          <a:cs typeface="Georgia"/>
                        </a:rPr>
                        <a:t> </a:t>
                      </a:r>
                      <a:r>
                        <a:rPr sz="1800" b="1" dirty="0">
                          <a:solidFill>
                            <a:srgbClr val="FFFFFF"/>
                          </a:solidFill>
                          <a:latin typeface="Georgia"/>
                          <a:cs typeface="Georgia"/>
                        </a:rPr>
                        <a:t>/</a:t>
                      </a:r>
                      <a:r>
                        <a:rPr sz="1800" b="1" spc="-15" dirty="0">
                          <a:solidFill>
                            <a:srgbClr val="FFFFFF"/>
                          </a:solidFill>
                          <a:latin typeface="Georgia"/>
                          <a:cs typeface="Georgia"/>
                        </a:rPr>
                        <a:t> </a:t>
                      </a:r>
                      <a:r>
                        <a:rPr sz="1800" b="1" dirty="0">
                          <a:solidFill>
                            <a:srgbClr val="FFFFFF"/>
                          </a:solidFill>
                          <a:latin typeface="Georgia"/>
                          <a:cs typeface="Georgia"/>
                        </a:rPr>
                        <a:t>Total</a:t>
                      </a:r>
                      <a:r>
                        <a:rPr sz="1800" b="1" spc="-10" dirty="0">
                          <a:solidFill>
                            <a:srgbClr val="FFFFFF"/>
                          </a:solidFill>
                          <a:latin typeface="Georgia"/>
                          <a:cs typeface="Georgia"/>
                        </a:rPr>
                        <a:t> </a:t>
                      </a:r>
                      <a:r>
                        <a:rPr sz="1800" b="1" spc="-5" dirty="0">
                          <a:solidFill>
                            <a:srgbClr val="FFFFFF"/>
                          </a:solidFill>
                          <a:latin typeface="Georgia"/>
                          <a:cs typeface="Georgia"/>
                        </a:rPr>
                        <a:t>IPs</a:t>
                      </a:r>
                      <a:endParaRPr sz="1800" dirty="0">
                        <a:latin typeface="Georgia"/>
                        <a:cs typeface="Georgia"/>
                      </a:endParaRPr>
                    </a:p>
                  </a:txBody>
                  <a:tcPr marL="0" marR="0" marT="33020" marB="0">
                    <a:lnT w="28575">
                      <a:solidFill>
                        <a:srgbClr val="000000"/>
                      </a:solidFill>
                      <a:prstDash val="solid"/>
                    </a:lnT>
                    <a:lnB w="28575">
                      <a:solidFill>
                        <a:srgbClr val="000000"/>
                      </a:solidFill>
                      <a:prstDash val="solid"/>
                    </a:lnB>
                    <a:solidFill>
                      <a:srgbClr val="D1634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21058">
                <a:tc>
                  <a:txBody>
                    <a:bodyPr/>
                    <a:lstStyle/>
                    <a:p>
                      <a:pPr marL="635" algn="ctr">
                        <a:lnSpc>
                          <a:spcPct val="100000"/>
                        </a:lnSpc>
                        <a:spcBef>
                          <a:spcPts val="265"/>
                        </a:spcBef>
                      </a:pPr>
                      <a:r>
                        <a:rPr sz="1800" dirty="0">
                          <a:latin typeface="Georgia"/>
                          <a:cs typeface="Georgia"/>
                        </a:rPr>
                        <a:t>/16</a:t>
                      </a:r>
                    </a:p>
                  </a:txBody>
                  <a:tcPr marL="0" marR="0" marT="33655" marB="0">
                    <a:lnT w="28575">
                      <a:solidFill>
                        <a:srgbClr val="000000"/>
                      </a:solidFill>
                      <a:prstDash val="solid"/>
                    </a:lnT>
                    <a:solidFill>
                      <a:srgbClr val="E7E7E7"/>
                    </a:solidFill>
                  </a:tcPr>
                </a:tc>
                <a:tc>
                  <a:txBody>
                    <a:bodyPr/>
                    <a:lstStyle/>
                    <a:p>
                      <a:pPr algn="ctr">
                        <a:lnSpc>
                          <a:spcPct val="100000"/>
                        </a:lnSpc>
                        <a:spcBef>
                          <a:spcPts val="265"/>
                        </a:spcBef>
                      </a:pPr>
                      <a:r>
                        <a:rPr sz="1800" dirty="0">
                          <a:latin typeface="Georgia"/>
                          <a:cs typeface="Georgia"/>
                        </a:rPr>
                        <a:t>/17</a:t>
                      </a:r>
                    </a:p>
                  </a:txBody>
                  <a:tcPr marL="0" marR="0" marT="33655" marB="0">
                    <a:lnT w="28575">
                      <a:solidFill>
                        <a:srgbClr val="000000"/>
                      </a:solidFill>
                      <a:prstDash val="solid"/>
                    </a:lnT>
                    <a:solidFill>
                      <a:srgbClr val="E7E7E7"/>
                    </a:solidFill>
                  </a:tcPr>
                </a:tc>
                <a:tc>
                  <a:txBody>
                    <a:bodyPr/>
                    <a:lstStyle/>
                    <a:p>
                      <a:pPr marR="31750" algn="ctr">
                        <a:lnSpc>
                          <a:spcPct val="100000"/>
                        </a:lnSpc>
                        <a:spcBef>
                          <a:spcPts val="265"/>
                        </a:spcBef>
                      </a:pPr>
                      <a:r>
                        <a:rPr sz="1800" dirty="0">
                          <a:latin typeface="Georgia"/>
                          <a:cs typeface="Georgia"/>
                        </a:rPr>
                        <a:t>/18</a:t>
                      </a:r>
                    </a:p>
                  </a:txBody>
                  <a:tcPr marL="0" marR="0" marT="33655" marB="0">
                    <a:lnT w="28575">
                      <a:solidFill>
                        <a:srgbClr val="000000"/>
                      </a:solidFill>
                      <a:prstDash val="solid"/>
                    </a:lnT>
                    <a:solidFill>
                      <a:srgbClr val="E7E7E7"/>
                    </a:solidFill>
                  </a:tcPr>
                </a:tc>
                <a:tc>
                  <a:txBody>
                    <a:bodyPr/>
                    <a:lstStyle/>
                    <a:p>
                      <a:pPr marR="16510" algn="ctr">
                        <a:lnSpc>
                          <a:spcPct val="100000"/>
                        </a:lnSpc>
                        <a:spcBef>
                          <a:spcPts val="265"/>
                        </a:spcBef>
                      </a:pPr>
                      <a:r>
                        <a:rPr sz="1800" dirty="0">
                          <a:latin typeface="Georgia"/>
                          <a:cs typeface="Georgia"/>
                        </a:rPr>
                        <a:t>/19</a:t>
                      </a:r>
                    </a:p>
                  </a:txBody>
                  <a:tcPr marL="0" marR="0" marT="33655" marB="0">
                    <a:lnT w="28575">
                      <a:solidFill>
                        <a:srgbClr val="000000"/>
                      </a:solidFill>
                      <a:prstDash val="solid"/>
                    </a:lnT>
                    <a:solidFill>
                      <a:srgbClr val="E7E7E7"/>
                    </a:solidFill>
                  </a:tcPr>
                </a:tc>
                <a:tc>
                  <a:txBody>
                    <a:bodyPr/>
                    <a:lstStyle/>
                    <a:p>
                      <a:pPr marL="12065" algn="ctr">
                        <a:lnSpc>
                          <a:spcPct val="100000"/>
                        </a:lnSpc>
                        <a:spcBef>
                          <a:spcPts val="265"/>
                        </a:spcBef>
                      </a:pPr>
                      <a:r>
                        <a:rPr sz="1800" spc="-5" dirty="0">
                          <a:latin typeface="Georgia"/>
                          <a:cs typeface="Georgia"/>
                        </a:rPr>
                        <a:t>/20</a:t>
                      </a:r>
                      <a:endParaRPr sz="1800" dirty="0">
                        <a:latin typeface="Georgia"/>
                        <a:cs typeface="Georgia"/>
                      </a:endParaRPr>
                    </a:p>
                  </a:txBody>
                  <a:tcPr marL="0" marR="0" marT="33655" marB="0">
                    <a:lnT w="28575">
                      <a:solidFill>
                        <a:srgbClr val="000000"/>
                      </a:solidFill>
                      <a:prstDash val="solid"/>
                    </a:lnT>
                    <a:solidFill>
                      <a:srgbClr val="E7E7E7"/>
                    </a:solidFill>
                  </a:tcPr>
                </a:tc>
                <a:tc>
                  <a:txBody>
                    <a:bodyPr/>
                    <a:lstStyle/>
                    <a:p>
                      <a:pPr marR="3175" algn="ctr">
                        <a:lnSpc>
                          <a:spcPct val="100000"/>
                        </a:lnSpc>
                        <a:spcBef>
                          <a:spcPts val="265"/>
                        </a:spcBef>
                      </a:pPr>
                      <a:r>
                        <a:rPr sz="1800" spc="-5" dirty="0">
                          <a:latin typeface="Georgia"/>
                          <a:cs typeface="Georgia"/>
                        </a:rPr>
                        <a:t>/21</a:t>
                      </a:r>
                      <a:endParaRPr sz="1800" dirty="0">
                        <a:latin typeface="Georgia"/>
                        <a:cs typeface="Georgia"/>
                      </a:endParaRPr>
                    </a:p>
                  </a:txBody>
                  <a:tcPr marL="0" marR="0" marT="33655" marB="0">
                    <a:lnT w="28575">
                      <a:solidFill>
                        <a:srgbClr val="000000"/>
                      </a:solidFill>
                      <a:prstDash val="solid"/>
                    </a:lnT>
                    <a:solidFill>
                      <a:srgbClr val="E7E7E7"/>
                    </a:solidFill>
                  </a:tcPr>
                </a:tc>
                <a:tc>
                  <a:txBody>
                    <a:bodyPr/>
                    <a:lstStyle/>
                    <a:p>
                      <a:pPr marR="1905" algn="ctr">
                        <a:lnSpc>
                          <a:spcPct val="100000"/>
                        </a:lnSpc>
                        <a:spcBef>
                          <a:spcPts val="265"/>
                        </a:spcBef>
                      </a:pPr>
                      <a:r>
                        <a:rPr sz="1800" spc="-5" dirty="0">
                          <a:latin typeface="Georgia"/>
                          <a:cs typeface="Georgia"/>
                        </a:rPr>
                        <a:t>/22</a:t>
                      </a:r>
                      <a:endParaRPr sz="1800" dirty="0">
                        <a:latin typeface="Georgia"/>
                        <a:cs typeface="Georgia"/>
                      </a:endParaRPr>
                    </a:p>
                  </a:txBody>
                  <a:tcPr marL="0" marR="0" marT="33655" marB="0">
                    <a:lnT w="28575">
                      <a:solidFill>
                        <a:srgbClr val="000000"/>
                      </a:solidFill>
                      <a:prstDash val="solid"/>
                    </a:lnT>
                    <a:solidFill>
                      <a:srgbClr val="E7E7E7"/>
                    </a:solidFill>
                  </a:tcPr>
                </a:tc>
                <a:extLst>
                  <a:ext uri="{0D108BD9-81ED-4DB2-BD59-A6C34878D82A}">
                    <a16:rowId xmlns:a16="http://schemas.microsoft.com/office/drawing/2014/main" val="10001"/>
                  </a:ext>
                </a:extLst>
              </a:tr>
              <a:tr h="593341">
                <a:tc>
                  <a:txBody>
                    <a:bodyPr/>
                    <a:lstStyle/>
                    <a:p>
                      <a:pPr algn="ctr">
                        <a:lnSpc>
                          <a:spcPts val="2080"/>
                        </a:lnSpc>
                      </a:pPr>
                      <a:r>
                        <a:rPr sz="1800" b="1" spc="-5" dirty="0">
                          <a:latin typeface="Georgia"/>
                          <a:cs typeface="Georgia"/>
                        </a:rPr>
                        <a:t>65,536</a:t>
                      </a:r>
                      <a:endParaRPr sz="1800" dirty="0">
                        <a:latin typeface="Georgia"/>
                        <a:cs typeface="Georgia"/>
                      </a:endParaRPr>
                    </a:p>
                  </a:txBody>
                  <a:tcPr marL="0" marR="0" marT="0" marB="0">
                    <a:solidFill>
                      <a:srgbClr val="E7E7E7"/>
                    </a:solidFill>
                  </a:tcPr>
                </a:tc>
                <a:tc>
                  <a:txBody>
                    <a:bodyPr/>
                    <a:lstStyle/>
                    <a:p>
                      <a:pPr algn="ctr">
                        <a:lnSpc>
                          <a:spcPts val="2080"/>
                        </a:lnSpc>
                      </a:pPr>
                      <a:r>
                        <a:rPr sz="1800" b="1" spc="-5" dirty="0">
                          <a:latin typeface="Georgia"/>
                          <a:cs typeface="Georgia"/>
                        </a:rPr>
                        <a:t>32,768</a:t>
                      </a:r>
                      <a:endParaRPr sz="1800" dirty="0">
                        <a:latin typeface="Georgia"/>
                        <a:cs typeface="Georgia"/>
                      </a:endParaRPr>
                    </a:p>
                  </a:txBody>
                  <a:tcPr marL="0" marR="0" marT="0" marB="0">
                    <a:solidFill>
                      <a:srgbClr val="E7E7E7"/>
                    </a:solidFill>
                  </a:tcPr>
                </a:tc>
                <a:tc>
                  <a:txBody>
                    <a:bodyPr/>
                    <a:lstStyle/>
                    <a:p>
                      <a:pPr marR="33020" algn="ctr">
                        <a:lnSpc>
                          <a:spcPts val="2080"/>
                        </a:lnSpc>
                      </a:pPr>
                      <a:r>
                        <a:rPr sz="1800" b="1" spc="-5" dirty="0">
                          <a:latin typeface="Georgia"/>
                          <a:cs typeface="Georgia"/>
                        </a:rPr>
                        <a:t>16,384</a:t>
                      </a:r>
                      <a:endParaRPr sz="1800" dirty="0">
                        <a:latin typeface="Georgia"/>
                        <a:cs typeface="Georgia"/>
                      </a:endParaRPr>
                    </a:p>
                  </a:txBody>
                  <a:tcPr marL="0" marR="0" marT="0" marB="0">
                    <a:solidFill>
                      <a:srgbClr val="E7E7E7"/>
                    </a:solidFill>
                  </a:tcPr>
                </a:tc>
                <a:tc>
                  <a:txBody>
                    <a:bodyPr/>
                    <a:lstStyle/>
                    <a:p>
                      <a:pPr marR="17780" algn="ctr">
                        <a:lnSpc>
                          <a:spcPts val="2080"/>
                        </a:lnSpc>
                      </a:pPr>
                      <a:r>
                        <a:rPr sz="1800" b="1" spc="-5" dirty="0">
                          <a:latin typeface="Georgia"/>
                          <a:cs typeface="Georgia"/>
                        </a:rPr>
                        <a:t>8,192</a:t>
                      </a:r>
                      <a:endParaRPr sz="1800" dirty="0">
                        <a:latin typeface="Georgia"/>
                        <a:cs typeface="Georgia"/>
                      </a:endParaRPr>
                    </a:p>
                  </a:txBody>
                  <a:tcPr marL="0" marR="0" marT="0" marB="0">
                    <a:solidFill>
                      <a:srgbClr val="E7E7E7"/>
                    </a:solidFill>
                  </a:tcPr>
                </a:tc>
                <a:tc>
                  <a:txBody>
                    <a:bodyPr/>
                    <a:lstStyle/>
                    <a:p>
                      <a:pPr marL="12065" algn="ctr">
                        <a:lnSpc>
                          <a:spcPts val="2080"/>
                        </a:lnSpc>
                      </a:pPr>
                      <a:r>
                        <a:rPr sz="1800" b="1" spc="-5" dirty="0">
                          <a:latin typeface="Georgia"/>
                          <a:cs typeface="Georgia"/>
                        </a:rPr>
                        <a:t>4,096</a:t>
                      </a:r>
                      <a:endParaRPr sz="1800" dirty="0">
                        <a:latin typeface="Georgia"/>
                        <a:cs typeface="Georgia"/>
                      </a:endParaRPr>
                    </a:p>
                  </a:txBody>
                  <a:tcPr marL="0" marR="0" marT="0" marB="0">
                    <a:solidFill>
                      <a:srgbClr val="E7E7E7"/>
                    </a:solidFill>
                  </a:tcPr>
                </a:tc>
                <a:tc>
                  <a:txBody>
                    <a:bodyPr/>
                    <a:lstStyle/>
                    <a:p>
                      <a:pPr marR="1905" algn="ctr">
                        <a:lnSpc>
                          <a:spcPts val="2080"/>
                        </a:lnSpc>
                      </a:pPr>
                      <a:r>
                        <a:rPr sz="1800" b="1" spc="-5" dirty="0">
                          <a:latin typeface="Georgia"/>
                          <a:cs typeface="Georgia"/>
                        </a:rPr>
                        <a:t>2,048</a:t>
                      </a:r>
                      <a:endParaRPr sz="1800" dirty="0">
                        <a:latin typeface="Georgia"/>
                        <a:cs typeface="Georgia"/>
                      </a:endParaRPr>
                    </a:p>
                  </a:txBody>
                  <a:tcPr marL="0" marR="0" marT="0" marB="0">
                    <a:solidFill>
                      <a:srgbClr val="E7E7E7"/>
                    </a:solidFill>
                  </a:tcPr>
                </a:tc>
                <a:tc>
                  <a:txBody>
                    <a:bodyPr/>
                    <a:lstStyle/>
                    <a:p>
                      <a:pPr marR="3175" algn="ctr">
                        <a:lnSpc>
                          <a:spcPts val="2080"/>
                        </a:lnSpc>
                      </a:pPr>
                      <a:r>
                        <a:rPr sz="1800" b="1" spc="-5" dirty="0">
                          <a:latin typeface="Georgia"/>
                          <a:cs typeface="Georgia"/>
                        </a:rPr>
                        <a:t>1,024</a:t>
                      </a:r>
                      <a:endParaRPr sz="1800" dirty="0">
                        <a:latin typeface="Georgia"/>
                        <a:cs typeface="Georgia"/>
                      </a:endParaRPr>
                    </a:p>
                  </a:txBody>
                  <a:tcPr marL="0" marR="0" marT="0" marB="0">
                    <a:solidFill>
                      <a:srgbClr val="E7E7E7"/>
                    </a:solidFill>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3997379937"/>
              </p:ext>
            </p:extLst>
          </p:nvPr>
        </p:nvGraphicFramePr>
        <p:xfrm>
          <a:off x="1030187" y="5127424"/>
          <a:ext cx="7235823" cy="587576"/>
        </p:xfrm>
        <a:graphic>
          <a:graphicData uri="http://schemas.openxmlformats.org/drawingml/2006/table">
            <a:tbl>
              <a:tblPr firstRow="1" bandRow="1">
                <a:tableStyleId>{2D5ABB26-0587-4C30-8999-92F81FD0307C}</a:tableStyleId>
              </a:tblPr>
              <a:tblGrid>
                <a:gridCol w="1023619">
                  <a:extLst>
                    <a:ext uri="{9D8B030D-6E8A-4147-A177-3AD203B41FA5}">
                      <a16:colId xmlns:a16="http://schemas.microsoft.com/office/drawing/2014/main" val="20000"/>
                    </a:ext>
                  </a:extLst>
                </a:gridCol>
                <a:gridCol w="1046480">
                  <a:extLst>
                    <a:ext uri="{9D8B030D-6E8A-4147-A177-3AD203B41FA5}">
                      <a16:colId xmlns:a16="http://schemas.microsoft.com/office/drawing/2014/main" val="20001"/>
                    </a:ext>
                  </a:extLst>
                </a:gridCol>
                <a:gridCol w="1041400">
                  <a:extLst>
                    <a:ext uri="{9D8B030D-6E8A-4147-A177-3AD203B41FA5}">
                      <a16:colId xmlns:a16="http://schemas.microsoft.com/office/drawing/2014/main" val="20002"/>
                    </a:ext>
                  </a:extLst>
                </a:gridCol>
                <a:gridCol w="1026160">
                  <a:extLst>
                    <a:ext uri="{9D8B030D-6E8A-4147-A177-3AD203B41FA5}">
                      <a16:colId xmlns:a16="http://schemas.microsoft.com/office/drawing/2014/main" val="20003"/>
                    </a:ext>
                  </a:extLst>
                </a:gridCol>
                <a:gridCol w="1024889">
                  <a:extLst>
                    <a:ext uri="{9D8B030D-6E8A-4147-A177-3AD203B41FA5}">
                      <a16:colId xmlns:a16="http://schemas.microsoft.com/office/drawing/2014/main" val="20004"/>
                    </a:ext>
                  </a:extLst>
                </a:gridCol>
                <a:gridCol w="2073275">
                  <a:extLst>
                    <a:ext uri="{9D8B030D-6E8A-4147-A177-3AD203B41FA5}">
                      <a16:colId xmlns:a16="http://schemas.microsoft.com/office/drawing/2014/main" val="20005"/>
                    </a:ext>
                  </a:extLst>
                </a:gridCol>
              </a:tblGrid>
              <a:tr h="268555">
                <a:tc>
                  <a:txBody>
                    <a:bodyPr/>
                    <a:lstStyle/>
                    <a:p>
                      <a:pPr marL="335280">
                        <a:lnSpc>
                          <a:spcPts val="2010"/>
                        </a:lnSpc>
                      </a:pPr>
                      <a:r>
                        <a:rPr sz="1800" spc="-5" dirty="0">
                          <a:latin typeface="Georgia"/>
                          <a:cs typeface="Georgia"/>
                        </a:rPr>
                        <a:t>/23</a:t>
                      </a:r>
                      <a:endParaRPr sz="1800" dirty="0">
                        <a:latin typeface="Georgia"/>
                        <a:cs typeface="Georgia"/>
                      </a:endParaRPr>
                    </a:p>
                  </a:txBody>
                  <a:tcPr marL="0" marR="0" marT="0" marB="0"/>
                </a:tc>
                <a:tc>
                  <a:txBody>
                    <a:bodyPr/>
                    <a:lstStyle/>
                    <a:p>
                      <a:pPr marL="3810" algn="ctr">
                        <a:lnSpc>
                          <a:spcPts val="2010"/>
                        </a:lnSpc>
                      </a:pPr>
                      <a:r>
                        <a:rPr sz="1800" spc="-5" dirty="0">
                          <a:latin typeface="Georgia"/>
                          <a:cs typeface="Georgia"/>
                        </a:rPr>
                        <a:t>/24</a:t>
                      </a:r>
                      <a:endParaRPr sz="1800" dirty="0">
                        <a:latin typeface="Georgia"/>
                        <a:cs typeface="Georgia"/>
                      </a:endParaRPr>
                    </a:p>
                  </a:txBody>
                  <a:tcPr marL="0" marR="0" marT="0" marB="0"/>
                </a:tc>
                <a:tc>
                  <a:txBody>
                    <a:bodyPr/>
                    <a:lstStyle/>
                    <a:p>
                      <a:pPr marR="8255" algn="ctr">
                        <a:lnSpc>
                          <a:spcPts val="2010"/>
                        </a:lnSpc>
                      </a:pPr>
                      <a:r>
                        <a:rPr sz="1800" spc="-5" dirty="0">
                          <a:latin typeface="Georgia"/>
                          <a:cs typeface="Georgia"/>
                        </a:rPr>
                        <a:t>/25</a:t>
                      </a:r>
                      <a:endParaRPr sz="1800" dirty="0">
                        <a:latin typeface="Georgia"/>
                        <a:cs typeface="Georgia"/>
                      </a:endParaRPr>
                    </a:p>
                  </a:txBody>
                  <a:tcPr marL="0" marR="0" marT="0" marB="0"/>
                </a:tc>
                <a:tc>
                  <a:txBody>
                    <a:bodyPr/>
                    <a:lstStyle/>
                    <a:p>
                      <a:pPr marL="322580">
                        <a:lnSpc>
                          <a:spcPts val="2010"/>
                        </a:lnSpc>
                      </a:pPr>
                      <a:r>
                        <a:rPr sz="1800" spc="-5" dirty="0">
                          <a:latin typeface="Georgia"/>
                          <a:cs typeface="Georgia"/>
                        </a:rPr>
                        <a:t>/26</a:t>
                      </a:r>
                      <a:endParaRPr sz="1800" dirty="0">
                        <a:latin typeface="Georgia"/>
                        <a:cs typeface="Georgia"/>
                      </a:endParaRPr>
                    </a:p>
                  </a:txBody>
                  <a:tcPr marL="0" marR="0" marT="0" marB="0"/>
                </a:tc>
                <a:tc>
                  <a:txBody>
                    <a:bodyPr/>
                    <a:lstStyle/>
                    <a:p>
                      <a:pPr marL="1270" algn="ctr">
                        <a:lnSpc>
                          <a:spcPts val="2010"/>
                        </a:lnSpc>
                      </a:pPr>
                      <a:r>
                        <a:rPr sz="1800" spc="-5" dirty="0">
                          <a:latin typeface="Georgia"/>
                          <a:cs typeface="Georgia"/>
                        </a:rPr>
                        <a:t>/27</a:t>
                      </a:r>
                      <a:endParaRPr sz="1800" dirty="0">
                        <a:latin typeface="Georgia"/>
                        <a:cs typeface="Georgia"/>
                      </a:endParaRPr>
                    </a:p>
                  </a:txBody>
                  <a:tcPr marL="0" marR="0" marT="0" marB="0"/>
                </a:tc>
                <a:tc>
                  <a:txBody>
                    <a:bodyPr/>
                    <a:lstStyle/>
                    <a:p>
                      <a:pPr marL="335915">
                        <a:lnSpc>
                          <a:spcPts val="2010"/>
                        </a:lnSpc>
                      </a:pPr>
                      <a:r>
                        <a:rPr sz="1800" spc="-5" dirty="0">
                          <a:latin typeface="Georgia"/>
                          <a:cs typeface="Georgia"/>
                        </a:rPr>
                        <a:t>/28</a:t>
                      </a:r>
                      <a:endParaRPr sz="1800" dirty="0">
                        <a:latin typeface="Georgia"/>
                        <a:cs typeface="Georgia"/>
                      </a:endParaRPr>
                    </a:p>
                  </a:txBody>
                  <a:tcPr marL="0" marR="0" marT="0" marB="0"/>
                </a:tc>
                <a:extLst>
                  <a:ext uri="{0D108BD9-81ED-4DB2-BD59-A6C34878D82A}">
                    <a16:rowId xmlns:a16="http://schemas.microsoft.com/office/drawing/2014/main" val="10000"/>
                  </a:ext>
                </a:extLst>
              </a:tr>
              <a:tr h="319021">
                <a:tc>
                  <a:txBody>
                    <a:bodyPr/>
                    <a:lstStyle/>
                    <a:p>
                      <a:pPr marL="319405">
                        <a:lnSpc>
                          <a:spcPts val="2080"/>
                        </a:lnSpc>
                      </a:pPr>
                      <a:r>
                        <a:rPr sz="1800" b="1" dirty="0">
                          <a:latin typeface="Georgia"/>
                          <a:cs typeface="Georgia"/>
                        </a:rPr>
                        <a:t>512</a:t>
                      </a:r>
                      <a:endParaRPr sz="1800" dirty="0">
                        <a:latin typeface="Georgia"/>
                        <a:cs typeface="Georgia"/>
                      </a:endParaRPr>
                    </a:p>
                  </a:txBody>
                  <a:tcPr marL="0" marR="0" marT="0" marB="0">
                    <a:lnB w="28575">
                      <a:solidFill>
                        <a:srgbClr val="000000"/>
                      </a:solidFill>
                      <a:prstDash val="solid"/>
                    </a:lnB>
                  </a:tcPr>
                </a:tc>
                <a:tc>
                  <a:txBody>
                    <a:bodyPr/>
                    <a:lstStyle/>
                    <a:p>
                      <a:pPr marL="3810" algn="ctr">
                        <a:lnSpc>
                          <a:spcPts val="2080"/>
                        </a:lnSpc>
                      </a:pPr>
                      <a:r>
                        <a:rPr sz="1800" b="1" spc="-5" dirty="0">
                          <a:latin typeface="Georgia"/>
                          <a:cs typeface="Georgia"/>
                        </a:rPr>
                        <a:t>256</a:t>
                      </a:r>
                      <a:endParaRPr sz="1800" dirty="0">
                        <a:latin typeface="Georgia"/>
                        <a:cs typeface="Georgia"/>
                      </a:endParaRPr>
                    </a:p>
                  </a:txBody>
                  <a:tcPr marL="0" marR="0" marT="0" marB="0">
                    <a:lnB w="28575">
                      <a:solidFill>
                        <a:srgbClr val="000000"/>
                      </a:solidFill>
                      <a:prstDash val="solid"/>
                    </a:lnB>
                  </a:tcPr>
                </a:tc>
                <a:tc>
                  <a:txBody>
                    <a:bodyPr/>
                    <a:lstStyle/>
                    <a:p>
                      <a:pPr marR="7620" algn="ctr">
                        <a:lnSpc>
                          <a:spcPts val="2080"/>
                        </a:lnSpc>
                      </a:pPr>
                      <a:r>
                        <a:rPr sz="1800" b="1" dirty="0">
                          <a:latin typeface="Georgia"/>
                          <a:cs typeface="Georgia"/>
                        </a:rPr>
                        <a:t>128</a:t>
                      </a:r>
                      <a:endParaRPr sz="1800" dirty="0">
                        <a:latin typeface="Georgia"/>
                        <a:cs typeface="Georgia"/>
                      </a:endParaRPr>
                    </a:p>
                  </a:txBody>
                  <a:tcPr marL="0" marR="0" marT="0" marB="0">
                    <a:lnB w="28575">
                      <a:solidFill>
                        <a:srgbClr val="000000"/>
                      </a:solidFill>
                      <a:prstDash val="solid"/>
                    </a:lnB>
                  </a:tcPr>
                </a:tc>
                <a:tc>
                  <a:txBody>
                    <a:bodyPr/>
                    <a:lstStyle/>
                    <a:p>
                      <a:pPr marL="356235">
                        <a:lnSpc>
                          <a:spcPts val="2080"/>
                        </a:lnSpc>
                      </a:pPr>
                      <a:r>
                        <a:rPr sz="1800" b="1" spc="-5" dirty="0">
                          <a:latin typeface="Georgia"/>
                          <a:cs typeface="Georgia"/>
                        </a:rPr>
                        <a:t>64</a:t>
                      </a:r>
                      <a:endParaRPr sz="1800" dirty="0">
                        <a:latin typeface="Georgia"/>
                        <a:cs typeface="Georgia"/>
                      </a:endParaRPr>
                    </a:p>
                  </a:txBody>
                  <a:tcPr marL="0" marR="0" marT="0" marB="0">
                    <a:lnB w="28575">
                      <a:solidFill>
                        <a:srgbClr val="000000"/>
                      </a:solidFill>
                      <a:prstDash val="solid"/>
                    </a:lnB>
                  </a:tcPr>
                </a:tc>
                <a:tc>
                  <a:txBody>
                    <a:bodyPr/>
                    <a:lstStyle/>
                    <a:p>
                      <a:pPr marL="1270" algn="ctr">
                        <a:lnSpc>
                          <a:spcPts val="2080"/>
                        </a:lnSpc>
                      </a:pPr>
                      <a:r>
                        <a:rPr sz="1800" b="1" dirty="0">
                          <a:latin typeface="Georgia"/>
                          <a:cs typeface="Georgia"/>
                        </a:rPr>
                        <a:t>32</a:t>
                      </a:r>
                      <a:endParaRPr sz="1800" dirty="0">
                        <a:latin typeface="Georgia"/>
                        <a:cs typeface="Georgia"/>
                      </a:endParaRPr>
                    </a:p>
                  </a:txBody>
                  <a:tcPr marL="0" marR="0" marT="0" marB="0">
                    <a:lnB w="28575">
                      <a:solidFill>
                        <a:srgbClr val="000000"/>
                      </a:solidFill>
                      <a:prstDash val="solid"/>
                    </a:lnB>
                  </a:tcPr>
                </a:tc>
                <a:tc>
                  <a:txBody>
                    <a:bodyPr/>
                    <a:lstStyle/>
                    <a:p>
                      <a:pPr marL="391795">
                        <a:lnSpc>
                          <a:spcPts val="2080"/>
                        </a:lnSpc>
                      </a:pPr>
                      <a:r>
                        <a:rPr sz="1800" b="1" spc="5" dirty="0">
                          <a:latin typeface="Georgia"/>
                          <a:cs typeface="Georgia"/>
                        </a:rPr>
                        <a:t>16</a:t>
                      </a:r>
                      <a:endParaRPr sz="1800" dirty="0">
                        <a:latin typeface="Georgia"/>
                        <a:cs typeface="Georgia"/>
                      </a:endParaRPr>
                    </a:p>
                  </a:txBody>
                  <a:tcPr marL="0" marR="0" marT="0" marB="0">
                    <a:lnB w="28575">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38755" y="363102"/>
            <a:ext cx="3666490" cy="513080"/>
          </a:xfrm>
          <a:prstGeom prst="rect">
            <a:avLst/>
          </a:prstGeom>
        </p:spPr>
        <p:txBody>
          <a:bodyPr vert="horz" wrap="square" lIns="0" tIns="12700" rIns="0" bIns="0" rtlCol="0">
            <a:spAutoFit/>
          </a:bodyPr>
          <a:lstStyle/>
          <a:p>
            <a:pPr marL="12700">
              <a:lnSpc>
                <a:spcPct val="100000"/>
              </a:lnSpc>
              <a:spcBef>
                <a:spcPts val="100"/>
              </a:spcBef>
            </a:pPr>
            <a:r>
              <a:rPr b="1" dirty="0">
                <a:latin typeface="Georgia"/>
                <a:cs typeface="Georgia"/>
              </a:rPr>
              <a:t>What</a:t>
            </a:r>
            <a:r>
              <a:rPr b="1" spc="-35" dirty="0">
                <a:latin typeface="Georgia"/>
                <a:cs typeface="Georgia"/>
              </a:rPr>
              <a:t> </a:t>
            </a:r>
            <a:r>
              <a:rPr dirty="0"/>
              <a:t>Are</a:t>
            </a:r>
            <a:r>
              <a:rPr spc="-30" dirty="0"/>
              <a:t> </a:t>
            </a:r>
            <a:r>
              <a:rPr spc="-5" dirty="0"/>
              <a:t>Subnets</a:t>
            </a:r>
            <a:r>
              <a:rPr b="1" spc="-5" dirty="0">
                <a:latin typeface="Georgia"/>
                <a:cs typeface="Georgia"/>
              </a:rPr>
              <a:t>?</a:t>
            </a:r>
          </a:p>
        </p:txBody>
      </p:sp>
      <p:sp>
        <p:nvSpPr>
          <p:cNvPr id="4" name="object 4"/>
          <p:cNvSpPr txBox="1"/>
          <p:nvPr/>
        </p:nvSpPr>
        <p:spPr>
          <a:xfrm>
            <a:off x="685800" y="1461908"/>
            <a:ext cx="7543800" cy="2280111"/>
          </a:xfrm>
          <a:prstGeom prst="rect">
            <a:avLst/>
          </a:prstGeom>
        </p:spPr>
        <p:txBody>
          <a:bodyPr vert="horz" wrap="square" lIns="0" tIns="12700" rIns="0" bIns="0" rtlCol="0">
            <a:spAutoFit/>
          </a:bodyPr>
          <a:lstStyle/>
          <a:p>
            <a:pPr marL="12700">
              <a:lnSpc>
                <a:spcPct val="100000"/>
              </a:lnSpc>
              <a:spcBef>
                <a:spcPts val="100"/>
              </a:spcBef>
            </a:pPr>
            <a:r>
              <a:rPr lang="en-US" sz="1600" dirty="0">
                <a:latin typeface="Georgia"/>
                <a:cs typeface="Georgia"/>
              </a:rPr>
              <a:t>A Subnet </a:t>
            </a:r>
            <a:r>
              <a:rPr lang="en-US" sz="1600" spc="-5" dirty="0">
                <a:latin typeface="Georgia"/>
                <a:cs typeface="Georgia"/>
              </a:rPr>
              <a:t>is</a:t>
            </a:r>
            <a:r>
              <a:rPr lang="en-US" sz="1600" spc="5" dirty="0">
                <a:latin typeface="Georgia"/>
                <a:cs typeface="Georgia"/>
              </a:rPr>
              <a:t> </a:t>
            </a:r>
            <a:r>
              <a:rPr lang="en-US" sz="1600" spc="-5" dirty="0">
                <a:solidFill>
                  <a:srgbClr val="D16349"/>
                </a:solidFill>
                <a:latin typeface="Georgia"/>
                <a:cs typeface="Georgia"/>
              </a:rPr>
              <a:t>range</a:t>
            </a:r>
            <a:r>
              <a:rPr lang="en-US" sz="1600" dirty="0">
                <a:solidFill>
                  <a:srgbClr val="D16349"/>
                </a:solidFill>
                <a:latin typeface="Georgia"/>
                <a:cs typeface="Georgia"/>
              </a:rPr>
              <a:t> </a:t>
            </a:r>
            <a:r>
              <a:rPr lang="en-US" sz="1600" dirty="0">
                <a:latin typeface="Georgia"/>
                <a:cs typeface="Georgia"/>
              </a:rPr>
              <a:t>or </a:t>
            </a:r>
            <a:r>
              <a:rPr lang="en-US" sz="1600" spc="-5" dirty="0">
                <a:solidFill>
                  <a:srgbClr val="D16349"/>
                </a:solidFill>
                <a:latin typeface="Georgia"/>
                <a:cs typeface="Georgia"/>
              </a:rPr>
              <a:t>partition</a:t>
            </a:r>
            <a:r>
              <a:rPr lang="en-US" sz="1600" dirty="0">
                <a:solidFill>
                  <a:srgbClr val="D16349"/>
                </a:solidFill>
                <a:latin typeface="Georgia"/>
                <a:cs typeface="Georgia"/>
              </a:rPr>
              <a:t> </a:t>
            </a:r>
            <a:r>
              <a:rPr lang="en-US" sz="1600" dirty="0">
                <a:latin typeface="Georgia"/>
                <a:cs typeface="Georgia"/>
              </a:rPr>
              <a:t>of</a:t>
            </a:r>
            <a:r>
              <a:rPr lang="en-US" sz="1600" spc="15" dirty="0">
                <a:latin typeface="Georgia"/>
                <a:cs typeface="Georgia"/>
              </a:rPr>
              <a:t> IP addresses in </a:t>
            </a:r>
            <a:r>
              <a:rPr lang="en-US" sz="1600" dirty="0">
                <a:latin typeface="Georgia"/>
                <a:cs typeface="Georgia"/>
              </a:rPr>
              <a:t>your VPC, they are</a:t>
            </a:r>
            <a:r>
              <a:rPr lang="en-US" sz="1600" spc="10" dirty="0">
                <a:latin typeface="Georgia"/>
                <a:cs typeface="Georgia"/>
              </a:rPr>
              <a:t> </a:t>
            </a:r>
            <a:r>
              <a:rPr lang="en-US" sz="1600" dirty="0">
                <a:latin typeface="Georgia"/>
                <a:cs typeface="Georgia"/>
              </a:rPr>
              <a:t>by divided by</a:t>
            </a:r>
            <a:r>
              <a:rPr lang="en-US" sz="1600" spc="10" dirty="0">
                <a:latin typeface="Georgia"/>
                <a:cs typeface="Georgia"/>
              </a:rPr>
              <a:t> </a:t>
            </a:r>
            <a:r>
              <a:rPr lang="en-US" sz="1600" spc="-5" dirty="0">
                <a:solidFill>
                  <a:srgbClr val="D16349"/>
                </a:solidFill>
                <a:latin typeface="Georgia"/>
                <a:cs typeface="Georgia"/>
              </a:rPr>
              <a:t>CIDR</a:t>
            </a:r>
            <a:r>
              <a:rPr lang="en-US" sz="1600" spc="10" dirty="0">
                <a:solidFill>
                  <a:srgbClr val="D16349"/>
                </a:solidFill>
                <a:latin typeface="Georgia"/>
                <a:cs typeface="Georgia"/>
              </a:rPr>
              <a:t> </a:t>
            </a:r>
            <a:r>
              <a:rPr lang="en-US" sz="1600" spc="-5" dirty="0">
                <a:solidFill>
                  <a:srgbClr val="D16349"/>
                </a:solidFill>
                <a:latin typeface="Georgia"/>
                <a:cs typeface="Georgia"/>
              </a:rPr>
              <a:t>range</a:t>
            </a:r>
            <a:r>
              <a:rPr sz="1600" spc="-5" dirty="0">
                <a:latin typeface="Georgia"/>
                <a:cs typeface="Georgia"/>
              </a:rPr>
              <a:t>.</a:t>
            </a:r>
            <a:r>
              <a:rPr lang="en-US" sz="1600" spc="-5" dirty="0">
                <a:latin typeface="Georgia"/>
                <a:cs typeface="Georgia"/>
              </a:rPr>
              <a:t> Subnet divide the VPC’s IP address range into smaller, manageable segments and can be designated as either public or private.</a:t>
            </a:r>
          </a:p>
          <a:p>
            <a:pPr marL="12700">
              <a:lnSpc>
                <a:spcPct val="100000"/>
              </a:lnSpc>
              <a:spcBef>
                <a:spcPts val="100"/>
              </a:spcBef>
            </a:pPr>
            <a:endParaRPr lang="en-US" sz="1600" spc="-5" dirty="0">
              <a:latin typeface="Georgia"/>
              <a:cs typeface="Georgia"/>
            </a:endParaRPr>
          </a:p>
          <a:p>
            <a:pPr marL="298450" indent="-285750">
              <a:spcBef>
                <a:spcPts val="100"/>
              </a:spcBef>
              <a:buFont typeface="Arial" panose="020B0604020202020204" pitchFamily="34" charset="0"/>
              <a:buChar char="•"/>
            </a:pPr>
            <a:r>
              <a:rPr lang="en-US" sz="1600" spc="-5" dirty="0">
                <a:latin typeface="Georgia"/>
              </a:rPr>
              <a:t>When you provision an Amazon VPC, all subnets can communicate with each other by default.</a:t>
            </a:r>
          </a:p>
          <a:p>
            <a:pPr marL="298450" indent="-285750">
              <a:spcBef>
                <a:spcPts val="100"/>
              </a:spcBef>
              <a:buFont typeface="Arial" panose="020B0604020202020204" pitchFamily="34" charset="0"/>
              <a:buChar char="•"/>
            </a:pPr>
            <a:r>
              <a:rPr lang="en-US" sz="1600" spc="-5" dirty="0">
                <a:latin typeface="Georgia"/>
              </a:rPr>
              <a:t>For IPv6, the subnet size is fixed to be a /64.</a:t>
            </a:r>
          </a:p>
          <a:p>
            <a:pPr marL="12700">
              <a:lnSpc>
                <a:spcPct val="100000"/>
              </a:lnSpc>
              <a:spcBef>
                <a:spcPts val="100"/>
              </a:spcBef>
            </a:pPr>
            <a:endParaRPr lang="en-US" sz="1600" spc="-5" dirty="0">
              <a:latin typeface="Georgia"/>
              <a:cs typeface="Georgia"/>
            </a:endParaRPr>
          </a:p>
          <a:p>
            <a:pPr marL="12700">
              <a:lnSpc>
                <a:spcPct val="100000"/>
              </a:lnSpc>
              <a:spcBef>
                <a:spcPts val="100"/>
              </a:spcBef>
            </a:pPr>
            <a:endParaRPr sz="1600" dirty="0">
              <a:latin typeface="Georgia"/>
              <a:cs typeface="Georgia"/>
            </a:endParaRPr>
          </a:p>
        </p:txBody>
      </p:sp>
      <p:sp>
        <p:nvSpPr>
          <p:cNvPr id="5" name="object 5"/>
          <p:cNvSpPr txBox="1"/>
          <p:nvPr/>
        </p:nvSpPr>
        <p:spPr>
          <a:xfrm>
            <a:off x="685800" y="3607475"/>
            <a:ext cx="1045844" cy="284480"/>
          </a:xfrm>
          <a:prstGeom prst="rect">
            <a:avLst/>
          </a:prstGeom>
        </p:spPr>
        <p:txBody>
          <a:bodyPr vert="horz" wrap="square" lIns="0" tIns="12700" rIns="0" bIns="0" rtlCol="0">
            <a:spAutoFit/>
          </a:bodyPr>
          <a:lstStyle/>
          <a:p>
            <a:pPr marL="12700">
              <a:lnSpc>
                <a:spcPct val="100000"/>
              </a:lnSpc>
              <a:spcBef>
                <a:spcPts val="100"/>
              </a:spcBef>
            </a:pPr>
            <a:r>
              <a:rPr sz="1700" b="1" spc="-35" dirty="0">
                <a:latin typeface="Georgia"/>
                <a:cs typeface="Georgia"/>
              </a:rPr>
              <a:t>Example:</a:t>
            </a:r>
            <a:endParaRPr sz="1700" dirty="0">
              <a:latin typeface="Georgia"/>
              <a:cs typeface="Georgia"/>
            </a:endParaRPr>
          </a:p>
        </p:txBody>
      </p:sp>
      <p:sp>
        <p:nvSpPr>
          <p:cNvPr id="9" name="object 9"/>
          <p:cNvSpPr txBox="1"/>
          <p:nvPr/>
        </p:nvSpPr>
        <p:spPr>
          <a:xfrm>
            <a:off x="4126598" y="3821683"/>
            <a:ext cx="5899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eorgia"/>
                <a:cs typeface="Georgia"/>
              </a:rPr>
              <a:t>1</a:t>
            </a:r>
            <a:r>
              <a:rPr sz="1800" b="1" dirty="0">
                <a:latin typeface="Georgia"/>
                <a:cs typeface="Georgia"/>
              </a:rPr>
              <a:t>0</a:t>
            </a:r>
            <a:r>
              <a:rPr sz="1800" b="1" spc="-5" dirty="0">
                <a:latin typeface="Georgia"/>
                <a:cs typeface="Georgia"/>
              </a:rPr>
              <a:t>2</a:t>
            </a:r>
            <a:r>
              <a:rPr sz="1800" b="1" dirty="0">
                <a:latin typeface="Georgia"/>
                <a:cs typeface="Georgia"/>
              </a:rPr>
              <a:t>4</a:t>
            </a:r>
            <a:endParaRPr sz="1800" dirty="0">
              <a:latin typeface="Georgia"/>
              <a:cs typeface="Georgia"/>
            </a:endParaRPr>
          </a:p>
        </p:txBody>
      </p:sp>
      <p:grpSp>
        <p:nvGrpSpPr>
          <p:cNvPr id="10" name="object 10"/>
          <p:cNvGrpSpPr/>
          <p:nvPr/>
        </p:nvGrpSpPr>
        <p:grpSpPr>
          <a:xfrm>
            <a:off x="3181845" y="3392170"/>
            <a:ext cx="2489835" cy="2475230"/>
            <a:chOff x="3181845" y="2615860"/>
            <a:chExt cx="2489835" cy="2475230"/>
          </a:xfrm>
        </p:grpSpPr>
        <p:sp>
          <p:nvSpPr>
            <p:cNvPr id="11" name="object 11"/>
            <p:cNvSpPr/>
            <p:nvPr/>
          </p:nvSpPr>
          <p:spPr>
            <a:xfrm>
              <a:off x="3194545" y="2628560"/>
              <a:ext cx="1232535" cy="1232535"/>
            </a:xfrm>
            <a:custGeom>
              <a:avLst/>
              <a:gdLst/>
              <a:ahLst/>
              <a:cxnLst/>
              <a:rect l="l" t="t" r="r" b="b"/>
              <a:pathLst>
                <a:path w="1232535" h="1232535">
                  <a:moveTo>
                    <a:pt x="1232027" y="0"/>
                  </a:moveTo>
                  <a:lnTo>
                    <a:pt x="1183649" y="932"/>
                  </a:lnTo>
                  <a:lnTo>
                    <a:pt x="1135744" y="3706"/>
                  </a:lnTo>
                  <a:lnTo>
                    <a:pt x="1088346" y="8288"/>
                  </a:lnTo>
                  <a:lnTo>
                    <a:pt x="1041489" y="14644"/>
                  </a:lnTo>
                  <a:lnTo>
                    <a:pt x="995207" y="22739"/>
                  </a:lnTo>
                  <a:lnTo>
                    <a:pt x="949534" y="32538"/>
                  </a:lnTo>
                  <a:lnTo>
                    <a:pt x="904505" y="44009"/>
                  </a:lnTo>
                  <a:lnTo>
                    <a:pt x="860153" y="57116"/>
                  </a:lnTo>
                  <a:lnTo>
                    <a:pt x="816514" y="71825"/>
                  </a:lnTo>
                  <a:lnTo>
                    <a:pt x="773622" y="88102"/>
                  </a:lnTo>
                  <a:lnTo>
                    <a:pt x="731509" y="105914"/>
                  </a:lnTo>
                  <a:lnTo>
                    <a:pt x="690212" y="125224"/>
                  </a:lnTo>
                  <a:lnTo>
                    <a:pt x="649764" y="146000"/>
                  </a:lnTo>
                  <a:lnTo>
                    <a:pt x="610199" y="168207"/>
                  </a:lnTo>
                  <a:lnTo>
                    <a:pt x="571551" y="191811"/>
                  </a:lnTo>
                  <a:lnTo>
                    <a:pt x="533855" y="216778"/>
                  </a:lnTo>
                  <a:lnTo>
                    <a:pt x="497146" y="243073"/>
                  </a:lnTo>
                  <a:lnTo>
                    <a:pt x="461456" y="270662"/>
                  </a:lnTo>
                  <a:lnTo>
                    <a:pt x="426821" y="299511"/>
                  </a:lnTo>
                  <a:lnTo>
                    <a:pt x="393275" y="329586"/>
                  </a:lnTo>
                  <a:lnTo>
                    <a:pt x="360852" y="360852"/>
                  </a:lnTo>
                  <a:lnTo>
                    <a:pt x="329585" y="393275"/>
                  </a:lnTo>
                  <a:lnTo>
                    <a:pt x="299511" y="426822"/>
                  </a:lnTo>
                  <a:lnTo>
                    <a:pt x="270662" y="461457"/>
                  </a:lnTo>
                  <a:lnTo>
                    <a:pt x="243073" y="497146"/>
                  </a:lnTo>
                  <a:lnTo>
                    <a:pt x="216778" y="533856"/>
                  </a:lnTo>
                  <a:lnTo>
                    <a:pt x="191811" y="571552"/>
                  </a:lnTo>
                  <a:lnTo>
                    <a:pt x="168207" y="610199"/>
                  </a:lnTo>
                  <a:lnTo>
                    <a:pt x="146000" y="649764"/>
                  </a:lnTo>
                  <a:lnTo>
                    <a:pt x="125224" y="690212"/>
                  </a:lnTo>
                  <a:lnTo>
                    <a:pt x="105913" y="731510"/>
                  </a:lnTo>
                  <a:lnTo>
                    <a:pt x="88102" y="773622"/>
                  </a:lnTo>
                  <a:lnTo>
                    <a:pt x="71825" y="816515"/>
                  </a:lnTo>
                  <a:lnTo>
                    <a:pt x="57116" y="860154"/>
                  </a:lnTo>
                  <a:lnTo>
                    <a:pt x="44009" y="904505"/>
                  </a:lnTo>
                  <a:lnTo>
                    <a:pt x="32538" y="949534"/>
                  </a:lnTo>
                  <a:lnTo>
                    <a:pt x="22738" y="995207"/>
                  </a:lnTo>
                  <a:lnTo>
                    <a:pt x="14644" y="1041489"/>
                  </a:lnTo>
                  <a:lnTo>
                    <a:pt x="8288" y="1088346"/>
                  </a:lnTo>
                  <a:lnTo>
                    <a:pt x="3706" y="1135744"/>
                  </a:lnTo>
                  <a:lnTo>
                    <a:pt x="932" y="1183649"/>
                  </a:lnTo>
                  <a:lnTo>
                    <a:pt x="0" y="1232027"/>
                  </a:lnTo>
                  <a:lnTo>
                    <a:pt x="1232027" y="1232027"/>
                  </a:lnTo>
                  <a:lnTo>
                    <a:pt x="1232027" y="0"/>
                  </a:lnTo>
                  <a:close/>
                </a:path>
              </a:pathLst>
            </a:custGeom>
            <a:solidFill>
              <a:srgbClr val="E3A192"/>
            </a:solidFill>
          </p:spPr>
          <p:txBody>
            <a:bodyPr wrap="square" lIns="0" tIns="0" rIns="0" bIns="0" rtlCol="0"/>
            <a:lstStyle/>
            <a:p>
              <a:endParaRPr dirty="0"/>
            </a:p>
          </p:txBody>
        </p:sp>
        <p:sp>
          <p:nvSpPr>
            <p:cNvPr id="12" name="object 12"/>
            <p:cNvSpPr/>
            <p:nvPr/>
          </p:nvSpPr>
          <p:spPr>
            <a:xfrm>
              <a:off x="3194545" y="2628560"/>
              <a:ext cx="1232535" cy="1232535"/>
            </a:xfrm>
            <a:custGeom>
              <a:avLst/>
              <a:gdLst/>
              <a:ahLst/>
              <a:cxnLst/>
              <a:rect l="l" t="t" r="r" b="b"/>
              <a:pathLst>
                <a:path w="1232535" h="1232535">
                  <a:moveTo>
                    <a:pt x="0" y="1232027"/>
                  </a:moveTo>
                  <a:lnTo>
                    <a:pt x="932" y="1183649"/>
                  </a:lnTo>
                  <a:lnTo>
                    <a:pt x="3706" y="1135744"/>
                  </a:lnTo>
                  <a:lnTo>
                    <a:pt x="8288" y="1088346"/>
                  </a:lnTo>
                  <a:lnTo>
                    <a:pt x="14644" y="1041489"/>
                  </a:lnTo>
                  <a:lnTo>
                    <a:pt x="22738" y="995207"/>
                  </a:lnTo>
                  <a:lnTo>
                    <a:pt x="32538" y="949534"/>
                  </a:lnTo>
                  <a:lnTo>
                    <a:pt x="44009" y="904505"/>
                  </a:lnTo>
                  <a:lnTo>
                    <a:pt x="57116" y="860154"/>
                  </a:lnTo>
                  <a:lnTo>
                    <a:pt x="71825" y="816515"/>
                  </a:lnTo>
                  <a:lnTo>
                    <a:pt x="88102" y="773622"/>
                  </a:lnTo>
                  <a:lnTo>
                    <a:pt x="105913" y="731510"/>
                  </a:lnTo>
                  <a:lnTo>
                    <a:pt x="125224" y="690212"/>
                  </a:lnTo>
                  <a:lnTo>
                    <a:pt x="146000" y="649764"/>
                  </a:lnTo>
                  <a:lnTo>
                    <a:pt x="168207" y="610199"/>
                  </a:lnTo>
                  <a:lnTo>
                    <a:pt x="191811" y="571551"/>
                  </a:lnTo>
                  <a:lnTo>
                    <a:pt x="216778" y="533856"/>
                  </a:lnTo>
                  <a:lnTo>
                    <a:pt x="243073" y="497146"/>
                  </a:lnTo>
                  <a:lnTo>
                    <a:pt x="270662" y="461456"/>
                  </a:lnTo>
                  <a:lnTo>
                    <a:pt x="299511" y="426821"/>
                  </a:lnTo>
                  <a:lnTo>
                    <a:pt x="329586" y="393275"/>
                  </a:lnTo>
                  <a:lnTo>
                    <a:pt x="360852" y="360852"/>
                  </a:lnTo>
                  <a:lnTo>
                    <a:pt x="393275" y="329586"/>
                  </a:lnTo>
                  <a:lnTo>
                    <a:pt x="426821" y="299511"/>
                  </a:lnTo>
                  <a:lnTo>
                    <a:pt x="461456" y="270662"/>
                  </a:lnTo>
                  <a:lnTo>
                    <a:pt x="497146" y="243073"/>
                  </a:lnTo>
                  <a:lnTo>
                    <a:pt x="533856" y="216778"/>
                  </a:lnTo>
                  <a:lnTo>
                    <a:pt x="571551" y="191811"/>
                  </a:lnTo>
                  <a:lnTo>
                    <a:pt x="610199" y="168207"/>
                  </a:lnTo>
                  <a:lnTo>
                    <a:pt x="649764" y="146000"/>
                  </a:lnTo>
                  <a:lnTo>
                    <a:pt x="690212" y="125224"/>
                  </a:lnTo>
                  <a:lnTo>
                    <a:pt x="731510" y="105913"/>
                  </a:lnTo>
                  <a:lnTo>
                    <a:pt x="773622" y="88102"/>
                  </a:lnTo>
                  <a:lnTo>
                    <a:pt x="816515" y="71825"/>
                  </a:lnTo>
                  <a:lnTo>
                    <a:pt x="860154" y="57116"/>
                  </a:lnTo>
                  <a:lnTo>
                    <a:pt x="904505" y="44009"/>
                  </a:lnTo>
                  <a:lnTo>
                    <a:pt x="949534" y="32538"/>
                  </a:lnTo>
                  <a:lnTo>
                    <a:pt x="995207" y="22738"/>
                  </a:lnTo>
                  <a:lnTo>
                    <a:pt x="1041489" y="14644"/>
                  </a:lnTo>
                  <a:lnTo>
                    <a:pt x="1088346" y="8288"/>
                  </a:lnTo>
                  <a:lnTo>
                    <a:pt x="1135744" y="3706"/>
                  </a:lnTo>
                  <a:lnTo>
                    <a:pt x="1183649" y="932"/>
                  </a:lnTo>
                  <a:lnTo>
                    <a:pt x="1232027" y="0"/>
                  </a:lnTo>
                  <a:lnTo>
                    <a:pt x="1232027" y="1232027"/>
                  </a:lnTo>
                  <a:lnTo>
                    <a:pt x="0" y="1232027"/>
                  </a:lnTo>
                  <a:close/>
                </a:path>
              </a:pathLst>
            </a:custGeom>
            <a:ln w="25400">
              <a:solidFill>
                <a:srgbClr val="000000"/>
              </a:solidFill>
            </a:ln>
          </p:spPr>
          <p:txBody>
            <a:bodyPr wrap="square" lIns="0" tIns="0" rIns="0" bIns="0" rtlCol="0"/>
            <a:lstStyle/>
            <a:p>
              <a:endParaRPr dirty="0"/>
            </a:p>
          </p:txBody>
        </p:sp>
        <p:sp>
          <p:nvSpPr>
            <p:cNvPr id="13" name="object 13"/>
            <p:cNvSpPr/>
            <p:nvPr/>
          </p:nvSpPr>
          <p:spPr>
            <a:xfrm>
              <a:off x="4426572" y="2628560"/>
              <a:ext cx="1232535" cy="1232535"/>
            </a:xfrm>
            <a:custGeom>
              <a:avLst/>
              <a:gdLst/>
              <a:ahLst/>
              <a:cxnLst/>
              <a:rect l="l" t="t" r="r" b="b"/>
              <a:pathLst>
                <a:path w="1232535" h="1232535">
                  <a:moveTo>
                    <a:pt x="0" y="0"/>
                  </a:moveTo>
                  <a:lnTo>
                    <a:pt x="0" y="1232027"/>
                  </a:lnTo>
                  <a:lnTo>
                    <a:pt x="1232027" y="1232027"/>
                  </a:lnTo>
                  <a:lnTo>
                    <a:pt x="1231094" y="1183649"/>
                  </a:lnTo>
                  <a:lnTo>
                    <a:pt x="1228320" y="1135744"/>
                  </a:lnTo>
                  <a:lnTo>
                    <a:pt x="1223738" y="1088346"/>
                  </a:lnTo>
                  <a:lnTo>
                    <a:pt x="1217382" y="1041489"/>
                  </a:lnTo>
                  <a:lnTo>
                    <a:pt x="1209287" y="995207"/>
                  </a:lnTo>
                  <a:lnTo>
                    <a:pt x="1199488" y="949534"/>
                  </a:lnTo>
                  <a:lnTo>
                    <a:pt x="1188017" y="904505"/>
                  </a:lnTo>
                  <a:lnTo>
                    <a:pt x="1174910" y="860154"/>
                  </a:lnTo>
                  <a:lnTo>
                    <a:pt x="1160201" y="816515"/>
                  </a:lnTo>
                  <a:lnTo>
                    <a:pt x="1143924" y="773622"/>
                  </a:lnTo>
                  <a:lnTo>
                    <a:pt x="1126112" y="731510"/>
                  </a:lnTo>
                  <a:lnTo>
                    <a:pt x="1106802" y="690212"/>
                  </a:lnTo>
                  <a:lnTo>
                    <a:pt x="1086026" y="649764"/>
                  </a:lnTo>
                  <a:lnTo>
                    <a:pt x="1063819" y="610199"/>
                  </a:lnTo>
                  <a:lnTo>
                    <a:pt x="1040215" y="571552"/>
                  </a:lnTo>
                  <a:lnTo>
                    <a:pt x="1015248" y="533856"/>
                  </a:lnTo>
                  <a:lnTo>
                    <a:pt x="988953" y="497146"/>
                  </a:lnTo>
                  <a:lnTo>
                    <a:pt x="961364" y="461457"/>
                  </a:lnTo>
                  <a:lnTo>
                    <a:pt x="932515" y="426822"/>
                  </a:lnTo>
                  <a:lnTo>
                    <a:pt x="902440" y="393275"/>
                  </a:lnTo>
                  <a:lnTo>
                    <a:pt x="871174" y="360852"/>
                  </a:lnTo>
                  <a:lnTo>
                    <a:pt x="838751" y="329586"/>
                  </a:lnTo>
                  <a:lnTo>
                    <a:pt x="805204" y="299511"/>
                  </a:lnTo>
                  <a:lnTo>
                    <a:pt x="770569" y="270662"/>
                  </a:lnTo>
                  <a:lnTo>
                    <a:pt x="734880" y="243073"/>
                  </a:lnTo>
                  <a:lnTo>
                    <a:pt x="698170" y="216778"/>
                  </a:lnTo>
                  <a:lnTo>
                    <a:pt x="660474" y="191811"/>
                  </a:lnTo>
                  <a:lnTo>
                    <a:pt x="621827" y="168207"/>
                  </a:lnTo>
                  <a:lnTo>
                    <a:pt x="582262" y="146000"/>
                  </a:lnTo>
                  <a:lnTo>
                    <a:pt x="541814" y="125224"/>
                  </a:lnTo>
                  <a:lnTo>
                    <a:pt x="500516" y="105914"/>
                  </a:lnTo>
                  <a:lnTo>
                    <a:pt x="458404" y="88102"/>
                  </a:lnTo>
                  <a:lnTo>
                    <a:pt x="415511" y="71825"/>
                  </a:lnTo>
                  <a:lnTo>
                    <a:pt x="371872" y="57116"/>
                  </a:lnTo>
                  <a:lnTo>
                    <a:pt x="327521" y="44009"/>
                  </a:lnTo>
                  <a:lnTo>
                    <a:pt x="282492" y="32538"/>
                  </a:lnTo>
                  <a:lnTo>
                    <a:pt x="236819" y="22739"/>
                  </a:lnTo>
                  <a:lnTo>
                    <a:pt x="190537" y="14644"/>
                  </a:lnTo>
                  <a:lnTo>
                    <a:pt x="143680" y="8288"/>
                  </a:lnTo>
                  <a:lnTo>
                    <a:pt x="96282" y="3706"/>
                  </a:lnTo>
                  <a:lnTo>
                    <a:pt x="48377" y="932"/>
                  </a:lnTo>
                  <a:lnTo>
                    <a:pt x="0" y="0"/>
                  </a:lnTo>
                  <a:close/>
                </a:path>
              </a:pathLst>
            </a:custGeom>
            <a:solidFill>
              <a:srgbClr val="E3A192"/>
            </a:solidFill>
          </p:spPr>
          <p:txBody>
            <a:bodyPr wrap="square" lIns="0" tIns="0" rIns="0" bIns="0" rtlCol="0"/>
            <a:lstStyle/>
            <a:p>
              <a:endParaRPr dirty="0"/>
            </a:p>
          </p:txBody>
        </p:sp>
        <p:sp>
          <p:nvSpPr>
            <p:cNvPr id="14" name="object 14"/>
            <p:cNvSpPr/>
            <p:nvPr/>
          </p:nvSpPr>
          <p:spPr>
            <a:xfrm>
              <a:off x="4426572" y="2628560"/>
              <a:ext cx="1232535" cy="1232535"/>
            </a:xfrm>
            <a:custGeom>
              <a:avLst/>
              <a:gdLst/>
              <a:ahLst/>
              <a:cxnLst/>
              <a:rect l="l" t="t" r="r" b="b"/>
              <a:pathLst>
                <a:path w="1232535" h="1232535">
                  <a:moveTo>
                    <a:pt x="0" y="0"/>
                  </a:moveTo>
                  <a:lnTo>
                    <a:pt x="48377" y="932"/>
                  </a:lnTo>
                  <a:lnTo>
                    <a:pt x="96282" y="3706"/>
                  </a:lnTo>
                  <a:lnTo>
                    <a:pt x="143680" y="8288"/>
                  </a:lnTo>
                  <a:lnTo>
                    <a:pt x="190537" y="14644"/>
                  </a:lnTo>
                  <a:lnTo>
                    <a:pt x="236819" y="22738"/>
                  </a:lnTo>
                  <a:lnTo>
                    <a:pt x="282492" y="32538"/>
                  </a:lnTo>
                  <a:lnTo>
                    <a:pt x="327521" y="44009"/>
                  </a:lnTo>
                  <a:lnTo>
                    <a:pt x="371872" y="57116"/>
                  </a:lnTo>
                  <a:lnTo>
                    <a:pt x="415512" y="71825"/>
                  </a:lnTo>
                  <a:lnTo>
                    <a:pt x="458404" y="88102"/>
                  </a:lnTo>
                  <a:lnTo>
                    <a:pt x="500517" y="105913"/>
                  </a:lnTo>
                  <a:lnTo>
                    <a:pt x="541814" y="125224"/>
                  </a:lnTo>
                  <a:lnTo>
                    <a:pt x="582262" y="146000"/>
                  </a:lnTo>
                  <a:lnTo>
                    <a:pt x="621827" y="168207"/>
                  </a:lnTo>
                  <a:lnTo>
                    <a:pt x="660475" y="191811"/>
                  </a:lnTo>
                  <a:lnTo>
                    <a:pt x="698170" y="216778"/>
                  </a:lnTo>
                  <a:lnTo>
                    <a:pt x="734880" y="243073"/>
                  </a:lnTo>
                  <a:lnTo>
                    <a:pt x="770570" y="270662"/>
                  </a:lnTo>
                  <a:lnTo>
                    <a:pt x="805205" y="299511"/>
                  </a:lnTo>
                  <a:lnTo>
                    <a:pt x="838751" y="329586"/>
                  </a:lnTo>
                  <a:lnTo>
                    <a:pt x="871174" y="360852"/>
                  </a:lnTo>
                  <a:lnTo>
                    <a:pt x="902440" y="393275"/>
                  </a:lnTo>
                  <a:lnTo>
                    <a:pt x="932515" y="426821"/>
                  </a:lnTo>
                  <a:lnTo>
                    <a:pt x="961364" y="461456"/>
                  </a:lnTo>
                  <a:lnTo>
                    <a:pt x="988953" y="497146"/>
                  </a:lnTo>
                  <a:lnTo>
                    <a:pt x="1015248" y="533856"/>
                  </a:lnTo>
                  <a:lnTo>
                    <a:pt x="1040215" y="571551"/>
                  </a:lnTo>
                  <a:lnTo>
                    <a:pt x="1063819" y="610199"/>
                  </a:lnTo>
                  <a:lnTo>
                    <a:pt x="1086026" y="649764"/>
                  </a:lnTo>
                  <a:lnTo>
                    <a:pt x="1106802" y="690212"/>
                  </a:lnTo>
                  <a:lnTo>
                    <a:pt x="1126113" y="731510"/>
                  </a:lnTo>
                  <a:lnTo>
                    <a:pt x="1143924" y="773622"/>
                  </a:lnTo>
                  <a:lnTo>
                    <a:pt x="1160201" y="816515"/>
                  </a:lnTo>
                  <a:lnTo>
                    <a:pt x="1174910" y="860154"/>
                  </a:lnTo>
                  <a:lnTo>
                    <a:pt x="1188017" y="904505"/>
                  </a:lnTo>
                  <a:lnTo>
                    <a:pt x="1199488" y="949534"/>
                  </a:lnTo>
                  <a:lnTo>
                    <a:pt x="1209288" y="995207"/>
                  </a:lnTo>
                  <a:lnTo>
                    <a:pt x="1217382" y="1041489"/>
                  </a:lnTo>
                  <a:lnTo>
                    <a:pt x="1223738" y="1088346"/>
                  </a:lnTo>
                  <a:lnTo>
                    <a:pt x="1228320" y="1135744"/>
                  </a:lnTo>
                  <a:lnTo>
                    <a:pt x="1231094" y="1183649"/>
                  </a:lnTo>
                  <a:lnTo>
                    <a:pt x="1232027" y="1232027"/>
                  </a:lnTo>
                  <a:lnTo>
                    <a:pt x="0" y="1232027"/>
                  </a:lnTo>
                  <a:lnTo>
                    <a:pt x="0" y="0"/>
                  </a:lnTo>
                  <a:close/>
                </a:path>
              </a:pathLst>
            </a:custGeom>
            <a:ln w="25400">
              <a:solidFill>
                <a:srgbClr val="000000"/>
              </a:solidFill>
            </a:ln>
          </p:spPr>
          <p:txBody>
            <a:bodyPr wrap="square" lIns="0" tIns="0" rIns="0" bIns="0" rtlCol="0"/>
            <a:lstStyle/>
            <a:p>
              <a:endParaRPr dirty="0"/>
            </a:p>
          </p:txBody>
        </p:sp>
        <p:sp>
          <p:nvSpPr>
            <p:cNvPr id="15" name="object 15"/>
            <p:cNvSpPr/>
            <p:nvPr/>
          </p:nvSpPr>
          <p:spPr>
            <a:xfrm>
              <a:off x="4426572" y="3860587"/>
              <a:ext cx="1232535" cy="1217930"/>
            </a:xfrm>
            <a:custGeom>
              <a:avLst/>
              <a:gdLst/>
              <a:ahLst/>
              <a:cxnLst/>
              <a:rect l="l" t="t" r="r" b="b"/>
              <a:pathLst>
                <a:path w="1232535" h="1217929">
                  <a:moveTo>
                    <a:pt x="1232027" y="0"/>
                  </a:moveTo>
                  <a:lnTo>
                    <a:pt x="0" y="0"/>
                  </a:lnTo>
                  <a:lnTo>
                    <a:pt x="0" y="1217380"/>
                  </a:lnTo>
                  <a:lnTo>
                    <a:pt x="190552" y="1217380"/>
                  </a:lnTo>
                  <a:lnTo>
                    <a:pt x="236819" y="1209287"/>
                  </a:lnTo>
                  <a:lnTo>
                    <a:pt x="282492" y="1199488"/>
                  </a:lnTo>
                  <a:lnTo>
                    <a:pt x="327521" y="1188017"/>
                  </a:lnTo>
                  <a:lnTo>
                    <a:pt x="371872" y="1174910"/>
                  </a:lnTo>
                  <a:lnTo>
                    <a:pt x="415511" y="1160201"/>
                  </a:lnTo>
                  <a:lnTo>
                    <a:pt x="458404" y="1143924"/>
                  </a:lnTo>
                  <a:lnTo>
                    <a:pt x="500516" y="1126112"/>
                  </a:lnTo>
                  <a:lnTo>
                    <a:pt x="541814" y="1106802"/>
                  </a:lnTo>
                  <a:lnTo>
                    <a:pt x="582262" y="1086026"/>
                  </a:lnTo>
                  <a:lnTo>
                    <a:pt x="621827" y="1063819"/>
                  </a:lnTo>
                  <a:lnTo>
                    <a:pt x="660474" y="1040215"/>
                  </a:lnTo>
                  <a:lnTo>
                    <a:pt x="698170" y="1015248"/>
                  </a:lnTo>
                  <a:lnTo>
                    <a:pt x="734880" y="988953"/>
                  </a:lnTo>
                  <a:lnTo>
                    <a:pt x="770569" y="961364"/>
                  </a:lnTo>
                  <a:lnTo>
                    <a:pt x="805204" y="932515"/>
                  </a:lnTo>
                  <a:lnTo>
                    <a:pt x="838751" y="902440"/>
                  </a:lnTo>
                  <a:lnTo>
                    <a:pt x="871174" y="871174"/>
                  </a:lnTo>
                  <a:lnTo>
                    <a:pt x="902440" y="838751"/>
                  </a:lnTo>
                  <a:lnTo>
                    <a:pt x="932515" y="805204"/>
                  </a:lnTo>
                  <a:lnTo>
                    <a:pt x="961364" y="770569"/>
                  </a:lnTo>
                  <a:lnTo>
                    <a:pt x="988953" y="734880"/>
                  </a:lnTo>
                  <a:lnTo>
                    <a:pt x="1015248" y="698170"/>
                  </a:lnTo>
                  <a:lnTo>
                    <a:pt x="1040215" y="660474"/>
                  </a:lnTo>
                  <a:lnTo>
                    <a:pt x="1063819" y="621827"/>
                  </a:lnTo>
                  <a:lnTo>
                    <a:pt x="1086026" y="582262"/>
                  </a:lnTo>
                  <a:lnTo>
                    <a:pt x="1106802" y="541814"/>
                  </a:lnTo>
                  <a:lnTo>
                    <a:pt x="1126112" y="500516"/>
                  </a:lnTo>
                  <a:lnTo>
                    <a:pt x="1143924" y="458404"/>
                  </a:lnTo>
                  <a:lnTo>
                    <a:pt x="1160201" y="415511"/>
                  </a:lnTo>
                  <a:lnTo>
                    <a:pt x="1174910" y="371872"/>
                  </a:lnTo>
                  <a:lnTo>
                    <a:pt x="1188017" y="327521"/>
                  </a:lnTo>
                  <a:lnTo>
                    <a:pt x="1199488" y="282492"/>
                  </a:lnTo>
                  <a:lnTo>
                    <a:pt x="1209287" y="236819"/>
                  </a:lnTo>
                  <a:lnTo>
                    <a:pt x="1217382" y="190537"/>
                  </a:lnTo>
                  <a:lnTo>
                    <a:pt x="1223738" y="143680"/>
                  </a:lnTo>
                  <a:lnTo>
                    <a:pt x="1228320" y="96282"/>
                  </a:lnTo>
                  <a:lnTo>
                    <a:pt x="1231094" y="48377"/>
                  </a:lnTo>
                  <a:lnTo>
                    <a:pt x="1232027" y="0"/>
                  </a:lnTo>
                  <a:close/>
                </a:path>
              </a:pathLst>
            </a:custGeom>
            <a:solidFill>
              <a:srgbClr val="E3A192"/>
            </a:solidFill>
          </p:spPr>
          <p:txBody>
            <a:bodyPr wrap="square" lIns="0" tIns="0" rIns="0" bIns="0" rtlCol="0"/>
            <a:lstStyle/>
            <a:p>
              <a:endParaRPr dirty="0"/>
            </a:p>
          </p:txBody>
        </p:sp>
        <p:sp>
          <p:nvSpPr>
            <p:cNvPr id="16" name="object 16"/>
            <p:cNvSpPr/>
            <p:nvPr/>
          </p:nvSpPr>
          <p:spPr>
            <a:xfrm>
              <a:off x="4426572" y="3860587"/>
              <a:ext cx="1232535" cy="1217930"/>
            </a:xfrm>
            <a:custGeom>
              <a:avLst/>
              <a:gdLst/>
              <a:ahLst/>
              <a:cxnLst/>
              <a:rect l="l" t="t" r="r" b="b"/>
              <a:pathLst>
                <a:path w="1232535" h="1217929">
                  <a:moveTo>
                    <a:pt x="1232027" y="0"/>
                  </a:moveTo>
                  <a:lnTo>
                    <a:pt x="1231094" y="48377"/>
                  </a:lnTo>
                  <a:lnTo>
                    <a:pt x="1228320" y="96282"/>
                  </a:lnTo>
                  <a:lnTo>
                    <a:pt x="1223738" y="143680"/>
                  </a:lnTo>
                  <a:lnTo>
                    <a:pt x="1217382" y="190537"/>
                  </a:lnTo>
                  <a:lnTo>
                    <a:pt x="1209288" y="236819"/>
                  </a:lnTo>
                  <a:lnTo>
                    <a:pt x="1199488" y="282492"/>
                  </a:lnTo>
                  <a:lnTo>
                    <a:pt x="1188017" y="327521"/>
                  </a:lnTo>
                  <a:lnTo>
                    <a:pt x="1174910" y="371872"/>
                  </a:lnTo>
                  <a:lnTo>
                    <a:pt x="1160201" y="415512"/>
                  </a:lnTo>
                  <a:lnTo>
                    <a:pt x="1143924" y="458404"/>
                  </a:lnTo>
                  <a:lnTo>
                    <a:pt x="1126113" y="500517"/>
                  </a:lnTo>
                  <a:lnTo>
                    <a:pt x="1106802" y="541814"/>
                  </a:lnTo>
                  <a:lnTo>
                    <a:pt x="1086026" y="582262"/>
                  </a:lnTo>
                  <a:lnTo>
                    <a:pt x="1063819" y="621827"/>
                  </a:lnTo>
                  <a:lnTo>
                    <a:pt x="1040215" y="660475"/>
                  </a:lnTo>
                  <a:lnTo>
                    <a:pt x="1015248" y="698170"/>
                  </a:lnTo>
                  <a:lnTo>
                    <a:pt x="988953" y="734880"/>
                  </a:lnTo>
                  <a:lnTo>
                    <a:pt x="961364" y="770570"/>
                  </a:lnTo>
                  <a:lnTo>
                    <a:pt x="932515" y="805205"/>
                  </a:lnTo>
                  <a:lnTo>
                    <a:pt x="902440" y="838751"/>
                  </a:lnTo>
                  <a:lnTo>
                    <a:pt x="871174" y="871174"/>
                  </a:lnTo>
                  <a:lnTo>
                    <a:pt x="838751" y="902440"/>
                  </a:lnTo>
                  <a:lnTo>
                    <a:pt x="805205" y="932515"/>
                  </a:lnTo>
                  <a:lnTo>
                    <a:pt x="770570" y="961364"/>
                  </a:lnTo>
                  <a:lnTo>
                    <a:pt x="734880" y="988953"/>
                  </a:lnTo>
                  <a:lnTo>
                    <a:pt x="698170" y="1015248"/>
                  </a:lnTo>
                  <a:lnTo>
                    <a:pt x="660475" y="1040215"/>
                  </a:lnTo>
                  <a:lnTo>
                    <a:pt x="621827" y="1063819"/>
                  </a:lnTo>
                  <a:lnTo>
                    <a:pt x="582262" y="1086026"/>
                  </a:lnTo>
                  <a:lnTo>
                    <a:pt x="541814" y="1106802"/>
                  </a:lnTo>
                  <a:lnTo>
                    <a:pt x="500517" y="1126113"/>
                  </a:lnTo>
                  <a:lnTo>
                    <a:pt x="458404" y="1143924"/>
                  </a:lnTo>
                  <a:lnTo>
                    <a:pt x="415512" y="1160201"/>
                  </a:lnTo>
                  <a:lnTo>
                    <a:pt x="371872" y="1174910"/>
                  </a:lnTo>
                  <a:lnTo>
                    <a:pt x="327521" y="1188017"/>
                  </a:lnTo>
                  <a:lnTo>
                    <a:pt x="282492" y="1199488"/>
                  </a:lnTo>
                  <a:lnTo>
                    <a:pt x="236819" y="1209288"/>
                  </a:lnTo>
                  <a:lnTo>
                    <a:pt x="190552" y="1217380"/>
                  </a:lnTo>
                </a:path>
                <a:path w="1232535" h="1217929">
                  <a:moveTo>
                    <a:pt x="0" y="1217380"/>
                  </a:moveTo>
                  <a:lnTo>
                    <a:pt x="0" y="0"/>
                  </a:lnTo>
                  <a:lnTo>
                    <a:pt x="1232027" y="0"/>
                  </a:lnTo>
                </a:path>
              </a:pathLst>
            </a:custGeom>
            <a:ln w="25400">
              <a:solidFill>
                <a:srgbClr val="000000"/>
              </a:solidFill>
            </a:ln>
          </p:spPr>
          <p:txBody>
            <a:bodyPr wrap="square" lIns="0" tIns="0" rIns="0" bIns="0" rtlCol="0"/>
            <a:lstStyle/>
            <a:p>
              <a:endParaRPr dirty="0"/>
            </a:p>
          </p:txBody>
        </p:sp>
        <p:sp>
          <p:nvSpPr>
            <p:cNvPr id="17" name="object 17"/>
            <p:cNvSpPr/>
            <p:nvPr/>
          </p:nvSpPr>
          <p:spPr>
            <a:xfrm>
              <a:off x="3194545" y="3860587"/>
              <a:ext cx="1232535" cy="1217930"/>
            </a:xfrm>
            <a:custGeom>
              <a:avLst/>
              <a:gdLst/>
              <a:ahLst/>
              <a:cxnLst/>
              <a:rect l="l" t="t" r="r" b="b"/>
              <a:pathLst>
                <a:path w="1232535" h="1217929">
                  <a:moveTo>
                    <a:pt x="1232027" y="0"/>
                  </a:moveTo>
                  <a:lnTo>
                    <a:pt x="0" y="0"/>
                  </a:lnTo>
                  <a:lnTo>
                    <a:pt x="932" y="48377"/>
                  </a:lnTo>
                  <a:lnTo>
                    <a:pt x="3706" y="96282"/>
                  </a:lnTo>
                  <a:lnTo>
                    <a:pt x="8288" y="143680"/>
                  </a:lnTo>
                  <a:lnTo>
                    <a:pt x="14644" y="190537"/>
                  </a:lnTo>
                  <a:lnTo>
                    <a:pt x="22738" y="236819"/>
                  </a:lnTo>
                  <a:lnTo>
                    <a:pt x="32538" y="282492"/>
                  </a:lnTo>
                  <a:lnTo>
                    <a:pt x="44009" y="327521"/>
                  </a:lnTo>
                  <a:lnTo>
                    <a:pt x="57116" y="371872"/>
                  </a:lnTo>
                  <a:lnTo>
                    <a:pt x="71825" y="415511"/>
                  </a:lnTo>
                  <a:lnTo>
                    <a:pt x="88102" y="458404"/>
                  </a:lnTo>
                  <a:lnTo>
                    <a:pt x="105913" y="500516"/>
                  </a:lnTo>
                  <a:lnTo>
                    <a:pt x="125224" y="541814"/>
                  </a:lnTo>
                  <a:lnTo>
                    <a:pt x="146000" y="582262"/>
                  </a:lnTo>
                  <a:lnTo>
                    <a:pt x="168207" y="621827"/>
                  </a:lnTo>
                  <a:lnTo>
                    <a:pt x="191811" y="660474"/>
                  </a:lnTo>
                  <a:lnTo>
                    <a:pt x="216778" y="698170"/>
                  </a:lnTo>
                  <a:lnTo>
                    <a:pt x="243073" y="734880"/>
                  </a:lnTo>
                  <a:lnTo>
                    <a:pt x="270662" y="770569"/>
                  </a:lnTo>
                  <a:lnTo>
                    <a:pt x="299511" y="805204"/>
                  </a:lnTo>
                  <a:lnTo>
                    <a:pt x="329585" y="838751"/>
                  </a:lnTo>
                  <a:lnTo>
                    <a:pt x="360852" y="871174"/>
                  </a:lnTo>
                  <a:lnTo>
                    <a:pt x="393275" y="902440"/>
                  </a:lnTo>
                  <a:lnTo>
                    <a:pt x="426821" y="932515"/>
                  </a:lnTo>
                  <a:lnTo>
                    <a:pt x="461456" y="961364"/>
                  </a:lnTo>
                  <a:lnTo>
                    <a:pt x="497146" y="988953"/>
                  </a:lnTo>
                  <a:lnTo>
                    <a:pt x="533855" y="1015248"/>
                  </a:lnTo>
                  <a:lnTo>
                    <a:pt x="571551" y="1040215"/>
                  </a:lnTo>
                  <a:lnTo>
                    <a:pt x="610199" y="1063819"/>
                  </a:lnTo>
                  <a:lnTo>
                    <a:pt x="649764" y="1086026"/>
                  </a:lnTo>
                  <a:lnTo>
                    <a:pt x="690212" y="1106802"/>
                  </a:lnTo>
                  <a:lnTo>
                    <a:pt x="731509" y="1126112"/>
                  </a:lnTo>
                  <a:lnTo>
                    <a:pt x="773622" y="1143924"/>
                  </a:lnTo>
                  <a:lnTo>
                    <a:pt x="816514" y="1160201"/>
                  </a:lnTo>
                  <a:lnTo>
                    <a:pt x="860153" y="1174910"/>
                  </a:lnTo>
                  <a:lnTo>
                    <a:pt x="904505" y="1188017"/>
                  </a:lnTo>
                  <a:lnTo>
                    <a:pt x="949534" y="1199488"/>
                  </a:lnTo>
                  <a:lnTo>
                    <a:pt x="995207" y="1209287"/>
                  </a:lnTo>
                  <a:lnTo>
                    <a:pt x="1041474" y="1217380"/>
                  </a:lnTo>
                  <a:lnTo>
                    <a:pt x="1232027" y="1217380"/>
                  </a:lnTo>
                  <a:lnTo>
                    <a:pt x="1232027" y="0"/>
                  </a:lnTo>
                  <a:close/>
                </a:path>
              </a:pathLst>
            </a:custGeom>
            <a:solidFill>
              <a:srgbClr val="E3A192"/>
            </a:solidFill>
          </p:spPr>
          <p:txBody>
            <a:bodyPr wrap="square" lIns="0" tIns="0" rIns="0" bIns="0" rtlCol="0"/>
            <a:lstStyle/>
            <a:p>
              <a:endParaRPr dirty="0"/>
            </a:p>
          </p:txBody>
        </p:sp>
        <p:sp>
          <p:nvSpPr>
            <p:cNvPr id="18" name="object 18"/>
            <p:cNvSpPr/>
            <p:nvPr/>
          </p:nvSpPr>
          <p:spPr>
            <a:xfrm>
              <a:off x="3194545" y="3860587"/>
              <a:ext cx="1232535" cy="1217930"/>
            </a:xfrm>
            <a:custGeom>
              <a:avLst/>
              <a:gdLst/>
              <a:ahLst/>
              <a:cxnLst/>
              <a:rect l="l" t="t" r="r" b="b"/>
              <a:pathLst>
                <a:path w="1232535" h="1217929">
                  <a:moveTo>
                    <a:pt x="1041474" y="1217380"/>
                  </a:moveTo>
                  <a:lnTo>
                    <a:pt x="995207" y="1209288"/>
                  </a:lnTo>
                  <a:lnTo>
                    <a:pt x="949534" y="1199488"/>
                  </a:lnTo>
                  <a:lnTo>
                    <a:pt x="904505" y="1188017"/>
                  </a:lnTo>
                  <a:lnTo>
                    <a:pt x="860154" y="1174910"/>
                  </a:lnTo>
                  <a:lnTo>
                    <a:pt x="816515" y="1160201"/>
                  </a:lnTo>
                  <a:lnTo>
                    <a:pt x="773622" y="1143924"/>
                  </a:lnTo>
                  <a:lnTo>
                    <a:pt x="731510" y="1126113"/>
                  </a:lnTo>
                  <a:lnTo>
                    <a:pt x="690212" y="1106802"/>
                  </a:lnTo>
                  <a:lnTo>
                    <a:pt x="649764" y="1086026"/>
                  </a:lnTo>
                  <a:lnTo>
                    <a:pt x="610199" y="1063819"/>
                  </a:lnTo>
                  <a:lnTo>
                    <a:pt x="571551" y="1040215"/>
                  </a:lnTo>
                  <a:lnTo>
                    <a:pt x="533856" y="1015248"/>
                  </a:lnTo>
                  <a:lnTo>
                    <a:pt x="497146" y="988953"/>
                  </a:lnTo>
                  <a:lnTo>
                    <a:pt x="461456" y="961364"/>
                  </a:lnTo>
                  <a:lnTo>
                    <a:pt x="426821" y="932515"/>
                  </a:lnTo>
                  <a:lnTo>
                    <a:pt x="393275" y="902440"/>
                  </a:lnTo>
                  <a:lnTo>
                    <a:pt x="360852" y="871174"/>
                  </a:lnTo>
                  <a:lnTo>
                    <a:pt x="329586" y="838751"/>
                  </a:lnTo>
                  <a:lnTo>
                    <a:pt x="299511" y="805205"/>
                  </a:lnTo>
                  <a:lnTo>
                    <a:pt x="270662" y="770570"/>
                  </a:lnTo>
                  <a:lnTo>
                    <a:pt x="243073" y="734880"/>
                  </a:lnTo>
                  <a:lnTo>
                    <a:pt x="216778" y="698170"/>
                  </a:lnTo>
                  <a:lnTo>
                    <a:pt x="191811" y="660475"/>
                  </a:lnTo>
                  <a:lnTo>
                    <a:pt x="168207" y="621827"/>
                  </a:lnTo>
                  <a:lnTo>
                    <a:pt x="146000" y="582262"/>
                  </a:lnTo>
                  <a:lnTo>
                    <a:pt x="125224" y="541814"/>
                  </a:lnTo>
                  <a:lnTo>
                    <a:pt x="105913" y="500517"/>
                  </a:lnTo>
                  <a:lnTo>
                    <a:pt x="88102" y="458404"/>
                  </a:lnTo>
                  <a:lnTo>
                    <a:pt x="71825" y="415512"/>
                  </a:lnTo>
                  <a:lnTo>
                    <a:pt x="57116" y="371872"/>
                  </a:lnTo>
                  <a:lnTo>
                    <a:pt x="44009" y="327521"/>
                  </a:lnTo>
                  <a:lnTo>
                    <a:pt x="32538" y="282492"/>
                  </a:lnTo>
                  <a:lnTo>
                    <a:pt x="22738" y="236819"/>
                  </a:lnTo>
                  <a:lnTo>
                    <a:pt x="14644" y="190537"/>
                  </a:lnTo>
                  <a:lnTo>
                    <a:pt x="8288" y="143680"/>
                  </a:lnTo>
                  <a:lnTo>
                    <a:pt x="3706" y="96282"/>
                  </a:lnTo>
                  <a:lnTo>
                    <a:pt x="932" y="48377"/>
                  </a:lnTo>
                  <a:lnTo>
                    <a:pt x="0" y="0"/>
                  </a:lnTo>
                  <a:lnTo>
                    <a:pt x="1232027" y="0"/>
                  </a:lnTo>
                  <a:lnTo>
                    <a:pt x="1232027" y="1217380"/>
                  </a:lnTo>
                </a:path>
              </a:pathLst>
            </a:custGeom>
            <a:ln w="25400">
              <a:solidFill>
                <a:srgbClr val="000000"/>
              </a:solidFill>
            </a:ln>
          </p:spPr>
          <p:txBody>
            <a:bodyPr wrap="square" lIns="0" tIns="0" rIns="0" bIns="0" rtlCol="0"/>
            <a:lstStyle/>
            <a:p>
              <a:endParaRPr dirty="0"/>
            </a:p>
          </p:txBody>
        </p:sp>
      </p:grpSp>
      <p:sp>
        <p:nvSpPr>
          <p:cNvPr id="19" name="object 19"/>
          <p:cNvSpPr txBox="1"/>
          <p:nvPr/>
        </p:nvSpPr>
        <p:spPr>
          <a:xfrm>
            <a:off x="3690504" y="4003633"/>
            <a:ext cx="601345" cy="385445"/>
          </a:xfrm>
          <a:prstGeom prst="rect">
            <a:avLst/>
          </a:prstGeom>
        </p:spPr>
        <p:txBody>
          <a:bodyPr vert="horz" wrap="square" lIns="0" tIns="12700" rIns="0" bIns="0" rtlCol="0">
            <a:spAutoFit/>
          </a:bodyPr>
          <a:lstStyle/>
          <a:p>
            <a:pPr algn="ctr">
              <a:lnSpc>
                <a:spcPts val="1415"/>
              </a:lnSpc>
              <a:spcBef>
                <a:spcPts val="100"/>
              </a:spcBef>
            </a:pPr>
            <a:r>
              <a:rPr sz="1200" spc="-5" dirty="0">
                <a:solidFill>
                  <a:srgbClr val="404040"/>
                </a:solidFill>
                <a:latin typeface="Georgia"/>
                <a:cs typeface="Georgia"/>
              </a:rPr>
              <a:t>Subnet</a:t>
            </a:r>
            <a:r>
              <a:rPr sz="1200" spc="-60" dirty="0">
                <a:solidFill>
                  <a:srgbClr val="404040"/>
                </a:solidFill>
                <a:latin typeface="Georgia"/>
                <a:cs typeface="Georgia"/>
              </a:rPr>
              <a:t> </a:t>
            </a:r>
            <a:r>
              <a:rPr sz="1200" dirty="0">
                <a:solidFill>
                  <a:srgbClr val="404040"/>
                </a:solidFill>
                <a:latin typeface="Georgia"/>
                <a:cs typeface="Georgia"/>
              </a:rPr>
              <a:t>1</a:t>
            </a:r>
            <a:endParaRPr sz="1200" dirty="0">
              <a:latin typeface="Georgia"/>
              <a:cs typeface="Georgia"/>
            </a:endParaRPr>
          </a:p>
          <a:p>
            <a:pPr algn="ctr">
              <a:lnSpc>
                <a:spcPts val="1415"/>
              </a:lnSpc>
            </a:pPr>
            <a:r>
              <a:rPr sz="1200" spc="-5" dirty="0">
                <a:solidFill>
                  <a:srgbClr val="404040"/>
                </a:solidFill>
                <a:latin typeface="Georgia"/>
                <a:cs typeface="Georgia"/>
              </a:rPr>
              <a:t>251</a:t>
            </a:r>
            <a:endParaRPr sz="1200" dirty="0">
              <a:latin typeface="Georgia"/>
              <a:cs typeface="Georgia"/>
            </a:endParaRPr>
          </a:p>
        </p:txBody>
      </p:sp>
      <p:sp>
        <p:nvSpPr>
          <p:cNvPr id="20" name="object 20"/>
          <p:cNvSpPr txBox="1"/>
          <p:nvPr/>
        </p:nvSpPr>
        <p:spPr>
          <a:xfrm>
            <a:off x="4551898" y="4003633"/>
            <a:ext cx="621030" cy="385445"/>
          </a:xfrm>
          <a:prstGeom prst="rect">
            <a:avLst/>
          </a:prstGeom>
        </p:spPr>
        <p:txBody>
          <a:bodyPr vert="horz" wrap="square" lIns="0" tIns="12700" rIns="0" bIns="0" rtlCol="0">
            <a:spAutoFit/>
          </a:bodyPr>
          <a:lstStyle/>
          <a:p>
            <a:pPr algn="ctr">
              <a:lnSpc>
                <a:spcPts val="1415"/>
              </a:lnSpc>
              <a:spcBef>
                <a:spcPts val="100"/>
              </a:spcBef>
            </a:pPr>
            <a:r>
              <a:rPr sz="1200" spc="-5" dirty="0">
                <a:solidFill>
                  <a:srgbClr val="404040"/>
                </a:solidFill>
                <a:latin typeface="Georgia"/>
                <a:cs typeface="Georgia"/>
              </a:rPr>
              <a:t>Subnet</a:t>
            </a:r>
            <a:r>
              <a:rPr sz="1200" spc="-60" dirty="0">
                <a:solidFill>
                  <a:srgbClr val="404040"/>
                </a:solidFill>
                <a:latin typeface="Georgia"/>
                <a:cs typeface="Georgia"/>
              </a:rPr>
              <a:t> </a:t>
            </a:r>
            <a:r>
              <a:rPr sz="1200" dirty="0">
                <a:solidFill>
                  <a:srgbClr val="404040"/>
                </a:solidFill>
                <a:latin typeface="Georgia"/>
                <a:cs typeface="Georgia"/>
              </a:rPr>
              <a:t>2</a:t>
            </a:r>
            <a:endParaRPr sz="1200" dirty="0">
              <a:latin typeface="Georgia"/>
              <a:cs typeface="Georgia"/>
            </a:endParaRPr>
          </a:p>
          <a:p>
            <a:pPr algn="ctr">
              <a:lnSpc>
                <a:spcPts val="1415"/>
              </a:lnSpc>
            </a:pPr>
            <a:r>
              <a:rPr sz="1200" spc="-5" dirty="0">
                <a:solidFill>
                  <a:srgbClr val="404040"/>
                </a:solidFill>
                <a:latin typeface="Georgia"/>
                <a:cs typeface="Georgia"/>
              </a:rPr>
              <a:t>251</a:t>
            </a:r>
            <a:endParaRPr sz="1200" dirty="0">
              <a:latin typeface="Georgia"/>
              <a:cs typeface="Georgia"/>
            </a:endParaRPr>
          </a:p>
        </p:txBody>
      </p:sp>
      <p:sp>
        <p:nvSpPr>
          <p:cNvPr id="21" name="object 21"/>
          <p:cNvSpPr txBox="1"/>
          <p:nvPr/>
        </p:nvSpPr>
        <p:spPr>
          <a:xfrm>
            <a:off x="3642147" y="4799162"/>
            <a:ext cx="1568450" cy="461645"/>
          </a:xfrm>
          <a:prstGeom prst="rect">
            <a:avLst/>
          </a:prstGeom>
        </p:spPr>
        <p:txBody>
          <a:bodyPr vert="horz" wrap="square" lIns="0" tIns="12700" rIns="0" bIns="0" rtlCol="0">
            <a:spAutoFit/>
          </a:bodyPr>
          <a:lstStyle/>
          <a:p>
            <a:pPr algn="ctr">
              <a:lnSpc>
                <a:spcPts val="2075"/>
              </a:lnSpc>
              <a:spcBef>
                <a:spcPts val="100"/>
              </a:spcBef>
            </a:pPr>
            <a:r>
              <a:rPr sz="1200" spc="-5" dirty="0">
                <a:solidFill>
                  <a:srgbClr val="404040"/>
                </a:solidFill>
                <a:latin typeface="Georgia"/>
                <a:cs typeface="Georgia"/>
              </a:rPr>
              <a:t>Subne</a:t>
            </a:r>
            <a:r>
              <a:rPr sz="1200" dirty="0">
                <a:solidFill>
                  <a:srgbClr val="404040"/>
                </a:solidFill>
                <a:latin typeface="Georgia"/>
                <a:cs typeface="Georgia"/>
              </a:rPr>
              <a:t>t</a:t>
            </a:r>
            <a:r>
              <a:rPr sz="1200" spc="-5" dirty="0">
                <a:solidFill>
                  <a:srgbClr val="404040"/>
                </a:solidFill>
                <a:latin typeface="Georgia"/>
                <a:cs typeface="Georgia"/>
              </a:rPr>
              <a:t> </a:t>
            </a:r>
            <a:r>
              <a:rPr sz="1200" spc="-455" dirty="0">
                <a:solidFill>
                  <a:srgbClr val="404040"/>
                </a:solidFill>
                <a:latin typeface="Georgia"/>
                <a:cs typeface="Georgia"/>
              </a:rPr>
              <a:t>4</a:t>
            </a:r>
            <a:r>
              <a:rPr sz="2700" b="1" spc="-7" baseline="-18518" dirty="0">
                <a:latin typeface="Georgia"/>
                <a:cs typeface="Georgia"/>
              </a:rPr>
              <a:t>I</a:t>
            </a:r>
            <a:r>
              <a:rPr sz="2700" b="1" baseline="-18518" dirty="0">
                <a:latin typeface="Georgia"/>
                <a:cs typeface="Georgia"/>
              </a:rPr>
              <a:t>P</a:t>
            </a:r>
            <a:r>
              <a:rPr sz="2700" b="1" spc="-547" baseline="-18518" dirty="0">
                <a:latin typeface="Georgia"/>
                <a:cs typeface="Georgia"/>
              </a:rPr>
              <a:t>s</a:t>
            </a:r>
            <a:r>
              <a:rPr sz="1200" spc="-5" dirty="0">
                <a:solidFill>
                  <a:srgbClr val="404040"/>
                </a:solidFill>
                <a:latin typeface="Georgia"/>
                <a:cs typeface="Georgia"/>
              </a:rPr>
              <a:t>Subne</a:t>
            </a:r>
            <a:r>
              <a:rPr sz="1200" dirty="0">
                <a:solidFill>
                  <a:srgbClr val="404040"/>
                </a:solidFill>
                <a:latin typeface="Georgia"/>
                <a:cs typeface="Georgia"/>
              </a:rPr>
              <a:t>t</a:t>
            </a:r>
            <a:r>
              <a:rPr sz="1200" spc="-5" dirty="0">
                <a:solidFill>
                  <a:srgbClr val="404040"/>
                </a:solidFill>
                <a:latin typeface="Georgia"/>
                <a:cs typeface="Georgia"/>
              </a:rPr>
              <a:t> </a:t>
            </a:r>
            <a:r>
              <a:rPr sz="1200" dirty="0">
                <a:solidFill>
                  <a:srgbClr val="404040"/>
                </a:solidFill>
                <a:latin typeface="Georgia"/>
                <a:cs typeface="Georgia"/>
              </a:rPr>
              <a:t>3</a:t>
            </a:r>
            <a:endParaRPr sz="1200" dirty="0">
              <a:latin typeface="Georgia"/>
              <a:cs typeface="Georgia"/>
            </a:endParaRPr>
          </a:p>
          <a:p>
            <a:pPr marL="635" algn="ctr">
              <a:lnSpc>
                <a:spcPts val="1355"/>
              </a:lnSpc>
              <a:tabLst>
                <a:tab pos="871855" algn="l"/>
              </a:tabLst>
            </a:pPr>
            <a:r>
              <a:rPr sz="1200" spc="-5" dirty="0">
                <a:solidFill>
                  <a:srgbClr val="404040"/>
                </a:solidFill>
                <a:latin typeface="Georgia"/>
                <a:cs typeface="Georgia"/>
              </a:rPr>
              <a:t>251	251</a:t>
            </a:r>
            <a:endParaRPr sz="1200" dirty="0">
              <a:latin typeface="Georgia"/>
              <a:cs typeface="Georgia"/>
            </a:endParaRPr>
          </a:p>
        </p:txBody>
      </p:sp>
      <p:sp>
        <p:nvSpPr>
          <p:cNvPr id="22" name="object 22"/>
          <p:cNvSpPr txBox="1"/>
          <p:nvPr/>
        </p:nvSpPr>
        <p:spPr>
          <a:xfrm>
            <a:off x="687265" y="4055349"/>
            <a:ext cx="2538594" cy="1205458"/>
          </a:xfrm>
          <a:prstGeom prst="rect">
            <a:avLst/>
          </a:prstGeom>
        </p:spPr>
        <p:txBody>
          <a:bodyPr vert="horz" wrap="square" lIns="0" tIns="12700" rIns="0" bIns="0" rtlCol="0">
            <a:spAutoFit/>
          </a:bodyPr>
          <a:lstStyle/>
          <a:p>
            <a:pPr marL="12700" marR="5080">
              <a:lnSpc>
                <a:spcPct val="100000"/>
              </a:lnSpc>
              <a:spcBef>
                <a:spcPts val="100"/>
              </a:spcBef>
            </a:pPr>
            <a:r>
              <a:rPr sz="1500" dirty="0">
                <a:latin typeface="Georgia"/>
                <a:cs typeface="Georgia"/>
              </a:rPr>
              <a:t>A </a:t>
            </a:r>
            <a:r>
              <a:rPr sz="1500" spc="-5" dirty="0">
                <a:latin typeface="Georgia"/>
                <a:cs typeface="Georgia"/>
              </a:rPr>
              <a:t>VPC with </a:t>
            </a:r>
            <a:r>
              <a:rPr sz="1500" spc="-5" dirty="0">
                <a:solidFill>
                  <a:srgbClr val="D16349"/>
                </a:solidFill>
                <a:latin typeface="Georgia"/>
                <a:cs typeface="Georgia"/>
              </a:rPr>
              <a:t>CIDR /22 </a:t>
            </a:r>
            <a:r>
              <a:rPr sz="1500" dirty="0">
                <a:solidFill>
                  <a:srgbClr val="D16349"/>
                </a:solidFill>
                <a:latin typeface="Georgia"/>
                <a:cs typeface="Georgia"/>
              </a:rPr>
              <a:t> </a:t>
            </a:r>
            <a:r>
              <a:rPr sz="1500" spc="-5" dirty="0">
                <a:latin typeface="Georgia"/>
                <a:cs typeface="Georgia"/>
              </a:rPr>
              <a:t>includes</a:t>
            </a:r>
            <a:r>
              <a:rPr sz="1500" spc="-15" dirty="0">
                <a:latin typeface="Georgia"/>
                <a:cs typeface="Georgia"/>
              </a:rPr>
              <a:t> </a:t>
            </a:r>
            <a:r>
              <a:rPr sz="1500" spc="-5" dirty="0">
                <a:latin typeface="Georgia"/>
                <a:cs typeface="Georgia"/>
              </a:rPr>
              <a:t>1,024</a:t>
            </a:r>
            <a:r>
              <a:rPr sz="1500" spc="-15" dirty="0">
                <a:latin typeface="Georgia"/>
                <a:cs typeface="Georgia"/>
              </a:rPr>
              <a:t> </a:t>
            </a:r>
            <a:r>
              <a:rPr sz="1500" spc="-10" dirty="0">
                <a:latin typeface="Georgia"/>
                <a:cs typeface="Georgia"/>
              </a:rPr>
              <a:t>total</a:t>
            </a:r>
            <a:r>
              <a:rPr sz="1500" spc="-15" dirty="0">
                <a:latin typeface="Georgia"/>
                <a:cs typeface="Georgia"/>
              </a:rPr>
              <a:t> </a:t>
            </a:r>
            <a:r>
              <a:rPr sz="1500" spc="-5" dirty="0">
                <a:latin typeface="Georgia"/>
                <a:cs typeface="Georgia"/>
              </a:rPr>
              <a:t>IPs</a:t>
            </a:r>
            <a:endParaRPr lang="en-US" sz="1500" spc="-5" dirty="0">
              <a:latin typeface="Georgia"/>
              <a:cs typeface="Georgia"/>
            </a:endParaRPr>
          </a:p>
          <a:p>
            <a:pPr marL="12700" marR="5080">
              <a:lnSpc>
                <a:spcPct val="100000"/>
              </a:lnSpc>
              <a:spcBef>
                <a:spcPts val="100"/>
              </a:spcBef>
            </a:pPr>
            <a:endParaRPr lang="en-US" sz="1500" spc="-5" dirty="0">
              <a:latin typeface="Georgia"/>
              <a:cs typeface="Georgia"/>
            </a:endParaRPr>
          </a:p>
          <a:p>
            <a:pPr marL="12700" marR="5080">
              <a:lnSpc>
                <a:spcPct val="100000"/>
              </a:lnSpc>
              <a:spcBef>
                <a:spcPts val="100"/>
              </a:spcBef>
            </a:pPr>
            <a:r>
              <a:rPr lang="en-US" sz="1500" spc="-5" dirty="0">
                <a:latin typeface="Georgia"/>
                <a:cs typeface="Georgia"/>
              </a:rPr>
              <a:t>1024 / 4 subnets</a:t>
            </a:r>
          </a:p>
          <a:p>
            <a:pPr marL="12700" marR="5080">
              <a:lnSpc>
                <a:spcPct val="100000"/>
              </a:lnSpc>
              <a:spcBef>
                <a:spcPts val="100"/>
              </a:spcBef>
            </a:pPr>
            <a:r>
              <a:rPr lang="en-US" sz="1500" spc="-5" dirty="0">
                <a:latin typeface="Georgia"/>
                <a:cs typeface="Georgia"/>
              </a:rPr>
              <a:t>= 256 IPs for each subnet</a:t>
            </a:r>
            <a:endParaRPr sz="1500" dirty="0">
              <a:latin typeface="Georgia"/>
              <a:cs typeface="Georgia"/>
            </a:endParaRPr>
          </a:p>
        </p:txBody>
      </p:sp>
      <p:sp>
        <p:nvSpPr>
          <p:cNvPr id="23" name="object 23"/>
          <p:cNvSpPr txBox="1"/>
          <p:nvPr/>
        </p:nvSpPr>
        <p:spPr>
          <a:xfrm>
            <a:off x="6852301" y="5012435"/>
            <a:ext cx="1762760" cy="873125"/>
          </a:xfrm>
          <a:prstGeom prst="rect">
            <a:avLst/>
          </a:prstGeom>
        </p:spPr>
        <p:txBody>
          <a:bodyPr vert="horz" wrap="square" lIns="0" tIns="14604" rIns="0" bIns="0" rtlCol="0">
            <a:spAutoFit/>
          </a:bodyPr>
          <a:lstStyle/>
          <a:p>
            <a:pPr marL="12700" marR="5080" algn="ctr">
              <a:lnSpc>
                <a:spcPct val="99000"/>
              </a:lnSpc>
              <a:spcBef>
                <a:spcPts val="114"/>
              </a:spcBef>
            </a:pPr>
            <a:r>
              <a:rPr sz="1400" spc="-5" dirty="0">
                <a:latin typeface="Georgia"/>
                <a:cs typeface="Georgia"/>
              </a:rPr>
              <a:t>Note:</a:t>
            </a:r>
            <a:r>
              <a:rPr sz="1400" spc="-20" dirty="0">
                <a:latin typeface="Georgia"/>
                <a:cs typeface="Georgia"/>
              </a:rPr>
              <a:t> </a:t>
            </a:r>
            <a:r>
              <a:rPr sz="1400" dirty="0">
                <a:latin typeface="Georgia"/>
                <a:cs typeface="Georgia"/>
              </a:rPr>
              <a:t>In</a:t>
            </a:r>
            <a:r>
              <a:rPr sz="1400" spc="-25" dirty="0">
                <a:latin typeface="Georgia"/>
                <a:cs typeface="Georgia"/>
              </a:rPr>
              <a:t> </a:t>
            </a:r>
            <a:r>
              <a:rPr sz="1400" spc="-5" dirty="0">
                <a:latin typeface="Georgia"/>
                <a:cs typeface="Georgia"/>
              </a:rPr>
              <a:t>every</a:t>
            </a:r>
            <a:r>
              <a:rPr sz="1400" spc="-25" dirty="0">
                <a:latin typeface="Georgia"/>
                <a:cs typeface="Georgia"/>
              </a:rPr>
              <a:t> </a:t>
            </a:r>
            <a:r>
              <a:rPr sz="1400" spc="-5" dirty="0">
                <a:latin typeface="Georgia"/>
                <a:cs typeface="Georgia"/>
              </a:rPr>
              <a:t>subnet, </a:t>
            </a:r>
            <a:r>
              <a:rPr sz="1400" spc="-320" dirty="0">
                <a:latin typeface="Georgia"/>
                <a:cs typeface="Georgia"/>
              </a:rPr>
              <a:t> </a:t>
            </a:r>
            <a:r>
              <a:rPr sz="1400" spc="-5" dirty="0">
                <a:latin typeface="Georgia"/>
                <a:cs typeface="Georgia"/>
              </a:rPr>
              <a:t>the first </a:t>
            </a:r>
            <a:r>
              <a:rPr sz="1400" spc="-10" dirty="0">
                <a:latin typeface="Georgia"/>
                <a:cs typeface="Georgia"/>
              </a:rPr>
              <a:t>four </a:t>
            </a:r>
            <a:r>
              <a:rPr sz="1400" spc="-5" dirty="0">
                <a:latin typeface="Georgia"/>
                <a:cs typeface="Georgia"/>
              </a:rPr>
              <a:t>and </a:t>
            </a:r>
            <a:r>
              <a:rPr sz="1400" spc="-10" dirty="0">
                <a:latin typeface="Georgia"/>
                <a:cs typeface="Georgia"/>
              </a:rPr>
              <a:t>last </a:t>
            </a:r>
            <a:r>
              <a:rPr sz="1400" spc="-5" dirty="0">
                <a:latin typeface="Georgia"/>
                <a:cs typeface="Georgia"/>
              </a:rPr>
              <a:t> one </a:t>
            </a:r>
            <a:r>
              <a:rPr sz="1400" dirty="0">
                <a:latin typeface="Georgia"/>
                <a:cs typeface="Georgia"/>
              </a:rPr>
              <a:t>IP </a:t>
            </a:r>
            <a:r>
              <a:rPr sz="1400" spc="-5" dirty="0">
                <a:latin typeface="Georgia"/>
                <a:cs typeface="Georgia"/>
              </a:rPr>
              <a:t>addresses are </a:t>
            </a:r>
            <a:r>
              <a:rPr sz="1400" dirty="0">
                <a:latin typeface="Georgia"/>
                <a:cs typeface="Georgia"/>
              </a:rPr>
              <a:t> </a:t>
            </a:r>
            <a:r>
              <a:rPr sz="1400" spc="-5" dirty="0">
                <a:latin typeface="Georgia"/>
                <a:cs typeface="Georgia"/>
              </a:rPr>
              <a:t>reserved</a:t>
            </a:r>
            <a:r>
              <a:rPr sz="1400" spc="-25" dirty="0">
                <a:latin typeface="Georgia"/>
                <a:cs typeface="Georgia"/>
              </a:rPr>
              <a:t> </a:t>
            </a:r>
            <a:r>
              <a:rPr sz="1400" spc="-5" dirty="0">
                <a:latin typeface="Georgia"/>
                <a:cs typeface="Georgia"/>
              </a:rPr>
              <a:t>for</a:t>
            </a:r>
            <a:r>
              <a:rPr sz="1400" spc="-20" dirty="0">
                <a:latin typeface="Georgia"/>
                <a:cs typeface="Georgia"/>
              </a:rPr>
              <a:t> </a:t>
            </a:r>
            <a:r>
              <a:rPr sz="1400" spc="-5" dirty="0">
                <a:latin typeface="Georgia"/>
                <a:cs typeface="Georgia"/>
              </a:rPr>
              <a:t>AWS</a:t>
            </a:r>
            <a:r>
              <a:rPr sz="1400" spc="-20" dirty="0">
                <a:latin typeface="Georgia"/>
                <a:cs typeface="Georgia"/>
              </a:rPr>
              <a:t> </a:t>
            </a:r>
            <a:r>
              <a:rPr sz="1400" spc="-5" dirty="0">
                <a:latin typeface="Georgia"/>
                <a:cs typeface="Georgia"/>
              </a:rPr>
              <a:t>use.</a:t>
            </a:r>
            <a:endParaRPr sz="1400" dirty="0">
              <a:latin typeface="Georgia"/>
              <a:cs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6214872"/>
            <a:ext cx="9144000" cy="643128"/>
          </a:xfrm>
          <a:prstGeom prst="rect">
            <a:avLst/>
          </a:prstGeom>
        </p:spPr>
      </p:pic>
      <p:sp>
        <p:nvSpPr>
          <p:cNvPr id="3" name="object 3"/>
          <p:cNvSpPr txBox="1">
            <a:spLocks noGrp="1"/>
          </p:cNvSpPr>
          <p:nvPr>
            <p:ph type="title"/>
          </p:nvPr>
        </p:nvSpPr>
        <p:spPr>
          <a:xfrm>
            <a:off x="3598068" y="355091"/>
            <a:ext cx="2290445" cy="513080"/>
          </a:xfrm>
          <a:prstGeom prst="rect">
            <a:avLst/>
          </a:prstGeom>
        </p:spPr>
        <p:txBody>
          <a:bodyPr vert="horz" wrap="square" lIns="0" tIns="12700" rIns="0" bIns="0" rtlCol="0">
            <a:spAutoFit/>
          </a:bodyPr>
          <a:lstStyle/>
          <a:p>
            <a:pPr marL="12700">
              <a:lnSpc>
                <a:spcPct val="100000"/>
              </a:lnSpc>
              <a:spcBef>
                <a:spcPts val="100"/>
              </a:spcBef>
            </a:pPr>
            <a:r>
              <a:rPr spc="-5" dirty="0"/>
              <a:t>Subnet</a:t>
            </a:r>
            <a:r>
              <a:rPr spc="-80" dirty="0"/>
              <a:t> </a:t>
            </a:r>
            <a:r>
              <a:rPr dirty="0"/>
              <a:t>Sizes</a:t>
            </a:r>
          </a:p>
        </p:txBody>
      </p:sp>
      <p:sp>
        <p:nvSpPr>
          <p:cNvPr id="4" name="object 4"/>
          <p:cNvSpPr txBox="1"/>
          <p:nvPr/>
        </p:nvSpPr>
        <p:spPr>
          <a:xfrm>
            <a:off x="474416" y="1524000"/>
            <a:ext cx="7175500"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Recommendation:</a:t>
            </a:r>
            <a:r>
              <a:rPr sz="1600" b="1" dirty="0">
                <a:latin typeface="Arial"/>
                <a:cs typeface="Arial"/>
              </a:rPr>
              <a:t> </a:t>
            </a:r>
            <a:r>
              <a:rPr sz="1600" spc="-5" dirty="0">
                <a:latin typeface="Arial MT"/>
                <a:cs typeface="Arial MT"/>
              </a:rPr>
              <a:t>Consider</a:t>
            </a:r>
            <a:r>
              <a:rPr sz="1600" spc="10" dirty="0">
                <a:latin typeface="Arial MT"/>
                <a:cs typeface="Arial MT"/>
              </a:rPr>
              <a:t> </a:t>
            </a:r>
            <a:r>
              <a:rPr sz="1600" spc="-5" dirty="0">
                <a:latin typeface="Arial MT"/>
                <a:cs typeface="Arial MT"/>
              </a:rPr>
              <a:t>larger</a:t>
            </a:r>
            <a:r>
              <a:rPr sz="1600" spc="10" dirty="0">
                <a:latin typeface="Arial MT"/>
                <a:cs typeface="Arial MT"/>
              </a:rPr>
              <a:t> </a:t>
            </a:r>
            <a:r>
              <a:rPr sz="1600" spc="-5" dirty="0">
                <a:latin typeface="Arial MT"/>
                <a:cs typeface="Arial MT"/>
              </a:rPr>
              <a:t>subnets</a:t>
            </a:r>
            <a:r>
              <a:rPr sz="1600" spc="5" dirty="0">
                <a:latin typeface="Arial MT"/>
                <a:cs typeface="Arial MT"/>
              </a:rPr>
              <a:t> </a:t>
            </a:r>
            <a:r>
              <a:rPr sz="1600" spc="-5" dirty="0">
                <a:latin typeface="Arial MT"/>
                <a:cs typeface="Arial MT"/>
              </a:rPr>
              <a:t>over</a:t>
            </a:r>
            <a:r>
              <a:rPr sz="1600" spc="5" dirty="0">
                <a:latin typeface="Arial MT"/>
                <a:cs typeface="Arial MT"/>
              </a:rPr>
              <a:t> </a:t>
            </a:r>
            <a:r>
              <a:rPr sz="1600" spc="-5" dirty="0">
                <a:latin typeface="Arial MT"/>
                <a:cs typeface="Arial MT"/>
              </a:rPr>
              <a:t>smaller</a:t>
            </a:r>
            <a:r>
              <a:rPr sz="1600" spc="10" dirty="0">
                <a:latin typeface="Arial MT"/>
                <a:cs typeface="Arial MT"/>
              </a:rPr>
              <a:t> </a:t>
            </a:r>
            <a:r>
              <a:rPr sz="1600" spc="-5" dirty="0">
                <a:latin typeface="Arial MT"/>
                <a:cs typeface="Arial MT"/>
              </a:rPr>
              <a:t>ones</a:t>
            </a:r>
            <a:r>
              <a:rPr sz="1600" spc="5" dirty="0">
                <a:latin typeface="Arial MT"/>
                <a:cs typeface="Arial MT"/>
              </a:rPr>
              <a:t> </a:t>
            </a:r>
            <a:r>
              <a:rPr sz="1600" dirty="0">
                <a:latin typeface="Arial MT"/>
                <a:cs typeface="Arial MT"/>
              </a:rPr>
              <a:t>(/24 </a:t>
            </a:r>
            <a:r>
              <a:rPr sz="1600" spc="-5" dirty="0">
                <a:latin typeface="Arial MT"/>
                <a:cs typeface="Arial MT"/>
              </a:rPr>
              <a:t>and</a:t>
            </a:r>
            <a:r>
              <a:rPr sz="1600" dirty="0">
                <a:latin typeface="Arial MT"/>
                <a:cs typeface="Arial MT"/>
              </a:rPr>
              <a:t> </a:t>
            </a:r>
            <a:r>
              <a:rPr sz="1600" spc="-5" dirty="0">
                <a:latin typeface="Arial MT"/>
                <a:cs typeface="Arial MT"/>
              </a:rPr>
              <a:t>larger).</a:t>
            </a:r>
            <a:endParaRPr sz="1600" dirty="0">
              <a:latin typeface="Arial MT"/>
              <a:cs typeface="Arial MT"/>
            </a:endParaRPr>
          </a:p>
        </p:txBody>
      </p:sp>
      <p:sp>
        <p:nvSpPr>
          <p:cNvPr id="5" name="object 5"/>
          <p:cNvSpPr txBox="1"/>
          <p:nvPr/>
        </p:nvSpPr>
        <p:spPr>
          <a:xfrm>
            <a:off x="583566" y="1905000"/>
            <a:ext cx="313817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Simplifies</a:t>
            </a:r>
            <a:r>
              <a:rPr sz="1500" b="1" spc="-20" dirty="0">
                <a:solidFill>
                  <a:srgbClr val="474746"/>
                </a:solidFill>
                <a:latin typeface="Georgia"/>
                <a:cs typeface="Georgia"/>
              </a:rPr>
              <a:t> </a:t>
            </a:r>
            <a:r>
              <a:rPr sz="1500" b="1" spc="-5" dirty="0">
                <a:solidFill>
                  <a:srgbClr val="474746"/>
                </a:solidFill>
                <a:latin typeface="Georgia"/>
                <a:cs typeface="Georgia"/>
              </a:rPr>
              <a:t>workload</a:t>
            </a:r>
            <a:r>
              <a:rPr sz="1500" b="1" spc="-15" dirty="0">
                <a:solidFill>
                  <a:srgbClr val="474746"/>
                </a:solidFill>
                <a:latin typeface="Georgia"/>
                <a:cs typeface="Georgia"/>
              </a:rPr>
              <a:t> </a:t>
            </a:r>
            <a:r>
              <a:rPr sz="1500" b="1" spc="-5" dirty="0">
                <a:solidFill>
                  <a:srgbClr val="474746"/>
                </a:solidFill>
                <a:latin typeface="Georgia"/>
                <a:cs typeface="Georgia"/>
              </a:rPr>
              <a:t>placement:</a:t>
            </a:r>
            <a:endParaRPr sz="1500" dirty="0">
              <a:latin typeface="Georgia"/>
              <a:cs typeface="Georgia"/>
            </a:endParaRPr>
          </a:p>
        </p:txBody>
      </p:sp>
      <p:sp>
        <p:nvSpPr>
          <p:cNvPr id="6" name="object 6"/>
          <p:cNvSpPr txBox="1"/>
          <p:nvPr/>
        </p:nvSpPr>
        <p:spPr>
          <a:xfrm>
            <a:off x="586741" y="2298700"/>
            <a:ext cx="3300729" cy="647700"/>
          </a:xfrm>
          <a:prstGeom prst="rect">
            <a:avLst/>
          </a:prstGeom>
        </p:spPr>
        <p:txBody>
          <a:bodyPr vert="horz" wrap="square" lIns="0" tIns="26670" rIns="0" bIns="0" rtlCol="0">
            <a:spAutoFit/>
          </a:bodyPr>
          <a:lstStyle/>
          <a:p>
            <a:pPr marL="12700" marR="5080">
              <a:lnSpc>
                <a:spcPts val="1610"/>
              </a:lnSpc>
              <a:spcBef>
                <a:spcPts val="210"/>
              </a:spcBef>
            </a:pPr>
            <a:r>
              <a:rPr sz="1400" spc="-25" dirty="0">
                <a:solidFill>
                  <a:srgbClr val="474746"/>
                </a:solidFill>
                <a:latin typeface="Georgia"/>
                <a:cs typeface="Georgia"/>
              </a:rPr>
              <a:t>Choosing</a:t>
            </a:r>
            <a:r>
              <a:rPr sz="1400" spc="-55" dirty="0">
                <a:solidFill>
                  <a:srgbClr val="474746"/>
                </a:solidFill>
                <a:latin typeface="Georgia"/>
                <a:cs typeface="Georgia"/>
              </a:rPr>
              <a:t> </a:t>
            </a:r>
            <a:r>
              <a:rPr sz="1400" spc="-25" dirty="0">
                <a:solidFill>
                  <a:srgbClr val="474746"/>
                </a:solidFill>
                <a:latin typeface="Georgia"/>
                <a:cs typeface="Georgia"/>
              </a:rPr>
              <a:t>where</a:t>
            </a:r>
            <a:r>
              <a:rPr sz="1400" spc="-50" dirty="0">
                <a:solidFill>
                  <a:srgbClr val="474746"/>
                </a:solidFill>
                <a:latin typeface="Georgia"/>
                <a:cs typeface="Georgia"/>
              </a:rPr>
              <a:t> </a:t>
            </a:r>
            <a:r>
              <a:rPr sz="1400" spc="-15" dirty="0">
                <a:solidFill>
                  <a:srgbClr val="474746"/>
                </a:solidFill>
                <a:latin typeface="Georgia"/>
                <a:cs typeface="Georgia"/>
              </a:rPr>
              <a:t>to</a:t>
            </a:r>
            <a:r>
              <a:rPr sz="1400" spc="-55" dirty="0">
                <a:solidFill>
                  <a:srgbClr val="474746"/>
                </a:solidFill>
                <a:latin typeface="Georgia"/>
                <a:cs typeface="Georgia"/>
              </a:rPr>
              <a:t> </a:t>
            </a:r>
            <a:r>
              <a:rPr sz="1400" spc="-20" dirty="0">
                <a:solidFill>
                  <a:srgbClr val="474746"/>
                </a:solidFill>
                <a:latin typeface="Georgia"/>
                <a:cs typeface="Georgia"/>
              </a:rPr>
              <a:t>place</a:t>
            </a:r>
            <a:r>
              <a:rPr sz="1400" spc="-50" dirty="0">
                <a:solidFill>
                  <a:srgbClr val="474746"/>
                </a:solidFill>
                <a:latin typeface="Georgia"/>
                <a:cs typeface="Georgia"/>
              </a:rPr>
              <a:t> </a:t>
            </a:r>
            <a:r>
              <a:rPr sz="1400" dirty="0">
                <a:solidFill>
                  <a:srgbClr val="474746"/>
                </a:solidFill>
                <a:latin typeface="Georgia"/>
                <a:cs typeface="Georgia"/>
              </a:rPr>
              <a:t>a</a:t>
            </a:r>
            <a:r>
              <a:rPr sz="1400" spc="-60" dirty="0">
                <a:solidFill>
                  <a:srgbClr val="474746"/>
                </a:solidFill>
                <a:latin typeface="Georgia"/>
                <a:cs typeface="Georgia"/>
              </a:rPr>
              <a:t> </a:t>
            </a:r>
            <a:r>
              <a:rPr sz="1400" spc="-25" dirty="0">
                <a:solidFill>
                  <a:srgbClr val="474746"/>
                </a:solidFill>
                <a:latin typeface="Georgia"/>
                <a:cs typeface="Georgia"/>
              </a:rPr>
              <a:t>workload</a:t>
            </a:r>
            <a:r>
              <a:rPr sz="1400" spc="-55" dirty="0">
                <a:solidFill>
                  <a:srgbClr val="474746"/>
                </a:solidFill>
                <a:latin typeface="Georgia"/>
                <a:cs typeface="Georgia"/>
              </a:rPr>
              <a:t> </a:t>
            </a:r>
            <a:r>
              <a:rPr sz="1400" spc="-30" dirty="0">
                <a:solidFill>
                  <a:srgbClr val="474746"/>
                </a:solidFill>
                <a:latin typeface="Georgia"/>
                <a:cs typeface="Georgia"/>
              </a:rPr>
              <a:t>among </a:t>
            </a:r>
            <a:r>
              <a:rPr sz="1400" spc="-320" dirty="0">
                <a:solidFill>
                  <a:srgbClr val="474746"/>
                </a:solidFill>
                <a:latin typeface="Georgia"/>
                <a:cs typeface="Georgia"/>
              </a:rPr>
              <a:t> </a:t>
            </a:r>
            <a:r>
              <a:rPr sz="1400" spc="-15" dirty="0">
                <a:solidFill>
                  <a:srgbClr val="474746"/>
                </a:solidFill>
                <a:latin typeface="Georgia"/>
                <a:cs typeface="Georgia"/>
              </a:rPr>
              <a:t>10 </a:t>
            </a:r>
            <a:r>
              <a:rPr sz="1400" spc="-25" dirty="0">
                <a:solidFill>
                  <a:srgbClr val="474746"/>
                </a:solidFill>
                <a:latin typeface="Georgia"/>
                <a:cs typeface="Georgia"/>
              </a:rPr>
              <a:t>small subnets </a:t>
            </a:r>
            <a:r>
              <a:rPr sz="1400" spc="-10" dirty="0">
                <a:solidFill>
                  <a:srgbClr val="474746"/>
                </a:solidFill>
                <a:latin typeface="Georgia"/>
                <a:cs typeface="Georgia"/>
              </a:rPr>
              <a:t>is </a:t>
            </a:r>
            <a:r>
              <a:rPr sz="1400" spc="-25" dirty="0">
                <a:solidFill>
                  <a:srgbClr val="474746"/>
                </a:solidFill>
                <a:latin typeface="Georgia"/>
                <a:cs typeface="Georgia"/>
              </a:rPr>
              <a:t>more complicated than </a:t>
            </a:r>
            <a:r>
              <a:rPr sz="1400" spc="-20" dirty="0">
                <a:solidFill>
                  <a:srgbClr val="474746"/>
                </a:solidFill>
                <a:latin typeface="Georgia"/>
                <a:cs typeface="Georgia"/>
              </a:rPr>
              <a:t> with</a:t>
            </a:r>
            <a:r>
              <a:rPr sz="1400" spc="-50" dirty="0">
                <a:solidFill>
                  <a:srgbClr val="474746"/>
                </a:solidFill>
                <a:latin typeface="Georgia"/>
                <a:cs typeface="Georgia"/>
              </a:rPr>
              <a:t> </a:t>
            </a:r>
            <a:r>
              <a:rPr sz="1400" spc="-20" dirty="0">
                <a:solidFill>
                  <a:srgbClr val="474746"/>
                </a:solidFill>
                <a:latin typeface="Georgia"/>
                <a:cs typeface="Georgia"/>
              </a:rPr>
              <a:t>one</a:t>
            </a:r>
            <a:r>
              <a:rPr sz="1400" spc="-40" dirty="0">
                <a:solidFill>
                  <a:srgbClr val="474746"/>
                </a:solidFill>
                <a:latin typeface="Georgia"/>
                <a:cs typeface="Georgia"/>
              </a:rPr>
              <a:t> </a:t>
            </a:r>
            <a:r>
              <a:rPr sz="1400" spc="-25" dirty="0">
                <a:solidFill>
                  <a:srgbClr val="474746"/>
                </a:solidFill>
                <a:latin typeface="Georgia"/>
                <a:cs typeface="Georgia"/>
              </a:rPr>
              <a:t>large</a:t>
            </a:r>
            <a:r>
              <a:rPr sz="1400" spc="-40" dirty="0">
                <a:solidFill>
                  <a:srgbClr val="474746"/>
                </a:solidFill>
                <a:latin typeface="Georgia"/>
                <a:cs typeface="Georgia"/>
              </a:rPr>
              <a:t> </a:t>
            </a:r>
            <a:r>
              <a:rPr sz="1400" spc="-25" dirty="0">
                <a:solidFill>
                  <a:srgbClr val="474746"/>
                </a:solidFill>
                <a:latin typeface="Georgia"/>
                <a:cs typeface="Georgia"/>
              </a:rPr>
              <a:t>subnet.</a:t>
            </a:r>
            <a:endParaRPr sz="1400" dirty="0">
              <a:latin typeface="Georgia"/>
              <a:cs typeface="Georgia"/>
            </a:endParaRPr>
          </a:p>
        </p:txBody>
      </p:sp>
      <p:sp>
        <p:nvSpPr>
          <p:cNvPr id="7" name="object 7"/>
          <p:cNvSpPr txBox="1"/>
          <p:nvPr/>
        </p:nvSpPr>
        <p:spPr>
          <a:xfrm>
            <a:off x="4307840" y="1905000"/>
            <a:ext cx="3620135"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474746"/>
                </a:solidFill>
                <a:latin typeface="Georgia"/>
                <a:cs typeface="Georgia"/>
              </a:rPr>
              <a:t>Less</a:t>
            </a:r>
            <a:r>
              <a:rPr sz="1500" b="1" spc="-5" dirty="0">
                <a:solidFill>
                  <a:srgbClr val="474746"/>
                </a:solidFill>
                <a:latin typeface="Georgia"/>
                <a:cs typeface="Georgia"/>
              </a:rPr>
              <a:t> likely</a:t>
            </a:r>
            <a:r>
              <a:rPr sz="1500" b="1" spc="-20" dirty="0">
                <a:solidFill>
                  <a:srgbClr val="474746"/>
                </a:solidFill>
                <a:latin typeface="Georgia"/>
                <a:cs typeface="Georgia"/>
              </a:rPr>
              <a:t> </a:t>
            </a:r>
            <a:r>
              <a:rPr sz="1500" b="1" dirty="0">
                <a:solidFill>
                  <a:srgbClr val="474746"/>
                </a:solidFill>
                <a:latin typeface="Georgia"/>
                <a:cs typeface="Georgia"/>
              </a:rPr>
              <a:t>to</a:t>
            </a:r>
            <a:r>
              <a:rPr sz="1500" b="1" spc="-15" dirty="0">
                <a:solidFill>
                  <a:srgbClr val="474746"/>
                </a:solidFill>
                <a:latin typeface="Georgia"/>
                <a:cs typeface="Georgia"/>
              </a:rPr>
              <a:t> </a:t>
            </a:r>
            <a:r>
              <a:rPr sz="1500" b="1" spc="-5" dirty="0">
                <a:solidFill>
                  <a:srgbClr val="474746"/>
                </a:solidFill>
                <a:latin typeface="Georgia"/>
                <a:cs typeface="Georgia"/>
              </a:rPr>
              <a:t>waste</a:t>
            </a:r>
            <a:r>
              <a:rPr sz="1500" b="1" spc="-10" dirty="0">
                <a:solidFill>
                  <a:srgbClr val="474746"/>
                </a:solidFill>
                <a:latin typeface="Georgia"/>
                <a:cs typeface="Georgia"/>
              </a:rPr>
              <a:t> </a:t>
            </a:r>
            <a:r>
              <a:rPr sz="1500" b="1" spc="-5" dirty="0">
                <a:solidFill>
                  <a:srgbClr val="474746"/>
                </a:solidFill>
                <a:latin typeface="Georgia"/>
                <a:cs typeface="Georgia"/>
              </a:rPr>
              <a:t>or</a:t>
            </a:r>
            <a:r>
              <a:rPr sz="1500" b="1" spc="-20" dirty="0">
                <a:solidFill>
                  <a:srgbClr val="474746"/>
                </a:solidFill>
                <a:latin typeface="Georgia"/>
                <a:cs typeface="Georgia"/>
              </a:rPr>
              <a:t> </a:t>
            </a:r>
            <a:r>
              <a:rPr sz="1500" b="1" spc="-5" dirty="0">
                <a:solidFill>
                  <a:srgbClr val="474746"/>
                </a:solidFill>
                <a:latin typeface="Georgia"/>
                <a:cs typeface="Georgia"/>
              </a:rPr>
              <a:t>run out</a:t>
            </a:r>
            <a:r>
              <a:rPr sz="1500" b="1" spc="-10" dirty="0">
                <a:solidFill>
                  <a:srgbClr val="474746"/>
                </a:solidFill>
                <a:latin typeface="Georgia"/>
                <a:cs typeface="Georgia"/>
              </a:rPr>
              <a:t> </a:t>
            </a:r>
            <a:r>
              <a:rPr sz="1500" b="1" spc="-5" dirty="0">
                <a:solidFill>
                  <a:srgbClr val="474746"/>
                </a:solidFill>
                <a:latin typeface="Georgia"/>
                <a:cs typeface="Georgia"/>
              </a:rPr>
              <a:t>of</a:t>
            </a:r>
            <a:r>
              <a:rPr sz="1500" b="1" spc="-15" dirty="0">
                <a:solidFill>
                  <a:srgbClr val="474746"/>
                </a:solidFill>
                <a:latin typeface="Georgia"/>
                <a:cs typeface="Georgia"/>
              </a:rPr>
              <a:t> </a:t>
            </a:r>
            <a:r>
              <a:rPr sz="1500" b="1" spc="-5" dirty="0">
                <a:solidFill>
                  <a:srgbClr val="474746"/>
                </a:solidFill>
                <a:latin typeface="Georgia"/>
                <a:cs typeface="Georgia"/>
              </a:rPr>
              <a:t>IPs:</a:t>
            </a:r>
            <a:endParaRPr sz="1500" dirty="0">
              <a:latin typeface="Georgia"/>
              <a:cs typeface="Georgia"/>
            </a:endParaRPr>
          </a:p>
        </p:txBody>
      </p:sp>
      <p:sp>
        <p:nvSpPr>
          <p:cNvPr id="8" name="object 8"/>
          <p:cNvSpPr txBox="1"/>
          <p:nvPr/>
        </p:nvSpPr>
        <p:spPr>
          <a:xfrm>
            <a:off x="4311015" y="2298700"/>
            <a:ext cx="3716020" cy="443230"/>
          </a:xfrm>
          <a:prstGeom prst="rect">
            <a:avLst/>
          </a:prstGeom>
        </p:spPr>
        <p:txBody>
          <a:bodyPr vert="horz" wrap="square" lIns="0" tIns="26670" rIns="0" bIns="0" rtlCol="0">
            <a:spAutoFit/>
          </a:bodyPr>
          <a:lstStyle/>
          <a:p>
            <a:pPr marL="12700" marR="5080">
              <a:lnSpc>
                <a:spcPts val="1610"/>
              </a:lnSpc>
              <a:spcBef>
                <a:spcPts val="210"/>
              </a:spcBef>
            </a:pPr>
            <a:r>
              <a:rPr sz="1400" spc="-15" dirty="0">
                <a:solidFill>
                  <a:srgbClr val="474746"/>
                </a:solidFill>
                <a:latin typeface="Georgia"/>
                <a:cs typeface="Georgia"/>
              </a:rPr>
              <a:t>If</a:t>
            </a:r>
            <a:r>
              <a:rPr sz="1400" spc="-35" dirty="0">
                <a:solidFill>
                  <a:srgbClr val="474746"/>
                </a:solidFill>
                <a:latin typeface="Georgia"/>
                <a:cs typeface="Georgia"/>
              </a:rPr>
              <a:t> </a:t>
            </a:r>
            <a:r>
              <a:rPr sz="1400" spc="-25" dirty="0">
                <a:solidFill>
                  <a:srgbClr val="474746"/>
                </a:solidFill>
                <a:latin typeface="Georgia"/>
                <a:cs typeface="Georgia"/>
              </a:rPr>
              <a:t>your</a:t>
            </a:r>
            <a:r>
              <a:rPr sz="1400" spc="-40" dirty="0">
                <a:solidFill>
                  <a:srgbClr val="474746"/>
                </a:solidFill>
                <a:latin typeface="Georgia"/>
                <a:cs typeface="Georgia"/>
              </a:rPr>
              <a:t> </a:t>
            </a:r>
            <a:r>
              <a:rPr sz="1400" spc="-25" dirty="0">
                <a:solidFill>
                  <a:srgbClr val="474746"/>
                </a:solidFill>
                <a:latin typeface="Georgia"/>
                <a:cs typeface="Georgia"/>
              </a:rPr>
              <a:t>subnet</a:t>
            </a:r>
            <a:r>
              <a:rPr sz="1400" spc="-40" dirty="0">
                <a:solidFill>
                  <a:srgbClr val="474746"/>
                </a:solidFill>
                <a:latin typeface="Georgia"/>
                <a:cs typeface="Georgia"/>
              </a:rPr>
              <a:t> </a:t>
            </a:r>
            <a:r>
              <a:rPr sz="1400" spc="-25" dirty="0">
                <a:solidFill>
                  <a:srgbClr val="474746"/>
                </a:solidFill>
                <a:latin typeface="Georgia"/>
                <a:cs typeface="Georgia"/>
              </a:rPr>
              <a:t>runs</a:t>
            </a:r>
            <a:r>
              <a:rPr sz="1400" spc="-30" dirty="0">
                <a:solidFill>
                  <a:srgbClr val="474746"/>
                </a:solidFill>
                <a:latin typeface="Georgia"/>
                <a:cs typeface="Georgia"/>
              </a:rPr>
              <a:t> </a:t>
            </a:r>
            <a:r>
              <a:rPr sz="1400" spc="-20" dirty="0">
                <a:solidFill>
                  <a:srgbClr val="474746"/>
                </a:solidFill>
                <a:latin typeface="Georgia"/>
                <a:cs typeface="Georgia"/>
              </a:rPr>
              <a:t>out</a:t>
            </a:r>
            <a:r>
              <a:rPr sz="1400" spc="-40" dirty="0">
                <a:solidFill>
                  <a:srgbClr val="474746"/>
                </a:solidFill>
                <a:latin typeface="Georgia"/>
                <a:cs typeface="Georgia"/>
              </a:rPr>
              <a:t> </a:t>
            </a:r>
            <a:r>
              <a:rPr sz="1400" spc="-15" dirty="0">
                <a:solidFill>
                  <a:srgbClr val="474746"/>
                </a:solidFill>
                <a:latin typeface="Georgia"/>
                <a:cs typeface="Georgia"/>
              </a:rPr>
              <a:t>of</a:t>
            </a:r>
            <a:r>
              <a:rPr sz="1400" spc="-30" dirty="0">
                <a:solidFill>
                  <a:srgbClr val="474746"/>
                </a:solidFill>
                <a:latin typeface="Georgia"/>
                <a:cs typeface="Georgia"/>
              </a:rPr>
              <a:t> </a:t>
            </a:r>
            <a:r>
              <a:rPr sz="1400" spc="-25" dirty="0">
                <a:solidFill>
                  <a:srgbClr val="474746"/>
                </a:solidFill>
                <a:latin typeface="Georgia"/>
                <a:cs typeface="Georgia"/>
              </a:rPr>
              <a:t>available</a:t>
            </a:r>
            <a:r>
              <a:rPr sz="1400" spc="-50" dirty="0">
                <a:solidFill>
                  <a:srgbClr val="474746"/>
                </a:solidFill>
                <a:latin typeface="Georgia"/>
                <a:cs typeface="Georgia"/>
              </a:rPr>
              <a:t> </a:t>
            </a:r>
            <a:r>
              <a:rPr sz="1400" spc="-20" dirty="0">
                <a:solidFill>
                  <a:srgbClr val="474746"/>
                </a:solidFill>
                <a:latin typeface="Georgia"/>
                <a:cs typeface="Georgia"/>
              </a:rPr>
              <a:t>IPs,</a:t>
            </a:r>
            <a:r>
              <a:rPr sz="1400" spc="-30" dirty="0">
                <a:solidFill>
                  <a:srgbClr val="474746"/>
                </a:solidFill>
                <a:latin typeface="Georgia"/>
                <a:cs typeface="Georgia"/>
              </a:rPr>
              <a:t> </a:t>
            </a:r>
            <a:r>
              <a:rPr sz="1400" spc="-20" dirty="0">
                <a:solidFill>
                  <a:srgbClr val="474746"/>
                </a:solidFill>
                <a:latin typeface="Georgia"/>
                <a:cs typeface="Georgia"/>
              </a:rPr>
              <a:t>you</a:t>
            </a:r>
            <a:r>
              <a:rPr sz="1400" spc="-45" dirty="0">
                <a:solidFill>
                  <a:srgbClr val="474746"/>
                </a:solidFill>
                <a:latin typeface="Georgia"/>
                <a:cs typeface="Georgia"/>
              </a:rPr>
              <a:t> </a:t>
            </a:r>
            <a:r>
              <a:rPr sz="1400" spc="-25" dirty="0">
                <a:solidFill>
                  <a:srgbClr val="474746"/>
                </a:solidFill>
                <a:latin typeface="Georgia"/>
                <a:cs typeface="Georgia"/>
              </a:rPr>
              <a:t>can't </a:t>
            </a:r>
            <a:r>
              <a:rPr sz="1400" spc="-325" dirty="0">
                <a:solidFill>
                  <a:srgbClr val="474746"/>
                </a:solidFill>
                <a:latin typeface="Georgia"/>
                <a:cs typeface="Georgia"/>
              </a:rPr>
              <a:t> </a:t>
            </a:r>
            <a:r>
              <a:rPr sz="1400" spc="-25" dirty="0">
                <a:solidFill>
                  <a:srgbClr val="474746"/>
                </a:solidFill>
                <a:latin typeface="Georgia"/>
                <a:cs typeface="Georgia"/>
              </a:rPr>
              <a:t>add</a:t>
            </a:r>
            <a:r>
              <a:rPr sz="1400" spc="-50" dirty="0">
                <a:solidFill>
                  <a:srgbClr val="474746"/>
                </a:solidFill>
                <a:latin typeface="Georgia"/>
                <a:cs typeface="Georgia"/>
              </a:rPr>
              <a:t> </a:t>
            </a:r>
            <a:r>
              <a:rPr sz="1400" spc="-30" dirty="0">
                <a:solidFill>
                  <a:srgbClr val="474746"/>
                </a:solidFill>
                <a:latin typeface="Georgia"/>
                <a:cs typeface="Georgia"/>
              </a:rPr>
              <a:t>more</a:t>
            </a:r>
            <a:r>
              <a:rPr sz="1400" spc="-40" dirty="0">
                <a:solidFill>
                  <a:srgbClr val="474746"/>
                </a:solidFill>
                <a:latin typeface="Georgia"/>
                <a:cs typeface="Georgia"/>
              </a:rPr>
              <a:t> </a:t>
            </a:r>
            <a:r>
              <a:rPr sz="1400" spc="-15" dirty="0">
                <a:solidFill>
                  <a:srgbClr val="474746"/>
                </a:solidFill>
                <a:latin typeface="Georgia"/>
                <a:cs typeface="Georgia"/>
              </a:rPr>
              <a:t>to</a:t>
            </a:r>
            <a:r>
              <a:rPr sz="1400" spc="-45" dirty="0">
                <a:solidFill>
                  <a:srgbClr val="474746"/>
                </a:solidFill>
                <a:latin typeface="Georgia"/>
                <a:cs typeface="Georgia"/>
              </a:rPr>
              <a:t> </a:t>
            </a:r>
            <a:r>
              <a:rPr sz="1400" spc="-25" dirty="0">
                <a:solidFill>
                  <a:srgbClr val="474746"/>
                </a:solidFill>
                <a:latin typeface="Georgia"/>
                <a:cs typeface="Georgia"/>
              </a:rPr>
              <a:t>that</a:t>
            </a:r>
            <a:r>
              <a:rPr sz="1400" spc="-35" dirty="0">
                <a:solidFill>
                  <a:srgbClr val="474746"/>
                </a:solidFill>
                <a:latin typeface="Georgia"/>
                <a:cs typeface="Georgia"/>
              </a:rPr>
              <a:t> </a:t>
            </a:r>
            <a:r>
              <a:rPr sz="1400" spc="-25" dirty="0">
                <a:solidFill>
                  <a:srgbClr val="474746"/>
                </a:solidFill>
                <a:latin typeface="Georgia"/>
                <a:cs typeface="Georgia"/>
              </a:rPr>
              <a:t>subnet.</a:t>
            </a:r>
            <a:endParaRPr sz="1400" dirty="0">
              <a:latin typeface="Georgia"/>
              <a:cs typeface="Georgia"/>
            </a:endParaRPr>
          </a:p>
        </p:txBody>
      </p:sp>
      <p:sp>
        <p:nvSpPr>
          <p:cNvPr id="9" name="object 9"/>
          <p:cNvSpPr txBox="1"/>
          <p:nvPr/>
        </p:nvSpPr>
        <p:spPr>
          <a:xfrm>
            <a:off x="4311015" y="2883916"/>
            <a:ext cx="3754754" cy="656590"/>
          </a:xfrm>
          <a:prstGeom prst="rect">
            <a:avLst/>
          </a:prstGeom>
        </p:spPr>
        <p:txBody>
          <a:bodyPr vert="horz" wrap="square" lIns="0" tIns="17145" rIns="0" bIns="0" rtlCol="0">
            <a:spAutoFit/>
          </a:bodyPr>
          <a:lstStyle/>
          <a:p>
            <a:pPr marL="12700" marR="5080">
              <a:lnSpc>
                <a:spcPct val="97900"/>
              </a:lnSpc>
              <a:spcBef>
                <a:spcPts val="135"/>
              </a:spcBef>
            </a:pPr>
            <a:r>
              <a:rPr sz="1400" i="1" spc="-30" dirty="0">
                <a:latin typeface="Georgia"/>
                <a:cs typeface="Georgia"/>
              </a:rPr>
              <a:t>Example: </a:t>
            </a:r>
            <a:r>
              <a:rPr sz="1400" spc="-15" dirty="0">
                <a:solidFill>
                  <a:srgbClr val="474746"/>
                </a:solidFill>
                <a:latin typeface="Georgia"/>
                <a:cs typeface="Georgia"/>
              </a:rPr>
              <a:t>If </a:t>
            </a:r>
            <a:r>
              <a:rPr sz="1400" spc="-20" dirty="0">
                <a:solidFill>
                  <a:srgbClr val="474746"/>
                </a:solidFill>
                <a:latin typeface="Georgia"/>
                <a:cs typeface="Georgia"/>
              </a:rPr>
              <a:t>you </a:t>
            </a:r>
            <a:r>
              <a:rPr sz="1400" spc="-25" dirty="0">
                <a:solidFill>
                  <a:srgbClr val="474746"/>
                </a:solidFill>
                <a:latin typeface="Georgia"/>
                <a:cs typeface="Georgia"/>
              </a:rPr>
              <a:t>have 251 </a:t>
            </a:r>
            <a:r>
              <a:rPr sz="1400" spc="-20" dirty="0">
                <a:solidFill>
                  <a:srgbClr val="474746"/>
                </a:solidFill>
                <a:latin typeface="Georgia"/>
                <a:cs typeface="Georgia"/>
              </a:rPr>
              <a:t>IPs </a:t>
            </a:r>
            <a:r>
              <a:rPr sz="1400" spc="-5" dirty="0">
                <a:solidFill>
                  <a:srgbClr val="474746"/>
                </a:solidFill>
                <a:latin typeface="Georgia"/>
                <a:cs typeface="Georgia"/>
              </a:rPr>
              <a:t>in </a:t>
            </a:r>
            <a:r>
              <a:rPr sz="1400" dirty="0">
                <a:solidFill>
                  <a:srgbClr val="474746"/>
                </a:solidFill>
                <a:latin typeface="Georgia"/>
                <a:cs typeface="Georgia"/>
              </a:rPr>
              <a:t>a </a:t>
            </a:r>
            <a:r>
              <a:rPr sz="1400" spc="-25" dirty="0">
                <a:solidFill>
                  <a:srgbClr val="474746"/>
                </a:solidFill>
                <a:latin typeface="Georgia"/>
                <a:cs typeface="Georgia"/>
              </a:rPr>
              <a:t>subnet that's </a:t>
            </a:r>
            <a:r>
              <a:rPr sz="1400" spc="-20" dirty="0">
                <a:solidFill>
                  <a:srgbClr val="474746"/>
                </a:solidFill>
                <a:latin typeface="Georgia"/>
                <a:cs typeface="Georgia"/>
              </a:rPr>
              <a:t> using</a:t>
            </a:r>
            <a:r>
              <a:rPr sz="1400" spc="-45" dirty="0">
                <a:solidFill>
                  <a:srgbClr val="474746"/>
                </a:solidFill>
                <a:latin typeface="Georgia"/>
                <a:cs typeface="Georgia"/>
              </a:rPr>
              <a:t> </a:t>
            </a:r>
            <a:r>
              <a:rPr sz="1400" spc="-20" dirty="0">
                <a:solidFill>
                  <a:srgbClr val="474746"/>
                </a:solidFill>
                <a:latin typeface="Georgia"/>
                <a:cs typeface="Georgia"/>
              </a:rPr>
              <a:t>only</a:t>
            </a:r>
            <a:r>
              <a:rPr sz="1400" spc="-45" dirty="0">
                <a:solidFill>
                  <a:srgbClr val="474746"/>
                </a:solidFill>
                <a:latin typeface="Georgia"/>
                <a:cs typeface="Georgia"/>
              </a:rPr>
              <a:t> </a:t>
            </a:r>
            <a:r>
              <a:rPr sz="1400" spc="-20" dirty="0">
                <a:solidFill>
                  <a:srgbClr val="474746"/>
                </a:solidFill>
                <a:latin typeface="Georgia"/>
                <a:cs typeface="Georgia"/>
              </a:rPr>
              <a:t>25</a:t>
            </a:r>
            <a:r>
              <a:rPr sz="1400" spc="-45" dirty="0">
                <a:solidFill>
                  <a:srgbClr val="474746"/>
                </a:solidFill>
                <a:latin typeface="Georgia"/>
                <a:cs typeface="Georgia"/>
              </a:rPr>
              <a:t> </a:t>
            </a:r>
            <a:r>
              <a:rPr sz="1400" spc="-15" dirty="0">
                <a:solidFill>
                  <a:srgbClr val="474746"/>
                </a:solidFill>
                <a:latin typeface="Georgia"/>
                <a:cs typeface="Georgia"/>
              </a:rPr>
              <a:t>of</a:t>
            </a:r>
            <a:r>
              <a:rPr sz="1400" spc="-40" dirty="0">
                <a:solidFill>
                  <a:srgbClr val="474746"/>
                </a:solidFill>
                <a:latin typeface="Georgia"/>
                <a:cs typeface="Georgia"/>
              </a:rPr>
              <a:t> </a:t>
            </a:r>
            <a:r>
              <a:rPr sz="1400" spc="-30" dirty="0">
                <a:solidFill>
                  <a:srgbClr val="474746"/>
                </a:solidFill>
                <a:latin typeface="Georgia"/>
                <a:cs typeface="Georgia"/>
              </a:rPr>
              <a:t>them, </a:t>
            </a:r>
            <a:r>
              <a:rPr sz="1400" spc="-25" dirty="0">
                <a:solidFill>
                  <a:srgbClr val="474746"/>
                </a:solidFill>
                <a:latin typeface="Georgia"/>
                <a:cs typeface="Georgia"/>
              </a:rPr>
              <a:t>you</a:t>
            </a:r>
            <a:r>
              <a:rPr sz="1400" spc="-50" dirty="0">
                <a:solidFill>
                  <a:srgbClr val="474746"/>
                </a:solidFill>
                <a:latin typeface="Georgia"/>
                <a:cs typeface="Georgia"/>
              </a:rPr>
              <a:t> </a:t>
            </a:r>
            <a:r>
              <a:rPr sz="1400" spc="-25" dirty="0">
                <a:solidFill>
                  <a:srgbClr val="474746"/>
                </a:solidFill>
                <a:latin typeface="Georgia"/>
                <a:cs typeface="Georgia"/>
              </a:rPr>
              <a:t>can't</a:t>
            </a:r>
            <a:r>
              <a:rPr sz="1400" spc="-35" dirty="0">
                <a:solidFill>
                  <a:srgbClr val="474746"/>
                </a:solidFill>
                <a:latin typeface="Georgia"/>
                <a:cs typeface="Georgia"/>
              </a:rPr>
              <a:t> </a:t>
            </a:r>
            <a:r>
              <a:rPr sz="1400" spc="-25" dirty="0">
                <a:solidFill>
                  <a:srgbClr val="474746"/>
                </a:solidFill>
                <a:latin typeface="Georgia"/>
                <a:cs typeface="Georgia"/>
              </a:rPr>
              <a:t>share</a:t>
            </a:r>
            <a:r>
              <a:rPr sz="1400" spc="-45" dirty="0">
                <a:solidFill>
                  <a:srgbClr val="474746"/>
                </a:solidFill>
                <a:latin typeface="Georgia"/>
                <a:cs typeface="Georgia"/>
              </a:rPr>
              <a:t> </a:t>
            </a:r>
            <a:r>
              <a:rPr sz="1400" spc="-20" dirty="0">
                <a:solidFill>
                  <a:srgbClr val="474746"/>
                </a:solidFill>
                <a:latin typeface="Georgia"/>
                <a:cs typeface="Georgia"/>
              </a:rPr>
              <a:t>the</a:t>
            </a:r>
            <a:r>
              <a:rPr sz="1400" spc="-40" dirty="0">
                <a:solidFill>
                  <a:srgbClr val="474746"/>
                </a:solidFill>
                <a:latin typeface="Georgia"/>
                <a:cs typeface="Georgia"/>
              </a:rPr>
              <a:t> </a:t>
            </a:r>
            <a:r>
              <a:rPr sz="1400" spc="-25" dirty="0">
                <a:solidFill>
                  <a:srgbClr val="474746"/>
                </a:solidFill>
                <a:latin typeface="Georgia"/>
                <a:cs typeface="Georgia"/>
              </a:rPr>
              <a:t>unused </a:t>
            </a:r>
            <a:r>
              <a:rPr sz="1400" spc="-325" dirty="0">
                <a:solidFill>
                  <a:srgbClr val="474746"/>
                </a:solidFill>
                <a:latin typeface="Georgia"/>
                <a:cs typeface="Georgia"/>
              </a:rPr>
              <a:t> </a:t>
            </a:r>
            <a:r>
              <a:rPr sz="1400" spc="-25" dirty="0">
                <a:solidFill>
                  <a:srgbClr val="474746"/>
                </a:solidFill>
                <a:latin typeface="Georgia"/>
                <a:cs typeface="Georgia"/>
              </a:rPr>
              <a:t>226</a:t>
            </a:r>
            <a:r>
              <a:rPr sz="1400" spc="-50" dirty="0">
                <a:solidFill>
                  <a:srgbClr val="474746"/>
                </a:solidFill>
                <a:latin typeface="Georgia"/>
                <a:cs typeface="Georgia"/>
              </a:rPr>
              <a:t> </a:t>
            </a:r>
            <a:r>
              <a:rPr sz="1400" spc="-20" dirty="0">
                <a:solidFill>
                  <a:srgbClr val="474746"/>
                </a:solidFill>
                <a:latin typeface="Georgia"/>
                <a:cs typeface="Georgia"/>
              </a:rPr>
              <a:t>IPs</a:t>
            </a:r>
            <a:r>
              <a:rPr sz="1400" spc="-35" dirty="0">
                <a:solidFill>
                  <a:srgbClr val="474746"/>
                </a:solidFill>
                <a:latin typeface="Georgia"/>
                <a:cs typeface="Georgia"/>
              </a:rPr>
              <a:t> </a:t>
            </a:r>
            <a:r>
              <a:rPr sz="1400" spc="-20" dirty="0">
                <a:solidFill>
                  <a:srgbClr val="474746"/>
                </a:solidFill>
                <a:latin typeface="Georgia"/>
                <a:cs typeface="Georgia"/>
              </a:rPr>
              <a:t>with</a:t>
            </a:r>
            <a:r>
              <a:rPr sz="1400" spc="-45" dirty="0">
                <a:solidFill>
                  <a:srgbClr val="474746"/>
                </a:solidFill>
                <a:latin typeface="Georgia"/>
                <a:cs typeface="Georgia"/>
              </a:rPr>
              <a:t> </a:t>
            </a:r>
            <a:r>
              <a:rPr sz="1400" spc="-30" dirty="0">
                <a:solidFill>
                  <a:srgbClr val="474746"/>
                </a:solidFill>
                <a:latin typeface="Georgia"/>
                <a:cs typeface="Georgia"/>
              </a:rPr>
              <a:t>another</a:t>
            </a:r>
            <a:r>
              <a:rPr sz="1400" spc="-45" dirty="0">
                <a:solidFill>
                  <a:srgbClr val="474746"/>
                </a:solidFill>
                <a:latin typeface="Georgia"/>
                <a:cs typeface="Georgia"/>
              </a:rPr>
              <a:t> </a:t>
            </a:r>
            <a:r>
              <a:rPr sz="1400" spc="-25" dirty="0">
                <a:solidFill>
                  <a:srgbClr val="474746"/>
                </a:solidFill>
                <a:latin typeface="Georgia"/>
                <a:cs typeface="Georgia"/>
              </a:rPr>
              <a:t>subnet</a:t>
            </a:r>
            <a:r>
              <a:rPr sz="1400" spc="-35" dirty="0">
                <a:solidFill>
                  <a:srgbClr val="474746"/>
                </a:solidFill>
                <a:latin typeface="Georgia"/>
                <a:cs typeface="Georgia"/>
              </a:rPr>
              <a:t> </a:t>
            </a:r>
            <a:r>
              <a:rPr sz="1400" spc="-25" dirty="0">
                <a:solidFill>
                  <a:srgbClr val="474746"/>
                </a:solidFill>
                <a:latin typeface="Georgia"/>
                <a:cs typeface="Georgia"/>
              </a:rPr>
              <a:t>that's</a:t>
            </a:r>
            <a:r>
              <a:rPr sz="1400" spc="-35" dirty="0">
                <a:solidFill>
                  <a:srgbClr val="474746"/>
                </a:solidFill>
                <a:latin typeface="Georgia"/>
                <a:cs typeface="Georgia"/>
              </a:rPr>
              <a:t> </a:t>
            </a:r>
            <a:r>
              <a:rPr sz="1400" spc="-25" dirty="0">
                <a:solidFill>
                  <a:srgbClr val="474746"/>
                </a:solidFill>
                <a:latin typeface="Georgia"/>
                <a:cs typeface="Georgia"/>
              </a:rPr>
              <a:t>running</a:t>
            </a:r>
            <a:r>
              <a:rPr sz="1400" spc="-40" dirty="0">
                <a:solidFill>
                  <a:srgbClr val="474746"/>
                </a:solidFill>
                <a:latin typeface="Georgia"/>
                <a:cs typeface="Georgia"/>
              </a:rPr>
              <a:t> </a:t>
            </a:r>
            <a:r>
              <a:rPr sz="1400" spc="-25" dirty="0">
                <a:solidFill>
                  <a:srgbClr val="474746"/>
                </a:solidFill>
                <a:latin typeface="Georgia"/>
                <a:cs typeface="Georgia"/>
              </a:rPr>
              <a:t>out.</a:t>
            </a:r>
            <a:endParaRPr sz="1400" dirty="0">
              <a:latin typeface="Georgia"/>
              <a:cs typeface="Georgia"/>
            </a:endParaRPr>
          </a:p>
        </p:txBody>
      </p:sp>
      <p:grpSp>
        <p:nvGrpSpPr>
          <p:cNvPr id="10" name="object 10"/>
          <p:cNvGrpSpPr/>
          <p:nvPr/>
        </p:nvGrpSpPr>
        <p:grpSpPr>
          <a:xfrm>
            <a:off x="451104" y="2114296"/>
            <a:ext cx="7781925" cy="1661795"/>
            <a:chOff x="451104" y="3090672"/>
            <a:chExt cx="7781925" cy="1661795"/>
          </a:xfrm>
        </p:grpSpPr>
        <p:pic>
          <p:nvPicPr>
            <p:cNvPr id="11" name="object 11"/>
            <p:cNvPicPr/>
            <p:nvPr/>
          </p:nvPicPr>
          <p:blipFill>
            <a:blip r:embed="rId4" cstate="print"/>
            <a:stretch>
              <a:fillRect/>
            </a:stretch>
          </p:blipFill>
          <p:spPr>
            <a:xfrm>
              <a:off x="451104" y="3090672"/>
              <a:ext cx="7781544" cy="155448"/>
            </a:xfrm>
            <a:prstGeom prst="rect">
              <a:avLst/>
            </a:prstGeom>
          </p:spPr>
        </p:pic>
        <p:sp>
          <p:nvSpPr>
            <p:cNvPr id="12" name="object 12"/>
            <p:cNvSpPr/>
            <p:nvPr/>
          </p:nvSpPr>
          <p:spPr>
            <a:xfrm>
              <a:off x="504826" y="3143250"/>
              <a:ext cx="7648575" cy="0"/>
            </a:xfrm>
            <a:custGeom>
              <a:avLst/>
              <a:gdLst/>
              <a:ahLst/>
              <a:cxnLst/>
              <a:rect l="l" t="t" r="r" b="b"/>
              <a:pathLst>
                <a:path w="7648575">
                  <a:moveTo>
                    <a:pt x="0" y="0"/>
                  </a:moveTo>
                  <a:lnTo>
                    <a:pt x="7648575" y="1"/>
                  </a:lnTo>
                </a:path>
              </a:pathLst>
            </a:custGeom>
            <a:ln w="50800">
              <a:solidFill>
                <a:srgbClr val="D16349"/>
              </a:solidFill>
            </a:ln>
          </p:spPr>
          <p:txBody>
            <a:bodyPr wrap="square" lIns="0" tIns="0" rIns="0" bIns="0" rtlCol="0"/>
            <a:lstStyle/>
            <a:p>
              <a:endParaRPr dirty="0"/>
            </a:p>
          </p:txBody>
        </p:sp>
        <p:sp>
          <p:nvSpPr>
            <p:cNvPr id="13" name="object 13"/>
            <p:cNvSpPr/>
            <p:nvPr/>
          </p:nvSpPr>
          <p:spPr>
            <a:xfrm>
              <a:off x="4152900" y="3143250"/>
              <a:ext cx="0" cy="1609725"/>
            </a:xfrm>
            <a:custGeom>
              <a:avLst/>
              <a:gdLst/>
              <a:ahLst/>
              <a:cxnLst/>
              <a:rect l="l" t="t" r="r" b="b"/>
              <a:pathLst>
                <a:path h="1609725">
                  <a:moveTo>
                    <a:pt x="0" y="0"/>
                  </a:moveTo>
                  <a:lnTo>
                    <a:pt x="1" y="1609162"/>
                  </a:lnTo>
                </a:path>
              </a:pathLst>
            </a:custGeom>
            <a:ln w="11429">
              <a:solidFill>
                <a:srgbClr val="D16349"/>
              </a:solidFill>
            </a:ln>
          </p:spPr>
          <p:txBody>
            <a:bodyPr wrap="square" lIns="0" tIns="0" rIns="0" bIns="0" rtlCol="0"/>
            <a:lstStyle/>
            <a:p>
              <a:endParaRPr dirty="0"/>
            </a:p>
          </p:txBody>
        </p:sp>
      </p:grpSp>
      <p:pic>
        <p:nvPicPr>
          <p:cNvPr id="17" name="Picture 16">
            <a:extLst>
              <a:ext uri="{FF2B5EF4-FFF2-40B4-BE49-F238E27FC236}">
                <a16:creationId xmlns:a16="http://schemas.microsoft.com/office/drawing/2014/main" id="{5518975E-ABF3-58B8-93EA-934E0EF1F9E4}"/>
              </a:ext>
            </a:extLst>
          </p:cNvPr>
          <p:cNvPicPr>
            <a:picLocks noChangeAspect="1"/>
          </p:cNvPicPr>
          <p:nvPr/>
        </p:nvPicPr>
        <p:blipFill>
          <a:blip r:embed="rId5"/>
          <a:stretch>
            <a:fillRect/>
          </a:stretch>
        </p:blipFill>
        <p:spPr>
          <a:xfrm>
            <a:off x="304800" y="4200903"/>
            <a:ext cx="8458200" cy="195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21075" y="355091"/>
            <a:ext cx="2445385" cy="513080"/>
          </a:xfrm>
          <a:prstGeom prst="rect">
            <a:avLst/>
          </a:prstGeom>
        </p:spPr>
        <p:txBody>
          <a:bodyPr vert="horz" wrap="square" lIns="0" tIns="12700" rIns="0" bIns="0" rtlCol="0">
            <a:spAutoFit/>
          </a:bodyPr>
          <a:lstStyle/>
          <a:p>
            <a:pPr marL="12700">
              <a:lnSpc>
                <a:spcPct val="100000"/>
              </a:lnSpc>
              <a:spcBef>
                <a:spcPts val="100"/>
              </a:spcBef>
            </a:pPr>
            <a:r>
              <a:rPr spc="-5" dirty="0"/>
              <a:t>Subnet</a:t>
            </a:r>
            <a:r>
              <a:rPr spc="-65" dirty="0"/>
              <a:t> </a:t>
            </a:r>
            <a:r>
              <a:rPr spc="-5" dirty="0"/>
              <a:t>Types</a:t>
            </a:r>
          </a:p>
        </p:txBody>
      </p:sp>
      <p:sp>
        <p:nvSpPr>
          <p:cNvPr id="4" name="object 4"/>
          <p:cNvSpPr txBox="1"/>
          <p:nvPr/>
        </p:nvSpPr>
        <p:spPr>
          <a:xfrm>
            <a:off x="1164589" y="1912111"/>
            <a:ext cx="6816090" cy="254000"/>
          </a:xfrm>
          <a:prstGeom prst="rect">
            <a:avLst/>
          </a:prstGeom>
        </p:spPr>
        <p:txBody>
          <a:bodyPr vert="horz" wrap="square" lIns="0" tIns="12700" rIns="0" bIns="0" rtlCol="0">
            <a:spAutoFit/>
          </a:bodyPr>
          <a:lstStyle/>
          <a:p>
            <a:pPr marL="12700">
              <a:lnSpc>
                <a:spcPct val="100000"/>
              </a:lnSpc>
              <a:spcBef>
                <a:spcPts val="100"/>
              </a:spcBef>
            </a:pPr>
            <a:r>
              <a:rPr sz="1500" b="1" i="1" spc="-5" dirty="0">
                <a:solidFill>
                  <a:srgbClr val="474746"/>
                </a:solidFill>
                <a:latin typeface="Arial"/>
                <a:cs typeface="Arial"/>
              </a:rPr>
              <a:t>Which subnet</a:t>
            </a:r>
            <a:r>
              <a:rPr sz="1500" b="1" i="1" dirty="0">
                <a:solidFill>
                  <a:srgbClr val="474746"/>
                </a:solidFill>
                <a:latin typeface="Arial"/>
                <a:cs typeface="Arial"/>
              </a:rPr>
              <a:t> </a:t>
            </a:r>
            <a:r>
              <a:rPr sz="1500" b="1" i="1" spc="-5" dirty="0">
                <a:solidFill>
                  <a:srgbClr val="474746"/>
                </a:solidFill>
                <a:latin typeface="Arial"/>
                <a:cs typeface="Arial"/>
              </a:rPr>
              <a:t>type</a:t>
            </a:r>
            <a:r>
              <a:rPr sz="1500" b="1" i="1" dirty="0">
                <a:solidFill>
                  <a:srgbClr val="474746"/>
                </a:solidFill>
                <a:latin typeface="Arial"/>
                <a:cs typeface="Arial"/>
              </a:rPr>
              <a:t> </a:t>
            </a:r>
            <a:r>
              <a:rPr sz="1500" b="1" i="1" spc="-5" dirty="0">
                <a:solidFill>
                  <a:srgbClr val="474746"/>
                </a:solidFill>
                <a:latin typeface="Arial"/>
                <a:cs typeface="Arial"/>
              </a:rPr>
              <a:t>(public</a:t>
            </a:r>
            <a:r>
              <a:rPr sz="1500" b="1" i="1" spc="5" dirty="0">
                <a:solidFill>
                  <a:srgbClr val="474746"/>
                </a:solidFill>
                <a:latin typeface="Arial"/>
                <a:cs typeface="Arial"/>
              </a:rPr>
              <a:t> </a:t>
            </a:r>
            <a:r>
              <a:rPr sz="1500" b="1" i="1" spc="-5" dirty="0">
                <a:solidFill>
                  <a:srgbClr val="474746"/>
                </a:solidFill>
                <a:latin typeface="Arial"/>
                <a:cs typeface="Arial"/>
              </a:rPr>
              <a:t>or</a:t>
            </a:r>
            <a:r>
              <a:rPr sz="1500" b="1" i="1" dirty="0">
                <a:solidFill>
                  <a:srgbClr val="474746"/>
                </a:solidFill>
                <a:latin typeface="Arial"/>
                <a:cs typeface="Arial"/>
              </a:rPr>
              <a:t> </a:t>
            </a:r>
            <a:r>
              <a:rPr sz="1500" b="1" i="1" spc="-5" dirty="0">
                <a:solidFill>
                  <a:srgbClr val="474746"/>
                </a:solidFill>
                <a:latin typeface="Arial"/>
                <a:cs typeface="Arial"/>
              </a:rPr>
              <a:t>private)</a:t>
            </a:r>
            <a:r>
              <a:rPr sz="1500" b="1" i="1" dirty="0">
                <a:solidFill>
                  <a:srgbClr val="474746"/>
                </a:solidFill>
                <a:latin typeface="Arial"/>
                <a:cs typeface="Arial"/>
              </a:rPr>
              <a:t> </a:t>
            </a:r>
            <a:r>
              <a:rPr sz="1500" b="1" i="1" spc="-5" dirty="0">
                <a:solidFill>
                  <a:srgbClr val="474746"/>
                </a:solidFill>
                <a:latin typeface="Arial"/>
                <a:cs typeface="Arial"/>
              </a:rPr>
              <a:t>should you</a:t>
            </a:r>
            <a:r>
              <a:rPr sz="1500" b="1" i="1" dirty="0">
                <a:solidFill>
                  <a:srgbClr val="474746"/>
                </a:solidFill>
                <a:latin typeface="Arial"/>
                <a:cs typeface="Arial"/>
              </a:rPr>
              <a:t> </a:t>
            </a:r>
            <a:r>
              <a:rPr sz="1500" b="1" i="1" spc="-5" dirty="0">
                <a:solidFill>
                  <a:srgbClr val="474746"/>
                </a:solidFill>
                <a:latin typeface="Arial"/>
                <a:cs typeface="Arial"/>
              </a:rPr>
              <a:t>use</a:t>
            </a:r>
            <a:r>
              <a:rPr sz="1500" b="1" i="1" dirty="0">
                <a:solidFill>
                  <a:srgbClr val="474746"/>
                </a:solidFill>
                <a:latin typeface="Arial"/>
                <a:cs typeface="Arial"/>
              </a:rPr>
              <a:t> </a:t>
            </a:r>
            <a:r>
              <a:rPr sz="1500" b="1" i="1" spc="-5" dirty="0">
                <a:solidFill>
                  <a:srgbClr val="474746"/>
                </a:solidFill>
                <a:latin typeface="Arial"/>
                <a:cs typeface="Arial"/>
              </a:rPr>
              <a:t>for</a:t>
            </a:r>
            <a:r>
              <a:rPr sz="1500" b="1" i="1" dirty="0">
                <a:solidFill>
                  <a:srgbClr val="474746"/>
                </a:solidFill>
                <a:latin typeface="Arial"/>
                <a:cs typeface="Arial"/>
              </a:rPr>
              <a:t> </a:t>
            </a:r>
            <a:r>
              <a:rPr sz="1500" b="1" i="1" spc="-5" dirty="0">
                <a:solidFill>
                  <a:srgbClr val="474746"/>
                </a:solidFill>
                <a:latin typeface="Arial"/>
                <a:cs typeface="Arial"/>
              </a:rPr>
              <a:t>these</a:t>
            </a:r>
            <a:r>
              <a:rPr sz="1500" b="1" i="1" dirty="0">
                <a:solidFill>
                  <a:srgbClr val="474746"/>
                </a:solidFill>
                <a:latin typeface="Arial"/>
                <a:cs typeface="Arial"/>
              </a:rPr>
              <a:t> </a:t>
            </a:r>
            <a:r>
              <a:rPr sz="1500" b="1" i="1" spc="-5" dirty="0">
                <a:solidFill>
                  <a:srgbClr val="474746"/>
                </a:solidFill>
                <a:latin typeface="Arial"/>
                <a:cs typeface="Arial"/>
              </a:rPr>
              <a:t>resources</a:t>
            </a:r>
            <a:r>
              <a:rPr sz="1500" b="1" i="1" spc="5" dirty="0">
                <a:solidFill>
                  <a:srgbClr val="474746"/>
                </a:solidFill>
                <a:latin typeface="Arial"/>
                <a:cs typeface="Arial"/>
              </a:rPr>
              <a:t> </a:t>
            </a:r>
            <a:r>
              <a:rPr sz="1500" b="1" i="1" dirty="0">
                <a:solidFill>
                  <a:srgbClr val="474746"/>
                </a:solidFill>
                <a:latin typeface="Arial"/>
                <a:cs typeface="Arial"/>
              </a:rPr>
              <a:t>?</a:t>
            </a:r>
            <a:endParaRPr sz="1500" dirty="0">
              <a:latin typeface="Arial"/>
              <a:cs typeface="Arial"/>
            </a:endParaRPr>
          </a:p>
        </p:txBody>
      </p:sp>
      <p:sp>
        <p:nvSpPr>
          <p:cNvPr id="5" name="object 5"/>
          <p:cNvSpPr txBox="1"/>
          <p:nvPr/>
        </p:nvSpPr>
        <p:spPr>
          <a:xfrm>
            <a:off x="1950765" y="4320032"/>
            <a:ext cx="259842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Web</a:t>
            </a:r>
            <a:r>
              <a:rPr sz="1500" b="1" spc="-40" dirty="0">
                <a:solidFill>
                  <a:srgbClr val="474746"/>
                </a:solidFill>
                <a:latin typeface="Georgia"/>
                <a:cs typeface="Georgia"/>
              </a:rPr>
              <a:t> </a:t>
            </a:r>
            <a:r>
              <a:rPr sz="1500" b="1" spc="-5" dirty="0">
                <a:solidFill>
                  <a:srgbClr val="474746"/>
                </a:solidFill>
                <a:latin typeface="Georgia"/>
                <a:cs typeface="Georgia"/>
              </a:rPr>
              <a:t>application</a:t>
            </a:r>
            <a:r>
              <a:rPr sz="1500" b="1" spc="-25"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
        <p:nvSpPr>
          <p:cNvPr id="6" name="object 6"/>
          <p:cNvSpPr txBox="1"/>
          <p:nvPr/>
        </p:nvSpPr>
        <p:spPr>
          <a:xfrm>
            <a:off x="5075764" y="2522220"/>
            <a:ext cx="586740" cy="238760"/>
          </a:xfrm>
          <a:prstGeom prst="rect">
            <a:avLst/>
          </a:prstGeom>
        </p:spPr>
        <p:txBody>
          <a:bodyPr vert="horz" wrap="square" lIns="0" tIns="12700" rIns="0" bIns="0" rtlCol="0">
            <a:spAutoFit/>
          </a:bodyPr>
          <a:lstStyle/>
          <a:p>
            <a:pPr marL="12700">
              <a:lnSpc>
                <a:spcPct val="100000"/>
              </a:lnSpc>
              <a:spcBef>
                <a:spcPts val="100"/>
              </a:spcBef>
            </a:pPr>
            <a:r>
              <a:rPr sz="1400" b="1" spc="-35" dirty="0">
                <a:latin typeface="Georgia"/>
                <a:cs typeface="Georgia"/>
              </a:rPr>
              <a:t>P</a:t>
            </a:r>
            <a:r>
              <a:rPr sz="1400" b="1" spc="-40" dirty="0">
                <a:latin typeface="Georgia"/>
                <a:cs typeface="Georgia"/>
              </a:rPr>
              <a:t>u</a:t>
            </a:r>
            <a:r>
              <a:rPr sz="1400" b="1" spc="-30" dirty="0">
                <a:latin typeface="Georgia"/>
                <a:cs typeface="Georgia"/>
              </a:rPr>
              <a:t>b</a:t>
            </a:r>
            <a:r>
              <a:rPr sz="1400" b="1" spc="-20" dirty="0">
                <a:latin typeface="Georgia"/>
                <a:cs typeface="Georgia"/>
              </a:rPr>
              <a:t>li</a:t>
            </a:r>
            <a:r>
              <a:rPr sz="1400" b="1" dirty="0">
                <a:latin typeface="Georgia"/>
                <a:cs typeface="Georgia"/>
              </a:rPr>
              <a:t>c</a:t>
            </a:r>
            <a:endParaRPr sz="1400" dirty="0">
              <a:latin typeface="Georgia"/>
              <a:cs typeface="Georgia"/>
            </a:endParaRPr>
          </a:p>
        </p:txBody>
      </p:sp>
      <p:sp>
        <p:nvSpPr>
          <p:cNvPr id="7" name="object 7"/>
          <p:cNvSpPr txBox="1"/>
          <p:nvPr/>
        </p:nvSpPr>
        <p:spPr>
          <a:xfrm>
            <a:off x="5945715" y="2522220"/>
            <a:ext cx="638175" cy="238760"/>
          </a:xfrm>
          <a:prstGeom prst="rect">
            <a:avLst/>
          </a:prstGeom>
        </p:spPr>
        <p:txBody>
          <a:bodyPr vert="horz" wrap="square" lIns="0" tIns="12700" rIns="0" bIns="0" rtlCol="0">
            <a:spAutoFit/>
          </a:bodyPr>
          <a:lstStyle/>
          <a:p>
            <a:pPr>
              <a:lnSpc>
                <a:spcPct val="100000"/>
              </a:lnSpc>
              <a:spcBef>
                <a:spcPts val="100"/>
              </a:spcBef>
            </a:pPr>
            <a:r>
              <a:rPr sz="1400" b="1" spc="-35" dirty="0">
                <a:latin typeface="Georgia"/>
                <a:cs typeface="Georgia"/>
              </a:rPr>
              <a:t>P</a:t>
            </a:r>
            <a:r>
              <a:rPr sz="1400" b="1" spc="-30" dirty="0">
                <a:latin typeface="Georgia"/>
                <a:cs typeface="Georgia"/>
              </a:rPr>
              <a:t>r</a:t>
            </a:r>
            <a:r>
              <a:rPr sz="1400" b="1" spc="-20" dirty="0">
                <a:latin typeface="Georgia"/>
                <a:cs typeface="Georgia"/>
              </a:rPr>
              <a:t>i</a:t>
            </a:r>
            <a:r>
              <a:rPr sz="1400" b="1" spc="-35" dirty="0">
                <a:latin typeface="Georgia"/>
                <a:cs typeface="Georgia"/>
              </a:rPr>
              <a:t>va</a:t>
            </a:r>
            <a:r>
              <a:rPr sz="1400" b="1" spc="-20" dirty="0">
                <a:latin typeface="Georgia"/>
                <a:cs typeface="Georgia"/>
              </a:rPr>
              <a:t>t</a:t>
            </a:r>
            <a:r>
              <a:rPr sz="1400" b="1" dirty="0">
                <a:latin typeface="Georgia"/>
                <a:cs typeface="Georgia"/>
              </a:rPr>
              <a:t>e</a:t>
            </a:r>
            <a:endParaRPr sz="1400" dirty="0">
              <a:latin typeface="Georgia"/>
              <a:cs typeface="Georgia"/>
            </a:endParaRPr>
          </a:p>
        </p:txBody>
      </p:sp>
      <p:pic>
        <p:nvPicPr>
          <p:cNvPr id="8" name="object 8"/>
          <p:cNvPicPr/>
          <p:nvPr/>
        </p:nvPicPr>
        <p:blipFill>
          <a:blip r:embed="rId2" cstate="print"/>
          <a:stretch>
            <a:fillRect/>
          </a:stretch>
        </p:blipFill>
        <p:spPr>
          <a:xfrm>
            <a:off x="5199888" y="2926079"/>
            <a:ext cx="280415" cy="277367"/>
          </a:xfrm>
          <a:prstGeom prst="rect">
            <a:avLst/>
          </a:prstGeom>
        </p:spPr>
      </p:pic>
      <p:pic>
        <p:nvPicPr>
          <p:cNvPr id="9" name="object 9"/>
          <p:cNvPicPr/>
          <p:nvPr/>
        </p:nvPicPr>
        <p:blipFill>
          <a:blip r:embed="rId2" cstate="print"/>
          <a:stretch>
            <a:fillRect/>
          </a:stretch>
        </p:blipFill>
        <p:spPr>
          <a:xfrm>
            <a:off x="6071615" y="2926079"/>
            <a:ext cx="280415" cy="277367"/>
          </a:xfrm>
          <a:prstGeom prst="rect">
            <a:avLst/>
          </a:prstGeom>
        </p:spPr>
      </p:pic>
      <p:pic>
        <p:nvPicPr>
          <p:cNvPr id="10" name="object 10"/>
          <p:cNvPicPr/>
          <p:nvPr/>
        </p:nvPicPr>
        <p:blipFill>
          <a:blip r:embed="rId2" cstate="print"/>
          <a:stretch>
            <a:fillRect/>
          </a:stretch>
        </p:blipFill>
        <p:spPr>
          <a:xfrm>
            <a:off x="5199888" y="3383279"/>
            <a:ext cx="280415" cy="277367"/>
          </a:xfrm>
          <a:prstGeom prst="rect">
            <a:avLst/>
          </a:prstGeom>
        </p:spPr>
      </p:pic>
      <p:pic>
        <p:nvPicPr>
          <p:cNvPr id="11" name="object 11"/>
          <p:cNvPicPr/>
          <p:nvPr/>
        </p:nvPicPr>
        <p:blipFill>
          <a:blip r:embed="rId2" cstate="print"/>
          <a:stretch>
            <a:fillRect/>
          </a:stretch>
        </p:blipFill>
        <p:spPr>
          <a:xfrm>
            <a:off x="6071615" y="3383279"/>
            <a:ext cx="280415" cy="277367"/>
          </a:xfrm>
          <a:prstGeom prst="rect">
            <a:avLst/>
          </a:prstGeom>
        </p:spPr>
      </p:pic>
      <p:pic>
        <p:nvPicPr>
          <p:cNvPr id="12" name="object 12"/>
          <p:cNvPicPr/>
          <p:nvPr/>
        </p:nvPicPr>
        <p:blipFill>
          <a:blip r:embed="rId2" cstate="print"/>
          <a:stretch>
            <a:fillRect/>
          </a:stretch>
        </p:blipFill>
        <p:spPr>
          <a:xfrm>
            <a:off x="5199888" y="3840479"/>
            <a:ext cx="280415" cy="277368"/>
          </a:xfrm>
          <a:prstGeom prst="rect">
            <a:avLst/>
          </a:prstGeom>
        </p:spPr>
      </p:pic>
      <p:pic>
        <p:nvPicPr>
          <p:cNvPr id="13" name="object 13"/>
          <p:cNvPicPr/>
          <p:nvPr/>
        </p:nvPicPr>
        <p:blipFill>
          <a:blip r:embed="rId2" cstate="print"/>
          <a:stretch>
            <a:fillRect/>
          </a:stretch>
        </p:blipFill>
        <p:spPr>
          <a:xfrm>
            <a:off x="6071615" y="3840479"/>
            <a:ext cx="280415" cy="277368"/>
          </a:xfrm>
          <a:prstGeom prst="rect">
            <a:avLst/>
          </a:prstGeom>
        </p:spPr>
      </p:pic>
      <p:pic>
        <p:nvPicPr>
          <p:cNvPr id="14" name="object 14"/>
          <p:cNvPicPr/>
          <p:nvPr/>
        </p:nvPicPr>
        <p:blipFill>
          <a:blip r:embed="rId2" cstate="print"/>
          <a:stretch>
            <a:fillRect/>
          </a:stretch>
        </p:blipFill>
        <p:spPr>
          <a:xfrm>
            <a:off x="5199888" y="4297679"/>
            <a:ext cx="280415" cy="277368"/>
          </a:xfrm>
          <a:prstGeom prst="rect">
            <a:avLst/>
          </a:prstGeom>
        </p:spPr>
      </p:pic>
      <p:pic>
        <p:nvPicPr>
          <p:cNvPr id="15" name="object 15"/>
          <p:cNvPicPr/>
          <p:nvPr/>
        </p:nvPicPr>
        <p:blipFill>
          <a:blip r:embed="rId2" cstate="print"/>
          <a:stretch>
            <a:fillRect/>
          </a:stretch>
        </p:blipFill>
        <p:spPr>
          <a:xfrm>
            <a:off x="6071615" y="4297679"/>
            <a:ext cx="280415" cy="277368"/>
          </a:xfrm>
          <a:prstGeom prst="rect">
            <a:avLst/>
          </a:prstGeom>
        </p:spPr>
      </p:pic>
      <p:sp>
        <p:nvSpPr>
          <p:cNvPr id="16" name="object 16"/>
          <p:cNvSpPr txBox="1"/>
          <p:nvPr/>
        </p:nvSpPr>
        <p:spPr>
          <a:xfrm>
            <a:off x="5259592" y="2771648"/>
            <a:ext cx="1152525" cy="1878964"/>
          </a:xfrm>
          <a:prstGeom prst="rect">
            <a:avLst/>
          </a:prstGeom>
        </p:spPr>
        <p:txBody>
          <a:bodyPr vert="horz" wrap="square" lIns="0" tIns="64135" rIns="0" bIns="0" rtlCol="0">
            <a:spAutoFit/>
          </a:bodyPr>
          <a:lstStyle/>
          <a:p>
            <a:pPr algn="r">
              <a:lnSpc>
                <a:spcPct val="100000"/>
              </a:lnSpc>
              <a:spcBef>
                <a:spcPts val="505"/>
              </a:spcBef>
            </a:pPr>
            <a:r>
              <a:rPr sz="2700" dirty="0">
                <a:solidFill>
                  <a:srgbClr val="FBA019"/>
                </a:solidFill>
                <a:latin typeface="Wingdings"/>
                <a:cs typeface="Wingdings"/>
              </a:rPr>
              <a:t></a:t>
            </a:r>
            <a:endParaRPr sz="2700" dirty="0">
              <a:latin typeface="Wingdings"/>
              <a:cs typeface="Wingdings"/>
            </a:endParaRPr>
          </a:p>
          <a:p>
            <a:pPr algn="r">
              <a:lnSpc>
                <a:spcPct val="100000"/>
              </a:lnSpc>
              <a:spcBef>
                <a:spcPts val="409"/>
              </a:spcBef>
            </a:pPr>
            <a:r>
              <a:rPr sz="2700" dirty="0">
                <a:solidFill>
                  <a:srgbClr val="FBA019"/>
                </a:solidFill>
                <a:latin typeface="Wingdings"/>
                <a:cs typeface="Wingdings"/>
              </a:rPr>
              <a:t></a:t>
            </a:r>
            <a:endParaRPr sz="2700" dirty="0">
              <a:latin typeface="Wingdings"/>
              <a:cs typeface="Wingdings"/>
            </a:endParaRPr>
          </a:p>
          <a:p>
            <a:pPr algn="r">
              <a:lnSpc>
                <a:spcPct val="100000"/>
              </a:lnSpc>
              <a:spcBef>
                <a:spcPts val="360"/>
              </a:spcBef>
            </a:pPr>
            <a:r>
              <a:rPr sz="2700" dirty="0">
                <a:solidFill>
                  <a:srgbClr val="FBA019"/>
                </a:solidFill>
                <a:latin typeface="Wingdings"/>
                <a:cs typeface="Wingdings"/>
              </a:rPr>
              <a:t></a:t>
            </a:r>
            <a:endParaRPr sz="2700" dirty="0">
              <a:latin typeface="Wingdings"/>
              <a:cs typeface="Wingdings"/>
            </a:endParaRPr>
          </a:p>
          <a:p>
            <a:pPr algn="r">
              <a:lnSpc>
                <a:spcPct val="100000"/>
              </a:lnSpc>
              <a:spcBef>
                <a:spcPts val="455"/>
              </a:spcBef>
              <a:tabLst>
                <a:tab pos="869315" algn="l"/>
              </a:tabLst>
            </a:pPr>
            <a:r>
              <a:rPr sz="2700" dirty="0">
                <a:solidFill>
                  <a:srgbClr val="FBA019"/>
                </a:solidFill>
                <a:latin typeface="Wingdings"/>
                <a:cs typeface="Wingdings"/>
              </a:rPr>
              <a:t></a:t>
            </a:r>
            <a:r>
              <a:rPr sz="2700" dirty="0">
                <a:solidFill>
                  <a:srgbClr val="FBA019"/>
                </a:solidFill>
                <a:latin typeface="Times New Roman"/>
                <a:cs typeface="Times New Roman"/>
              </a:rPr>
              <a:t>	</a:t>
            </a:r>
            <a:r>
              <a:rPr sz="2700" dirty="0">
                <a:solidFill>
                  <a:srgbClr val="FBA019"/>
                </a:solidFill>
                <a:latin typeface="Wingdings"/>
                <a:cs typeface="Wingdings"/>
              </a:rPr>
              <a:t></a:t>
            </a:r>
            <a:endParaRPr sz="2700" dirty="0">
              <a:latin typeface="Wingdings"/>
              <a:cs typeface="Wingdings"/>
            </a:endParaRPr>
          </a:p>
        </p:txBody>
      </p:sp>
      <p:sp>
        <p:nvSpPr>
          <p:cNvPr id="17" name="object 17"/>
          <p:cNvSpPr txBox="1"/>
          <p:nvPr/>
        </p:nvSpPr>
        <p:spPr>
          <a:xfrm>
            <a:off x="2585617" y="2948432"/>
            <a:ext cx="196342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Datastore</a:t>
            </a:r>
            <a:r>
              <a:rPr sz="1500" b="1" spc="-45"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
        <p:nvSpPr>
          <p:cNvPr id="18" name="object 18"/>
          <p:cNvSpPr txBox="1"/>
          <p:nvPr/>
        </p:nvSpPr>
        <p:spPr>
          <a:xfrm>
            <a:off x="1877012" y="3390391"/>
            <a:ext cx="267271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Batch</a:t>
            </a:r>
            <a:r>
              <a:rPr sz="1500" b="1" dirty="0">
                <a:solidFill>
                  <a:srgbClr val="474746"/>
                </a:solidFill>
                <a:latin typeface="Georgia"/>
                <a:cs typeface="Georgia"/>
              </a:rPr>
              <a:t> </a:t>
            </a:r>
            <a:r>
              <a:rPr sz="1500" b="1" spc="-5" dirty="0">
                <a:solidFill>
                  <a:srgbClr val="474746"/>
                </a:solidFill>
                <a:latin typeface="Georgia"/>
                <a:cs typeface="Georgia"/>
              </a:rPr>
              <a:t>processing</a:t>
            </a:r>
            <a:r>
              <a:rPr sz="1500" b="1" spc="-10"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
        <p:nvSpPr>
          <p:cNvPr id="19" name="object 19"/>
          <p:cNvSpPr txBox="1"/>
          <p:nvPr/>
        </p:nvSpPr>
        <p:spPr>
          <a:xfrm>
            <a:off x="2630501" y="3847592"/>
            <a:ext cx="191960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Back-end</a:t>
            </a:r>
            <a:r>
              <a:rPr sz="1500" b="1" spc="-40"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8168" y="355091"/>
            <a:ext cx="3230880" cy="513080"/>
          </a:xfrm>
          <a:prstGeom prst="rect">
            <a:avLst/>
          </a:prstGeom>
        </p:spPr>
        <p:txBody>
          <a:bodyPr vert="horz" wrap="square" lIns="0" tIns="12700" rIns="0" bIns="0" rtlCol="0">
            <a:spAutoFit/>
          </a:bodyPr>
          <a:lstStyle/>
          <a:p>
            <a:pPr marL="12700">
              <a:lnSpc>
                <a:spcPct val="100000"/>
              </a:lnSpc>
              <a:spcBef>
                <a:spcPts val="100"/>
              </a:spcBef>
            </a:pPr>
            <a:r>
              <a:rPr lang="en-IN" spc="-5" dirty="0"/>
              <a:t>Route Tables</a:t>
            </a:r>
            <a:endParaRPr spc="-5" dirty="0"/>
          </a:p>
        </p:txBody>
      </p:sp>
      <p:sp>
        <p:nvSpPr>
          <p:cNvPr id="5" name="object 5"/>
          <p:cNvSpPr txBox="1"/>
          <p:nvPr/>
        </p:nvSpPr>
        <p:spPr>
          <a:xfrm>
            <a:off x="583769" y="1524000"/>
            <a:ext cx="7976462" cy="3025828"/>
          </a:xfrm>
          <a:prstGeom prst="rect">
            <a:avLst/>
          </a:prstGeom>
        </p:spPr>
        <p:txBody>
          <a:bodyPr vert="horz" wrap="square" lIns="0" tIns="9525" rIns="0" bIns="0" rtlCol="0">
            <a:spAutoFit/>
          </a:bodyPr>
          <a:lstStyle/>
          <a:p>
            <a:r>
              <a:rPr lang="en-US" sz="1400" b="1" spc="-5" dirty="0">
                <a:solidFill>
                  <a:srgbClr val="D16349"/>
                </a:solidFill>
                <a:latin typeface="Georgia"/>
              </a:rPr>
              <a:t>Route Tables </a:t>
            </a:r>
            <a:r>
              <a:rPr lang="en-US" sz="1400" spc="10" dirty="0">
                <a:solidFill>
                  <a:srgbClr val="646B86"/>
                </a:solidFill>
                <a:latin typeface="Georgia"/>
              </a:rPr>
              <a:t>are a key component in AWS VPC that control the routing of network traffic within the VPC and between the VPC and other networks.</a:t>
            </a:r>
          </a:p>
          <a:p>
            <a:endParaRPr lang="en-US" sz="1400" spc="10" dirty="0">
              <a:solidFill>
                <a:srgbClr val="646B86"/>
              </a:solidFill>
              <a:latin typeface="Georgia"/>
            </a:endParaRPr>
          </a:p>
          <a:p>
            <a:r>
              <a:rPr lang="en-US" sz="1400" b="1" spc="-5" dirty="0">
                <a:solidFill>
                  <a:srgbClr val="D16349"/>
                </a:solidFill>
                <a:latin typeface="Georgia"/>
              </a:rPr>
              <a:t>Key Points:</a:t>
            </a:r>
          </a:p>
          <a:p>
            <a:pPr indent="-342900">
              <a:buFont typeface="+mj-lt"/>
              <a:buAutoNum type="arabicPeriod"/>
            </a:pPr>
            <a:r>
              <a:rPr lang="en-US" sz="1400" b="1" spc="-5" dirty="0">
                <a:solidFill>
                  <a:srgbClr val="D16349"/>
                </a:solidFill>
                <a:latin typeface="Georgia"/>
              </a:rPr>
              <a:t>Routes: </a:t>
            </a:r>
            <a:r>
              <a:rPr lang="en-US" sz="1400" spc="10" dirty="0">
                <a:solidFill>
                  <a:srgbClr val="646B86"/>
                </a:solidFill>
                <a:latin typeface="Georgia"/>
              </a:rPr>
              <a:t>Each route table contains a set of rules, called routes, that determine where network traffic from your subnets is directed.</a:t>
            </a:r>
          </a:p>
          <a:p>
            <a:pPr>
              <a:buFont typeface="+mj-lt"/>
              <a:buAutoNum type="arabicPeriod"/>
            </a:pPr>
            <a:r>
              <a:rPr lang="en-US" sz="1400" b="1" spc="-5" dirty="0">
                <a:solidFill>
                  <a:srgbClr val="D16349"/>
                </a:solidFill>
                <a:latin typeface="Georgia"/>
              </a:rPr>
              <a:t>Main Route Table: </a:t>
            </a:r>
            <a:r>
              <a:rPr lang="en-US" sz="1400" spc="10" dirty="0">
                <a:solidFill>
                  <a:srgbClr val="646B86"/>
                </a:solidFill>
                <a:latin typeface="Georgia"/>
              </a:rPr>
              <a:t>Every VPC has a main route table that is automatically created. You can also create custom route tables and associate them with specific subnets.</a:t>
            </a:r>
          </a:p>
          <a:p>
            <a:pPr>
              <a:buFont typeface="+mj-lt"/>
              <a:buAutoNum type="arabicPeriod"/>
            </a:pPr>
            <a:r>
              <a:rPr lang="en-US" sz="1400" b="1" spc="-5" dirty="0">
                <a:solidFill>
                  <a:srgbClr val="D16349"/>
                </a:solidFill>
                <a:latin typeface="Georgia"/>
              </a:rPr>
              <a:t>Route Destinations: </a:t>
            </a:r>
            <a:r>
              <a:rPr lang="en-US" sz="1400" spc="10" dirty="0">
                <a:solidFill>
                  <a:srgbClr val="646B86"/>
                </a:solidFill>
                <a:latin typeface="Georgia"/>
              </a:rPr>
              <a:t>Routes can direct traffic to various destinations, such as:</a:t>
            </a:r>
          </a:p>
          <a:p>
            <a:pPr marL="742950" lvl="1" indent="-285750">
              <a:buFont typeface="+mj-lt"/>
              <a:buAutoNum type="arabicPeriod"/>
            </a:pPr>
            <a:r>
              <a:rPr lang="en-US" sz="1400" spc="10" dirty="0">
                <a:solidFill>
                  <a:srgbClr val="646B86"/>
                </a:solidFill>
                <a:latin typeface="Georgia"/>
              </a:rPr>
              <a:t>Local VPC (default route for internal traffic within the VPC).</a:t>
            </a:r>
          </a:p>
          <a:p>
            <a:pPr marL="742950" lvl="1" indent="-285750">
              <a:buFont typeface="+mj-lt"/>
              <a:buAutoNum type="arabicPeriod"/>
            </a:pPr>
            <a:r>
              <a:rPr lang="en-US" sz="1400" spc="10" dirty="0">
                <a:solidFill>
                  <a:srgbClr val="646B86"/>
                </a:solidFill>
                <a:latin typeface="Georgia"/>
              </a:rPr>
              <a:t>Internet Gateway (for internet-bound traffic).</a:t>
            </a:r>
          </a:p>
          <a:p>
            <a:pPr marL="742950" lvl="1" indent="-285750">
              <a:buFont typeface="+mj-lt"/>
              <a:buAutoNum type="arabicPeriod"/>
            </a:pPr>
            <a:r>
              <a:rPr lang="en-US" sz="1400" spc="10" dirty="0">
                <a:solidFill>
                  <a:srgbClr val="646B86"/>
                </a:solidFill>
                <a:latin typeface="Georgia"/>
              </a:rPr>
              <a:t>Virtual Private Gateway (for VPN connections).</a:t>
            </a:r>
          </a:p>
          <a:p>
            <a:pPr marL="742950" lvl="1" indent="-285750">
              <a:buFont typeface="+mj-lt"/>
              <a:buAutoNum type="arabicPeriod"/>
            </a:pPr>
            <a:r>
              <a:rPr lang="en-US" sz="1400" spc="10" dirty="0">
                <a:solidFill>
                  <a:srgbClr val="646B86"/>
                </a:solidFill>
                <a:latin typeface="Georgia"/>
              </a:rPr>
              <a:t>NAT Gateway (for internet access from private subnets).</a:t>
            </a:r>
          </a:p>
          <a:p>
            <a:pPr marL="742950" lvl="1" indent="-285750">
              <a:buFont typeface="+mj-lt"/>
              <a:buAutoNum type="arabicPeriod"/>
            </a:pPr>
            <a:r>
              <a:rPr lang="en-US" sz="1400" spc="10" dirty="0">
                <a:solidFill>
                  <a:srgbClr val="646B86"/>
                </a:solidFill>
                <a:latin typeface="Georgia"/>
              </a:rPr>
              <a:t>Peering Connection (for communication with another VPC).</a:t>
            </a:r>
          </a:p>
        </p:txBody>
      </p:sp>
      <p:pic>
        <p:nvPicPr>
          <p:cNvPr id="26" name="Picture 25">
            <a:extLst>
              <a:ext uri="{FF2B5EF4-FFF2-40B4-BE49-F238E27FC236}">
                <a16:creationId xmlns:a16="http://schemas.microsoft.com/office/drawing/2014/main" id="{CF0ECE30-99BB-3513-DFBC-565F9FB2EAA3}"/>
              </a:ext>
            </a:extLst>
          </p:cNvPr>
          <p:cNvPicPr>
            <a:picLocks noChangeAspect="1"/>
          </p:cNvPicPr>
          <p:nvPr/>
        </p:nvPicPr>
        <p:blipFill>
          <a:blip r:embed="rId2"/>
          <a:stretch>
            <a:fillRect/>
          </a:stretch>
        </p:blipFill>
        <p:spPr>
          <a:xfrm>
            <a:off x="1014260" y="4805748"/>
            <a:ext cx="7115479" cy="1337868"/>
          </a:xfrm>
          <a:prstGeom prst="rect">
            <a:avLst/>
          </a:prstGeom>
        </p:spPr>
      </p:pic>
    </p:spTree>
    <p:extLst>
      <p:ext uri="{BB962C8B-B14F-4D97-AF65-F5344CB8AC3E}">
        <p14:creationId xmlns:p14="http://schemas.microsoft.com/office/powerpoint/2010/main" val="399447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05100" y="381000"/>
            <a:ext cx="3733800" cy="505267"/>
          </a:xfrm>
          <a:prstGeom prst="rect">
            <a:avLst/>
          </a:prstGeom>
        </p:spPr>
        <p:txBody>
          <a:bodyPr vert="horz" wrap="square" lIns="0" tIns="12700" rIns="0" bIns="0" rtlCol="0">
            <a:spAutoFit/>
          </a:bodyPr>
          <a:lstStyle/>
          <a:p>
            <a:pPr marL="12700">
              <a:lnSpc>
                <a:spcPct val="100000"/>
              </a:lnSpc>
              <a:spcBef>
                <a:spcPts val="100"/>
              </a:spcBef>
            </a:pPr>
            <a:r>
              <a:rPr lang="en-IN" spc="-5" dirty="0"/>
              <a:t>Amazon DNS Server</a:t>
            </a:r>
            <a:endParaRPr spc="-5" dirty="0"/>
          </a:p>
        </p:txBody>
      </p:sp>
      <p:pic>
        <p:nvPicPr>
          <p:cNvPr id="7" name="Picture 6">
            <a:extLst>
              <a:ext uri="{FF2B5EF4-FFF2-40B4-BE49-F238E27FC236}">
                <a16:creationId xmlns:a16="http://schemas.microsoft.com/office/drawing/2014/main" id="{9438F692-310F-BF70-7A7D-23C5ACBEA1C1}"/>
              </a:ext>
            </a:extLst>
          </p:cNvPr>
          <p:cNvPicPr>
            <a:picLocks noChangeAspect="1"/>
          </p:cNvPicPr>
          <p:nvPr/>
        </p:nvPicPr>
        <p:blipFill>
          <a:blip r:embed="rId2"/>
          <a:stretch>
            <a:fillRect/>
          </a:stretch>
        </p:blipFill>
        <p:spPr>
          <a:xfrm>
            <a:off x="304800" y="1524000"/>
            <a:ext cx="8534400" cy="3569521"/>
          </a:xfrm>
          <a:prstGeom prst="rect">
            <a:avLst/>
          </a:prstGeom>
        </p:spPr>
      </p:pic>
    </p:spTree>
    <p:extLst>
      <p:ext uri="{BB962C8B-B14F-4D97-AF65-F5344CB8AC3E}">
        <p14:creationId xmlns:p14="http://schemas.microsoft.com/office/powerpoint/2010/main" val="90264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81199" y="381000"/>
            <a:ext cx="5181600" cy="505267"/>
          </a:xfrm>
          <a:prstGeom prst="rect">
            <a:avLst/>
          </a:prstGeom>
        </p:spPr>
        <p:txBody>
          <a:bodyPr vert="horz" wrap="square" lIns="0" tIns="12700" rIns="0" bIns="0" rtlCol="0">
            <a:spAutoFit/>
          </a:bodyPr>
          <a:lstStyle/>
          <a:p>
            <a:pPr marL="12700">
              <a:lnSpc>
                <a:spcPct val="100000"/>
              </a:lnSpc>
              <a:spcBef>
                <a:spcPts val="100"/>
              </a:spcBef>
            </a:pPr>
            <a:r>
              <a:rPr lang="en-IN" spc="-5" dirty="0"/>
              <a:t>Private, Public vs Elastic IP</a:t>
            </a:r>
            <a:endParaRPr spc="-5" dirty="0"/>
          </a:p>
        </p:txBody>
      </p:sp>
      <p:pic>
        <p:nvPicPr>
          <p:cNvPr id="7" name="Picture 6">
            <a:extLst>
              <a:ext uri="{FF2B5EF4-FFF2-40B4-BE49-F238E27FC236}">
                <a16:creationId xmlns:a16="http://schemas.microsoft.com/office/drawing/2014/main" id="{2A3F077B-5D03-60E6-5158-83EB408735DC}"/>
              </a:ext>
            </a:extLst>
          </p:cNvPr>
          <p:cNvPicPr>
            <a:picLocks noChangeAspect="1"/>
          </p:cNvPicPr>
          <p:nvPr/>
        </p:nvPicPr>
        <p:blipFill>
          <a:blip r:embed="rId2"/>
          <a:stretch>
            <a:fillRect/>
          </a:stretch>
        </p:blipFill>
        <p:spPr>
          <a:xfrm>
            <a:off x="251290" y="1802573"/>
            <a:ext cx="8641419" cy="3252853"/>
          </a:xfrm>
          <a:prstGeom prst="rect">
            <a:avLst/>
          </a:prstGeom>
        </p:spPr>
      </p:pic>
    </p:spTree>
    <p:extLst>
      <p:ext uri="{BB962C8B-B14F-4D97-AF65-F5344CB8AC3E}">
        <p14:creationId xmlns:p14="http://schemas.microsoft.com/office/powerpoint/2010/main" val="383211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38200" y="2362200"/>
            <a:ext cx="1905000" cy="2209800"/>
          </a:xfrm>
          <a:prstGeom prst="rect">
            <a:avLst/>
          </a:prstGeom>
        </p:spPr>
      </p:pic>
      <p:sp>
        <p:nvSpPr>
          <p:cNvPr id="4" name="object 4"/>
          <p:cNvSpPr txBox="1">
            <a:spLocks noGrp="1"/>
          </p:cNvSpPr>
          <p:nvPr>
            <p:ph type="title"/>
          </p:nvPr>
        </p:nvSpPr>
        <p:spPr>
          <a:xfrm>
            <a:off x="685407" y="425196"/>
            <a:ext cx="6727825" cy="513080"/>
          </a:xfrm>
          <a:prstGeom prst="rect">
            <a:avLst/>
          </a:prstGeom>
        </p:spPr>
        <p:txBody>
          <a:bodyPr vert="horz" wrap="square" lIns="0" tIns="12700" rIns="0" bIns="0" rtlCol="0">
            <a:spAutoFit/>
          </a:bodyPr>
          <a:lstStyle/>
          <a:p>
            <a:pPr marL="12700">
              <a:lnSpc>
                <a:spcPct val="100000"/>
              </a:lnSpc>
              <a:spcBef>
                <a:spcPts val="100"/>
              </a:spcBef>
            </a:pPr>
            <a:r>
              <a:rPr lang="en-IN" spc="-5" dirty="0">
                <a:solidFill>
                  <a:srgbClr val="7F7F7F"/>
                </a:solidFill>
              </a:rPr>
              <a:t>Demo</a:t>
            </a:r>
            <a:endParaRPr spc="-5" dirty="0">
              <a:solidFill>
                <a:srgbClr val="7F7F7F"/>
              </a:solidFill>
            </a:endParaRPr>
          </a:p>
        </p:txBody>
      </p:sp>
      <p:sp>
        <p:nvSpPr>
          <p:cNvPr id="5" name="object 5"/>
          <p:cNvSpPr txBox="1"/>
          <p:nvPr/>
        </p:nvSpPr>
        <p:spPr>
          <a:xfrm>
            <a:off x="2971800" y="1416456"/>
            <a:ext cx="5410200" cy="5041060"/>
          </a:xfrm>
          <a:prstGeom prst="rect">
            <a:avLst/>
          </a:prstGeom>
        </p:spPr>
        <p:txBody>
          <a:bodyPr vert="horz" wrap="square" lIns="0" tIns="12700" rIns="0" bIns="0" rtlCol="0">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VPC</a:t>
            </a: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a:t>
            </a:r>
            <a:r>
              <a:rPr lang="en-IN" sz="1100" spc="-5" dirty="0" err="1">
                <a:solidFill>
                  <a:srgbClr val="646B86"/>
                </a:solidFill>
                <a:latin typeface="Georgia"/>
                <a:cs typeface="Georgia"/>
              </a:rPr>
              <a:t>MyVPC</a:t>
            </a:r>
            <a:endParaRPr lang="en-IN" sz="1100" spc="-5" dirty="0">
              <a:solidFill>
                <a:srgbClr val="646B86"/>
              </a:solidFill>
              <a:latin typeface="Georgia"/>
              <a:cs typeface="Georgia"/>
            </a:endParaRP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IPv4 CIDR Block: 10.0.0.0/16</a:t>
            </a: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Enable DNS hostnames</a:t>
            </a:r>
            <a:endParaRPr sz="1100" dirty="0">
              <a:latin typeface="Georgia"/>
              <a:cs typeface="Georgia"/>
            </a:endParaRPr>
          </a:p>
          <a:p>
            <a:pPr marL="227329" indent="-214629">
              <a:lnSpc>
                <a:spcPct val="100000"/>
              </a:lnSpc>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Subnets</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Public-1a 10.0.1.0/24 + Auto assign IP</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Public-1b 10.0.2.0/24 + Auto assign IP</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Private-1a 10.0.3.0/24</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Private-1b 10.0.4.0/24</a:t>
            </a:r>
            <a:endParaRPr sz="1100" dirty="0">
              <a:latin typeface="Georgia"/>
              <a:cs typeface="Georgia"/>
            </a:endParaRPr>
          </a:p>
          <a:p>
            <a:pPr marL="227329"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Private route table</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Name: Private-RT</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VPC: </a:t>
            </a:r>
            <a:r>
              <a:rPr lang="en-IN" sz="1100" spc="-5" dirty="0" err="1">
                <a:solidFill>
                  <a:srgbClr val="646B86"/>
                </a:solidFill>
                <a:latin typeface="Georgia"/>
              </a:rPr>
              <a:t>MyVPC</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Subnet Associations: Private-1a, Private-1b</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Rename Default RT to MAIN</a:t>
            </a:r>
            <a:endParaRPr sz="1100" spc="-5" dirty="0">
              <a:solidFill>
                <a:srgbClr val="646B86"/>
              </a:solidFill>
              <a:latin typeface="Georgia"/>
            </a:endParaRPr>
          </a:p>
          <a:p>
            <a:pPr marL="227329"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Internet Gateway</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a:t>
            </a:r>
            <a:r>
              <a:rPr lang="en-IN" sz="1100" spc="-5" dirty="0" err="1">
                <a:solidFill>
                  <a:srgbClr val="646B86"/>
                </a:solidFill>
                <a:latin typeface="Georgia"/>
                <a:cs typeface="Georgia"/>
              </a:rPr>
              <a:t>MyIGW</a:t>
            </a:r>
            <a:endParaRPr lang="en-IN" sz="1100" spc="-5" dirty="0">
              <a:solidFill>
                <a:srgbClr val="646B86"/>
              </a:solidFill>
              <a:latin typeface="Georgia"/>
              <a:cs typeface="Georgia"/>
            </a:endParaRP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Attach to VPC: </a:t>
            </a:r>
            <a:r>
              <a:rPr lang="en-IN" sz="1100" spc="-5" dirty="0" err="1">
                <a:solidFill>
                  <a:srgbClr val="646B86"/>
                </a:solidFill>
                <a:latin typeface="Georgia"/>
                <a:cs typeface="Georgia"/>
              </a:rPr>
              <a:t>MyVPC</a:t>
            </a:r>
            <a:endParaRPr lang="en-IN" sz="1100" spc="-5" dirty="0">
              <a:solidFill>
                <a:srgbClr val="646B86"/>
              </a:solidFill>
              <a:latin typeface="Georgia"/>
              <a:cs typeface="Georgia"/>
            </a:endParaRP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Edit routes of MAIN route : Insert 0.0.0.0/0 to target </a:t>
            </a:r>
            <a:r>
              <a:rPr lang="en-IN" sz="1100" spc="-5" dirty="0" err="1">
                <a:solidFill>
                  <a:srgbClr val="646B86"/>
                </a:solidFill>
                <a:latin typeface="Georgia"/>
                <a:cs typeface="Georgia"/>
              </a:rPr>
              <a:t>MyIGW</a:t>
            </a:r>
            <a:endParaRPr lang="en-IN" sz="1100" spc="-5" dirty="0">
              <a:solidFill>
                <a:srgbClr val="646B86"/>
              </a:solidFill>
              <a:latin typeface="Georgia"/>
              <a:cs typeface="Georgia"/>
            </a:endParaRPr>
          </a:p>
          <a:p>
            <a:pPr marL="227329"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Launch Instance</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MyEC2</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VPC: </a:t>
            </a:r>
            <a:r>
              <a:rPr lang="en-IN" sz="1100" spc="-5" dirty="0" err="1">
                <a:solidFill>
                  <a:srgbClr val="646B86"/>
                </a:solidFill>
                <a:latin typeface="Georgia"/>
                <a:cs typeface="Georgia"/>
              </a:rPr>
              <a:t>MyVPC</a:t>
            </a:r>
            <a:r>
              <a:rPr lang="en-IN" sz="1100" spc="-5" dirty="0">
                <a:solidFill>
                  <a:srgbClr val="646B86"/>
                </a:solidFill>
                <a:latin typeface="Georgia"/>
                <a:cs typeface="Georgia"/>
              </a:rPr>
              <a:t>  ..etc</a:t>
            </a:r>
          </a:p>
          <a:p>
            <a:pPr marL="469900" lvl="1">
              <a:lnSpc>
                <a:spcPts val="2135"/>
              </a:lnSpc>
              <a:buClr>
                <a:srgbClr val="FBA019"/>
              </a:buClr>
              <a:buSzPct val="77777"/>
              <a:tabLst>
                <a:tab pos="226695" algn="l"/>
                <a:tab pos="227329" algn="l"/>
              </a:tabLst>
            </a:pPr>
            <a:endParaRPr lang="en-IN" sz="1100" spc="-5" dirty="0">
              <a:solidFill>
                <a:srgbClr val="646B86"/>
              </a:solidFill>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sp>
        <p:nvSpPr>
          <p:cNvPr id="3" name="object 3"/>
          <p:cNvSpPr txBox="1"/>
          <p:nvPr/>
        </p:nvSpPr>
        <p:spPr>
          <a:xfrm>
            <a:off x="380491" y="1547367"/>
            <a:ext cx="8340090" cy="397545"/>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z="2500" spc="-5" dirty="0">
                <a:latin typeface="Georgia"/>
                <a:cs typeface="Georgia"/>
              </a:rPr>
              <a:t>VPC is like a Home Network</a:t>
            </a:r>
            <a:endParaRPr sz="2500" dirty="0">
              <a:latin typeface="Georgia"/>
              <a:cs typeface="Georgia"/>
            </a:endParaRPr>
          </a:p>
        </p:txBody>
      </p:sp>
      <p:pic>
        <p:nvPicPr>
          <p:cNvPr id="2050" name="Picture 2">
            <a:extLst>
              <a:ext uri="{FF2B5EF4-FFF2-40B4-BE49-F238E27FC236}">
                <a16:creationId xmlns:a16="http://schemas.microsoft.com/office/drawing/2014/main" id="{47C51952-1B57-721C-79EA-FF3978DD87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027" y="2057401"/>
            <a:ext cx="3955116"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214F9171-76FB-B1F2-4248-15DFE7BBA542}"/>
              </a:ext>
            </a:extLst>
          </p:cNvPr>
          <p:cNvSpPr txBox="1"/>
          <p:nvPr/>
        </p:nvSpPr>
        <p:spPr>
          <a:xfrm>
            <a:off x="-152400" y="4739378"/>
            <a:ext cx="2966291" cy="289823"/>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pc="-5" dirty="0">
                <a:latin typeface="Georgia"/>
                <a:cs typeface="Georgia"/>
              </a:rPr>
              <a:t>Your neighbors</a:t>
            </a:r>
            <a:endParaRPr dirty="0">
              <a:latin typeface="Georgia"/>
              <a:cs typeface="Georgia"/>
            </a:endParaRPr>
          </a:p>
        </p:txBody>
      </p:sp>
      <p:pic>
        <p:nvPicPr>
          <p:cNvPr id="2052" name="Picture 4">
            <a:extLst>
              <a:ext uri="{FF2B5EF4-FFF2-40B4-BE49-F238E27FC236}">
                <a16:creationId xmlns:a16="http://schemas.microsoft.com/office/drawing/2014/main" id="{1DFB24C6-94C3-CEC6-AAE9-2AFA70FAE3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5041642"/>
            <a:ext cx="13906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946E051-12B1-2052-7407-81DFE54A08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450" y="5054083"/>
            <a:ext cx="13906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B0009D69-77C9-BA29-E42F-C0C8BD47AB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100" y="5029201"/>
            <a:ext cx="13906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D60347E-CFD2-9ECD-173B-AB22D22630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0574" y="3307820"/>
            <a:ext cx="676275" cy="504825"/>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id="{BC4DA339-8911-6F65-2BD7-6FB62FD9E5B4}"/>
              </a:ext>
            </a:extLst>
          </p:cNvPr>
          <p:cNvSpPr txBox="1"/>
          <p:nvPr/>
        </p:nvSpPr>
        <p:spPr>
          <a:xfrm>
            <a:off x="545092" y="3415322"/>
            <a:ext cx="1203620" cy="197490"/>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z="1200" spc="-5" dirty="0">
                <a:latin typeface="Georgia"/>
              </a:rPr>
              <a:t>Internet</a:t>
            </a:r>
            <a:endParaRPr sz="1200" spc="-5" dirty="0">
              <a:latin typeface="Georgia"/>
            </a:endParaRPr>
          </a:p>
        </p:txBody>
      </p:sp>
      <p:pic>
        <p:nvPicPr>
          <p:cNvPr id="2056" name="Picture 8">
            <a:extLst>
              <a:ext uri="{FF2B5EF4-FFF2-40B4-BE49-F238E27FC236}">
                <a16:creationId xmlns:a16="http://schemas.microsoft.com/office/drawing/2014/main" id="{3FB8CDDA-C4F8-7AD3-A28E-7D2E712582C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118" y="2188869"/>
            <a:ext cx="647700" cy="676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9A59EE0B-D65B-D1A8-90FA-FE6D5FB29C84}"/>
              </a:ext>
            </a:extLst>
          </p:cNvPr>
          <p:cNvCxnSpPr/>
          <p:nvPr/>
        </p:nvCxnSpPr>
        <p:spPr>
          <a:xfrm>
            <a:off x="2086849" y="2506316"/>
            <a:ext cx="2866151" cy="1594807"/>
          </a:xfrm>
          <a:prstGeom prst="bentConnector3">
            <a:avLst>
              <a:gd name="adj1" fmla="val 7148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ultiplication Sign 17">
            <a:extLst>
              <a:ext uri="{FF2B5EF4-FFF2-40B4-BE49-F238E27FC236}">
                <a16:creationId xmlns:a16="http://schemas.microsoft.com/office/drawing/2014/main" id="{2B2BB31A-51AF-33FF-8FC3-4621524D44B1}"/>
              </a:ext>
            </a:extLst>
          </p:cNvPr>
          <p:cNvSpPr/>
          <p:nvPr/>
        </p:nvSpPr>
        <p:spPr>
          <a:xfrm>
            <a:off x="3784535" y="2339701"/>
            <a:ext cx="543646" cy="429621"/>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object 3">
            <a:extLst>
              <a:ext uri="{FF2B5EF4-FFF2-40B4-BE49-F238E27FC236}">
                <a16:creationId xmlns:a16="http://schemas.microsoft.com/office/drawing/2014/main" id="{599AFCB0-BECF-FED4-F63B-72F1E0C6E701}"/>
              </a:ext>
            </a:extLst>
          </p:cNvPr>
          <p:cNvSpPr txBox="1"/>
          <p:nvPr/>
        </p:nvSpPr>
        <p:spPr>
          <a:xfrm>
            <a:off x="545092" y="2352810"/>
            <a:ext cx="1291511" cy="197490"/>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z="1200" spc="-5" dirty="0">
                <a:latin typeface="Georgia"/>
                <a:cs typeface="Georgia"/>
              </a:rPr>
              <a:t>unauthorized</a:t>
            </a:r>
            <a:endParaRPr sz="1200" dirty="0">
              <a:latin typeface="Georgia"/>
              <a:cs typeface="Georgia"/>
            </a:endParaRPr>
          </a:p>
        </p:txBody>
      </p:sp>
      <p:cxnSp>
        <p:nvCxnSpPr>
          <p:cNvPr id="10" name="Connector: Elbow 9">
            <a:extLst>
              <a:ext uri="{FF2B5EF4-FFF2-40B4-BE49-F238E27FC236}">
                <a16:creationId xmlns:a16="http://schemas.microsoft.com/office/drawing/2014/main" id="{C5AA10FC-1591-B9BC-E957-B932DAB04DC7}"/>
              </a:ext>
            </a:extLst>
          </p:cNvPr>
          <p:cNvCxnSpPr/>
          <p:nvPr/>
        </p:nvCxnSpPr>
        <p:spPr>
          <a:xfrm rot="10800000">
            <a:off x="1981200" y="3505200"/>
            <a:ext cx="2971800" cy="838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26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38200" y="2362200"/>
            <a:ext cx="1905000" cy="2209800"/>
          </a:xfrm>
          <a:prstGeom prst="rect">
            <a:avLst/>
          </a:prstGeom>
        </p:spPr>
      </p:pic>
      <p:sp>
        <p:nvSpPr>
          <p:cNvPr id="4" name="object 4"/>
          <p:cNvSpPr txBox="1">
            <a:spLocks noGrp="1"/>
          </p:cNvSpPr>
          <p:nvPr>
            <p:ph type="title"/>
          </p:nvPr>
        </p:nvSpPr>
        <p:spPr>
          <a:xfrm>
            <a:off x="685407" y="425196"/>
            <a:ext cx="6727825" cy="513080"/>
          </a:xfrm>
          <a:prstGeom prst="rect">
            <a:avLst/>
          </a:prstGeom>
        </p:spPr>
        <p:txBody>
          <a:bodyPr vert="horz" wrap="square" lIns="0" tIns="12700" rIns="0" bIns="0" rtlCol="0">
            <a:spAutoFit/>
          </a:bodyPr>
          <a:lstStyle/>
          <a:p>
            <a:pPr marL="12700">
              <a:lnSpc>
                <a:spcPct val="100000"/>
              </a:lnSpc>
              <a:spcBef>
                <a:spcPts val="100"/>
              </a:spcBef>
            </a:pPr>
            <a:r>
              <a:rPr lang="en-IN" spc="-5" dirty="0">
                <a:solidFill>
                  <a:srgbClr val="7F7F7F"/>
                </a:solidFill>
              </a:rPr>
              <a:t>Demo …</a:t>
            </a:r>
            <a:endParaRPr spc="-5" dirty="0">
              <a:solidFill>
                <a:srgbClr val="7F7F7F"/>
              </a:solidFill>
            </a:endParaRPr>
          </a:p>
        </p:txBody>
      </p:sp>
      <p:sp>
        <p:nvSpPr>
          <p:cNvPr id="5" name="object 5"/>
          <p:cNvSpPr txBox="1"/>
          <p:nvPr/>
        </p:nvSpPr>
        <p:spPr>
          <a:xfrm>
            <a:off x="2971800" y="1701957"/>
            <a:ext cx="5410200" cy="1905650"/>
          </a:xfrm>
          <a:prstGeom prst="rect">
            <a:avLst/>
          </a:prstGeom>
        </p:spPr>
        <p:txBody>
          <a:bodyPr vert="horz" wrap="square" lIns="0" tIns="12700" rIns="0" bIns="0" rtlCol="0">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Login to EC2 instance</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Verify internet connectivity (outbound)</a:t>
            </a:r>
          </a:p>
          <a:p>
            <a:pPr marL="227329" indent="-214629">
              <a:lnSpc>
                <a:spcPct val="100000"/>
              </a:lnSpc>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Install httpd</a:t>
            </a:r>
          </a:p>
          <a:p>
            <a:pPr marL="684529" lvl="1" indent="-214629">
              <a:spcBef>
                <a:spcPts val="45"/>
              </a:spcBef>
              <a:buClr>
                <a:srgbClr val="FBA019"/>
              </a:buClr>
              <a:buSzPct val="77777"/>
              <a:buFont typeface="Wingdings"/>
              <a:buChar char=""/>
              <a:tabLst>
                <a:tab pos="226695" algn="l"/>
                <a:tab pos="227329" algn="l"/>
              </a:tabLst>
            </a:pPr>
            <a:r>
              <a:rPr lang="en-US" sz="1100" spc="-5" dirty="0">
                <a:solidFill>
                  <a:srgbClr val="646B86"/>
                </a:solidFill>
                <a:latin typeface="Georgia"/>
              </a:rPr>
              <a:t>Apache Httpd is basically a web server used for handling requests and delivering static content. (consider </a:t>
            </a:r>
            <a:r>
              <a:rPr lang="en-US" sz="1100" spc="-5" dirty="0" err="1">
                <a:solidFill>
                  <a:srgbClr val="646B86"/>
                </a:solidFill>
                <a:latin typeface="Georgia"/>
              </a:rPr>
              <a:t>nginx</a:t>
            </a:r>
            <a:r>
              <a:rPr lang="en-US" sz="1100" spc="-5" dirty="0">
                <a:solidFill>
                  <a:srgbClr val="646B86"/>
                </a:solidFill>
                <a:latin typeface="Georgia"/>
              </a:rPr>
              <a:t> for </a:t>
            </a:r>
            <a:r>
              <a:rPr lang="en-US" sz="1100" spc="-5" dirty="0" err="1">
                <a:solidFill>
                  <a:srgbClr val="646B86"/>
                </a:solidFill>
                <a:latin typeface="Georgia"/>
              </a:rPr>
              <a:t>ubuntu</a:t>
            </a:r>
            <a:r>
              <a:rPr lang="en-US" sz="1100" spc="-5" dirty="0">
                <a:solidFill>
                  <a:srgbClr val="646B86"/>
                </a:solidFill>
                <a:latin typeface="Georgia"/>
              </a:rPr>
              <a:t> OS)</a:t>
            </a:r>
          </a:p>
          <a:p>
            <a:pPr marL="684529" lvl="1" indent="-214629">
              <a:spcBef>
                <a:spcPts val="45"/>
              </a:spcBef>
              <a:buClr>
                <a:srgbClr val="FBA019"/>
              </a:buClr>
              <a:buSzPct val="77777"/>
              <a:buFont typeface="Wingdings"/>
              <a:buChar char=""/>
              <a:tabLst>
                <a:tab pos="226695" algn="l"/>
                <a:tab pos="227329" algn="l"/>
              </a:tabLst>
            </a:pPr>
            <a:r>
              <a:rPr lang="en-IN" sz="1100" spc="-5" dirty="0" err="1">
                <a:solidFill>
                  <a:srgbClr val="646B86"/>
                </a:solidFill>
                <a:latin typeface="Courier New" panose="02070309020205020404" pitchFamily="49" charset="0"/>
                <a:cs typeface="Courier New" panose="02070309020205020404" pitchFamily="49" charset="0"/>
              </a:rPr>
              <a:t>sudo</a:t>
            </a:r>
            <a:r>
              <a:rPr lang="en-IN" sz="1100" spc="-5" dirty="0">
                <a:solidFill>
                  <a:srgbClr val="646B86"/>
                </a:solidFill>
                <a:latin typeface="Courier New" panose="02070309020205020404" pitchFamily="49" charset="0"/>
                <a:cs typeface="Courier New" panose="02070309020205020404" pitchFamily="49" charset="0"/>
              </a:rPr>
              <a:t> yum install -y httpd</a:t>
            </a:r>
          </a:p>
          <a:p>
            <a:pPr marL="684529" lvl="1" indent="-214629">
              <a:spcBef>
                <a:spcPts val="45"/>
              </a:spcBef>
              <a:buClr>
                <a:srgbClr val="FBA019"/>
              </a:buClr>
              <a:buSzPct val="77777"/>
              <a:buFont typeface="Wingdings"/>
              <a:buChar char=""/>
              <a:tabLst>
                <a:tab pos="226695" algn="l"/>
                <a:tab pos="227329" algn="l"/>
              </a:tabLst>
            </a:pPr>
            <a:r>
              <a:rPr lang="en-IN" sz="1100" spc="-5" dirty="0" err="1">
                <a:solidFill>
                  <a:srgbClr val="646B86"/>
                </a:solidFill>
                <a:latin typeface="Courier New" panose="02070309020205020404" pitchFamily="49" charset="0"/>
                <a:cs typeface="Courier New" panose="02070309020205020404" pitchFamily="49" charset="0"/>
              </a:rPr>
              <a:t>sudo</a:t>
            </a:r>
            <a:r>
              <a:rPr lang="en-IN" sz="1100" spc="-5" dirty="0">
                <a:solidFill>
                  <a:srgbClr val="646B86"/>
                </a:solidFill>
                <a:latin typeface="Courier New" panose="02070309020205020404" pitchFamily="49" charset="0"/>
                <a:cs typeface="Courier New" panose="02070309020205020404" pitchFamily="49" charset="0"/>
              </a:rPr>
              <a:t> </a:t>
            </a:r>
            <a:r>
              <a:rPr lang="en-IN" sz="1100" spc="-5" dirty="0" err="1">
                <a:solidFill>
                  <a:srgbClr val="646B86"/>
                </a:solidFill>
                <a:latin typeface="Courier New" panose="02070309020205020404" pitchFamily="49" charset="0"/>
                <a:cs typeface="Courier New" panose="02070309020205020404" pitchFamily="49" charset="0"/>
              </a:rPr>
              <a:t>systemctl</a:t>
            </a:r>
            <a:r>
              <a:rPr lang="en-IN" sz="1100" spc="-5" dirty="0">
                <a:solidFill>
                  <a:srgbClr val="646B86"/>
                </a:solidFill>
                <a:latin typeface="Courier New" panose="02070309020205020404" pitchFamily="49" charset="0"/>
                <a:cs typeface="Courier New" panose="02070309020205020404" pitchFamily="49" charset="0"/>
              </a:rPr>
              <a:t> start httpd</a:t>
            </a:r>
          </a:p>
          <a:p>
            <a:pPr marL="684529" lvl="1" indent="-214629">
              <a:spcBef>
                <a:spcPts val="45"/>
              </a:spcBef>
              <a:buClr>
                <a:srgbClr val="FBA019"/>
              </a:buClr>
              <a:buSzPct val="77777"/>
              <a:buFont typeface="Wingdings"/>
              <a:buChar char=""/>
              <a:tabLst>
                <a:tab pos="226695" algn="l"/>
                <a:tab pos="227329" algn="l"/>
              </a:tabLst>
            </a:pPr>
            <a:r>
              <a:rPr lang="en-IN" sz="1100" spc="-5" dirty="0" err="1">
                <a:solidFill>
                  <a:srgbClr val="646B86"/>
                </a:solidFill>
                <a:latin typeface="Courier New" panose="02070309020205020404" pitchFamily="49" charset="0"/>
                <a:cs typeface="Courier New" panose="02070309020205020404" pitchFamily="49" charset="0"/>
              </a:rPr>
              <a:t>sudo</a:t>
            </a:r>
            <a:r>
              <a:rPr lang="en-IN" sz="1100" spc="-5" dirty="0">
                <a:solidFill>
                  <a:srgbClr val="646B86"/>
                </a:solidFill>
                <a:latin typeface="Courier New" panose="02070309020205020404" pitchFamily="49" charset="0"/>
                <a:cs typeface="Courier New" panose="02070309020205020404" pitchFamily="49" charset="0"/>
              </a:rPr>
              <a:t> </a:t>
            </a:r>
            <a:r>
              <a:rPr lang="en-IN" sz="1100" spc="-5" dirty="0" err="1">
                <a:solidFill>
                  <a:srgbClr val="646B86"/>
                </a:solidFill>
                <a:latin typeface="Courier New" panose="02070309020205020404" pitchFamily="49" charset="0"/>
                <a:cs typeface="Courier New" panose="02070309020205020404" pitchFamily="49" charset="0"/>
              </a:rPr>
              <a:t>systemctl</a:t>
            </a:r>
            <a:r>
              <a:rPr lang="en-IN" sz="1100" spc="-5" dirty="0">
                <a:solidFill>
                  <a:srgbClr val="646B86"/>
                </a:solidFill>
                <a:latin typeface="Courier New" panose="02070309020205020404" pitchFamily="49" charset="0"/>
                <a:cs typeface="Courier New" panose="02070309020205020404" pitchFamily="49" charset="0"/>
              </a:rPr>
              <a:t> enable httpd</a:t>
            </a:r>
          </a:p>
          <a:p>
            <a:pPr marL="227329"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Verify inbound traffic to Instance</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Using </a:t>
            </a:r>
            <a:r>
              <a:rPr lang="en-IN" sz="1100" b="0" i="0" dirty="0">
                <a:solidFill>
                  <a:srgbClr val="545B64"/>
                </a:solidFill>
                <a:effectLst/>
                <a:highlight>
                  <a:srgbClr val="FFFFFF"/>
                </a:highlight>
                <a:latin typeface="Amazon Ember"/>
              </a:rPr>
              <a:t>Public IPv4 DNS</a:t>
            </a:r>
            <a:endParaRPr lang="en-IN" sz="1100" spc="-5" dirty="0">
              <a:solidFill>
                <a:srgbClr val="646B86"/>
              </a:solidFill>
              <a:latin typeface="Georgia"/>
              <a:cs typeface="Georgia"/>
            </a:endParaRPr>
          </a:p>
        </p:txBody>
      </p:sp>
    </p:spTree>
    <p:extLst>
      <p:ext uri="{BB962C8B-B14F-4D97-AF65-F5344CB8AC3E}">
        <p14:creationId xmlns:p14="http://schemas.microsoft.com/office/powerpoint/2010/main" val="3365561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6556" y="355091"/>
            <a:ext cx="3634740" cy="513080"/>
          </a:xfrm>
          <a:prstGeom prst="rect">
            <a:avLst/>
          </a:prstGeom>
        </p:spPr>
        <p:txBody>
          <a:bodyPr vert="horz" wrap="square" lIns="0" tIns="12700" rIns="0" bIns="0" rtlCol="0">
            <a:spAutoFit/>
          </a:bodyPr>
          <a:lstStyle/>
          <a:p>
            <a:pPr marL="12700">
              <a:lnSpc>
                <a:spcPct val="100000"/>
              </a:lnSpc>
              <a:spcBef>
                <a:spcPts val="100"/>
              </a:spcBef>
            </a:pPr>
            <a:r>
              <a:rPr spc="-5" dirty="0"/>
              <a:t>VPC</a:t>
            </a:r>
            <a:r>
              <a:rPr lang="en-IN" spc="-25" dirty="0"/>
              <a:t> session-2</a:t>
            </a:r>
            <a:endParaRPr spc="-5" dirty="0"/>
          </a:p>
        </p:txBody>
      </p:sp>
      <p:pic>
        <p:nvPicPr>
          <p:cNvPr id="10242" name="Picture 2">
            <a:extLst>
              <a:ext uri="{FF2B5EF4-FFF2-40B4-BE49-F238E27FC236}">
                <a16:creationId xmlns:a16="http://schemas.microsoft.com/office/drawing/2014/main" id="{C8559DA0-5ACA-4BEA-C92F-3736E03EE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34399" cy="43027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3">
            <a:extLst>
              <a:ext uri="{FF2B5EF4-FFF2-40B4-BE49-F238E27FC236}">
                <a16:creationId xmlns:a16="http://schemas.microsoft.com/office/drawing/2014/main" id="{5799DAFC-5082-BB7E-1207-DAB91A58FA33}"/>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
        <p:nvSpPr>
          <p:cNvPr id="18" name="TextBox 17">
            <a:extLst>
              <a:ext uri="{FF2B5EF4-FFF2-40B4-BE49-F238E27FC236}">
                <a16:creationId xmlns:a16="http://schemas.microsoft.com/office/drawing/2014/main" id="{F6B3A210-25F8-7EAA-811A-1F1B48F64DE2}"/>
              </a:ext>
            </a:extLst>
          </p:cNvPr>
          <p:cNvSpPr txBox="1"/>
          <p:nvPr/>
        </p:nvSpPr>
        <p:spPr>
          <a:xfrm>
            <a:off x="371841" y="1524000"/>
            <a:ext cx="8464311" cy="4955203"/>
          </a:xfrm>
          <a:prstGeom prst="rect">
            <a:avLst/>
          </a:prstGeom>
          <a:noFill/>
        </p:spPr>
        <p:txBody>
          <a:bodyPr wrap="square" rtlCol="0">
            <a:spAutoFit/>
          </a:bodyPr>
          <a:lstStyle/>
          <a:p>
            <a:r>
              <a:rPr lang="en-US" sz="1600" b="1" spc="-5" dirty="0">
                <a:solidFill>
                  <a:srgbClr val="D16349"/>
                </a:solidFill>
                <a:latin typeface="Georgia"/>
              </a:rPr>
              <a:t>Security group:</a:t>
            </a:r>
          </a:p>
          <a:p>
            <a:pPr marL="342900" indent="-342900">
              <a:buFont typeface="+mj-lt"/>
              <a:buAutoNum type="arabicPeriod"/>
            </a:pPr>
            <a:r>
              <a:rPr lang="en-US" sz="1300" spc="10" dirty="0">
                <a:solidFill>
                  <a:srgbClr val="646B86"/>
                </a:solidFill>
                <a:latin typeface="Georgia"/>
              </a:rPr>
              <a:t>Operates at the instance level (specifically at N/W interface level)</a:t>
            </a:r>
          </a:p>
          <a:p>
            <a:pPr marL="342900" indent="-342900">
              <a:buFont typeface="+mj-lt"/>
              <a:buAutoNum type="arabicPeriod"/>
            </a:pPr>
            <a:r>
              <a:rPr lang="en-US" sz="1300" spc="10" dirty="0">
                <a:solidFill>
                  <a:srgbClr val="646B86"/>
                </a:solidFill>
                <a:latin typeface="Georgia"/>
              </a:rPr>
              <a:t>Supports allow rules only</a:t>
            </a:r>
          </a:p>
          <a:p>
            <a:pPr marL="342900" indent="-342900">
              <a:buFont typeface="+mj-lt"/>
              <a:buAutoNum type="arabicPeriod"/>
            </a:pPr>
            <a:r>
              <a:rPr lang="en-US" sz="1300" spc="10" dirty="0">
                <a:solidFill>
                  <a:srgbClr val="646B86"/>
                </a:solidFill>
                <a:latin typeface="Georgia"/>
              </a:rPr>
              <a:t>Is </a:t>
            </a:r>
            <a:r>
              <a:rPr lang="en-US" sz="1300" spc="10" dirty="0" err="1">
                <a:solidFill>
                  <a:srgbClr val="646B86"/>
                </a:solidFill>
                <a:latin typeface="Georgia"/>
              </a:rPr>
              <a:t>stateful</a:t>
            </a:r>
            <a:r>
              <a:rPr lang="en-US" sz="1300" spc="10" dirty="0">
                <a:solidFill>
                  <a:srgbClr val="646B86"/>
                </a:solidFill>
                <a:latin typeface="Georgia"/>
              </a:rPr>
              <a:t>: Return traffic is automatically allowed, regardless of any rules</a:t>
            </a:r>
          </a:p>
          <a:p>
            <a:pPr marL="342900" indent="-342900">
              <a:buFont typeface="+mj-lt"/>
              <a:buAutoNum type="arabicPeriod"/>
            </a:pPr>
            <a:r>
              <a:rPr lang="en-US" sz="1300" spc="10" dirty="0">
                <a:solidFill>
                  <a:srgbClr val="646B86"/>
                </a:solidFill>
                <a:latin typeface="Georgia"/>
              </a:rPr>
              <a:t>We evaluate all rules before deciding whether to allow traffic (there is no rule order unlike in NACL)</a:t>
            </a:r>
          </a:p>
          <a:p>
            <a:pPr marL="342900" indent="-342900">
              <a:buFont typeface="+mj-lt"/>
              <a:buAutoNum type="arabicPeriod"/>
            </a:pPr>
            <a:r>
              <a:rPr lang="en-US" sz="1300" spc="10" dirty="0">
                <a:solidFill>
                  <a:srgbClr val="646B86"/>
                </a:solidFill>
                <a:latin typeface="Georgia"/>
              </a:rPr>
              <a:t>Applies to an instance only if someone specifies the security group when launching the instance, or associates the security group with the instance later on</a:t>
            </a:r>
          </a:p>
          <a:p>
            <a:pPr marL="342900" indent="-342900">
              <a:buFont typeface="+mj-lt"/>
              <a:buAutoNum type="arabicPeriod"/>
            </a:pPr>
            <a:endParaRPr lang="en-US" sz="1400" spc="10" dirty="0">
              <a:solidFill>
                <a:srgbClr val="646B86"/>
              </a:solidFill>
              <a:latin typeface="Georgia"/>
            </a:endParaRPr>
          </a:p>
          <a:p>
            <a:r>
              <a:rPr lang="en-US" sz="1600" b="1" spc="-5" dirty="0">
                <a:solidFill>
                  <a:srgbClr val="D16349"/>
                </a:solidFill>
                <a:latin typeface="Georgia"/>
              </a:rPr>
              <a:t>Network ACL:</a:t>
            </a:r>
          </a:p>
          <a:p>
            <a:pPr marL="342900" indent="-342900">
              <a:buFont typeface="+mj-lt"/>
              <a:buAutoNum type="arabicPeriod"/>
            </a:pPr>
            <a:r>
              <a:rPr lang="en-US" sz="1300" spc="10" dirty="0">
                <a:solidFill>
                  <a:srgbClr val="646B86"/>
                </a:solidFill>
                <a:latin typeface="Georgia"/>
              </a:rPr>
              <a:t>Operates at the subnet level</a:t>
            </a:r>
          </a:p>
          <a:p>
            <a:pPr marL="342900" indent="-342900">
              <a:buFont typeface="+mj-lt"/>
              <a:buAutoNum type="arabicPeriod"/>
            </a:pPr>
            <a:r>
              <a:rPr lang="en-US" sz="1300" spc="10" dirty="0">
                <a:solidFill>
                  <a:srgbClr val="646B86"/>
                </a:solidFill>
                <a:latin typeface="Georgia"/>
              </a:rPr>
              <a:t>Supports allow rules and deny rules for specific IP addresses. (10.0.0.1/32 CIDR -- is a single IP range i.e., 10.0.0.1)</a:t>
            </a:r>
          </a:p>
          <a:p>
            <a:pPr marL="342900" indent="-342900">
              <a:buFont typeface="+mj-lt"/>
              <a:buAutoNum type="arabicPeriod"/>
            </a:pPr>
            <a:r>
              <a:rPr lang="en-US" sz="1300" spc="10" dirty="0">
                <a:solidFill>
                  <a:srgbClr val="646B86"/>
                </a:solidFill>
                <a:latin typeface="Georgia"/>
              </a:rPr>
              <a:t>Is stateless: Return traffic must be explicitly allowed by rules</a:t>
            </a:r>
          </a:p>
          <a:p>
            <a:pPr marL="342900" indent="-342900">
              <a:buFont typeface="+mj-lt"/>
              <a:buAutoNum type="arabicPeriod"/>
            </a:pPr>
            <a:r>
              <a:rPr lang="en-US" sz="1300" spc="10" dirty="0">
                <a:solidFill>
                  <a:srgbClr val="646B86"/>
                </a:solidFill>
                <a:latin typeface="Georgia"/>
              </a:rPr>
              <a:t>It has RULE numbers, and priority takes from lowest one.</a:t>
            </a:r>
          </a:p>
          <a:p>
            <a:pPr marL="342900" indent="-342900">
              <a:buFont typeface="+mj-lt"/>
              <a:buAutoNum type="arabicPeriod"/>
            </a:pPr>
            <a:r>
              <a:rPr lang="en-US" sz="1300" spc="10" dirty="0">
                <a:solidFill>
                  <a:srgbClr val="646B86"/>
                </a:solidFill>
                <a:latin typeface="Georgia"/>
              </a:rPr>
              <a:t>We process rules in order, starting with the lowest numbered rule, when deciding whether to allow traffic. (if the first rule satisfies, traffic is allowed/denied regardless of next similar rule)</a:t>
            </a:r>
          </a:p>
          <a:p>
            <a:pPr marL="342900" indent="-342900">
              <a:buFont typeface="+mj-lt"/>
              <a:buAutoNum type="arabicPeriod"/>
            </a:pPr>
            <a:r>
              <a:rPr lang="en-US" sz="1300" spc="10" dirty="0">
                <a:solidFill>
                  <a:srgbClr val="646B86"/>
                </a:solidFill>
                <a:latin typeface="Georgia"/>
              </a:rPr>
              <a:t>Automatically applies to all instances in the subnets that it's associated with (therefore, it provides an additional layer of defense if the security group rules are too permissive)</a:t>
            </a:r>
          </a:p>
          <a:p>
            <a:endParaRPr lang="en-US" sz="1300" spc="10" dirty="0">
              <a:solidFill>
                <a:srgbClr val="646B86"/>
              </a:solidFill>
              <a:latin typeface="Georgia"/>
            </a:endParaRPr>
          </a:p>
          <a:p>
            <a:r>
              <a:rPr lang="en-US" sz="1200" spc="10" dirty="0">
                <a:solidFill>
                  <a:srgbClr val="646B86"/>
                </a:solidFill>
                <a:latin typeface="Georgia"/>
              </a:rPr>
              <a:t>Default Rule *</a:t>
            </a:r>
          </a:p>
          <a:p>
            <a:r>
              <a:rPr lang="en-US" sz="1200" spc="10" dirty="0">
                <a:solidFill>
                  <a:srgbClr val="646B86"/>
                </a:solidFill>
                <a:latin typeface="Georgia"/>
              </a:rPr>
              <a:t>Implicit Deny: The rule with the number * is not explicitly visible in the NACL configuration, but it exists by default.</a:t>
            </a:r>
          </a:p>
          <a:p>
            <a:r>
              <a:rPr lang="en-US" sz="1200" spc="10" dirty="0">
                <a:solidFill>
                  <a:srgbClr val="646B86"/>
                </a:solidFill>
                <a:latin typeface="Georgia"/>
              </a:rPr>
              <a:t>Highest Precedence: It is implicitly considered to have the highest rule number (32767), meaning it is evaluated last.</a:t>
            </a:r>
          </a:p>
          <a:p>
            <a:r>
              <a:rPr lang="en-US" sz="1200" spc="10" dirty="0">
                <a:solidFill>
                  <a:srgbClr val="646B86"/>
                </a:solidFill>
                <a:latin typeface="Georgia"/>
              </a:rPr>
              <a:t>Function: This rule denies any traffic that hasn't been allowed by a lower-numbered rule.</a:t>
            </a:r>
          </a:p>
          <a:p>
            <a:pPr marL="342900" indent="-342900">
              <a:buFont typeface="+mj-lt"/>
              <a:buAutoNum type="arabicPeriod"/>
            </a:pPr>
            <a:endParaRPr lang="en-IN" sz="1400" spc="10" dirty="0">
              <a:solidFill>
                <a:srgbClr val="646B86"/>
              </a:solidFill>
              <a:latin typeface="Georgia"/>
            </a:endParaRPr>
          </a:p>
        </p:txBody>
      </p:sp>
    </p:spTree>
    <p:extLst>
      <p:ext uri="{BB962C8B-B14F-4D97-AF65-F5344CB8AC3E}">
        <p14:creationId xmlns:p14="http://schemas.microsoft.com/office/powerpoint/2010/main" val="852644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1B1E3B7-1758-D10C-2770-76B99C8AAD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031" y="1524000"/>
            <a:ext cx="7119938" cy="4869642"/>
          </a:xfrm>
          <a:prstGeom prst="rect">
            <a:avLst/>
          </a:prstGeom>
          <a:noFill/>
          <a:extLst>
            <a:ext uri="{909E8E84-426E-40DD-AFC4-6F175D3DCCD1}">
              <a14:hiddenFill xmlns:a14="http://schemas.microsoft.com/office/drawing/2010/main">
                <a:solidFill>
                  <a:srgbClr val="FFFFFF"/>
                </a:solidFill>
              </a14:hiddenFill>
            </a:ext>
          </a:extLst>
        </p:spPr>
      </p:pic>
      <p:sp>
        <p:nvSpPr>
          <p:cNvPr id="43" name="object 3">
            <a:extLst>
              <a:ext uri="{FF2B5EF4-FFF2-40B4-BE49-F238E27FC236}">
                <a16:creationId xmlns:a16="http://schemas.microsoft.com/office/drawing/2014/main" id="{677BC76F-FC5F-592D-017C-ED8AF452B888}"/>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374889" y="1447291"/>
            <a:ext cx="40443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Security</a:t>
            </a:r>
            <a:r>
              <a:rPr sz="1800" dirty="0">
                <a:latin typeface="Georgia"/>
                <a:cs typeface="Georgia"/>
              </a:rPr>
              <a:t> </a:t>
            </a:r>
            <a:r>
              <a:rPr sz="1800" spc="-5" dirty="0">
                <a:latin typeface="Georgia"/>
                <a:cs typeface="Georgia"/>
              </a:rPr>
              <a:t>group</a:t>
            </a:r>
            <a:r>
              <a:rPr sz="1800" dirty="0">
                <a:latin typeface="Georgia"/>
                <a:cs typeface="Georgia"/>
              </a:rPr>
              <a:t> </a:t>
            </a:r>
            <a:r>
              <a:rPr sz="1800" spc="-5" dirty="0">
                <a:latin typeface="Georgia"/>
                <a:cs typeface="Georgia"/>
              </a:rPr>
              <a:t>rules </a:t>
            </a:r>
            <a:r>
              <a:rPr sz="1800" dirty="0">
                <a:latin typeface="Georgia"/>
                <a:cs typeface="Georgia"/>
              </a:rPr>
              <a:t>per </a:t>
            </a:r>
            <a:r>
              <a:rPr sz="1800" spc="-5" dirty="0">
                <a:latin typeface="Georgia"/>
                <a:cs typeface="Georgia"/>
              </a:rPr>
              <a:t>application</a:t>
            </a:r>
            <a:r>
              <a:rPr sz="1800" dirty="0">
                <a:latin typeface="Georgia"/>
                <a:cs typeface="Georgia"/>
              </a:rPr>
              <a:t> tier</a:t>
            </a:r>
          </a:p>
        </p:txBody>
      </p:sp>
      <p:pic>
        <p:nvPicPr>
          <p:cNvPr id="4098" name="Picture 2">
            <a:extLst>
              <a:ext uri="{FF2B5EF4-FFF2-40B4-BE49-F238E27FC236}">
                <a16:creationId xmlns:a16="http://schemas.microsoft.com/office/drawing/2014/main" id="{E7567B47-DD62-7358-38E7-17173513B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62" y="1767773"/>
            <a:ext cx="7747275" cy="31839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B8DC36EB-DC4F-BE1B-933C-26DDAFAE5D0B}"/>
              </a:ext>
            </a:extLst>
          </p:cNvPr>
          <p:cNvSpPr txBox="1"/>
          <p:nvPr/>
        </p:nvSpPr>
        <p:spPr>
          <a:xfrm>
            <a:off x="698362" y="4966967"/>
            <a:ext cx="8064637" cy="1169551"/>
          </a:xfrm>
          <a:prstGeom prst="rect">
            <a:avLst/>
          </a:prstGeom>
          <a:noFill/>
        </p:spPr>
        <p:txBody>
          <a:bodyPr wrap="square" rtlCol="0">
            <a:spAutoFit/>
          </a:bodyPr>
          <a:lstStyle/>
          <a:p>
            <a:r>
              <a:rPr lang="en-US" sz="1400" spc="-5" dirty="0">
                <a:solidFill>
                  <a:srgbClr val="646B86"/>
                </a:solidFill>
                <a:latin typeface="Georgia"/>
              </a:rPr>
              <a:t>AWS customers typically leverage security groups as their primary method of network packet filtering since they are more versatile than network ACLs due to their ability to perform stateful packet filtering and utilize rules that reference other security groups. </a:t>
            </a:r>
          </a:p>
          <a:p>
            <a:r>
              <a:rPr lang="en-US" sz="1400" spc="-5" dirty="0">
                <a:solidFill>
                  <a:srgbClr val="646B86"/>
                </a:solidFill>
                <a:latin typeface="Georgia"/>
              </a:rPr>
              <a:t>However, network ACLs can be effective as a secondary control for denying a specific subset of traffic or providing high-level guard rails for a subnet.</a:t>
            </a:r>
            <a:endParaRPr lang="en-IN" sz="1400" spc="-5" dirty="0">
              <a:solidFill>
                <a:srgbClr val="646B86"/>
              </a:solidFill>
              <a:latin typeface="Georgia"/>
            </a:endParaRPr>
          </a:p>
        </p:txBody>
      </p:sp>
      <p:sp>
        <p:nvSpPr>
          <p:cNvPr id="57" name="object 3">
            <a:extLst>
              <a:ext uri="{FF2B5EF4-FFF2-40B4-BE49-F238E27FC236}">
                <a16:creationId xmlns:a16="http://schemas.microsoft.com/office/drawing/2014/main" id="{5574A082-B8AB-718C-6492-ADFA590B3F57}"/>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Tree>
    <p:extLst>
      <p:ext uri="{BB962C8B-B14F-4D97-AF65-F5344CB8AC3E}">
        <p14:creationId xmlns:p14="http://schemas.microsoft.com/office/powerpoint/2010/main" val="3988968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374889" y="1447291"/>
            <a:ext cx="40443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S</a:t>
            </a:r>
            <a:r>
              <a:rPr lang="en-IN" sz="1800" spc="-5" dirty="0">
                <a:latin typeface="Georgia"/>
                <a:cs typeface="Georgia"/>
              </a:rPr>
              <a:t>tatefull </a:t>
            </a:r>
            <a:r>
              <a:rPr lang="en-IN" spc="-5" dirty="0">
                <a:latin typeface="Georgia"/>
                <a:cs typeface="Georgia"/>
              </a:rPr>
              <a:t>vs Stateless</a:t>
            </a:r>
            <a:endParaRPr sz="1800" dirty="0">
              <a:latin typeface="Georgia"/>
              <a:cs typeface="Georgia"/>
            </a:endParaRPr>
          </a:p>
        </p:txBody>
      </p:sp>
      <p:sp>
        <p:nvSpPr>
          <p:cNvPr id="56" name="object 3">
            <a:extLst>
              <a:ext uri="{FF2B5EF4-FFF2-40B4-BE49-F238E27FC236}">
                <a16:creationId xmlns:a16="http://schemas.microsoft.com/office/drawing/2014/main" id="{5799DAFC-5082-BB7E-1207-DAB91A58FA33}"/>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
        <p:nvSpPr>
          <p:cNvPr id="18" name="TextBox 17">
            <a:extLst>
              <a:ext uri="{FF2B5EF4-FFF2-40B4-BE49-F238E27FC236}">
                <a16:creationId xmlns:a16="http://schemas.microsoft.com/office/drawing/2014/main" id="{F6B3A210-25F8-7EAA-811A-1F1B48F64DE2}"/>
              </a:ext>
            </a:extLst>
          </p:cNvPr>
          <p:cNvSpPr txBox="1"/>
          <p:nvPr/>
        </p:nvSpPr>
        <p:spPr>
          <a:xfrm>
            <a:off x="371841" y="1747011"/>
            <a:ext cx="8464311" cy="2000548"/>
          </a:xfrm>
          <a:prstGeom prst="rect">
            <a:avLst/>
          </a:prstGeom>
          <a:noFill/>
        </p:spPr>
        <p:txBody>
          <a:bodyPr wrap="square" rtlCol="0">
            <a:spAutoFit/>
          </a:bodyPr>
          <a:lstStyle/>
          <a:p>
            <a:r>
              <a:rPr lang="en-US" sz="1600" b="1" dirty="0"/>
              <a:t>Security group:</a:t>
            </a:r>
          </a:p>
          <a:p>
            <a:pPr algn="l"/>
            <a:r>
              <a:rPr lang="en-US" sz="1400" b="1" spc="-5" dirty="0">
                <a:solidFill>
                  <a:srgbClr val="D16349"/>
                </a:solidFill>
                <a:latin typeface="Georgia"/>
              </a:rPr>
              <a:t>Stateful Nature:</a:t>
            </a:r>
            <a:r>
              <a:rPr lang="en-US" sz="1400" spc="-5" dirty="0">
                <a:solidFill>
                  <a:srgbClr val="646B86"/>
                </a:solidFill>
                <a:latin typeface="Georgia"/>
              </a:rPr>
              <a:t> Security groups are stateful. This means that if you allow an inbound request, the response traffic is automatically allowed, regardless of outbound rules, and vice versa.</a:t>
            </a:r>
          </a:p>
          <a:p>
            <a:pPr algn="l"/>
            <a:endParaRPr lang="en-US" sz="1600" dirty="0"/>
          </a:p>
          <a:p>
            <a:pPr algn="l"/>
            <a:r>
              <a:rPr lang="en-US" sz="1600" b="1" dirty="0"/>
              <a:t>NACL:</a:t>
            </a:r>
          </a:p>
          <a:p>
            <a:r>
              <a:rPr lang="en-US" sz="1400" b="1" spc="-5" dirty="0">
                <a:solidFill>
                  <a:srgbClr val="D16349"/>
                </a:solidFill>
                <a:latin typeface="Georgia"/>
              </a:rPr>
              <a:t>Stateless Nature: </a:t>
            </a:r>
            <a:r>
              <a:rPr lang="en-US" sz="1400" spc="-5" dirty="0">
                <a:solidFill>
                  <a:srgbClr val="646B86"/>
                </a:solidFill>
                <a:latin typeface="Georgia"/>
              </a:rPr>
              <a:t>Network ACLs are stateless. This means they evaluate each request or response against their rules independently, without keeping track of connections.</a:t>
            </a:r>
          </a:p>
          <a:p>
            <a:pPr algn="l"/>
            <a:endParaRPr lang="en-US" sz="1600" dirty="0"/>
          </a:p>
        </p:txBody>
      </p:sp>
      <p:pic>
        <p:nvPicPr>
          <p:cNvPr id="3" name="Picture 2">
            <a:extLst>
              <a:ext uri="{FF2B5EF4-FFF2-40B4-BE49-F238E27FC236}">
                <a16:creationId xmlns:a16="http://schemas.microsoft.com/office/drawing/2014/main" id="{EFAD1A35-9E96-7916-DC7B-8D6990081A6F}"/>
              </a:ext>
            </a:extLst>
          </p:cNvPr>
          <p:cNvPicPr>
            <a:picLocks noChangeAspect="1"/>
          </p:cNvPicPr>
          <p:nvPr/>
        </p:nvPicPr>
        <p:blipFill>
          <a:blip r:embed="rId2"/>
          <a:stretch>
            <a:fillRect/>
          </a:stretch>
        </p:blipFill>
        <p:spPr>
          <a:xfrm>
            <a:off x="1066800" y="3581400"/>
            <a:ext cx="7191573" cy="2730299"/>
          </a:xfrm>
          <a:prstGeom prst="rect">
            <a:avLst/>
          </a:prstGeom>
        </p:spPr>
      </p:pic>
    </p:spTree>
    <p:extLst>
      <p:ext uri="{BB962C8B-B14F-4D97-AF65-F5344CB8AC3E}">
        <p14:creationId xmlns:p14="http://schemas.microsoft.com/office/powerpoint/2010/main" val="346629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41525" y="355091"/>
            <a:ext cx="5404485" cy="513080"/>
          </a:xfrm>
          <a:prstGeom prst="rect">
            <a:avLst/>
          </a:prstGeom>
        </p:spPr>
        <p:txBody>
          <a:bodyPr vert="horz" wrap="square" lIns="0" tIns="12700" rIns="0" bIns="0" rtlCol="0">
            <a:spAutoFit/>
          </a:bodyPr>
          <a:lstStyle/>
          <a:p>
            <a:pPr marL="12700">
              <a:lnSpc>
                <a:spcPct val="100000"/>
              </a:lnSpc>
              <a:spcBef>
                <a:spcPts val="100"/>
              </a:spcBef>
            </a:pPr>
            <a:r>
              <a:rPr spc="-5" dirty="0"/>
              <a:t>Directing</a:t>
            </a:r>
            <a:r>
              <a:rPr spc="-15" dirty="0"/>
              <a:t> </a:t>
            </a:r>
            <a:r>
              <a:rPr spc="-5" dirty="0"/>
              <a:t>Traffic</a:t>
            </a:r>
            <a:r>
              <a:rPr spc="-10" dirty="0"/>
              <a:t> </a:t>
            </a:r>
            <a:r>
              <a:rPr spc="-5" dirty="0"/>
              <a:t>To</a:t>
            </a:r>
            <a:r>
              <a:rPr spc="-10" dirty="0"/>
              <a:t> </a:t>
            </a:r>
            <a:r>
              <a:rPr dirty="0"/>
              <a:t>Your</a:t>
            </a:r>
            <a:r>
              <a:rPr spc="-5" dirty="0"/>
              <a:t> VPC</a:t>
            </a:r>
          </a:p>
        </p:txBody>
      </p:sp>
      <p:sp>
        <p:nvSpPr>
          <p:cNvPr id="4" name="object 4"/>
          <p:cNvSpPr txBox="1"/>
          <p:nvPr/>
        </p:nvSpPr>
        <p:spPr>
          <a:xfrm>
            <a:off x="650240" y="2078735"/>
            <a:ext cx="7500620" cy="2926715"/>
          </a:xfrm>
          <a:prstGeom prst="rect">
            <a:avLst/>
          </a:prstGeom>
        </p:spPr>
        <p:txBody>
          <a:bodyPr vert="horz" wrap="square" lIns="0" tIns="12700" rIns="0" bIns="0" rtlCol="0">
            <a:spAutoFit/>
          </a:bodyPr>
          <a:lstStyle/>
          <a:p>
            <a:pPr marL="12700">
              <a:lnSpc>
                <a:spcPct val="100000"/>
              </a:lnSpc>
              <a:spcBef>
                <a:spcPts val="100"/>
              </a:spcBef>
            </a:pPr>
            <a:r>
              <a:rPr sz="1700" spc="-15" dirty="0">
                <a:latin typeface="Georgia"/>
                <a:cs typeface="Georgia"/>
              </a:rPr>
              <a:t>To</a:t>
            </a:r>
            <a:r>
              <a:rPr sz="1700" spc="-40" dirty="0">
                <a:latin typeface="Georgia"/>
                <a:cs typeface="Georgia"/>
              </a:rPr>
              <a:t> </a:t>
            </a:r>
            <a:r>
              <a:rPr sz="1700" spc="-20" dirty="0">
                <a:latin typeface="Georgia"/>
                <a:cs typeface="Georgia"/>
              </a:rPr>
              <a:t>enable</a:t>
            </a:r>
            <a:r>
              <a:rPr sz="1700" spc="-35" dirty="0">
                <a:latin typeface="Georgia"/>
                <a:cs typeface="Georgia"/>
              </a:rPr>
              <a:t> </a:t>
            </a:r>
            <a:r>
              <a:rPr sz="1700" spc="-20" dirty="0">
                <a:latin typeface="Georgia"/>
                <a:cs typeface="Georgia"/>
              </a:rPr>
              <a:t>access</a:t>
            </a:r>
            <a:r>
              <a:rPr sz="1700" spc="-35" dirty="0">
                <a:latin typeface="Georgia"/>
                <a:cs typeface="Georgia"/>
              </a:rPr>
              <a:t> </a:t>
            </a:r>
            <a:r>
              <a:rPr sz="1700" spc="-10" dirty="0">
                <a:latin typeface="Georgia"/>
                <a:cs typeface="Georgia"/>
              </a:rPr>
              <a:t>to</a:t>
            </a:r>
            <a:r>
              <a:rPr sz="1700" spc="-40" dirty="0">
                <a:latin typeface="Georgia"/>
                <a:cs typeface="Georgia"/>
              </a:rPr>
              <a:t> </a:t>
            </a:r>
            <a:r>
              <a:rPr sz="1700" spc="-15" dirty="0">
                <a:latin typeface="Georgia"/>
                <a:cs typeface="Georgia"/>
              </a:rPr>
              <a:t>or</a:t>
            </a:r>
            <a:r>
              <a:rPr sz="1700" spc="-35" dirty="0">
                <a:latin typeface="Georgia"/>
                <a:cs typeface="Georgia"/>
              </a:rPr>
              <a:t> </a:t>
            </a:r>
            <a:r>
              <a:rPr sz="1700" spc="-20" dirty="0">
                <a:latin typeface="Georgia"/>
                <a:cs typeface="Georgia"/>
              </a:rPr>
              <a:t>from</a:t>
            </a:r>
            <a:r>
              <a:rPr sz="1700" spc="-55" dirty="0">
                <a:latin typeface="Georgia"/>
                <a:cs typeface="Georgia"/>
              </a:rPr>
              <a:t> </a:t>
            </a:r>
            <a:r>
              <a:rPr sz="1700" spc="-15" dirty="0">
                <a:latin typeface="Georgia"/>
                <a:cs typeface="Georgia"/>
              </a:rPr>
              <a:t>the</a:t>
            </a:r>
            <a:r>
              <a:rPr sz="1700" spc="-35" dirty="0">
                <a:latin typeface="Georgia"/>
                <a:cs typeface="Georgia"/>
              </a:rPr>
              <a:t> </a:t>
            </a:r>
            <a:r>
              <a:rPr sz="1700" spc="-25" dirty="0">
                <a:latin typeface="Georgia"/>
                <a:cs typeface="Georgia"/>
              </a:rPr>
              <a:t>Internet </a:t>
            </a:r>
            <a:r>
              <a:rPr sz="1700" spc="-20" dirty="0">
                <a:latin typeface="Georgia"/>
                <a:cs typeface="Georgia"/>
              </a:rPr>
              <a:t>for</a:t>
            </a:r>
            <a:r>
              <a:rPr sz="1700" spc="-35" dirty="0">
                <a:latin typeface="Georgia"/>
                <a:cs typeface="Georgia"/>
              </a:rPr>
              <a:t> </a:t>
            </a:r>
            <a:r>
              <a:rPr sz="1700" spc="-25" dirty="0">
                <a:latin typeface="Georgia"/>
                <a:cs typeface="Georgia"/>
              </a:rPr>
              <a:t>instances</a:t>
            </a:r>
            <a:r>
              <a:rPr sz="1700" spc="-35" dirty="0">
                <a:latin typeface="Georgia"/>
                <a:cs typeface="Georgia"/>
              </a:rPr>
              <a:t> </a:t>
            </a:r>
            <a:r>
              <a:rPr sz="1700" spc="-10" dirty="0">
                <a:latin typeface="Georgia"/>
                <a:cs typeface="Georgia"/>
              </a:rPr>
              <a:t>in</a:t>
            </a:r>
            <a:r>
              <a:rPr sz="1700" spc="-35" dirty="0">
                <a:latin typeface="Georgia"/>
                <a:cs typeface="Georgia"/>
              </a:rPr>
              <a:t> </a:t>
            </a:r>
            <a:r>
              <a:rPr sz="1700" dirty="0">
                <a:latin typeface="Georgia"/>
                <a:cs typeface="Georgia"/>
              </a:rPr>
              <a:t>a</a:t>
            </a:r>
            <a:r>
              <a:rPr sz="1700" spc="-30" dirty="0">
                <a:latin typeface="Georgia"/>
                <a:cs typeface="Georgia"/>
              </a:rPr>
              <a:t> </a:t>
            </a:r>
            <a:r>
              <a:rPr sz="1700" spc="-20" dirty="0">
                <a:latin typeface="Georgia"/>
                <a:cs typeface="Georgia"/>
              </a:rPr>
              <a:t>VPC</a:t>
            </a:r>
            <a:r>
              <a:rPr sz="1700" spc="-40" dirty="0">
                <a:latin typeface="Georgia"/>
                <a:cs typeface="Georgia"/>
              </a:rPr>
              <a:t> </a:t>
            </a:r>
            <a:r>
              <a:rPr sz="1700" spc="-25" dirty="0">
                <a:latin typeface="Georgia"/>
                <a:cs typeface="Georgia"/>
              </a:rPr>
              <a:t>subnet,</a:t>
            </a:r>
            <a:r>
              <a:rPr sz="1700" spc="-20" dirty="0">
                <a:latin typeface="Georgia"/>
                <a:cs typeface="Georgia"/>
              </a:rPr>
              <a:t> you</a:t>
            </a:r>
            <a:r>
              <a:rPr sz="1700" spc="-40" dirty="0">
                <a:latin typeface="Georgia"/>
                <a:cs typeface="Georgia"/>
              </a:rPr>
              <a:t> </a:t>
            </a:r>
            <a:r>
              <a:rPr sz="1700" spc="-25" dirty="0">
                <a:latin typeface="Georgia"/>
                <a:cs typeface="Georgia"/>
              </a:rPr>
              <a:t>must:</a:t>
            </a:r>
            <a:endParaRPr sz="1700" dirty="0">
              <a:latin typeface="Georgia"/>
              <a:cs typeface="Georgia"/>
            </a:endParaRPr>
          </a:p>
          <a:p>
            <a:pPr>
              <a:lnSpc>
                <a:spcPct val="100000"/>
              </a:lnSpc>
            </a:pPr>
            <a:endParaRPr sz="2150" dirty="0">
              <a:latin typeface="Georgia"/>
              <a:cs typeface="Georgia"/>
            </a:endParaRPr>
          </a:p>
          <a:p>
            <a:pPr marL="298450" indent="-167640">
              <a:lnSpc>
                <a:spcPct val="100000"/>
              </a:lnSpc>
              <a:buClr>
                <a:srgbClr val="CCB400"/>
              </a:buClr>
              <a:buSzPct val="72222"/>
              <a:buFont typeface="Wingdings"/>
              <a:buChar char=""/>
              <a:tabLst>
                <a:tab pos="298450" algn="l"/>
              </a:tabLst>
            </a:pPr>
            <a:r>
              <a:rPr sz="1800" spc="-5" dirty="0">
                <a:solidFill>
                  <a:srgbClr val="646B86"/>
                </a:solidFill>
                <a:latin typeface="Georgia"/>
                <a:cs typeface="Georgia"/>
              </a:rPr>
              <a:t>Attach</a:t>
            </a:r>
            <a:r>
              <a:rPr sz="1800" dirty="0">
                <a:solidFill>
                  <a:srgbClr val="646B86"/>
                </a:solidFill>
                <a:latin typeface="Georgia"/>
                <a:cs typeface="Georgia"/>
              </a:rPr>
              <a:t> an </a:t>
            </a:r>
            <a:r>
              <a:rPr sz="1800" spc="-5" dirty="0">
                <a:solidFill>
                  <a:srgbClr val="646B86"/>
                </a:solidFill>
                <a:latin typeface="Georgia"/>
                <a:cs typeface="Georgia"/>
              </a:rPr>
              <a:t>Internet</a:t>
            </a:r>
            <a:r>
              <a:rPr sz="1800" dirty="0">
                <a:solidFill>
                  <a:srgbClr val="646B86"/>
                </a:solidFill>
                <a:latin typeface="Georgia"/>
                <a:cs typeface="Georgia"/>
              </a:rPr>
              <a:t> </a:t>
            </a:r>
            <a:r>
              <a:rPr sz="1800" spc="-5" dirty="0">
                <a:solidFill>
                  <a:srgbClr val="646B86"/>
                </a:solidFill>
                <a:latin typeface="Georgia"/>
                <a:cs typeface="Georgia"/>
              </a:rPr>
              <a:t>gateway</a:t>
            </a:r>
            <a:r>
              <a:rPr sz="1800" dirty="0">
                <a:solidFill>
                  <a:srgbClr val="646B86"/>
                </a:solidFill>
                <a:latin typeface="Georgia"/>
                <a:cs typeface="Georgia"/>
              </a:rPr>
              <a:t> to your VPC</a:t>
            </a:r>
            <a:endParaRPr sz="1800" dirty="0">
              <a:latin typeface="Georgia"/>
              <a:cs typeface="Georgia"/>
            </a:endParaRPr>
          </a:p>
          <a:p>
            <a:pPr>
              <a:lnSpc>
                <a:spcPct val="100000"/>
              </a:lnSpc>
              <a:spcBef>
                <a:spcPts val="30"/>
              </a:spcBef>
              <a:buClr>
                <a:srgbClr val="CCB400"/>
              </a:buClr>
              <a:buFont typeface="Wingdings"/>
              <a:buChar char=""/>
            </a:pPr>
            <a:endParaRPr sz="1600" dirty="0">
              <a:latin typeface="Georgia"/>
              <a:cs typeface="Georgia"/>
            </a:endParaRPr>
          </a:p>
          <a:p>
            <a:pPr marL="298450" indent="-167640">
              <a:lnSpc>
                <a:spcPct val="100000"/>
              </a:lnSpc>
              <a:buClr>
                <a:srgbClr val="CCB400"/>
              </a:buClr>
              <a:buSzPct val="72222"/>
              <a:buFont typeface="Wingdings"/>
              <a:buChar char=""/>
              <a:tabLst>
                <a:tab pos="298450" algn="l"/>
              </a:tabLst>
            </a:pPr>
            <a:r>
              <a:rPr sz="1800" spc="-5" dirty="0">
                <a:solidFill>
                  <a:srgbClr val="646B86"/>
                </a:solidFill>
                <a:latin typeface="Georgia"/>
                <a:cs typeface="Georgia"/>
              </a:rPr>
              <a:t>Ensure</a:t>
            </a:r>
            <a:r>
              <a:rPr sz="1800" dirty="0">
                <a:solidFill>
                  <a:srgbClr val="646B86"/>
                </a:solidFill>
                <a:latin typeface="Georgia"/>
                <a:cs typeface="Georgia"/>
              </a:rPr>
              <a:t> that your</a:t>
            </a:r>
            <a:r>
              <a:rPr sz="1800" spc="-5" dirty="0">
                <a:solidFill>
                  <a:srgbClr val="646B86"/>
                </a:solidFill>
                <a:latin typeface="Georgia"/>
                <a:cs typeface="Georgia"/>
              </a:rPr>
              <a:t> </a:t>
            </a:r>
            <a:r>
              <a:rPr sz="1800" dirty="0">
                <a:solidFill>
                  <a:srgbClr val="646B86"/>
                </a:solidFill>
                <a:latin typeface="Georgia"/>
                <a:cs typeface="Georgia"/>
              </a:rPr>
              <a:t>subnet's</a:t>
            </a:r>
            <a:r>
              <a:rPr sz="1800" spc="-5" dirty="0">
                <a:solidFill>
                  <a:srgbClr val="646B86"/>
                </a:solidFill>
                <a:latin typeface="Georgia"/>
                <a:cs typeface="Georgia"/>
              </a:rPr>
              <a:t> </a:t>
            </a:r>
            <a:r>
              <a:rPr sz="1800" dirty="0">
                <a:solidFill>
                  <a:srgbClr val="646B86"/>
                </a:solidFill>
                <a:latin typeface="Georgia"/>
                <a:cs typeface="Georgia"/>
              </a:rPr>
              <a:t>route table </a:t>
            </a:r>
            <a:r>
              <a:rPr sz="1800" spc="-5" dirty="0">
                <a:solidFill>
                  <a:srgbClr val="646B86"/>
                </a:solidFill>
                <a:latin typeface="Georgia"/>
                <a:cs typeface="Georgia"/>
              </a:rPr>
              <a:t>points </a:t>
            </a:r>
            <a:r>
              <a:rPr sz="1800" dirty="0">
                <a:solidFill>
                  <a:srgbClr val="646B86"/>
                </a:solidFill>
                <a:latin typeface="Georgia"/>
                <a:cs typeface="Georgia"/>
              </a:rPr>
              <a:t>to the Internet gateway</a:t>
            </a:r>
            <a:endParaRPr sz="1800" dirty="0">
              <a:latin typeface="Georgia"/>
              <a:cs typeface="Georgia"/>
            </a:endParaRPr>
          </a:p>
          <a:p>
            <a:pPr>
              <a:lnSpc>
                <a:spcPct val="100000"/>
              </a:lnSpc>
              <a:spcBef>
                <a:spcPts val="45"/>
              </a:spcBef>
              <a:buClr>
                <a:srgbClr val="CCB400"/>
              </a:buClr>
              <a:buFont typeface="Wingdings"/>
              <a:buChar char=""/>
            </a:pPr>
            <a:endParaRPr sz="1700" dirty="0">
              <a:latin typeface="Georgia"/>
              <a:cs typeface="Georgia"/>
            </a:endParaRPr>
          </a:p>
          <a:p>
            <a:pPr marL="298450" marR="682625" indent="-167005">
              <a:lnSpc>
                <a:spcPts val="2090"/>
              </a:lnSpc>
              <a:buClr>
                <a:srgbClr val="CCB400"/>
              </a:buClr>
              <a:buSzPct val="72222"/>
              <a:buFont typeface="Wingdings"/>
              <a:buChar char=""/>
              <a:tabLst>
                <a:tab pos="298450" algn="l"/>
              </a:tabLst>
            </a:pPr>
            <a:r>
              <a:rPr sz="1800" spc="-5" dirty="0">
                <a:solidFill>
                  <a:srgbClr val="646B86"/>
                </a:solidFill>
                <a:latin typeface="Georgia"/>
                <a:cs typeface="Georgia"/>
              </a:rPr>
              <a:t>Ensure</a:t>
            </a:r>
            <a:r>
              <a:rPr sz="1800" dirty="0">
                <a:solidFill>
                  <a:srgbClr val="646B86"/>
                </a:solidFill>
                <a:latin typeface="Georgia"/>
                <a:cs typeface="Georgia"/>
              </a:rPr>
              <a:t> that</a:t>
            </a:r>
            <a:r>
              <a:rPr sz="1800" spc="5" dirty="0">
                <a:solidFill>
                  <a:srgbClr val="646B86"/>
                </a:solidFill>
                <a:latin typeface="Georgia"/>
                <a:cs typeface="Georgia"/>
              </a:rPr>
              <a:t> </a:t>
            </a:r>
            <a:r>
              <a:rPr sz="1800" spc="-5" dirty="0">
                <a:solidFill>
                  <a:srgbClr val="646B86"/>
                </a:solidFill>
                <a:latin typeface="Georgia"/>
                <a:cs typeface="Georgia"/>
              </a:rPr>
              <a:t>instances</a:t>
            </a:r>
            <a:r>
              <a:rPr sz="1800" dirty="0">
                <a:solidFill>
                  <a:srgbClr val="646B86"/>
                </a:solidFill>
                <a:latin typeface="Georgia"/>
                <a:cs typeface="Georgia"/>
              </a:rPr>
              <a:t> </a:t>
            </a:r>
            <a:r>
              <a:rPr sz="1800" spc="-5" dirty="0">
                <a:solidFill>
                  <a:srgbClr val="646B86"/>
                </a:solidFill>
                <a:latin typeface="Georgia"/>
                <a:cs typeface="Georgia"/>
              </a:rPr>
              <a:t>in</a:t>
            </a:r>
            <a:r>
              <a:rPr sz="1800" dirty="0">
                <a:solidFill>
                  <a:srgbClr val="646B86"/>
                </a:solidFill>
                <a:latin typeface="Georgia"/>
                <a:cs typeface="Georgia"/>
              </a:rPr>
              <a:t> your subnet have</a:t>
            </a:r>
            <a:r>
              <a:rPr sz="1800" spc="5" dirty="0">
                <a:solidFill>
                  <a:srgbClr val="646B86"/>
                </a:solidFill>
                <a:latin typeface="Georgia"/>
                <a:cs typeface="Georgia"/>
              </a:rPr>
              <a:t> </a:t>
            </a:r>
            <a:r>
              <a:rPr sz="1800" spc="-5" dirty="0">
                <a:solidFill>
                  <a:srgbClr val="646B86"/>
                </a:solidFill>
                <a:latin typeface="Georgia"/>
                <a:cs typeface="Georgia"/>
              </a:rPr>
              <a:t>public IP</a:t>
            </a:r>
            <a:r>
              <a:rPr sz="1800" dirty="0">
                <a:solidFill>
                  <a:srgbClr val="646B86"/>
                </a:solidFill>
                <a:latin typeface="Georgia"/>
                <a:cs typeface="Georgia"/>
              </a:rPr>
              <a:t> addresses or </a:t>
            </a:r>
            <a:r>
              <a:rPr sz="1800" spc="-420" dirty="0">
                <a:solidFill>
                  <a:srgbClr val="646B86"/>
                </a:solidFill>
                <a:latin typeface="Georgia"/>
                <a:cs typeface="Georgia"/>
              </a:rPr>
              <a:t> </a:t>
            </a:r>
            <a:r>
              <a:rPr sz="1800" spc="-5" dirty="0">
                <a:solidFill>
                  <a:srgbClr val="646B86"/>
                </a:solidFill>
                <a:latin typeface="Georgia"/>
                <a:cs typeface="Georgia"/>
              </a:rPr>
              <a:t>Elastic</a:t>
            </a:r>
            <a:r>
              <a:rPr sz="1800" spc="-10" dirty="0">
                <a:solidFill>
                  <a:srgbClr val="646B86"/>
                </a:solidFill>
                <a:latin typeface="Georgia"/>
                <a:cs typeface="Georgia"/>
              </a:rPr>
              <a:t> </a:t>
            </a:r>
            <a:r>
              <a:rPr sz="1800" spc="-5" dirty="0">
                <a:solidFill>
                  <a:srgbClr val="646B86"/>
                </a:solidFill>
                <a:latin typeface="Georgia"/>
                <a:cs typeface="Georgia"/>
              </a:rPr>
              <a:t>IP</a:t>
            </a:r>
            <a:r>
              <a:rPr sz="1800" dirty="0">
                <a:solidFill>
                  <a:srgbClr val="646B86"/>
                </a:solidFill>
                <a:latin typeface="Georgia"/>
                <a:cs typeface="Georgia"/>
              </a:rPr>
              <a:t> addresses</a:t>
            </a:r>
            <a:endParaRPr sz="1800" dirty="0">
              <a:latin typeface="Georgia"/>
              <a:cs typeface="Georgia"/>
            </a:endParaRPr>
          </a:p>
          <a:p>
            <a:pPr>
              <a:lnSpc>
                <a:spcPct val="100000"/>
              </a:lnSpc>
              <a:spcBef>
                <a:spcPts val="40"/>
              </a:spcBef>
              <a:buClr>
                <a:srgbClr val="CCB400"/>
              </a:buClr>
              <a:buFont typeface="Wingdings"/>
              <a:buChar char=""/>
            </a:pPr>
            <a:endParaRPr sz="1650" dirty="0">
              <a:latin typeface="Georgia"/>
              <a:cs typeface="Georgia"/>
            </a:endParaRPr>
          </a:p>
          <a:p>
            <a:pPr marL="298450" marR="832485" indent="-167005">
              <a:lnSpc>
                <a:spcPts val="2090"/>
              </a:lnSpc>
              <a:buClr>
                <a:srgbClr val="CCB400"/>
              </a:buClr>
              <a:buSzPct val="72222"/>
              <a:buFont typeface="Wingdings"/>
              <a:buChar char=""/>
              <a:tabLst>
                <a:tab pos="298450" algn="l"/>
              </a:tabLst>
            </a:pPr>
            <a:r>
              <a:rPr sz="1800" spc="-5" dirty="0">
                <a:solidFill>
                  <a:srgbClr val="646B86"/>
                </a:solidFill>
                <a:latin typeface="Georgia"/>
                <a:cs typeface="Georgia"/>
              </a:rPr>
              <a:t>Ensure</a:t>
            </a:r>
            <a:r>
              <a:rPr sz="1800" spc="5" dirty="0">
                <a:solidFill>
                  <a:srgbClr val="646B86"/>
                </a:solidFill>
                <a:latin typeface="Georgia"/>
                <a:cs typeface="Georgia"/>
              </a:rPr>
              <a:t> </a:t>
            </a:r>
            <a:r>
              <a:rPr sz="1800" dirty="0">
                <a:solidFill>
                  <a:srgbClr val="646B86"/>
                </a:solidFill>
                <a:latin typeface="Georgia"/>
                <a:cs typeface="Georgia"/>
              </a:rPr>
              <a:t>that</a:t>
            </a:r>
            <a:r>
              <a:rPr sz="1800" spc="5" dirty="0">
                <a:solidFill>
                  <a:srgbClr val="646B86"/>
                </a:solidFill>
                <a:latin typeface="Georgia"/>
                <a:cs typeface="Georgia"/>
              </a:rPr>
              <a:t> </a:t>
            </a:r>
            <a:r>
              <a:rPr sz="1800" dirty="0">
                <a:solidFill>
                  <a:srgbClr val="646B86"/>
                </a:solidFill>
                <a:latin typeface="Georgia"/>
                <a:cs typeface="Georgia"/>
              </a:rPr>
              <a:t>your </a:t>
            </a:r>
            <a:r>
              <a:rPr sz="1800" spc="-5" dirty="0">
                <a:solidFill>
                  <a:srgbClr val="646B86"/>
                </a:solidFill>
                <a:latin typeface="Georgia"/>
                <a:cs typeface="Georgia"/>
              </a:rPr>
              <a:t>NACLs</a:t>
            </a:r>
            <a:r>
              <a:rPr sz="1800" spc="5" dirty="0">
                <a:solidFill>
                  <a:srgbClr val="646B86"/>
                </a:solidFill>
                <a:latin typeface="Georgia"/>
                <a:cs typeface="Georgia"/>
              </a:rPr>
              <a:t> </a:t>
            </a:r>
            <a:r>
              <a:rPr sz="1800" dirty="0">
                <a:solidFill>
                  <a:srgbClr val="646B86"/>
                </a:solidFill>
                <a:latin typeface="Georgia"/>
                <a:cs typeface="Georgia"/>
              </a:rPr>
              <a:t>and</a:t>
            </a:r>
            <a:r>
              <a:rPr sz="1800" spc="5" dirty="0">
                <a:solidFill>
                  <a:srgbClr val="646B86"/>
                </a:solidFill>
                <a:latin typeface="Georgia"/>
                <a:cs typeface="Georgia"/>
              </a:rPr>
              <a:t> </a:t>
            </a:r>
            <a:r>
              <a:rPr sz="1800" spc="-5" dirty="0">
                <a:solidFill>
                  <a:srgbClr val="646B86"/>
                </a:solidFill>
                <a:latin typeface="Georgia"/>
                <a:cs typeface="Georgia"/>
              </a:rPr>
              <a:t>security</a:t>
            </a:r>
            <a:r>
              <a:rPr sz="1800" dirty="0">
                <a:solidFill>
                  <a:srgbClr val="646B86"/>
                </a:solidFill>
                <a:latin typeface="Georgia"/>
                <a:cs typeface="Georgia"/>
              </a:rPr>
              <a:t> </a:t>
            </a:r>
            <a:r>
              <a:rPr sz="1800" spc="-5" dirty="0">
                <a:solidFill>
                  <a:srgbClr val="646B86"/>
                </a:solidFill>
                <a:latin typeface="Georgia"/>
                <a:cs typeface="Georgia"/>
              </a:rPr>
              <a:t>groups</a:t>
            </a:r>
            <a:r>
              <a:rPr sz="1800" spc="5" dirty="0">
                <a:solidFill>
                  <a:srgbClr val="646B86"/>
                </a:solidFill>
                <a:latin typeface="Georgia"/>
                <a:cs typeface="Georgia"/>
              </a:rPr>
              <a:t> </a:t>
            </a:r>
            <a:r>
              <a:rPr sz="1800" spc="-5" dirty="0">
                <a:solidFill>
                  <a:srgbClr val="646B86"/>
                </a:solidFill>
                <a:latin typeface="Georgia"/>
                <a:cs typeface="Georgia"/>
              </a:rPr>
              <a:t>allow</a:t>
            </a:r>
            <a:r>
              <a:rPr sz="1800" dirty="0">
                <a:solidFill>
                  <a:srgbClr val="646B86"/>
                </a:solidFill>
                <a:latin typeface="Georgia"/>
                <a:cs typeface="Georgia"/>
              </a:rPr>
              <a:t> the</a:t>
            </a:r>
            <a:r>
              <a:rPr sz="1800" spc="5" dirty="0">
                <a:solidFill>
                  <a:srgbClr val="646B86"/>
                </a:solidFill>
                <a:latin typeface="Georgia"/>
                <a:cs typeface="Georgia"/>
              </a:rPr>
              <a:t> </a:t>
            </a:r>
            <a:r>
              <a:rPr sz="1800" dirty="0">
                <a:solidFill>
                  <a:srgbClr val="646B86"/>
                </a:solidFill>
                <a:latin typeface="Georgia"/>
                <a:cs typeface="Georgia"/>
              </a:rPr>
              <a:t>relevant </a:t>
            </a:r>
            <a:r>
              <a:rPr sz="1800" spc="-415" dirty="0">
                <a:solidFill>
                  <a:srgbClr val="646B86"/>
                </a:solidFill>
                <a:latin typeface="Georgia"/>
                <a:cs typeface="Georgia"/>
              </a:rPr>
              <a:t> </a:t>
            </a:r>
            <a:r>
              <a:rPr sz="1800" spc="-5" dirty="0">
                <a:solidFill>
                  <a:srgbClr val="646B86"/>
                </a:solidFill>
                <a:latin typeface="Georgia"/>
                <a:cs typeface="Georgia"/>
              </a:rPr>
              <a:t>traffic</a:t>
            </a:r>
            <a:r>
              <a:rPr sz="1800" spc="-10" dirty="0">
                <a:solidFill>
                  <a:srgbClr val="646B86"/>
                </a:solidFill>
                <a:latin typeface="Georgia"/>
                <a:cs typeface="Georgia"/>
              </a:rPr>
              <a:t> </a:t>
            </a:r>
            <a:r>
              <a:rPr sz="1800" dirty="0">
                <a:solidFill>
                  <a:srgbClr val="646B86"/>
                </a:solidFill>
                <a:latin typeface="Georgia"/>
                <a:cs typeface="Georgia"/>
              </a:rPr>
              <a:t>to</a:t>
            </a:r>
            <a:r>
              <a:rPr sz="1800" spc="5" dirty="0">
                <a:solidFill>
                  <a:srgbClr val="646B86"/>
                </a:solidFill>
                <a:latin typeface="Georgia"/>
                <a:cs typeface="Georgia"/>
              </a:rPr>
              <a:t> </a:t>
            </a:r>
            <a:r>
              <a:rPr sz="1800" dirty="0">
                <a:solidFill>
                  <a:srgbClr val="646B86"/>
                </a:solidFill>
                <a:latin typeface="Georgia"/>
                <a:cs typeface="Georgia"/>
              </a:rPr>
              <a:t>flow to</a:t>
            </a:r>
            <a:r>
              <a:rPr sz="1800" spc="5" dirty="0">
                <a:solidFill>
                  <a:srgbClr val="646B86"/>
                </a:solidFill>
                <a:latin typeface="Georgia"/>
                <a:cs typeface="Georgia"/>
              </a:rPr>
              <a:t> </a:t>
            </a:r>
            <a:r>
              <a:rPr sz="1800" dirty="0">
                <a:solidFill>
                  <a:srgbClr val="646B86"/>
                </a:solidFill>
                <a:latin typeface="Georgia"/>
                <a:cs typeface="Georgia"/>
              </a:rPr>
              <a:t>and</a:t>
            </a:r>
            <a:r>
              <a:rPr sz="1800" spc="5" dirty="0">
                <a:solidFill>
                  <a:srgbClr val="646B86"/>
                </a:solidFill>
                <a:latin typeface="Georgia"/>
                <a:cs typeface="Georgia"/>
              </a:rPr>
              <a:t> </a:t>
            </a:r>
            <a:r>
              <a:rPr sz="1800" dirty="0">
                <a:solidFill>
                  <a:srgbClr val="646B86"/>
                </a:solidFill>
                <a:latin typeface="Georgia"/>
                <a:cs typeface="Georgia"/>
              </a:rPr>
              <a:t>from your </a:t>
            </a:r>
            <a:r>
              <a:rPr sz="1800" spc="-5" dirty="0">
                <a:solidFill>
                  <a:srgbClr val="646B86"/>
                </a:solidFill>
                <a:latin typeface="Georgia"/>
                <a:cs typeface="Georgia"/>
              </a:rPr>
              <a:t>instance</a:t>
            </a:r>
            <a:endParaRPr sz="1800" dirty="0">
              <a:latin typeface="Georgia"/>
              <a:cs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8168" y="355091"/>
            <a:ext cx="3230880" cy="513080"/>
          </a:xfrm>
          <a:prstGeom prst="rect">
            <a:avLst/>
          </a:prstGeom>
        </p:spPr>
        <p:txBody>
          <a:bodyPr vert="horz" wrap="square" lIns="0" tIns="12700" rIns="0" bIns="0" rtlCol="0">
            <a:spAutoFit/>
          </a:bodyPr>
          <a:lstStyle/>
          <a:p>
            <a:pPr marL="12700">
              <a:lnSpc>
                <a:spcPct val="100000"/>
              </a:lnSpc>
              <a:spcBef>
                <a:spcPts val="100"/>
              </a:spcBef>
            </a:pPr>
            <a:r>
              <a:rPr spc="-5" dirty="0"/>
              <a:t>Internet</a:t>
            </a:r>
            <a:r>
              <a:rPr spc="-65" dirty="0"/>
              <a:t> </a:t>
            </a:r>
            <a:r>
              <a:rPr spc="-5" dirty="0"/>
              <a:t>gateway</a:t>
            </a:r>
          </a:p>
        </p:txBody>
      </p:sp>
      <p:sp>
        <p:nvSpPr>
          <p:cNvPr id="5" name="object 5"/>
          <p:cNvSpPr txBox="1"/>
          <p:nvPr/>
        </p:nvSpPr>
        <p:spPr>
          <a:xfrm>
            <a:off x="612705" y="2450084"/>
            <a:ext cx="5397446" cy="2559099"/>
          </a:xfrm>
          <a:prstGeom prst="rect">
            <a:avLst/>
          </a:prstGeom>
        </p:spPr>
        <p:txBody>
          <a:bodyPr vert="horz" wrap="square" lIns="0" tIns="9525" rIns="0" bIns="0" rtlCol="0">
            <a:spAutoFit/>
          </a:bodyPr>
          <a:lstStyle/>
          <a:p>
            <a:pPr marL="285750" indent="-285750" algn="l">
              <a:buFont typeface="Arial" panose="020B0604020202020204" pitchFamily="34" charset="0"/>
              <a:buChar char="•"/>
            </a:pPr>
            <a:r>
              <a:rPr lang="en-US" spc="-5" dirty="0">
                <a:solidFill>
                  <a:srgbClr val="646B86"/>
                </a:solidFill>
                <a:latin typeface="Georgia"/>
              </a:rPr>
              <a:t>Provides target in your VPC route tables for internet routable traffic.</a:t>
            </a:r>
          </a:p>
          <a:p>
            <a:pPr marL="285750" indent="-285750" algn="l">
              <a:buFont typeface="Arial" panose="020B0604020202020204" pitchFamily="34" charset="0"/>
              <a:buChar char="•"/>
            </a:pPr>
            <a:r>
              <a:rPr lang="en-US" spc="-5" dirty="0">
                <a:solidFill>
                  <a:srgbClr val="646B86"/>
                </a:solidFill>
                <a:latin typeface="Georgia"/>
              </a:rPr>
              <a:t>Perform network address translation for interfaces that have been associated public IPv4 addresses.</a:t>
            </a:r>
          </a:p>
          <a:p>
            <a:pPr marL="298450" marR="5080" indent="-285750">
              <a:lnSpc>
                <a:spcPct val="102200"/>
              </a:lnSpc>
              <a:spcBef>
                <a:spcPts val="1295"/>
              </a:spcBef>
              <a:buClr>
                <a:srgbClr val="CCB400"/>
              </a:buClr>
              <a:buSzPct val="72222"/>
              <a:buFont typeface="Arial" panose="020B0604020202020204" pitchFamily="34" charset="0"/>
              <a:buChar char="•"/>
              <a:tabLst>
                <a:tab pos="184150" algn="l"/>
              </a:tabLst>
            </a:pPr>
            <a:r>
              <a:rPr sz="1800" spc="-5" dirty="0">
                <a:solidFill>
                  <a:srgbClr val="646B86"/>
                </a:solidFill>
                <a:latin typeface="Georgia"/>
                <a:cs typeface="Georgia"/>
              </a:rPr>
              <a:t>Are</a:t>
            </a:r>
            <a:r>
              <a:rPr sz="1800" spc="5" dirty="0">
                <a:solidFill>
                  <a:srgbClr val="646B86"/>
                </a:solidFill>
                <a:latin typeface="Georgia"/>
                <a:cs typeface="Georgia"/>
              </a:rPr>
              <a:t> </a:t>
            </a:r>
            <a:r>
              <a:rPr sz="1800" spc="-5" dirty="0">
                <a:solidFill>
                  <a:srgbClr val="646B86"/>
                </a:solidFill>
                <a:latin typeface="Georgia"/>
                <a:cs typeface="Georgia"/>
              </a:rPr>
              <a:t>horizontally</a:t>
            </a:r>
            <a:r>
              <a:rPr sz="1800" spc="5" dirty="0">
                <a:solidFill>
                  <a:srgbClr val="646B86"/>
                </a:solidFill>
                <a:latin typeface="Georgia"/>
                <a:cs typeface="Georgia"/>
              </a:rPr>
              <a:t> </a:t>
            </a:r>
            <a:r>
              <a:rPr sz="1800" spc="-5" dirty="0">
                <a:solidFill>
                  <a:srgbClr val="646B86"/>
                </a:solidFill>
                <a:latin typeface="Georgia"/>
                <a:cs typeface="Georgia"/>
              </a:rPr>
              <a:t>scaled,</a:t>
            </a:r>
            <a:r>
              <a:rPr sz="1800" dirty="0">
                <a:solidFill>
                  <a:srgbClr val="646B86"/>
                </a:solidFill>
                <a:latin typeface="Georgia"/>
                <a:cs typeface="Georgia"/>
              </a:rPr>
              <a:t> </a:t>
            </a:r>
            <a:r>
              <a:rPr sz="1800" spc="-5" dirty="0">
                <a:solidFill>
                  <a:srgbClr val="646B86"/>
                </a:solidFill>
                <a:latin typeface="Georgia"/>
                <a:cs typeface="Georgia"/>
              </a:rPr>
              <a:t>redundant, </a:t>
            </a:r>
            <a:r>
              <a:rPr sz="1800" spc="-415" dirty="0">
                <a:solidFill>
                  <a:srgbClr val="646B86"/>
                </a:solidFill>
                <a:latin typeface="Georgia"/>
                <a:cs typeface="Georgia"/>
              </a:rPr>
              <a:t> </a:t>
            </a:r>
            <a:r>
              <a:rPr sz="1800" dirty="0">
                <a:solidFill>
                  <a:srgbClr val="646B86"/>
                </a:solidFill>
                <a:latin typeface="Georgia"/>
                <a:cs typeface="Georgia"/>
              </a:rPr>
              <a:t>and</a:t>
            </a:r>
            <a:r>
              <a:rPr sz="1800" spc="-5" dirty="0">
                <a:solidFill>
                  <a:srgbClr val="646B86"/>
                </a:solidFill>
                <a:latin typeface="Georgia"/>
                <a:cs typeface="Georgia"/>
              </a:rPr>
              <a:t> highly </a:t>
            </a:r>
            <a:r>
              <a:rPr sz="1800" dirty="0">
                <a:solidFill>
                  <a:srgbClr val="646B86"/>
                </a:solidFill>
                <a:latin typeface="Georgia"/>
                <a:cs typeface="Georgia"/>
              </a:rPr>
              <a:t>available by</a:t>
            </a:r>
            <a:r>
              <a:rPr sz="1800" spc="-5" dirty="0">
                <a:solidFill>
                  <a:srgbClr val="646B86"/>
                </a:solidFill>
                <a:latin typeface="Georgia"/>
                <a:cs typeface="Georgia"/>
              </a:rPr>
              <a:t> </a:t>
            </a:r>
            <a:r>
              <a:rPr sz="1800" dirty="0">
                <a:solidFill>
                  <a:srgbClr val="646B86"/>
                </a:solidFill>
                <a:latin typeface="Georgia"/>
                <a:cs typeface="Georgia"/>
              </a:rPr>
              <a:t>default.</a:t>
            </a:r>
            <a:endParaRPr sz="1800" dirty="0">
              <a:latin typeface="Georgia"/>
              <a:cs typeface="Georgia"/>
            </a:endParaRPr>
          </a:p>
          <a:p>
            <a:pPr marL="298450" marR="64769" indent="-285750">
              <a:lnSpc>
                <a:spcPct val="101099"/>
              </a:lnSpc>
              <a:spcBef>
                <a:spcPts val="1320"/>
              </a:spcBef>
              <a:buClr>
                <a:srgbClr val="CCB400"/>
              </a:buClr>
              <a:buSzPct val="72222"/>
              <a:buFont typeface="Arial" panose="020B0604020202020204" pitchFamily="34" charset="0"/>
              <a:buChar char="•"/>
              <a:tabLst>
                <a:tab pos="184150" algn="l"/>
              </a:tabLst>
            </a:pPr>
            <a:r>
              <a:rPr sz="1800" dirty="0">
                <a:solidFill>
                  <a:srgbClr val="646B86"/>
                </a:solidFill>
                <a:latin typeface="Georgia"/>
                <a:cs typeface="Georgia"/>
              </a:rPr>
              <a:t>Provide a target </a:t>
            </a:r>
            <a:r>
              <a:rPr sz="1800" spc="-5" dirty="0">
                <a:solidFill>
                  <a:srgbClr val="646B86"/>
                </a:solidFill>
                <a:latin typeface="Georgia"/>
                <a:cs typeface="Georgia"/>
              </a:rPr>
              <a:t>in </a:t>
            </a:r>
            <a:r>
              <a:rPr sz="1800" dirty="0">
                <a:solidFill>
                  <a:srgbClr val="646B86"/>
                </a:solidFill>
                <a:latin typeface="Georgia"/>
                <a:cs typeface="Georgia"/>
              </a:rPr>
              <a:t>your VPC route </a:t>
            </a:r>
            <a:r>
              <a:rPr sz="1800" spc="-420" dirty="0">
                <a:solidFill>
                  <a:srgbClr val="646B86"/>
                </a:solidFill>
                <a:latin typeface="Georgia"/>
                <a:cs typeface="Georgia"/>
              </a:rPr>
              <a:t> </a:t>
            </a:r>
            <a:r>
              <a:rPr sz="1800" dirty="0">
                <a:solidFill>
                  <a:srgbClr val="646B86"/>
                </a:solidFill>
                <a:latin typeface="Georgia"/>
                <a:cs typeface="Georgia"/>
              </a:rPr>
              <a:t>tables</a:t>
            </a:r>
            <a:r>
              <a:rPr sz="1800" spc="-20" dirty="0">
                <a:solidFill>
                  <a:srgbClr val="646B86"/>
                </a:solidFill>
                <a:latin typeface="Georgia"/>
                <a:cs typeface="Georgia"/>
              </a:rPr>
              <a:t> </a:t>
            </a:r>
            <a:r>
              <a:rPr sz="1800" dirty="0">
                <a:solidFill>
                  <a:srgbClr val="646B86"/>
                </a:solidFill>
                <a:latin typeface="Georgia"/>
                <a:cs typeface="Georgia"/>
              </a:rPr>
              <a:t>for</a:t>
            </a:r>
            <a:r>
              <a:rPr sz="1800" spc="-15" dirty="0">
                <a:solidFill>
                  <a:srgbClr val="646B86"/>
                </a:solidFill>
                <a:latin typeface="Georgia"/>
                <a:cs typeface="Georgia"/>
              </a:rPr>
              <a:t> </a:t>
            </a:r>
            <a:r>
              <a:rPr sz="1800" dirty="0">
                <a:solidFill>
                  <a:srgbClr val="646B86"/>
                </a:solidFill>
                <a:latin typeface="Georgia"/>
                <a:cs typeface="Georgia"/>
              </a:rPr>
              <a:t>Internet-routable</a:t>
            </a:r>
            <a:r>
              <a:rPr sz="1800" spc="-15" dirty="0">
                <a:solidFill>
                  <a:srgbClr val="646B86"/>
                </a:solidFill>
                <a:latin typeface="Georgia"/>
                <a:cs typeface="Georgia"/>
              </a:rPr>
              <a:t> </a:t>
            </a:r>
            <a:r>
              <a:rPr sz="1800" spc="-5" dirty="0">
                <a:solidFill>
                  <a:srgbClr val="646B86"/>
                </a:solidFill>
                <a:latin typeface="Georgia"/>
                <a:cs typeface="Georgia"/>
              </a:rPr>
              <a:t>traffic.</a:t>
            </a:r>
            <a:endParaRPr sz="1800" dirty="0">
              <a:latin typeface="Georgia"/>
              <a:cs typeface="Georgia"/>
            </a:endParaRPr>
          </a:p>
        </p:txBody>
      </p:sp>
      <p:pic>
        <p:nvPicPr>
          <p:cNvPr id="6" name="object 6"/>
          <p:cNvPicPr/>
          <p:nvPr/>
        </p:nvPicPr>
        <p:blipFill>
          <a:blip r:embed="rId2" cstate="print"/>
          <a:stretch>
            <a:fillRect/>
          </a:stretch>
        </p:blipFill>
        <p:spPr>
          <a:xfrm>
            <a:off x="6120384" y="3892296"/>
            <a:ext cx="2112264" cy="969263"/>
          </a:xfrm>
          <a:prstGeom prst="rect">
            <a:avLst/>
          </a:prstGeom>
        </p:spPr>
      </p:pic>
      <p:sp>
        <p:nvSpPr>
          <p:cNvPr id="7" name="object 7"/>
          <p:cNvSpPr txBox="1"/>
          <p:nvPr/>
        </p:nvSpPr>
        <p:spPr>
          <a:xfrm>
            <a:off x="6217667" y="4496308"/>
            <a:ext cx="804545" cy="3302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CCB400"/>
                </a:solidFill>
                <a:latin typeface="Georgia"/>
                <a:cs typeface="Georgia"/>
              </a:rPr>
              <a:t>10.0.10.0/24</a:t>
            </a:r>
            <a:endParaRPr sz="1000" dirty="0">
              <a:latin typeface="Georgia"/>
              <a:cs typeface="Georgia"/>
            </a:endParaRPr>
          </a:p>
          <a:p>
            <a:pPr marL="12700">
              <a:lnSpc>
                <a:spcPct val="100000"/>
              </a:lnSpc>
            </a:pPr>
            <a:r>
              <a:rPr sz="1000" spc="-5" dirty="0">
                <a:latin typeface="Georgia"/>
                <a:cs typeface="Georgia"/>
              </a:rPr>
              <a:t>Public</a:t>
            </a:r>
            <a:r>
              <a:rPr sz="1000" spc="-55" dirty="0">
                <a:latin typeface="Georgia"/>
                <a:cs typeface="Georgia"/>
              </a:rPr>
              <a:t> </a:t>
            </a:r>
            <a:r>
              <a:rPr sz="1000" spc="-5" dirty="0">
                <a:latin typeface="Georgia"/>
                <a:cs typeface="Georgia"/>
              </a:rPr>
              <a:t>Subnet</a:t>
            </a:r>
            <a:endParaRPr sz="1000" dirty="0">
              <a:latin typeface="Georgia"/>
              <a:cs typeface="Georgia"/>
            </a:endParaRPr>
          </a:p>
        </p:txBody>
      </p:sp>
      <p:grpSp>
        <p:nvGrpSpPr>
          <p:cNvPr id="8" name="object 8"/>
          <p:cNvGrpSpPr/>
          <p:nvPr/>
        </p:nvGrpSpPr>
        <p:grpSpPr>
          <a:xfrm>
            <a:off x="6212889" y="3038855"/>
            <a:ext cx="1751964" cy="1423670"/>
            <a:chOff x="6212889" y="3038855"/>
            <a:chExt cx="1751964" cy="1423670"/>
          </a:xfrm>
        </p:grpSpPr>
        <p:pic>
          <p:nvPicPr>
            <p:cNvPr id="9" name="object 9"/>
            <p:cNvPicPr/>
            <p:nvPr/>
          </p:nvPicPr>
          <p:blipFill>
            <a:blip r:embed="rId3" cstate="print"/>
            <a:stretch>
              <a:fillRect/>
            </a:stretch>
          </p:blipFill>
          <p:spPr>
            <a:xfrm>
              <a:off x="6574535" y="3983736"/>
              <a:ext cx="408431" cy="478536"/>
            </a:xfrm>
            <a:prstGeom prst="rect">
              <a:avLst/>
            </a:prstGeom>
          </p:spPr>
        </p:pic>
        <p:pic>
          <p:nvPicPr>
            <p:cNvPr id="10" name="object 10"/>
            <p:cNvPicPr/>
            <p:nvPr/>
          </p:nvPicPr>
          <p:blipFill>
            <a:blip r:embed="rId4" cstate="print"/>
            <a:stretch>
              <a:fillRect/>
            </a:stretch>
          </p:blipFill>
          <p:spPr>
            <a:xfrm>
              <a:off x="6212889" y="3774300"/>
              <a:ext cx="174304" cy="194809"/>
            </a:xfrm>
            <a:prstGeom prst="rect">
              <a:avLst/>
            </a:prstGeom>
          </p:spPr>
        </p:pic>
        <p:pic>
          <p:nvPicPr>
            <p:cNvPr id="11" name="object 11"/>
            <p:cNvPicPr/>
            <p:nvPr/>
          </p:nvPicPr>
          <p:blipFill>
            <a:blip r:embed="rId5" cstate="print"/>
            <a:stretch>
              <a:fillRect/>
            </a:stretch>
          </p:blipFill>
          <p:spPr>
            <a:xfrm>
              <a:off x="6720839" y="3038855"/>
              <a:ext cx="1243583" cy="1024128"/>
            </a:xfrm>
            <a:prstGeom prst="rect">
              <a:avLst/>
            </a:prstGeom>
          </p:spPr>
        </p:pic>
        <p:sp>
          <p:nvSpPr>
            <p:cNvPr id="12" name="object 12"/>
            <p:cNvSpPr/>
            <p:nvPr/>
          </p:nvSpPr>
          <p:spPr>
            <a:xfrm>
              <a:off x="6777734" y="3064533"/>
              <a:ext cx="1127760" cy="921385"/>
            </a:xfrm>
            <a:custGeom>
              <a:avLst/>
              <a:gdLst/>
              <a:ahLst/>
              <a:cxnLst/>
              <a:rect l="l" t="t" r="r" b="b"/>
              <a:pathLst>
                <a:path w="1127759" h="921385">
                  <a:moveTo>
                    <a:pt x="0" y="921228"/>
                  </a:moveTo>
                  <a:lnTo>
                    <a:pt x="0" y="460613"/>
                  </a:lnTo>
                  <a:lnTo>
                    <a:pt x="1127301" y="460613"/>
                  </a:lnTo>
                  <a:lnTo>
                    <a:pt x="1127301" y="0"/>
                  </a:lnTo>
                </a:path>
              </a:pathLst>
            </a:custGeom>
            <a:ln w="11429">
              <a:solidFill>
                <a:srgbClr val="4F81BD"/>
              </a:solidFill>
            </a:ln>
          </p:spPr>
          <p:txBody>
            <a:bodyPr wrap="square" lIns="0" tIns="0" rIns="0" bIns="0" rtlCol="0"/>
            <a:lstStyle/>
            <a:p>
              <a:endParaRPr dirty="0"/>
            </a:p>
          </p:txBody>
        </p:sp>
      </p:grpSp>
      <p:sp>
        <p:nvSpPr>
          <p:cNvPr id="13" name="object 13"/>
          <p:cNvSpPr txBox="1"/>
          <p:nvPr/>
        </p:nvSpPr>
        <p:spPr>
          <a:xfrm>
            <a:off x="7036816" y="3993388"/>
            <a:ext cx="93535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Instance </a:t>
            </a:r>
            <a:r>
              <a:rPr sz="1000" b="1" dirty="0">
                <a:latin typeface="Georgia"/>
                <a:cs typeface="Georgia"/>
              </a:rPr>
              <a:t>A </a:t>
            </a:r>
            <a:r>
              <a:rPr sz="1000" b="1" spc="5" dirty="0">
                <a:latin typeface="Georgia"/>
                <a:cs typeface="Georgia"/>
              </a:rPr>
              <a:t> </a:t>
            </a:r>
            <a:r>
              <a:rPr sz="1000" b="1" spc="-5" dirty="0">
                <a:latin typeface="Georgia"/>
                <a:cs typeface="Georgia"/>
              </a:rPr>
              <a:t>with</a:t>
            </a:r>
            <a:r>
              <a:rPr sz="1000" b="1" spc="-55" dirty="0">
                <a:latin typeface="Georgia"/>
                <a:cs typeface="Georgia"/>
              </a:rPr>
              <a:t> </a:t>
            </a:r>
            <a:r>
              <a:rPr sz="1000" b="1" dirty="0">
                <a:latin typeface="Georgia"/>
                <a:cs typeface="Georgia"/>
              </a:rPr>
              <a:t>public</a:t>
            </a:r>
            <a:r>
              <a:rPr sz="1000" b="1" spc="-40" dirty="0">
                <a:latin typeface="Georgia"/>
                <a:cs typeface="Georgia"/>
              </a:rPr>
              <a:t> </a:t>
            </a:r>
            <a:r>
              <a:rPr sz="1000" b="1" dirty="0">
                <a:latin typeface="Georgia"/>
                <a:cs typeface="Georgia"/>
              </a:rPr>
              <a:t>IP</a:t>
            </a:r>
            <a:endParaRPr sz="1000" dirty="0">
              <a:latin typeface="Georgia"/>
              <a:cs typeface="Georgia"/>
            </a:endParaRPr>
          </a:p>
        </p:txBody>
      </p:sp>
      <p:pic>
        <p:nvPicPr>
          <p:cNvPr id="14" name="object 14"/>
          <p:cNvPicPr/>
          <p:nvPr/>
        </p:nvPicPr>
        <p:blipFill>
          <a:blip r:embed="rId6" cstate="print"/>
          <a:stretch>
            <a:fillRect/>
          </a:stretch>
        </p:blipFill>
        <p:spPr>
          <a:xfrm>
            <a:off x="5858255" y="2834639"/>
            <a:ext cx="2548128" cy="2286000"/>
          </a:xfrm>
          <a:prstGeom prst="rect">
            <a:avLst/>
          </a:prstGeom>
        </p:spPr>
      </p:pic>
      <p:sp>
        <p:nvSpPr>
          <p:cNvPr id="15" name="object 15"/>
          <p:cNvSpPr txBox="1"/>
          <p:nvPr/>
        </p:nvSpPr>
        <p:spPr>
          <a:xfrm>
            <a:off x="6378781" y="2667508"/>
            <a:ext cx="77152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Georgia"/>
                <a:cs typeface="Georgia"/>
              </a:rPr>
              <a:t>10.0.0.0</a:t>
            </a:r>
            <a:r>
              <a:rPr sz="1000" b="1" dirty="0">
                <a:latin typeface="Georgia"/>
                <a:cs typeface="Georgia"/>
              </a:rPr>
              <a:t>/</a:t>
            </a:r>
            <a:r>
              <a:rPr sz="1000" b="1" spc="-5" dirty="0">
                <a:latin typeface="Georgia"/>
                <a:cs typeface="Georgia"/>
              </a:rPr>
              <a:t>16</a:t>
            </a:r>
            <a:endParaRPr sz="1000" dirty="0">
              <a:latin typeface="Georgia"/>
              <a:cs typeface="Georgia"/>
            </a:endParaRPr>
          </a:p>
        </p:txBody>
      </p:sp>
      <p:sp>
        <p:nvSpPr>
          <p:cNvPr id="16" name="object 16"/>
          <p:cNvSpPr txBox="1"/>
          <p:nvPr/>
        </p:nvSpPr>
        <p:spPr>
          <a:xfrm>
            <a:off x="7223761" y="3005835"/>
            <a:ext cx="571500" cy="330200"/>
          </a:xfrm>
          <a:prstGeom prst="rect">
            <a:avLst/>
          </a:prstGeom>
        </p:spPr>
        <p:txBody>
          <a:bodyPr vert="horz" wrap="square" lIns="0" tIns="12700" rIns="0" bIns="0" rtlCol="0">
            <a:spAutoFit/>
          </a:bodyPr>
          <a:lstStyle/>
          <a:p>
            <a:pPr marL="20320" marR="5080" indent="-8255">
              <a:lnSpc>
                <a:spcPct val="100000"/>
              </a:lnSpc>
              <a:spcBef>
                <a:spcPts val="100"/>
              </a:spcBef>
            </a:pPr>
            <a:r>
              <a:rPr sz="1000" b="1" dirty="0">
                <a:latin typeface="Georgia"/>
                <a:cs typeface="Georgia"/>
              </a:rPr>
              <a:t>I</a:t>
            </a:r>
            <a:r>
              <a:rPr sz="1000" b="1" spc="-5" dirty="0">
                <a:latin typeface="Georgia"/>
                <a:cs typeface="Georgia"/>
              </a:rPr>
              <a:t>n</a:t>
            </a:r>
            <a:r>
              <a:rPr sz="1000" b="1" dirty="0">
                <a:latin typeface="Georgia"/>
                <a:cs typeface="Georgia"/>
              </a:rPr>
              <a:t>te</a:t>
            </a:r>
            <a:r>
              <a:rPr sz="1000" b="1" spc="5" dirty="0">
                <a:latin typeface="Georgia"/>
                <a:cs typeface="Georgia"/>
              </a:rPr>
              <a:t>r</a:t>
            </a:r>
            <a:r>
              <a:rPr sz="1000" b="1" spc="-5" dirty="0">
                <a:latin typeface="Georgia"/>
                <a:cs typeface="Georgia"/>
              </a:rPr>
              <a:t>n</a:t>
            </a:r>
            <a:r>
              <a:rPr sz="1000" b="1" dirty="0">
                <a:latin typeface="Georgia"/>
                <a:cs typeface="Georgia"/>
              </a:rPr>
              <a:t>et  </a:t>
            </a:r>
            <a:r>
              <a:rPr sz="1000" b="1" spc="-5" dirty="0">
                <a:latin typeface="Georgia"/>
                <a:cs typeface="Georgia"/>
              </a:rPr>
              <a:t>g</a:t>
            </a:r>
            <a:r>
              <a:rPr sz="1000" b="1" dirty="0">
                <a:latin typeface="Georgia"/>
                <a:cs typeface="Georgia"/>
              </a:rPr>
              <a:t>ate</a:t>
            </a:r>
            <a:r>
              <a:rPr sz="1000" b="1" spc="-5" dirty="0">
                <a:latin typeface="Georgia"/>
                <a:cs typeface="Georgia"/>
              </a:rPr>
              <a:t>w</a:t>
            </a:r>
            <a:r>
              <a:rPr sz="1000" b="1" dirty="0">
                <a:latin typeface="Georgia"/>
                <a:cs typeface="Georgia"/>
              </a:rPr>
              <a:t>ay</a:t>
            </a:r>
            <a:endParaRPr sz="1000" dirty="0">
              <a:latin typeface="Georgia"/>
              <a:cs typeface="Georgia"/>
            </a:endParaRPr>
          </a:p>
        </p:txBody>
      </p:sp>
      <p:pic>
        <p:nvPicPr>
          <p:cNvPr id="17" name="object 17"/>
          <p:cNvPicPr/>
          <p:nvPr/>
        </p:nvPicPr>
        <p:blipFill>
          <a:blip r:embed="rId7" cstate="print"/>
          <a:stretch>
            <a:fillRect/>
          </a:stretch>
        </p:blipFill>
        <p:spPr>
          <a:xfrm>
            <a:off x="7537704" y="1475232"/>
            <a:ext cx="734568" cy="734568"/>
          </a:xfrm>
          <a:prstGeom prst="rect">
            <a:avLst/>
          </a:prstGeom>
        </p:spPr>
      </p:pic>
      <p:sp>
        <p:nvSpPr>
          <p:cNvPr id="18" name="object 18"/>
          <p:cNvSpPr txBox="1"/>
          <p:nvPr/>
        </p:nvSpPr>
        <p:spPr>
          <a:xfrm>
            <a:off x="7192638" y="1700784"/>
            <a:ext cx="338455" cy="193040"/>
          </a:xfrm>
          <a:prstGeom prst="rect">
            <a:avLst/>
          </a:prstGeom>
        </p:spPr>
        <p:txBody>
          <a:bodyPr vert="horz" wrap="square" lIns="0" tIns="12700" rIns="0" bIns="0" rtlCol="0">
            <a:spAutoFit/>
          </a:bodyPr>
          <a:lstStyle/>
          <a:p>
            <a:pPr marL="12700">
              <a:lnSpc>
                <a:spcPct val="100000"/>
              </a:lnSpc>
              <a:spcBef>
                <a:spcPts val="100"/>
              </a:spcBef>
            </a:pPr>
            <a:r>
              <a:rPr sz="1100" spc="-35" dirty="0">
                <a:latin typeface="Georgia"/>
                <a:cs typeface="Georgia"/>
              </a:rPr>
              <a:t>u</a:t>
            </a:r>
            <a:r>
              <a:rPr sz="1100" spc="-25" dirty="0">
                <a:latin typeface="Georgia"/>
                <a:cs typeface="Georgia"/>
              </a:rPr>
              <a:t>s</a:t>
            </a:r>
            <a:r>
              <a:rPr sz="1100" spc="-20" dirty="0">
                <a:latin typeface="Georgia"/>
                <a:cs typeface="Georgia"/>
              </a:rPr>
              <a:t>e</a:t>
            </a:r>
            <a:r>
              <a:rPr sz="1100" spc="-30" dirty="0">
                <a:latin typeface="Georgia"/>
                <a:cs typeface="Georgia"/>
              </a:rPr>
              <a:t>r</a:t>
            </a:r>
            <a:r>
              <a:rPr sz="1100" dirty="0">
                <a:latin typeface="Georgia"/>
                <a:cs typeface="Georgia"/>
              </a:rPr>
              <a:t>s</a:t>
            </a:r>
          </a:p>
        </p:txBody>
      </p:sp>
      <p:grpSp>
        <p:nvGrpSpPr>
          <p:cNvPr id="19" name="object 19"/>
          <p:cNvGrpSpPr/>
          <p:nvPr/>
        </p:nvGrpSpPr>
        <p:grpSpPr>
          <a:xfrm>
            <a:off x="5916167" y="2176272"/>
            <a:ext cx="2204085" cy="890269"/>
            <a:chOff x="5916167" y="2176272"/>
            <a:chExt cx="2204085" cy="890269"/>
          </a:xfrm>
        </p:grpSpPr>
        <p:pic>
          <p:nvPicPr>
            <p:cNvPr id="20" name="object 20"/>
            <p:cNvPicPr/>
            <p:nvPr/>
          </p:nvPicPr>
          <p:blipFill>
            <a:blip r:embed="rId8" cstate="print"/>
            <a:stretch>
              <a:fillRect/>
            </a:stretch>
          </p:blipFill>
          <p:spPr>
            <a:xfrm>
              <a:off x="7845551" y="2176272"/>
              <a:ext cx="118872" cy="502920"/>
            </a:xfrm>
            <a:prstGeom prst="rect">
              <a:avLst/>
            </a:prstGeom>
          </p:spPr>
        </p:pic>
        <p:sp>
          <p:nvSpPr>
            <p:cNvPr id="21" name="object 21"/>
            <p:cNvSpPr/>
            <p:nvPr/>
          </p:nvSpPr>
          <p:spPr>
            <a:xfrm>
              <a:off x="7905037" y="2207629"/>
              <a:ext cx="0" cy="394335"/>
            </a:xfrm>
            <a:custGeom>
              <a:avLst/>
              <a:gdLst/>
              <a:ahLst/>
              <a:cxnLst/>
              <a:rect l="l" t="t" r="r" b="b"/>
              <a:pathLst>
                <a:path h="394335">
                  <a:moveTo>
                    <a:pt x="0" y="394334"/>
                  </a:moveTo>
                  <a:lnTo>
                    <a:pt x="1" y="0"/>
                  </a:lnTo>
                </a:path>
              </a:pathLst>
            </a:custGeom>
            <a:ln w="11429">
              <a:solidFill>
                <a:srgbClr val="4F81BD"/>
              </a:solidFill>
            </a:ln>
          </p:spPr>
          <p:txBody>
            <a:bodyPr wrap="square" lIns="0" tIns="0" rIns="0" bIns="0" rtlCol="0"/>
            <a:lstStyle/>
            <a:p>
              <a:endParaRPr dirty="0"/>
            </a:p>
          </p:txBody>
        </p:sp>
        <p:pic>
          <p:nvPicPr>
            <p:cNvPr id="22" name="object 22"/>
            <p:cNvPicPr/>
            <p:nvPr/>
          </p:nvPicPr>
          <p:blipFill>
            <a:blip r:embed="rId9" cstate="print"/>
            <a:stretch>
              <a:fillRect/>
            </a:stretch>
          </p:blipFill>
          <p:spPr>
            <a:xfrm>
              <a:off x="7680960" y="2606040"/>
              <a:ext cx="438911" cy="460248"/>
            </a:xfrm>
            <a:prstGeom prst="rect">
              <a:avLst/>
            </a:prstGeom>
          </p:spPr>
        </p:pic>
        <p:pic>
          <p:nvPicPr>
            <p:cNvPr id="23" name="object 23"/>
            <p:cNvPicPr/>
            <p:nvPr/>
          </p:nvPicPr>
          <p:blipFill>
            <a:blip r:embed="rId10" cstate="print"/>
            <a:stretch>
              <a:fillRect/>
            </a:stretch>
          </p:blipFill>
          <p:spPr>
            <a:xfrm>
              <a:off x="5916167" y="2660904"/>
              <a:ext cx="445008" cy="289560"/>
            </a:xfrm>
            <a:prstGeom prst="rect">
              <a:avLst/>
            </a:prstGeom>
          </p:spPr>
        </p:pic>
      </p:grpSp>
      <p:sp>
        <p:nvSpPr>
          <p:cNvPr id="24" name="object 24"/>
          <p:cNvSpPr txBox="1"/>
          <p:nvPr/>
        </p:nvSpPr>
        <p:spPr>
          <a:xfrm>
            <a:off x="680331" y="1519428"/>
            <a:ext cx="339407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Georgia"/>
                <a:cs typeface="Georgia"/>
              </a:rPr>
              <a:t>Directing</a:t>
            </a:r>
            <a:r>
              <a:rPr sz="2000" spc="-20" dirty="0">
                <a:latin typeface="Georgia"/>
                <a:cs typeface="Georgia"/>
              </a:rPr>
              <a:t> </a:t>
            </a:r>
            <a:r>
              <a:rPr sz="2000" spc="-5" dirty="0">
                <a:latin typeface="Georgia"/>
                <a:cs typeface="Georgia"/>
              </a:rPr>
              <a:t>Traffic</a:t>
            </a:r>
            <a:r>
              <a:rPr sz="2000" spc="-10" dirty="0">
                <a:latin typeface="Georgia"/>
                <a:cs typeface="Georgia"/>
              </a:rPr>
              <a:t> </a:t>
            </a:r>
            <a:r>
              <a:rPr sz="2000" dirty="0">
                <a:latin typeface="Georgia"/>
                <a:cs typeface="Georgia"/>
              </a:rPr>
              <a:t>To</a:t>
            </a:r>
            <a:r>
              <a:rPr sz="2000" spc="-15" dirty="0">
                <a:latin typeface="Georgia"/>
                <a:cs typeface="Georgia"/>
              </a:rPr>
              <a:t> </a:t>
            </a:r>
            <a:r>
              <a:rPr sz="2000" spc="-5" dirty="0">
                <a:latin typeface="Georgia"/>
                <a:cs typeface="Georgia"/>
              </a:rPr>
              <a:t>Your</a:t>
            </a:r>
            <a:r>
              <a:rPr sz="2000" spc="-10" dirty="0">
                <a:latin typeface="Georgia"/>
                <a:cs typeface="Georgia"/>
              </a:rPr>
              <a:t> </a:t>
            </a:r>
            <a:r>
              <a:rPr sz="2000" dirty="0">
                <a:latin typeface="Georgia"/>
                <a:cs typeface="Georgia"/>
              </a:rPr>
              <a:t>VPC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56409" y="381000"/>
            <a:ext cx="6031181" cy="443711"/>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Egress only Internet </a:t>
            </a:r>
            <a:r>
              <a:rPr sz="2800" spc="-5" dirty="0"/>
              <a:t>Gateway</a:t>
            </a:r>
            <a:endParaRPr sz="2800" dirty="0"/>
          </a:p>
        </p:txBody>
      </p:sp>
      <p:sp>
        <p:nvSpPr>
          <p:cNvPr id="4" name="object 4"/>
          <p:cNvSpPr txBox="1"/>
          <p:nvPr/>
        </p:nvSpPr>
        <p:spPr>
          <a:xfrm>
            <a:off x="457200" y="1447800"/>
            <a:ext cx="3657599" cy="4980851"/>
          </a:xfrm>
          <a:prstGeom prst="rect">
            <a:avLst/>
          </a:prstGeom>
        </p:spPr>
        <p:txBody>
          <a:bodyPr vert="horz" wrap="square" lIns="0" tIns="12700" rIns="0" bIns="0" rtlCol="0">
            <a:spAutoFit/>
          </a:bodyPr>
          <a:lstStyle/>
          <a:p>
            <a:pPr algn="l"/>
            <a:r>
              <a:rPr lang="en-US" sz="1400" spc="-10" dirty="0">
                <a:solidFill>
                  <a:srgbClr val="646B86"/>
                </a:solidFill>
                <a:latin typeface="Georgia"/>
              </a:rPr>
              <a:t>An Egress-Only Internet Gateway (EIGW) is a VPC component in AWS designed to allow outbound-only internet access for IPv6 traffic. It prevents any inbound traffic from the internet to your VPC, thereby enhancing security for IPv6-enabled instances.</a:t>
            </a:r>
          </a:p>
          <a:p>
            <a:pPr algn="l"/>
            <a:endParaRPr lang="en-US" sz="1400" spc="-10" dirty="0">
              <a:solidFill>
                <a:srgbClr val="646B86"/>
              </a:solidFill>
              <a:latin typeface="Georgia"/>
            </a:endParaRPr>
          </a:p>
          <a:p>
            <a:pPr algn="l"/>
            <a:r>
              <a:rPr lang="en-US" sz="1400" spc="-10" dirty="0">
                <a:solidFill>
                  <a:srgbClr val="646B86"/>
                </a:solidFill>
                <a:latin typeface="Georgia"/>
              </a:rPr>
              <a:t>Outbound only: An Egress-Only Internet Gateway allows IPv6 traffic to leave the VPC and access the internet but blocks all inbound traffic initiated from the internet.</a:t>
            </a:r>
          </a:p>
          <a:p>
            <a:pPr algn="l"/>
            <a:endParaRPr lang="en-US" sz="1400" spc="-10" dirty="0">
              <a:solidFill>
                <a:srgbClr val="646B86"/>
              </a:solidFill>
              <a:latin typeface="Georgia"/>
            </a:endParaRPr>
          </a:p>
          <a:p>
            <a:pPr algn="l"/>
            <a:r>
              <a:rPr lang="en-US" sz="1400" spc="-10" dirty="0">
                <a:solidFill>
                  <a:srgbClr val="646B86"/>
                </a:solidFill>
                <a:latin typeface="Georgia"/>
              </a:rPr>
              <a:t>It is specifically designed for IPv6 addresses. For IPv4 addresses, a standard NAT Gateway or NAT Instance would be used to provide similar functionality.</a:t>
            </a:r>
          </a:p>
          <a:p>
            <a:pPr algn="l"/>
            <a:endParaRPr lang="en-US" sz="1400" spc="-10" dirty="0">
              <a:solidFill>
                <a:srgbClr val="646B86"/>
              </a:solidFill>
              <a:latin typeface="Georgia"/>
            </a:endParaRPr>
          </a:p>
          <a:p>
            <a:pPr algn="l"/>
            <a:r>
              <a:rPr lang="en-US" sz="1400" spc="-10" dirty="0">
                <a:solidFill>
                  <a:srgbClr val="646B86"/>
                </a:solidFill>
                <a:latin typeface="Georgia"/>
              </a:rPr>
              <a:t>By ensuring no inbound traffic is allowed, it helps maintain a secure network environment while allowing instances to download updates, patches, or connect to external services as needed.</a:t>
            </a:r>
          </a:p>
          <a:p>
            <a:pPr marL="368300">
              <a:lnSpc>
                <a:spcPct val="100000"/>
              </a:lnSpc>
              <a:spcBef>
                <a:spcPts val="100"/>
              </a:spcBef>
            </a:pPr>
            <a:endParaRPr sz="1400" dirty="0">
              <a:latin typeface="Georgia"/>
              <a:cs typeface="Georgia"/>
            </a:endParaRPr>
          </a:p>
        </p:txBody>
      </p:sp>
      <p:pic>
        <p:nvPicPr>
          <p:cNvPr id="9218" name="Picture 2">
            <a:extLst>
              <a:ext uri="{FF2B5EF4-FFF2-40B4-BE49-F238E27FC236}">
                <a16:creationId xmlns:a16="http://schemas.microsoft.com/office/drawing/2014/main" id="{C68E5214-84BB-7917-C4D1-5954A07D0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133600"/>
            <a:ext cx="4953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61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2462" y="381000"/>
            <a:ext cx="2759075" cy="513080"/>
          </a:xfrm>
          <a:prstGeom prst="rect">
            <a:avLst/>
          </a:prstGeom>
        </p:spPr>
        <p:txBody>
          <a:bodyPr vert="horz" wrap="square" lIns="0" tIns="12700" rIns="0" bIns="0" rtlCol="0">
            <a:spAutoFit/>
          </a:bodyPr>
          <a:lstStyle/>
          <a:p>
            <a:pPr marL="12700">
              <a:lnSpc>
                <a:spcPct val="100000"/>
              </a:lnSpc>
              <a:spcBef>
                <a:spcPts val="100"/>
              </a:spcBef>
            </a:pPr>
            <a:r>
              <a:rPr lang="en-IN" spc="-5" dirty="0"/>
              <a:t>NAT Instance</a:t>
            </a:r>
            <a:endParaRPr spc="-5" dirty="0"/>
          </a:p>
        </p:txBody>
      </p:sp>
      <p:sp>
        <p:nvSpPr>
          <p:cNvPr id="4" name="object 4"/>
          <p:cNvSpPr txBox="1"/>
          <p:nvPr/>
        </p:nvSpPr>
        <p:spPr>
          <a:xfrm>
            <a:off x="533400" y="1395110"/>
            <a:ext cx="7500620" cy="4180632"/>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646B86"/>
                </a:solidFill>
                <a:latin typeface="Georgia"/>
              </a:rPr>
              <a:t>A NAT instance is a customer-managed instance that is designed to accept traffic from instances within a private subnet, translate the source IP address to the public IP address of the NAT instance, and forward the traffic to the IGW. In addition, the NAT instance maintains the state of the forwarded traffic in order to return response traffic from the Internet to the proper instance in the private subnet.</a:t>
            </a:r>
          </a:p>
          <a:p>
            <a:pPr marL="12700">
              <a:lnSpc>
                <a:spcPct val="100000"/>
              </a:lnSpc>
              <a:spcBef>
                <a:spcPts val="100"/>
              </a:spcBef>
            </a:pPr>
            <a:endParaRPr spc="-5" dirty="0">
              <a:solidFill>
                <a:srgbClr val="646B86"/>
              </a:solidFill>
              <a:latin typeface="Georgia"/>
            </a:endParaRPr>
          </a:p>
          <a:p>
            <a:pPr algn="l">
              <a:buFont typeface="Arial" panose="020B0604020202020204" pitchFamily="34" charset="0"/>
              <a:buChar char="•"/>
            </a:pPr>
            <a:r>
              <a:rPr lang="en-US" spc="-5" dirty="0">
                <a:solidFill>
                  <a:srgbClr val="646B86"/>
                </a:solidFill>
                <a:latin typeface="Georgia"/>
              </a:rPr>
              <a:t>Managed by you</a:t>
            </a:r>
          </a:p>
          <a:p>
            <a:pPr algn="l">
              <a:buFont typeface="Arial" panose="020B0604020202020204" pitchFamily="34" charset="0"/>
              <a:buChar char="•"/>
            </a:pPr>
            <a:r>
              <a:rPr lang="en-US" spc="-5" dirty="0">
                <a:solidFill>
                  <a:srgbClr val="646B86"/>
                </a:solidFill>
                <a:latin typeface="Georgia"/>
              </a:rPr>
              <a:t>Scale up manually and use enhanced networking</a:t>
            </a:r>
          </a:p>
          <a:p>
            <a:pPr algn="l">
              <a:buFont typeface="Arial" panose="020B0604020202020204" pitchFamily="34" charset="0"/>
              <a:buChar char="•"/>
            </a:pPr>
            <a:r>
              <a:rPr lang="en-US" spc="-5" dirty="0">
                <a:solidFill>
                  <a:srgbClr val="646B86"/>
                </a:solidFill>
                <a:latin typeface="Georgia"/>
              </a:rPr>
              <a:t>No HA - scripted / auto scaled. HA is possible by using multiple NAT for multiple subnets.</a:t>
            </a:r>
          </a:p>
          <a:p>
            <a:pPr algn="l">
              <a:buFont typeface="Arial" panose="020B0604020202020204" pitchFamily="34" charset="0"/>
              <a:buChar char="•"/>
            </a:pPr>
            <a:r>
              <a:rPr lang="en-US" spc="-5" dirty="0">
                <a:solidFill>
                  <a:srgbClr val="646B86"/>
                </a:solidFill>
                <a:latin typeface="Georgia"/>
              </a:rPr>
              <a:t>Need to assign Security Group.</a:t>
            </a:r>
          </a:p>
          <a:p>
            <a:pPr algn="l">
              <a:buFont typeface="Arial" panose="020B0604020202020204" pitchFamily="34" charset="0"/>
              <a:buChar char="•"/>
            </a:pPr>
            <a:r>
              <a:rPr lang="en-US" spc="-5" dirty="0">
                <a:solidFill>
                  <a:srgbClr val="646B86"/>
                </a:solidFill>
                <a:latin typeface="Georgia"/>
              </a:rPr>
              <a:t>Can use as a bastion host (through SSH)</a:t>
            </a:r>
          </a:p>
          <a:p>
            <a:pPr algn="l">
              <a:buFont typeface="Arial" panose="020B0604020202020204" pitchFamily="34" charset="0"/>
              <a:buChar char="•"/>
            </a:pPr>
            <a:r>
              <a:rPr lang="en-US" spc="-5" dirty="0">
                <a:solidFill>
                  <a:srgbClr val="646B86"/>
                </a:solidFill>
                <a:latin typeface="Georgia"/>
              </a:rPr>
              <a:t>Can use Elastic IP address or public IP address with NAT Instance.</a:t>
            </a:r>
          </a:p>
          <a:p>
            <a:pPr algn="l">
              <a:buFont typeface="Arial" panose="020B0604020202020204" pitchFamily="34" charset="0"/>
              <a:buChar char="•"/>
            </a:pPr>
            <a:r>
              <a:rPr lang="en-US" spc="-5" dirty="0">
                <a:solidFill>
                  <a:srgbClr val="646B86"/>
                </a:solidFill>
                <a:latin typeface="Georgia"/>
              </a:rPr>
              <a:t>Can implement port forwarding through manual customization.</a:t>
            </a:r>
          </a:p>
        </p:txBody>
      </p:sp>
    </p:spTree>
    <p:extLst>
      <p:ext uri="{BB962C8B-B14F-4D97-AF65-F5344CB8AC3E}">
        <p14:creationId xmlns:p14="http://schemas.microsoft.com/office/powerpoint/2010/main" val="47383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sp>
        <p:nvSpPr>
          <p:cNvPr id="3" name="object 3"/>
          <p:cNvSpPr txBox="1"/>
          <p:nvPr/>
        </p:nvSpPr>
        <p:spPr>
          <a:xfrm>
            <a:off x="380491" y="1547367"/>
            <a:ext cx="8340090" cy="4368800"/>
          </a:xfrm>
          <a:prstGeom prst="rect">
            <a:avLst/>
          </a:prstGeom>
        </p:spPr>
        <p:txBody>
          <a:bodyPr vert="horz" wrap="square" lIns="0" tIns="12700" rIns="0" bIns="0" rtlCol="0">
            <a:spAutoFit/>
          </a:bodyPr>
          <a:lstStyle/>
          <a:p>
            <a:pPr marL="287020" marR="121285" indent="-274320">
              <a:lnSpc>
                <a:spcPct val="100000"/>
              </a:lnSpc>
              <a:spcBef>
                <a:spcPts val="100"/>
              </a:spcBef>
              <a:buClr>
                <a:srgbClr val="D16349"/>
              </a:buClr>
              <a:buSzPct val="84000"/>
              <a:buFont typeface="Segoe UI Symbol"/>
              <a:buChar char="⚫"/>
              <a:tabLst>
                <a:tab pos="287020" algn="l"/>
              </a:tabLst>
            </a:pPr>
            <a:r>
              <a:rPr sz="2500" spc="-5" dirty="0">
                <a:latin typeface="Georgia"/>
                <a:cs typeface="Georgia"/>
              </a:rPr>
              <a:t>An Amazon VPC </a:t>
            </a:r>
            <a:r>
              <a:rPr sz="2500" dirty="0">
                <a:latin typeface="Georgia"/>
                <a:cs typeface="Georgia"/>
              </a:rPr>
              <a:t>is an </a:t>
            </a:r>
            <a:r>
              <a:rPr sz="2500" spc="-5" dirty="0">
                <a:latin typeface="Georgia"/>
                <a:cs typeface="Georgia"/>
              </a:rPr>
              <a:t>isolated </a:t>
            </a:r>
            <a:r>
              <a:rPr sz="2500" dirty="0">
                <a:latin typeface="Georgia"/>
                <a:cs typeface="Georgia"/>
              </a:rPr>
              <a:t>portion of </a:t>
            </a:r>
            <a:r>
              <a:rPr sz="2500" spc="-5" dirty="0">
                <a:latin typeface="Georgia"/>
                <a:cs typeface="Georgia"/>
              </a:rPr>
              <a:t>the AWS cloud. </a:t>
            </a:r>
            <a:r>
              <a:rPr sz="2500" spc="-590" dirty="0">
                <a:latin typeface="Georgia"/>
                <a:cs typeface="Georgia"/>
              </a:rPr>
              <a:t> </a:t>
            </a:r>
            <a:r>
              <a:rPr sz="2500" spc="-5" dirty="0">
                <a:latin typeface="Georgia"/>
                <a:cs typeface="Georgia"/>
              </a:rPr>
              <a:t>You use Amazon VPC to </a:t>
            </a:r>
            <a:r>
              <a:rPr sz="2500" dirty="0">
                <a:latin typeface="Georgia"/>
                <a:cs typeface="Georgia"/>
              </a:rPr>
              <a:t>create a virtual </a:t>
            </a:r>
            <a:r>
              <a:rPr sz="2500" spc="-5" dirty="0">
                <a:latin typeface="Georgia"/>
                <a:cs typeface="Georgia"/>
              </a:rPr>
              <a:t>network </a:t>
            </a:r>
            <a:r>
              <a:rPr sz="2500" dirty="0">
                <a:latin typeface="Georgia"/>
                <a:cs typeface="Georgia"/>
              </a:rPr>
              <a:t> </a:t>
            </a:r>
            <a:r>
              <a:rPr sz="2500" spc="-5" dirty="0">
                <a:latin typeface="Georgia"/>
                <a:cs typeface="Georgia"/>
              </a:rPr>
              <a:t>topology</a:t>
            </a:r>
            <a:r>
              <a:rPr sz="2500" spc="-15" dirty="0">
                <a:latin typeface="Georgia"/>
                <a:cs typeface="Georgia"/>
              </a:rPr>
              <a:t> </a:t>
            </a:r>
            <a:r>
              <a:rPr sz="2500" spc="-5" dirty="0">
                <a:latin typeface="Georgia"/>
                <a:cs typeface="Georgia"/>
              </a:rPr>
              <a:t>for your Amazon</a:t>
            </a:r>
            <a:r>
              <a:rPr sz="2500" spc="-10" dirty="0">
                <a:latin typeface="Georgia"/>
                <a:cs typeface="Georgia"/>
              </a:rPr>
              <a:t> </a:t>
            </a:r>
            <a:r>
              <a:rPr sz="2500" spc="-5" dirty="0">
                <a:latin typeface="Georgia"/>
                <a:cs typeface="Georgia"/>
              </a:rPr>
              <a:t>EC2</a:t>
            </a:r>
            <a:r>
              <a:rPr sz="2500" dirty="0">
                <a:latin typeface="Georgia"/>
                <a:cs typeface="Georgia"/>
              </a:rPr>
              <a:t> </a:t>
            </a:r>
            <a:r>
              <a:rPr sz="2500" spc="-5" dirty="0">
                <a:latin typeface="Georgia"/>
                <a:cs typeface="Georgia"/>
              </a:rPr>
              <a:t>resources.</a:t>
            </a:r>
            <a:endParaRPr sz="2500" dirty="0">
              <a:latin typeface="Georgia"/>
              <a:cs typeface="Georgia"/>
            </a:endParaRPr>
          </a:p>
          <a:p>
            <a:pPr marL="287020" marR="141605" indent="-274320">
              <a:lnSpc>
                <a:spcPct val="100000"/>
              </a:lnSpc>
              <a:spcBef>
                <a:spcPts val="600"/>
              </a:spcBef>
              <a:buClr>
                <a:srgbClr val="D16349"/>
              </a:buClr>
              <a:buSzPct val="84000"/>
              <a:buFont typeface="Segoe UI Symbol"/>
              <a:buChar char="⚫"/>
              <a:tabLst>
                <a:tab pos="287020" algn="l"/>
              </a:tabLst>
            </a:pPr>
            <a:r>
              <a:rPr sz="2500" spc="-5" dirty="0">
                <a:latin typeface="Georgia"/>
                <a:cs typeface="Georgia"/>
              </a:rPr>
              <a:t>You have complete control over your </a:t>
            </a:r>
            <a:r>
              <a:rPr sz="2500" dirty="0">
                <a:latin typeface="Georgia"/>
                <a:cs typeface="Georgia"/>
              </a:rPr>
              <a:t>virtual </a:t>
            </a:r>
            <a:r>
              <a:rPr sz="2500" spc="-5" dirty="0">
                <a:latin typeface="Georgia"/>
                <a:cs typeface="Georgia"/>
              </a:rPr>
              <a:t>networking </a:t>
            </a:r>
            <a:r>
              <a:rPr sz="2500" dirty="0">
                <a:latin typeface="Georgia"/>
                <a:cs typeface="Georgia"/>
              </a:rPr>
              <a:t> </a:t>
            </a:r>
            <a:r>
              <a:rPr sz="2500" spc="-5" dirty="0">
                <a:latin typeface="Georgia"/>
                <a:cs typeface="Georgia"/>
              </a:rPr>
              <a:t>environment, including</a:t>
            </a:r>
            <a:r>
              <a:rPr sz="2500" dirty="0">
                <a:latin typeface="Georgia"/>
                <a:cs typeface="Georgia"/>
              </a:rPr>
              <a:t> </a:t>
            </a:r>
            <a:r>
              <a:rPr sz="2500" spc="-5" dirty="0">
                <a:latin typeface="Georgia"/>
                <a:cs typeface="Georgia"/>
              </a:rPr>
              <a:t>selection </a:t>
            </a:r>
            <a:r>
              <a:rPr sz="2500" dirty="0">
                <a:latin typeface="Georgia"/>
                <a:cs typeface="Georgia"/>
              </a:rPr>
              <a:t>of </a:t>
            </a:r>
            <a:r>
              <a:rPr sz="2500" spc="-5" dirty="0">
                <a:latin typeface="Georgia"/>
                <a:cs typeface="Georgia"/>
              </a:rPr>
              <a:t>your</a:t>
            </a:r>
            <a:r>
              <a:rPr sz="2500" dirty="0">
                <a:latin typeface="Georgia"/>
                <a:cs typeface="Georgia"/>
              </a:rPr>
              <a:t> </a:t>
            </a:r>
            <a:r>
              <a:rPr sz="2500" spc="-5" dirty="0">
                <a:latin typeface="Georgia"/>
                <a:cs typeface="Georgia"/>
              </a:rPr>
              <a:t>own </a:t>
            </a:r>
            <a:r>
              <a:rPr sz="2500" dirty="0">
                <a:latin typeface="Georgia"/>
                <a:cs typeface="Georgia"/>
              </a:rPr>
              <a:t>IP </a:t>
            </a:r>
            <a:r>
              <a:rPr sz="2500" spc="-5" dirty="0">
                <a:latin typeface="Georgia"/>
                <a:cs typeface="Georgia"/>
              </a:rPr>
              <a:t>address </a:t>
            </a:r>
            <a:r>
              <a:rPr sz="2500" spc="-585" dirty="0">
                <a:latin typeface="Georgia"/>
                <a:cs typeface="Georgia"/>
              </a:rPr>
              <a:t> </a:t>
            </a:r>
            <a:r>
              <a:rPr sz="2500" spc="-5" dirty="0">
                <a:latin typeface="Georgia"/>
                <a:cs typeface="Georgia"/>
              </a:rPr>
              <a:t>range, </a:t>
            </a:r>
            <a:r>
              <a:rPr sz="2500" dirty="0">
                <a:latin typeface="Georgia"/>
                <a:cs typeface="Georgia"/>
              </a:rPr>
              <a:t>creation of </a:t>
            </a:r>
            <a:r>
              <a:rPr sz="2500" spc="-5" dirty="0">
                <a:latin typeface="Georgia"/>
                <a:cs typeface="Georgia"/>
              </a:rPr>
              <a:t>subnets, and configuration </a:t>
            </a:r>
            <a:r>
              <a:rPr sz="2500" dirty="0">
                <a:latin typeface="Georgia"/>
                <a:cs typeface="Georgia"/>
              </a:rPr>
              <a:t>of </a:t>
            </a:r>
            <a:r>
              <a:rPr sz="2500" spc="-5" dirty="0">
                <a:latin typeface="Georgia"/>
                <a:cs typeface="Georgia"/>
              </a:rPr>
              <a:t>route </a:t>
            </a:r>
            <a:r>
              <a:rPr sz="2500" dirty="0">
                <a:latin typeface="Georgia"/>
                <a:cs typeface="Georgia"/>
              </a:rPr>
              <a:t> </a:t>
            </a:r>
            <a:r>
              <a:rPr sz="2500" spc="-5" dirty="0">
                <a:latin typeface="Georgia"/>
                <a:cs typeface="Georgia"/>
              </a:rPr>
              <a:t>tables</a:t>
            </a:r>
            <a:r>
              <a:rPr sz="2500" spc="-15" dirty="0">
                <a:latin typeface="Georgia"/>
                <a:cs typeface="Georgia"/>
              </a:rPr>
              <a:t> </a:t>
            </a:r>
            <a:r>
              <a:rPr sz="2500" spc="-5" dirty="0">
                <a:latin typeface="Georgia"/>
                <a:cs typeface="Georgia"/>
              </a:rPr>
              <a:t>and network gateways.</a:t>
            </a:r>
            <a:endParaRPr sz="2500" dirty="0">
              <a:latin typeface="Georgia"/>
              <a:cs typeface="Georgia"/>
            </a:endParaRPr>
          </a:p>
          <a:p>
            <a:pPr marL="287020" marR="5080" indent="-274320">
              <a:lnSpc>
                <a:spcPct val="100000"/>
              </a:lnSpc>
              <a:spcBef>
                <a:spcPts val="600"/>
              </a:spcBef>
              <a:buClr>
                <a:srgbClr val="D16349"/>
              </a:buClr>
              <a:buSzPct val="84000"/>
              <a:buFont typeface="Segoe UI Symbol"/>
              <a:buChar char="⚫"/>
              <a:tabLst>
                <a:tab pos="287020" algn="l"/>
              </a:tabLst>
            </a:pPr>
            <a:r>
              <a:rPr sz="2500" spc="-5" dirty="0">
                <a:latin typeface="Georgia"/>
                <a:cs typeface="Georgia"/>
              </a:rPr>
              <a:t>You</a:t>
            </a:r>
            <a:r>
              <a:rPr sz="2500" spc="90" dirty="0">
                <a:latin typeface="Georgia"/>
                <a:cs typeface="Georgia"/>
              </a:rPr>
              <a:t> </a:t>
            </a:r>
            <a:r>
              <a:rPr sz="2500" dirty="0">
                <a:latin typeface="Georgia"/>
                <a:cs typeface="Georgia"/>
              </a:rPr>
              <a:t>can</a:t>
            </a:r>
            <a:r>
              <a:rPr sz="2500" spc="90" dirty="0">
                <a:latin typeface="Georgia"/>
                <a:cs typeface="Georgia"/>
              </a:rPr>
              <a:t> </a:t>
            </a:r>
            <a:r>
              <a:rPr sz="2500" dirty="0">
                <a:latin typeface="Georgia"/>
                <a:cs typeface="Georgia"/>
              </a:rPr>
              <a:t>create</a:t>
            </a:r>
            <a:r>
              <a:rPr sz="2500" spc="95" dirty="0">
                <a:latin typeface="Georgia"/>
                <a:cs typeface="Georgia"/>
              </a:rPr>
              <a:t> </a:t>
            </a:r>
            <a:r>
              <a:rPr sz="2500" dirty="0">
                <a:latin typeface="Georgia"/>
                <a:cs typeface="Georgia"/>
              </a:rPr>
              <a:t>a</a:t>
            </a:r>
            <a:r>
              <a:rPr sz="2500" spc="95" dirty="0">
                <a:latin typeface="Georgia"/>
                <a:cs typeface="Georgia"/>
              </a:rPr>
              <a:t> </a:t>
            </a:r>
            <a:r>
              <a:rPr sz="2500" spc="-5" dirty="0">
                <a:latin typeface="Georgia"/>
                <a:cs typeface="Georgia"/>
              </a:rPr>
              <a:t>public-facing</a:t>
            </a:r>
            <a:r>
              <a:rPr sz="2500" spc="95" dirty="0">
                <a:latin typeface="Georgia"/>
                <a:cs typeface="Georgia"/>
              </a:rPr>
              <a:t> </a:t>
            </a:r>
            <a:r>
              <a:rPr sz="2500" spc="-5" dirty="0">
                <a:latin typeface="Georgia"/>
                <a:cs typeface="Georgia"/>
              </a:rPr>
              <a:t>subnet</a:t>
            </a:r>
            <a:r>
              <a:rPr sz="2500" spc="90" dirty="0">
                <a:latin typeface="Georgia"/>
                <a:cs typeface="Georgia"/>
              </a:rPr>
              <a:t> </a:t>
            </a:r>
            <a:r>
              <a:rPr sz="2500" spc="-5" dirty="0">
                <a:latin typeface="Georgia"/>
                <a:cs typeface="Georgia"/>
              </a:rPr>
              <a:t>for</a:t>
            </a:r>
            <a:r>
              <a:rPr sz="2500" spc="95" dirty="0">
                <a:latin typeface="Georgia"/>
                <a:cs typeface="Georgia"/>
              </a:rPr>
              <a:t> </a:t>
            </a:r>
            <a:r>
              <a:rPr sz="2500" spc="-5" dirty="0">
                <a:latin typeface="Georgia"/>
                <a:cs typeface="Georgia"/>
              </a:rPr>
              <a:t>your </a:t>
            </a:r>
            <a:r>
              <a:rPr sz="2500" dirty="0">
                <a:latin typeface="Georgia"/>
                <a:cs typeface="Georgia"/>
              </a:rPr>
              <a:t> </a:t>
            </a:r>
            <a:r>
              <a:rPr sz="2500" spc="-5" dirty="0">
                <a:latin typeface="Georgia"/>
                <a:cs typeface="Georgia"/>
              </a:rPr>
              <a:t>webservers that has access to the Internet, and place your </a:t>
            </a:r>
            <a:r>
              <a:rPr sz="2500" spc="-590" dirty="0">
                <a:latin typeface="Georgia"/>
                <a:cs typeface="Georgia"/>
              </a:rPr>
              <a:t> </a:t>
            </a:r>
            <a:r>
              <a:rPr sz="2500" spc="-5" dirty="0">
                <a:latin typeface="Georgia"/>
                <a:cs typeface="Georgia"/>
              </a:rPr>
              <a:t>backend</a:t>
            </a:r>
            <a:r>
              <a:rPr sz="2500" dirty="0">
                <a:latin typeface="Georgia"/>
                <a:cs typeface="Georgia"/>
              </a:rPr>
              <a:t> </a:t>
            </a:r>
            <a:r>
              <a:rPr sz="2500" spc="-10" dirty="0">
                <a:latin typeface="Georgia"/>
                <a:cs typeface="Georgia"/>
              </a:rPr>
              <a:t>systems</a:t>
            </a:r>
            <a:r>
              <a:rPr sz="2500" spc="-5" dirty="0">
                <a:latin typeface="Georgia"/>
                <a:cs typeface="Georgia"/>
              </a:rPr>
              <a:t> such </a:t>
            </a:r>
            <a:r>
              <a:rPr sz="2500" dirty="0">
                <a:latin typeface="Georgia"/>
                <a:cs typeface="Georgia"/>
              </a:rPr>
              <a:t>as</a:t>
            </a:r>
            <a:r>
              <a:rPr sz="2500" spc="-5" dirty="0">
                <a:latin typeface="Georgia"/>
                <a:cs typeface="Georgia"/>
              </a:rPr>
              <a:t> databases </a:t>
            </a:r>
            <a:r>
              <a:rPr sz="2500" dirty="0">
                <a:latin typeface="Georgia"/>
                <a:cs typeface="Georgia"/>
              </a:rPr>
              <a:t>or </a:t>
            </a:r>
            <a:r>
              <a:rPr sz="2500" spc="-5" dirty="0">
                <a:latin typeface="Georgia"/>
                <a:cs typeface="Georgia"/>
              </a:rPr>
              <a:t>application servers </a:t>
            </a:r>
            <a:r>
              <a:rPr sz="2500" spc="-590" dirty="0">
                <a:latin typeface="Georgia"/>
                <a:cs typeface="Georgia"/>
              </a:rPr>
              <a:t> </a:t>
            </a:r>
            <a:r>
              <a:rPr sz="2500" dirty="0">
                <a:latin typeface="Georgia"/>
                <a:cs typeface="Georgia"/>
              </a:rPr>
              <a:t>in</a:t>
            </a:r>
            <a:r>
              <a:rPr sz="2500" spc="-10" dirty="0">
                <a:latin typeface="Georgia"/>
                <a:cs typeface="Georgia"/>
              </a:rPr>
              <a:t> </a:t>
            </a:r>
            <a:r>
              <a:rPr sz="2500" dirty="0">
                <a:latin typeface="Georgia"/>
                <a:cs typeface="Georgia"/>
              </a:rPr>
              <a:t>a</a:t>
            </a:r>
            <a:r>
              <a:rPr sz="2500" spc="-5" dirty="0">
                <a:latin typeface="Georgia"/>
                <a:cs typeface="Georgia"/>
              </a:rPr>
              <a:t> private-facing subnet with no Internet access</a:t>
            </a:r>
            <a:endParaRPr sz="2500" dirty="0">
              <a:latin typeface="Georgia"/>
              <a:cs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832" y="396747"/>
            <a:ext cx="8648065" cy="452120"/>
          </a:xfrm>
          <a:prstGeom prst="rect">
            <a:avLst/>
          </a:prstGeom>
        </p:spPr>
        <p:txBody>
          <a:bodyPr vert="horz" wrap="square" lIns="0" tIns="12700" rIns="0" bIns="0" rtlCol="0">
            <a:spAutoFit/>
          </a:bodyPr>
          <a:lstStyle/>
          <a:p>
            <a:pPr marL="12700">
              <a:lnSpc>
                <a:spcPct val="100000"/>
              </a:lnSpc>
              <a:spcBef>
                <a:spcPts val="100"/>
              </a:spcBef>
            </a:pPr>
            <a:r>
              <a:rPr sz="2800" spc="-5" dirty="0"/>
              <a:t>Outbound</a:t>
            </a:r>
            <a:r>
              <a:rPr sz="2800" dirty="0"/>
              <a:t> Traffic </a:t>
            </a:r>
            <a:r>
              <a:rPr sz="2800" spc="-5" dirty="0"/>
              <a:t>From Private</a:t>
            </a:r>
            <a:r>
              <a:rPr sz="2800" spc="-10" dirty="0"/>
              <a:t> </a:t>
            </a:r>
            <a:r>
              <a:rPr sz="2800" spc="-5" dirty="0"/>
              <a:t>Instances?</a:t>
            </a:r>
            <a:endParaRPr sz="2800" dirty="0"/>
          </a:p>
        </p:txBody>
      </p:sp>
      <p:sp>
        <p:nvSpPr>
          <p:cNvPr id="4" name="object 4"/>
          <p:cNvSpPr txBox="1"/>
          <p:nvPr/>
        </p:nvSpPr>
        <p:spPr>
          <a:xfrm>
            <a:off x="452876" y="1500632"/>
            <a:ext cx="3534410"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Network</a:t>
            </a:r>
            <a:r>
              <a:rPr sz="1500" b="1" spc="-65" dirty="0">
                <a:latin typeface="Arial"/>
                <a:cs typeface="Arial"/>
              </a:rPr>
              <a:t> </a:t>
            </a:r>
            <a:r>
              <a:rPr sz="1500" b="1" spc="-5" dirty="0">
                <a:latin typeface="Arial"/>
                <a:cs typeface="Arial"/>
              </a:rPr>
              <a:t>Address</a:t>
            </a:r>
            <a:r>
              <a:rPr sz="1500" b="1" spc="-10" dirty="0">
                <a:latin typeface="Arial"/>
                <a:cs typeface="Arial"/>
              </a:rPr>
              <a:t> Translation </a:t>
            </a:r>
            <a:r>
              <a:rPr sz="1500" b="1" spc="-5" dirty="0">
                <a:latin typeface="Arial"/>
                <a:cs typeface="Arial"/>
              </a:rPr>
              <a:t>services:</a:t>
            </a:r>
            <a:endParaRPr sz="1500" dirty="0">
              <a:latin typeface="Arial"/>
              <a:cs typeface="Arial"/>
            </a:endParaRPr>
          </a:p>
        </p:txBody>
      </p:sp>
      <p:sp>
        <p:nvSpPr>
          <p:cNvPr id="5" name="object 5"/>
          <p:cNvSpPr txBox="1"/>
          <p:nvPr/>
        </p:nvSpPr>
        <p:spPr>
          <a:xfrm>
            <a:off x="538601" y="1894332"/>
            <a:ext cx="3856354" cy="644525"/>
          </a:xfrm>
          <a:prstGeom prst="rect">
            <a:avLst/>
          </a:prstGeom>
        </p:spPr>
        <p:txBody>
          <a:bodyPr vert="horz" wrap="square" lIns="0" tIns="22860" rIns="0" bIns="0" rtlCol="0">
            <a:spAutoFit/>
          </a:bodyPr>
          <a:lstStyle/>
          <a:p>
            <a:pPr marL="189230" marR="5080" indent="-176530">
              <a:lnSpc>
                <a:spcPct val="95000"/>
              </a:lnSpc>
              <a:spcBef>
                <a:spcPts val="180"/>
              </a:spcBef>
              <a:buClr>
                <a:srgbClr val="CCB400"/>
              </a:buClr>
              <a:buSzPct val="64285"/>
              <a:buFont typeface="Wingdings"/>
              <a:buChar char=""/>
              <a:tabLst>
                <a:tab pos="189230" algn="l"/>
              </a:tabLst>
            </a:pPr>
            <a:r>
              <a:rPr sz="1400" spc="-25" dirty="0">
                <a:solidFill>
                  <a:srgbClr val="646B86"/>
                </a:solidFill>
                <a:latin typeface="Georgia"/>
                <a:cs typeface="Georgia"/>
              </a:rPr>
              <a:t>Enable</a:t>
            </a:r>
            <a:r>
              <a:rPr sz="1400" spc="-50" dirty="0">
                <a:solidFill>
                  <a:srgbClr val="646B86"/>
                </a:solidFill>
                <a:latin typeface="Georgia"/>
                <a:cs typeface="Georgia"/>
              </a:rPr>
              <a:t> </a:t>
            </a:r>
            <a:r>
              <a:rPr sz="1400" spc="-25" dirty="0">
                <a:solidFill>
                  <a:srgbClr val="646B86"/>
                </a:solidFill>
                <a:latin typeface="Georgia"/>
                <a:cs typeface="Georgia"/>
              </a:rPr>
              <a:t>instances</a:t>
            </a:r>
            <a:r>
              <a:rPr sz="1400" spc="-40" dirty="0">
                <a:solidFill>
                  <a:srgbClr val="646B86"/>
                </a:solidFill>
                <a:latin typeface="Georgia"/>
                <a:cs typeface="Georgia"/>
              </a:rPr>
              <a:t> </a:t>
            </a:r>
            <a:r>
              <a:rPr sz="1400" spc="-5" dirty="0">
                <a:solidFill>
                  <a:srgbClr val="646B86"/>
                </a:solidFill>
                <a:latin typeface="Georgia"/>
                <a:cs typeface="Georgia"/>
              </a:rPr>
              <a:t>in</a:t>
            </a:r>
            <a:r>
              <a:rPr sz="1400" spc="-50" dirty="0">
                <a:solidFill>
                  <a:srgbClr val="646B86"/>
                </a:solidFill>
                <a:latin typeface="Georgia"/>
                <a:cs typeface="Georgia"/>
              </a:rPr>
              <a:t> </a:t>
            </a:r>
            <a:r>
              <a:rPr sz="1400" spc="-20" dirty="0">
                <a:solidFill>
                  <a:srgbClr val="646B86"/>
                </a:solidFill>
                <a:latin typeface="Georgia"/>
                <a:cs typeface="Georgia"/>
              </a:rPr>
              <a:t>the</a:t>
            </a:r>
            <a:r>
              <a:rPr sz="1400" spc="-45" dirty="0">
                <a:solidFill>
                  <a:srgbClr val="646B86"/>
                </a:solidFill>
                <a:latin typeface="Georgia"/>
                <a:cs typeface="Georgia"/>
              </a:rPr>
              <a:t> </a:t>
            </a:r>
            <a:r>
              <a:rPr sz="1400" spc="-20" dirty="0">
                <a:solidFill>
                  <a:srgbClr val="646B86"/>
                </a:solidFill>
                <a:latin typeface="Georgia"/>
                <a:cs typeface="Georgia"/>
              </a:rPr>
              <a:t>private</a:t>
            </a:r>
            <a:r>
              <a:rPr sz="1400" spc="-50" dirty="0">
                <a:solidFill>
                  <a:srgbClr val="646B86"/>
                </a:solidFill>
                <a:latin typeface="Georgia"/>
                <a:cs typeface="Georgia"/>
              </a:rPr>
              <a:t> </a:t>
            </a:r>
            <a:r>
              <a:rPr sz="1400" spc="-25" dirty="0">
                <a:solidFill>
                  <a:srgbClr val="646B86"/>
                </a:solidFill>
                <a:latin typeface="Georgia"/>
                <a:cs typeface="Georgia"/>
              </a:rPr>
              <a:t>subnet</a:t>
            </a:r>
            <a:r>
              <a:rPr sz="1400" spc="-35" dirty="0">
                <a:solidFill>
                  <a:srgbClr val="646B86"/>
                </a:solidFill>
                <a:latin typeface="Georgia"/>
                <a:cs typeface="Georgia"/>
              </a:rPr>
              <a:t> </a:t>
            </a:r>
            <a:r>
              <a:rPr sz="1400" spc="-10" dirty="0">
                <a:solidFill>
                  <a:srgbClr val="646B86"/>
                </a:solidFill>
                <a:latin typeface="Georgia"/>
                <a:cs typeface="Georgia"/>
              </a:rPr>
              <a:t>to</a:t>
            </a:r>
            <a:r>
              <a:rPr sz="1400" spc="-50" dirty="0">
                <a:solidFill>
                  <a:srgbClr val="646B86"/>
                </a:solidFill>
                <a:latin typeface="Georgia"/>
                <a:cs typeface="Georgia"/>
              </a:rPr>
              <a:t> </a:t>
            </a:r>
            <a:r>
              <a:rPr sz="1400" spc="-20" dirty="0">
                <a:solidFill>
                  <a:srgbClr val="646B86"/>
                </a:solidFill>
                <a:latin typeface="Georgia"/>
                <a:cs typeface="Georgia"/>
              </a:rPr>
              <a:t>initiate </a:t>
            </a:r>
            <a:r>
              <a:rPr sz="1400" spc="-325" dirty="0">
                <a:solidFill>
                  <a:srgbClr val="646B86"/>
                </a:solidFill>
                <a:latin typeface="Georgia"/>
                <a:cs typeface="Georgia"/>
              </a:rPr>
              <a:t> </a:t>
            </a:r>
            <a:r>
              <a:rPr sz="1400" spc="-30" dirty="0">
                <a:solidFill>
                  <a:srgbClr val="646B86"/>
                </a:solidFill>
                <a:latin typeface="Georgia"/>
                <a:cs typeface="Georgia"/>
              </a:rPr>
              <a:t>outbound </a:t>
            </a:r>
            <a:r>
              <a:rPr sz="1400" spc="-20" dirty="0">
                <a:solidFill>
                  <a:srgbClr val="646B86"/>
                </a:solidFill>
                <a:latin typeface="Georgia"/>
                <a:cs typeface="Georgia"/>
              </a:rPr>
              <a:t>traffic </a:t>
            </a:r>
            <a:r>
              <a:rPr sz="1400" spc="-10" dirty="0">
                <a:solidFill>
                  <a:srgbClr val="646B86"/>
                </a:solidFill>
                <a:latin typeface="Georgia"/>
                <a:cs typeface="Georgia"/>
              </a:rPr>
              <a:t>to </a:t>
            </a:r>
            <a:r>
              <a:rPr sz="1400" spc="-20" dirty="0">
                <a:solidFill>
                  <a:srgbClr val="646B86"/>
                </a:solidFill>
                <a:latin typeface="Georgia"/>
                <a:cs typeface="Georgia"/>
              </a:rPr>
              <a:t>the </a:t>
            </a:r>
            <a:r>
              <a:rPr sz="1400" spc="-25" dirty="0">
                <a:solidFill>
                  <a:srgbClr val="646B86"/>
                </a:solidFill>
                <a:latin typeface="Georgia"/>
                <a:cs typeface="Georgia"/>
              </a:rPr>
              <a:t>Internet </a:t>
            </a:r>
            <a:r>
              <a:rPr sz="1400" spc="-15" dirty="0">
                <a:solidFill>
                  <a:srgbClr val="646B86"/>
                </a:solidFill>
                <a:latin typeface="Georgia"/>
                <a:cs typeface="Georgia"/>
              </a:rPr>
              <a:t>or </a:t>
            </a:r>
            <a:r>
              <a:rPr sz="1400" spc="-25" dirty="0">
                <a:solidFill>
                  <a:srgbClr val="646B86"/>
                </a:solidFill>
                <a:latin typeface="Georgia"/>
                <a:cs typeface="Georgia"/>
              </a:rPr>
              <a:t>other </a:t>
            </a:r>
            <a:r>
              <a:rPr sz="1400" spc="-35" dirty="0">
                <a:solidFill>
                  <a:srgbClr val="646B86"/>
                </a:solidFill>
                <a:latin typeface="Georgia"/>
                <a:cs typeface="Georgia"/>
              </a:rPr>
              <a:t>AWS </a:t>
            </a:r>
            <a:r>
              <a:rPr sz="1400" spc="-30" dirty="0">
                <a:solidFill>
                  <a:srgbClr val="646B86"/>
                </a:solidFill>
                <a:latin typeface="Georgia"/>
                <a:cs typeface="Georgia"/>
              </a:rPr>
              <a:t> </a:t>
            </a:r>
            <a:r>
              <a:rPr sz="1400" spc="-25" dirty="0">
                <a:solidFill>
                  <a:srgbClr val="646B86"/>
                </a:solidFill>
                <a:latin typeface="Georgia"/>
                <a:cs typeface="Georgia"/>
              </a:rPr>
              <a:t>services.</a:t>
            </a:r>
            <a:endParaRPr sz="1400" dirty="0">
              <a:latin typeface="Georgia"/>
              <a:cs typeface="Georgia"/>
            </a:endParaRPr>
          </a:p>
        </p:txBody>
      </p:sp>
      <p:sp>
        <p:nvSpPr>
          <p:cNvPr id="6" name="object 6"/>
          <p:cNvSpPr txBox="1"/>
          <p:nvPr/>
        </p:nvSpPr>
        <p:spPr>
          <a:xfrm>
            <a:off x="538601" y="2692908"/>
            <a:ext cx="3933190" cy="443230"/>
          </a:xfrm>
          <a:prstGeom prst="rect">
            <a:avLst/>
          </a:prstGeom>
        </p:spPr>
        <p:txBody>
          <a:bodyPr vert="horz" wrap="square" lIns="0" tIns="26670" rIns="0" bIns="0" rtlCol="0">
            <a:spAutoFit/>
          </a:bodyPr>
          <a:lstStyle/>
          <a:p>
            <a:pPr marL="189230" marR="5080" indent="-176530">
              <a:lnSpc>
                <a:spcPts val="1610"/>
              </a:lnSpc>
              <a:spcBef>
                <a:spcPts val="210"/>
              </a:spcBef>
              <a:buClr>
                <a:srgbClr val="CCB400"/>
              </a:buClr>
              <a:buSzPct val="64285"/>
              <a:buFont typeface="Wingdings"/>
              <a:buChar char=""/>
              <a:tabLst>
                <a:tab pos="189230" algn="l"/>
              </a:tabLst>
            </a:pPr>
            <a:r>
              <a:rPr sz="1400" spc="-25" dirty="0">
                <a:solidFill>
                  <a:srgbClr val="646B86"/>
                </a:solidFill>
                <a:latin typeface="Georgia"/>
                <a:cs typeface="Georgia"/>
              </a:rPr>
              <a:t>Prevent private instances </a:t>
            </a:r>
            <a:r>
              <a:rPr sz="1400" spc="-20" dirty="0">
                <a:solidFill>
                  <a:srgbClr val="646B86"/>
                </a:solidFill>
                <a:latin typeface="Georgia"/>
                <a:cs typeface="Georgia"/>
              </a:rPr>
              <a:t>from </a:t>
            </a:r>
            <a:r>
              <a:rPr sz="1400" spc="-25" dirty="0">
                <a:solidFill>
                  <a:srgbClr val="646B86"/>
                </a:solidFill>
                <a:latin typeface="Georgia"/>
                <a:cs typeface="Georgia"/>
              </a:rPr>
              <a:t>receiving inbound </a:t>
            </a:r>
            <a:r>
              <a:rPr sz="1400" spc="-325" dirty="0">
                <a:solidFill>
                  <a:srgbClr val="646B86"/>
                </a:solidFill>
                <a:latin typeface="Georgia"/>
                <a:cs typeface="Georgia"/>
              </a:rPr>
              <a:t> </a:t>
            </a:r>
            <a:r>
              <a:rPr sz="1400" spc="-20" dirty="0">
                <a:solidFill>
                  <a:srgbClr val="646B86"/>
                </a:solidFill>
                <a:latin typeface="Georgia"/>
                <a:cs typeface="Georgia"/>
              </a:rPr>
              <a:t>traffic</a:t>
            </a:r>
            <a:r>
              <a:rPr sz="1400" spc="-45" dirty="0">
                <a:solidFill>
                  <a:srgbClr val="646B86"/>
                </a:solidFill>
                <a:latin typeface="Georgia"/>
                <a:cs typeface="Georgia"/>
              </a:rPr>
              <a:t> </a:t>
            </a:r>
            <a:r>
              <a:rPr sz="1400" spc="-20" dirty="0">
                <a:solidFill>
                  <a:srgbClr val="646B86"/>
                </a:solidFill>
                <a:latin typeface="Georgia"/>
                <a:cs typeface="Georgia"/>
              </a:rPr>
              <a:t>from</a:t>
            </a:r>
            <a:r>
              <a:rPr sz="1400" spc="-60" dirty="0">
                <a:solidFill>
                  <a:srgbClr val="646B86"/>
                </a:solidFill>
                <a:latin typeface="Georgia"/>
                <a:cs typeface="Georgia"/>
              </a:rPr>
              <a:t> </a:t>
            </a:r>
            <a:r>
              <a:rPr sz="1400" spc="-20" dirty="0">
                <a:solidFill>
                  <a:srgbClr val="646B86"/>
                </a:solidFill>
                <a:latin typeface="Georgia"/>
                <a:cs typeface="Georgia"/>
              </a:rPr>
              <a:t>the</a:t>
            </a:r>
            <a:r>
              <a:rPr sz="1400" spc="-40" dirty="0">
                <a:solidFill>
                  <a:srgbClr val="646B86"/>
                </a:solidFill>
                <a:latin typeface="Georgia"/>
                <a:cs typeface="Georgia"/>
              </a:rPr>
              <a:t> </a:t>
            </a:r>
            <a:r>
              <a:rPr sz="1400" spc="-30" dirty="0">
                <a:solidFill>
                  <a:srgbClr val="646B86"/>
                </a:solidFill>
                <a:latin typeface="Georgia"/>
                <a:cs typeface="Georgia"/>
              </a:rPr>
              <a:t>Internet.</a:t>
            </a:r>
            <a:endParaRPr sz="1400" dirty="0">
              <a:latin typeface="Georgia"/>
              <a:cs typeface="Georgia"/>
            </a:endParaRPr>
          </a:p>
        </p:txBody>
      </p:sp>
      <p:pic>
        <p:nvPicPr>
          <p:cNvPr id="7" name="object 7"/>
          <p:cNvPicPr/>
          <p:nvPr/>
        </p:nvPicPr>
        <p:blipFill>
          <a:blip r:embed="rId2" cstate="print"/>
          <a:stretch>
            <a:fillRect/>
          </a:stretch>
        </p:blipFill>
        <p:spPr>
          <a:xfrm>
            <a:off x="6163055" y="3163823"/>
            <a:ext cx="2173224" cy="969263"/>
          </a:xfrm>
          <a:prstGeom prst="rect">
            <a:avLst/>
          </a:prstGeom>
        </p:spPr>
      </p:pic>
      <p:sp>
        <p:nvSpPr>
          <p:cNvPr id="8" name="object 8"/>
          <p:cNvSpPr txBox="1"/>
          <p:nvPr/>
        </p:nvSpPr>
        <p:spPr>
          <a:xfrm>
            <a:off x="7504180" y="3776979"/>
            <a:ext cx="789940" cy="330200"/>
          </a:xfrm>
          <a:prstGeom prst="rect">
            <a:avLst/>
          </a:prstGeom>
        </p:spPr>
        <p:txBody>
          <a:bodyPr vert="horz" wrap="square" lIns="0" tIns="12700" rIns="0" bIns="0" rtlCol="0">
            <a:spAutoFit/>
          </a:bodyPr>
          <a:lstStyle/>
          <a:p>
            <a:pPr marL="48895">
              <a:lnSpc>
                <a:spcPct val="100000"/>
              </a:lnSpc>
              <a:spcBef>
                <a:spcPts val="100"/>
              </a:spcBef>
            </a:pPr>
            <a:r>
              <a:rPr sz="1000" spc="-5" dirty="0">
                <a:solidFill>
                  <a:srgbClr val="CCB400"/>
                </a:solidFill>
                <a:latin typeface="Georgia"/>
                <a:cs typeface="Georgia"/>
              </a:rPr>
              <a:t>10.0.10.0/24</a:t>
            </a:r>
            <a:endParaRPr sz="1000" dirty="0">
              <a:latin typeface="Georgia"/>
              <a:cs typeface="Georgia"/>
            </a:endParaRPr>
          </a:p>
          <a:p>
            <a:pPr marL="12700">
              <a:lnSpc>
                <a:spcPct val="100000"/>
              </a:lnSpc>
            </a:pPr>
            <a:r>
              <a:rPr sz="1000" dirty="0">
                <a:latin typeface="Georgia"/>
                <a:cs typeface="Georgia"/>
              </a:rPr>
              <a:t>P</a:t>
            </a:r>
            <a:r>
              <a:rPr sz="1000" spc="-5" dirty="0">
                <a:latin typeface="Georgia"/>
                <a:cs typeface="Georgia"/>
              </a:rPr>
              <a:t>u</a:t>
            </a:r>
            <a:r>
              <a:rPr sz="1000" dirty="0">
                <a:latin typeface="Georgia"/>
                <a:cs typeface="Georgia"/>
              </a:rPr>
              <a:t>bl</a:t>
            </a:r>
            <a:r>
              <a:rPr sz="1000" spc="-10" dirty="0">
                <a:latin typeface="Georgia"/>
                <a:cs typeface="Georgia"/>
              </a:rPr>
              <a:t>i</a:t>
            </a:r>
            <a:r>
              <a:rPr sz="1000" dirty="0">
                <a:latin typeface="Georgia"/>
                <a:cs typeface="Georgia"/>
              </a:rPr>
              <a:t>c</a:t>
            </a:r>
            <a:r>
              <a:rPr sz="1000" spc="-10" dirty="0">
                <a:latin typeface="Georgia"/>
                <a:cs typeface="Georgia"/>
              </a:rPr>
              <a:t> </a:t>
            </a:r>
            <a:r>
              <a:rPr sz="1000" spc="5" dirty="0">
                <a:latin typeface="Georgia"/>
                <a:cs typeface="Georgia"/>
              </a:rPr>
              <a:t>s</a:t>
            </a:r>
            <a:r>
              <a:rPr sz="1000" spc="-5" dirty="0">
                <a:latin typeface="Georgia"/>
                <a:cs typeface="Georgia"/>
              </a:rPr>
              <a:t>u</a:t>
            </a:r>
            <a:r>
              <a:rPr sz="1000" dirty="0">
                <a:latin typeface="Georgia"/>
                <a:cs typeface="Georgia"/>
              </a:rPr>
              <a:t>b</a:t>
            </a:r>
            <a:r>
              <a:rPr sz="1000" spc="-5" dirty="0">
                <a:latin typeface="Georgia"/>
                <a:cs typeface="Georgia"/>
              </a:rPr>
              <a:t>n</a:t>
            </a:r>
            <a:r>
              <a:rPr sz="1000" dirty="0">
                <a:latin typeface="Georgia"/>
                <a:cs typeface="Georgia"/>
              </a:rPr>
              <a:t>et</a:t>
            </a:r>
          </a:p>
        </p:txBody>
      </p:sp>
      <p:grpSp>
        <p:nvGrpSpPr>
          <p:cNvPr id="9" name="object 9"/>
          <p:cNvGrpSpPr/>
          <p:nvPr/>
        </p:nvGrpSpPr>
        <p:grpSpPr>
          <a:xfrm>
            <a:off x="6254530" y="3002279"/>
            <a:ext cx="1750060" cy="731520"/>
            <a:chOff x="6254530" y="3002279"/>
            <a:chExt cx="1750060" cy="731520"/>
          </a:xfrm>
        </p:grpSpPr>
        <p:pic>
          <p:nvPicPr>
            <p:cNvPr id="10" name="object 10"/>
            <p:cNvPicPr/>
            <p:nvPr/>
          </p:nvPicPr>
          <p:blipFill>
            <a:blip r:embed="rId3" cstate="print"/>
            <a:stretch>
              <a:fillRect/>
            </a:stretch>
          </p:blipFill>
          <p:spPr>
            <a:xfrm>
              <a:off x="6614159" y="3255263"/>
              <a:ext cx="408431" cy="478536"/>
            </a:xfrm>
            <a:prstGeom prst="rect">
              <a:avLst/>
            </a:prstGeom>
          </p:spPr>
        </p:pic>
        <p:pic>
          <p:nvPicPr>
            <p:cNvPr id="11" name="object 11"/>
            <p:cNvPicPr/>
            <p:nvPr/>
          </p:nvPicPr>
          <p:blipFill>
            <a:blip r:embed="rId4" cstate="print"/>
            <a:stretch>
              <a:fillRect/>
            </a:stretch>
          </p:blipFill>
          <p:spPr>
            <a:xfrm>
              <a:off x="6254530" y="3045084"/>
              <a:ext cx="174306" cy="194809"/>
            </a:xfrm>
            <a:prstGeom prst="rect">
              <a:avLst/>
            </a:prstGeom>
          </p:spPr>
        </p:pic>
        <p:pic>
          <p:nvPicPr>
            <p:cNvPr id="12" name="object 12"/>
            <p:cNvPicPr/>
            <p:nvPr/>
          </p:nvPicPr>
          <p:blipFill>
            <a:blip r:embed="rId5" cstate="print"/>
            <a:stretch>
              <a:fillRect/>
            </a:stretch>
          </p:blipFill>
          <p:spPr>
            <a:xfrm>
              <a:off x="6760463" y="3002279"/>
              <a:ext cx="1243583" cy="332232"/>
            </a:xfrm>
            <a:prstGeom prst="rect">
              <a:avLst/>
            </a:prstGeom>
          </p:spPr>
        </p:pic>
        <p:sp>
          <p:nvSpPr>
            <p:cNvPr id="13" name="object 13"/>
            <p:cNvSpPr/>
            <p:nvPr/>
          </p:nvSpPr>
          <p:spPr>
            <a:xfrm>
              <a:off x="6819376" y="3030641"/>
              <a:ext cx="1127760" cy="226060"/>
            </a:xfrm>
            <a:custGeom>
              <a:avLst/>
              <a:gdLst/>
              <a:ahLst/>
              <a:cxnLst/>
              <a:rect l="l" t="t" r="r" b="b"/>
              <a:pathLst>
                <a:path w="1127759" h="226060">
                  <a:moveTo>
                    <a:pt x="0" y="225903"/>
                  </a:moveTo>
                  <a:lnTo>
                    <a:pt x="0" y="74850"/>
                  </a:lnTo>
                  <a:lnTo>
                    <a:pt x="1127301" y="74850"/>
                  </a:lnTo>
                  <a:lnTo>
                    <a:pt x="1127301" y="0"/>
                  </a:lnTo>
                </a:path>
              </a:pathLst>
            </a:custGeom>
            <a:ln w="11429">
              <a:solidFill>
                <a:srgbClr val="4F81BD"/>
              </a:solidFill>
            </a:ln>
          </p:spPr>
          <p:txBody>
            <a:bodyPr wrap="square" lIns="0" tIns="0" rIns="0" bIns="0" rtlCol="0"/>
            <a:lstStyle/>
            <a:p>
              <a:endParaRPr dirty="0"/>
            </a:p>
          </p:txBody>
        </p:sp>
      </p:grpSp>
      <p:sp>
        <p:nvSpPr>
          <p:cNvPr id="14" name="object 14"/>
          <p:cNvSpPr txBox="1"/>
          <p:nvPr/>
        </p:nvSpPr>
        <p:spPr>
          <a:xfrm>
            <a:off x="7078457" y="3261867"/>
            <a:ext cx="93535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NAT instance </a:t>
            </a:r>
            <a:r>
              <a:rPr sz="1000" b="1" spc="-240" dirty="0">
                <a:latin typeface="Georgia"/>
                <a:cs typeface="Georgia"/>
              </a:rPr>
              <a:t> </a:t>
            </a:r>
            <a:r>
              <a:rPr sz="1000" b="1" spc="-5" dirty="0">
                <a:latin typeface="Georgia"/>
                <a:cs typeface="Georgia"/>
              </a:rPr>
              <a:t>with</a:t>
            </a:r>
            <a:r>
              <a:rPr sz="1000" b="1" spc="-55" dirty="0">
                <a:latin typeface="Georgia"/>
                <a:cs typeface="Georgia"/>
              </a:rPr>
              <a:t> </a:t>
            </a:r>
            <a:r>
              <a:rPr sz="1000" b="1" dirty="0">
                <a:latin typeface="Georgia"/>
                <a:cs typeface="Georgia"/>
              </a:rPr>
              <a:t>public</a:t>
            </a:r>
            <a:r>
              <a:rPr sz="1000" b="1" spc="-40" dirty="0">
                <a:latin typeface="Georgia"/>
                <a:cs typeface="Georgia"/>
              </a:rPr>
              <a:t> </a:t>
            </a:r>
            <a:r>
              <a:rPr sz="1000" b="1" dirty="0">
                <a:latin typeface="Georgia"/>
                <a:cs typeface="Georgia"/>
              </a:rPr>
              <a:t>IP</a:t>
            </a:r>
            <a:endParaRPr sz="1000" dirty="0">
              <a:latin typeface="Georgia"/>
              <a:cs typeface="Georgia"/>
            </a:endParaRPr>
          </a:p>
        </p:txBody>
      </p:sp>
      <p:pic>
        <p:nvPicPr>
          <p:cNvPr id="15" name="object 15"/>
          <p:cNvPicPr/>
          <p:nvPr/>
        </p:nvPicPr>
        <p:blipFill>
          <a:blip r:embed="rId6" cstate="print"/>
          <a:stretch>
            <a:fillRect/>
          </a:stretch>
        </p:blipFill>
        <p:spPr>
          <a:xfrm>
            <a:off x="5900928" y="2801111"/>
            <a:ext cx="2691383" cy="2535936"/>
          </a:xfrm>
          <a:prstGeom prst="rect">
            <a:avLst/>
          </a:prstGeom>
        </p:spPr>
      </p:pic>
      <p:sp>
        <p:nvSpPr>
          <p:cNvPr id="16" name="object 16"/>
          <p:cNvSpPr txBox="1"/>
          <p:nvPr/>
        </p:nvSpPr>
        <p:spPr>
          <a:xfrm>
            <a:off x="6487387" y="2643123"/>
            <a:ext cx="77152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Georgia"/>
                <a:cs typeface="Georgia"/>
              </a:rPr>
              <a:t>10.0.0.0</a:t>
            </a:r>
            <a:r>
              <a:rPr sz="1000" b="1" dirty="0">
                <a:latin typeface="Georgia"/>
                <a:cs typeface="Georgia"/>
              </a:rPr>
              <a:t>/</a:t>
            </a:r>
            <a:r>
              <a:rPr sz="1000" b="1" spc="-5" dirty="0">
                <a:latin typeface="Georgia"/>
                <a:cs typeface="Georgia"/>
              </a:rPr>
              <a:t>16</a:t>
            </a:r>
            <a:endParaRPr sz="1000" dirty="0">
              <a:latin typeface="Georgia"/>
              <a:cs typeface="Georgia"/>
            </a:endParaRPr>
          </a:p>
        </p:txBody>
      </p:sp>
      <p:sp>
        <p:nvSpPr>
          <p:cNvPr id="17" name="object 17"/>
          <p:cNvSpPr txBox="1"/>
          <p:nvPr/>
        </p:nvSpPr>
        <p:spPr>
          <a:xfrm>
            <a:off x="8229050" y="2411476"/>
            <a:ext cx="571500" cy="330200"/>
          </a:xfrm>
          <a:prstGeom prst="rect">
            <a:avLst/>
          </a:prstGeom>
        </p:spPr>
        <p:txBody>
          <a:bodyPr vert="horz" wrap="square" lIns="0" tIns="12700" rIns="0" bIns="0" rtlCol="0">
            <a:spAutoFit/>
          </a:bodyPr>
          <a:lstStyle/>
          <a:p>
            <a:pPr marL="20320" marR="5080" indent="-8255">
              <a:lnSpc>
                <a:spcPct val="100000"/>
              </a:lnSpc>
              <a:spcBef>
                <a:spcPts val="100"/>
              </a:spcBef>
            </a:pPr>
            <a:r>
              <a:rPr sz="1000" b="1" dirty="0">
                <a:latin typeface="Georgia"/>
                <a:cs typeface="Georgia"/>
              </a:rPr>
              <a:t>I</a:t>
            </a:r>
            <a:r>
              <a:rPr sz="1000" b="1" spc="-5" dirty="0">
                <a:latin typeface="Georgia"/>
                <a:cs typeface="Georgia"/>
              </a:rPr>
              <a:t>n</a:t>
            </a:r>
            <a:r>
              <a:rPr sz="1000" b="1" dirty="0">
                <a:latin typeface="Georgia"/>
                <a:cs typeface="Georgia"/>
              </a:rPr>
              <a:t>te</a:t>
            </a:r>
            <a:r>
              <a:rPr sz="1000" b="1" spc="5" dirty="0">
                <a:latin typeface="Georgia"/>
                <a:cs typeface="Georgia"/>
              </a:rPr>
              <a:t>r</a:t>
            </a:r>
            <a:r>
              <a:rPr sz="1000" b="1" spc="-5" dirty="0">
                <a:latin typeface="Georgia"/>
                <a:cs typeface="Georgia"/>
              </a:rPr>
              <a:t>n</a:t>
            </a:r>
            <a:r>
              <a:rPr sz="1000" b="1" dirty="0">
                <a:latin typeface="Georgia"/>
                <a:cs typeface="Georgia"/>
              </a:rPr>
              <a:t>et  </a:t>
            </a:r>
            <a:r>
              <a:rPr sz="1000" b="1" spc="-5" dirty="0">
                <a:latin typeface="Georgia"/>
                <a:cs typeface="Georgia"/>
              </a:rPr>
              <a:t>g</a:t>
            </a:r>
            <a:r>
              <a:rPr sz="1000" b="1" dirty="0">
                <a:latin typeface="Georgia"/>
                <a:cs typeface="Georgia"/>
              </a:rPr>
              <a:t>ate</a:t>
            </a:r>
            <a:r>
              <a:rPr sz="1000" b="1" spc="-5" dirty="0">
                <a:latin typeface="Georgia"/>
                <a:cs typeface="Georgia"/>
              </a:rPr>
              <a:t>w</a:t>
            </a:r>
            <a:r>
              <a:rPr sz="1000" b="1" dirty="0">
                <a:latin typeface="Georgia"/>
                <a:cs typeface="Georgia"/>
              </a:rPr>
              <a:t>ay</a:t>
            </a:r>
            <a:endParaRPr sz="1000" dirty="0">
              <a:latin typeface="Georgia"/>
              <a:cs typeface="Georgia"/>
            </a:endParaRPr>
          </a:p>
        </p:txBody>
      </p:sp>
      <p:pic>
        <p:nvPicPr>
          <p:cNvPr id="18" name="object 18"/>
          <p:cNvPicPr/>
          <p:nvPr/>
        </p:nvPicPr>
        <p:blipFill>
          <a:blip r:embed="rId7" cstate="print"/>
          <a:stretch>
            <a:fillRect/>
          </a:stretch>
        </p:blipFill>
        <p:spPr>
          <a:xfrm>
            <a:off x="7583423" y="1511808"/>
            <a:ext cx="734568" cy="734568"/>
          </a:xfrm>
          <a:prstGeom prst="rect">
            <a:avLst/>
          </a:prstGeom>
        </p:spPr>
      </p:pic>
      <p:sp>
        <p:nvSpPr>
          <p:cNvPr id="19" name="object 19"/>
          <p:cNvSpPr txBox="1"/>
          <p:nvPr/>
        </p:nvSpPr>
        <p:spPr>
          <a:xfrm>
            <a:off x="7234279" y="1905000"/>
            <a:ext cx="338455" cy="193040"/>
          </a:xfrm>
          <a:prstGeom prst="rect">
            <a:avLst/>
          </a:prstGeom>
        </p:spPr>
        <p:txBody>
          <a:bodyPr vert="horz" wrap="square" lIns="0" tIns="12700" rIns="0" bIns="0" rtlCol="0">
            <a:spAutoFit/>
          </a:bodyPr>
          <a:lstStyle/>
          <a:p>
            <a:pPr marL="12700">
              <a:lnSpc>
                <a:spcPct val="100000"/>
              </a:lnSpc>
              <a:spcBef>
                <a:spcPts val="100"/>
              </a:spcBef>
            </a:pPr>
            <a:r>
              <a:rPr sz="1100" spc="-35" dirty="0">
                <a:latin typeface="Georgia"/>
                <a:cs typeface="Georgia"/>
              </a:rPr>
              <a:t>u</a:t>
            </a:r>
            <a:r>
              <a:rPr sz="1100" spc="-25" dirty="0">
                <a:latin typeface="Georgia"/>
                <a:cs typeface="Georgia"/>
              </a:rPr>
              <a:t>s</a:t>
            </a:r>
            <a:r>
              <a:rPr sz="1100" spc="-20" dirty="0">
                <a:latin typeface="Georgia"/>
                <a:cs typeface="Georgia"/>
              </a:rPr>
              <a:t>e</a:t>
            </a:r>
            <a:r>
              <a:rPr sz="1100" spc="-30" dirty="0">
                <a:latin typeface="Georgia"/>
                <a:cs typeface="Georgia"/>
              </a:rPr>
              <a:t>r</a:t>
            </a:r>
            <a:r>
              <a:rPr sz="1100" dirty="0">
                <a:latin typeface="Georgia"/>
                <a:cs typeface="Georgia"/>
              </a:rPr>
              <a:t>s</a:t>
            </a:r>
          </a:p>
        </p:txBody>
      </p:sp>
      <p:grpSp>
        <p:nvGrpSpPr>
          <p:cNvPr id="20" name="object 20"/>
          <p:cNvGrpSpPr/>
          <p:nvPr/>
        </p:nvGrpSpPr>
        <p:grpSpPr>
          <a:xfrm>
            <a:off x="6160008" y="2209800"/>
            <a:ext cx="2176780" cy="2935605"/>
            <a:chOff x="6160008" y="2209800"/>
            <a:chExt cx="2176780" cy="2935605"/>
          </a:xfrm>
        </p:grpSpPr>
        <p:pic>
          <p:nvPicPr>
            <p:cNvPr id="21" name="object 21"/>
            <p:cNvPicPr/>
            <p:nvPr/>
          </p:nvPicPr>
          <p:blipFill>
            <a:blip r:embed="rId8" cstate="print"/>
            <a:stretch>
              <a:fillRect/>
            </a:stretch>
          </p:blipFill>
          <p:spPr>
            <a:xfrm>
              <a:off x="6160008" y="4175760"/>
              <a:ext cx="2176272" cy="969263"/>
            </a:xfrm>
            <a:prstGeom prst="rect">
              <a:avLst/>
            </a:prstGeom>
          </p:spPr>
        </p:pic>
        <p:pic>
          <p:nvPicPr>
            <p:cNvPr id="22" name="object 22"/>
            <p:cNvPicPr/>
            <p:nvPr/>
          </p:nvPicPr>
          <p:blipFill>
            <a:blip r:embed="rId9" cstate="print"/>
            <a:stretch>
              <a:fillRect/>
            </a:stretch>
          </p:blipFill>
          <p:spPr>
            <a:xfrm>
              <a:off x="7888224" y="2209800"/>
              <a:ext cx="121920" cy="435863"/>
            </a:xfrm>
            <a:prstGeom prst="rect">
              <a:avLst/>
            </a:prstGeom>
          </p:spPr>
        </p:pic>
        <p:sp>
          <p:nvSpPr>
            <p:cNvPr id="23" name="object 23"/>
            <p:cNvSpPr/>
            <p:nvPr/>
          </p:nvSpPr>
          <p:spPr>
            <a:xfrm>
              <a:off x="7946677" y="2243749"/>
              <a:ext cx="4445" cy="324485"/>
            </a:xfrm>
            <a:custGeom>
              <a:avLst/>
              <a:gdLst/>
              <a:ahLst/>
              <a:cxnLst/>
              <a:rect l="l" t="t" r="r" b="b"/>
              <a:pathLst>
                <a:path w="4445" h="324485">
                  <a:moveTo>
                    <a:pt x="0" y="324321"/>
                  </a:moveTo>
                  <a:lnTo>
                    <a:pt x="4104" y="0"/>
                  </a:lnTo>
                </a:path>
              </a:pathLst>
            </a:custGeom>
            <a:ln w="11429">
              <a:solidFill>
                <a:srgbClr val="4F81BD"/>
              </a:solidFill>
            </a:ln>
          </p:spPr>
          <p:txBody>
            <a:bodyPr wrap="square" lIns="0" tIns="0" rIns="0" bIns="0" rtlCol="0"/>
            <a:lstStyle/>
            <a:p>
              <a:endParaRPr dirty="0"/>
            </a:p>
          </p:txBody>
        </p:sp>
      </p:grpSp>
      <p:sp>
        <p:nvSpPr>
          <p:cNvPr id="24" name="object 24"/>
          <p:cNvSpPr txBox="1"/>
          <p:nvPr/>
        </p:nvSpPr>
        <p:spPr>
          <a:xfrm>
            <a:off x="7456835" y="4788916"/>
            <a:ext cx="837565" cy="330200"/>
          </a:xfrm>
          <a:prstGeom prst="rect">
            <a:avLst/>
          </a:prstGeom>
        </p:spPr>
        <p:txBody>
          <a:bodyPr vert="horz" wrap="square" lIns="0" tIns="12700" rIns="0" bIns="0" rtlCol="0">
            <a:spAutoFit/>
          </a:bodyPr>
          <a:lstStyle/>
          <a:p>
            <a:pPr marL="79375">
              <a:lnSpc>
                <a:spcPct val="100000"/>
              </a:lnSpc>
              <a:spcBef>
                <a:spcPts val="100"/>
              </a:spcBef>
            </a:pPr>
            <a:r>
              <a:rPr sz="1000" spc="-5" dirty="0">
                <a:solidFill>
                  <a:srgbClr val="CCB400"/>
                </a:solidFill>
                <a:latin typeface="Georgia"/>
                <a:cs typeface="Georgia"/>
              </a:rPr>
              <a:t>10.0.20.0/24</a:t>
            </a:r>
            <a:endParaRPr sz="1000" dirty="0">
              <a:latin typeface="Georgia"/>
              <a:cs typeface="Georgia"/>
            </a:endParaRPr>
          </a:p>
          <a:p>
            <a:pPr marL="12700">
              <a:lnSpc>
                <a:spcPct val="100000"/>
              </a:lnSpc>
            </a:pPr>
            <a:r>
              <a:rPr sz="1000" spc="-5" dirty="0">
                <a:latin typeface="Georgia"/>
                <a:cs typeface="Georgia"/>
              </a:rPr>
              <a:t>Private</a:t>
            </a:r>
            <a:r>
              <a:rPr sz="1000" spc="-55" dirty="0">
                <a:latin typeface="Georgia"/>
                <a:cs typeface="Georgia"/>
              </a:rPr>
              <a:t> </a:t>
            </a:r>
            <a:r>
              <a:rPr sz="1000" spc="-5" dirty="0">
                <a:latin typeface="Georgia"/>
                <a:cs typeface="Georgia"/>
              </a:rPr>
              <a:t>subnet</a:t>
            </a:r>
            <a:endParaRPr sz="1000" dirty="0">
              <a:latin typeface="Georgia"/>
              <a:cs typeface="Georgia"/>
            </a:endParaRPr>
          </a:p>
        </p:txBody>
      </p:sp>
      <p:grpSp>
        <p:nvGrpSpPr>
          <p:cNvPr id="25" name="object 25"/>
          <p:cNvGrpSpPr/>
          <p:nvPr/>
        </p:nvGrpSpPr>
        <p:grpSpPr>
          <a:xfrm>
            <a:off x="6253419" y="4056489"/>
            <a:ext cx="769620" cy="689610"/>
            <a:chOff x="6253419" y="4056489"/>
            <a:chExt cx="769620" cy="689610"/>
          </a:xfrm>
        </p:grpSpPr>
        <p:pic>
          <p:nvPicPr>
            <p:cNvPr id="26" name="object 26"/>
            <p:cNvPicPr/>
            <p:nvPr/>
          </p:nvPicPr>
          <p:blipFill>
            <a:blip r:embed="rId10" cstate="print"/>
            <a:stretch>
              <a:fillRect/>
            </a:stretch>
          </p:blipFill>
          <p:spPr>
            <a:xfrm>
              <a:off x="6614160" y="4267200"/>
              <a:ext cx="408431" cy="478536"/>
            </a:xfrm>
            <a:prstGeom prst="rect">
              <a:avLst/>
            </a:prstGeom>
          </p:spPr>
        </p:pic>
        <p:pic>
          <p:nvPicPr>
            <p:cNvPr id="27" name="object 27"/>
            <p:cNvPicPr/>
            <p:nvPr/>
          </p:nvPicPr>
          <p:blipFill>
            <a:blip r:embed="rId11" cstate="print"/>
            <a:stretch>
              <a:fillRect/>
            </a:stretch>
          </p:blipFill>
          <p:spPr>
            <a:xfrm>
              <a:off x="6253419" y="4056489"/>
              <a:ext cx="174304" cy="194807"/>
            </a:xfrm>
            <a:prstGeom prst="rect">
              <a:avLst/>
            </a:prstGeom>
          </p:spPr>
        </p:pic>
      </p:grpSp>
      <p:sp>
        <p:nvSpPr>
          <p:cNvPr id="28" name="object 28"/>
          <p:cNvSpPr txBox="1"/>
          <p:nvPr/>
        </p:nvSpPr>
        <p:spPr>
          <a:xfrm>
            <a:off x="7077345" y="4273803"/>
            <a:ext cx="109156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Private</a:t>
            </a:r>
            <a:r>
              <a:rPr sz="1000" b="1" spc="-45" dirty="0">
                <a:latin typeface="Georgia"/>
                <a:cs typeface="Georgia"/>
              </a:rPr>
              <a:t> </a:t>
            </a:r>
            <a:r>
              <a:rPr sz="1000" b="1" spc="-5" dirty="0">
                <a:latin typeface="Georgia"/>
                <a:cs typeface="Georgia"/>
              </a:rPr>
              <a:t>instance </a:t>
            </a:r>
            <a:r>
              <a:rPr sz="1000" b="1" spc="-240" dirty="0">
                <a:latin typeface="Georgia"/>
                <a:cs typeface="Georgia"/>
              </a:rPr>
              <a:t> </a:t>
            </a:r>
            <a:r>
              <a:rPr sz="1000" b="1" spc="-5" dirty="0">
                <a:latin typeface="Georgia"/>
                <a:cs typeface="Georgia"/>
              </a:rPr>
              <a:t>with</a:t>
            </a:r>
            <a:r>
              <a:rPr sz="1000" b="1" spc="-25" dirty="0">
                <a:latin typeface="Georgia"/>
                <a:cs typeface="Georgia"/>
              </a:rPr>
              <a:t> </a:t>
            </a:r>
            <a:r>
              <a:rPr sz="1000" b="1" spc="-5" dirty="0">
                <a:latin typeface="Georgia"/>
                <a:cs typeface="Georgia"/>
              </a:rPr>
              <a:t>private</a:t>
            </a:r>
            <a:r>
              <a:rPr sz="1000" b="1" spc="-15" dirty="0">
                <a:latin typeface="Georgia"/>
                <a:cs typeface="Georgia"/>
              </a:rPr>
              <a:t> </a:t>
            </a:r>
            <a:r>
              <a:rPr sz="1000" b="1" dirty="0">
                <a:latin typeface="Georgia"/>
                <a:cs typeface="Georgia"/>
              </a:rPr>
              <a:t>IP</a:t>
            </a:r>
            <a:endParaRPr sz="1000" dirty="0">
              <a:latin typeface="Georgia"/>
              <a:cs typeface="Georgia"/>
            </a:endParaRPr>
          </a:p>
        </p:txBody>
      </p:sp>
      <p:grpSp>
        <p:nvGrpSpPr>
          <p:cNvPr id="29" name="object 29"/>
          <p:cNvGrpSpPr/>
          <p:nvPr/>
        </p:nvGrpSpPr>
        <p:grpSpPr>
          <a:xfrm>
            <a:off x="3977640" y="3538728"/>
            <a:ext cx="3148965" cy="829310"/>
            <a:chOff x="3977640" y="3538728"/>
            <a:chExt cx="3148965" cy="829310"/>
          </a:xfrm>
        </p:grpSpPr>
        <p:pic>
          <p:nvPicPr>
            <p:cNvPr id="30" name="object 30"/>
            <p:cNvPicPr/>
            <p:nvPr/>
          </p:nvPicPr>
          <p:blipFill>
            <a:blip r:embed="rId12" cstate="print"/>
            <a:stretch>
              <a:fillRect/>
            </a:stretch>
          </p:blipFill>
          <p:spPr>
            <a:xfrm>
              <a:off x="6760464" y="3700272"/>
              <a:ext cx="115824" cy="646176"/>
            </a:xfrm>
            <a:prstGeom prst="rect">
              <a:avLst/>
            </a:prstGeom>
          </p:spPr>
        </p:pic>
        <p:pic>
          <p:nvPicPr>
            <p:cNvPr id="31" name="object 31"/>
            <p:cNvPicPr/>
            <p:nvPr/>
          </p:nvPicPr>
          <p:blipFill>
            <a:blip r:embed="rId13" cstate="print"/>
            <a:stretch>
              <a:fillRect/>
            </a:stretch>
          </p:blipFill>
          <p:spPr>
            <a:xfrm>
              <a:off x="6522720" y="3706368"/>
              <a:ext cx="603503" cy="603504"/>
            </a:xfrm>
            <a:prstGeom prst="rect">
              <a:avLst/>
            </a:prstGeom>
          </p:spPr>
        </p:pic>
        <p:pic>
          <p:nvPicPr>
            <p:cNvPr id="32" name="object 32"/>
            <p:cNvPicPr/>
            <p:nvPr/>
          </p:nvPicPr>
          <p:blipFill>
            <a:blip r:embed="rId14" cstate="print"/>
            <a:stretch>
              <a:fillRect/>
            </a:stretch>
          </p:blipFill>
          <p:spPr>
            <a:xfrm>
              <a:off x="5547360" y="3569208"/>
              <a:ext cx="1033271" cy="521207"/>
            </a:xfrm>
            <a:prstGeom prst="rect">
              <a:avLst/>
            </a:prstGeom>
          </p:spPr>
        </p:pic>
        <p:sp>
          <p:nvSpPr>
            <p:cNvPr id="33" name="object 33"/>
            <p:cNvSpPr/>
            <p:nvPr/>
          </p:nvSpPr>
          <p:spPr>
            <a:xfrm>
              <a:off x="5605140" y="3600450"/>
              <a:ext cx="920115" cy="407034"/>
            </a:xfrm>
            <a:custGeom>
              <a:avLst/>
              <a:gdLst/>
              <a:ahLst/>
              <a:cxnLst/>
              <a:rect l="l" t="t" r="r" b="b"/>
              <a:pathLst>
                <a:path w="920115" h="407035">
                  <a:moveTo>
                    <a:pt x="920084" y="406434"/>
                  </a:moveTo>
                  <a:lnTo>
                    <a:pt x="0" y="0"/>
                  </a:lnTo>
                </a:path>
              </a:pathLst>
            </a:custGeom>
            <a:ln w="11429">
              <a:solidFill>
                <a:srgbClr val="000000"/>
              </a:solidFill>
            </a:ln>
          </p:spPr>
          <p:txBody>
            <a:bodyPr wrap="square" lIns="0" tIns="0" rIns="0" bIns="0" rtlCol="0"/>
            <a:lstStyle/>
            <a:p>
              <a:endParaRPr dirty="0"/>
            </a:p>
          </p:txBody>
        </p:sp>
        <p:pic>
          <p:nvPicPr>
            <p:cNvPr id="34" name="object 34"/>
            <p:cNvPicPr/>
            <p:nvPr/>
          </p:nvPicPr>
          <p:blipFill>
            <a:blip r:embed="rId15" cstate="print"/>
            <a:stretch>
              <a:fillRect/>
            </a:stretch>
          </p:blipFill>
          <p:spPr>
            <a:xfrm>
              <a:off x="5547360" y="3974592"/>
              <a:ext cx="1033271" cy="387095"/>
            </a:xfrm>
            <a:prstGeom prst="rect">
              <a:avLst/>
            </a:prstGeom>
          </p:spPr>
        </p:pic>
        <p:sp>
          <p:nvSpPr>
            <p:cNvPr id="35" name="object 35"/>
            <p:cNvSpPr/>
            <p:nvPr/>
          </p:nvSpPr>
          <p:spPr>
            <a:xfrm>
              <a:off x="5605140" y="4006884"/>
              <a:ext cx="920115" cy="271145"/>
            </a:xfrm>
            <a:custGeom>
              <a:avLst/>
              <a:gdLst/>
              <a:ahLst/>
              <a:cxnLst/>
              <a:rect l="l" t="t" r="r" b="b"/>
              <a:pathLst>
                <a:path w="920115" h="271145">
                  <a:moveTo>
                    <a:pt x="920084" y="0"/>
                  </a:moveTo>
                  <a:lnTo>
                    <a:pt x="0" y="271084"/>
                  </a:lnTo>
                </a:path>
              </a:pathLst>
            </a:custGeom>
            <a:ln w="11429">
              <a:solidFill>
                <a:srgbClr val="000000"/>
              </a:solidFill>
            </a:ln>
          </p:spPr>
          <p:txBody>
            <a:bodyPr wrap="square" lIns="0" tIns="0" rIns="0" bIns="0" rtlCol="0"/>
            <a:lstStyle/>
            <a:p>
              <a:endParaRPr dirty="0"/>
            </a:p>
          </p:txBody>
        </p:sp>
        <p:pic>
          <p:nvPicPr>
            <p:cNvPr id="36" name="object 36"/>
            <p:cNvPicPr/>
            <p:nvPr/>
          </p:nvPicPr>
          <p:blipFill>
            <a:blip r:embed="rId16" cstate="print"/>
            <a:stretch>
              <a:fillRect/>
            </a:stretch>
          </p:blipFill>
          <p:spPr>
            <a:xfrm>
              <a:off x="3977640" y="3538728"/>
              <a:ext cx="1719072" cy="829056"/>
            </a:xfrm>
            <a:prstGeom prst="rect">
              <a:avLst/>
            </a:prstGeom>
          </p:spPr>
        </p:pic>
      </p:grpSp>
      <p:graphicFrame>
        <p:nvGraphicFramePr>
          <p:cNvPr id="37" name="object 37"/>
          <p:cNvGraphicFramePr>
            <a:graphicFrameLocks noGrp="1"/>
          </p:cNvGraphicFramePr>
          <p:nvPr/>
        </p:nvGraphicFramePr>
        <p:xfrm>
          <a:off x="4002281" y="3564981"/>
          <a:ext cx="1596390" cy="704645"/>
        </p:xfrm>
        <a:graphic>
          <a:graphicData uri="http://schemas.openxmlformats.org/drawingml/2006/table">
            <a:tbl>
              <a:tblPr firstRow="1" bandRow="1">
                <a:tableStyleId>{2D5ABB26-0587-4C30-8999-92F81FD0307C}</a:tableStyleId>
              </a:tblPr>
              <a:tblGrid>
                <a:gridCol w="993140">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tblGrid>
              <a:tr h="220980">
                <a:tc>
                  <a:txBody>
                    <a:bodyPr/>
                    <a:lstStyle/>
                    <a:p>
                      <a:pPr marL="67945">
                        <a:lnSpc>
                          <a:spcPct val="100000"/>
                        </a:lnSpc>
                        <a:spcBef>
                          <a:spcPts val="280"/>
                        </a:spcBef>
                      </a:pPr>
                      <a:r>
                        <a:rPr sz="1000" spc="-5" dirty="0">
                          <a:latin typeface="Georgia"/>
                          <a:cs typeface="Georgia"/>
                        </a:rPr>
                        <a:t>Destination</a:t>
                      </a:r>
                      <a:endParaRPr sz="1000" dirty="0">
                        <a:latin typeface="Georgia"/>
                        <a:cs typeface="Georgia"/>
                      </a:endParaRPr>
                    </a:p>
                  </a:txBody>
                  <a:tcPr marL="0" marR="0" marT="3556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9EFE8"/>
                    </a:solidFill>
                  </a:tcPr>
                </a:tc>
                <a:tc>
                  <a:txBody>
                    <a:bodyPr/>
                    <a:lstStyle/>
                    <a:p>
                      <a:pPr marL="68580">
                        <a:lnSpc>
                          <a:spcPct val="100000"/>
                        </a:lnSpc>
                        <a:spcBef>
                          <a:spcPts val="280"/>
                        </a:spcBef>
                      </a:pPr>
                      <a:r>
                        <a:rPr sz="1000" spc="-5" dirty="0">
                          <a:latin typeface="Georgia"/>
                          <a:cs typeface="Georgia"/>
                        </a:rPr>
                        <a:t>Target</a:t>
                      </a:r>
                      <a:endParaRPr sz="1000" dirty="0">
                        <a:latin typeface="Georgia"/>
                        <a:cs typeface="Georgia"/>
                      </a:endParaRPr>
                    </a:p>
                  </a:txBody>
                  <a:tcPr marL="0" marR="0" marT="3556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9EFE8"/>
                    </a:solidFill>
                  </a:tcPr>
                </a:tc>
                <a:extLst>
                  <a:ext uri="{0D108BD9-81ED-4DB2-BD59-A6C34878D82A}">
                    <a16:rowId xmlns:a16="http://schemas.microsoft.com/office/drawing/2014/main" val="10000"/>
                  </a:ext>
                </a:extLst>
              </a:tr>
              <a:tr h="262685">
                <a:tc>
                  <a:txBody>
                    <a:bodyPr/>
                    <a:lstStyle/>
                    <a:p>
                      <a:pPr marL="67945">
                        <a:lnSpc>
                          <a:spcPct val="100000"/>
                        </a:lnSpc>
                        <a:spcBef>
                          <a:spcPts val="434"/>
                        </a:spcBef>
                      </a:pPr>
                      <a:r>
                        <a:rPr sz="1000" spc="-5" dirty="0">
                          <a:latin typeface="Georgia"/>
                          <a:cs typeface="Georgia"/>
                        </a:rPr>
                        <a:t>10.0.0.0/16</a:t>
                      </a:r>
                      <a:endParaRPr sz="1000" dirty="0">
                        <a:latin typeface="Georgia"/>
                        <a:cs typeface="Georgia"/>
                      </a:endParaRPr>
                    </a:p>
                  </a:txBody>
                  <a:tcPr marL="0" marR="0" marT="55244"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68580">
                        <a:lnSpc>
                          <a:spcPct val="100000"/>
                        </a:lnSpc>
                        <a:spcBef>
                          <a:spcPts val="434"/>
                        </a:spcBef>
                      </a:pPr>
                      <a:r>
                        <a:rPr sz="1000" spc="-5" dirty="0">
                          <a:latin typeface="Georgia"/>
                          <a:cs typeface="Georgia"/>
                        </a:rPr>
                        <a:t>local</a:t>
                      </a:r>
                      <a:endParaRPr sz="1000" dirty="0">
                        <a:latin typeface="Georgia"/>
                        <a:cs typeface="Georgia"/>
                      </a:endParaRPr>
                    </a:p>
                  </a:txBody>
                  <a:tcPr marL="0" marR="0" marT="55244"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220980">
                <a:tc>
                  <a:txBody>
                    <a:bodyPr/>
                    <a:lstStyle/>
                    <a:p>
                      <a:pPr marL="67945">
                        <a:lnSpc>
                          <a:spcPct val="100000"/>
                        </a:lnSpc>
                        <a:spcBef>
                          <a:spcPts val="260"/>
                        </a:spcBef>
                      </a:pPr>
                      <a:r>
                        <a:rPr sz="1000" dirty="0">
                          <a:latin typeface="Georgia"/>
                          <a:cs typeface="Georgia"/>
                        </a:rPr>
                        <a:t>0.0.0.0/0</a:t>
                      </a:r>
                    </a:p>
                  </a:txBody>
                  <a:tcPr marL="0" marR="0" marT="330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68580">
                        <a:lnSpc>
                          <a:spcPct val="100000"/>
                        </a:lnSpc>
                        <a:spcBef>
                          <a:spcPts val="260"/>
                        </a:spcBef>
                      </a:pPr>
                      <a:r>
                        <a:rPr sz="1000" spc="-5" dirty="0">
                          <a:latin typeface="Georgia"/>
                          <a:cs typeface="Georgia"/>
                        </a:rPr>
                        <a:t>NAT</a:t>
                      </a:r>
                      <a:endParaRPr sz="1000" dirty="0">
                        <a:latin typeface="Georgia"/>
                        <a:cs typeface="Georgia"/>
                      </a:endParaRPr>
                    </a:p>
                  </a:txBody>
                  <a:tcPr marL="0" marR="0" marT="330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38" name="object 38"/>
          <p:cNvGrpSpPr/>
          <p:nvPr/>
        </p:nvGrpSpPr>
        <p:grpSpPr>
          <a:xfrm>
            <a:off x="6025896" y="2572511"/>
            <a:ext cx="2161540" cy="460375"/>
            <a:chOff x="6025896" y="2572511"/>
            <a:chExt cx="2161540" cy="460375"/>
          </a:xfrm>
        </p:grpSpPr>
        <p:pic>
          <p:nvPicPr>
            <p:cNvPr id="39" name="object 39"/>
            <p:cNvPicPr/>
            <p:nvPr/>
          </p:nvPicPr>
          <p:blipFill>
            <a:blip r:embed="rId17" cstate="print"/>
            <a:stretch>
              <a:fillRect/>
            </a:stretch>
          </p:blipFill>
          <p:spPr>
            <a:xfrm>
              <a:off x="7748016" y="2572511"/>
              <a:ext cx="438912" cy="460248"/>
            </a:xfrm>
            <a:prstGeom prst="rect">
              <a:avLst/>
            </a:prstGeom>
          </p:spPr>
        </p:pic>
        <p:pic>
          <p:nvPicPr>
            <p:cNvPr id="40" name="object 40"/>
            <p:cNvPicPr/>
            <p:nvPr/>
          </p:nvPicPr>
          <p:blipFill>
            <a:blip r:embed="rId18" cstate="print"/>
            <a:stretch>
              <a:fillRect/>
            </a:stretch>
          </p:blipFill>
          <p:spPr>
            <a:xfrm>
              <a:off x="6025896" y="2627375"/>
              <a:ext cx="441960" cy="292608"/>
            </a:xfrm>
            <a:prstGeom prst="rect">
              <a:avLst/>
            </a:prstGeom>
          </p:spPr>
        </p:pic>
      </p:grpSp>
      <p:sp>
        <p:nvSpPr>
          <p:cNvPr id="41" name="object 41"/>
          <p:cNvSpPr txBox="1"/>
          <p:nvPr/>
        </p:nvSpPr>
        <p:spPr>
          <a:xfrm>
            <a:off x="500882" y="4021328"/>
            <a:ext cx="3484245" cy="836930"/>
          </a:xfrm>
          <a:prstGeom prst="rect">
            <a:avLst/>
          </a:prstGeom>
        </p:spPr>
        <p:txBody>
          <a:bodyPr vert="horz" wrap="square" lIns="0" tIns="12700" rIns="0" bIns="0" rtlCol="0">
            <a:spAutoFit/>
          </a:bodyPr>
          <a:lstStyle/>
          <a:p>
            <a:pPr marL="12700">
              <a:lnSpc>
                <a:spcPct val="100000"/>
              </a:lnSpc>
              <a:spcBef>
                <a:spcPts val="100"/>
              </a:spcBef>
            </a:pPr>
            <a:r>
              <a:rPr sz="1500" b="1" spc="-45" dirty="0">
                <a:latin typeface="Arial"/>
                <a:cs typeface="Arial"/>
              </a:rPr>
              <a:t>Two</a:t>
            </a:r>
            <a:r>
              <a:rPr sz="1500" b="1" spc="-30" dirty="0">
                <a:latin typeface="Arial"/>
                <a:cs typeface="Arial"/>
              </a:rPr>
              <a:t> </a:t>
            </a:r>
            <a:r>
              <a:rPr sz="1500" b="1" spc="-5" dirty="0">
                <a:latin typeface="Arial"/>
                <a:cs typeface="Arial"/>
              </a:rPr>
              <a:t>primary</a:t>
            </a:r>
            <a:r>
              <a:rPr sz="1500" b="1" spc="-20" dirty="0">
                <a:latin typeface="Arial"/>
                <a:cs typeface="Arial"/>
              </a:rPr>
              <a:t> </a:t>
            </a:r>
            <a:r>
              <a:rPr sz="1500" b="1" spc="-5" dirty="0">
                <a:latin typeface="Arial"/>
                <a:cs typeface="Arial"/>
              </a:rPr>
              <a:t>options:</a:t>
            </a:r>
            <a:endParaRPr sz="1500" dirty="0">
              <a:latin typeface="Arial"/>
              <a:cs typeface="Arial"/>
            </a:endParaRPr>
          </a:p>
          <a:p>
            <a:pPr marL="274955" marR="5080" indent="-171450">
              <a:lnSpc>
                <a:spcPts val="1610"/>
              </a:lnSpc>
              <a:spcBef>
                <a:spcPts val="1410"/>
              </a:spcBef>
              <a:buClr>
                <a:srgbClr val="FBA019"/>
              </a:buClr>
              <a:buFont typeface="Wingdings"/>
              <a:buChar char=""/>
              <a:tabLst>
                <a:tab pos="274955" algn="l"/>
              </a:tabLst>
            </a:pPr>
            <a:r>
              <a:rPr sz="1400" spc="-30" dirty="0">
                <a:solidFill>
                  <a:srgbClr val="646B86"/>
                </a:solidFill>
                <a:latin typeface="Georgia"/>
                <a:cs typeface="Georgia"/>
              </a:rPr>
              <a:t>Amazon</a:t>
            </a:r>
            <a:r>
              <a:rPr sz="1400" spc="-45" dirty="0">
                <a:solidFill>
                  <a:srgbClr val="646B86"/>
                </a:solidFill>
                <a:latin typeface="Georgia"/>
                <a:cs typeface="Georgia"/>
              </a:rPr>
              <a:t> </a:t>
            </a:r>
            <a:r>
              <a:rPr sz="1400" spc="-25" dirty="0">
                <a:solidFill>
                  <a:srgbClr val="646B86"/>
                </a:solidFill>
                <a:latin typeface="Georgia"/>
                <a:cs typeface="Georgia"/>
              </a:rPr>
              <a:t>EC2</a:t>
            </a:r>
            <a:r>
              <a:rPr sz="1400" spc="-50" dirty="0">
                <a:solidFill>
                  <a:srgbClr val="646B86"/>
                </a:solidFill>
                <a:latin typeface="Georgia"/>
                <a:cs typeface="Georgia"/>
              </a:rPr>
              <a:t> </a:t>
            </a:r>
            <a:r>
              <a:rPr sz="1400" spc="-25" dirty="0">
                <a:solidFill>
                  <a:srgbClr val="646B86"/>
                </a:solidFill>
                <a:latin typeface="Georgia"/>
                <a:cs typeface="Georgia"/>
              </a:rPr>
              <a:t>instance</a:t>
            </a:r>
            <a:r>
              <a:rPr sz="1400" spc="-50" dirty="0">
                <a:solidFill>
                  <a:srgbClr val="646B86"/>
                </a:solidFill>
                <a:latin typeface="Georgia"/>
                <a:cs typeface="Georgia"/>
              </a:rPr>
              <a:t> </a:t>
            </a:r>
            <a:r>
              <a:rPr sz="1400" spc="-20" dirty="0">
                <a:solidFill>
                  <a:srgbClr val="646B86"/>
                </a:solidFill>
                <a:latin typeface="Georgia"/>
                <a:cs typeface="Georgia"/>
              </a:rPr>
              <a:t>set</a:t>
            </a:r>
            <a:r>
              <a:rPr sz="1400" spc="-40" dirty="0">
                <a:solidFill>
                  <a:srgbClr val="646B86"/>
                </a:solidFill>
                <a:latin typeface="Georgia"/>
                <a:cs typeface="Georgia"/>
              </a:rPr>
              <a:t> </a:t>
            </a:r>
            <a:r>
              <a:rPr sz="1400" spc="-15" dirty="0">
                <a:solidFill>
                  <a:srgbClr val="646B86"/>
                </a:solidFill>
                <a:latin typeface="Georgia"/>
                <a:cs typeface="Georgia"/>
              </a:rPr>
              <a:t>up</a:t>
            </a:r>
            <a:r>
              <a:rPr sz="1400" spc="-45" dirty="0">
                <a:solidFill>
                  <a:srgbClr val="646B86"/>
                </a:solidFill>
                <a:latin typeface="Georgia"/>
                <a:cs typeface="Georgia"/>
              </a:rPr>
              <a:t> </a:t>
            </a:r>
            <a:r>
              <a:rPr sz="1400" spc="-20" dirty="0">
                <a:solidFill>
                  <a:srgbClr val="646B86"/>
                </a:solidFill>
                <a:latin typeface="Georgia"/>
                <a:cs typeface="Georgia"/>
              </a:rPr>
              <a:t>as</a:t>
            </a:r>
            <a:r>
              <a:rPr sz="1400" spc="-40" dirty="0">
                <a:solidFill>
                  <a:srgbClr val="646B86"/>
                </a:solidFill>
                <a:latin typeface="Georgia"/>
                <a:cs typeface="Georgia"/>
              </a:rPr>
              <a:t> </a:t>
            </a:r>
            <a:r>
              <a:rPr sz="1400" dirty="0">
                <a:solidFill>
                  <a:srgbClr val="646B86"/>
                </a:solidFill>
                <a:latin typeface="Georgia"/>
                <a:cs typeface="Georgia"/>
              </a:rPr>
              <a:t>a</a:t>
            </a:r>
            <a:r>
              <a:rPr sz="1400" spc="-50" dirty="0">
                <a:solidFill>
                  <a:srgbClr val="646B86"/>
                </a:solidFill>
                <a:latin typeface="Georgia"/>
                <a:cs typeface="Georgia"/>
              </a:rPr>
              <a:t> </a:t>
            </a:r>
            <a:r>
              <a:rPr sz="1400" spc="-30" dirty="0">
                <a:solidFill>
                  <a:srgbClr val="646B86"/>
                </a:solidFill>
                <a:latin typeface="Georgia"/>
                <a:cs typeface="Georgia"/>
              </a:rPr>
              <a:t>NAT</a:t>
            </a:r>
            <a:r>
              <a:rPr sz="1400" spc="-45" dirty="0">
                <a:solidFill>
                  <a:srgbClr val="646B86"/>
                </a:solidFill>
                <a:latin typeface="Georgia"/>
                <a:cs typeface="Georgia"/>
              </a:rPr>
              <a:t> </a:t>
            </a:r>
            <a:r>
              <a:rPr sz="1400" spc="-5" dirty="0">
                <a:solidFill>
                  <a:srgbClr val="646B86"/>
                </a:solidFill>
                <a:latin typeface="Georgia"/>
                <a:cs typeface="Georgia"/>
              </a:rPr>
              <a:t>in</a:t>
            </a:r>
            <a:r>
              <a:rPr sz="1400" spc="-45" dirty="0">
                <a:solidFill>
                  <a:srgbClr val="646B86"/>
                </a:solidFill>
                <a:latin typeface="Georgia"/>
                <a:cs typeface="Georgia"/>
              </a:rPr>
              <a:t> </a:t>
            </a:r>
            <a:r>
              <a:rPr sz="1400" dirty="0">
                <a:solidFill>
                  <a:srgbClr val="646B86"/>
                </a:solidFill>
                <a:latin typeface="Georgia"/>
                <a:cs typeface="Georgia"/>
              </a:rPr>
              <a:t>a </a:t>
            </a:r>
            <a:r>
              <a:rPr sz="1400" spc="-325" dirty="0">
                <a:solidFill>
                  <a:srgbClr val="646B86"/>
                </a:solidFill>
                <a:latin typeface="Georgia"/>
                <a:cs typeface="Georgia"/>
              </a:rPr>
              <a:t> </a:t>
            </a:r>
            <a:r>
              <a:rPr sz="1400" spc="-25" dirty="0">
                <a:solidFill>
                  <a:srgbClr val="646B86"/>
                </a:solidFill>
                <a:latin typeface="Georgia"/>
                <a:cs typeface="Georgia"/>
              </a:rPr>
              <a:t>public</a:t>
            </a:r>
            <a:r>
              <a:rPr sz="1400" spc="-45" dirty="0">
                <a:solidFill>
                  <a:srgbClr val="646B86"/>
                </a:solidFill>
                <a:latin typeface="Georgia"/>
                <a:cs typeface="Georgia"/>
              </a:rPr>
              <a:t> </a:t>
            </a:r>
            <a:r>
              <a:rPr sz="1400" spc="-25" dirty="0">
                <a:solidFill>
                  <a:srgbClr val="646B86"/>
                </a:solidFill>
                <a:latin typeface="Georgia"/>
                <a:cs typeface="Georgia"/>
              </a:rPr>
              <a:t>subnet</a:t>
            </a:r>
            <a:endParaRPr sz="1400" dirty="0">
              <a:latin typeface="Georgia"/>
              <a:cs typeface="Georgia"/>
            </a:endParaRPr>
          </a:p>
        </p:txBody>
      </p:sp>
      <p:sp>
        <p:nvSpPr>
          <p:cNvPr id="42" name="object 42"/>
          <p:cNvSpPr txBox="1"/>
          <p:nvPr/>
        </p:nvSpPr>
        <p:spPr>
          <a:xfrm>
            <a:off x="591687" y="5000244"/>
            <a:ext cx="1611630" cy="238760"/>
          </a:xfrm>
          <a:prstGeom prst="rect">
            <a:avLst/>
          </a:prstGeom>
        </p:spPr>
        <p:txBody>
          <a:bodyPr vert="horz" wrap="square" lIns="0" tIns="12700" rIns="0" bIns="0" rtlCol="0">
            <a:spAutoFit/>
          </a:bodyPr>
          <a:lstStyle/>
          <a:p>
            <a:pPr marL="184150" indent="-171450">
              <a:lnSpc>
                <a:spcPct val="100000"/>
              </a:lnSpc>
              <a:spcBef>
                <a:spcPts val="100"/>
              </a:spcBef>
              <a:buClr>
                <a:srgbClr val="FBA019"/>
              </a:buClr>
              <a:buFont typeface="Wingdings"/>
              <a:buChar char=""/>
              <a:tabLst>
                <a:tab pos="184150" algn="l"/>
              </a:tabLst>
            </a:pPr>
            <a:r>
              <a:rPr sz="1400" spc="-35" dirty="0">
                <a:solidFill>
                  <a:srgbClr val="646B86"/>
                </a:solidFill>
                <a:latin typeface="Georgia"/>
                <a:cs typeface="Georgia"/>
              </a:rPr>
              <a:t>V</a:t>
            </a:r>
            <a:r>
              <a:rPr sz="1400" spc="-30" dirty="0">
                <a:solidFill>
                  <a:srgbClr val="646B86"/>
                </a:solidFill>
                <a:latin typeface="Georgia"/>
                <a:cs typeface="Georgia"/>
              </a:rPr>
              <a:t>P</a:t>
            </a:r>
            <a:r>
              <a:rPr sz="1400" dirty="0">
                <a:solidFill>
                  <a:srgbClr val="646B86"/>
                </a:solidFill>
                <a:latin typeface="Georgia"/>
                <a:cs typeface="Georgia"/>
              </a:rPr>
              <a:t>C</a:t>
            </a:r>
            <a:r>
              <a:rPr sz="1400" spc="-50" dirty="0">
                <a:solidFill>
                  <a:srgbClr val="646B86"/>
                </a:solidFill>
                <a:latin typeface="Georgia"/>
                <a:cs typeface="Georgia"/>
              </a:rPr>
              <a:t> </a:t>
            </a:r>
            <a:r>
              <a:rPr sz="1400" spc="-40" dirty="0">
                <a:solidFill>
                  <a:srgbClr val="646B86"/>
                </a:solidFill>
                <a:latin typeface="Georgia"/>
                <a:cs typeface="Georgia"/>
              </a:rPr>
              <a:t>NA</a:t>
            </a:r>
            <a:r>
              <a:rPr sz="1400" dirty="0">
                <a:solidFill>
                  <a:srgbClr val="646B86"/>
                </a:solidFill>
                <a:latin typeface="Georgia"/>
                <a:cs typeface="Georgia"/>
              </a:rPr>
              <a:t>T</a:t>
            </a:r>
            <a:r>
              <a:rPr sz="1400" spc="-45" dirty="0">
                <a:solidFill>
                  <a:srgbClr val="646B86"/>
                </a:solidFill>
                <a:latin typeface="Georgia"/>
                <a:cs typeface="Georgia"/>
              </a:rPr>
              <a:t> G</a:t>
            </a:r>
            <a:r>
              <a:rPr sz="1400" spc="-35" dirty="0">
                <a:solidFill>
                  <a:srgbClr val="646B86"/>
                </a:solidFill>
                <a:latin typeface="Georgia"/>
                <a:cs typeface="Georgia"/>
              </a:rPr>
              <a:t>a</a:t>
            </a:r>
            <a:r>
              <a:rPr sz="1400" spc="-20" dirty="0">
                <a:solidFill>
                  <a:srgbClr val="646B86"/>
                </a:solidFill>
                <a:latin typeface="Georgia"/>
                <a:cs typeface="Georgia"/>
              </a:rPr>
              <a:t>t</a:t>
            </a:r>
            <a:r>
              <a:rPr sz="1400" spc="-30" dirty="0">
                <a:solidFill>
                  <a:srgbClr val="646B86"/>
                </a:solidFill>
                <a:latin typeface="Georgia"/>
                <a:cs typeface="Georgia"/>
              </a:rPr>
              <a:t>e</a:t>
            </a:r>
            <a:r>
              <a:rPr sz="1400" spc="-35" dirty="0">
                <a:solidFill>
                  <a:srgbClr val="646B86"/>
                </a:solidFill>
                <a:latin typeface="Georgia"/>
                <a:cs typeface="Georgia"/>
              </a:rPr>
              <a:t>wa</a:t>
            </a:r>
            <a:r>
              <a:rPr sz="1400" dirty="0">
                <a:solidFill>
                  <a:srgbClr val="646B86"/>
                </a:solidFill>
                <a:latin typeface="Georgia"/>
                <a:cs typeface="Georgia"/>
              </a:rPr>
              <a:t>y</a:t>
            </a:r>
            <a:endParaRPr sz="1400" dirty="0">
              <a:latin typeface="Georgia"/>
              <a:cs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2462" y="381000"/>
            <a:ext cx="2759075" cy="505267"/>
          </a:xfrm>
          <a:prstGeom prst="rect">
            <a:avLst/>
          </a:prstGeom>
        </p:spPr>
        <p:txBody>
          <a:bodyPr vert="horz" wrap="square" lIns="0" tIns="12700" rIns="0" bIns="0" rtlCol="0">
            <a:spAutoFit/>
          </a:bodyPr>
          <a:lstStyle/>
          <a:p>
            <a:pPr marL="12700">
              <a:lnSpc>
                <a:spcPct val="100000"/>
              </a:lnSpc>
              <a:spcBef>
                <a:spcPts val="100"/>
              </a:spcBef>
            </a:pPr>
            <a:r>
              <a:rPr lang="en-IN" spc="-5" dirty="0"/>
              <a:t>NAT Gateway</a:t>
            </a:r>
            <a:endParaRPr spc="-5" dirty="0"/>
          </a:p>
        </p:txBody>
      </p:sp>
      <p:sp>
        <p:nvSpPr>
          <p:cNvPr id="4" name="object 4"/>
          <p:cNvSpPr txBox="1"/>
          <p:nvPr/>
        </p:nvSpPr>
        <p:spPr>
          <a:xfrm>
            <a:off x="533400" y="1395110"/>
            <a:ext cx="7848600" cy="4088299"/>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646B86"/>
                </a:solidFill>
                <a:latin typeface="Georgia"/>
              </a:rPr>
              <a:t>A NAT gateway is an AWS-managed service that has outbound access only to Internet gateway. use a network address translation (NAT) gateway to enable instances in a private subnet to connect to the internet or other AWS services, but prevent the internet from initiating a connection with those instances. You are charged for creating and using a NAT gateway in your account. NAT gateways are not supported for IPv6 traffic.</a:t>
            </a:r>
          </a:p>
          <a:p>
            <a:pPr marL="12700">
              <a:lnSpc>
                <a:spcPct val="100000"/>
              </a:lnSpc>
              <a:spcBef>
                <a:spcPts val="100"/>
              </a:spcBef>
            </a:pPr>
            <a:endParaRPr spc="-5" dirty="0">
              <a:solidFill>
                <a:srgbClr val="646B86"/>
              </a:solidFill>
              <a:latin typeface="Georgia"/>
            </a:endParaRPr>
          </a:p>
          <a:p>
            <a:r>
              <a:rPr lang="en-US" sz="1400" b="1" spc="-5" dirty="0">
                <a:solidFill>
                  <a:srgbClr val="D16349"/>
                </a:solidFill>
                <a:latin typeface="Georgia"/>
              </a:rPr>
              <a:t>Public: </a:t>
            </a:r>
            <a:r>
              <a:rPr lang="en-US" sz="1600" spc="-5" dirty="0">
                <a:solidFill>
                  <a:srgbClr val="646B86"/>
                </a:solidFill>
                <a:latin typeface="Georgia"/>
              </a:rPr>
              <a:t>A public NAT gateway uses an Elastic IP address and is routable over the internet. Instances in private subnets can use the public NAT gateway to connect to the internet while keeping their private IP addresses hidden.</a:t>
            </a:r>
          </a:p>
          <a:p>
            <a:endParaRPr lang="en-US" dirty="0"/>
          </a:p>
          <a:p>
            <a:r>
              <a:rPr lang="en-US" sz="1400" b="1" spc="-5" dirty="0">
                <a:solidFill>
                  <a:srgbClr val="D16349"/>
                </a:solidFill>
                <a:latin typeface="Georgia"/>
              </a:rPr>
              <a:t>Private: </a:t>
            </a:r>
            <a:r>
              <a:rPr lang="en-US" sz="1600" spc="-5" dirty="0">
                <a:solidFill>
                  <a:srgbClr val="646B86"/>
                </a:solidFill>
                <a:latin typeface="Georgia"/>
              </a:rPr>
              <a:t>A private NAT gateway does not use an Elastic IP address and cannot be directly accessed from the internet. It is used for routing traffic between private subnets within a VPC or to other VPCs via VPC peering, transit gateways, or AWS Direct Connect.</a:t>
            </a:r>
          </a:p>
        </p:txBody>
      </p:sp>
    </p:spTree>
    <p:extLst>
      <p:ext uri="{BB962C8B-B14F-4D97-AF65-F5344CB8AC3E}">
        <p14:creationId xmlns:p14="http://schemas.microsoft.com/office/powerpoint/2010/main" val="2074579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5974" y="418084"/>
            <a:ext cx="8733790" cy="452120"/>
          </a:xfrm>
          <a:prstGeom prst="rect">
            <a:avLst/>
          </a:prstGeom>
        </p:spPr>
        <p:txBody>
          <a:bodyPr vert="horz" wrap="square" lIns="0" tIns="12700" rIns="0" bIns="0" rtlCol="0">
            <a:spAutoFit/>
          </a:bodyPr>
          <a:lstStyle/>
          <a:p>
            <a:pPr marL="12700">
              <a:lnSpc>
                <a:spcPct val="100000"/>
              </a:lnSpc>
              <a:spcBef>
                <a:spcPts val="100"/>
              </a:spcBef>
            </a:pPr>
            <a:r>
              <a:rPr sz="2800" spc="-5" dirty="0"/>
              <a:t>Outbound</a:t>
            </a:r>
            <a:r>
              <a:rPr sz="2800" dirty="0"/>
              <a:t> Traffic </a:t>
            </a:r>
            <a:r>
              <a:rPr sz="2800" spc="-5" dirty="0"/>
              <a:t>From Private</a:t>
            </a:r>
            <a:r>
              <a:rPr sz="2800" spc="-10" dirty="0"/>
              <a:t> </a:t>
            </a:r>
            <a:r>
              <a:rPr sz="2800" spc="-5" dirty="0"/>
              <a:t>Instances</a:t>
            </a:r>
            <a:r>
              <a:rPr sz="2800" dirty="0"/>
              <a:t> ?</a:t>
            </a:r>
          </a:p>
        </p:txBody>
      </p:sp>
      <p:grpSp>
        <p:nvGrpSpPr>
          <p:cNvPr id="4" name="object 4"/>
          <p:cNvGrpSpPr/>
          <p:nvPr/>
        </p:nvGrpSpPr>
        <p:grpSpPr>
          <a:xfrm>
            <a:off x="5900928" y="1511808"/>
            <a:ext cx="2691765" cy="3825240"/>
            <a:chOff x="5900928" y="1511808"/>
            <a:chExt cx="2691765" cy="3825240"/>
          </a:xfrm>
        </p:grpSpPr>
        <p:pic>
          <p:nvPicPr>
            <p:cNvPr id="5" name="object 5"/>
            <p:cNvPicPr/>
            <p:nvPr/>
          </p:nvPicPr>
          <p:blipFill>
            <a:blip r:embed="rId2" cstate="print"/>
            <a:stretch>
              <a:fillRect/>
            </a:stretch>
          </p:blipFill>
          <p:spPr>
            <a:xfrm>
              <a:off x="5900928" y="2801111"/>
              <a:ext cx="2691383" cy="2535936"/>
            </a:xfrm>
            <a:prstGeom prst="rect">
              <a:avLst/>
            </a:prstGeom>
          </p:spPr>
        </p:pic>
        <p:pic>
          <p:nvPicPr>
            <p:cNvPr id="6" name="object 6"/>
            <p:cNvPicPr/>
            <p:nvPr/>
          </p:nvPicPr>
          <p:blipFill>
            <a:blip r:embed="rId3" cstate="print"/>
            <a:stretch>
              <a:fillRect/>
            </a:stretch>
          </p:blipFill>
          <p:spPr>
            <a:xfrm>
              <a:off x="7583424" y="1511808"/>
              <a:ext cx="734568" cy="734568"/>
            </a:xfrm>
            <a:prstGeom prst="rect">
              <a:avLst/>
            </a:prstGeom>
          </p:spPr>
        </p:pic>
      </p:grpSp>
      <p:sp>
        <p:nvSpPr>
          <p:cNvPr id="7" name="object 7"/>
          <p:cNvSpPr txBox="1"/>
          <p:nvPr/>
        </p:nvSpPr>
        <p:spPr>
          <a:xfrm>
            <a:off x="8229050" y="2411476"/>
            <a:ext cx="571500" cy="330200"/>
          </a:xfrm>
          <a:prstGeom prst="rect">
            <a:avLst/>
          </a:prstGeom>
        </p:spPr>
        <p:txBody>
          <a:bodyPr vert="horz" wrap="square" lIns="0" tIns="12700" rIns="0" bIns="0" rtlCol="0">
            <a:spAutoFit/>
          </a:bodyPr>
          <a:lstStyle/>
          <a:p>
            <a:pPr marL="20320" marR="5080" indent="-8255">
              <a:lnSpc>
                <a:spcPct val="100000"/>
              </a:lnSpc>
              <a:spcBef>
                <a:spcPts val="100"/>
              </a:spcBef>
            </a:pPr>
            <a:r>
              <a:rPr sz="1000" b="1" dirty="0">
                <a:latin typeface="Georgia"/>
                <a:cs typeface="Georgia"/>
              </a:rPr>
              <a:t>I</a:t>
            </a:r>
            <a:r>
              <a:rPr sz="1000" b="1" spc="-5" dirty="0">
                <a:latin typeface="Georgia"/>
                <a:cs typeface="Georgia"/>
              </a:rPr>
              <a:t>n</a:t>
            </a:r>
            <a:r>
              <a:rPr sz="1000" b="1" dirty="0">
                <a:latin typeface="Georgia"/>
                <a:cs typeface="Georgia"/>
              </a:rPr>
              <a:t>te</a:t>
            </a:r>
            <a:r>
              <a:rPr sz="1000" b="1" spc="5" dirty="0">
                <a:latin typeface="Georgia"/>
                <a:cs typeface="Georgia"/>
              </a:rPr>
              <a:t>r</a:t>
            </a:r>
            <a:r>
              <a:rPr sz="1000" b="1" spc="-5" dirty="0">
                <a:latin typeface="Georgia"/>
                <a:cs typeface="Georgia"/>
              </a:rPr>
              <a:t>n</a:t>
            </a:r>
            <a:r>
              <a:rPr sz="1000" b="1" dirty="0">
                <a:latin typeface="Georgia"/>
                <a:cs typeface="Georgia"/>
              </a:rPr>
              <a:t>et  </a:t>
            </a:r>
            <a:r>
              <a:rPr sz="1000" b="1" spc="-5" dirty="0">
                <a:latin typeface="Georgia"/>
                <a:cs typeface="Georgia"/>
              </a:rPr>
              <a:t>g</a:t>
            </a:r>
            <a:r>
              <a:rPr sz="1000" b="1" dirty="0">
                <a:latin typeface="Georgia"/>
                <a:cs typeface="Georgia"/>
              </a:rPr>
              <a:t>ate</a:t>
            </a:r>
            <a:r>
              <a:rPr sz="1000" b="1" spc="-5" dirty="0">
                <a:latin typeface="Georgia"/>
                <a:cs typeface="Georgia"/>
              </a:rPr>
              <a:t>w</a:t>
            </a:r>
            <a:r>
              <a:rPr sz="1000" b="1" dirty="0">
                <a:latin typeface="Georgia"/>
                <a:cs typeface="Georgia"/>
              </a:rPr>
              <a:t>ay</a:t>
            </a:r>
            <a:endParaRPr sz="1000" dirty="0">
              <a:latin typeface="Georgia"/>
              <a:cs typeface="Georgia"/>
            </a:endParaRPr>
          </a:p>
        </p:txBody>
      </p:sp>
      <p:sp>
        <p:nvSpPr>
          <p:cNvPr id="8" name="object 8"/>
          <p:cNvSpPr txBox="1"/>
          <p:nvPr/>
        </p:nvSpPr>
        <p:spPr>
          <a:xfrm>
            <a:off x="7234279" y="1905000"/>
            <a:ext cx="338455" cy="193040"/>
          </a:xfrm>
          <a:prstGeom prst="rect">
            <a:avLst/>
          </a:prstGeom>
        </p:spPr>
        <p:txBody>
          <a:bodyPr vert="horz" wrap="square" lIns="0" tIns="12700" rIns="0" bIns="0" rtlCol="0">
            <a:spAutoFit/>
          </a:bodyPr>
          <a:lstStyle/>
          <a:p>
            <a:pPr marL="12700">
              <a:lnSpc>
                <a:spcPct val="100000"/>
              </a:lnSpc>
              <a:spcBef>
                <a:spcPts val="100"/>
              </a:spcBef>
            </a:pPr>
            <a:r>
              <a:rPr sz="1100" spc="-35" dirty="0">
                <a:latin typeface="Georgia"/>
                <a:cs typeface="Georgia"/>
              </a:rPr>
              <a:t>u</a:t>
            </a:r>
            <a:r>
              <a:rPr sz="1100" spc="-25" dirty="0">
                <a:latin typeface="Georgia"/>
                <a:cs typeface="Georgia"/>
              </a:rPr>
              <a:t>s</a:t>
            </a:r>
            <a:r>
              <a:rPr sz="1100" spc="-20" dirty="0">
                <a:latin typeface="Georgia"/>
                <a:cs typeface="Georgia"/>
              </a:rPr>
              <a:t>e</a:t>
            </a:r>
            <a:r>
              <a:rPr sz="1100" spc="-30" dirty="0">
                <a:latin typeface="Georgia"/>
                <a:cs typeface="Georgia"/>
              </a:rPr>
              <a:t>r</a:t>
            </a:r>
            <a:r>
              <a:rPr sz="1100" dirty="0">
                <a:latin typeface="Georgia"/>
                <a:cs typeface="Georgia"/>
              </a:rPr>
              <a:t>s</a:t>
            </a:r>
          </a:p>
        </p:txBody>
      </p:sp>
      <p:grpSp>
        <p:nvGrpSpPr>
          <p:cNvPr id="9" name="object 9"/>
          <p:cNvGrpSpPr/>
          <p:nvPr/>
        </p:nvGrpSpPr>
        <p:grpSpPr>
          <a:xfrm>
            <a:off x="6160008" y="2209800"/>
            <a:ext cx="2176780" cy="2935605"/>
            <a:chOff x="6160008" y="2209800"/>
            <a:chExt cx="2176780" cy="2935605"/>
          </a:xfrm>
        </p:grpSpPr>
        <p:pic>
          <p:nvPicPr>
            <p:cNvPr id="10" name="object 10"/>
            <p:cNvPicPr/>
            <p:nvPr/>
          </p:nvPicPr>
          <p:blipFill>
            <a:blip r:embed="rId4" cstate="print"/>
            <a:stretch>
              <a:fillRect/>
            </a:stretch>
          </p:blipFill>
          <p:spPr>
            <a:xfrm>
              <a:off x="6160008" y="4175760"/>
              <a:ext cx="2176272" cy="969263"/>
            </a:xfrm>
            <a:prstGeom prst="rect">
              <a:avLst/>
            </a:prstGeom>
          </p:spPr>
        </p:pic>
        <p:pic>
          <p:nvPicPr>
            <p:cNvPr id="11" name="object 11"/>
            <p:cNvPicPr/>
            <p:nvPr/>
          </p:nvPicPr>
          <p:blipFill>
            <a:blip r:embed="rId5" cstate="print"/>
            <a:stretch>
              <a:fillRect/>
            </a:stretch>
          </p:blipFill>
          <p:spPr>
            <a:xfrm>
              <a:off x="7888224" y="2209800"/>
              <a:ext cx="121920" cy="435863"/>
            </a:xfrm>
            <a:prstGeom prst="rect">
              <a:avLst/>
            </a:prstGeom>
          </p:spPr>
        </p:pic>
        <p:sp>
          <p:nvSpPr>
            <p:cNvPr id="12" name="object 12"/>
            <p:cNvSpPr/>
            <p:nvPr/>
          </p:nvSpPr>
          <p:spPr>
            <a:xfrm>
              <a:off x="7946677" y="2243749"/>
              <a:ext cx="4445" cy="324485"/>
            </a:xfrm>
            <a:custGeom>
              <a:avLst/>
              <a:gdLst/>
              <a:ahLst/>
              <a:cxnLst/>
              <a:rect l="l" t="t" r="r" b="b"/>
              <a:pathLst>
                <a:path w="4445" h="324485">
                  <a:moveTo>
                    <a:pt x="0" y="324321"/>
                  </a:moveTo>
                  <a:lnTo>
                    <a:pt x="4104" y="0"/>
                  </a:lnTo>
                </a:path>
              </a:pathLst>
            </a:custGeom>
            <a:ln w="11429">
              <a:solidFill>
                <a:srgbClr val="4F81BD"/>
              </a:solidFill>
            </a:ln>
          </p:spPr>
          <p:txBody>
            <a:bodyPr wrap="square" lIns="0" tIns="0" rIns="0" bIns="0" rtlCol="0"/>
            <a:lstStyle/>
            <a:p>
              <a:endParaRPr dirty="0"/>
            </a:p>
          </p:txBody>
        </p:sp>
      </p:grpSp>
      <p:sp>
        <p:nvSpPr>
          <p:cNvPr id="13" name="object 13"/>
          <p:cNvSpPr txBox="1"/>
          <p:nvPr/>
        </p:nvSpPr>
        <p:spPr>
          <a:xfrm>
            <a:off x="7456835" y="4788916"/>
            <a:ext cx="837565" cy="330200"/>
          </a:xfrm>
          <a:prstGeom prst="rect">
            <a:avLst/>
          </a:prstGeom>
        </p:spPr>
        <p:txBody>
          <a:bodyPr vert="horz" wrap="square" lIns="0" tIns="12700" rIns="0" bIns="0" rtlCol="0">
            <a:spAutoFit/>
          </a:bodyPr>
          <a:lstStyle/>
          <a:p>
            <a:pPr marL="79375">
              <a:lnSpc>
                <a:spcPct val="100000"/>
              </a:lnSpc>
              <a:spcBef>
                <a:spcPts val="100"/>
              </a:spcBef>
            </a:pPr>
            <a:r>
              <a:rPr sz="1000" spc="-5" dirty="0">
                <a:solidFill>
                  <a:srgbClr val="CCB400"/>
                </a:solidFill>
                <a:latin typeface="Georgia"/>
                <a:cs typeface="Georgia"/>
              </a:rPr>
              <a:t>10.0.20.0/24</a:t>
            </a:r>
            <a:endParaRPr sz="1000" dirty="0">
              <a:latin typeface="Georgia"/>
              <a:cs typeface="Georgia"/>
            </a:endParaRPr>
          </a:p>
          <a:p>
            <a:pPr marL="12700">
              <a:lnSpc>
                <a:spcPct val="100000"/>
              </a:lnSpc>
            </a:pPr>
            <a:r>
              <a:rPr sz="1000" spc="-5" dirty="0">
                <a:latin typeface="Georgia"/>
                <a:cs typeface="Georgia"/>
              </a:rPr>
              <a:t>Private</a:t>
            </a:r>
            <a:r>
              <a:rPr sz="1000" spc="-55" dirty="0">
                <a:latin typeface="Georgia"/>
                <a:cs typeface="Georgia"/>
              </a:rPr>
              <a:t> </a:t>
            </a:r>
            <a:r>
              <a:rPr sz="1000" spc="-5" dirty="0">
                <a:latin typeface="Georgia"/>
                <a:cs typeface="Georgia"/>
              </a:rPr>
              <a:t>subnet</a:t>
            </a:r>
            <a:endParaRPr sz="1000" dirty="0">
              <a:latin typeface="Georgia"/>
              <a:cs typeface="Georgia"/>
            </a:endParaRPr>
          </a:p>
        </p:txBody>
      </p:sp>
      <p:grpSp>
        <p:nvGrpSpPr>
          <p:cNvPr id="14" name="object 14"/>
          <p:cNvGrpSpPr/>
          <p:nvPr/>
        </p:nvGrpSpPr>
        <p:grpSpPr>
          <a:xfrm>
            <a:off x="6253419" y="4056489"/>
            <a:ext cx="830580" cy="826769"/>
            <a:chOff x="6253419" y="4056489"/>
            <a:chExt cx="830580" cy="826769"/>
          </a:xfrm>
        </p:grpSpPr>
        <p:pic>
          <p:nvPicPr>
            <p:cNvPr id="15" name="object 15"/>
            <p:cNvPicPr/>
            <p:nvPr/>
          </p:nvPicPr>
          <p:blipFill>
            <a:blip r:embed="rId6" cstate="print"/>
            <a:stretch>
              <a:fillRect/>
            </a:stretch>
          </p:blipFill>
          <p:spPr>
            <a:xfrm>
              <a:off x="6556248" y="4267200"/>
              <a:ext cx="527303" cy="615695"/>
            </a:xfrm>
            <a:prstGeom prst="rect">
              <a:avLst/>
            </a:prstGeom>
          </p:spPr>
        </p:pic>
        <p:pic>
          <p:nvPicPr>
            <p:cNvPr id="16" name="object 16"/>
            <p:cNvPicPr/>
            <p:nvPr/>
          </p:nvPicPr>
          <p:blipFill>
            <a:blip r:embed="rId7" cstate="print"/>
            <a:stretch>
              <a:fillRect/>
            </a:stretch>
          </p:blipFill>
          <p:spPr>
            <a:xfrm>
              <a:off x="6253419" y="4056489"/>
              <a:ext cx="174304" cy="194807"/>
            </a:xfrm>
            <a:prstGeom prst="rect">
              <a:avLst/>
            </a:prstGeom>
          </p:spPr>
        </p:pic>
      </p:grpSp>
      <p:sp>
        <p:nvSpPr>
          <p:cNvPr id="17" name="object 17"/>
          <p:cNvSpPr txBox="1"/>
          <p:nvPr/>
        </p:nvSpPr>
        <p:spPr>
          <a:xfrm>
            <a:off x="7077345" y="4273803"/>
            <a:ext cx="109156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Private</a:t>
            </a:r>
            <a:r>
              <a:rPr sz="1000" b="1" spc="-45" dirty="0">
                <a:latin typeface="Georgia"/>
                <a:cs typeface="Georgia"/>
              </a:rPr>
              <a:t> </a:t>
            </a:r>
            <a:r>
              <a:rPr sz="1000" b="1" spc="-5" dirty="0">
                <a:latin typeface="Georgia"/>
                <a:cs typeface="Georgia"/>
              </a:rPr>
              <a:t>instance </a:t>
            </a:r>
            <a:r>
              <a:rPr sz="1000" b="1" spc="-240" dirty="0">
                <a:latin typeface="Georgia"/>
                <a:cs typeface="Georgia"/>
              </a:rPr>
              <a:t> </a:t>
            </a:r>
            <a:r>
              <a:rPr sz="1000" b="1" spc="-5" dirty="0">
                <a:latin typeface="Georgia"/>
                <a:cs typeface="Georgia"/>
              </a:rPr>
              <a:t>with</a:t>
            </a:r>
            <a:r>
              <a:rPr sz="1000" b="1" spc="-25" dirty="0">
                <a:latin typeface="Georgia"/>
                <a:cs typeface="Georgia"/>
              </a:rPr>
              <a:t> </a:t>
            </a:r>
            <a:r>
              <a:rPr sz="1000" b="1" spc="-5" dirty="0">
                <a:latin typeface="Georgia"/>
                <a:cs typeface="Georgia"/>
              </a:rPr>
              <a:t>private</a:t>
            </a:r>
            <a:r>
              <a:rPr sz="1000" b="1" spc="-15" dirty="0">
                <a:latin typeface="Georgia"/>
                <a:cs typeface="Georgia"/>
              </a:rPr>
              <a:t> </a:t>
            </a:r>
            <a:r>
              <a:rPr sz="1000" b="1" dirty="0">
                <a:latin typeface="Georgia"/>
                <a:cs typeface="Georgia"/>
              </a:rPr>
              <a:t>IP</a:t>
            </a:r>
            <a:endParaRPr sz="1000" dirty="0">
              <a:latin typeface="Georgia"/>
              <a:cs typeface="Georgia"/>
            </a:endParaRPr>
          </a:p>
        </p:txBody>
      </p:sp>
      <p:grpSp>
        <p:nvGrpSpPr>
          <p:cNvPr id="18" name="object 18"/>
          <p:cNvGrpSpPr/>
          <p:nvPr/>
        </p:nvGrpSpPr>
        <p:grpSpPr>
          <a:xfrm>
            <a:off x="6760464" y="3858767"/>
            <a:ext cx="119380" cy="487680"/>
            <a:chOff x="6760464" y="3858767"/>
            <a:chExt cx="119380" cy="487680"/>
          </a:xfrm>
        </p:grpSpPr>
        <p:pic>
          <p:nvPicPr>
            <p:cNvPr id="19" name="object 19"/>
            <p:cNvPicPr/>
            <p:nvPr/>
          </p:nvPicPr>
          <p:blipFill>
            <a:blip r:embed="rId8" cstate="print"/>
            <a:stretch>
              <a:fillRect/>
            </a:stretch>
          </p:blipFill>
          <p:spPr>
            <a:xfrm>
              <a:off x="6760464" y="3858767"/>
              <a:ext cx="118872" cy="487680"/>
            </a:xfrm>
            <a:prstGeom prst="rect">
              <a:avLst/>
            </a:prstGeom>
          </p:spPr>
        </p:pic>
        <p:sp>
          <p:nvSpPr>
            <p:cNvPr id="20" name="object 20"/>
            <p:cNvSpPr/>
            <p:nvPr/>
          </p:nvSpPr>
          <p:spPr>
            <a:xfrm>
              <a:off x="6818814" y="3891955"/>
              <a:ext cx="1905" cy="376555"/>
            </a:xfrm>
            <a:custGeom>
              <a:avLst/>
              <a:gdLst/>
              <a:ahLst/>
              <a:cxnLst/>
              <a:rect l="l" t="t" r="r" b="b"/>
              <a:pathLst>
                <a:path w="1904" h="376554">
                  <a:moveTo>
                    <a:pt x="1729" y="375990"/>
                  </a:moveTo>
                  <a:lnTo>
                    <a:pt x="0" y="0"/>
                  </a:lnTo>
                </a:path>
              </a:pathLst>
            </a:custGeom>
            <a:ln w="11429">
              <a:solidFill>
                <a:srgbClr val="4F81BD"/>
              </a:solidFill>
            </a:ln>
          </p:spPr>
          <p:txBody>
            <a:bodyPr wrap="square" lIns="0" tIns="0" rIns="0" bIns="0" rtlCol="0"/>
            <a:lstStyle/>
            <a:p>
              <a:endParaRPr dirty="0"/>
            </a:p>
          </p:txBody>
        </p:sp>
      </p:grpSp>
      <p:sp>
        <p:nvSpPr>
          <p:cNvPr id="21" name="object 21"/>
          <p:cNvSpPr txBox="1"/>
          <p:nvPr/>
        </p:nvSpPr>
        <p:spPr>
          <a:xfrm>
            <a:off x="7039464" y="3225291"/>
            <a:ext cx="623570" cy="330200"/>
          </a:xfrm>
          <a:prstGeom prst="rect">
            <a:avLst/>
          </a:prstGeom>
        </p:spPr>
        <p:txBody>
          <a:bodyPr vert="horz" wrap="square" lIns="0" tIns="12700" rIns="0" bIns="0" rtlCol="0">
            <a:spAutoFit/>
          </a:bodyPr>
          <a:lstStyle/>
          <a:p>
            <a:pPr marL="12700">
              <a:lnSpc>
                <a:spcPct val="100000"/>
              </a:lnSpc>
              <a:spcBef>
                <a:spcPts val="100"/>
              </a:spcBef>
            </a:pPr>
            <a:r>
              <a:rPr sz="1000" b="1" dirty="0">
                <a:latin typeface="Georgia"/>
                <a:cs typeface="Georgia"/>
              </a:rPr>
              <a:t>V</a:t>
            </a:r>
            <a:r>
              <a:rPr sz="1000" b="1" spc="-5" dirty="0">
                <a:latin typeface="Georgia"/>
                <a:cs typeface="Georgia"/>
              </a:rPr>
              <a:t>P</a:t>
            </a:r>
            <a:r>
              <a:rPr sz="1000" b="1" dirty="0">
                <a:latin typeface="Georgia"/>
                <a:cs typeface="Georgia"/>
              </a:rPr>
              <a:t>C</a:t>
            </a:r>
            <a:r>
              <a:rPr sz="1000" b="1" spc="-10" dirty="0">
                <a:latin typeface="Georgia"/>
                <a:cs typeface="Georgia"/>
              </a:rPr>
              <a:t> </a:t>
            </a:r>
            <a:r>
              <a:rPr sz="1000" b="1" spc="-5" dirty="0">
                <a:latin typeface="Georgia"/>
                <a:cs typeface="Georgia"/>
              </a:rPr>
              <a:t>N</a:t>
            </a:r>
            <a:r>
              <a:rPr sz="1000" b="1" dirty="0">
                <a:latin typeface="Georgia"/>
                <a:cs typeface="Georgia"/>
              </a:rPr>
              <a:t>AT</a:t>
            </a:r>
            <a:endParaRPr sz="1000" dirty="0">
              <a:latin typeface="Georgia"/>
              <a:cs typeface="Georgia"/>
            </a:endParaRPr>
          </a:p>
          <a:p>
            <a:pPr marL="46355">
              <a:lnSpc>
                <a:spcPct val="100000"/>
              </a:lnSpc>
            </a:pPr>
            <a:r>
              <a:rPr sz="1000" b="1" spc="-5" dirty="0">
                <a:latin typeface="Georgia"/>
                <a:cs typeface="Georgia"/>
              </a:rPr>
              <a:t>gateway</a:t>
            </a:r>
            <a:endParaRPr sz="1000" dirty="0">
              <a:latin typeface="Georgia"/>
              <a:cs typeface="Georgia"/>
            </a:endParaRPr>
          </a:p>
        </p:txBody>
      </p:sp>
      <p:grpSp>
        <p:nvGrpSpPr>
          <p:cNvPr id="22" name="object 22"/>
          <p:cNvGrpSpPr/>
          <p:nvPr/>
        </p:nvGrpSpPr>
        <p:grpSpPr>
          <a:xfrm>
            <a:off x="6163055" y="3002279"/>
            <a:ext cx="2173605" cy="1130935"/>
            <a:chOff x="6163055" y="3002279"/>
            <a:chExt cx="2173605" cy="1130935"/>
          </a:xfrm>
        </p:grpSpPr>
        <p:pic>
          <p:nvPicPr>
            <p:cNvPr id="23" name="object 23"/>
            <p:cNvPicPr/>
            <p:nvPr/>
          </p:nvPicPr>
          <p:blipFill>
            <a:blip r:embed="rId9" cstate="print"/>
            <a:stretch>
              <a:fillRect/>
            </a:stretch>
          </p:blipFill>
          <p:spPr>
            <a:xfrm>
              <a:off x="6547103" y="3334511"/>
              <a:ext cx="542544" cy="557783"/>
            </a:xfrm>
            <a:prstGeom prst="rect">
              <a:avLst/>
            </a:prstGeom>
          </p:spPr>
        </p:pic>
        <p:pic>
          <p:nvPicPr>
            <p:cNvPr id="24" name="object 24"/>
            <p:cNvPicPr/>
            <p:nvPr/>
          </p:nvPicPr>
          <p:blipFill>
            <a:blip r:embed="rId10" cstate="print"/>
            <a:stretch>
              <a:fillRect/>
            </a:stretch>
          </p:blipFill>
          <p:spPr>
            <a:xfrm>
              <a:off x="7034783" y="3002279"/>
              <a:ext cx="969264" cy="694944"/>
            </a:xfrm>
            <a:prstGeom prst="rect">
              <a:avLst/>
            </a:prstGeom>
          </p:spPr>
        </p:pic>
        <p:sp>
          <p:nvSpPr>
            <p:cNvPr id="25" name="object 25"/>
            <p:cNvSpPr/>
            <p:nvPr/>
          </p:nvSpPr>
          <p:spPr>
            <a:xfrm>
              <a:off x="7087911" y="3030639"/>
              <a:ext cx="859155" cy="583565"/>
            </a:xfrm>
            <a:custGeom>
              <a:avLst/>
              <a:gdLst/>
              <a:ahLst/>
              <a:cxnLst/>
              <a:rect l="l" t="t" r="r" b="b"/>
              <a:pathLst>
                <a:path w="859154" h="583564">
                  <a:moveTo>
                    <a:pt x="0" y="583538"/>
                  </a:moveTo>
                  <a:lnTo>
                    <a:pt x="858766" y="583538"/>
                  </a:lnTo>
                  <a:lnTo>
                    <a:pt x="858766" y="0"/>
                  </a:lnTo>
                </a:path>
              </a:pathLst>
            </a:custGeom>
            <a:ln w="11429">
              <a:solidFill>
                <a:srgbClr val="4F81BD"/>
              </a:solidFill>
            </a:ln>
          </p:spPr>
          <p:txBody>
            <a:bodyPr wrap="square" lIns="0" tIns="0" rIns="0" bIns="0" rtlCol="0"/>
            <a:lstStyle/>
            <a:p>
              <a:endParaRPr dirty="0"/>
            </a:p>
          </p:txBody>
        </p:sp>
        <p:pic>
          <p:nvPicPr>
            <p:cNvPr id="26" name="object 26"/>
            <p:cNvPicPr/>
            <p:nvPr/>
          </p:nvPicPr>
          <p:blipFill>
            <a:blip r:embed="rId11" cstate="print"/>
            <a:stretch>
              <a:fillRect/>
            </a:stretch>
          </p:blipFill>
          <p:spPr>
            <a:xfrm>
              <a:off x="6163055" y="3163823"/>
              <a:ext cx="2173224" cy="969263"/>
            </a:xfrm>
            <a:prstGeom prst="rect">
              <a:avLst/>
            </a:prstGeom>
          </p:spPr>
        </p:pic>
      </p:grpSp>
      <p:sp>
        <p:nvSpPr>
          <p:cNvPr id="27" name="object 27"/>
          <p:cNvSpPr txBox="1"/>
          <p:nvPr/>
        </p:nvSpPr>
        <p:spPr>
          <a:xfrm>
            <a:off x="7504180" y="3776979"/>
            <a:ext cx="789940" cy="330200"/>
          </a:xfrm>
          <a:prstGeom prst="rect">
            <a:avLst/>
          </a:prstGeom>
        </p:spPr>
        <p:txBody>
          <a:bodyPr vert="horz" wrap="square" lIns="0" tIns="12700" rIns="0" bIns="0" rtlCol="0">
            <a:spAutoFit/>
          </a:bodyPr>
          <a:lstStyle/>
          <a:p>
            <a:pPr marL="48895">
              <a:lnSpc>
                <a:spcPct val="100000"/>
              </a:lnSpc>
              <a:spcBef>
                <a:spcPts val="100"/>
              </a:spcBef>
            </a:pPr>
            <a:r>
              <a:rPr sz="1000" spc="-5" dirty="0">
                <a:solidFill>
                  <a:srgbClr val="CCB400"/>
                </a:solidFill>
                <a:latin typeface="Georgia"/>
                <a:cs typeface="Georgia"/>
              </a:rPr>
              <a:t>10.0.10.0/24</a:t>
            </a:r>
            <a:endParaRPr sz="1000" dirty="0">
              <a:latin typeface="Georgia"/>
              <a:cs typeface="Georgia"/>
            </a:endParaRPr>
          </a:p>
          <a:p>
            <a:pPr marL="12700">
              <a:lnSpc>
                <a:spcPct val="100000"/>
              </a:lnSpc>
            </a:pPr>
            <a:r>
              <a:rPr sz="1000" dirty="0">
                <a:latin typeface="Georgia"/>
                <a:cs typeface="Georgia"/>
              </a:rPr>
              <a:t>P</a:t>
            </a:r>
            <a:r>
              <a:rPr sz="1000" spc="-5" dirty="0">
                <a:latin typeface="Georgia"/>
                <a:cs typeface="Georgia"/>
              </a:rPr>
              <a:t>u</a:t>
            </a:r>
            <a:r>
              <a:rPr sz="1000" dirty="0">
                <a:latin typeface="Georgia"/>
                <a:cs typeface="Georgia"/>
              </a:rPr>
              <a:t>bl</a:t>
            </a:r>
            <a:r>
              <a:rPr sz="1000" spc="-10" dirty="0">
                <a:latin typeface="Georgia"/>
                <a:cs typeface="Georgia"/>
              </a:rPr>
              <a:t>i</a:t>
            </a:r>
            <a:r>
              <a:rPr sz="1000" dirty="0">
                <a:latin typeface="Georgia"/>
                <a:cs typeface="Georgia"/>
              </a:rPr>
              <a:t>c</a:t>
            </a:r>
            <a:r>
              <a:rPr sz="1000" spc="-10" dirty="0">
                <a:latin typeface="Georgia"/>
                <a:cs typeface="Georgia"/>
              </a:rPr>
              <a:t> </a:t>
            </a:r>
            <a:r>
              <a:rPr sz="1000" spc="5" dirty="0">
                <a:latin typeface="Georgia"/>
                <a:cs typeface="Georgia"/>
              </a:rPr>
              <a:t>s</a:t>
            </a:r>
            <a:r>
              <a:rPr sz="1000" spc="-5" dirty="0">
                <a:latin typeface="Georgia"/>
                <a:cs typeface="Georgia"/>
              </a:rPr>
              <a:t>u</a:t>
            </a:r>
            <a:r>
              <a:rPr sz="1000" dirty="0">
                <a:latin typeface="Georgia"/>
                <a:cs typeface="Georgia"/>
              </a:rPr>
              <a:t>b</a:t>
            </a:r>
            <a:r>
              <a:rPr sz="1000" spc="-5" dirty="0">
                <a:latin typeface="Georgia"/>
                <a:cs typeface="Georgia"/>
              </a:rPr>
              <a:t>n</a:t>
            </a:r>
            <a:r>
              <a:rPr sz="1000" dirty="0">
                <a:latin typeface="Georgia"/>
                <a:cs typeface="Georgia"/>
              </a:rPr>
              <a:t>et</a:t>
            </a:r>
          </a:p>
        </p:txBody>
      </p:sp>
      <p:sp>
        <p:nvSpPr>
          <p:cNvPr id="28" name="object 28"/>
          <p:cNvSpPr txBox="1"/>
          <p:nvPr/>
        </p:nvSpPr>
        <p:spPr>
          <a:xfrm>
            <a:off x="6487387" y="2643123"/>
            <a:ext cx="77152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Georgia"/>
                <a:cs typeface="Georgia"/>
              </a:rPr>
              <a:t>10.0.0.0</a:t>
            </a:r>
            <a:r>
              <a:rPr sz="1000" b="1" dirty="0">
                <a:latin typeface="Georgia"/>
                <a:cs typeface="Georgia"/>
              </a:rPr>
              <a:t>/</a:t>
            </a:r>
            <a:r>
              <a:rPr sz="1000" b="1" spc="-5" dirty="0">
                <a:latin typeface="Georgia"/>
                <a:cs typeface="Georgia"/>
              </a:rPr>
              <a:t>16</a:t>
            </a:r>
            <a:endParaRPr sz="1000" dirty="0">
              <a:latin typeface="Georgia"/>
              <a:cs typeface="Georgia"/>
            </a:endParaRPr>
          </a:p>
        </p:txBody>
      </p:sp>
      <p:grpSp>
        <p:nvGrpSpPr>
          <p:cNvPr id="29" name="object 29"/>
          <p:cNvGrpSpPr/>
          <p:nvPr/>
        </p:nvGrpSpPr>
        <p:grpSpPr>
          <a:xfrm>
            <a:off x="6025896" y="2572511"/>
            <a:ext cx="2139950" cy="460375"/>
            <a:chOff x="6025896" y="2572511"/>
            <a:chExt cx="2139950" cy="460375"/>
          </a:xfrm>
        </p:grpSpPr>
        <p:pic>
          <p:nvPicPr>
            <p:cNvPr id="30" name="object 30"/>
            <p:cNvPicPr/>
            <p:nvPr/>
          </p:nvPicPr>
          <p:blipFill>
            <a:blip r:embed="rId12" cstate="print"/>
            <a:stretch>
              <a:fillRect/>
            </a:stretch>
          </p:blipFill>
          <p:spPr>
            <a:xfrm>
              <a:off x="6025896" y="2627375"/>
              <a:ext cx="441960" cy="292608"/>
            </a:xfrm>
            <a:prstGeom prst="rect">
              <a:avLst/>
            </a:prstGeom>
          </p:spPr>
        </p:pic>
        <p:pic>
          <p:nvPicPr>
            <p:cNvPr id="31" name="object 31"/>
            <p:cNvPicPr/>
            <p:nvPr/>
          </p:nvPicPr>
          <p:blipFill>
            <a:blip r:embed="rId13" cstate="print"/>
            <a:stretch>
              <a:fillRect/>
            </a:stretch>
          </p:blipFill>
          <p:spPr>
            <a:xfrm>
              <a:off x="7726680" y="2572511"/>
              <a:ext cx="438912" cy="460248"/>
            </a:xfrm>
            <a:prstGeom prst="rect">
              <a:avLst/>
            </a:prstGeom>
          </p:spPr>
        </p:pic>
      </p:grpSp>
      <p:sp>
        <p:nvSpPr>
          <p:cNvPr id="32" name="object 32"/>
          <p:cNvSpPr txBox="1"/>
          <p:nvPr/>
        </p:nvSpPr>
        <p:spPr>
          <a:xfrm>
            <a:off x="500882" y="1881632"/>
            <a:ext cx="3921125" cy="1053465"/>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Network</a:t>
            </a:r>
            <a:r>
              <a:rPr sz="1500" b="1" spc="-65" dirty="0">
                <a:latin typeface="Arial"/>
                <a:cs typeface="Arial"/>
              </a:rPr>
              <a:t> </a:t>
            </a:r>
            <a:r>
              <a:rPr sz="1500" b="1" spc="-5" dirty="0">
                <a:latin typeface="Arial"/>
                <a:cs typeface="Arial"/>
              </a:rPr>
              <a:t>Address </a:t>
            </a:r>
            <a:r>
              <a:rPr sz="1500" b="1" spc="-10" dirty="0">
                <a:latin typeface="Arial"/>
                <a:cs typeface="Arial"/>
              </a:rPr>
              <a:t>Translation</a:t>
            </a:r>
            <a:r>
              <a:rPr sz="1500" b="1" spc="-15" dirty="0">
                <a:latin typeface="Arial"/>
                <a:cs typeface="Arial"/>
              </a:rPr>
              <a:t> </a:t>
            </a:r>
            <a:r>
              <a:rPr sz="1500" b="1" spc="-5" dirty="0">
                <a:latin typeface="Arial"/>
                <a:cs typeface="Arial"/>
              </a:rPr>
              <a:t>services:</a:t>
            </a:r>
            <a:endParaRPr sz="1500" dirty="0">
              <a:latin typeface="Arial"/>
              <a:cs typeface="Arial"/>
            </a:endParaRPr>
          </a:p>
          <a:p>
            <a:pPr marL="274955" marR="5080" indent="-176530">
              <a:lnSpc>
                <a:spcPct val="98600"/>
              </a:lnSpc>
              <a:spcBef>
                <a:spcPts val="1320"/>
              </a:spcBef>
              <a:buClr>
                <a:srgbClr val="D16349"/>
              </a:buClr>
              <a:buFont typeface="Wingdings"/>
              <a:buChar char=""/>
              <a:tabLst>
                <a:tab pos="274955" algn="l"/>
              </a:tabLst>
            </a:pPr>
            <a:r>
              <a:rPr sz="1400" spc="-25" dirty="0">
                <a:solidFill>
                  <a:srgbClr val="646B86"/>
                </a:solidFill>
                <a:latin typeface="Arial MT"/>
                <a:cs typeface="Arial MT"/>
              </a:rPr>
              <a:t>Enable</a:t>
            </a:r>
            <a:r>
              <a:rPr sz="1400" spc="-55" dirty="0">
                <a:solidFill>
                  <a:srgbClr val="646B86"/>
                </a:solidFill>
                <a:latin typeface="Arial MT"/>
                <a:cs typeface="Arial MT"/>
              </a:rPr>
              <a:t> </a:t>
            </a:r>
            <a:r>
              <a:rPr sz="1400" spc="-25" dirty="0">
                <a:solidFill>
                  <a:srgbClr val="646B86"/>
                </a:solidFill>
                <a:latin typeface="Arial MT"/>
                <a:cs typeface="Arial MT"/>
              </a:rPr>
              <a:t>instances</a:t>
            </a:r>
            <a:r>
              <a:rPr sz="1400" spc="-45" dirty="0">
                <a:solidFill>
                  <a:srgbClr val="646B86"/>
                </a:solidFill>
                <a:latin typeface="Arial MT"/>
                <a:cs typeface="Arial MT"/>
              </a:rPr>
              <a:t> </a:t>
            </a:r>
            <a:r>
              <a:rPr sz="1400" spc="-10" dirty="0">
                <a:solidFill>
                  <a:srgbClr val="646B86"/>
                </a:solidFill>
                <a:latin typeface="Arial MT"/>
                <a:cs typeface="Arial MT"/>
              </a:rPr>
              <a:t>in</a:t>
            </a:r>
            <a:r>
              <a:rPr sz="1400" spc="-50" dirty="0">
                <a:solidFill>
                  <a:srgbClr val="646B86"/>
                </a:solidFill>
                <a:latin typeface="Arial MT"/>
                <a:cs typeface="Arial MT"/>
              </a:rPr>
              <a:t> </a:t>
            </a:r>
            <a:r>
              <a:rPr sz="1400" spc="-15" dirty="0">
                <a:solidFill>
                  <a:srgbClr val="646B86"/>
                </a:solidFill>
                <a:latin typeface="Arial MT"/>
                <a:cs typeface="Arial MT"/>
              </a:rPr>
              <a:t>the</a:t>
            </a:r>
            <a:r>
              <a:rPr sz="1400" spc="-50" dirty="0">
                <a:solidFill>
                  <a:srgbClr val="646B86"/>
                </a:solidFill>
                <a:latin typeface="Arial MT"/>
                <a:cs typeface="Arial MT"/>
              </a:rPr>
              <a:t> </a:t>
            </a:r>
            <a:r>
              <a:rPr sz="1400" spc="-20" dirty="0">
                <a:solidFill>
                  <a:srgbClr val="646B86"/>
                </a:solidFill>
                <a:latin typeface="Arial MT"/>
                <a:cs typeface="Arial MT"/>
              </a:rPr>
              <a:t>private</a:t>
            </a:r>
            <a:r>
              <a:rPr sz="1400" spc="-50" dirty="0">
                <a:solidFill>
                  <a:srgbClr val="646B86"/>
                </a:solidFill>
                <a:latin typeface="Arial MT"/>
                <a:cs typeface="Arial MT"/>
              </a:rPr>
              <a:t> </a:t>
            </a:r>
            <a:r>
              <a:rPr sz="1400" spc="-25" dirty="0">
                <a:solidFill>
                  <a:srgbClr val="646B86"/>
                </a:solidFill>
                <a:latin typeface="Arial MT"/>
                <a:cs typeface="Arial MT"/>
              </a:rPr>
              <a:t>subnet</a:t>
            </a:r>
            <a:r>
              <a:rPr sz="1400" spc="-35" dirty="0">
                <a:solidFill>
                  <a:srgbClr val="646B86"/>
                </a:solidFill>
                <a:latin typeface="Arial MT"/>
                <a:cs typeface="Arial MT"/>
              </a:rPr>
              <a:t> </a:t>
            </a:r>
            <a:r>
              <a:rPr sz="1400" spc="-10" dirty="0">
                <a:solidFill>
                  <a:srgbClr val="646B86"/>
                </a:solidFill>
                <a:latin typeface="Arial MT"/>
                <a:cs typeface="Arial MT"/>
              </a:rPr>
              <a:t>to</a:t>
            </a:r>
            <a:r>
              <a:rPr sz="1400" spc="-50" dirty="0">
                <a:solidFill>
                  <a:srgbClr val="646B86"/>
                </a:solidFill>
                <a:latin typeface="Arial MT"/>
                <a:cs typeface="Arial MT"/>
              </a:rPr>
              <a:t> </a:t>
            </a:r>
            <a:r>
              <a:rPr sz="1400" spc="-20" dirty="0">
                <a:solidFill>
                  <a:srgbClr val="646B86"/>
                </a:solidFill>
                <a:latin typeface="Arial MT"/>
                <a:cs typeface="Arial MT"/>
              </a:rPr>
              <a:t>initiate </a:t>
            </a:r>
            <a:r>
              <a:rPr sz="1400" spc="-375" dirty="0">
                <a:solidFill>
                  <a:srgbClr val="646B86"/>
                </a:solidFill>
                <a:latin typeface="Arial MT"/>
                <a:cs typeface="Arial MT"/>
              </a:rPr>
              <a:t> </a:t>
            </a:r>
            <a:r>
              <a:rPr sz="1400" spc="-30" dirty="0">
                <a:solidFill>
                  <a:srgbClr val="646B86"/>
                </a:solidFill>
                <a:latin typeface="Arial MT"/>
                <a:cs typeface="Arial MT"/>
              </a:rPr>
              <a:t>ou</a:t>
            </a:r>
            <a:r>
              <a:rPr sz="1400" spc="-15" dirty="0">
                <a:solidFill>
                  <a:srgbClr val="646B86"/>
                </a:solidFill>
                <a:latin typeface="Arial MT"/>
                <a:cs typeface="Arial MT"/>
              </a:rPr>
              <a:t>t</a:t>
            </a:r>
            <a:r>
              <a:rPr sz="1400" spc="-30" dirty="0">
                <a:solidFill>
                  <a:srgbClr val="646B86"/>
                </a:solidFill>
                <a:latin typeface="Arial MT"/>
                <a:cs typeface="Arial MT"/>
              </a:rPr>
              <a:t>boun</a:t>
            </a:r>
            <a:r>
              <a:rPr sz="1400" dirty="0">
                <a:solidFill>
                  <a:srgbClr val="646B86"/>
                </a:solidFill>
                <a:latin typeface="Arial MT"/>
                <a:cs typeface="Arial MT"/>
              </a:rPr>
              <a:t>d</a:t>
            </a:r>
            <a:r>
              <a:rPr sz="1400" spc="-45" dirty="0">
                <a:solidFill>
                  <a:srgbClr val="646B86"/>
                </a:solidFill>
                <a:latin typeface="Arial MT"/>
                <a:cs typeface="Arial MT"/>
              </a:rPr>
              <a:t> </a:t>
            </a:r>
            <a:r>
              <a:rPr sz="1400" spc="-15" dirty="0">
                <a:solidFill>
                  <a:srgbClr val="646B86"/>
                </a:solidFill>
                <a:latin typeface="Arial MT"/>
                <a:cs typeface="Arial MT"/>
              </a:rPr>
              <a:t>t</a:t>
            </a:r>
            <a:r>
              <a:rPr sz="1400" spc="-20" dirty="0">
                <a:solidFill>
                  <a:srgbClr val="646B86"/>
                </a:solidFill>
                <a:latin typeface="Arial MT"/>
                <a:cs typeface="Arial MT"/>
              </a:rPr>
              <a:t>r</a:t>
            </a:r>
            <a:r>
              <a:rPr sz="1400" spc="-30" dirty="0">
                <a:solidFill>
                  <a:srgbClr val="646B86"/>
                </a:solidFill>
                <a:latin typeface="Arial MT"/>
                <a:cs typeface="Arial MT"/>
              </a:rPr>
              <a:t>a</a:t>
            </a:r>
            <a:r>
              <a:rPr sz="1400" spc="-40" dirty="0">
                <a:solidFill>
                  <a:srgbClr val="646B86"/>
                </a:solidFill>
                <a:latin typeface="Arial MT"/>
                <a:cs typeface="Arial MT"/>
              </a:rPr>
              <a:t>f</a:t>
            </a:r>
            <a:r>
              <a:rPr sz="1400" spc="-15" dirty="0">
                <a:solidFill>
                  <a:srgbClr val="646B86"/>
                </a:solidFill>
                <a:latin typeface="Arial MT"/>
                <a:cs typeface="Arial MT"/>
              </a:rPr>
              <a:t>fi</a:t>
            </a:r>
            <a:r>
              <a:rPr sz="1400" dirty="0">
                <a:solidFill>
                  <a:srgbClr val="646B86"/>
                </a:solidFill>
                <a:latin typeface="Arial MT"/>
                <a:cs typeface="Arial MT"/>
              </a:rPr>
              <a:t>c</a:t>
            </a:r>
            <a:r>
              <a:rPr sz="1400" spc="-40" dirty="0">
                <a:solidFill>
                  <a:srgbClr val="646B86"/>
                </a:solidFill>
                <a:latin typeface="Arial MT"/>
                <a:cs typeface="Arial MT"/>
              </a:rPr>
              <a:t> </a:t>
            </a:r>
            <a:r>
              <a:rPr sz="1400" spc="-15" dirty="0">
                <a:solidFill>
                  <a:srgbClr val="646B86"/>
                </a:solidFill>
                <a:latin typeface="Arial MT"/>
                <a:cs typeface="Arial MT"/>
              </a:rPr>
              <a:t>t</a:t>
            </a:r>
            <a:r>
              <a:rPr sz="1400" dirty="0">
                <a:solidFill>
                  <a:srgbClr val="646B86"/>
                </a:solidFill>
                <a:latin typeface="Arial MT"/>
                <a:cs typeface="Arial MT"/>
              </a:rPr>
              <a:t>o</a:t>
            </a:r>
            <a:r>
              <a:rPr sz="1400" spc="-45" dirty="0">
                <a:solidFill>
                  <a:srgbClr val="646B86"/>
                </a:solidFill>
                <a:latin typeface="Arial MT"/>
                <a:cs typeface="Arial MT"/>
              </a:rPr>
              <a:t> </a:t>
            </a:r>
            <a:r>
              <a:rPr sz="1400" spc="-15" dirty="0">
                <a:solidFill>
                  <a:srgbClr val="646B86"/>
                </a:solidFill>
                <a:latin typeface="Arial MT"/>
                <a:cs typeface="Arial MT"/>
              </a:rPr>
              <a:t>t</a:t>
            </a:r>
            <a:r>
              <a:rPr sz="1400" spc="-30" dirty="0">
                <a:solidFill>
                  <a:srgbClr val="646B86"/>
                </a:solidFill>
                <a:latin typeface="Arial MT"/>
                <a:cs typeface="Arial MT"/>
              </a:rPr>
              <a:t>h</a:t>
            </a:r>
            <a:r>
              <a:rPr sz="1400" dirty="0">
                <a:solidFill>
                  <a:srgbClr val="646B86"/>
                </a:solidFill>
                <a:latin typeface="Arial MT"/>
                <a:cs typeface="Arial MT"/>
              </a:rPr>
              <a:t>e</a:t>
            </a:r>
            <a:r>
              <a:rPr sz="1400" spc="-45" dirty="0">
                <a:solidFill>
                  <a:srgbClr val="646B86"/>
                </a:solidFill>
                <a:latin typeface="Arial MT"/>
                <a:cs typeface="Arial MT"/>
              </a:rPr>
              <a:t> </a:t>
            </a:r>
            <a:r>
              <a:rPr sz="1400" spc="-15" dirty="0">
                <a:solidFill>
                  <a:srgbClr val="646B86"/>
                </a:solidFill>
                <a:latin typeface="Arial MT"/>
                <a:cs typeface="Arial MT"/>
              </a:rPr>
              <a:t>I</a:t>
            </a:r>
            <a:r>
              <a:rPr sz="1400" spc="-30" dirty="0">
                <a:solidFill>
                  <a:srgbClr val="646B86"/>
                </a:solidFill>
                <a:latin typeface="Arial MT"/>
                <a:cs typeface="Arial MT"/>
              </a:rPr>
              <a:t>n</a:t>
            </a:r>
            <a:r>
              <a:rPr sz="1400" spc="-15" dirty="0">
                <a:solidFill>
                  <a:srgbClr val="646B86"/>
                </a:solidFill>
                <a:latin typeface="Arial MT"/>
                <a:cs typeface="Arial MT"/>
              </a:rPr>
              <a:t>t</a:t>
            </a:r>
            <a:r>
              <a:rPr sz="1400" spc="-30" dirty="0">
                <a:solidFill>
                  <a:srgbClr val="646B86"/>
                </a:solidFill>
                <a:latin typeface="Arial MT"/>
                <a:cs typeface="Arial MT"/>
              </a:rPr>
              <a:t>e</a:t>
            </a:r>
            <a:r>
              <a:rPr sz="1400" spc="-20" dirty="0">
                <a:solidFill>
                  <a:srgbClr val="646B86"/>
                </a:solidFill>
                <a:latin typeface="Arial MT"/>
                <a:cs typeface="Arial MT"/>
              </a:rPr>
              <a:t>r</a:t>
            </a:r>
            <a:r>
              <a:rPr sz="1400" spc="-30" dirty="0">
                <a:solidFill>
                  <a:srgbClr val="646B86"/>
                </a:solidFill>
                <a:latin typeface="Arial MT"/>
                <a:cs typeface="Arial MT"/>
              </a:rPr>
              <a:t>ne</a:t>
            </a:r>
            <a:r>
              <a:rPr sz="1400" dirty="0">
                <a:solidFill>
                  <a:srgbClr val="646B86"/>
                </a:solidFill>
                <a:latin typeface="Arial MT"/>
                <a:cs typeface="Arial MT"/>
              </a:rPr>
              <a:t>t</a:t>
            </a:r>
            <a:r>
              <a:rPr sz="1400" spc="-30" dirty="0">
                <a:solidFill>
                  <a:srgbClr val="646B86"/>
                </a:solidFill>
                <a:latin typeface="Arial MT"/>
                <a:cs typeface="Arial MT"/>
              </a:rPr>
              <a:t> o</a:t>
            </a:r>
            <a:r>
              <a:rPr sz="1400" dirty="0">
                <a:solidFill>
                  <a:srgbClr val="646B86"/>
                </a:solidFill>
                <a:latin typeface="Arial MT"/>
                <a:cs typeface="Arial MT"/>
              </a:rPr>
              <a:t>r</a:t>
            </a:r>
            <a:r>
              <a:rPr sz="1400" spc="-35" dirty="0">
                <a:solidFill>
                  <a:srgbClr val="646B86"/>
                </a:solidFill>
                <a:latin typeface="Arial MT"/>
                <a:cs typeface="Arial MT"/>
              </a:rPr>
              <a:t> </a:t>
            </a:r>
            <a:r>
              <a:rPr sz="1400" spc="-30" dirty="0">
                <a:solidFill>
                  <a:srgbClr val="646B86"/>
                </a:solidFill>
                <a:latin typeface="Arial MT"/>
                <a:cs typeface="Arial MT"/>
              </a:rPr>
              <a:t>o</a:t>
            </a:r>
            <a:r>
              <a:rPr sz="1400" spc="-15" dirty="0">
                <a:solidFill>
                  <a:srgbClr val="646B86"/>
                </a:solidFill>
                <a:latin typeface="Arial MT"/>
                <a:cs typeface="Arial MT"/>
              </a:rPr>
              <a:t>t</a:t>
            </a:r>
            <a:r>
              <a:rPr sz="1400" spc="-30" dirty="0">
                <a:solidFill>
                  <a:srgbClr val="646B86"/>
                </a:solidFill>
                <a:latin typeface="Arial MT"/>
                <a:cs typeface="Arial MT"/>
              </a:rPr>
              <a:t>he</a:t>
            </a:r>
            <a:r>
              <a:rPr sz="1400" dirty="0">
                <a:solidFill>
                  <a:srgbClr val="646B86"/>
                </a:solidFill>
                <a:latin typeface="Arial MT"/>
                <a:cs typeface="Arial MT"/>
              </a:rPr>
              <a:t>r</a:t>
            </a:r>
            <a:r>
              <a:rPr sz="1400" spc="-105" dirty="0">
                <a:solidFill>
                  <a:srgbClr val="646B86"/>
                </a:solidFill>
                <a:latin typeface="Arial MT"/>
                <a:cs typeface="Arial MT"/>
              </a:rPr>
              <a:t> </a:t>
            </a:r>
            <a:r>
              <a:rPr sz="1400" spc="-85" dirty="0">
                <a:solidFill>
                  <a:srgbClr val="646B86"/>
                </a:solidFill>
                <a:latin typeface="Arial MT"/>
                <a:cs typeface="Arial MT"/>
              </a:rPr>
              <a:t>A</a:t>
            </a:r>
            <a:r>
              <a:rPr sz="1400" spc="-50" dirty="0">
                <a:solidFill>
                  <a:srgbClr val="646B86"/>
                </a:solidFill>
                <a:latin typeface="Arial MT"/>
                <a:cs typeface="Arial MT"/>
              </a:rPr>
              <a:t>W</a:t>
            </a:r>
            <a:r>
              <a:rPr sz="1400" dirty="0">
                <a:solidFill>
                  <a:srgbClr val="646B86"/>
                </a:solidFill>
                <a:latin typeface="Arial MT"/>
                <a:cs typeface="Arial MT"/>
              </a:rPr>
              <a:t>S  </a:t>
            </a:r>
            <a:r>
              <a:rPr sz="1400" spc="-30" dirty="0">
                <a:solidFill>
                  <a:srgbClr val="646B86"/>
                </a:solidFill>
                <a:latin typeface="Arial MT"/>
                <a:cs typeface="Arial MT"/>
              </a:rPr>
              <a:t>services.</a:t>
            </a:r>
            <a:endParaRPr sz="1400" dirty="0">
              <a:latin typeface="Arial MT"/>
              <a:cs typeface="Arial MT"/>
            </a:endParaRPr>
          </a:p>
        </p:txBody>
      </p:sp>
      <p:sp>
        <p:nvSpPr>
          <p:cNvPr id="33" name="object 33"/>
          <p:cNvSpPr txBox="1"/>
          <p:nvPr/>
        </p:nvSpPr>
        <p:spPr>
          <a:xfrm>
            <a:off x="586607" y="3076955"/>
            <a:ext cx="3911600" cy="440055"/>
          </a:xfrm>
          <a:prstGeom prst="rect">
            <a:avLst/>
          </a:prstGeom>
        </p:spPr>
        <p:txBody>
          <a:bodyPr vert="horz" wrap="square" lIns="0" tIns="29845" rIns="0" bIns="0" rtlCol="0">
            <a:spAutoFit/>
          </a:bodyPr>
          <a:lstStyle/>
          <a:p>
            <a:pPr marL="189230" marR="5080" indent="-176530">
              <a:lnSpc>
                <a:spcPts val="1580"/>
              </a:lnSpc>
              <a:spcBef>
                <a:spcPts val="235"/>
              </a:spcBef>
              <a:buClr>
                <a:srgbClr val="D16349"/>
              </a:buClr>
              <a:buFont typeface="Wingdings"/>
              <a:buChar char=""/>
              <a:tabLst>
                <a:tab pos="189230" algn="l"/>
              </a:tabLst>
            </a:pPr>
            <a:r>
              <a:rPr sz="1400" spc="-25" dirty="0">
                <a:solidFill>
                  <a:srgbClr val="646B86"/>
                </a:solidFill>
                <a:latin typeface="Arial MT"/>
                <a:cs typeface="Arial MT"/>
              </a:rPr>
              <a:t>Prevent</a:t>
            </a:r>
            <a:r>
              <a:rPr sz="1400" spc="-40" dirty="0">
                <a:solidFill>
                  <a:srgbClr val="646B86"/>
                </a:solidFill>
                <a:latin typeface="Arial MT"/>
                <a:cs typeface="Arial MT"/>
              </a:rPr>
              <a:t> </a:t>
            </a:r>
            <a:r>
              <a:rPr sz="1400" spc="-20" dirty="0">
                <a:solidFill>
                  <a:srgbClr val="646B86"/>
                </a:solidFill>
                <a:latin typeface="Arial MT"/>
                <a:cs typeface="Arial MT"/>
              </a:rPr>
              <a:t>private</a:t>
            </a:r>
            <a:r>
              <a:rPr sz="1400" spc="-50" dirty="0">
                <a:solidFill>
                  <a:srgbClr val="646B86"/>
                </a:solidFill>
                <a:latin typeface="Arial MT"/>
                <a:cs typeface="Arial MT"/>
              </a:rPr>
              <a:t> </a:t>
            </a:r>
            <a:r>
              <a:rPr sz="1400" spc="-25" dirty="0">
                <a:solidFill>
                  <a:srgbClr val="646B86"/>
                </a:solidFill>
                <a:latin typeface="Arial MT"/>
                <a:cs typeface="Arial MT"/>
              </a:rPr>
              <a:t>instances</a:t>
            </a:r>
            <a:r>
              <a:rPr sz="1400" spc="-45" dirty="0">
                <a:solidFill>
                  <a:srgbClr val="646B86"/>
                </a:solidFill>
                <a:latin typeface="Arial MT"/>
                <a:cs typeface="Arial MT"/>
              </a:rPr>
              <a:t> </a:t>
            </a:r>
            <a:r>
              <a:rPr sz="1400" spc="-20" dirty="0">
                <a:solidFill>
                  <a:srgbClr val="646B86"/>
                </a:solidFill>
                <a:latin typeface="Arial MT"/>
                <a:cs typeface="Arial MT"/>
              </a:rPr>
              <a:t>from</a:t>
            </a:r>
            <a:r>
              <a:rPr sz="1400" spc="-65" dirty="0">
                <a:solidFill>
                  <a:srgbClr val="646B86"/>
                </a:solidFill>
                <a:latin typeface="Arial MT"/>
                <a:cs typeface="Arial MT"/>
              </a:rPr>
              <a:t> </a:t>
            </a:r>
            <a:r>
              <a:rPr sz="1400" spc="-25" dirty="0">
                <a:solidFill>
                  <a:srgbClr val="646B86"/>
                </a:solidFill>
                <a:latin typeface="Arial MT"/>
                <a:cs typeface="Arial MT"/>
              </a:rPr>
              <a:t>receiving</a:t>
            </a:r>
            <a:r>
              <a:rPr sz="1400" spc="-50" dirty="0">
                <a:solidFill>
                  <a:srgbClr val="646B86"/>
                </a:solidFill>
                <a:latin typeface="Arial MT"/>
                <a:cs typeface="Arial MT"/>
              </a:rPr>
              <a:t> </a:t>
            </a:r>
            <a:r>
              <a:rPr sz="1400" spc="-25" dirty="0">
                <a:solidFill>
                  <a:srgbClr val="646B86"/>
                </a:solidFill>
                <a:latin typeface="Arial MT"/>
                <a:cs typeface="Arial MT"/>
              </a:rPr>
              <a:t>inbound </a:t>
            </a:r>
            <a:r>
              <a:rPr sz="1400" spc="-375" dirty="0">
                <a:solidFill>
                  <a:srgbClr val="646B86"/>
                </a:solidFill>
                <a:latin typeface="Arial MT"/>
                <a:cs typeface="Arial MT"/>
              </a:rPr>
              <a:t> </a:t>
            </a:r>
            <a:r>
              <a:rPr sz="1400" spc="-20" dirty="0">
                <a:solidFill>
                  <a:srgbClr val="646B86"/>
                </a:solidFill>
                <a:latin typeface="Arial MT"/>
                <a:cs typeface="Arial MT"/>
              </a:rPr>
              <a:t>traffic</a:t>
            </a:r>
            <a:r>
              <a:rPr sz="1400" spc="-45" dirty="0">
                <a:solidFill>
                  <a:srgbClr val="646B86"/>
                </a:solidFill>
                <a:latin typeface="Arial MT"/>
                <a:cs typeface="Arial MT"/>
              </a:rPr>
              <a:t> </a:t>
            </a:r>
            <a:r>
              <a:rPr sz="1400" spc="-20" dirty="0">
                <a:solidFill>
                  <a:srgbClr val="646B86"/>
                </a:solidFill>
                <a:latin typeface="Arial MT"/>
                <a:cs typeface="Arial MT"/>
              </a:rPr>
              <a:t>from</a:t>
            </a:r>
            <a:r>
              <a:rPr sz="1400" spc="-55" dirty="0">
                <a:solidFill>
                  <a:srgbClr val="646B86"/>
                </a:solidFill>
                <a:latin typeface="Arial MT"/>
                <a:cs typeface="Arial MT"/>
              </a:rPr>
              <a:t> </a:t>
            </a:r>
            <a:r>
              <a:rPr sz="1400" spc="-15" dirty="0">
                <a:solidFill>
                  <a:srgbClr val="646B86"/>
                </a:solidFill>
                <a:latin typeface="Arial MT"/>
                <a:cs typeface="Arial MT"/>
              </a:rPr>
              <a:t>the</a:t>
            </a:r>
            <a:r>
              <a:rPr sz="1400" spc="-45" dirty="0">
                <a:solidFill>
                  <a:srgbClr val="646B86"/>
                </a:solidFill>
                <a:latin typeface="Arial MT"/>
                <a:cs typeface="Arial MT"/>
              </a:rPr>
              <a:t> </a:t>
            </a:r>
            <a:r>
              <a:rPr sz="1400" spc="-25" dirty="0">
                <a:solidFill>
                  <a:srgbClr val="646B86"/>
                </a:solidFill>
                <a:latin typeface="Arial MT"/>
                <a:cs typeface="Arial MT"/>
              </a:rPr>
              <a:t>Internet.</a:t>
            </a:r>
            <a:endParaRPr sz="1400" dirty="0">
              <a:latin typeface="Arial MT"/>
              <a:cs typeface="Arial MT"/>
            </a:endParaRPr>
          </a:p>
        </p:txBody>
      </p:sp>
      <p:sp>
        <p:nvSpPr>
          <p:cNvPr id="34" name="object 34"/>
          <p:cNvSpPr txBox="1"/>
          <p:nvPr/>
        </p:nvSpPr>
        <p:spPr>
          <a:xfrm>
            <a:off x="500882" y="4021328"/>
            <a:ext cx="3484245" cy="836930"/>
          </a:xfrm>
          <a:prstGeom prst="rect">
            <a:avLst/>
          </a:prstGeom>
        </p:spPr>
        <p:txBody>
          <a:bodyPr vert="horz" wrap="square" lIns="0" tIns="12700" rIns="0" bIns="0" rtlCol="0">
            <a:spAutoFit/>
          </a:bodyPr>
          <a:lstStyle/>
          <a:p>
            <a:pPr marL="12700">
              <a:lnSpc>
                <a:spcPct val="100000"/>
              </a:lnSpc>
              <a:spcBef>
                <a:spcPts val="100"/>
              </a:spcBef>
            </a:pPr>
            <a:r>
              <a:rPr sz="1500" b="1" spc="-45" dirty="0">
                <a:latin typeface="Arial"/>
                <a:cs typeface="Arial"/>
              </a:rPr>
              <a:t>Two</a:t>
            </a:r>
            <a:r>
              <a:rPr sz="1500" b="1" spc="-30" dirty="0">
                <a:latin typeface="Arial"/>
                <a:cs typeface="Arial"/>
              </a:rPr>
              <a:t> </a:t>
            </a:r>
            <a:r>
              <a:rPr sz="1500" b="1" spc="-5" dirty="0">
                <a:latin typeface="Arial"/>
                <a:cs typeface="Arial"/>
              </a:rPr>
              <a:t>primary</a:t>
            </a:r>
            <a:r>
              <a:rPr sz="1500" b="1" spc="-20" dirty="0">
                <a:latin typeface="Arial"/>
                <a:cs typeface="Arial"/>
              </a:rPr>
              <a:t> </a:t>
            </a:r>
            <a:r>
              <a:rPr sz="1500" b="1" spc="-5" dirty="0">
                <a:latin typeface="Arial"/>
                <a:cs typeface="Arial"/>
              </a:rPr>
              <a:t>options:</a:t>
            </a:r>
            <a:endParaRPr sz="1500" dirty="0">
              <a:latin typeface="Arial"/>
              <a:cs typeface="Arial"/>
            </a:endParaRPr>
          </a:p>
          <a:p>
            <a:pPr marL="274955" marR="5080" indent="-171450">
              <a:lnSpc>
                <a:spcPts val="1610"/>
              </a:lnSpc>
              <a:spcBef>
                <a:spcPts val="1410"/>
              </a:spcBef>
              <a:buClr>
                <a:srgbClr val="FBA019"/>
              </a:buClr>
              <a:buFont typeface="Wingdings"/>
              <a:buChar char=""/>
              <a:tabLst>
                <a:tab pos="274955" algn="l"/>
              </a:tabLst>
            </a:pPr>
            <a:r>
              <a:rPr sz="1400" spc="-30" dirty="0">
                <a:solidFill>
                  <a:srgbClr val="646B86"/>
                </a:solidFill>
                <a:latin typeface="Georgia"/>
                <a:cs typeface="Georgia"/>
              </a:rPr>
              <a:t>Amazon</a:t>
            </a:r>
            <a:r>
              <a:rPr sz="1400" spc="-45" dirty="0">
                <a:solidFill>
                  <a:srgbClr val="646B86"/>
                </a:solidFill>
                <a:latin typeface="Georgia"/>
                <a:cs typeface="Georgia"/>
              </a:rPr>
              <a:t> </a:t>
            </a:r>
            <a:r>
              <a:rPr sz="1400" spc="-25" dirty="0">
                <a:solidFill>
                  <a:srgbClr val="646B86"/>
                </a:solidFill>
                <a:latin typeface="Georgia"/>
                <a:cs typeface="Georgia"/>
              </a:rPr>
              <a:t>EC2</a:t>
            </a:r>
            <a:r>
              <a:rPr sz="1400" spc="-50" dirty="0">
                <a:solidFill>
                  <a:srgbClr val="646B86"/>
                </a:solidFill>
                <a:latin typeface="Georgia"/>
                <a:cs typeface="Georgia"/>
              </a:rPr>
              <a:t> </a:t>
            </a:r>
            <a:r>
              <a:rPr sz="1400" spc="-25" dirty="0">
                <a:solidFill>
                  <a:srgbClr val="646B86"/>
                </a:solidFill>
                <a:latin typeface="Georgia"/>
                <a:cs typeface="Georgia"/>
              </a:rPr>
              <a:t>instance</a:t>
            </a:r>
            <a:r>
              <a:rPr sz="1400" spc="-50" dirty="0">
                <a:solidFill>
                  <a:srgbClr val="646B86"/>
                </a:solidFill>
                <a:latin typeface="Georgia"/>
                <a:cs typeface="Georgia"/>
              </a:rPr>
              <a:t> </a:t>
            </a:r>
            <a:r>
              <a:rPr sz="1400" spc="-20" dirty="0">
                <a:solidFill>
                  <a:srgbClr val="646B86"/>
                </a:solidFill>
                <a:latin typeface="Georgia"/>
                <a:cs typeface="Georgia"/>
              </a:rPr>
              <a:t>set</a:t>
            </a:r>
            <a:r>
              <a:rPr sz="1400" spc="-40" dirty="0">
                <a:solidFill>
                  <a:srgbClr val="646B86"/>
                </a:solidFill>
                <a:latin typeface="Georgia"/>
                <a:cs typeface="Georgia"/>
              </a:rPr>
              <a:t> </a:t>
            </a:r>
            <a:r>
              <a:rPr sz="1400" spc="-15" dirty="0">
                <a:solidFill>
                  <a:srgbClr val="646B86"/>
                </a:solidFill>
                <a:latin typeface="Georgia"/>
                <a:cs typeface="Georgia"/>
              </a:rPr>
              <a:t>up</a:t>
            </a:r>
            <a:r>
              <a:rPr sz="1400" spc="-45" dirty="0">
                <a:solidFill>
                  <a:srgbClr val="646B86"/>
                </a:solidFill>
                <a:latin typeface="Georgia"/>
                <a:cs typeface="Georgia"/>
              </a:rPr>
              <a:t> </a:t>
            </a:r>
            <a:r>
              <a:rPr sz="1400" spc="-20" dirty="0">
                <a:solidFill>
                  <a:srgbClr val="646B86"/>
                </a:solidFill>
                <a:latin typeface="Georgia"/>
                <a:cs typeface="Georgia"/>
              </a:rPr>
              <a:t>as</a:t>
            </a:r>
            <a:r>
              <a:rPr sz="1400" spc="-40" dirty="0">
                <a:solidFill>
                  <a:srgbClr val="646B86"/>
                </a:solidFill>
                <a:latin typeface="Georgia"/>
                <a:cs typeface="Georgia"/>
              </a:rPr>
              <a:t> </a:t>
            </a:r>
            <a:r>
              <a:rPr sz="1400" dirty="0">
                <a:solidFill>
                  <a:srgbClr val="646B86"/>
                </a:solidFill>
                <a:latin typeface="Georgia"/>
                <a:cs typeface="Georgia"/>
              </a:rPr>
              <a:t>a</a:t>
            </a:r>
            <a:r>
              <a:rPr sz="1400" spc="-50" dirty="0">
                <a:solidFill>
                  <a:srgbClr val="646B86"/>
                </a:solidFill>
                <a:latin typeface="Georgia"/>
                <a:cs typeface="Georgia"/>
              </a:rPr>
              <a:t> </a:t>
            </a:r>
            <a:r>
              <a:rPr sz="1400" spc="-30" dirty="0">
                <a:solidFill>
                  <a:srgbClr val="646B86"/>
                </a:solidFill>
                <a:latin typeface="Georgia"/>
                <a:cs typeface="Georgia"/>
              </a:rPr>
              <a:t>NAT</a:t>
            </a:r>
            <a:r>
              <a:rPr sz="1400" spc="-45" dirty="0">
                <a:solidFill>
                  <a:srgbClr val="646B86"/>
                </a:solidFill>
                <a:latin typeface="Georgia"/>
                <a:cs typeface="Georgia"/>
              </a:rPr>
              <a:t> </a:t>
            </a:r>
            <a:r>
              <a:rPr sz="1400" spc="-5" dirty="0">
                <a:solidFill>
                  <a:srgbClr val="646B86"/>
                </a:solidFill>
                <a:latin typeface="Georgia"/>
                <a:cs typeface="Georgia"/>
              </a:rPr>
              <a:t>in</a:t>
            </a:r>
            <a:r>
              <a:rPr sz="1400" spc="-45" dirty="0">
                <a:solidFill>
                  <a:srgbClr val="646B86"/>
                </a:solidFill>
                <a:latin typeface="Georgia"/>
                <a:cs typeface="Georgia"/>
              </a:rPr>
              <a:t> </a:t>
            </a:r>
            <a:r>
              <a:rPr sz="1400" dirty="0">
                <a:solidFill>
                  <a:srgbClr val="646B86"/>
                </a:solidFill>
                <a:latin typeface="Georgia"/>
                <a:cs typeface="Georgia"/>
              </a:rPr>
              <a:t>a </a:t>
            </a:r>
            <a:r>
              <a:rPr sz="1400" spc="-325" dirty="0">
                <a:solidFill>
                  <a:srgbClr val="646B86"/>
                </a:solidFill>
                <a:latin typeface="Georgia"/>
                <a:cs typeface="Georgia"/>
              </a:rPr>
              <a:t> </a:t>
            </a:r>
            <a:r>
              <a:rPr sz="1400" spc="-25" dirty="0">
                <a:solidFill>
                  <a:srgbClr val="646B86"/>
                </a:solidFill>
                <a:latin typeface="Georgia"/>
                <a:cs typeface="Georgia"/>
              </a:rPr>
              <a:t>public</a:t>
            </a:r>
            <a:r>
              <a:rPr sz="1400" spc="-45" dirty="0">
                <a:solidFill>
                  <a:srgbClr val="646B86"/>
                </a:solidFill>
                <a:latin typeface="Georgia"/>
                <a:cs typeface="Georgia"/>
              </a:rPr>
              <a:t> </a:t>
            </a:r>
            <a:r>
              <a:rPr sz="1400" spc="-25" dirty="0">
                <a:solidFill>
                  <a:srgbClr val="646B86"/>
                </a:solidFill>
                <a:latin typeface="Georgia"/>
                <a:cs typeface="Georgia"/>
              </a:rPr>
              <a:t>subnet</a:t>
            </a:r>
            <a:endParaRPr sz="1400" dirty="0">
              <a:latin typeface="Georgia"/>
              <a:cs typeface="Georgia"/>
            </a:endParaRPr>
          </a:p>
        </p:txBody>
      </p:sp>
      <p:sp>
        <p:nvSpPr>
          <p:cNvPr id="35" name="object 35"/>
          <p:cNvSpPr txBox="1"/>
          <p:nvPr/>
        </p:nvSpPr>
        <p:spPr>
          <a:xfrm>
            <a:off x="591687" y="5000244"/>
            <a:ext cx="1611630" cy="238760"/>
          </a:xfrm>
          <a:prstGeom prst="rect">
            <a:avLst/>
          </a:prstGeom>
        </p:spPr>
        <p:txBody>
          <a:bodyPr vert="horz" wrap="square" lIns="0" tIns="12700" rIns="0" bIns="0" rtlCol="0">
            <a:spAutoFit/>
          </a:bodyPr>
          <a:lstStyle/>
          <a:p>
            <a:pPr marL="184150" indent="-171450">
              <a:lnSpc>
                <a:spcPct val="100000"/>
              </a:lnSpc>
              <a:spcBef>
                <a:spcPts val="100"/>
              </a:spcBef>
              <a:buClr>
                <a:srgbClr val="FBA019"/>
              </a:buClr>
              <a:buFont typeface="Wingdings"/>
              <a:buChar char=""/>
              <a:tabLst>
                <a:tab pos="184150" algn="l"/>
              </a:tabLst>
            </a:pPr>
            <a:r>
              <a:rPr sz="1400" spc="-35" dirty="0">
                <a:solidFill>
                  <a:srgbClr val="646B86"/>
                </a:solidFill>
                <a:latin typeface="Georgia"/>
                <a:cs typeface="Georgia"/>
              </a:rPr>
              <a:t>V</a:t>
            </a:r>
            <a:r>
              <a:rPr sz="1400" spc="-30" dirty="0">
                <a:solidFill>
                  <a:srgbClr val="646B86"/>
                </a:solidFill>
                <a:latin typeface="Georgia"/>
                <a:cs typeface="Georgia"/>
              </a:rPr>
              <a:t>P</a:t>
            </a:r>
            <a:r>
              <a:rPr sz="1400" dirty="0">
                <a:solidFill>
                  <a:srgbClr val="646B86"/>
                </a:solidFill>
                <a:latin typeface="Georgia"/>
                <a:cs typeface="Georgia"/>
              </a:rPr>
              <a:t>C</a:t>
            </a:r>
            <a:r>
              <a:rPr sz="1400" spc="-50" dirty="0">
                <a:solidFill>
                  <a:srgbClr val="646B86"/>
                </a:solidFill>
                <a:latin typeface="Georgia"/>
                <a:cs typeface="Georgia"/>
              </a:rPr>
              <a:t> </a:t>
            </a:r>
            <a:r>
              <a:rPr sz="1400" spc="-40" dirty="0">
                <a:solidFill>
                  <a:srgbClr val="646B86"/>
                </a:solidFill>
                <a:latin typeface="Georgia"/>
                <a:cs typeface="Georgia"/>
              </a:rPr>
              <a:t>NA</a:t>
            </a:r>
            <a:r>
              <a:rPr sz="1400" dirty="0">
                <a:solidFill>
                  <a:srgbClr val="646B86"/>
                </a:solidFill>
                <a:latin typeface="Georgia"/>
                <a:cs typeface="Georgia"/>
              </a:rPr>
              <a:t>T</a:t>
            </a:r>
            <a:r>
              <a:rPr sz="1400" spc="-45" dirty="0">
                <a:solidFill>
                  <a:srgbClr val="646B86"/>
                </a:solidFill>
                <a:latin typeface="Georgia"/>
                <a:cs typeface="Georgia"/>
              </a:rPr>
              <a:t> G</a:t>
            </a:r>
            <a:r>
              <a:rPr sz="1400" spc="-35" dirty="0">
                <a:solidFill>
                  <a:srgbClr val="646B86"/>
                </a:solidFill>
                <a:latin typeface="Georgia"/>
                <a:cs typeface="Georgia"/>
              </a:rPr>
              <a:t>a</a:t>
            </a:r>
            <a:r>
              <a:rPr sz="1400" spc="-20" dirty="0">
                <a:solidFill>
                  <a:srgbClr val="646B86"/>
                </a:solidFill>
                <a:latin typeface="Georgia"/>
                <a:cs typeface="Georgia"/>
              </a:rPr>
              <a:t>t</a:t>
            </a:r>
            <a:r>
              <a:rPr sz="1400" spc="-30" dirty="0">
                <a:solidFill>
                  <a:srgbClr val="646B86"/>
                </a:solidFill>
                <a:latin typeface="Georgia"/>
                <a:cs typeface="Georgia"/>
              </a:rPr>
              <a:t>e</a:t>
            </a:r>
            <a:r>
              <a:rPr sz="1400" spc="-35" dirty="0">
                <a:solidFill>
                  <a:srgbClr val="646B86"/>
                </a:solidFill>
                <a:latin typeface="Georgia"/>
                <a:cs typeface="Georgia"/>
              </a:rPr>
              <a:t>wa</a:t>
            </a:r>
            <a:r>
              <a:rPr sz="1400" dirty="0">
                <a:solidFill>
                  <a:srgbClr val="646B86"/>
                </a:solidFill>
                <a:latin typeface="Georgia"/>
                <a:cs typeface="Georgia"/>
              </a:rPr>
              <a:t>y</a:t>
            </a:r>
            <a:endParaRPr sz="1400" dirty="0">
              <a:latin typeface="Georgia"/>
              <a:cs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Bastion Hosts</a:t>
            </a:r>
            <a:endParaRPr sz="2800" dirty="0"/>
          </a:p>
        </p:txBody>
      </p:sp>
      <p:sp>
        <p:nvSpPr>
          <p:cNvPr id="2" name="TextBox 1">
            <a:extLst>
              <a:ext uri="{FF2B5EF4-FFF2-40B4-BE49-F238E27FC236}">
                <a16:creationId xmlns:a16="http://schemas.microsoft.com/office/drawing/2014/main" id="{540AC2C7-A03E-2C51-C122-F77882EB9DE8}"/>
              </a:ext>
            </a:extLst>
          </p:cNvPr>
          <p:cNvSpPr txBox="1"/>
          <p:nvPr/>
        </p:nvSpPr>
        <p:spPr>
          <a:xfrm>
            <a:off x="457200" y="1536192"/>
            <a:ext cx="7620000" cy="1754326"/>
          </a:xfrm>
          <a:prstGeom prst="rect">
            <a:avLst/>
          </a:prstGeom>
          <a:noFill/>
        </p:spPr>
        <p:txBody>
          <a:bodyPr wrap="square" rtlCol="0">
            <a:spAutoFit/>
          </a:bodyPr>
          <a:lstStyle/>
          <a:p>
            <a:r>
              <a:rPr lang="en-US" sz="1600" b="1" spc="-5" dirty="0">
                <a:solidFill>
                  <a:srgbClr val="D16349"/>
                </a:solidFill>
                <a:latin typeface="Georgia"/>
              </a:rPr>
              <a:t>A bastion host </a:t>
            </a:r>
            <a:r>
              <a:rPr lang="en-US" spc="-5" dirty="0">
                <a:solidFill>
                  <a:srgbClr val="646B86"/>
                </a:solidFill>
                <a:latin typeface="Georgia"/>
              </a:rPr>
              <a:t>(also known as a jump box) is a special-purpose server used to securely access and manage instances in a private network (such as a VPC) that are not directly accessible from the internet. It acts as a gateway or intermediary, allowing administrators to connect to instances in private subnets securely.</a:t>
            </a:r>
          </a:p>
          <a:p>
            <a:endParaRPr lang="en-IN" spc="-5" dirty="0">
              <a:solidFill>
                <a:srgbClr val="646B86"/>
              </a:solidFill>
              <a:latin typeface="Georgia"/>
            </a:endParaRPr>
          </a:p>
        </p:txBody>
      </p:sp>
      <p:sp>
        <p:nvSpPr>
          <p:cNvPr id="6" name="TextBox 5">
            <a:extLst>
              <a:ext uri="{FF2B5EF4-FFF2-40B4-BE49-F238E27FC236}">
                <a16:creationId xmlns:a16="http://schemas.microsoft.com/office/drawing/2014/main" id="{BA21AAC9-33DC-D442-634A-58CB65C64750}"/>
              </a:ext>
            </a:extLst>
          </p:cNvPr>
          <p:cNvSpPr txBox="1"/>
          <p:nvPr/>
        </p:nvSpPr>
        <p:spPr>
          <a:xfrm>
            <a:off x="457200" y="3505200"/>
            <a:ext cx="8458200" cy="2369880"/>
          </a:xfrm>
          <a:prstGeom prst="rect">
            <a:avLst/>
          </a:prstGeom>
          <a:noFill/>
        </p:spPr>
        <p:txBody>
          <a:bodyPr wrap="square" rtlCol="0">
            <a:spAutoFit/>
          </a:bodyPr>
          <a:lstStyle/>
          <a:p>
            <a:r>
              <a:rPr lang="en-US" sz="1600" b="1" spc="-5" dirty="0">
                <a:solidFill>
                  <a:srgbClr val="D16349"/>
                </a:solidFill>
                <a:latin typeface="Georgia"/>
              </a:rPr>
              <a:t>Key Characteristics</a:t>
            </a:r>
          </a:p>
          <a:p>
            <a:pPr>
              <a:buFont typeface="+mj-lt"/>
              <a:buAutoNum type="arabicPeriod"/>
            </a:pPr>
            <a:r>
              <a:rPr lang="en-US" sz="1600" spc="-5" dirty="0">
                <a:solidFill>
                  <a:srgbClr val="646B86"/>
                </a:solidFill>
                <a:latin typeface="Georgia"/>
              </a:rPr>
              <a:t>Single Point of Access: Bastion hosts provide a controlled and secure access point for instances in private subnets.</a:t>
            </a:r>
          </a:p>
          <a:p>
            <a:pPr>
              <a:buFont typeface="+mj-lt"/>
              <a:buAutoNum type="arabicPeriod"/>
            </a:pPr>
            <a:r>
              <a:rPr lang="en-US" sz="1600" spc="-5" dirty="0">
                <a:solidFill>
                  <a:srgbClr val="646B86"/>
                </a:solidFill>
                <a:latin typeface="Georgia"/>
              </a:rPr>
              <a:t>Security Hardened: Bastion hosts are typically hardened and monitored to provide a secure entry point. This includes using strong authentication methods, limiting access to specific IP addresses, and keeping the host up to date with security patches.</a:t>
            </a:r>
          </a:p>
          <a:p>
            <a:pPr>
              <a:buFont typeface="+mj-lt"/>
              <a:buAutoNum type="arabicPeriod"/>
            </a:pPr>
            <a:r>
              <a:rPr lang="en-US" sz="1600" spc="-5" dirty="0">
                <a:solidFill>
                  <a:srgbClr val="646B86"/>
                </a:solidFill>
                <a:latin typeface="Georgia"/>
              </a:rPr>
              <a:t>Audit and Monitoring: Bastion hosts are often monitored and logged extensively to track access and actions taken, providing an audit trail for security and compliance purposes.</a:t>
            </a:r>
          </a:p>
          <a:p>
            <a:endParaRPr lang="en-IN" dirty="0"/>
          </a:p>
        </p:txBody>
      </p:sp>
    </p:spTree>
    <p:extLst>
      <p:ext uri="{BB962C8B-B14F-4D97-AF65-F5344CB8AC3E}">
        <p14:creationId xmlns:p14="http://schemas.microsoft.com/office/powerpoint/2010/main" val="3857238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564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US" sz="2800" spc="-5" dirty="0"/>
              <a:t>Demo</a:t>
            </a:r>
            <a:endParaRPr sz="2800" dirty="0"/>
          </a:p>
        </p:txBody>
      </p:sp>
      <p:sp>
        <p:nvSpPr>
          <p:cNvPr id="2" name="Rectangle 1"/>
          <p:cNvSpPr/>
          <p:nvPr/>
        </p:nvSpPr>
        <p:spPr>
          <a:xfrm>
            <a:off x="458638" y="1546998"/>
            <a:ext cx="3886200" cy="4734629"/>
          </a:xfrm>
          <a:prstGeom prst="rect">
            <a:avLst/>
          </a:prstGeom>
        </p:spPr>
        <p:txBody>
          <a:bodyPr wrap="square">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NAT Gateway</a:t>
            </a: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a:t>
            </a:r>
            <a:r>
              <a:rPr lang="en-IN" sz="1100" spc="-5" dirty="0" err="1">
                <a:solidFill>
                  <a:srgbClr val="646B86"/>
                </a:solidFill>
                <a:latin typeface="Georgia"/>
                <a:cs typeface="Georgia"/>
              </a:rPr>
              <a:t>MyNATGw</a:t>
            </a:r>
            <a:endParaRPr lang="en-IN" sz="1100" spc="-5" dirty="0">
              <a:solidFill>
                <a:srgbClr val="646B86"/>
              </a:solidFill>
              <a:latin typeface="Georgia"/>
              <a:cs typeface="Georgia"/>
            </a:endParaRP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Subnet: Any Public Subnet</a:t>
            </a:r>
          </a:p>
          <a:p>
            <a:pPr marL="227329" indent="-214629">
              <a:lnSpc>
                <a:spcPct val="100000"/>
              </a:lnSpc>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Update Private RT</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0.0.0.0/0  -- </a:t>
            </a:r>
            <a:r>
              <a:rPr lang="en-IN" sz="1100" spc="-5" dirty="0" err="1">
                <a:solidFill>
                  <a:srgbClr val="646B86"/>
                </a:solidFill>
                <a:latin typeface="Georgia"/>
                <a:cs typeface="Georgia"/>
              </a:rPr>
              <a:t>MyNATGw</a:t>
            </a:r>
            <a:endParaRPr lang="en-IN" sz="1100" dirty="0">
              <a:latin typeface="Georgia"/>
              <a:cs typeface="Georgia"/>
            </a:endParaRPr>
          </a:p>
          <a:p>
            <a:pPr marL="227329"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Launch EC2 instance in Private Subnet</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Name: Private-Ec2</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VPC: </a:t>
            </a:r>
            <a:r>
              <a:rPr lang="en-IN" sz="1100" spc="-5" dirty="0" err="1">
                <a:solidFill>
                  <a:srgbClr val="646B86"/>
                </a:solidFill>
                <a:latin typeface="Georgia"/>
              </a:rPr>
              <a:t>MyVPC</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Subnet Associations: Private Subnet only</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Auto Assign Public IP: disable</a:t>
            </a:r>
          </a:p>
          <a:p>
            <a:pPr marL="684529" lvl="1" indent="-214629">
              <a:lnSpc>
                <a:spcPts val="2135"/>
              </a:lnSpc>
              <a:spcBef>
                <a:spcPts val="25"/>
              </a:spcBef>
              <a:buClr>
                <a:srgbClr val="FBA019"/>
              </a:buClr>
              <a:buSzPct val="77777"/>
              <a:buFont typeface="Wingdings"/>
              <a:buChar char=""/>
              <a:tabLst>
                <a:tab pos="226695" algn="l"/>
                <a:tab pos="227329" algn="l"/>
              </a:tabLst>
            </a:pPr>
            <a:r>
              <a:rPr lang="en-US" sz="1100" spc="-5" dirty="0" err="1">
                <a:solidFill>
                  <a:srgbClr val="646B86"/>
                </a:solidFill>
                <a:latin typeface="Georgia"/>
              </a:rPr>
              <a:t>KeyPair</a:t>
            </a:r>
            <a:r>
              <a:rPr lang="en-US" sz="1100" spc="-5" dirty="0">
                <a:solidFill>
                  <a:srgbClr val="646B86"/>
                </a:solidFill>
                <a:latin typeface="Georgia"/>
              </a:rPr>
              <a:t> for logic: Key</a:t>
            </a:r>
            <a:endParaRPr lang="en-IN" dirty="0"/>
          </a:p>
          <a:p>
            <a:pPr marL="227329"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Launch Bastion Host instance in Public Subnet</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Name: Bastion-Ec2</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VPC: </a:t>
            </a:r>
            <a:r>
              <a:rPr lang="en-IN" sz="1100" spc="-5" dirty="0" err="1">
                <a:solidFill>
                  <a:srgbClr val="646B86"/>
                </a:solidFill>
                <a:latin typeface="Georgia"/>
              </a:rPr>
              <a:t>MyVPC</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Subnet Associations: Public Subnet only</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Auto Assign Public IP: enable</a:t>
            </a:r>
          </a:p>
          <a:p>
            <a:pPr marL="684529" lvl="1" indent="-214629">
              <a:lnSpc>
                <a:spcPts val="2135"/>
              </a:lnSpc>
              <a:spcBef>
                <a:spcPts val="25"/>
              </a:spcBef>
              <a:buClr>
                <a:srgbClr val="FBA019"/>
              </a:buClr>
              <a:buSzPct val="77777"/>
              <a:buFont typeface="Wingdings"/>
              <a:buChar char=""/>
              <a:tabLst>
                <a:tab pos="226695" algn="l"/>
                <a:tab pos="227329" algn="l"/>
              </a:tabLst>
            </a:pPr>
            <a:r>
              <a:rPr lang="en-US" sz="1100" spc="-5" dirty="0" err="1">
                <a:solidFill>
                  <a:srgbClr val="646B86"/>
                </a:solidFill>
                <a:latin typeface="Georgia"/>
              </a:rPr>
              <a:t>KeyPair</a:t>
            </a:r>
            <a:r>
              <a:rPr lang="en-US" sz="1100" spc="-5" dirty="0">
                <a:solidFill>
                  <a:srgbClr val="646B86"/>
                </a:solidFill>
                <a:latin typeface="Georgia"/>
              </a:rPr>
              <a:t> for logic: Key</a:t>
            </a:r>
            <a:endParaRPr lang="en-IN" sz="1100" dirty="0"/>
          </a:p>
          <a:p>
            <a:pPr marL="684529" lvl="1" indent="-214629">
              <a:lnSpc>
                <a:spcPts val="2135"/>
              </a:lnSpc>
              <a:spcBef>
                <a:spcPts val="25"/>
              </a:spcBef>
              <a:buClr>
                <a:srgbClr val="FBA019"/>
              </a:buClr>
              <a:buSzPct val="77777"/>
              <a:buFont typeface="Wingdings"/>
              <a:buChar char=""/>
              <a:tabLst>
                <a:tab pos="226695" algn="l"/>
                <a:tab pos="227329" algn="l"/>
              </a:tabLst>
            </a:pP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endParaRPr lang="en-US" sz="1100" spc="-5" dirty="0">
              <a:solidFill>
                <a:srgbClr val="646B86"/>
              </a:solidFill>
              <a:latin typeface="Georgia"/>
            </a:endParaRPr>
          </a:p>
        </p:txBody>
      </p:sp>
      <p:sp>
        <p:nvSpPr>
          <p:cNvPr id="6" name="Rectangle 5"/>
          <p:cNvSpPr/>
          <p:nvPr/>
        </p:nvSpPr>
        <p:spPr>
          <a:xfrm>
            <a:off x="4632385" y="1546998"/>
            <a:ext cx="3886200" cy="2621230"/>
          </a:xfrm>
          <a:prstGeom prst="rect">
            <a:avLst/>
          </a:prstGeom>
        </p:spPr>
        <p:txBody>
          <a:bodyPr wrap="square">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a:solidFill>
                  <a:srgbClr val="646B86"/>
                </a:solidFill>
                <a:latin typeface="Georgia"/>
                <a:cs typeface="Georgia"/>
              </a:rPr>
              <a:t>Access Bastion Host EC2 instance</a:t>
            </a: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a:solidFill>
                  <a:srgbClr val="646B86"/>
                </a:solidFill>
                <a:latin typeface="Georgia"/>
              </a:rPr>
              <a:t>Upload the key used for private subnet EC2</a:t>
            </a: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a:solidFill>
                  <a:srgbClr val="646B86"/>
                </a:solidFill>
                <a:latin typeface="Georgia"/>
              </a:rPr>
              <a:t>Change permissions.</a:t>
            </a:r>
          </a:p>
          <a:p>
            <a:pPr marL="469900" lvl="1">
              <a:spcBef>
                <a:spcPts val="100"/>
              </a:spcBef>
              <a:buClr>
                <a:srgbClr val="FBA019"/>
              </a:buClr>
              <a:buSzPct val="77777"/>
              <a:tabLst>
                <a:tab pos="226695" algn="l"/>
                <a:tab pos="227329" algn="l"/>
              </a:tabLst>
            </a:pPr>
            <a:r>
              <a:rPr lang="en-US" sz="1100" spc="-5" dirty="0" err="1">
                <a:solidFill>
                  <a:srgbClr val="646B86"/>
                </a:solidFill>
                <a:latin typeface="Georgia"/>
              </a:rPr>
              <a:t>chmod</a:t>
            </a:r>
            <a:r>
              <a:rPr lang="en-US" sz="1100" spc="-5" dirty="0">
                <a:solidFill>
                  <a:srgbClr val="646B86"/>
                </a:solidFill>
                <a:latin typeface="Georgia"/>
              </a:rPr>
              <a:t> 400 </a:t>
            </a:r>
            <a:r>
              <a:rPr lang="en-US" sz="1100" spc="-5" dirty="0" err="1">
                <a:solidFill>
                  <a:srgbClr val="646B86"/>
                </a:solidFill>
                <a:latin typeface="Georgia"/>
              </a:rPr>
              <a:t>key.pem</a:t>
            </a:r>
            <a:endParaRPr lang="en-US" sz="1100" spc="-5" dirty="0">
              <a:solidFill>
                <a:srgbClr val="646B86"/>
              </a:solidFill>
              <a:latin typeface="Georgia"/>
            </a:endParaRP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a:solidFill>
                  <a:srgbClr val="646B86"/>
                </a:solidFill>
                <a:latin typeface="Georgia"/>
              </a:rPr>
              <a:t>Access Private EC2 instance.</a:t>
            </a:r>
          </a:p>
          <a:p>
            <a:pPr marL="469900" lvl="1">
              <a:spcBef>
                <a:spcPts val="100"/>
              </a:spcBef>
              <a:buClr>
                <a:srgbClr val="FBA019"/>
              </a:buClr>
              <a:buSzPct val="77777"/>
              <a:tabLst>
                <a:tab pos="226695" algn="l"/>
                <a:tab pos="227329" algn="l"/>
              </a:tabLst>
            </a:pPr>
            <a:r>
              <a:rPr lang="en-US" sz="1100" spc="-5" dirty="0" err="1">
                <a:solidFill>
                  <a:srgbClr val="646B86"/>
                </a:solidFill>
                <a:latin typeface="Georgia"/>
              </a:rPr>
              <a:t>ssh</a:t>
            </a:r>
            <a:r>
              <a:rPr lang="en-US" sz="1100" spc="-5" dirty="0">
                <a:solidFill>
                  <a:srgbClr val="646B86"/>
                </a:solidFill>
                <a:latin typeface="Georgia"/>
              </a:rPr>
              <a:t> –I </a:t>
            </a:r>
            <a:r>
              <a:rPr lang="en-US" sz="1100" spc="-5" dirty="0" err="1">
                <a:solidFill>
                  <a:srgbClr val="646B86"/>
                </a:solidFill>
                <a:latin typeface="Georgia"/>
              </a:rPr>
              <a:t>key.pem</a:t>
            </a:r>
            <a:r>
              <a:rPr lang="en-US" sz="1100" spc="-5" dirty="0">
                <a:solidFill>
                  <a:srgbClr val="646B86"/>
                </a:solidFill>
                <a:latin typeface="Georgia"/>
              </a:rPr>
              <a:t> </a:t>
            </a:r>
            <a:r>
              <a:rPr lang="en-US" sz="1100" spc="-5" dirty="0">
                <a:solidFill>
                  <a:srgbClr val="646B86"/>
                </a:solidFill>
                <a:latin typeface="Georgia"/>
                <a:hlinkClick r:id="rId2"/>
              </a:rPr>
              <a:t>ubuntu@172.0.0.2</a:t>
            </a:r>
            <a:endParaRPr lang="en-US" sz="1100" spc="-5" dirty="0">
              <a:solidFill>
                <a:srgbClr val="646B86"/>
              </a:solidFill>
              <a:latin typeface="Georgia"/>
            </a:endParaRP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a:solidFill>
                  <a:srgbClr val="646B86"/>
                </a:solidFill>
                <a:latin typeface="Georgia"/>
              </a:rPr>
              <a:t>Check access to internet from private EC2 instance.</a:t>
            </a:r>
          </a:p>
          <a:p>
            <a:pPr marL="469900" lvl="1">
              <a:spcBef>
                <a:spcPts val="100"/>
              </a:spcBef>
              <a:buClr>
                <a:srgbClr val="FBA019"/>
              </a:buClr>
              <a:buSzPct val="77777"/>
              <a:tabLst>
                <a:tab pos="226695" algn="l"/>
                <a:tab pos="227329" algn="l"/>
              </a:tabLst>
            </a:pPr>
            <a:r>
              <a:rPr lang="en-US" sz="1100" spc="-5" dirty="0">
                <a:solidFill>
                  <a:srgbClr val="646B86"/>
                </a:solidFill>
                <a:latin typeface="Georgia"/>
              </a:rPr>
              <a:t>ping www.google.com</a:t>
            </a:r>
          </a:p>
          <a:p>
            <a:pPr marL="469900" lvl="1">
              <a:spcBef>
                <a:spcPts val="100"/>
              </a:spcBef>
              <a:buClr>
                <a:srgbClr val="FBA019"/>
              </a:buClr>
              <a:buSzPct val="77777"/>
              <a:tabLst>
                <a:tab pos="226695" algn="l"/>
                <a:tab pos="227329" algn="l"/>
              </a:tabLst>
            </a:pPr>
            <a:endParaRPr lang="en-US" sz="1100" spc="-5" dirty="0">
              <a:solidFill>
                <a:srgbClr val="646B86"/>
              </a:solidFill>
              <a:latin typeface="Georgia"/>
            </a:endParaRPr>
          </a:p>
          <a:p>
            <a:pPr marL="469900" lvl="1">
              <a:spcBef>
                <a:spcPts val="100"/>
              </a:spcBef>
              <a:buClr>
                <a:srgbClr val="FBA019"/>
              </a:buClr>
              <a:buSzPct val="77777"/>
              <a:tabLst>
                <a:tab pos="226695" algn="l"/>
                <a:tab pos="227329" algn="l"/>
              </a:tabLst>
            </a:pPr>
            <a:endParaRPr lang="en-US" sz="1100" spc="-5" dirty="0">
              <a:solidFill>
                <a:srgbClr val="646B86"/>
              </a:solidFill>
              <a:latin typeface="Georgia"/>
            </a:endParaRPr>
          </a:p>
          <a:p>
            <a:pPr marL="684529" lvl="1" indent="-214629">
              <a:spcBef>
                <a:spcPts val="100"/>
              </a:spcBef>
              <a:buClr>
                <a:srgbClr val="FBA019"/>
              </a:buClr>
              <a:buSzPct val="77777"/>
              <a:buFont typeface="Wingdings"/>
              <a:buChar char=""/>
              <a:tabLst>
                <a:tab pos="226695" algn="l"/>
                <a:tab pos="227329" algn="l"/>
              </a:tabLst>
            </a:pPr>
            <a:endParaRPr lang="en-IN" sz="1100" dirty="0"/>
          </a:p>
          <a:p>
            <a:pPr marL="684529" lvl="1" indent="-214629">
              <a:lnSpc>
                <a:spcPts val="2135"/>
              </a:lnSpc>
              <a:spcBef>
                <a:spcPts val="25"/>
              </a:spcBef>
              <a:buClr>
                <a:srgbClr val="FBA019"/>
              </a:buClr>
              <a:buSzPct val="77777"/>
              <a:buFont typeface="Wingdings"/>
              <a:buChar char=""/>
              <a:tabLst>
                <a:tab pos="226695" algn="l"/>
                <a:tab pos="227329" algn="l"/>
              </a:tabLst>
            </a:pP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endParaRPr lang="en-US" sz="1100" spc="-5" dirty="0">
              <a:solidFill>
                <a:srgbClr val="646B86"/>
              </a:solidFill>
              <a:latin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Network Interfaces &amp; Adaptors</a:t>
            </a:r>
            <a:endParaRPr lang="en-IN" sz="2800" dirty="0"/>
          </a:p>
        </p:txBody>
      </p:sp>
      <p:sp>
        <p:nvSpPr>
          <p:cNvPr id="2" name="TextBox 1">
            <a:extLst>
              <a:ext uri="{FF2B5EF4-FFF2-40B4-BE49-F238E27FC236}">
                <a16:creationId xmlns:a16="http://schemas.microsoft.com/office/drawing/2014/main" id="{540AC2C7-A03E-2C51-C122-F77882EB9DE8}"/>
              </a:ext>
            </a:extLst>
          </p:cNvPr>
          <p:cNvSpPr txBox="1"/>
          <p:nvPr/>
        </p:nvSpPr>
        <p:spPr>
          <a:xfrm>
            <a:off x="457200" y="1536192"/>
            <a:ext cx="8229600" cy="4801314"/>
          </a:xfrm>
          <a:prstGeom prst="rect">
            <a:avLst/>
          </a:prstGeom>
          <a:noFill/>
        </p:spPr>
        <p:txBody>
          <a:bodyPr wrap="square" rtlCol="0">
            <a:spAutoFit/>
          </a:bodyPr>
          <a:lstStyle/>
          <a:p>
            <a:pPr algn="l"/>
            <a:r>
              <a:rPr lang="en-US" b="1" u="sng" dirty="0"/>
              <a:t>Elastic Network Interface:</a:t>
            </a:r>
          </a:p>
          <a:p>
            <a:pPr algn="l"/>
            <a:r>
              <a:rPr lang="en-US" dirty="0"/>
              <a:t>ENI is a virtual network interface that you can attach to an instance in an Amazon Virtual Private Cloud (VPC). ENIs are an essential component of AWS networking, providing flexible networking capabilities for EC2 instances. </a:t>
            </a:r>
          </a:p>
          <a:p>
            <a:pPr algn="l"/>
            <a:endParaRPr lang="en-US" dirty="0"/>
          </a:p>
          <a:p>
            <a:pPr algn="l"/>
            <a:r>
              <a:rPr lang="en-US" u="sng" dirty="0"/>
              <a:t>Multiple ENIs per Instance</a:t>
            </a:r>
            <a:r>
              <a:rPr lang="en-US" dirty="0"/>
              <a:t>: An instance can have multiple ENIs attached, each with its own set of private and public IP addresses, security groups, and MAC addresses.</a:t>
            </a:r>
          </a:p>
          <a:p>
            <a:pPr algn="l"/>
            <a:endParaRPr lang="en-US" dirty="0"/>
          </a:p>
          <a:p>
            <a:pPr algn="l"/>
            <a:r>
              <a:rPr lang="en-US" u="sng" dirty="0"/>
              <a:t>Primary and Secondary ENIs</a:t>
            </a:r>
            <a:r>
              <a:rPr lang="en-US" dirty="0"/>
              <a:t>: The primary ENI is created when an instance is launched and cannot be detached. Secondary ENIs can be attached, detached, and moved between instances.</a:t>
            </a:r>
          </a:p>
          <a:p>
            <a:pPr algn="l"/>
            <a:r>
              <a:rPr lang="en-US" u="sng" dirty="0"/>
              <a:t>Persistent ENIs</a:t>
            </a:r>
            <a:r>
              <a:rPr lang="en-US" dirty="0"/>
              <a:t>: ENIs persist independently of the instance lifecycle. If an instance is stopped or terminated, the attached ENIs can be detached and re-attached to another instance.</a:t>
            </a:r>
          </a:p>
          <a:p>
            <a:pPr algn="l"/>
            <a:r>
              <a:rPr lang="en-US" u="sng" dirty="0"/>
              <a:t>Security Groups</a:t>
            </a:r>
            <a:r>
              <a:rPr lang="en-US" dirty="0"/>
              <a:t>: Each ENI can be associated with different security groups, providing fine-grained control over network traffic.</a:t>
            </a:r>
          </a:p>
          <a:p>
            <a:endParaRPr lang="en-IN" dirty="0"/>
          </a:p>
        </p:txBody>
      </p:sp>
    </p:spTree>
    <p:extLst>
      <p:ext uri="{BB962C8B-B14F-4D97-AF65-F5344CB8AC3E}">
        <p14:creationId xmlns:p14="http://schemas.microsoft.com/office/powerpoint/2010/main" val="2862582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Network Interfaces &amp; Adaptors</a:t>
            </a:r>
            <a:endParaRPr lang="en-IN" sz="2800" dirty="0"/>
          </a:p>
        </p:txBody>
      </p:sp>
      <p:sp>
        <p:nvSpPr>
          <p:cNvPr id="2" name="TextBox 1">
            <a:extLst>
              <a:ext uri="{FF2B5EF4-FFF2-40B4-BE49-F238E27FC236}">
                <a16:creationId xmlns:a16="http://schemas.microsoft.com/office/drawing/2014/main" id="{540AC2C7-A03E-2C51-C122-F77882EB9DE8}"/>
              </a:ext>
            </a:extLst>
          </p:cNvPr>
          <p:cNvSpPr txBox="1"/>
          <p:nvPr/>
        </p:nvSpPr>
        <p:spPr>
          <a:xfrm>
            <a:off x="457200" y="1536192"/>
            <a:ext cx="8229600" cy="4555093"/>
          </a:xfrm>
          <a:prstGeom prst="rect">
            <a:avLst/>
          </a:prstGeom>
          <a:noFill/>
        </p:spPr>
        <p:txBody>
          <a:bodyPr wrap="square" rtlCol="0">
            <a:spAutoFit/>
          </a:bodyPr>
          <a:lstStyle/>
          <a:p>
            <a:pPr algn="l"/>
            <a:r>
              <a:rPr lang="en-US" b="1" u="sng" dirty="0"/>
              <a:t>Elastic Network Adapter (ENA)</a:t>
            </a:r>
            <a:br>
              <a:rPr lang="en-US" dirty="0"/>
            </a:br>
            <a:r>
              <a:rPr lang="en-US" sz="1600" dirty="0"/>
              <a:t>ENA is designed to provide high-performance network capabilities for EC2 instances. It supports high throughput and low latency, making it suitable for a wide range of applications.</a:t>
            </a:r>
          </a:p>
          <a:p>
            <a:pPr algn="l"/>
            <a:endParaRPr lang="en-US" sz="1600" dirty="0"/>
          </a:p>
          <a:p>
            <a:pPr marL="285750" indent="-285750" algn="l">
              <a:buFont typeface="Arial" panose="020B0604020202020204" pitchFamily="34" charset="0"/>
              <a:buChar char="•"/>
            </a:pPr>
            <a:r>
              <a:rPr lang="en-US" sz="1600" dirty="0"/>
              <a:t>High Bandwidth: Supports network bandwidth up to 100 Gbps.</a:t>
            </a:r>
          </a:p>
          <a:p>
            <a:pPr marL="285750" indent="-285750" algn="l">
              <a:buFont typeface="Arial" panose="020B0604020202020204" pitchFamily="34" charset="0"/>
              <a:buChar char="•"/>
            </a:pPr>
            <a:r>
              <a:rPr lang="en-US" sz="1600" dirty="0"/>
              <a:t>Enhanced Networking: Reduces latency and jitter, improves packet per second (PPS) performance.</a:t>
            </a:r>
          </a:p>
          <a:p>
            <a:pPr marL="285750" indent="-285750" algn="l">
              <a:buFont typeface="Arial" panose="020B0604020202020204" pitchFamily="34" charset="0"/>
              <a:buChar char="•"/>
            </a:pPr>
            <a:r>
              <a:rPr lang="en-US" sz="1600" dirty="0"/>
              <a:t>Standard Networking: Works with standard networking protocols and can be used with all EC2 instance types that support enhanced networking.</a:t>
            </a:r>
          </a:p>
          <a:p>
            <a:pPr algn="l"/>
            <a:endParaRPr lang="en-US" dirty="0"/>
          </a:p>
          <a:p>
            <a:pPr algn="l"/>
            <a:r>
              <a:rPr lang="en-US" b="1" u="sng" dirty="0"/>
              <a:t>Use cases:</a:t>
            </a:r>
          </a:p>
          <a:p>
            <a:pPr marL="285750" indent="-285750" algn="l">
              <a:buFont typeface="Arial" panose="020B0604020202020204" pitchFamily="34" charset="0"/>
              <a:buChar char="•"/>
            </a:pPr>
            <a:r>
              <a:rPr lang="en-US" dirty="0"/>
              <a:t>General-purpose high-performance applications.</a:t>
            </a:r>
          </a:p>
          <a:p>
            <a:pPr marL="285750" indent="-285750" algn="l">
              <a:buFont typeface="Arial" panose="020B0604020202020204" pitchFamily="34" charset="0"/>
              <a:buChar char="•"/>
            </a:pPr>
            <a:r>
              <a:rPr lang="en-US" dirty="0"/>
              <a:t>Big data and analytics.</a:t>
            </a:r>
          </a:p>
          <a:p>
            <a:pPr marL="285750" indent="-285750" algn="l">
              <a:buFont typeface="Arial" panose="020B0604020202020204" pitchFamily="34" charset="0"/>
              <a:buChar char="•"/>
            </a:pPr>
            <a:r>
              <a:rPr lang="en-US" dirty="0"/>
              <a:t>High-performance computing (HPC) applications that do not require the specialized features of EFA.</a:t>
            </a:r>
          </a:p>
          <a:p>
            <a:pPr marL="285750" indent="-285750" algn="l">
              <a:buFont typeface="Arial" panose="020B0604020202020204" pitchFamily="34" charset="0"/>
              <a:buChar char="•"/>
            </a:pPr>
            <a:r>
              <a:rPr lang="en-US" dirty="0"/>
              <a:t>Distributed computing applications requiring high throughput.</a:t>
            </a:r>
          </a:p>
          <a:p>
            <a:endParaRPr lang="en-IN" dirty="0"/>
          </a:p>
        </p:txBody>
      </p:sp>
    </p:spTree>
    <p:extLst>
      <p:ext uri="{BB962C8B-B14F-4D97-AF65-F5344CB8AC3E}">
        <p14:creationId xmlns:p14="http://schemas.microsoft.com/office/powerpoint/2010/main" val="4192042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Network Interfaces &amp; Adaptors</a:t>
            </a:r>
            <a:endParaRPr lang="en-IN" sz="2800" dirty="0"/>
          </a:p>
        </p:txBody>
      </p:sp>
      <p:sp>
        <p:nvSpPr>
          <p:cNvPr id="2" name="TextBox 1">
            <a:extLst>
              <a:ext uri="{FF2B5EF4-FFF2-40B4-BE49-F238E27FC236}">
                <a16:creationId xmlns:a16="http://schemas.microsoft.com/office/drawing/2014/main" id="{540AC2C7-A03E-2C51-C122-F77882EB9DE8}"/>
              </a:ext>
            </a:extLst>
          </p:cNvPr>
          <p:cNvSpPr txBox="1"/>
          <p:nvPr/>
        </p:nvSpPr>
        <p:spPr>
          <a:xfrm>
            <a:off x="457200" y="1536192"/>
            <a:ext cx="8229600" cy="4801314"/>
          </a:xfrm>
          <a:prstGeom prst="rect">
            <a:avLst/>
          </a:prstGeom>
          <a:noFill/>
        </p:spPr>
        <p:txBody>
          <a:bodyPr wrap="square" rtlCol="0">
            <a:spAutoFit/>
          </a:bodyPr>
          <a:lstStyle/>
          <a:p>
            <a:pPr algn="l"/>
            <a:r>
              <a:rPr lang="en-US" b="1" u="sng" dirty="0"/>
              <a:t>Elastic Fabric Adapter (EFA)</a:t>
            </a:r>
            <a:br>
              <a:rPr lang="en-US" dirty="0"/>
            </a:br>
            <a:r>
              <a:rPr lang="en-US" sz="1600" dirty="0"/>
              <a:t>EFA is designed to accelerate high-performance computing (HPC) and machine learning (ML) applications that require high levels of inter-node communication.</a:t>
            </a:r>
          </a:p>
          <a:p>
            <a:pPr algn="l"/>
            <a:endParaRPr lang="en-US" sz="1600" dirty="0"/>
          </a:p>
          <a:p>
            <a:pPr marL="285750" indent="-285750" algn="l">
              <a:buFont typeface="Arial" panose="020B0604020202020204" pitchFamily="34" charset="0"/>
              <a:buChar char="•"/>
            </a:pPr>
            <a:r>
              <a:rPr lang="en-US" sz="1600" dirty="0"/>
              <a:t>Low-Latency Interconnect: Provides low-latency and high-throughput networking, specifically optimized for tightly coupled HPC and ML workloads.</a:t>
            </a:r>
          </a:p>
          <a:p>
            <a:pPr marL="285750" indent="-285750" algn="l">
              <a:buFont typeface="Arial" panose="020B0604020202020204" pitchFamily="34" charset="0"/>
              <a:buChar char="•"/>
            </a:pPr>
            <a:r>
              <a:rPr lang="en-US" sz="1600" dirty="0"/>
              <a:t>OS Bypass: Allows applications to communicate directly with the network interface, bypassing the operating system kernel to reduce latency.</a:t>
            </a:r>
          </a:p>
          <a:p>
            <a:pPr marL="285750" indent="-285750" algn="l">
              <a:buFont typeface="Arial" panose="020B0604020202020204" pitchFamily="34" charset="0"/>
              <a:buChar char="•"/>
            </a:pPr>
            <a:r>
              <a:rPr lang="en-US" sz="1600" dirty="0" err="1"/>
              <a:t>Libfabric</a:t>
            </a:r>
            <a:r>
              <a:rPr lang="en-US" sz="1600" dirty="0"/>
              <a:t> API: Integrated with the </a:t>
            </a:r>
            <a:r>
              <a:rPr lang="en-US" sz="1600" dirty="0" err="1"/>
              <a:t>libfabric</a:t>
            </a:r>
            <a:r>
              <a:rPr lang="en-US" sz="1600" dirty="0"/>
              <a:t> API, which is commonly used in HPC and ML frameworks.</a:t>
            </a:r>
          </a:p>
          <a:p>
            <a:pPr algn="l"/>
            <a:endParaRPr lang="en-US" dirty="0"/>
          </a:p>
          <a:p>
            <a:pPr algn="l"/>
            <a:r>
              <a:rPr lang="en-US" b="1" u="sng" dirty="0"/>
              <a:t>Use cases:</a:t>
            </a:r>
            <a:endParaRPr lang="en-US" dirty="0"/>
          </a:p>
          <a:p>
            <a:pPr marL="285750" indent="-285750" algn="l">
              <a:buFont typeface="Arial" panose="020B0604020202020204" pitchFamily="34" charset="0"/>
              <a:buChar char="•"/>
            </a:pPr>
            <a:r>
              <a:rPr lang="en-US" dirty="0"/>
              <a:t>High-performance computing (HPC) applications, such as computational fluid dynamics, seismic analysis, and weather modeling.</a:t>
            </a:r>
          </a:p>
          <a:p>
            <a:pPr marL="285750" indent="-285750" algn="l">
              <a:buFont typeface="Arial" panose="020B0604020202020204" pitchFamily="34" charset="0"/>
              <a:buChar char="•"/>
            </a:pPr>
            <a:r>
              <a:rPr lang="en-US" dirty="0"/>
              <a:t>Machine learning applications that require distributed training with low-latency inter-node communication.</a:t>
            </a:r>
          </a:p>
          <a:p>
            <a:pPr marL="285750" indent="-285750" algn="l">
              <a:buFont typeface="Arial" panose="020B0604020202020204" pitchFamily="34" charset="0"/>
              <a:buChar char="•"/>
            </a:pPr>
            <a:r>
              <a:rPr lang="en-US" dirty="0"/>
              <a:t>Applications using MPI (Message Passing Interface) for tightly coupled parallel processing.</a:t>
            </a:r>
            <a:endParaRPr lang="en-IN" dirty="0"/>
          </a:p>
        </p:txBody>
      </p:sp>
    </p:spTree>
    <p:extLst>
      <p:ext uri="{BB962C8B-B14F-4D97-AF65-F5344CB8AC3E}">
        <p14:creationId xmlns:p14="http://schemas.microsoft.com/office/powerpoint/2010/main" val="1950259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81000"/>
            <a:ext cx="34290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25" dirty="0"/>
              <a:t> Endpoints</a:t>
            </a:r>
            <a:endParaRPr spc="-5" dirty="0"/>
          </a:p>
        </p:txBody>
      </p:sp>
      <p:sp>
        <p:nvSpPr>
          <p:cNvPr id="4" name="TextBox 3">
            <a:extLst>
              <a:ext uri="{FF2B5EF4-FFF2-40B4-BE49-F238E27FC236}">
                <a16:creationId xmlns:a16="http://schemas.microsoft.com/office/drawing/2014/main" id="{44416F39-3DCF-391E-15EC-E0AED1B4A710}"/>
              </a:ext>
            </a:extLst>
          </p:cNvPr>
          <p:cNvSpPr txBox="1"/>
          <p:nvPr/>
        </p:nvSpPr>
        <p:spPr>
          <a:xfrm>
            <a:off x="490268" y="1447800"/>
            <a:ext cx="7967932" cy="4308872"/>
          </a:xfrm>
          <a:prstGeom prst="rect">
            <a:avLst/>
          </a:prstGeom>
          <a:noFill/>
        </p:spPr>
        <p:txBody>
          <a:bodyPr wrap="square" rtlCol="0">
            <a:spAutoFit/>
          </a:bodyPr>
          <a:lstStyle/>
          <a:p>
            <a:r>
              <a:rPr lang="en-US" sz="1600" spc="-5" dirty="0">
                <a:solidFill>
                  <a:srgbClr val="646B86"/>
                </a:solidFill>
                <a:latin typeface="Georgia"/>
              </a:rPr>
              <a:t>A VPC endpoint enables you to privately connect your VPC to supported AWS services and VPC endpoint services powered by AWS </a:t>
            </a:r>
            <a:r>
              <a:rPr lang="en-US" sz="1600" spc="-5" dirty="0" err="1">
                <a:solidFill>
                  <a:srgbClr val="646B86"/>
                </a:solidFill>
                <a:latin typeface="Georgia"/>
              </a:rPr>
              <a:t>PrivateLink</a:t>
            </a:r>
            <a:r>
              <a:rPr lang="en-US" sz="1600" spc="-5" dirty="0">
                <a:solidFill>
                  <a:srgbClr val="646B86"/>
                </a:solidFill>
                <a:latin typeface="Georgia"/>
              </a:rPr>
              <a:t> without requiring an internet gateway, NAT device, VPN connection, or AWS Direct Connect connection. </a:t>
            </a:r>
          </a:p>
          <a:p>
            <a:endParaRPr lang="en-US" sz="1600" spc="-5" dirty="0">
              <a:solidFill>
                <a:srgbClr val="646B86"/>
              </a:solidFill>
              <a:latin typeface="Georgia"/>
            </a:endParaRPr>
          </a:p>
          <a:p>
            <a:pPr marL="285750" indent="-285750">
              <a:buFont typeface="Arial" pitchFamily="34" charset="0"/>
              <a:buChar char="•"/>
            </a:pPr>
            <a:r>
              <a:rPr lang="en-US" sz="1600" spc="-5" dirty="0">
                <a:solidFill>
                  <a:srgbClr val="646B86"/>
                </a:solidFill>
                <a:latin typeface="Georgia"/>
              </a:rPr>
              <a:t>Instances in your VPC do not require public IP addresses to communicate with resources in the service. </a:t>
            </a:r>
          </a:p>
          <a:p>
            <a:pPr marL="285750" indent="-285750">
              <a:buFont typeface="Arial" pitchFamily="34" charset="0"/>
              <a:buChar char="•"/>
            </a:pPr>
            <a:r>
              <a:rPr lang="en-US" sz="1600" spc="-5" dirty="0">
                <a:solidFill>
                  <a:srgbClr val="646B86"/>
                </a:solidFill>
                <a:latin typeface="Georgia"/>
              </a:rPr>
              <a:t>Traffic between your VPC and the other service does not leave the Amazon network.</a:t>
            </a:r>
          </a:p>
          <a:p>
            <a:pPr marL="285750" indent="-285750">
              <a:buFont typeface="Arial" pitchFamily="34" charset="0"/>
              <a:buChar char="•"/>
            </a:pPr>
            <a:r>
              <a:rPr lang="en-US" sz="1600" spc="-5" dirty="0">
                <a:solidFill>
                  <a:srgbClr val="646B86"/>
                </a:solidFill>
                <a:latin typeface="Georgia"/>
              </a:rPr>
              <a:t>Think of a secret tunnel where you </a:t>
            </a:r>
            <a:r>
              <a:rPr lang="en-US" sz="1600" spc="-5" dirty="0" err="1">
                <a:solidFill>
                  <a:srgbClr val="646B86"/>
                </a:solidFill>
                <a:latin typeface="Georgia"/>
              </a:rPr>
              <a:t>dont</a:t>
            </a:r>
            <a:r>
              <a:rPr lang="en-US" sz="1600" spc="-5" dirty="0">
                <a:solidFill>
                  <a:srgbClr val="646B86"/>
                </a:solidFill>
                <a:latin typeface="Georgia"/>
              </a:rPr>
              <a:t> have to leave the </a:t>
            </a:r>
            <a:r>
              <a:rPr lang="en-US" sz="1600" spc="-5" dirty="0" err="1">
                <a:solidFill>
                  <a:srgbClr val="646B86"/>
                </a:solidFill>
                <a:latin typeface="Georgia"/>
              </a:rPr>
              <a:t>aws</a:t>
            </a:r>
            <a:r>
              <a:rPr lang="en-US" sz="1600" spc="-5" dirty="0">
                <a:solidFill>
                  <a:srgbClr val="646B86"/>
                </a:solidFill>
                <a:latin typeface="Georgia"/>
              </a:rPr>
              <a:t> n/w.</a:t>
            </a:r>
          </a:p>
          <a:p>
            <a:pPr marL="285750" indent="-285750">
              <a:buFont typeface="Arial" pitchFamily="34" charset="0"/>
              <a:buChar char="•"/>
            </a:pPr>
            <a:r>
              <a:rPr lang="en-US" sz="1600" spc="-5" dirty="0">
                <a:solidFill>
                  <a:srgbClr val="646B86"/>
                </a:solidFill>
                <a:latin typeface="Georgia"/>
              </a:rPr>
              <a:t>VPC End points allow you to privately connect your VPC to another AWS services and VPC end point services.</a:t>
            </a:r>
          </a:p>
          <a:p>
            <a:pPr marL="285750" indent="-285750">
              <a:buFont typeface="Arial" pitchFamily="34" charset="0"/>
              <a:buChar char="•"/>
            </a:pPr>
            <a:r>
              <a:rPr lang="en-US" sz="1600" spc="-5" dirty="0">
                <a:solidFill>
                  <a:srgbClr val="646B86"/>
                </a:solidFill>
                <a:latin typeface="Georgia"/>
              </a:rPr>
              <a:t>Instances in the VPC do not require a public IP address to communicate with services resources.</a:t>
            </a:r>
          </a:p>
          <a:p>
            <a:pPr marL="285750" indent="-285750">
              <a:buFont typeface="Arial" pitchFamily="34" charset="0"/>
              <a:buChar char="•"/>
            </a:pPr>
            <a:r>
              <a:rPr lang="en-US" sz="1600" spc="-5" dirty="0">
                <a:solidFill>
                  <a:srgbClr val="646B86"/>
                </a:solidFill>
                <a:latin typeface="Georgia"/>
              </a:rPr>
              <a:t>Traffic between VPC and other services does not leave the AWS N/w.</a:t>
            </a:r>
          </a:p>
          <a:p>
            <a:pPr marL="285750" indent="-285750">
              <a:buFont typeface="Arial" pitchFamily="34" charset="0"/>
              <a:buChar char="•"/>
            </a:pPr>
            <a:r>
              <a:rPr lang="en-US" sz="1600" spc="-5" dirty="0">
                <a:solidFill>
                  <a:srgbClr val="646B86"/>
                </a:solidFill>
                <a:latin typeface="Georgia"/>
              </a:rPr>
              <a:t>Horizontally scalable, redundant and highly available VPC component.</a:t>
            </a:r>
          </a:p>
          <a:p>
            <a:pPr marL="285750" indent="-285750">
              <a:buFont typeface="Arial" pitchFamily="34" charset="0"/>
              <a:buChar char="•"/>
            </a:pPr>
            <a:r>
              <a:rPr lang="en-US" sz="1600" spc="-5" dirty="0">
                <a:solidFill>
                  <a:srgbClr val="646B86"/>
                </a:solidFill>
                <a:latin typeface="Georgia"/>
              </a:rPr>
              <a:t>Allows secure communication between instances and services without adding availability risks or bandwidth constraints on your traffic.</a:t>
            </a:r>
          </a:p>
          <a:p>
            <a:endParaRPr lang="en-US" dirty="0"/>
          </a:p>
        </p:txBody>
      </p:sp>
      <p:sp>
        <p:nvSpPr>
          <p:cNvPr id="3" name="AutoShape 2" descr="C:\Users\Admin\Desktop\1_WZEobFTXkvNE7MoHxS1Eyg.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78223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81000"/>
            <a:ext cx="34290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25" dirty="0"/>
              <a:t> Endpoints</a:t>
            </a:r>
            <a:endParaRPr spc="-5"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438900" cy="426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64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pic>
        <p:nvPicPr>
          <p:cNvPr id="1028" name="Picture 4">
            <a:extLst>
              <a:ext uri="{FF2B5EF4-FFF2-40B4-BE49-F238E27FC236}">
                <a16:creationId xmlns:a16="http://schemas.microsoft.com/office/drawing/2014/main" id="{A3FC1D48-8CF5-BC87-50BC-E96C374BCF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609" y="1447800"/>
            <a:ext cx="7523991" cy="4519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223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81000"/>
            <a:ext cx="34290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25" dirty="0"/>
              <a:t> Endpoints</a:t>
            </a:r>
            <a:endParaRPr spc="-5" dirty="0"/>
          </a:p>
        </p:txBody>
      </p:sp>
      <p:sp>
        <p:nvSpPr>
          <p:cNvPr id="4" name="TextBox 3">
            <a:extLst>
              <a:ext uri="{FF2B5EF4-FFF2-40B4-BE49-F238E27FC236}">
                <a16:creationId xmlns:a16="http://schemas.microsoft.com/office/drawing/2014/main" id="{44416F39-3DCF-391E-15EC-E0AED1B4A710}"/>
              </a:ext>
            </a:extLst>
          </p:cNvPr>
          <p:cNvSpPr txBox="1"/>
          <p:nvPr/>
        </p:nvSpPr>
        <p:spPr>
          <a:xfrm>
            <a:off x="642668" y="1437736"/>
            <a:ext cx="7282132" cy="1877437"/>
          </a:xfrm>
          <a:prstGeom prst="rect">
            <a:avLst/>
          </a:prstGeom>
          <a:noFill/>
        </p:spPr>
        <p:txBody>
          <a:bodyPr wrap="square" rtlCol="0">
            <a:spAutoFit/>
          </a:bodyPr>
          <a:lstStyle/>
          <a:p>
            <a:r>
              <a:rPr lang="en-US" sz="1600" spc="-5" dirty="0">
                <a:solidFill>
                  <a:srgbClr val="646B86"/>
                </a:solidFill>
                <a:latin typeface="Georgia"/>
              </a:rPr>
              <a:t>There are 3 types of VPC End points.</a:t>
            </a:r>
          </a:p>
          <a:p>
            <a:r>
              <a:rPr lang="en-US" sz="1600" spc="-5" dirty="0">
                <a:solidFill>
                  <a:srgbClr val="646B86"/>
                </a:solidFill>
                <a:latin typeface="Georgia"/>
              </a:rPr>
              <a:t>1 – Gateway endpoints</a:t>
            </a:r>
          </a:p>
          <a:p>
            <a:r>
              <a:rPr lang="en-US" sz="1600" spc="-5" dirty="0">
                <a:solidFill>
                  <a:srgbClr val="646B86"/>
                </a:solidFill>
                <a:latin typeface="Georgia"/>
              </a:rPr>
              <a:t>2 - Gateway Load Balancer endpoints</a:t>
            </a:r>
          </a:p>
          <a:p>
            <a:r>
              <a:rPr lang="en-US" sz="1600" spc="-5" dirty="0">
                <a:solidFill>
                  <a:srgbClr val="646B86"/>
                </a:solidFill>
                <a:latin typeface="Georgia"/>
              </a:rPr>
              <a:t>3 – Interface endpoints</a:t>
            </a:r>
          </a:p>
          <a:p>
            <a:endParaRPr lang="en-US" sz="1600" spc="-5" dirty="0">
              <a:solidFill>
                <a:srgbClr val="646B86"/>
              </a:solidFill>
              <a:latin typeface="Georgia"/>
            </a:endParaRPr>
          </a:p>
          <a:p>
            <a:endParaRPr lang="en-US" dirty="0"/>
          </a:p>
          <a:p>
            <a:endParaRPr lang="en-US" dirty="0"/>
          </a:p>
        </p:txBody>
      </p:sp>
      <p:sp>
        <p:nvSpPr>
          <p:cNvPr id="5" name="TextBox 4">
            <a:extLst>
              <a:ext uri="{FF2B5EF4-FFF2-40B4-BE49-F238E27FC236}">
                <a16:creationId xmlns:a16="http://schemas.microsoft.com/office/drawing/2014/main" id="{44416F39-3DCF-391E-15EC-E0AED1B4A710}"/>
              </a:ext>
            </a:extLst>
          </p:cNvPr>
          <p:cNvSpPr txBox="1"/>
          <p:nvPr/>
        </p:nvSpPr>
        <p:spPr>
          <a:xfrm>
            <a:off x="642668" y="3144054"/>
            <a:ext cx="4157932" cy="2677656"/>
          </a:xfrm>
          <a:prstGeom prst="rect">
            <a:avLst/>
          </a:prstGeom>
          <a:noFill/>
        </p:spPr>
        <p:txBody>
          <a:bodyPr wrap="square" rtlCol="0">
            <a:spAutoFit/>
          </a:bodyPr>
          <a:lstStyle/>
          <a:p>
            <a:r>
              <a:rPr lang="en-US" sz="1200" spc="-5" dirty="0">
                <a:solidFill>
                  <a:srgbClr val="646B86"/>
                </a:solidFill>
                <a:latin typeface="Georgia"/>
              </a:rPr>
              <a:t>supported AWS services: Amazon S3, DynamoDB</a:t>
            </a:r>
          </a:p>
          <a:p>
            <a:r>
              <a:rPr lang="en-US" sz="1200" spc="-5" dirty="0">
                <a:solidFill>
                  <a:srgbClr val="646B86"/>
                </a:solidFill>
                <a:latin typeface="Georgia"/>
              </a:rPr>
              <a:t>You can also create multiple endpoints for a single service, and use different route tables to enforce different access policies from different subnets to the same service.</a:t>
            </a:r>
          </a:p>
          <a:p>
            <a:r>
              <a:rPr lang="en-US" sz="1200" spc="-5" dirty="0">
                <a:solidFill>
                  <a:srgbClr val="646B86"/>
                </a:solidFill>
                <a:latin typeface="Georgia"/>
              </a:rPr>
              <a:t>Endpoints are supported within the same Region only. You cannot create an endpoint between a VPC and a service in a different Region.</a:t>
            </a:r>
          </a:p>
          <a:p>
            <a:r>
              <a:rPr lang="en-US" sz="1200" spc="-5" dirty="0">
                <a:solidFill>
                  <a:srgbClr val="646B86"/>
                </a:solidFill>
                <a:latin typeface="Georgia"/>
              </a:rPr>
              <a:t>Endpoints support IPv4 traffic only.</a:t>
            </a:r>
          </a:p>
          <a:p>
            <a:endParaRPr lang="en-US" sz="1200" spc="-5" dirty="0">
              <a:solidFill>
                <a:srgbClr val="646B86"/>
              </a:solidFill>
              <a:latin typeface="Georgia"/>
            </a:endParaRPr>
          </a:p>
          <a:p>
            <a:endParaRPr lang="en-US" sz="1200" spc="-5" dirty="0">
              <a:solidFill>
                <a:srgbClr val="646B86"/>
              </a:solidFill>
              <a:latin typeface="Georgia"/>
            </a:endParaRPr>
          </a:p>
          <a:p>
            <a:r>
              <a:rPr lang="en-US" sz="1200" spc="-5" dirty="0">
                <a:solidFill>
                  <a:srgbClr val="646B86"/>
                </a:solidFill>
                <a:latin typeface="Georgia"/>
              </a:rPr>
              <a:t>Demo: </a:t>
            </a:r>
          </a:p>
          <a:p>
            <a:endParaRPr lang="en-US" dirty="0"/>
          </a:p>
          <a:p>
            <a:endParaRPr lang="en-US" dirty="0"/>
          </a:p>
        </p:txBody>
      </p:sp>
      <p:sp>
        <p:nvSpPr>
          <p:cNvPr id="6" name="TextBox 5">
            <a:extLst>
              <a:ext uri="{FF2B5EF4-FFF2-40B4-BE49-F238E27FC236}">
                <a16:creationId xmlns:a16="http://schemas.microsoft.com/office/drawing/2014/main" id="{44416F39-3DCF-391E-15EC-E0AED1B4A710}"/>
              </a:ext>
            </a:extLst>
          </p:cNvPr>
          <p:cNvSpPr txBox="1"/>
          <p:nvPr/>
        </p:nvSpPr>
        <p:spPr>
          <a:xfrm>
            <a:off x="4800600" y="3144054"/>
            <a:ext cx="4005532" cy="2893100"/>
          </a:xfrm>
          <a:prstGeom prst="rect">
            <a:avLst/>
          </a:prstGeom>
          <a:noFill/>
        </p:spPr>
        <p:txBody>
          <a:bodyPr wrap="square" rtlCol="0">
            <a:spAutoFit/>
          </a:bodyPr>
          <a:lstStyle/>
          <a:p>
            <a:r>
              <a:rPr lang="en-US" sz="1200" spc="-5" dirty="0">
                <a:solidFill>
                  <a:srgbClr val="646B86"/>
                </a:solidFill>
                <a:latin typeface="Georgia"/>
              </a:rPr>
              <a:t>It is an elastic network interface with a private IP address from the IP address range of your subnet.</a:t>
            </a:r>
          </a:p>
          <a:p>
            <a:r>
              <a:rPr lang="en-US" sz="1200" spc="-5" dirty="0">
                <a:solidFill>
                  <a:srgbClr val="646B86"/>
                </a:solidFill>
                <a:latin typeface="Georgia"/>
              </a:rPr>
              <a:t>It serves as an entry point for traffic destined to a supported AWS service or a VPC endpoint service.</a:t>
            </a:r>
          </a:p>
          <a:p>
            <a:r>
              <a:rPr lang="en-US" sz="1200" spc="-5" dirty="0">
                <a:solidFill>
                  <a:srgbClr val="646B86"/>
                </a:solidFill>
                <a:latin typeface="Georgia"/>
              </a:rPr>
              <a:t>Each Interface endpoint can connect to one of many AWS services, or you can connect to an AWS </a:t>
            </a:r>
            <a:r>
              <a:rPr lang="en-US" sz="1200" spc="-5" dirty="0" err="1">
                <a:solidFill>
                  <a:srgbClr val="646B86"/>
                </a:solidFill>
                <a:latin typeface="Georgia"/>
              </a:rPr>
              <a:t>PowerLink</a:t>
            </a:r>
            <a:r>
              <a:rPr lang="en-US" sz="1200" spc="-5" dirty="0">
                <a:solidFill>
                  <a:srgbClr val="646B86"/>
                </a:solidFill>
                <a:latin typeface="Georgia"/>
              </a:rPr>
              <a:t> powered service.</a:t>
            </a:r>
          </a:p>
          <a:p>
            <a:r>
              <a:rPr lang="en-US" sz="1200" spc="-5" dirty="0">
                <a:solidFill>
                  <a:srgbClr val="646B86"/>
                </a:solidFill>
                <a:latin typeface="Georgia"/>
              </a:rPr>
              <a:t>For each interface endpoint, you can choose only one subnet per Availability Zone.</a:t>
            </a:r>
          </a:p>
          <a:p>
            <a:r>
              <a:rPr lang="en-US" sz="1200" spc="-5" dirty="0">
                <a:solidFill>
                  <a:srgbClr val="646B86"/>
                </a:solidFill>
                <a:latin typeface="Georgia"/>
              </a:rPr>
              <a:t>An interface endpoint supports TCP traffic only. Endpoints are supported within the same Region only.</a:t>
            </a:r>
          </a:p>
          <a:p>
            <a:r>
              <a:rPr lang="en-US" sz="1200" spc="-5" dirty="0">
                <a:solidFill>
                  <a:srgbClr val="646B86"/>
                </a:solidFill>
                <a:latin typeface="Georgia"/>
              </a:rPr>
              <a:t>You cannot create an endpoint between a VPC and a service in a different Region. Endpoints support IPv4 traffic only.</a:t>
            </a:r>
          </a:p>
          <a:p>
            <a:endParaRPr lang="en-US" sz="1400" dirty="0"/>
          </a:p>
        </p:txBody>
      </p:sp>
      <p:sp>
        <p:nvSpPr>
          <p:cNvPr id="7" name="TextBox 6">
            <a:extLst>
              <a:ext uri="{FF2B5EF4-FFF2-40B4-BE49-F238E27FC236}">
                <a16:creationId xmlns:a16="http://schemas.microsoft.com/office/drawing/2014/main" id="{44416F39-3DCF-391E-15EC-E0AED1B4A710}"/>
              </a:ext>
            </a:extLst>
          </p:cNvPr>
          <p:cNvSpPr txBox="1"/>
          <p:nvPr/>
        </p:nvSpPr>
        <p:spPr>
          <a:xfrm>
            <a:off x="642668" y="2699620"/>
            <a:ext cx="4157932" cy="338554"/>
          </a:xfrm>
          <a:prstGeom prst="rect">
            <a:avLst/>
          </a:prstGeom>
          <a:noFill/>
        </p:spPr>
        <p:txBody>
          <a:bodyPr wrap="square" rtlCol="0">
            <a:spAutoFit/>
          </a:bodyPr>
          <a:lstStyle/>
          <a:p>
            <a:r>
              <a:rPr lang="en-US" sz="1600" b="1" spc="-5" dirty="0">
                <a:solidFill>
                  <a:srgbClr val="D16349"/>
                </a:solidFill>
                <a:latin typeface="Georgia"/>
              </a:rPr>
              <a:t>Gateway Endpoint</a:t>
            </a:r>
          </a:p>
        </p:txBody>
      </p:sp>
      <p:sp>
        <p:nvSpPr>
          <p:cNvPr id="8" name="TextBox 7">
            <a:extLst>
              <a:ext uri="{FF2B5EF4-FFF2-40B4-BE49-F238E27FC236}">
                <a16:creationId xmlns:a16="http://schemas.microsoft.com/office/drawing/2014/main" id="{44416F39-3DCF-391E-15EC-E0AED1B4A710}"/>
              </a:ext>
            </a:extLst>
          </p:cNvPr>
          <p:cNvSpPr txBox="1"/>
          <p:nvPr/>
        </p:nvSpPr>
        <p:spPr>
          <a:xfrm>
            <a:off x="4800600" y="2706427"/>
            <a:ext cx="3004868" cy="338554"/>
          </a:xfrm>
          <a:prstGeom prst="rect">
            <a:avLst/>
          </a:prstGeom>
          <a:noFill/>
        </p:spPr>
        <p:txBody>
          <a:bodyPr wrap="square" rtlCol="0">
            <a:spAutoFit/>
          </a:bodyPr>
          <a:lstStyle/>
          <a:p>
            <a:r>
              <a:rPr lang="en-US" sz="1600" b="1" spc="-5" dirty="0">
                <a:solidFill>
                  <a:srgbClr val="D16349"/>
                </a:solidFill>
                <a:latin typeface="Georgia"/>
              </a:rPr>
              <a:t>Interface Endpoint</a:t>
            </a:r>
          </a:p>
        </p:txBody>
      </p:sp>
    </p:spTree>
    <p:extLst>
      <p:ext uri="{BB962C8B-B14F-4D97-AF65-F5344CB8AC3E}">
        <p14:creationId xmlns:p14="http://schemas.microsoft.com/office/powerpoint/2010/main" val="1981479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799" y="381000"/>
            <a:ext cx="47244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5" dirty="0"/>
              <a:t> Gateway</a:t>
            </a:r>
            <a:r>
              <a:rPr lang="en-IN" spc="-25" dirty="0"/>
              <a:t> Endpoint</a:t>
            </a:r>
            <a:endParaRPr spc="-5" dirty="0"/>
          </a:p>
        </p:txBody>
      </p:sp>
      <p:pic>
        <p:nvPicPr>
          <p:cNvPr id="11" name="Picture 10">
            <a:extLst>
              <a:ext uri="{FF2B5EF4-FFF2-40B4-BE49-F238E27FC236}">
                <a16:creationId xmlns:a16="http://schemas.microsoft.com/office/drawing/2014/main" id="{6CAEA14B-D0ED-1BD1-D6A9-48C2D749FC49}"/>
              </a:ext>
            </a:extLst>
          </p:cNvPr>
          <p:cNvPicPr>
            <a:picLocks noChangeAspect="1"/>
          </p:cNvPicPr>
          <p:nvPr/>
        </p:nvPicPr>
        <p:blipFill>
          <a:blip r:embed="rId2"/>
          <a:stretch>
            <a:fillRect/>
          </a:stretch>
        </p:blipFill>
        <p:spPr>
          <a:xfrm>
            <a:off x="460402" y="1524000"/>
            <a:ext cx="8223195" cy="4118811"/>
          </a:xfrm>
          <a:prstGeom prst="rect">
            <a:avLst/>
          </a:prstGeom>
        </p:spPr>
      </p:pic>
    </p:spTree>
    <p:extLst>
      <p:ext uri="{BB962C8B-B14F-4D97-AF65-F5344CB8AC3E}">
        <p14:creationId xmlns:p14="http://schemas.microsoft.com/office/powerpoint/2010/main" val="1664926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799" y="381000"/>
            <a:ext cx="47244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5" dirty="0"/>
              <a:t> Interface</a:t>
            </a:r>
            <a:r>
              <a:rPr lang="en-IN" spc="-25" dirty="0"/>
              <a:t> Endpoint</a:t>
            </a:r>
            <a:endParaRPr spc="-5" dirty="0"/>
          </a:p>
        </p:txBody>
      </p:sp>
      <p:pic>
        <p:nvPicPr>
          <p:cNvPr id="9" name="Picture 8">
            <a:extLst>
              <a:ext uri="{FF2B5EF4-FFF2-40B4-BE49-F238E27FC236}">
                <a16:creationId xmlns:a16="http://schemas.microsoft.com/office/drawing/2014/main" id="{7E15A04D-08B0-847B-A0B3-508B4290DD9E}"/>
              </a:ext>
            </a:extLst>
          </p:cNvPr>
          <p:cNvPicPr>
            <a:picLocks noChangeAspect="1"/>
          </p:cNvPicPr>
          <p:nvPr/>
        </p:nvPicPr>
        <p:blipFill>
          <a:blip r:embed="rId2"/>
          <a:stretch>
            <a:fillRect/>
          </a:stretch>
        </p:blipFill>
        <p:spPr>
          <a:xfrm>
            <a:off x="341574" y="1494150"/>
            <a:ext cx="8460851" cy="4144650"/>
          </a:xfrm>
          <a:prstGeom prst="rect">
            <a:avLst/>
          </a:prstGeom>
        </p:spPr>
      </p:pic>
      <p:sp>
        <p:nvSpPr>
          <p:cNvPr id="3" name="object 2">
            <a:extLst>
              <a:ext uri="{FF2B5EF4-FFF2-40B4-BE49-F238E27FC236}">
                <a16:creationId xmlns:a16="http://schemas.microsoft.com/office/drawing/2014/main" id="{9E4315ED-C757-26D0-AC95-BC19E92378EA}"/>
              </a:ext>
            </a:extLst>
          </p:cNvPr>
          <p:cNvSpPr txBox="1">
            <a:spLocks/>
          </p:cNvSpPr>
          <p:nvPr/>
        </p:nvSpPr>
        <p:spPr>
          <a:xfrm>
            <a:off x="341574" y="5715000"/>
            <a:ext cx="8726226" cy="566822"/>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12700">
              <a:spcBef>
                <a:spcPts val="100"/>
              </a:spcBef>
            </a:pPr>
            <a:r>
              <a:rPr lang="en-US" sz="1200" dirty="0">
                <a:solidFill>
                  <a:srgbClr val="C00000"/>
                </a:solidFill>
              </a:rPr>
              <a:t>If you have multiple VPCs that need to access a specific service, you can set up an Interface Endpoint in each VPC, ensuring private and secure connectivity without the need for VPC peering or transit gateways.</a:t>
            </a:r>
            <a:r>
              <a:rPr lang="en-US" sz="900" dirty="0"/>
              <a:t> </a:t>
            </a:r>
            <a:r>
              <a:rPr lang="en-US" sz="1200" dirty="0">
                <a:solidFill>
                  <a:srgbClr val="C00000"/>
                </a:solidFill>
              </a:rPr>
              <a:t>Interface Endpoints can be used to access third-party services offered by AWS partners via AWS </a:t>
            </a:r>
            <a:r>
              <a:rPr lang="en-US" sz="1200" dirty="0" err="1">
                <a:solidFill>
                  <a:srgbClr val="C00000"/>
                </a:solidFill>
              </a:rPr>
              <a:t>PrivateLink</a:t>
            </a:r>
            <a:endParaRPr lang="en-IN" sz="1200" dirty="0">
              <a:solidFill>
                <a:srgbClr val="C00000"/>
              </a:solidFill>
            </a:endParaRPr>
          </a:p>
        </p:txBody>
      </p:sp>
    </p:spTree>
    <p:extLst>
      <p:ext uri="{BB962C8B-B14F-4D97-AF65-F5344CB8AC3E}">
        <p14:creationId xmlns:p14="http://schemas.microsoft.com/office/powerpoint/2010/main" val="2951438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799" y="381000"/>
            <a:ext cx="4724400" cy="997709"/>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5" dirty="0"/>
              <a:t> Interface</a:t>
            </a:r>
            <a:r>
              <a:rPr lang="en-IN" spc="-25" dirty="0"/>
              <a:t> Endpoint</a:t>
            </a:r>
            <a:br>
              <a:rPr lang="en-IN" spc="-25" dirty="0"/>
            </a:br>
            <a:r>
              <a:rPr lang="en-IN" spc="-25" dirty="0"/>
              <a:t>		    -- Demo</a:t>
            </a:r>
            <a:endParaRPr spc="-5" dirty="0"/>
          </a:p>
        </p:txBody>
      </p:sp>
      <p:pic>
        <p:nvPicPr>
          <p:cNvPr id="5" name="Picture 4">
            <a:extLst>
              <a:ext uri="{FF2B5EF4-FFF2-40B4-BE49-F238E27FC236}">
                <a16:creationId xmlns:a16="http://schemas.microsoft.com/office/drawing/2014/main" id="{75C389F7-074C-DD67-171E-28ED151A5546}"/>
              </a:ext>
            </a:extLst>
          </p:cNvPr>
          <p:cNvPicPr>
            <a:picLocks noChangeAspect="1"/>
          </p:cNvPicPr>
          <p:nvPr/>
        </p:nvPicPr>
        <p:blipFill>
          <a:blip r:embed="rId2"/>
          <a:stretch>
            <a:fillRect/>
          </a:stretch>
        </p:blipFill>
        <p:spPr>
          <a:xfrm>
            <a:off x="380999" y="1676400"/>
            <a:ext cx="8382000" cy="3360616"/>
          </a:xfrm>
          <a:prstGeom prst="rect">
            <a:avLst/>
          </a:prstGeom>
        </p:spPr>
      </p:pic>
    </p:spTree>
    <p:extLst>
      <p:ext uri="{BB962C8B-B14F-4D97-AF65-F5344CB8AC3E}">
        <p14:creationId xmlns:p14="http://schemas.microsoft.com/office/powerpoint/2010/main" val="1326290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81000"/>
            <a:ext cx="34290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25" dirty="0"/>
              <a:t> Peering</a:t>
            </a:r>
            <a:endParaRPr spc="-5" dirty="0"/>
          </a:p>
        </p:txBody>
      </p:sp>
      <p:pic>
        <p:nvPicPr>
          <p:cNvPr id="11" name="Picture 10">
            <a:extLst>
              <a:ext uri="{FF2B5EF4-FFF2-40B4-BE49-F238E27FC236}">
                <a16:creationId xmlns:a16="http://schemas.microsoft.com/office/drawing/2014/main" id="{10BBE82C-7324-BCEF-89F7-72078345DCA8}"/>
              </a:ext>
            </a:extLst>
          </p:cNvPr>
          <p:cNvPicPr>
            <a:picLocks noChangeAspect="1"/>
          </p:cNvPicPr>
          <p:nvPr/>
        </p:nvPicPr>
        <p:blipFill>
          <a:blip r:embed="rId2"/>
          <a:stretch>
            <a:fillRect/>
          </a:stretch>
        </p:blipFill>
        <p:spPr>
          <a:xfrm>
            <a:off x="387543" y="1371601"/>
            <a:ext cx="8528468" cy="3810000"/>
          </a:xfrm>
          <a:prstGeom prst="rect">
            <a:avLst/>
          </a:prstGeom>
        </p:spPr>
      </p:pic>
      <p:sp>
        <p:nvSpPr>
          <p:cNvPr id="12" name="object 2">
            <a:extLst>
              <a:ext uri="{FF2B5EF4-FFF2-40B4-BE49-F238E27FC236}">
                <a16:creationId xmlns:a16="http://schemas.microsoft.com/office/drawing/2014/main" id="{07EB4249-D848-0C5E-CB76-04C3B11116B0}"/>
              </a:ext>
            </a:extLst>
          </p:cNvPr>
          <p:cNvSpPr txBox="1">
            <a:spLocks/>
          </p:cNvSpPr>
          <p:nvPr/>
        </p:nvSpPr>
        <p:spPr>
          <a:xfrm>
            <a:off x="342594" y="5181600"/>
            <a:ext cx="4267200" cy="1172116"/>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184150" indent="-171450">
              <a:spcBef>
                <a:spcPts val="100"/>
              </a:spcBef>
              <a:buFont typeface="Arial" panose="020B0604020202020204" pitchFamily="34" charset="0"/>
              <a:buChar char="•"/>
            </a:pPr>
            <a:r>
              <a:rPr lang="en-US" sz="1200" kern="0" spc="-5" dirty="0"/>
              <a:t>Connect two VPC, privately using AWS’ network</a:t>
            </a:r>
          </a:p>
          <a:p>
            <a:pPr marL="184150" indent="-171450">
              <a:spcBef>
                <a:spcPts val="100"/>
              </a:spcBef>
              <a:buFont typeface="Arial" panose="020B0604020202020204" pitchFamily="34" charset="0"/>
              <a:buChar char="•"/>
            </a:pPr>
            <a:r>
              <a:rPr lang="en-US" sz="1200" kern="0" spc="-5" dirty="0"/>
              <a:t>Make them behave as if they were in the same network</a:t>
            </a:r>
          </a:p>
          <a:p>
            <a:pPr marL="184150" indent="-171450">
              <a:spcBef>
                <a:spcPts val="100"/>
              </a:spcBef>
              <a:buFont typeface="Arial" panose="020B0604020202020204" pitchFamily="34" charset="0"/>
              <a:buChar char="•"/>
            </a:pPr>
            <a:r>
              <a:rPr lang="en-US" sz="1200" kern="0" spc="-5" dirty="0"/>
              <a:t>Peered VPCs can be in same AWS region or across AWS regions</a:t>
            </a:r>
          </a:p>
          <a:p>
            <a:pPr marL="184150" indent="-171450">
              <a:spcBef>
                <a:spcPts val="100"/>
              </a:spcBef>
              <a:buFont typeface="Arial" panose="020B0604020202020204" pitchFamily="34" charset="0"/>
              <a:buChar char="•"/>
            </a:pPr>
            <a:r>
              <a:rPr lang="en-US" sz="1200" kern="0" spc="-5" dirty="0"/>
              <a:t>You can do VPC peering with another AWS account</a:t>
            </a:r>
          </a:p>
          <a:p>
            <a:pPr marL="12700">
              <a:spcBef>
                <a:spcPts val="100"/>
              </a:spcBef>
            </a:pPr>
            <a:endParaRPr lang="en-US" sz="1200" kern="0" spc="-5" dirty="0"/>
          </a:p>
        </p:txBody>
      </p:sp>
      <p:sp>
        <p:nvSpPr>
          <p:cNvPr id="13" name="object 2">
            <a:extLst>
              <a:ext uri="{FF2B5EF4-FFF2-40B4-BE49-F238E27FC236}">
                <a16:creationId xmlns:a16="http://schemas.microsoft.com/office/drawing/2014/main" id="{0BA2FA25-C6B0-C0B4-4AB9-C3A1BFDBCAB3}"/>
              </a:ext>
            </a:extLst>
          </p:cNvPr>
          <p:cNvSpPr txBox="1">
            <a:spLocks/>
          </p:cNvSpPr>
          <p:nvPr/>
        </p:nvSpPr>
        <p:spPr>
          <a:xfrm>
            <a:off x="4800600" y="5181600"/>
            <a:ext cx="4267200" cy="974626"/>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184150" indent="-171450">
              <a:spcBef>
                <a:spcPts val="100"/>
              </a:spcBef>
              <a:buFont typeface="Arial" panose="020B0604020202020204" pitchFamily="34" charset="0"/>
              <a:buChar char="•"/>
            </a:pPr>
            <a:r>
              <a:rPr lang="en-US" sz="1200" kern="0" spc="-5" dirty="0"/>
              <a:t>VPC CIDRs should be non-overlapping</a:t>
            </a:r>
          </a:p>
          <a:p>
            <a:pPr marL="184150" indent="-171450">
              <a:spcBef>
                <a:spcPts val="100"/>
              </a:spcBef>
              <a:buFont typeface="Arial" panose="020B0604020202020204" pitchFamily="34" charset="0"/>
              <a:buChar char="•"/>
            </a:pPr>
            <a:r>
              <a:rPr lang="en-US" sz="1200" kern="0" spc="-5" dirty="0"/>
              <a:t>You must update route tables in each VPC’s subnets to ensure instances</a:t>
            </a:r>
          </a:p>
          <a:p>
            <a:pPr marL="184150" indent="-171450">
              <a:spcBef>
                <a:spcPts val="100"/>
              </a:spcBef>
              <a:buFont typeface="Arial" panose="020B0604020202020204" pitchFamily="34" charset="0"/>
              <a:buChar char="•"/>
            </a:pPr>
            <a:r>
              <a:rPr lang="en-US" sz="1200" kern="0" spc="-5" dirty="0"/>
              <a:t>can communicate across VPC</a:t>
            </a:r>
          </a:p>
          <a:p>
            <a:pPr marL="184150" indent="-171450">
              <a:spcBef>
                <a:spcPts val="100"/>
              </a:spcBef>
              <a:buFont typeface="Arial" panose="020B0604020202020204" pitchFamily="34" charset="0"/>
              <a:buChar char="•"/>
            </a:pPr>
            <a:r>
              <a:rPr lang="en-US" sz="1200" kern="0" spc="-5" dirty="0"/>
              <a:t>VPC-A to VPC-C is not transitive via VPC-B</a:t>
            </a:r>
          </a:p>
        </p:txBody>
      </p:sp>
      <p:cxnSp>
        <p:nvCxnSpPr>
          <p:cNvPr id="15" name="Straight Connector 14">
            <a:extLst>
              <a:ext uri="{FF2B5EF4-FFF2-40B4-BE49-F238E27FC236}">
                <a16:creationId xmlns:a16="http://schemas.microsoft.com/office/drawing/2014/main" id="{FD2A57D7-029D-E815-8C91-F093E8E6D816}"/>
              </a:ext>
            </a:extLst>
          </p:cNvPr>
          <p:cNvCxnSpPr/>
          <p:nvPr/>
        </p:nvCxnSpPr>
        <p:spPr>
          <a:xfrm>
            <a:off x="4648200" y="4876800"/>
            <a:ext cx="0" cy="1292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782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381000"/>
            <a:ext cx="2743200" cy="505267"/>
          </a:xfrm>
          <a:prstGeom prst="rect">
            <a:avLst/>
          </a:prstGeom>
        </p:spPr>
        <p:txBody>
          <a:bodyPr vert="horz" wrap="square" lIns="0" tIns="12700" rIns="0" bIns="0" rtlCol="0">
            <a:spAutoFit/>
          </a:bodyPr>
          <a:lstStyle/>
          <a:p>
            <a:pPr marL="12700">
              <a:lnSpc>
                <a:spcPct val="100000"/>
              </a:lnSpc>
              <a:spcBef>
                <a:spcPts val="100"/>
              </a:spcBef>
            </a:pPr>
            <a:r>
              <a:rPr spc="-5" dirty="0"/>
              <a:t>VPC</a:t>
            </a:r>
            <a:r>
              <a:rPr lang="en-IN" spc="-25" dirty="0"/>
              <a:t> Flow Logs</a:t>
            </a:r>
            <a:endParaRPr spc="-5" dirty="0"/>
          </a:p>
        </p:txBody>
      </p:sp>
      <p:sp>
        <p:nvSpPr>
          <p:cNvPr id="4" name="TextBox 3">
            <a:extLst>
              <a:ext uri="{FF2B5EF4-FFF2-40B4-BE49-F238E27FC236}">
                <a16:creationId xmlns:a16="http://schemas.microsoft.com/office/drawing/2014/main" id="{44416F39-3DCF-391E-15EC-E0AED1B4A710}"/>
              </a:ext>
            </a:extLst>
          </p:cNvPr>
          <p:cNvSpPr txBox="1"/>
          <p:nvPr/>
        </p:nvSpPr>
        <p:spPr>
          <a:xfrm>
            <a:off x="266700" y="4368556"/>
            <a:ext cx="8724900" cy="1954381"/>
          </a:xfrm>
          <a:prstGeom prst="rect">
            <a:avLst/>
          </a:prstGeom>
          <a:noFill/>
        </p:spPr>
        <p:txBody>
          <a:bodyPr wrap="square" rtlCol="0">
            <a:spAutoFit/>
          </a:bodyPr>
          <a:lstStyle/>
          <a:p>
            <a:pPr algn="l"/>
            <a:r>
              <a:rPr lang="en-US" sz="1100" spc="-5" dirty="0">
                <a:solidFill>
                  <a:srgbClr val="646B86"/>
                </a:solidFill>
                <a:latin typeface="Georgia"/>
              </a:rPr>
              <a:t>• Mirrors the traffic flowing in/out of VPC and routes it to network analysis tools to detect the potential network &amp; security anomalies</a:t>
            </a:r>
          </a:p>
          <a:p>
            <a:pPr algn="l"/>
            <a:r>
              <a:rPr lang="en-US" sz="1100" spc="-5" dirty="0">
                <a:solidFill>
                  <a:srgbClr val="646B86"/>
                </a:solidFill>
                <a:latin typeface="Georgia"/>
              </a:rPr>
              <a:t>• Mirror source is ENI</a:t>
            </a:r>
          </a:p>
          <a:p>
            <a:pPr algn="l"/>
            <a:r>
              <a:rPr lang="en-US" sz="1100" spc="-5" dirty="0">
                <a:solidFill>
                  <a:srgbClr val="646B86"/>
                </a:solidFill>
                <a:latin typeface="Georgia"/>
              </a:rPr>
              <a:t>• Mirror target could be another ENI or Network Load Balancer (UDP - 4789)</a:t>
            </a:r>
          </a:p>
          <a:p>
            <a:pPr algn="l"/>
            <a:r>
              <a:rPr lang="en-US" sz="1100" spc="-5" dirty="0">
                <a:solidFill>
                  <a:srgbClr val="646B86"/>
                </a:solidFill>
                <a:latin typeface="Georgia"/>
              </a:rPr>
              <a:t>• Mirror Filter – To capture only the traffic you are interesting in</a:t>
            </a:r>
          </a:p>
          <a:p>
            <a:pPr algn="l"/>
            <a:r>
              <a:rPr lang="en-US" sz="1100" spc="-5" dirty="0">
                <a:solidFill>
                  <a:srgbClr val="646B86"/>
                </a:solidFill>
                <a:latin typeface="Georgia"/>
              </a:rPr>
              <a:t>• Filter the traffic by specifying Protocols, Source/Destination port ranges, and CIDR Blocks</a:t>
            </a:r>
          </a:p>
          <a:p>
            <a:pPr algn="l"/>
            <a:r>
              <a:rPr lang="en-US" sz="1100" spc="-5" dirty="0">
                <a:solidFill>
                  <a:srgbClr val="646B86"/>
                </a:solidFill>
                <a:latin typeface="Georgia"/>
              </a:rPr>
              <a:t>• Define rules (numbered) to send the traffic to respective destination</a:t>
            </a:r>
          </a:p>
          <a:p>
            <a:pPr algn="l"/>
            <a:r>
              <a:rPr lang="en-US" sz="1100" spc="-5" dirty="0">
                <a:solidFill>
                  <a:srgbClr val="646B86"/>
                </a:solidFill>
                <a:latin typeface="Georgia"/>
              </a:rPr>
              <a:t>• The traffic mirror source and the traffic mirror target (monitoring appliance) can be in the same VPC or they can be in a different VPC connected via intra-Region VPC peering or a transit gateway </a:t>
            </a:r>
          </a:p>
          <a:p>
            <a:pPr algn="l"/>
            <a:r>
              <a:rPr lang="en-US" sz="1100" spc="-5" dirty="0">
                <a:solidFill>
                  <a:srgbClr val="646B86"/>
                </a:solidFill>
                <a:latin typeface="Georgia"/>
              </a:rPr>
              <a:t>• Source and Destination can be in different AWS accounts</a:t>
            </a:r>
          </a:p>
          <a:p>
            <a:pPr algn="l"/>
            <a:r>
              <a:rPr lang="en-US" sz="1100" spc="-5" dirty="0">
                <a:solidFill>
                  <a:srgbClr val="646B86"/>
                </a:solidFill>
                <a:latin typeface="Georgia"/>
              </a:rPr>
              <a:t>• Default format: &lt;version&gt; &lt;account-id&gt; &lt;interface-id&gt; &lt;</a:t>
            </a:r>
            <a:r>
              <a:rPr lang="en-US" sz="1100" spc="-5" dirty="0" err="1">
                <a:solidFill>
                  <a:srgbClr val="646B86"/>
                </a:solidFill>
                <a:latin typeface="Georgia"/>
              </a:rPr>
              <a:t>srcaddr</a:t>
            </a:r>
            <a:r>
              <a:rPr lang="en-US" sz="1100" spc="-5" dirty="0">
                <a:solidFill>
                  <a:srgbClr val="646B86"/>
                </a:solidFill>
                <a:latin typeface="Georgia"/>
              </a:rPr>
              <a:t>&gt; &lt;</a:t>
            </a:r>
            <a:r>
              <a:rPr lang="en-US" sz="1100" spc="-5" dirty="0" err="1">
                <a:solidFill>
                  <a:srgbClr val="646B86"/>
                </a:solidFill>
                <a:latin typeface="Georgia"/>
              </a:rPr>
              <a:t>dstaddr</a:t>
            </a:r>
            <a:r>
              <a:rPr lang="en-US" sz="1100" spc="-5" dirty="0">
                <a:solidFill>
                  <a:srgbClr val="646B86"/>
                </a:solidFill>
                <a:latin typeface="Georgia"/>
              </a:rPr>
              <a:t>&gt; &lt;</a:t>
            </a:r>
            <a:r>
              <a:rPr lang="en-US" sz="1100" spc="-5" dirty="0" err="1">
                <a:solidFill>
                  <a:srgbClr val="646B86"/>
                </a:solidFill>
                <a:latin typeface="Georgia"/>
              </a:rPr>
              <a:t>srcport</a:t>
            </a:r>
            <a:r>
              <a:rPr lang="en-US" sz="1100" spc="-5" dirty="0">
                <a:solidFill>
                  <a:srgbClr val="646B86"/>
                </a:solidFill>
                <a:latin typeface="Georgia"/>
              </a:rPr>
              <a:t>&gt; &lt;</a:t>
            </a:r>
            <a:r>
              <a:rPr lang="en-US" sz="1100" spc="-5" dirty="0" err="1">
                <a:solidFill>
                  <a:srgbClr val="646B86"/>
                </a:solidFill>
                <a:latin typeface="Georgia"/>
              </a:rPr>
              <a:t>dstport</a:t>
            </a:r>
            <a:r>
              <a:rPr lang="en-US" sz="1100" spc="-5" dirty="0">
                <a:solidFill>
                  <a:srgbClr val="646B86"/>
                </a:solidFill>
                <a:latin typeface="Georgia"/>
              </a:rPr>
              <a:t>&gt; &lt;protocol&gt; &lt;packets&gt; &lt;bytes&gt; &lt;start&gt; &lt;end&gt; &lt;action&gt; &lt;log-status&gt; </a:t>
            </a:r>
          </a:p>
        </p:txBody>
      </p:sp>
      <p:pic>
        <p:nvPicPr>
          <p:cNvPr id="5" name="Picture 4">
            <a:extLst>
              <a:ext uri="{FF2B5EF4-FFF2-40B4-BE49-F238E27FC236}">
                <a16:creationId xmlns:a16="http://schemas.microsoft.com/office/drawing/2014/main" id="{05A9B338-7CB3-392D-43D4-5A470FE71345}"/>
              </a:ext>
            </a:extLst>
          </p:cNvPr>
          <p:cNvPicPr>
            <a:picLocks noChangeAspect="1"/>
          </p:cNvPicPr>
          <p:nvPr/>
        </p:nvPicPr>
        <p:blipFill>
          <a:blip r:embed="rId3"/>
          <a:stretch>
            <a:fillRect/>
          </a:stretch>
        </p:blipFill>
        <p:spPr>
          <a:xfrm>
            <a:off x="266700" y="990600"/>
            <a:ext cx="8610600" cy="3377956"/>
          </a:xfrm>
          <a:prstGeom prst="rect">
            <a:avLst/>
          </a:prstGeom>
        </p:spPr>
      </p:pic>
    </p:spTree>
    <p:extLst>
      <p:ext uri="{BB962C8B-B14F-4D97-AF65-F5344CB8AC3E}">
        <p14:creationId xmlns:p14="http://schemas.microsoft.com/office/powerpoint/2010/main" val="3042557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81000"/>
            <a:ext cx="4267200" cy="443711"/>
          </a:xfrm>
          <a:prstGeom prst="rect">
            <a:avLst/>
          </a:prstGeom>
        </p:spPr>
        <p:txBody>
          <a:bodyPr vert="horz" wrap="square" lIns="0" tIns="12700" rIns="0" bIns="0" rtlCol="0">
            <a:spAutoFit/>
          </a:bodyPr>
          <a:lstStyle/>
          <a:p>
            <a:pPr marL="12700">
              <a:lnSpc>
                <a:spcPct val="100000"/>
              </a:lnSpc>
              <a:spcBef>
                <a:spcPts val="100"/>
              </a:spcBef>
            </a:pPr>
            <a:r>
              <a:rPr sz="2800" spc="-5" dirty="0"/>
              <a:t>VPC</a:t>
            </a:r>
            <a:r>
              <a:rPr lang="en-IN" sz="2800" spc="-5" dirty="0"/>
              <a:t> Reachability Analyzer</a:t>
            </a:r>
            <a:endParaRPr sz="2800" spc="-5" dirty="0"/>
          </a:p>
        </p:txBody>
      </p:sp>
      <p:pic>
        <p:nvPicPr>
          <p:cNvPr id="6" name="Picture 5">
            <a:extLst>
              <a:ext uri="{FF2B5EF4-FFF2-40B4-BE49-F238E27FC236}">
                <a16:creationId xmlns:a16="http://schemas.microsoft.com/office/drawing/2014/main" id="{091339B5-8D92-F36E-F8D0-087DAB9D23BA}"/>
              </a:ext>
            </a:extLst>
          </p:cNvPr>
          <p:cNvPicPr>
            <a:picLocks noChangeAspect="1"/>
          </p:cNvPicPr>
          <p:nvPr/>
        </p:nvPicPr>
        <p:blipFill>
          <a:blip r:embed="rId3"/>
          <a:stretch>
            <a:fillRect/>
          </a:stretch>
        </p:blipFill>
        <p:spPr>
          <a:xfrm>
            <a:off x="172690" y="1676400"/>
            <a:ext cx="8798620" cy="4038600"/>
          </a:xfrm>
          <a:prstGeom prst="rect">
            <a:avLst/>
          </a:prstGeom>
        </p:spPr>
      </p:pic>
      <p:pic>
        <p:nvPicPr>
          <p:cNvPr id="8" name="Picture 7">
            <a:extLst>
              <a:ext uri="{FF2B5EF4-FFF2-40B4-BE49-F238E27FC236}">
                <a16:creationId xmlns:a16="http://schemas.microsoft.com/office/drawing/2014/main" id="{E2AC3DDA-A5DB-0BCA-BD9D-F645A4FC8178}"/>
              </a:ext>
            </a:extLst>
          </p:cNvPr>
          <p:cNvPicPr>
            <a:picLocks noChangeAspect="1"/>
          </p:cNvPicPr>
          <p:nvPr/>
        </p:nvPicPr>
        <p:blipFill>
          <a:blip r:embed="rId4"/>
          <a:stretch>
            <a:fillRect/>
          </a:stretch>
        </p:blipFill>
        <p:spPr>
          <a:xfrm>
            <a:off x="7315200" y="203989"/>
            <a:ext cx="998339" cy="990600"/>
          </a:xfrm>
          <a:prstGeom prst="rect">
            <a:avLst/>
          </a:prstGeom>
        </p:spPr>
      </p:pic>
    </p:spTree>
    <p:extLst>
      <p:ext uri="{BB962C8B-B14F-4D97-AF65-F5344CB8AC3E}">
        <p14:creationId xmlns:p14="http://schemas.microsoft.com/office/powerpoint/2010/main" val="3974547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1690" y="381000"/>
            <a:ext cx="1950244" cy="513080"/>
          </a:xfrm>
          <a:prstGeom prst="rect">
            <a:avLst/>
          </a:prstGeom>
        </p:spPr>
        <p:txBody>
          <a:bodyPr vert="horz" wrap="square" lIns="0" tIns="12700" rIns="0" bIns="0" rtlCol="0">
            <a:spAutoFit/>
          </a:bodyPr>
          <a:lstStyle/>
          <a:p>
            <a:pPr marL="12700">
              <a:lnSpc>
                <a:spcPct val="100000"/>
              </a:lnSpc>
              <a:spcBef>
                <a:spcPts val="100"/>
              </a:spcBef>
            </a:pPr>
            <a:r>
              <a:rPr spc="-5" dirty="0"/>
              <a:t>VPC</a:t>
            </a:r>
            <a:r>
              <a:rPr lang="en-IN" spc="-25" dirty="0"/>
              <a:t> Costs</a:t>
            </a:r>
            <a:endParaRPr spc="-5" dirty="0"/>
          </a:p>
        </p:txBody>
      </p:sp>
      <p:pic>
        <p:nvPicPr>
          <p:cNvPr id="1026" name="Picture 2">
            <a:extLst>
              <a:ext uri="{FF2B5EF4-FFF2-40B4-BE49-F238E27FC236}">
                <a16:creationId xmlns:a16="http://schemas.microsoft.com/office/drawing/2014/main" id="{F6EBC82A-D92D-141C-7639-59A6C6E5A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582722" cy="349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416F39-3DCF-391E-15EC-E0AED1B4A710}"/>
              </a:ext>
            </a:extLst>
          </p:cNvPr>
          <p:cNvSpPr txBox="1"/>
          <p:nvPr/>
        </p:nvSpPr>
        <p:spPr>
          <a:xfrm>
            <a:off x="457200" y="5334000"/>
            <a:ext cx="8337475" cy="800219"/>
          </a:xfrm>
          <a:prstGeom prst="rect">
            <a:avLst/>
          </a:prstGeom>
          <a:noFill/>
        </p:spPr>
        <p:txBody>
          <a:bodyPr wrap="none" rtlCol="0">
            <a:spAutoFit/>
          </a:bodyPr>
          <a:lstStyle/>
          <a:p>
            <a:pPr algn="l">
              <a:buFont typeface="Arial" panose="020B0604020202020204" pitchFamily="34" charset="0"/>
              <a:buChar char="•"/>
            </a:pPr>
            <a:r>
              <a:rPr lang="en-US" sz="1400" b="0" i="0" dirty="0">
                <a:solidFill>
                  <a:srgbClr val="00B050"/>
                </a:solidFill>
                <a:effectLst/>
                <a:latin typeface="-apple-system"/>
              </a:rPr>
              <a:t>Costs nothing </a:t>
            </a:r>
            <a:r>
              <a:rPr lang="en-US" sz="1400" b="0" i="0" dirty="0">
                <a:solidFill>
                  <a:srgbClr val="1F2328"/>
                </a:solidFill>
                <a:effectLst/>
                <a:latin typeface="-apple-system"/>
              </a:rPr>
              <a:t>-- VPC’s, ENI, Route Tables, NACLs, Internet Gateway, Security groups, and subnets, VPC Peering.</a:t>
            </a:r>
          </a:p>
          <a:p>
            <a:pPr algn="l">
              <a:buFont typeface="Arial" panose="020B0604020202020204" pitchFamily="34" charset="0"/>
              <a:buChar char="•"/>
            </a:pPr>
            <a:r>
              <a:rPr lang="en-US" sz="1400" b="0" i="0" dirty="0">
                <a:solidFill>
                  <a:srgbClr val="FF0000"/>
                </a:solidFill>
                <a:effectLst/>
                <a:latin typeface="-apple-system"/>
              </a:rPr>
              <a:t>Costs something </a:t>
            </a:r>
            <a:r>
              <a:rPr lang="en-US" sz="1400" b="0" i="0" dirty="0">
                <a:solidFill>
                  <a:srgbClr val="1F2328"/>
                </a:solidFill>
                <a:effectLst/>
                <a:latin typeface="-apple-system"/>
              </a:rPr>
              <a:t>– Elastic IP, NAT Gateway, VPC end point, VPN gateway, customer gateway, transit gateway, </a:t>
            </a:r>
            <a:r>
              <a:rPr lang="en-US" sz="1400" b="0" i="0" dirty="0" err="1">
                <a:solidFill>
                  <a:srgbClr val="1F2328"/>
                </a:solidFill>
                <a:effectLst/>
                <a:latin typeface="-apple-system"/>
              </a:rPr>
              <a:t>etc</a:t>
            </a:r>
            <a:endParaRPr lang="en-US" sz="1400" b="0"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223259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grpSp>
        <p:nvGrpSpPr>
          <p:cNvPr id="3" name="object 3"/>
          <p:cNvGrpSpPr/>
          <p:nvPr/>
        </p:nvGrpSpPr>
        <p:grpSpPr>
          <a:xfrm>
            <a:off x="262748" y="1630796"/>
            <a:ext cx="8620125" cy="4465204"/>
            <a:chOff x="262748" y="1630796"/>
            <a:chExt cx="8620125" cy="3314065"/>
          </a:xfrm>
        </p:grpSpPr>
        <p:sp>
          <p:nvSpPr>
            <p:cNvPr id="4" name="object 4"/>
            <p:cNvSpPr/>
            <p:nvPr/>
          </p:nvSpPr>
          <p:spPr>
            <a:xfrm>
              <a:off x="262748" y="1630796"/>
              <a:ext cx="8620125" cy="3314065"/>
            </a:xfrm>
            <a:custGeom>
              <a:avLst/>
              <a:gdLst/>
              <a:ahLst/>
              <a:cxnLst/>
              <a:rect l="l" t="t" r="r" b="b"/>
              <a:pathLst>
                <a:path w="8620125" h="3314065">
                  <a:moveTo>
                    <a:pt x="8114870" y="0"/>
                  </a:moveTo>
                  <a:lnTo>
                    <a:pt x="309283" y="0"/>
                  </a:lnTo>
                  <a:lnTo>
                    <a:pt x="263580" y="3353"/>
                  </a:lnTo>
                  <a:lnTo>
                    <a:pt x="219958" y="13094"/>
                  </a:lnTo>
                  <a:lnTo>
                    <a:pt x="178897" y="28745"/>
                  </a:lnTo>
                  <a:lnTo>
                    <a:pt x="140875" y="49827"/>
                  </a:lnTo>
                  <a:lnTo>
                    <a:pt x="106370" y="75862"/>
                  </a:lnTo>
                  <a:lnTo>
                    <a:pt x="75862" y="106370"/>
                  </a:lnTo>
                  <a:lnTo>
                    <a:pt x="49827" y="140875"/>
                  </a:lnTo>
                  <a:lnTo>
                    <a:pt x="28745" y="178897"/>
                  </a:lnTo>
                  <a:lnTo>
                    <a:pt x="13094" y="219958"/>
                  </a:lnTo>
                  <a:lnTo>
                    <a:pt x="3353" y="263580"/>
                  </a:lnTo>
                  <a:lnTo>
                    <a:pt x="0" y="309284"/>
                  </a:lnTo>
                  <a:lnTo>
                    <a:pt x="0" y="2808291"/>
                  </a:lnTo>
                  <a:lnTo>
                    <a:pt x="2312" y="2856950"/>
                  </a:lnTo>
                  <a:lnTo>
                    <a:pt x="9110" y="2904301"/>
                  </a:lnTo>
                  <a:lnTo>
                    <a:pt x="20180" y="2950131"/>
                  </a:lnTo>
                  <a:lnTo>
                    <a:pt x="35312" y="2994230"/>
                  </a:lnTo>
                  <a:lnTo>
                    <a:pt x="54293" y="3036384"/>
                  </a:lnTo>
                  <a:lnTo>
                    <a:pt x="76912" y="3076383"/>
                  </a:lnTo>
                  <a:lnTo>
                    <a:pt x="102957" y="3114014"/>
                  </a:lnTo>
                  <a:lnTo>
                    <a:pt x="132216" y="3149067"/>
                  </a:lnTo>
                  <a:lnTo>
                    <a:pt x="164478" y="3181328"/>
                  </a:lnTo>
                  <a:lnTo>
                    <a:pt x="199530" y="3210587"/>
                  </a:lnTo>
                  <a:lnTo>
                    <a:pt x="237162" y="3236632"/>
                  </a:lnTo>
                  <a:lnTo>
                    <a:pt x="277161" y="3259251"/>
                  </a:lnTo>
                  <a:lnTo>
                    <a:pt x="319315" y="3278232"/>
                  </a:lnTo>
                  <a:lnTo>
                    <a:pt x="363413" y="3293364"/>
                  </a:lnTo>
                  <a:lnTo>
                    <a:pt x="409243" y="3304435"/>
                  </a:lnTo>
                  <a:lnTo>
                    <a:pt x="456594" y="3311232"/>
                  </a:lnTo>
                  <a:lnTo>
                    <a:pt x="505253" y="3313545"/>
                  </a:lnTo>
                  <a:lnTo>
                    <a:pt x="8310840" y="3313545"/>
                  </a:lnTo>
                  <a:lnTo>
                    <a:pt x="8356544" y="3310192"/>
                  </a:lnTo>
                  <a:lnTo>
                    <a:pt x="8400166" y="3300450"/>
                  </a:lnTo>
                  <a:lnTo>
                    <a:pt x="8441227" y="3284800"/>
                  </a:lnTo>
                  <a:lnTo>
                    <a:pt x="8479249" y="3263718"/>
                  </a:lnTo>
                  <a:lnTo>
                    <a:pt x="8513753" y="3237683"/>
                  </a:lnTo>
                  <a:lnTo>
                    <a:pt x="8544262" y="3207174"/>
                  </a:lnTo>
                  <a:lnTo>
                    <a:pt x="8570297" y="3172670"/>
                  </a:lnTo>
                  <a:lnTo>
                    <a:pt x="8591379" y="3134648"/>
                  </a:lnTo>
                  <a:lnTo>
                    <a:pt x="8607030" y="3093587"/>
                  </a:lnTo>
                  <a:lnTo>
                    <a:pt x="8616771" y="3049966"/>
                  </a:lnTo>
                  <a:lnTo>
                    <a:pt x="8620124" y="3004262"/>
                  </a:lnTo>
                  <a:lnTo>
                    <a:pt x="8620124" y="505254"/>
                  </a:lnTo>
                  <a:lnTo>
                    <a:pt x="8617811" y="456594"/>
                  </a:lnTo>
                  <a:lnTo>
                    <a:pt x="8611014" y="409244"/>
                  </a:lnTo>
                  <a:lnTo>
                    <a:pt x="8599943" y="363413"/>
                  </a:lnTo>
                  <a:lnTo>
                    <a:pt x="8584812" y="319315"/>
                  </a:lnTo>
                  <a:lnTo>
                    <a:pt x="8565830" y="277161"/>
                  </a:lnTo>
                  <a:lnTo>
                    <a:pt x="8543212" y="237162"/>
                  </a:lnTo>
                  <a:lnTo>
                    <a:pt x="8517167" y="199530"/>
                  </a:lnTo>
                  <a:lnTo>
                    <a:pt x="8487908" y="164478"/>
                  </a:lnTo>
                  <a:lnTo>
                    <a:pt x="8455646" y="132216"/>
                  </a:lnTo>
                  <a:lnTo>
                    <a:pt x="8420593" y="102957"/>
                  </a:lnTo>
                  <a:lnTo>
                    <a:pt x="8382962" y="76912"/>
                  </a:lnTo>
                  <a:lnTo>
                    <a:pt x="8342963" y="54293"/>
                  </a:lnTo>
                  <a:lnTo>
                    <a:pt x="8300809" y="35312"/>
                  </a:lnTo>
                  <a:lnTo>
                    <a:pt x="8256710" y="20180"/>
                  </a:lnTo>
                  <a:lnTo>
                    <a:pt x="8210880" y="9110"/>
                  </a:lnTo>
                  <a:lnTo>
                    <a:pt x="8163529" y="2312"/>
                  </a:lnTo>
                  <a:lnTo>
                    <a:pt x="8114870" y="0"/>
                  </a:lnTo>
                  <a:close/>
                </a:path>
              </a:pathLst>
            </a:custGeom>
            <a:solidFill>
              <a:srgbClr val="FAA634">
                <a:alpha val="50199"/>
              </a:srgbClr>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2127503" y="2072639"/>
              <a:ext cx="6272784" cy="2404872"/>
            </a:xfrm>
            <a:prstGeom prst="rect">
              <a:avLst/>
            </a:prstGeom>
          </p:spPr>
        </p:pic>
      </p:grpSp>
      <p:sp>
        <p:nvSpPr>
          <p:cNvPr id="6" name="object 6"/>
          <p:cNvSpPr txBox="1"/>
          <p:nvPr/>
        </p:nvSpPr>
        <p:spPr>
          <a:xfrm>
            <a:off x="2362200" y="2415566"/>
            <a:ext cx="5234940" cy="2880981"/>
          </a:xfrm>
          <a:prstGeom prst="rect">
            <a:avLst/>
          </a:prstGeom>
        </p:spPr>
        <p:txBody>
          <a:bodyPr vert="horz" wrap="square" lIns="0" tIns="10795" rIns="0" bIns="0" rtlCol="0">
            <a:spAutoFit/>
          </a:bodyPr>
          <a:lstStyle/>
          <a:p>
            <a:pPr marL="286385" marR="310515" indent="-274320" algn="just">
              <a:lnSpc>
                <a:spcPct val="100400"/>
              </a:lnSpc>
              <a:spcBef>
                <a:spcPts val="85"/>
              </a:spcBef>
              <a:buClr>
                <a:srgbClr val="D16349"/>
              </a:buClr>
              <a:buSzPct val="85185"/>
              <a:buFont typeface="Wingdings"/>
              <a:buChar char=""/>
              <a:tabLst>
                <a:tab pos="287020" algn="l"/>
              </a:tabLst>
            </a:pPr>
            <a:r>
              <a:rPr spc="-10" dirty="0">
                <a:latin typeface="Georgia"/>
                <a:cs typeface="Georgia"/>
              </a:rPr>
              <a:t>Provision </a:t>
            </a:r>
            <a:r>
              <a:rPr dirty="0">
                <a:latin typeface="Georgia"/>
                <a:cs typeface="Georgia"/>
              </a:rPr>
              <a:t>a </a:t>
            </a:r>
            <a:r>
              <a:rPr b="1" spc="-5" dirty="0">
                <a:latin typeface="Georgia"/>
                <a:cs typeface="Georgia"/>
              </a:rPr>
              <a:t>private, isolated </a:t>
            </a:r>
            <a:r>
              <a:rPr b="1" spc="-675" dirty="0">
                <a:latin typeface="Georgia"/>
                <a:cs typeface="Georgia"/>
              </a:rPr>
              <a:t> </a:t>
            </a:r>
            <a:r>
              <a:rPr b="1" spc="-5" dirty="0">
                <a:latin typeface="Georgia"/>
                <a:cs typeface="Georgia"/>
              </a:rPr>
              <a:t>virtual network </a:t>
            </a:r>
            <a:r>
              <a:rPr spc="-5" dirty="0">
                <a:latin typeface="Georgia"/>
                <a:cs typeface="Georgia"/>
              </a:rPr>
              <a:t>on </a:t>
            </a:r>
            <a:r>
              <a:rPr dirty="0">
                <a:latin typeface="Georgia"/>
                <a:cs typeface="Georgia"/>
              </a:rPr>
              <a:t>the AWS </a:t>
            </a:r>
            <a:r>
              <a:rPr spc="-645" dirty="0">
                <a:latin typeface="Georgia"/>
                <a:cs typeface="Georgia"/>
              </a:rPr>
              <a:t> </a:t>
            </a:r>
            <a:r>
              <a:rPr spc="-5" dirty="0">
                <a:latin typeface="Georgia"/>
                <a:cs typeface="Georgia"/>
              </a:rPr>
              <a:t>cloud.</a:t>
            </a:r>
            <a:endParaRPr dirty="0">
              <a:latin typeface="Georgia"/>
              <a:cs typeface="Georgia"/>
            </a:endParaRPr>
          </a:p>
          <a:p>
            <a:pPr marL="286385" marR="5080" indent="-274320">
              <a:lnSpc>
                <a:spcPct val="101499"/>
              </a:lnSpc>
              <a:spcBef>
                <a:spcPts val="1730"/>
              </a:spcBef>
              <a:buClr>
                <a:srgbClr val="D16349"/>
              </a:buClr>
              <a:buSzPct val="85185"/>
              <a:buFont typeface="Wingdings"/>
              <a:buChar char=""/>
              <a:tabLst>
                <a:tab pos="286385" algn="l"/>
                <a:tab pos="287020" algn="l"/>
              </a:tabLst>
            </a:pPr>
            <a:r>
              <a:rPr lang="en-US" spc="-5" dirty="0">
                <a:latin typeface="Georgia"/>
                <a:cs typeface="Georgia"/>
              </a:rPr>
              <a:t>You can create multiple VPCs inside a region (limit: 5 per region)</a:t>
            </a:r>
          </a:p>
          <a:p>
            <a:pPr marL="286385" marR="5080" indent="-274320">
              <a:lnSpc>
                <a:spcPct val="101499"/>
              </a:lnSpc>
              <a:spcBef>
                <a:spcPts val="1730"/>
              </a:spcBef>
              <a:buClr>
                <a:srgbClr val="D16349"/>
              </a:buClr>
              <a:buSzPct val="85185"/>
              <a:buFont typeface="Wingdings"/>
              <a:buChar char=""/>
              <a:tabLst>
                <a:tab pos="286385" algn="l"/>
                <a:tab pos="287020" algn="l"/>
              </a:tabLst>
            </a:pPr>
            <a:r>
              <a:rPr lang="en-US" dirty="0">
                <a:latin typeface="Georgia"/>
                <a:cs typeface="Georgia"/>
              </a:rPr>
              <a:t>Each VPC has a different block of IP addresses, Each VPC has a separate CIDR block.</a:t>
            </a:r>
          </a:p>
          <a:p>
            <a:pPr marL="286385" marR="5080" indent="-274320">
              <a:lnSpc>
                <a:spcPct val="101499"/>
              </a:lnSpc>
              <a:spcBef>
                <a:spcPts val="1730"/>
              </a:spcBef>
              <a:buClr>
                <a:srgbClr val="D16349"/>
              </a:buClr>
              <a:buSzPct val="85185"/>
              <a:buFont typeface="Wingdings"/>
              <a:buChar char=""/>
              <a:tabLst>
                <a:tab pos="286385" algn="l"/>
                <a:tab pos="287020" algn="l"/>
              </a:tabLst>
            </a:pPr>
            <a:r>
              <a:rPr lang="en-US" dirty="0">
                <a:latin typeface="Georgia"/>
                <a:cs typeface="Georgia"/>
              </a:rPr>
              <a:t>A default VPC is created (by AWS) in each region with a subnet in each AZ.</a:t>
            </a:r>
            <a:endParaRPr dirty="0">
              <a:latin typeface="Georgia"/>
              <a:cs typeface="Georgia"/>
            </a:endParaRPr>
          </a:p>
        </p:txBody>
      </p:sp>
      <p:grpSp>
        <p:nvGrpSpPr>
          <p:cNvPr id="7" name="object 7"/>
          <p:cNvGrpSpPr/>
          <p:nvPr/>
        </p:nvGrpSpPr>
        <p:grpSpPr>
          <a:xfrm>
            <a:off x="777240" y="2882900"/>
            <a:ext cx="1240790" cy="1917700"/>
            <a:chOff x="777240" y="2374392"/>
            <a:chExt cx="1240790" cy="1917700"/>
          </a:xfrm>
        </p:grpSpPr>
        <p:pic>
          <p:nvPicPr>
            <p:cNvPr id="8" name="object 8"/>
            <p:cNvPicPr/>
            <p:nvPr/>
          </p:nvPicPr>
          <p:blipFill>
            <a:blip r:embed="rId3" cstate="print"/>
            <a:stretch>
              <a:fillRect/>
            </a:stretch>
          </p:blipFill>
          <p:spPr>
            <a:xfrm>
              <a:off x="810768" y="2374392"/>
              <a:ext cx="1139952" cy="1045463"/>
            </a:xfrm>
            <a:prstGeom prst="rect">
              <a:avLst/>
            </a:prstGeom>
          </p:spPr>
        </p:pic>
        <p:pic>
          <p:nvPicPr>
            <p:cNvPr id="9" name="object 9"/>
            <p:cNvPicPr/>
            <p:nvPr/>
          </p:nvPicPr>
          <p:blipFill>
            <a:blip r:embed="rId4" cstate="print"/>
            <a:stretch>
              <a:fillRect/>
            </a:stretch>
          </p:blipFill>
          <p:spPr>
            <a:xfrm>
              <a:off x="777240" y="3358896"/>
              <a:ext cx="1240536" cy="932687"/>
            </a:xfrm>
            <a:prstGeom prst="rect">
              <a:avLst/>
            </a:prstGeom>
          </p:spPr>
        </p:pic>
      </p:grpSp>
      <p:sp>
        <p:nvSpPr>
          <p:cNvPr id="10" name="object 10"/>
          <p:cNvSpPr txBox="1"/>
          <p:nvPr/>
        </p:nvSpPr>
        <p:spPr>
          <a:xfrm>
            <a:off x="960917" y="3977640"/>
            <a:ext cx="764540" cy="522605"/>
          </a:xfrm>
          <a:prstGeom prst="rect">
            <a:avLst/>
          </a:prstGeom>
        </p:spPr>
        <p:txBody>
          <a:bodyPr vert="horz" wrap="square" lIns="0" tIns="3175" rIns="0" bIns="0" rtlCol="0">
            <a:spAutoFit/>
          </a:bodyPr>
          <a:lstStyle/>
          <a:p>
            <a:pPr marL="187960" marR="5080" indent="-175895">
              <a:lnSpc>
                <a:spcPct val="103699"/>
              </a:lnSpc>
              <a:spcBef>
                <a:spcPts val="25"/>
              </a:spcBef>
            </a:pPr>
            <a:r>
              <a:rPr sz="1600" dirty="0">
                <a:latin typeface="Georgia"/>
                <a:cs typeface="Georgia"/>
              </a:rPr>
              <a:t>Am</a:t>
            </a:r>
            <a:r>
              <a:rPr sz="1600" spc="5" dirty="0">
                <a:latin typeface="Georgia"/>
                <a:cs typeface="Georgia"/>
              </a:rPr>
              <a:t>a</a:t>
            </a:r>
            <a:r>
              <a:rPr sz="1600" dirty="0">
                <a:latin typeface="Georgia"/>
                <a:cs typeface="Georgia"/>
              </a:rPr>
              <a:t>zon  </a:t>
            </a:r>
            <a:r>
              <a:rPr sz="1600" spc="-5" dirty="0">
                <a:latin typeface="Georgia"/>
                <a:cs typeface="Georgia"/>
              </a:rPr>
              <a:t>VPC</a:t>
            </a:r>
            <a:endParaRPr sz="1600" dirty="0">
              <a:latin typeface="Georgia"/>
              <a:cs typeface="Georgia"/>
            </a:endParaRPr>
          </a:p>
        </p:txBody>
      </p:sp>
      <p:pic>
        <p:nvPicPr>
          <p:cNvPr id="11" name="object 11"/>
          <p:cNvPicPr/>
          <p:nvPr/>
        </p:nvPicPr>
        <p:blipFill>
          <a:blip r:embed="rId5" cstate="print"/>
          <a:stretch>
            <a:fillRect/>
          </a:stretch>
        </p:blipFill>
        <p:spPr>
          <a:xfrm>
            <a:off x="972311" y="3041396"/>
            <a:ext cx="734568" cy="7345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sp>
        <p:nvSpPr>
          <p:cNvPr id="6" name="TextBox 5">
            <a:extLst>
              <a:ext uri="{FF2B5EF4-FFF2-40B4-BE49-F238E27FC236}">
                <a16:creationId xmlns:a16="http://schemas.microsoft.com/office/drawing/2014/main" id="{DD10ACB9-1C80-CFAB-7F16-C9605D8486E3}"/>
              </a:ext>
            </a:extLst>
          </p:cNvPr>
          <p:cNvSpPr txBox="1"/>
          <p:nvPr/>
        </p:nvSpPr>
        <p:spPr>
          <a:xfrm>
            <a:off x="601997" y="5594018"/>
            <a:ext cx="7934224" cy="646331"/>
          </a:xfrm>
          <a:prstGeom prst="rect">
            <a:avLst/>
          </a:prstGeom>
          <a:noFill/>
        </p:spPr>
        <p:txBody>
          <a:bodyPr wrap="none" rtlCol="0">
            <a:spAutoFit/>
          </a:bodyPr>
          <a:lstStyle/>
          <a:p>
            <a:r>
              <a:rPr lang="en-US" sz="1800" dirty="0">
                <a:ln w="0"/>
                <a:solidFill>
                  <a:schemeClr val="tx1"/>
                </a:solidFill>
                <a:effectLst>
                  <a:outerShdw blurRad="38100" dist="19050" dir="2700000" algn="tl" rotWithShape="0">
                    <a:schemeClr val="dk1">
                      <a:alpha val="40000"/>
                    </a:schemeClr>
                  </a:outerShdw>
                </a:effectLst>
              </a:rPr>
              <a:t>Router is not visible, but it takes care of routing within the VPC and external access</a:t>
            </a:r>
          </a:p>
          <a:p>
            <a:endParaRPr lang="en-IN" dirty="0"/>
          </a:p>
        </p:txBody>
      </p:sp>
      <p:pic>
        <p:nvPicPr>
          <p:cNvPr id="8" name="Picture 7">
            <a:extLst>
              <a:ext uri="{FF2B5EF4-FFF2-40B4-BE49-F238E27FC236}">
                <a16:creationId xmlns:a16="http://schemas.microsoft.com/office/drawing/2014/main" id="{E2CBEAE1-8CC6-FDD1-0FE1-CBB1E502F279}"/>
              </a:ext>
            </a:extLst>
          </p:cNvPr>
          <p:cNvPicPr>
            <a:picLocks noChangeAspect="1"/>
          </p:cNvPicPr>
          <p:nvPr/>
        </p:nvPicPr>
        <p:blipFill>
          <a:blip r:embed="rId2"/>
          <a:stretch>
            <a:fillRect/>
          </a:stretch>
        </p:blipFill>
        <p:spPr>
          <a:xfrm>
            <a:off x="228600" y="1447800"/>
            <a:ext cx="8686800" cy="3863137"/>
          </a:xfrm>
          <a:prstGeom prst="rect">
            <a:avLst/>
          </a:prstGeom>
        </p:spPr>
      </p:pic>
    </p:spTree>
    <p:extLst>
      <p:ext uri="{BB962C8B-B14F-4D97-AF65-F5344CB8AC3E}">
        <p14:creationId xmlns:p14="http://schemas.microsoft.com/office/powerpoint/2010/main" val="26887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575560" y="1728216"/>
            <a:ext cx="5876925" cy="1844039"/>
            <a:chOff x="2575560" y="1728216"/>
            <a:chExt cx="5876925" cy="1844039"/>
          </a:xfrm>
        </p:grpSpPr>
        <p:pic>
          <p:nvPicPr>
            <p:cNvPr id="4" name="object 4"/>
            <p:cNvPicPr/>
            <p:nvPr/>
          </p:nvPicPr>
          <p:blipFill>
            <a:blip r:embed="rId2" cstate="print"/>
            <a:stretch>
              <a:fillRect/>
            </a:stretch>
          </p:blipFill>
          <p:spPr>
            <a:xfrm>
              <a:off x="2575560" y="1728216"/>
              <a:ext cx="5876544" cy="1844039"/>
            </a:xfrm>
            <a:prstGeom prst="rect">
              <a:avLst/>
            </a:prstGeom>
          </p:spPr>
        </p:pic>
        <p:pic>
          <p:nvPicPr>
            <p:cNvPr id="5" name="object 5"/>
            <p:cNvPicPr/>
            <p:nvPr/>
          </p:nvPicPr>
          <p:blipFill>
            <a:blip r:embed="rId3" cstate="print"/>
            <a:stretch>
              <a:fillRect/>
            </a:stretch>
          </p:blipFill>
          <p:spPr>
            <a:xfrm>
              <a:off x="2743200" y="2087880"/>
              <a:ext cx="1328927" cy="1316736"/>
            </a:xfrm>
            <a:prstGeom prst="rect">
              <a:avLst/>
            </a:prstGeom>
          </p:spPr>
        </p:pic>
      </p:grpSp>
      <p:sp>
        <p:nvSpPr>
          <p:cNvPr id="6" name="object 6"/>
          <p:cNvSpPr txBox="1">
            <a:spLocks noGrp="1"/>
          </p:cNvSpPr>
          <p:nvPr>
            <p:ph type="title"/>
          </p:nvPr>
        </p:nvSpPr>
        <p:spPr>
          <a:xfrm>
            <a:off x="1839118" y="295147"/>
            <a:ext cx="5812155" cy="574040"/>
          </a:xfrm>
          <a:prstGeom prst="rect">
            <a:avLst/>
          </a:prstGeom>
        </p:spPr>
        <p:txBody>
          <a:bodyPr vert="horz" wrap="square" lIns="0" tIns="12700" rIns="0" bIns="0" rtlCol="0">
            <a:spAutoFit/>
          </a:bodyPr>
          <a:lstStyle/>
          <a:p>
            <a:pPr marL="12700">
              <a:lnSpc>
                <a:spcPct val="100000"/>
              </a:lnSpc>
              <a:spcBef>
                <a:spcPts val="100"/>
              </a:spcBef>
            </a:pPr>
            <a:r>
              <a:rPr sz="3600" spc="-5" dirty="0"/>
              <a:t>AWS</a:t>
            </a:r>
            <a:r>
              <a:rPr sz="3600" spc="-20" dirty="0"/>
              <a:t> </a:t>
            </a:r>
            <a:r>
              <a:rPr sz="3600" spc="-5" dirty="0"/>
              <a:t>Infrastructure</a:t>
            </a:r>
            <a:r>
              <a:rPr sz="3600" spc="-25" dirty="0"/>
              <a:t> </a:t>
            </a:r>
            <a:r>
              <a:rPr sz="3600" spc="-5" dirty="0"/>
              <a:t>Patterns</a:t>
            </a:r>
            <a:endParaRPr sz="3600" dirty="0"/>
          </a:p>
        </p:txBody>
      </p:sp>
      <p:sp>
        <p:nvSpPr>
          <p:cNvPr id="7" name="object 7"/>
          <p:cNvSpPr txBox="1"/>
          <p:nvPr/>
        </p:nvSpPr>
        <p:spPr>
          <a:xfrm>
            <a:off x="2937249" y="2631440"/>
            <a:ext cx="909319" cy="302895"/>
          </a:xfrm>
          <a:prstGeom prst="rect">
            <a:avLst/>
          </a:prstGeom>
        </p:spPr>
        <p:txBody>
          <a:bodyPr vert="horz" wrap="square" lIns="0" tIns="12700" rIns="0" bIns="0" rtlCol="0">
            <a:spAutoFit/>
          </a:bodyPr>
          <a:lstStyle/>
          <a:p>
            <a:pPr algn="ctr">
              <a:lnSpc>
                <a:spcPct val="100000"/>
              </a:lnSpc>
              <a:spcBef>
                <a:spcPts val="100"/>
              </a:spcBef>
            </a:pPr>
            <a:r>
              <a:rPr sz="900" b="1" spc="-5" dirty="0">
                <a:latin typeface="Arial"/>
                <a:cs typeface="Arial"/>
              </a:rPr>
              <a:t>Shared</a:t>
            </a:r>
            <a:r>
              <a:rPr sz="900" b="1" spc="-40" dirty="0">
                <a:latin typeface="Arial"/>
                <a:cs typeface="Arial"/>
              </a:rPr>
              <a:t> </a:t>
            </a:r>
            <a:r>
              <a:rPr sz="900" b="1" spc="-10" dirty="0">
                <a:latin typeface="Arial"/>
                <a:cs typeface="Arial"/>
              </a:rPr>
              <a:t>Services</a:t>
            </a:r>
            <a:endParaRPr sz="900" dirty="0">
              <a:latin typeface="Arial"/>
              <a:cs typeface="Arial"/>
            </a:endParaRPr>
          </a:p>
          <a:p>
            <a:pPr marL="635" algn="ctr">
              <a:lnSpc>
                <a:spcPct val="100000"/>
              </a:lnSpc>
              <a:spcBef>
                <a:spcPts val="20"/>
              </a:spcBef>
            </a:pPr>
            <a:r>
              <a:rPr sz="900" spc="-5" dirty="0">
                <a:latin typeface="Arial MT"/>
                <a:cs typeface="Arial MT"/>
              </a:rPr>
              <a:t>Amazon</a:t>
            </a:r>
            <a:r>
              <a:rPr sz="900" spc="-50" dirty="0">
                <a:latin typeface="Arial MT"/>
                <a:cs typeface="Arial MT"/>
              </a:rPr>
              <a:t> </a:t>
            </a:r>
            <a:r>
              <a:rPr sz="900" spc="-25" dirty="0">
                <a:latin typeface="Arial MT"/>
                <a:cs typeface="Arial MT"/>
              </a:rPr>
              <a:t>VPC</a:t>
            </a:r>
            <a:endParaRPr sz="900" dirty="0">
              <a:latin typeface="Arial MT"/>
              <a:cs typeface="Arial MT"/>
            </a:endParaRPr>
          </a:p>
        </p:txBody>
      </p:sp>
      <p:pic>
        <p:nvPicPr>
          <p:cNvPr id="8" name="object 8"/>
          <p:cNvPicPr/>
          <p:nvPr/>
        </p:nvPicPr>
        <p:blipFill>
          <a:blip r:embed="rId3" cstate="print"/>
          <a:stretch>
            <a:fillRect/>
          </a:stretch>
        </p:blipFill>
        <p:spPr>
          <a:xfrm>
            <a:off x="4148328" y="2087879"/>
            <a:ext cx="1328927" cy="1316736"/>
          </a:xfrm>
          <a:prstGeom prst="rect">
            <a:avLst/>
          </a:prstGeom>
        </p:spPr>
      </p:pic>
      <p:sp>
        <p:nvSpPr>
          <p:cNvPr id="9" name="object 9"/>
          <p:cNvSpPr txBox="1"/>
          <p:nvPr/>
        </p:nvSpPr>
        <p:spPr>
          <a:xfrm>
            <a:off x="4479707" y="2631440"/>
            <a:ext cx="745490" cy="302895"/>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De</a:t>
            </a:r>
            <a:r>
              <a:rPr sz="900" b="1" spc="-10" dirty="0">
                <a:latin typeface="Arial"/>
                <a:cs typeface="Arial"/>
              </a:rPr>
              <a:t>ve</a:t>
            </a:r>
            <a:r>
              <a:rPr sz="900" b="1" dirty="0">
                <a:latin typeface="Arial"/>
                <a:cs typeface="Arial"/>
              </a:rPr>
              <a:t>lop</a:t>
            </a:r>
            <a:r>
              <a:rPr sz="900" b="1" spc="10" dirty="0">
                <a:latin typeface="Arial"/>
                <a:cs typeface="Arial"/>
              </a:rPr>
              <a:t>m</a:t>
            </a:r>
            <a:r>
              <a:rPr sz="900" b="1" spc="-5" dirty="0">
                <a:latin typeface="Arial"/>
                <a:cs typeface="Arial"/>
              </a:rPr>
              <a:t>e</a:t>
            </a:r>
            <a:r>
              <a:rPr sz="900" b="1" dirty="0">
                <a:latin typeface="Arial"/>
                <a:cs typeface="Arial"/>
              </a:rPr>
              <a:t>n</a:t>
            </a:r>
            <a:r>
              <a:rPr sz="900" b="1" spc="15" dirty="0">
                <a:latin typeface="Arial"/>
                <a:cs typeface="Arial"/>
              </a:rPr>
              <a:t>t</a:t>
            </a:r>
            <a:endParaRPr sz="900" dirty="0">
              <a:latin typeface="Arial"/>
              <a:cs typeface="Arial"/>
            </a:endParaRPr>
          </a:p>
          <a:p>
            <a:pPr marL="33655">
              <a:lnSpc>
                <a:spcPct val="100000"/>
              </a:lnSpc>
              <a:spcBef>
                <a:spcPts val="20"/>
              </a:spcBef>
            </a:pPr>
            <a:r>
              <a:rPr sz="900" dirty="0">
                <a:latin typeface="Arial MT"/>
                <a:cs typeface="Arial MT"/>
              </a:rPr>
              <a:t>A</a:t>
            </a:r>
            <a:r>
              <a:rPr sz="900" spc="-10" dirty="0">
                <a:latin typeface="Arial MT"/>
                <a:cs typeface="Arial MT"/>
              </a:rPr>
              <a:t>m</a:t>
            </a:r>
            <a:r>
              <a:rPr sz="900" spc="-20" dirty="0">
                <a:latin typeface="Arial MT"/>
                <a:cs typeface="Arial MT"/>
              </a:rPr>
              <a:t>a</a:t>
            </a:r>
            <a:r>
              <a:rPr sz="900" spc="-15" dirty="0">
                <a:latin typeface="Arial MT"/>
                <a:cs typeface="Arial MT"/>
              </a:rPr>
              <a:t>z</a:t>
            </a:r>
            <a:r>
              <a:rPr sz="900" spc="10" dirty="0">
                <a:latin typeface="Arial MT"/>
                <a:cs typeface="Arial MT"/>
              </a:rPr>
              <a:t>o</a:t>
            </a:r>
            <a:r>
              <a:rPr sz="900" spc="-5" dirty="0">
                <a:latin typeface="Arial MT"/>
                <a:cs typeface="Arial MT"/>
              </a:rPr>
              <a:t>n </a:t>
            </a:r>
            <a:r>
              <a:rPr sz="900" spc="-60" dirty="0">
                <a:latin typeface="Arial MT"/>
                <a:cs typeface="Arial MT"/>
              </a:rPr>
              <a:t>V</a:t>
            </a:r>
            <a:r>
              <a:rPr sz="900" spc="-10" dirty="0">
                <a:latin typeface="Arial MT"/>
                <a:cs typeface="Arial MT"/>
              </a:rPr>
              <a:t>PC</a:t>
            </a:r>
            <a:endParaRPr sz="900" dirty="0">
              <a:latin typeface="Arial MT"/>
              <a:cs typeface="Arial MT"/>
            </a:endParaRPr>
          </a:p>
        </p:txBody>
      </p:sp>
      <p:pic>
        <p:nvPicPr>
          <p:cNvPr id="10" name="object 10"/>
          <p:cNvPicPr/>
          <p:nvPr/>
        </p:nvPicPr>
        <p:blipFill>
          <a:blip r:embed="rId4" cstate="print"/>
          <a:stretch>
            <a:fillRect/>
          </a:stretch>
        </p:blipFill>
        <p:spPr>
          <a:xfrm>
            <a:off x="5553455" y="2087879"/>
            <a:ext cx="1325879" cy="1316736"/>
          </a:xfrm>
          <a:prstGeom prst="rect">
            <a:avLst/>
          </a:prstGeom>
        </p:spPr>
      </p:pic>
      <p:sp>
        <p:nvSpPr>
          <p:cNvPr id="11" name="object 11"/>
          <p:cNvSpPr txBox="1"/>
          <p:nvPr/>
        </p:nvSpPr>
        <p:spPr>
          <a:xfrm>
            <a:off x="5848746" y="2631440"/>
            <a:ext cx="702310" cy="302895"/>
          </a:xfrm>
          <a:prstGeom prst="rect">
            <a:avLst/>
          </a:prstGeom>
        </p:spPr>
        <p:txBody>
          <a:bodyPr vert="horz" wrap="square" lIns="0" tIns="12700" rIns="0" bIns="0" rtlCol="0">
            <a:spAutoFit/>
          </a:bodyPr>
          <a:lstStyle/>
          <a:p>
            <a:pPr algn="ctr">
              <a:lnSpc>
                <a:spcPct val="100000"/>
              </a:lnSpc>
              <a:spcBef>
                <a:spcPts val="100"/>
              </a:spcBef>
            </a:pPr>
            <a:r>
              <a:rPr sz="900" b="1" dirty="0">
                <a:latin typeface="Arial"/>
                <a:cs typeface="Arial"/>
              </a:rPr>
              <a:t>Test</a:t>
            </a:r>
            <a:endParaRPr sz="900" dirty="0">
              <a:latin typeface="Arial"/>
              <a:cs typeface="Arial"/>
            </a:endParaRPr>
          </a:p>
          <a:p>
            <a:pPr algn="ctr">
              <a:lnSpc>
                <a:spcPct val="100000"/>
              </a:lnSpc>
              <a:spcBef>
                <a:spcPts val="20"/>
              </a:spcBef>
            </a:pPr>
            <a:r>
              <a:rPr sz="900" spc="-5" dirty="0">
                <a:latin typeface="Arial MT"/>
                <a:cs typeface="Arial MT"/>
              </a:rPr>
              <a:t>Amazon</a:t>
            </a:r>
            <a:r>
              <a:rPr sz="900" spc="-55" dirty="0">
                <a:latin typeface="Arial MT"/>
                <a:cs typeface="Arial MT"/>
              </a:rPr>
              <a:t> </a:t>
            </a:r>
            <a:r>
              <a:rPr sz="900" spc="-25" dirty="0">
                <a:latin typeface="Arial MT"/>
                <a:cs typeface="Arial MT"/>
              </a:rPr>
              <a:t>VPC</a:t>
            </a:r>
            <a:endParaRPr sz="900" dirty="0">
              <a:latin typeface="Arial MT"/>
              <a:cs typeface="Arial MT"/>
            </a:endParaRPr>
          </a:p>
        </p:txBody>
      </p:sp>
      <p:pic>
        <p:nvPicPr>
          <p:cNvPr id="12" name="object 12"/>
          <p:cNvPicPr/>
          <p:nvPr/>
        </p:nvPicPr>
        <p:blipFill>
          <a:blip r:embed="rId5" cstate="print"/>
          <a:stretch>
            <a:fillRect/>
          </a:stretch>
        </p:blipFill>
        <p:spPr>
          <a:xfrm>
            <a:off x="6955535" y="2087879"/>
            <a:ext cx="1328927" cy="1316736"/>
          </a:xfrm>
          <a:prstGeom prst="rect">
            <a:avLst/>
          </a:prstGeom>
        </p:spPr>
      </p:pic>
      <p:sp>
        <p:nvSpPr>
          <p:cNvPr id="13" name="object 13"/>
          <p:cNvSpPr txBox="1"/>
          <p:nvPr/>
        </p:nvSpPr>
        <p:spPr>
          <a:xfrm>
            <a:off x="7252503" y="2631440"/>
            <a:ext cx="702310" cy="302895"/>
          </a:xfrm>
          <a:prstGeom prst="rect">
            <a:avLst/>
          </a:prstGeom>
        </p:spPr>
        <p:txBody>
          <a:bodyPr vert="horz" wrap="square" lIns="0" tIns="12700" rIns="0" bIns="0" rtlCol="0">
            <a:spAutoFit/>
          </a:bodyPr>
          <a:lstStyle/>
          <a:p>
            <a:pPr marL="49530">
              <a:lnSpc>
                <a:spcPct val="100000"/>
              </a:lnSpc>
              <a:spcBef>
                <a:spcPts val="100"/>
              </a:spcBef>
            </a:pPr>
            <a:r>
              <a:rPr sz="900" b="1" spc="-10" dirty="0">
                <a:latin typeface="Arial"/>
                <a:cs typeface="Arial"/>
              </a:rPr>
              <a:t>Production</a:t>
            </a:r>
            <a:endParaRPr sz="900" dirty="0">
              <a:latin typeface="Arial"/>
              <a:cs typeface="Arial"/>
            </a:endParaRPr>
          </a:p>
          <a:p>
            <a:pPr marL="12700">
              <a:lnSpc>
                <a:spcPct val="100000"/>
              </a:lnSpc>
              <a:spcBef>
                <a:spcPts val="20"/>
              </a:spcBef>
            </a:pPr>
            <a:r>
              <a:rPr sz="900" dirty="0">
                <a:latin typeface="Arial MT"/>
                <a:cs typeface="Arial MT"/>
              </a:rPr>
              <a:t>A</a:t>
            </a:r>
            <a:r>
              <a:rPr sz="900" spc="-10" dirty="0">
                <a:latin typeface="Arial MT"/>
                <a:cs typeface="Arial MT"/>
              </a:rPr>
              <a:t>m</a:t>
            </a:r>
            <a:r>
              <a:rPr sz="900" spc="-20" dirty="0">
                <a:latin typeface="Arial MT"/>
                <a:cs typeface="Arial MT"/>
              </a:rPr>
              <a:t>a</a:t>
            </a:r>
            <a:r>
              <a:rPr sz="900" spc="-15" dirty="0">
                <a:latin typeface="Arial MT"/>
                <a:cs typeface="Arial MT"/>
              </a:rPr>
              <a:t>z</a:t>
            </a:r>
            <a:r>
              <a:rPr sz="900" spc="10" dirty="0">
                <a:latin typeface="Arial MT"/>
                <a:cs typeface="Arial MT"/>
              </a:rPr>
              <a:t>o</a:t>
            </a:r>
            <a:r>
              <a:rPr sz="900" spc="-5" dirty="0">
                <a:latin typeface="Arial MT"/>
                <a:cs typeface="Arial MT"/>
              </a:rPr>
              <a:t>n </a:t>
            </a:r>
            <a:r>
              <a:rPr sz="900" spc="-60" dirty="0">
                <a:latin typeface="Arial MT"/>
                <a:cs typeface="Arial MT"/>
              </a:rPr>
              <a:t>V</a:t>
            </a:r>
            <a:r>
              <a:rPr sz="900" spc="-10" dirty="0">
                <a:latin typeface="Arial MT"/>
                <a:cs typeface="Arial MT"/>
              </a:rPr>
              <a:t>PC</a:t>
            </a:r>
            <a:endParaRPr sz="900" dirty="0">
              <a:latin typeface="Arial MT"/>
              <a:cs typeface="Arial MT"/>
            </a:endParaRPr>
          </a:p>
        </p:txBody>
      </p:sp>
      <p:pic>
        <p:nvPicPr>
          <p:cNvPr id="14" name="object 14"/>
          <p:cNvPicPr/>
          <p:nvPr/>
        </p:nvPicPr>
        <p:blipFill>
          <a:blip r:embed="rId6" cstate="print"/>
          <a:stretch>
            <a:fillRect/>
          </a:stretch>
        </p:blipFill>
        <p:spPr>
          <a:xfrm>
            <a:off x="2575560" y="4011167"/>
            <a:ext cx="1362456" cy="1350264"/>
          </a:xfrm>
          <a:prstGeom prst="rect">
            <a:avLst/>
          </a:prstGeom>
        </p:spPr>
      </p:pic>
      <p:grpSp>
        <p:nvGrpSpPr>
          <p:cNvPr id="15" name="object 15"/>
          <p:cNvGrpSpPr/>
          <p:nvPr/>
        </p:nvGrpSpPr>
        <p:grpSpPr>
          <a:xfrm>
            <a:off x="2706623" y="1475232"/>
            <a:ext cx="4822190" cy="734695"/>
            <a:chOff x="2706623" y="1475232"/>
            <a:chExt cx="4822190" cy="734695"/>
          </a:xfrm>
        </p:grpSpPr>
        <p:pic>
          <p:nvPicPr>
            <p:cNvPr id="16" name="object 16"/>
            <p:cNvPicPr/>
            <p:nvPr/>
          </p:nvPicPr>
          <p:blipFill>
            <a:blip r:embed="rId7" cstate="print"/>
            <a:stretch>
              <a:fillRect/>
            </a:stretch>
          </p:blipFill>
          <p:spPr>
            <a:xfrm>
              <a:off x="2706623" y="1475232"/>
              <a:ext cx="445007" cy="448056"/>
            </a:xfrm>
            <a:prstGeom prst="rect">
              <a:avLst/>
            </a:prstGeom>
          </p:spPr>
        </p:pic>
        <p:pic>
          <p:nvPicPr>
            <p:cNvPr id="17" name="object 17"/>
            <p:cNvPicPr/>
            <p:nvPr/>
          </p:nvPicPr>
          <p:blipFill>
            <a:blip r:embed="rId8" cstate="print"/>
            <a:stretch>
              <a:fillRect/>
            </a:stretch>
          </p:blipFill>
          <p:spPr>
            <a:xfrm>
              <a:off x="2874263" y="1908048"/>
              <a:ext cx="445008" cy="292608"/>
            </a:xfrm>
            <a:prstGeom prst="rect">
              <a:avLst/>
            </a:prstGeom>
          </p:spPr>
        </p:pic>
        <p:pic>
          <p:nvPicPr>
            <p:cNvPr id="18" name="object 18"/>
            <p:cNvPicPr/>
            <p:nvPr/>
          </p:nvPicPr>
          <p:blipFill>
            <a:blip r:embed="rId9" cstate="print"/>
            <a:stretch>
              <a:fillRect/>
            </a:stretch>
          </p:blipFill>
          <p:spPr>
            <a:xfrm>
              <a:off x="4273295" y="1920240"/>
              <a:ext cx="445008" cy="289560"/>
            </a:xfrm>
            <a:prstGeom prst="rect">
              <a:avLst/>
            </a:prstGeom>
          </p:spPr>
        </p:pic>
        <p:pic>
          <p:nvPicPr>
            <p:cNvPr id="19" name="object 19"/>
            <p:cNvPicPr/>
            <p:nvPr/>
          </p:nvPicPr>
          <p:blipFill>
            <a:blip r:embed="rId10" cstate="print"/>
            <a:stretch>
              <a:fillRect/>
            </a:stretch>
          </p:blipFill>
          <p:spPr>
            <a:xfrm>
              <a:off x="5687567" y="1920240"/>
              <a:ext cx="441960" cy="289560"/>
            </a:xfrm>
            <a:prstGeom prst="rect">
              <a:avLst/>
            </a:prstGeom>
          </p:spPr>
        </p:pic>
        <p:pic>
          <p:nvPicPr>
            <p:cNvPr id="20" name="object 20"/>
            <p:cNvPicPr/>
            <p:nvPr/>
          </p:nvPicPr>
          <p:blipFill>
            <a:blip r:embed="rId11" cstate="print"/>
            <a:stretch>
              <a:fillRect/>
            </a:stretch>
          </p:blipFill>
          <p:spPr>
            <a:xfrm>
              <a:off x="7086600" y="1908048"/>
              <a:ext cx="441959" cy="292608"/>
            </a:xfrm>
            <a:prstGeom prst="rect">
              <a:avLst/>
            </a:prstGeom>
          </p:spPr>
        </p:pic>
      </p:grpSp>
      <p:sp>
        <p:nvSpPr>
          <p:cNvPr id="21" name="object 21"/>
          <p:cNvSpPr txBox="1"/>
          <p:nvPr/>
        </p:nvSpPr>
        <p:spPr>
          <a:xfrm>
            <a:off x="2786533" y="5039359"/>
            <a:ext cx="909319" cy="299720"/>
          </a:xfrm>
          <a:prstGeom prst="rect">
            <a:avLst/>
          </a:prstGeom>
        </p:spPr>
        <p:txBody>
          <a:bodyPr vert="horz" wrap="square" lIns="0" tIns="12700" rIns="0" bIns="0" rtlCol="0">
            <a:spAutoFit/>
          </a:bodyPr>
          <a:lstStyle/>
          <a:p>
            <a:pPr algn="ctr">
              <a:lnSpc>
                <a:spcPct val="100000"/>
              </a:lnSpc>
              <a:spcBef>
                <a:spcPts val="100"/>
              </a:spcBef>
            </a:pPr>
            <a:r>
              <a:rPr sz="900" b="1" spc="-5" dirty="0">
                <a:latin typeface="Arial"/>
                <a:cs typeface="Arial"/>
              </a:rPr>
              <a:t>Shared</a:t>
            </a:r>
            <a:r>
              <a:rPr sz="900" b="1" spc="-40" dirty="0">
                <a:latin typeface="Arial"/>
                <a:cs typeface="Arial"/>
              </a:rPr>
              <a:t> </a:t>
            </a:r>
            <a:r>
              <a:rPr sz="900" b="1" spc="-10" dirty="0">
                <a:latin typeface="Arial"/>
                <a:cs typeface="Arial"/>
              </a:rPr>
              <a:t>Services</a:t>
            </a:r>
            <a:endParaRPr sz="900" dirty="0">
              <a:latin typeface="Arial"/>
              <a:cs typeface="Arial"/>
            </a:endParaRPr>
          </a:p>
          <a:p>
            <a:pPr algn="ctr">
              <a:lnSpc>
                <a:spcPct val="100000"/>
              </a:lnSpc>
            </a:pPr>
            <a:r>
              <a:rPr sz="900" spc="-20" dirty="0">
                <a:latin typeface="Arial MT"/>
                <a:cs typeface="Arial MT"/>
              </a:rPr>
              <a:t>AWS</a:t>
            </a:r>
            <a:r>
              <a:rPr sz="900" spc="-35" dirty="0">
                <a:latin typeface="Arial MT"/>
                <a:cs typeface="Arial MT"/>
              </a:rPr>
              <a:t> </a:t>
            </a:r>
            <a:r>
              <a:rPr sz="900" spc="10" dirty="0">
                <a:latin typeface="Arial MT"/>
                <a:cs typeface="Arial MT"/>
              </a:rPr>
              <a:t>Account</a:t>
            </a:r>
            <a:endParaRPr sz="900" dirty="0">
              <a:latin typeface="Arial MT"/>
              <a:cs typeface="Arial MT"/>
            </a:endParaRPr>
          </a:p>
        </p:txBody>
      </p:sp>
      <p:pic>
        <p:nvPicPr>
          <p:cNvPr id="22" name="object 22"/>
          <p:cNvPicPr/>
          <p:nvPr/>
        </p:nvPicPr>
        <p:blipFill>
          <a:blip r:embed="rId12" cstate="print"/>
          <a:stretch>
            <a:fillRect/>
          </a:stretch>
        </p:blipFill>
        <p:spPr>
          <a:xfrm>
            <a:off x="4075176" y="4011167"/>
            <a:ext cx="1365503" cy="1350264"/>
          </a:xfrm>
          <a:prstGeom prst="rect">
            <a:avLst/>
          </a:prstGeom>
        </p:spPr>
      </p:pic>
      <p:grpSp>
        <p:nvGrpSpPr>
          <p:cNvPr id="23" name="object 23"/>
          <p:cNvGrpSpPr/>
          <p:nvPr/>
        </p:nvGrpSpPr>
        <p:grpSpPr>
          <a:xfrm>
            <a:off x="2633472" y="3749040"/>
            <a:ext cx="1249680" cy="1094740"/>
            <a:chOff x="2633472" y="3749040"/>
            <a:chExt cx="1249680" cy="1094740"/>
          </a:xfrm>
        </p:grpSpPr>
        <p:pic>
          <p:nvPicPr>
            <p:cNvPr id="24" name="object 24"/>
            <p:cNvPicPr/>
            <p:nvPr/>
          </p:nvPicPr>
          <p:blipFill>
            <a:blip r:embed="rId13" cstate="print"/>
            <a:stretch>
              <a:fillRect/>
            </a:stretch>
          </p:blipFill>
          <p:spPr>
            <a:xfrm>
              <a:off x="2709672" y="3749040"/>
              <a:ext cx="460248" cy="460248"/>
            </a:xfrm>
            <a:prstGeom prst="rect">
              <a:avLst/>
            </a:prstGeom>
          </p:spPr>
        </p:pic>
        <p:pic>
          <p:nvPicPr>
            <p:cNvPr id="25" name="object 25"/>
            <p:cNvPicPr/>
            <p:nvPr/>
          </p:nvPicPr>
          <p:blipFill>
            <a:blip r:embed="rId14" cstate="print"/>
            <a:stretch>
              <a:fillRect/>
            </a:stretch>
          </p:blipFill>
          <p:spPr>
            <a:xfrm>
              <a:off x="2633472" y="4355592"/>
              <a:ext cx="1249679" cy="487680"/>
            </a:xfrm>
            <a:prstGeom prst="rect">
              <a:avLst/>
            </a:prstGeom>
          </p:spPr>
        </p:pic>
        <p:pic>
          <p:nvPicPr>
            <p:cNvPr id="26" name="object 26"/>
            <p:cNvPicPr/>
            <p:nvPr/>
          </p:nvPicPr>
          <p:blipFill>
            <a:blip r:embed="rId15" cstate="print"/>
            <a:stretch>
              <a:fillRect/>
            </a:stretch>
          </p:blipFill>
          <p:spPr>
            <a:xfrm>
              <a:off x="2709672" y="4178808"/>
              <a:ext cx="441960" cy="289560"/>
            </a:xfrm>
            <a:prstGeom prst="rect">
              <a:avLst/>
            </a:prstGeom>
          </p:spPr>
        </p:pic>
      </p:grpSp>
      <p:sp>
        <p:nvSpPr>
          <p:cNvPr id="27" name="object 27"/>
          <p:cNvSpPr txBox="1"/>
          <p:nvPr/>
        </p:nvSpPr>
        <p:spPr>
          <a:xfrm>
            <a:off x="4370092" y="5039359"/>
            <a:ext cx="745490" cy="29972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De</a:t>
            </a:r>
            <a:r>
              <a:rPr sz="900" b="1" spc="-10" dirty="0">
                <a:latin typeface="Arial"/>
                <a:cs typeface="Arial"/>
              </a:rPr>
              <a:t>ve</a:t>
            </a:r>
            <a:r>
              <a:rPr sz="900" b="1" dirty="0">
                <a:latin typeface="Arial"/>
                <a:cs typeface="Arial"/>
              </a:rPr>
              <a:t>lop</a:t>
            </a:r>
            <a:r>
              <a:rPr sz="900" b="1" spc="10" dirty="0">
                <a:latin typeface="Arial"/>
                <a:cs typeface="Arial"/>
              </a:rPr>
              <a:t>m</a:t>
            </a:r>
            <a:r>
              <a:rPr sz="900" b="1" spc="-5" dirty="0">
                <a:latin typeface="Arial"/>
                <a:cs typeface="Arial"/>
              </a:rPr>
              <a:t>e</a:t>
            </a:r>
            <a:r>
              <a:rPr sz="900" b="1" dirty="0">
                <a:latin typeface="Arial"/>
                <a:cs typeface="Arial"/>
              </a:rPr>
              <a:t>n</a:t>
            </a:r>
            <a:r>
              <a:rPr sz="900" b="1" spc="15" dirty="0">
                <a:latin typeface="Arial"/>
                <a:cs typeface="Arial"/>
              </a:rPr>
              <a:t>t</a:t>
            </a:r>
            <a:endParaRPr sz="900" dirty="0">
              <a:latin typeface="Arial"/>
              <a:cs typeface="Arial"/>
            </a:endParaRPr>
          </a:p>
          <a:p>
            <a:pPr marL="14604">
              <a:lnSpc>
                <a:spcPct val="100000"/>
              </a:lnSpc>
            </a:pPr>
            <a:r>
              <a:rPr sz="900" spc="-20" dirty="0">
                <a:latin typeface="Arial MT"/>
                <a:cs typeface="Arial MT"/>
              </a:rPr>
              <a:t>AWS </a:t>
            </a:r>
            <a:r>
              <a:rPr sz="900" spc="15" dirty="0">
                <a:latin typeface="Arial MT"/>
                <a:cs typeface="Arial MT"/>
              </a:rPr>
              <a:t>Acc</a:t>
            </a:r>
            <a:r>
              <a:rPr sz="900" spc="10" dirty="0">
                <a:latin typeface="Arial MT"/>
                <a:cs typeface="Arial MT"/>
              </a:rPr>
              <a:t>o</a:t>
            </a:r>
            <a:r>
              <a:rPr sz="900" spc="-10" dirty="0">
                <a:latin typeface="Arial MT"/>
                <a:cs typeface="Arial MT"/>
              </a:rPr>
              <a:t>un</a:t>
            </a:r>
            <a:r>
              <a:rPr sz="900" spc="30" dirty="0">
                <a:latin typeface="Arial MT"/>
                <a:cs typeface="Arial MT"/>
              </a:rPr>
              <a:t>t</a:t>
            </a:r>
            <a:endParaRPr sz="900" dirty="0">
              <a:latin typeface="Arial MT"/>
              <a:cs typeface="Arial MT"/>
            </a:endParaRPr>
          </a:p>
        </p:txBody>
      </p:sp>
      <p:pic>
        <p:nvPicPr>
          <p:cNvPr id="28" name="object 28"/>
          <p:cNvPicPr/>
          <p:nvPr/>
        </p:nvPicPr>
        <p:blipFill>
          <a:blip r:embed="rId16" cstate="print"/>
          <a:stretch>
            <a:fillRect/>
          </a:stretch>
        </p:blipFill>
        <p:spPr>
          <a:xfrm>
            <a:off x="5577840" y="4011167"/>
            <a:ext cx="1362456" cy="1350264"/>
          </a:xfrm>
          <a:prstGeom prst="rect">
            <a:avLst/>
          </a:prstGeom>
        </p:spPr>
      </p:pic>
      <p:grpSp>
        <p:nvGrpSpPr>
          <p:cNvPr id="29" name="object 29"/>
          <p:cNvGrpSpPr/>
          <p:nvPr/>
        </p:nvGrpSpPr>
        <p:grpSpPr>
          <a:xfrm>
            <a:off x="4133088" y="3749040"/>
            <a:ext cx="1249680" cy="1094740"/>
            <a:chOff x="4133088" y="3749040"/>
            <a:chExt cx="1249680" cy="1094740"/>
          </a:xfrm>
        </p:grpSpPr>
        <p:pic>
          <p:nvPicPr>
            <p:cNvPr id="30" name="object 30"/>
            <p:cNvPicPr/>
            <p:nvPr/>
          </p:nvPicPr>
          <p:blipFill>
            <a:blip r:embed="rId17" cstate="print"/>
            <a:stretch>
              <a:fillRect/>
            </a:stretch>
          </p:blipFill>
          <p:spPr>
            <a:xfrm>
              <a:off x="4209288" y="3749040"/>
              <a:ext cx="460248" cy="460248"/>
            </a:xfrm>
            <a:prstGeom prst="rect">
              <a:avLst/>
            </a:prstGeom>
          </p:spPr>
        </p:pic>
        <p:pic>
          <p:nvPicPr>
            <p:cNvPr id="31" name="object 31"/>
            <p:cNvPicPr/>
            <p:nvPr/>
          </p:nvPicPr>
          <p:blipFill>
            <a:blip r:embed="rId14" cstate="print"/>
            <a:stretch>
              <a:fillRect/>
            </a:stretch>
          </p:blipFill>
          <p:spPr>
            <a:xfrm>
              <a:off x="4133088" y="4355592"/>
              <a:ext cx="1249680" cy="487680"/>
            </a:xfrm>
            <a:prstGeom prst="rect">
              <a:avLst/>
            </a:prstGeom>
          </p:spPr>
        </p:pic>
        <p:pic>
          <p:nvPicPr>
            <p:cNvPr id="32" name="object 32"/>
            <p:cNvPicPr/>
            <p:nvPr/>
          </p:nvPicPr>
          <p:blipFill>
            <a:blip r:embed="rId18" cstate="print"/>
            <a:stretch>
              <a:fillRect/>
            </a:stretch>
          </p:blipFill>
          <p:spPr>
            <a:xfrm>
              <a:off x="4218432" y="4178808"/>
              <a:ext cx="441960" cy="289560"/>
            </a:xfrm>
            <a:prstGeom prst="rect">
              <a:avLst/>
            </a:prstGeom>
          </p:spPr>
        </p:pic>
      </p:grpSp>
      <p:sp>
        <p:nvSpPr>
          <p:cNvPr id="33" name="object 33"/>
          <p:cNvSpPr txBox="1"/>
          <p:nvPr/>
        </p:nvSpPr>
        <p:spPr>
          <a:xfrm>
            <a:off x="5873484" y="5039359"/>
            <a:ext cx="739775" cy="299720"/>
          </a:xfrm>
          <a:prstGeom prst="rect">
            <a:avLst/>
          </a:prstGeom>
        </p:spPr>
        <p:txBody>
          <a:bodyPr vert="horz" wrap="square" lIns="0" tIns="12700" rIns="0" bIns="0" rtlCol="0">
            <a:spAutoFit/>
          </a:bodyPr>
          <a:lstStyle/>
          <a:p>
            <a:pPr marL="635" algn="ctr">
              <a:lnSpc>
                <a:spcPct val="100000"/>
              </a:lnSpc>
              <a:spcBef>
                <a:spcPts val="100"/>
              </a:spcBef>
            </a:pPr>
            <a:r>
              <a:rPr sz="900" b="1" dirty="0">
                <a:latin typeface="Arial"/>
                <a:cs typeface="Arial"/>
              </a:rPr>
              <a:t>Test</a:t>
            </a:r>
            <a:endParaRPr sz="900" dirty="0">
              <a:latin typeface="Arial"/>
              <a:cs typeface="Arial"/>
            </a:endParaRPr>
          </a:p>
          <a:p>
            <a:pPr algn="ctr">
              <a:lnSpc>
                <a:spcPct val="100000"/>
              </a:lnSpc>
            </a:pPr>
            <a:r>
              <a:rPr sz="900" spc="-20" dirty="0">
                <a:latin typeface="Arial MT"/>
                <a:cs typeface="Arial MT"/>
              </a:rPr>
              <a:t>AWS</a:t>
            </a:r>
            <a:r>
              <a:rPr sz="900" spc="-40" dirty="0">
                <a:latin typeface="Arial MT"/>
                <a:cs typeface="Arial MT"/>
              </a:rPr>
              <a:t> </a:t>
            </a:r>
            <a:r>
              <a:rPr sz="900" spc="10" dirty="0">
                <a:latin typeface="Arial MT"/>
                <a:cs typeface="Arial MT"/>
              </a:rPr>
              <a:t>Account</a:t>
            </a:r>
            <a:endParaRPr sz="900" dirty="0">
              <a:latin typeface="Arial MT"/>
              <a:cs typeface="Arial MT"/>
            </a:endParaRPr>
          </a:p>
        </p:txBody>
      </p:sp>
      <p:pic>
        <p:nvPicPr>
          <p:cNvPr id="34" name="object 34"/>
          <p:cNvPicPr/>
          <p:nvPr/>
        </p:nvPicPr>
        <p:blipFill>
          <a:blip r:embed="rId19" cstate="print"/>
          <a:stretch>
            <a:fillRect/>
          </a:stretch>
        </p:blipFill>
        <p:spPr>
          <a:xfrm>
            <a:off x="7077456" y="4011167"/>
            <a:ext cx="1365503" cy="1350264"/>
          </a:xfrm>
          <a:prstGeom prst="rect">
            <a:avLst/>
          </a:prstGeom>
        </p:spPr>
      </p:pic>
      <p:grpSp>
        <p:nvGrpSpPr>
          <p:cNvPr id="35" name="object 35"/>
          <p:cNvGrpSpPr/>
          <p:nvPr/>
        </p:nvGrpSpPr>
        <p:grpSpPr>
          <a:xfrm>
            <a:off x="5635752" y="3749040"/>
            <a:ext cx="1249680" cy="1094740"/>
            <a:chOff x="5635752" y="3749040"/>
            <a:chExt cx="1249680" cy="1094740"/>
          </a:xfrm>
        </p:grpSpPr>
        <p:pic>
          <p:nvPicPr>
            <p:cNvPr id="36" name="object 36"/>
            <p:cNvPicPr/>
            <p:nvPr/>
          </p:nvPicPr>
          <p:blipFill>
            <a:blip r:embed="rId20" cstate="print"/>
            <a:stretch>
              <a:fillRect/>
            </a:stretch>
          </p:blipFill>
          <p:spPr>
            <a:xfrm>
              <a:off x="5708904" y="3749040"/>
              <a:ext cx="460248" cy="460248"/>
            </a:xfrm>
            <a:prstGeom prst="rect">
              <a:avLst/>
            </a:prstGeom>
          </p:spPr>
        </p:pic>
        <p:pic>
          <p:nvPicPr>
            <p:cNvPr id="37" name="object 37"/>
            <p:cNvPicPr/>
            <p:nvPr/>
          </p:nvPicPr>
          <p:blipFill>
            <a:blip r:embed="rId14" cstate="print"/>
            <a:stretch>
              <a:fillRect/>
            </a:stretch>
          </p:blipFill>
          <p:spPr>
            <a:xfrm>
              <a:off x="5635752" y="4355592"/>
              <a:ext cx="1249679" cy="487680"/>
            </a:xfrm>
            <a:prstGeom prst="rect">
              <a:avLst/>
            </a:prstGeom>
          </p:spPr>
        </p:pic>
        <p:pic>
          <p:nvPicPr>
            <p:cNvPr id="38" name="object 38"/>
            <p:cNvPicPr/>
            <p:nvPr/>
          </p:nvPicPr>
          <p:blipFill>
            <a:blip r:embed="rId21" cstate="print"/>
            <a:stretch>
              <a:fillRect/>
            </a:stretch>
          </p:blipFill>
          <p:spPr>
            <a:xfrm>
              <a:off x="5721096" y="4178808"/>
              <a:ext cx="445008" cy="289560"/>
            </a:xfrm>
            <a:prstGeom prst="rect">
              <a:avLst/>
            </a:prstGeom>
          </p:spPr>
        </p:pic>
      </p:grpSp>
      <p:sp>
        <p:nvSpPr>
          <p:cNvPr id="39" name="object 39"/>
          <p:cNvSpPr txBox="1"/>
          <p:nvPr/>
        </p:nvSpPr>
        <p:spPr>
          <a:xfrm>
            <a:off x="7374494" y="5039359"/>
            <a:ext cx="739775" cy="299720"/>
          </a:xfrm>
          <a:prstGeom prst="rect">
            <a:avLst/>
          </a:prstGeom>
        </p:spPr>
        <p:txBody>
          <a:bodyPr vert="horz" wrap="square" lIns="0" tIns="12700" rIns="0" bIns="0" rtlCol="0">
            <a:spAutoFit/>
          </a:bodyPr>
          <a:lstStyle/>
          <a:p>
            <a:pPr marL="68580">
              <a:lnSpc>
                <a:spcPct val="100000"/>
              </a:lnSpc>
              <a:spcBef>
                <a:spcPts val="100"/>
              </a:spcBef>
            </a:pPr>
            <a:r>
              <a:rPr sz="900" b="1" spc="-10" dirty="0">
                <a:latin typeface="Arial"/>
                <a:cs typeface="Arial"/>
              </a:rPr>
              <a:t>Production</a:t>
            </a:r>
            <a:endParaRPr sz="900" dirty="0">
              <a:latin typeface="Arial"/>
              <a:cs typeface="Arial"/>
            </a:endParaRPr>
          </a:p>
          <a:p>
            <a:pPr marL="12700">
              <a:lnSpc>
                <a:spcPct val="100000"/>
              </a:lnSpc>
            </a:pPr>
            <a:r>
              <a:rPr sz="900" spc="-20" dirty="0">
                <a:latin typeface="Arial MT"/>
                <a:cs typeface="Arial MT"/>
              </a:rPr>
              <a:t>AWS </a:t>
            </a:r>
            <a:r>
              <a:rPr sz="900" spc="15" dirty="0">
                <a:latin typeface="Arial MT"/>
                <a:cs typeface="Arial MT"/>
              </a:rPr>
              <a:t>Acc</a:t>
            </a:r>
            <a:r>
              <a:rPr sz="900" spc="10" dirty="0">
                <a:latin typeface="Arial MT"/>
                <a:cs typeface="Arial MT"/>
              </a:rPr>
              <a:t>o</a:t>
            </a:r>
            <a:r>
              <a:rPr sz="900" spc="-10" dirty="0">
                <a:latin typeface="Arial MT"/>
                <a:cs typeface="Arial MT"/>
              </a:rPr>
              <a:t>un</a:t>
            </a:r>
            <a:r>
              <a:rPr sz="900" spc="30" dirty="0">
                <a:latin typeface="Arial MT"/>
                <a:cs typeface="Arial MT"/>
              </a:rPr>
              <a:t>t</a:t>
            </a:r>
            <a:endParaRPr sz="900" dirty="0">
              <a:latin typeface="Arial MT"/>
              <a:cs typeface="Arial MT"/>
            </a:endParaRPr>
          </a:p>
        </p:txBody>
      </p:sp>
      <p:grpSp>
        <p:nvGrpSpPr>
          <p:cNvPr id="40" name="object 40"/>
          <p:cNvGrpSpPr/>
          <p:nvPr/>
        </p:nvGrpSpPr>
        <p:grpSpPr>
          <a:xfrm>
            <a:off x="7135368" y="3749040"/>
            <a:ext cx="1249680" cy="1094740"/>
            <a:chOff x="7135368" y="3749040"/>
            <a:chExt cx="1249680" cy="1094740"/>
          </a:xfrm>
        </p:grpSpPr>
        <p:pic>
          <p:nvPicPr>
            <p:cNvPr id="41" name="object 41"/>
            <p:cNvPicPr/>
            <p:nvPr/>
          </p:nvPicPr>
          <p:blipFill>
            <a:blip r:embed="rId22" cstate="print"/>
            <a:stretch>
              <a:fillRect/>
            </a:stretch>
          </p:blipFill>
          <p:spPr>
            <a:xfrm>
              <a:off x="7211568" y="3749040"/>
              <a:ext cx="460248" cy="460248"/>
            </a:xfrm>
            <a:prstGeom prst="rect">
              <a:avLst/>
            </a:prstGeom>
          </p:spPr>
        </p:pic>
        <p:pic>
          <p:nvPicPr>
            <p:cNvPr id="42" name="object 42"/>
            <p:cNvPicPr/>
            <p:nvPr/>
          </p:nvPicPr>
          <p:blipFill>
            <a:blip r:embed="rId23" cstate="print"/>
            <a:stretch>
              <a:fillRect/>
            </a:stretch>
          </p:blipFill>
          <p:spPr>
            <a:xfrm>
              <a:off x="7135368" y="4355592"/>
              <a:ext cx="1249679" cy="487680"/>
            </a:xfrm>
            <a:prstGeom prst="rect">
              <a:avLst/>
            </a:prstGeom>
          </p:spPr>
        </p:pic>
        <p:pic>
          <p:nvPicPr>
            <p:cNvPr id="43" name="object 43"/>
            <p:cNvPicPr/>
            <p:nvPr/>
          </p:nvPicPr>
          <p:blipFill>
            <a:blip r:embed="rId24" cstate="print"/>
            <a:stretch>
              <a:fillRect/>
            </a:stretch>
          </p:blipFill>
          <p:spPr>
            <a:xfrm>
              <a:off x="7223760" y="4178808"/>
              <a:ext cx="441959" cy="289560"/>
            </a:xfrm>
            <a:prstGeom prst="rect">
              <a:avLst/>
            </a:prstGeom>
          </p:spPr>
        </p:pic>
      </p:grpSp>
      <p:sp>
        <p:nvSpPr>
          <p:cNvPr id="44" name="object 44"/>
          <p:cNvSpPr txBox="1"/>
          <p:nvPr/>
        </p:nvSpPr>
        <p:spPr>
          <a:xfrm>
            <a:off x="651969" y="2440940"/>
            <a:ext cx="16751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D16349"/>
                </a:solidFill>
                <a:latin typeface="Georgia"/>
                <a:cs typeface="Georgia"/>
              </a:rPr>
              <a:t>VPC</a:t>
            </a:r>
            <a:r>
              <a:rPr sz="2400" spc="-75" dirty="0">
                <a:solidFill>
                  <a:srgbClr val="D16349"/>
                </a:solidFill>
                <a:latin typeface="Georgia"/>
                <a:cs typeface="Georgia"/>
              </a:rPr>
              <a:t> </a:t>
            </a:r>
            <a:r>
              <a:rPr sz="2400" spc="-5" dirty="0">
                <a:solidFill>
                  <a:srgbClr val="D16349"/>
                </a:solidFill>
                <a:latin typeface="Georgia"/>
                <a:cs typeface="Georgia"/>
              </a:rPr>
              <a:t>pattern</a:t>
            </a:r>
            <a:endParaRPr sz="2400" dirty="0">
              <a:latin typeface="Georgia"/>
              <a:cs typeface="Georgia"/>
            </a:endParaRPr>
          </a:p>
        </p:txBody>
      </p:sp>
      <p:sp>
        <p:nvSpPr>
          <p:cNvPr id="45" name="object 45"/>
          <p:cNvSpPr txBox="1"/>
          <p:nvPr/>
        </p:nvSpPr>
        <p:spPr>
          <a:xfrm>
            <a:off x="146238" y="4388611"/>
            <a:ext cx="21951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D16349"/>
                </a:solidFill>
                <a:latin typeface="Georgia"/>
                <a:cs typeface="Georgia"/>
              </a:rPr>
              <a:t>Account</a:t>
            </a:r>
            <a:r>
              <a:rPr sz="2400" spc="-60" dirty="0">
                <a:solidFill>
                  <a:srgbClr val="D16349"/>
                </a:solidFill>
                <a:latin typeface="Georgia"/>
                <a:cs typeface="Georgia"/>
              </a:rPr>
              <a:t> </a:t>
            </a:r>
            <a:r>
              <a:rPr sz="2400" spc="-5" dirty="0">
                <a:solidFill>
                  <a:srgbClr val="D16349"/>
                </a:solidFill>
                <a:latin typeface="Georgia"/>
                <a:cs typeface="Georgia"/>
              </a:rPr>
              <a:t>pattern</a:t>
            </a:r>
            <a:endParaRPr sz="2400" dirty="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933" y="412496"/>
            <a:ext cx="3348354" cy="528320"/>
          </a:xfrm>
          <a:prstGeom prst="rect">
            <a:avLst/>
          </a:prstGeom>
        </p:spPr>
        <p:txBody>
          <a:bodyPr vert="horz" wrap="square" lIns="0" tIns="12700" rIns="0" bIns="0" rtlCol="0">
            <a:spAutoFit/>
          </a:bodyPr>
          <a:lstStyle/>
          <a:p>
            <a:pPr marL="12700">
              <a:lnSpc>
                <a:spcPct val="100000"/>
              </a:lnSpc>
              <a:spcBef>
                <a:spcPts val="100"/>
              </a:spcBef>
            </a:pPr>
            <a:r>
              <a:rPr sz="3300" dirty="0"/>
              <a:t>VPCs</a:t>
            </a:r>
            <a:r>
              <a:rPr sz="3300" spc="-35" dirty="0"/>
              <a:t> </a:t>
            </a:r>
            <a:r>
              <a:rPr sz="3300" spc="-5" dirty="0"/>
              <a:t>and</a:t>
            </a:r>
            <a:r>
              <a:rPr sz="3300" spc="-20" dirty="0"/>
              <a:t> </a:t>
            </a:r>
            <a:r>
              <a:rPr sz="3300" spc="-5" dirty="0"/>
              <a:t>subnets</a:t>
            </a:r>
            <a:endParaRPr sz="3300" dirty="0"/>
          </a:p>
        </p:txBody>
      </p:sp>
      <p:sp>
        <p:nvSpPr>
          <p:cNvPr id="3" name="object 3"/>
          <p:cNvSpPr txBox="1"/>
          <p:nvPr/>
        </p:nvSpPr>
        <p:spPr>
          <a:xfrm>
            <a:off x="402268" y="1325371"/>
            <a:ext cx="8513132" cy="4800930"/>
          </a:xfrm>
          <a:prstGeom prst="rect">
            <a:avLst/>
          </a:prstGeom>
        </p:spPr>
        <p:txBody>
          <a:bodyPr vert="horz" wrap="square" lIns="0" tIns="192405" rIns="0" bIns="0" rtlCol="0">
            <a:spAutoFit/>
          </a:bodyPr>
          <a:lstStyle/>
          <a:p>
            <a:pPr marL="287020" indent="-274320">
              <a:lnSpc>
                <a:spcPct val="100000"/>
              </a:lnSpc>
              <a:spcBef>
                <a:spcPts val="1515"/>
              </a:spcBef>
              <a:buClr>
                <a:srgbClr val="FBA019"/>
              </a:buClr>
              <a:buSzPct val="83333"/>
              <a:buFont typeface="Wingdings"/>
              <a:buChar char=""/>
              <a:tabLst>
                <a:tab pos="286385" algn="l"/>
                <a:tab pos="287020" algn="l"/>
              </a:tabLst>
            </a:pPr>
            <a:r>
              <a:rPr lang="en-US" sz="1700" spc="-5" dirty="0">
                <a:latin typeface="Georgia"/>
              </a:rPr>
              <a:t>VPC is </a:t>
            </a:r>
            <a:r>
              <a:rPr lang="en-US" sz="1700" b="1" spc="-5" dirty="0">
                <a:solidFill>
                  <a:srgbClr val="FBA019"/>
                </a:solidFill>
                <a:latin typeface="Georgia"/>
              </a:rPr>
              <a:t>private</a:t>
            </a:r>
            <a:r>
              <a:rPr lang="en-US" sz="1700" spc="-5" dirty="0">
                <a:latin typeface="Georgia"/>
              </a:rPr>
              <a:t>, so only </a:t>
            </a:r>
            <a:r>
              <a:rPr lang="en-US" sz="1700" dirty="0"/>
              <a:t>private IP CIDR ranges are used for internal communication within a VPC.</a:t>
            </a:r>
            <a:endParaRPr lang="en-IN" sz="1700" spc="-5" dirty="0">
              <a:latin typeface="Georgia"/>
            </a:endParaRPr>
          </a:p>
          <a:p>
            <a:pPr marL="287020" indent="-274320">
              <a:lnSpc>
                <a:spcPct val="100000"/>
              </a:lnSpc>
              <a:spcBef>
                <a:spcPts val="1515"/>
              </a:spcBef>
              <a:buClr>
                <a:srgbClr val="FBA019"/>
              </a:buClr>
              <a:buSzPct val="83333"/>
              <a:buFont typeface="Wingdings"/>
              <a:buChar char=""/>
              <a:tabLst>
                <a:tab pos="286385" algn="l"/>
                <a:tab pos="287020" algn="l"/>
              </a:tabLst>
            </a:pPr>
            <a:r>
              <a:rPr sz="1700" dirty="0">
                <a:latin typeface="Georgia"/>
                <a:cs typeface="Georgia"/>
              </a:rPr>
              <a:t>A</a:t>
            </a:r>
            <a:r>
              <a:rPr sz="1700" spc="-10" dirty="0">
                <a:latin typeface="Georgia"/>
                <a:cs typeface="Georgia"/>
              </a:rPr>
              <a:t> </a:t>
            </a:r>
            <a:r>
              <a:rPr sz="1700" b="1" spc="-5" dirty="0">
                <a:solidFill>
                  <a:srgbClr val="FBA019"/>
                </a:solidFill>
                <a:latin typeface="Georgia"/>
                <a:cs typeface="Georgia"/>
              </a:rPr>
              <a:t>subnet</a:t>
            </a:r>
            <a:r>
              <a:rPr sz="1700" b="1" spc="-10" dirty="0">
                <a:solidFill>
                  <a:srgbClr val="FBA019"/>
                </a:solidFill>
                <a:latin typeface="Georgia"/>
                <a:cs typeface="Georgia"/>
              </a:rPr>
              <a:t> </a:t>
            </a:r>
            <a:r>
              <a:rPr sz="1700" spc="-5" dirty="0">
                <a:latin typeface="Georgia"/>
                <a:cs typeface="Georgia"/>
              </a:rPr>
              <a:t>defines</a:t>
            </a:r>
            <a:r>
              <a:rPr sz="1700" spc="-10" dirty="0">
                <a:latin typeface="Georgia"/>
                <a:cs typeface="Georgia"/>
              </a:rPr>
              <a:t> </a:t>
            </a:r>
            <a:r>
              <a:rPr sz="1700" dirty="0">
                <a:latin typeface="Georgia"/>
                <a:cs typeface="Georgia"/>
              </a:rPr>
              <a:t>a</a:t>
            </a:r>
            <a:r>
              <a:rPr sz="1700" spc="-5" dirty="0">
                <a:latin typeface="Georgia"/>
                <a:cs typeface="Georgia"/>
              </a:rPr>
              <a:t> </a:t>
            </a:r>
            <a:r>
              <a:rPr sz="1700" dirty="0">
                <a:latin typeface="Georgia"/>
                <a:cs typeface="Georgia"/>
              </a:rPr>
              <a:t>range</a:t>
            </a:r>
            <a:r>
              <a:rPr sz="1700" spc="-5" dirty="0">
                <a:latin typeface="Georgia"/>
                <a:cs typeface="Georgia"/>
              </a:rPr>
              <a:t> </a:t>
            </a:r>
            <a:r>
              <a:rPr sz="1700" dirty="0">
                <a:latin typeface="Georgia"/>
                <a:cs typeface="Georgia"/>
              </a:rPr>
              <a:t>of</a:t>
            </a:r>
            <a:r>
              <a:rPr sz="1700" spc="-15" dirty="0">
                <a:latin typeface="Georgia"/>
                <a:cs typeface="Georgia"/>
              </a:rPr>
              <a:t> </a:t>
            </a:r>
            <a:r>
              <a:rPr sz="1700" dirty="0">
                <a:latin typeface="Georgia"/>
                <a:cs typeface="Georgia"/>
              </a:rPr>
              <a:t>IP</a:t>
            </a:r>
            <a:r>
              <a:rPr sz="1700" spc="-5" dirty="0">
                <a:latin typeface="Georgia"/>
                <a:cs typeface="Georgia"/>
              </a:rPr>
              <a:t> addresses</a:t>
            </a:r>
            <a:r>
              <a:rPr sz="1700" spc="-10" dirty="0">
                <a:latin typeface="Georgia"/>
                <a:cs typeface="Georgia"/>
              </a:rPr>
              <a:t> </a:t>
            </a:r>
            <a:r>
              <a:rPr sz="1700" spc="-5" dirty="0">
                <a:latin typeface="Georgia"/>
                <a:cs typeface="Georgia"/>
              </a:rPr>
              <a:t>in</a:t>
            </a:r>
            <a:r>
              <a:rPr sz="1700" spc="-15" dirty="0">
                <a:latin typeface="Georgia"/>
                <a:cs typeface="Georgia"/>
              </a:rPr>
              <a:t> </a:t>
            </a:r>
            <a:r>
              <a:rPr sz="1700" dirty="0">
                <a:latin typeface="Georgia"/>
                <a:cs typeface="Georgia"/>
              </a:rPr>
              <a:t>your</a:t>
            </a:r>
            <a:r>
              <a:rPr sz="1700" spc="-5" dirty="0">
                <a:latin typeface="Georgia"/>
                <a:cs typeface="Georgia"/>
              </a:rPr>
              <a:t> VPC.</a:t>
            </a:r>
            <a:endParaRPr sz="1700" dirty="0">
              <a:latin typeface="Georgia"/>
              <a:cs typeface="Georgia"/>
            </a:endParaRPr>
          </a:p>
          <a:p>
            <a:pPr marL="286385" marR="715010" indent="-274320">
              <a:lnSpc>
                <a:spcPct val="100800"/>
              </a:lnSpc>
              <a:spcBef>
                <a:spcPts val="1390"/>
              </a:spcBef>
              <a:buClr>
                <a:srgbClr val="FBA019"/>
              </a:buClr>
              <a:buSzPct val="83333"/>
              <a:buFont typeface="Wingdings"/>
              <a:buChar char=""/>
              <a:tabLst>
                <a:tab pos="286385" algn="l"/>
                <a:tab pos="287020" algn="l"/>
              </a:tabLst>
            </a:pPr>
            <a:r>
              <a:rPr sz="1700" dirty="0">
                <a:latin typeface="Georgia"/>
                <a:cs typeface="Georgia"/>
              </a:rPr>
              <a:t>You </a:t>
            </a:r>
            <a:r>
              <a:rPr sz="1700" spc="-5" dirty="0">
                <a:latin typeface="Georgia"/>
                <a:cs typeface="Georgia"/>
              </a:rPr>
              <a:t>can launch AWS resources into </a:t>
            </a:r>
            <a:r>
              <a:rPr sz="1700" dirty="0">
                <a:latin typeface="Georgia"/>
                <a:cs typeface="Georgia"/>
              </a:rPr>
              <a:t>a </a:t>
            </a:r>
            <a:r>
              <a:rPr sz="1700" spc="-5" dirty="0">
                <a:latin typeface="Georgia"/>
                <a:cs typeface="Georgia"/>
              </a:rPr>
              <a:t>subnet that </a:t>
            </a:r>
            <a:r>
              <a:rPr sz="1700" dirty="0">
                <a:latin typeface="Georgia"/>
                <a:cs typeface="Georgia"/>
              </a:rPr>
              <a:t>you </a:t>
            </a:r>
            <a:r>
              <a:rPr sz="1700" spc="-565" dirty="0">
                <a:latin typeface="Georgia"/>
                <a:cs typeface="Georgia"/>
              </a:rPr>
              <a:t> </a:t>
            </a:r>
            <a:r>
              <a:rPr sz="1700" spc="-5" dirty="0">
                <a:latin typeface="Georgia"/>
                <a:cs typeface="Georgia"/>
              </a:rPr>
              <a:t>select.</a:t>
            </a:r>
            <a:endParaRPr sz="1700" dirty="0">
              <a:latin typeface="Georgia"/>
              <a:cs typeface="Georgia"/>
            </a:endParaRPr>
          </a:p>
          <a:p>
            <a:pPr marL="286385" marR="5080" indent="-274320">
              <a:lnSpc>
                <a:spcPts val="2810"/>
              </a:lnSpc>
              <a:spcBef>
                <a:spcPts val="1570"/>
              </a:spcBef>
              <a:buClr>
                <a:srgbClr val="FBA019"/>
              </a:buClr>
              <a:buSzPct val="83333"/>
              <a:buFont typeface="Wingdings"/>
              <a:buChar char=""/>
              <a:tabLst>
                <a:tab pos="286385" algn="l"/>
                <a:tab pos="287020" algn="l"/>
              </a:tabLst>
            </a:pPr>
            <a:r>
              <a:rPr sz="1700" dirty="0">
                <a:latin typeface="Georgia"/>
                <a:cs typeface="Georgia"/>
              </a:rPr>
              <a:t>A </a:t>
            </a:r>
            <a:r>
              <a:rPr sz="1700" b="1" spc="-5" dirty="0">
                <a:solidFill>
                  <a:srgbClr val="FBA019"/>
                </a:solidFill>
                <a:latin typeface="Georgia"/>
                <a:cs typeface="Georgia"/>
              </a:rPr>
              <a:t>private subnet </a:t>
            </a:r>
            <a:r>
              <a:rPr sz="1700" dirty="0">
                <a:latin typeface="Georgia"/>
                <a:cs typeface="Georgia"/>
              </a:rPr>
              <a:t>should be </a:t>
            </a:r>
            <a:r>
              <a:rPr sz="1700" spc="-5" dirty="0">
                <a:latin typeface="Georgia"/>
                <a:cs typeface="Georgia"/>
              </a:rPr>
              <a:t>used </a:t>
            </a:r>
            <a:r>
              <a:rPr sz="1700" dirty="0">
                <a:latin typeface="Georgia"/>
                <a:cs typeface="Georgia"/>
              </a:rPr>
              <a:t>for </a:t>
            </a:r>
            <a:r>
              <a:rPr sz="1700" spc="-5" dirty="0">
                <a:latin typeface="Georgia"/>
                <a:cs typeface="Georgia"/>
              </a:rPr>
              <a:t>resources that </a:t>
            </a:r>
            <a:r>
              <a:rPr sz="1700" dirty="0">
                <a:latin typeface="Georgia"/>
                <a:cs typeface="Georgia"/>
              </a:rPr>
              <a:t>won’t </a:t>
            </a:r>
            <a:r>
              <a:rPr sz="1700" spc="-565" dirty="0">
                <a:latin typeface="Georgia"/>
                <a:cs typeface="Georgia"/>
              </a:rPr>
              <a:t> </a:t>
            </a:r>
            <a:r>
              <a:rPr sz="1700" dirty="0">
                <a:latin typeface="Georgia"/>
                <a:cs typeface="Georgia"/>
              </a:rPr>
              <a:t>be</a:t>
            </a:r>
            <a:r>
              <a:rPr sz="1700" spc="-10" dirty="0">
                <a:latin typeface="Georgia"/>
                <a:cs typeface="Georgia"/>
              </a:rPr>
              <a:t> </a:t>
            </a:r>
            <a:r>
              <a:rPr sz="1700" spc="-5" dirty="0">
                <a:latin typeface="Georgia"/>
                <a:cs typeface="Georgia"/>
              </a:rPr>
              <a:t>accessible over</a:t>
            </a:r>
            <a:r>
              <a:rPr sz="1700" dirty="0">
                <a:latin typeface="Georgia"/>
                <a:cs typeface="Georgia"/>
              </a:rPr>
              <a:t> </a:t>
            </a:r>
            <a:r>
              <a:rPr sz="1700" spc="-5" dirty="0">
                <a:latin typeface="Georgia"/>
                <a:cs typeface="Georgia"/>
              </a:rPr>
              <a:t>the Internet.</a:t>
            </a:r>
            <a:endParaRPr sz="1700" dirty="0">
              <a:latin typeface="Georgia"/>
              <a:cs typeface="Georgia"/>
            </a:endParaRPr>
          </a:p>
          <a:p>
            <a:pPr marL="286385" marR="7620" indent="-274320">
              <a:lnSpc>
                <a:spcPct val="100800"/>
              </a:lnSpc>
              <a:spcBef>
                <a:spcPts val="1310"/>
              </a:spcBef>
              <a:buClr>
                <a:srgbClr val="FBA019"/>
              </a:buClr>
              <a:buSzPct val="83333"/>
              <a:buFont typeface="Wingdings"/>
              <a:buChar char=""/>
              <a:tabLst>
                <a:tab pos="286385" algn="l"/>
                <a:tab pos="287020" algn="l"/>
              </a:tabLst>
            </a:pPr>
            <a:r>
              <a:rPr sz="1700" dirty="0">
                <a:latin typeface="Georgia"/>
                <a:cs typeface="Georgia"/>
              </a:rPr>
              <a:t>A </a:t>
            </a:r>
            <a:r>
              <a:rPr sz="1700" b="1" spc="-5" dirty="0">
                <a:solidFill>
                  <a:srgbClr val="FBA019"/>
                </a:solidFill>
                <a:latin typeface="Georgia"/>
                <a:cs typeface="Georgia"/>
              </a:rPr>
              <a:t>public subnet </a:t>
            </a:r>
            <a:r>
              <a:rPr sz="1700" dirty="0">
                <a:latin typeface="Georgia"/>
                <a:cs typeface="Georgia"/>
              </a:rPr>
              <a:t>should be </a:t>
            </a:r>
            <a:r>
              <a:rPr sz="1700" spc="-5" dirty="0">
                <a:latin typeface="Georgia"/>
                <a:cs typeface="Georgia"/>
              </a:rPr>
              <a:t>used </a:t>
            </a:r>
            <a:r>
              <a:rPr sz="1700" dirty="0">
                <a:latin typeface="Georgia"/>
                <a:cs typeface="Georgia"/>
              </a:rPr>
              <a:t>for </a:t>
            </a:r>
            <a:r>
              <a:rPr sz="1700" spc="-5" dirty="0">
                <a:latin typeface="Georgia"/>
                <a:cs typeface="Georgia"/>
              </a:rPr>
              <a:t>resources that will </a:t>
            </a:r>
            <a:r>
              <a:rPr sz="1700" dirty="0">
                <a:latin typeface="Georgia"/>
                <a:cs typeface="Georgia"/>
              </a:rPr>
              <a:t>be </a:t>
            </a:r>
            <a:r>
              <a:rPr sz="1700" spc="-565" dirty="0">
                <a:latin typeface="Georgia"/>
                <a:cs typeface="Georgia"/>
              </a:rPr>
              <a:t> </a:t>
            </a:r>
            <a:r>
              <a:rPr sz="1700" spc="-5" dirty="0">
                <a:latin typeface="Georgia"/>
                <a:cs typeface="Georgia"/>
              </a:rPr>
              <a:t>accessed</a:t>
            </a:r>
            <a:r>
              <a:rPr sz="1700" spc="-15" dirty="0">
                <a:latin typeface="Georgia"/>
                <a:cs typeface="Georgia"/>
              </a:rPr>
              <a:t> </a:t>
            </a:r>
            <a:r>
              <a:rPr sz="1700" dirty="0">
                <a:latin typeface="Georgia"/>
                <a:cs typeface="Georgia"/>
              </a:rPr>
              <a:t>over</a:t>
            </a:r>
            <a:r>
              <a:rPr sz="1700" spc="-5" dirty="0">
                <a:latin typeface="Georgia"/>
                <a:cs typeface="Georgia"/>
              </a:rPr>
              <a:t> the Internet.</a:t>
            </a:r>
            <a:endParaRPr lang="en-US" sz="1700" spc="-5" dirty="0">
              <a:latin typeface="Georgia"/>
              <a:cs typeface="Georgia"/>
            </a:endParaRPr>
          </a:p>
          <a:p>
            <a:pPr marL="286385" marR="7620" indent="-274320">
              <a:lnSpc>
                <a:spcPct val="100800"/>
              </a:lnSpc>
              <a:spcBef>
                <a:spcPts val="1310"/>
              </a:spcBef>
              <a:buClr>
                <a:srgbClr val="FBA019"/>
              </a:buClr>
              <a:buSzPct val="83333"/>
              <a:buFont typeface="Wingdings"/>
              <a:buChar char=""/>
              <a:tabLst>
                <a:tab pos="286385" algn="l"/>
                <a:tab pos="287020" algn="l"/>
              </a:tabLst>
            </a:pPr>
            <a:r>
              <a:rPr lang="en-US" sz="1700" spc="-5" dirty="0">
                <a:latin typeface="Georgia"/>
                <a:cs typeface="Georgia"/>
              </a:rPr>
              <a:t>You can create up to 200 Subnets per VPC, but this limit can be increased by requesting a quota increase from AWS.</a:t>
            </a:r>
            <a:endParaRPr sz="1700" dirty="0">
              <a:latin typeface="Georgia"/>
              <a:cs typeface="Georgia"/>
            </a:endParaRPr>
          </a:p>
          <a:p>
            <a:pPr marL="286385" marR="370205" indent="-274320">
              <a:lnSpc>
                <a:spcPct val="100800"/>
              </a:lnSpc>
              <a:spcBef>
                <a:spcPts val="1390"/>
              </a:spcBef>
              <a:buClr>
                <a:srgbClr val="FBA019"/>
              </a:buClr>
              <a:buSzPct val="83333"/>
              <a:buFont typeface="Wingdings"/>
              <a:buChar char=""/>
              <a:tabLst>
                <a:tab pos="286385" algn="l"/>
                <a:tab pos="287020" algn="l"/>
              </a:tabLst>
            </a:pPr>
            <a:r>
              <a:rPr sz="1700" spc="-5" dirty="0">
                <a:latin typeface="Georgia"/>
                <a:cs typeface="Georgia"/>
              </a:rPr>
              <a:t>Each subnet must reside</a:t>
            </a:r>
            <a:r>
              <a:rPr sz="1700" dirty="0">
                <a:latin typeface="Georgia"/>
                <a:cs typeface="Georgia"/>
              </a:rPr>
              <a:t> </a:t>
            </a:r>
            <a:r>
              <a:rPr sz="1700" spc="-5" dirty="0">
                <a:latin typeface="Georgia"/>
                <a:cs typeface="Georgia"/>
              </a:rPr>
              <a:t>entirely</a:t>
            </a:r>
            <a:r>
              <a:rPr sz="1700" spc="5" dirty="0">
                <a:latin typeface="Georgia"/>
                <a:cs typeface="Georgia"/>
              </a:rPr>
              <a:t> </a:t>
            </a:r>
            <a:r>
              <a:rPr sz="1700" spc="-5" dirty="0">
                <a:latin typeface="Georgia"/>
                <a:cs typeface="Georgia"/>
              </a:rPr>
              <a:t>within</a:t>
            </a:r>
            <a:r>
              <a:rPr sz="1700" spc="-10" dirty="0">
                <a:latin typeface="Georgia"/>
                <a:cs typeface="Georgia"/>
              </a:rPr>
              <a:t> </a:t>
            </a:r>
            <a:r>
              <a:rPr sz="1700" spc="-5" dirty="0">
                <a:latin typeface="Georgia"/>
                <a:cs typeface="Georgia"/>
              </a:rPr>
              <a:t>one</a:t>
            </a:r>
            <a:r>
              <a:rPr sz="1700" dirty="0">
                <a:latin typeface="Georgia"/>
                <a:cs typeface="Georgia"/>
              </a:rPr>
              <a:t> </a:t>
            </a:r>
            <a:r>
              <a:rPr sz="1700" spc="-5" dirty="0">
                <a:latin typeface="Georgia"/>
                <a:cs typeface="Georgia"/>
              </a:rPr>
              <a:t>Availability </a:t>
            </a:r>
            <a:r>
              <a:rPr sz="1700" spc="-560" dirty="0">
                <a:latin typeface="Georgia"/>
                <a:cs typeface="Georgia"/>
              </a:rPr>
              <a:t> </a:t>
            </a:r>
            <a:r>
              <a:rPr sz="1700" dirty="0">
                <a:latin typeface="Georgia"/>
                <a:cs typeface="Georgia"/>
              </a:rPr>
              <a:t>Zone</a:t>
            </a:r>
            <a:r>
              <a:rPr sz="1700" spc="-10" dirty="0">
                <a:latin typeface="Georgia"/>
                <a:cs typeface="Georgia"/>
              </a:rPr>
              <a:t> </a:t>
            </a:r>
            <a:r>
              <a:rPr sz="1700" spc="-5" dirty="0">
                <a:latin typeface="Georgia"/>
                <a:cs typeface="Georgia"/>
              </a:rPr>
              <a:t>and</a:t>
            </a:r>
            <a:r>
              <a:rPr sz="1700" spc="-10" dirty="0">
                <a:latin typeface="Georgia"/>
                <a:cs typeface="Georgia"/>
              </a:rPr>
              <a:t> </a:t>
            </a:r>
            <a:r>
              <a:rPr sz="1700" spc="-5" dirty="0">
                <a:latin typeface="Georgia"/>
                <a:cs typeface="Georgia"/>
              </a:rPr>
              <a:t>cannot</a:t>
            </a:r>
            <a:r>
              <a:rPr sz="1700" spc="-10" dirty="0">
                <a:latin typeface="Georgia"/>
                <a:cs typeface="Georgia"/>
              </a:rPr>
              <a:t> </a:t>
            </a:r>
            <a:r>
              <a:rPr sz="1700" dirty="0">
                <a:latin typeface="Georgia"/>
                <a:cs typeface="Georgia"/>
              </a:rPr>
              <a:t>span</a:t>
            </a:r>
            <a:r>
              <a:rPr sz="1700" spc="-15" dirty="0">
                <a:latin typeface="Georgia"/>
                <a:cs typeface="Georgia"/>
              </a:rPr>
              <a:t> </a:t>
            </a:r>
            <a:r>
              <a:rPr sz="1700" spc="-5" dirty="0">
                <a:latin typeface="Georgia"/>
                <a:cs typeface="Georgia"/>
              </a:rPr>
              <a:t>zones.</a:t>
            </a:r>
            <a:endParaRPr lang="en-US" sz="1700" spc="-5" dirty="0">
              <a:latin typeface="Georgia"/>
              <a:cs typeface="Georgia"/>
            </a:endParaRPr>
          </a:p>
          <a:p>
            <a:pPr marL="286385" marR="370205" indent="-274320">
              <a:lnSpc>
                <a:spcPct val="100800"/>
              </a:lnSpc>
              <a:spcBef>
                <a:spcPts val="1390"/>
              </a:spcBef>
              <a:buClr>
                <a:srgbClr val="FBA019"/>
              </a:buClr>
              <a:buSzPct val="83333"/>
              <a:buFont typeface="Wingdings"/>
              <a:buChar char=""/>
              <a:tabLst>
                <a:tab pos="286385" algn="l"/>
                <a:tab pos="287020" algn="l"/>
              </a:tabLst>
            </a:pPr>
            <a:r>
              <a:rPr lang="en-US" sz="1700" spc="-5" dirty="0">
                <a:latin typeface="Georgia"/>
                <a:cs typeface="Georgia"/>
              </a:rPr>
              <a:t>One Availability Zone can contain multiple subnets.</a:t>
            </a:r>
            <a:endParaRPr sz="1700" dirty="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3558" y="412496"/>
            <a:ext cx="2490470" cy="528320"/>
          </a:xfrm>
          <a:prstGeom prst="rect">
            <a:avLst/>
          </a:prstGeom>
        </p:spPr>
        <p:txBody>
          <a:bodyPr vert="horz" wrap="square" lIns="0" tIns="12700" rIns="0" bIns="0" rtlCol="0">
            <a:spAutoFit/>
          </a:bodyPr>
          <a:lstStyle/>
          <a:p>
            <a:pPr marL="12700">
              <a:lnSpc>
                <a:spcPct val="100000"/>
              </a:lnSpc>
              <a:spcBef>
                <a:spcPts val="100"/>
              </a:spcBef>
            </a:pPr>
            <a:r>
              <a:rPr sz="3300" dirty="0"/>
              <a:t>VPC</a:t>
            </a:r>
            <a:r>
              <a:rPr sz="3300" spc="-80" dirty="0"/>
              <a:t> </a:t>
            </a:r>
            <a:r>
              <a:rPr sz="3300" dirty="0"/>
              <a:t>example</a:t>
            </a:r>
          </a:p>
        </p:txBody>
      </p:sp>
      <p:grpSp>
        <p:nvGrpSpPr>
          <p:cNvPr id="3" name="object 3"/>
          <p:cNvGrpSpPr/>
          <p:nvPr/>
        </p:nvGrpSpPr>
        <p:grpSpPr>
          <a:xfrm>
            <a:off x="320040" y="2158873"/>
            <a:ext cx="8406765" cy="3008630"/>
            <a:chOff x="320040" y="2401823"/>
            <a:chExt cx="8406765" cy="3008630"/>
          </a:xfrm>
        </p:grpSpPr>
        <p:pic>
          <p:nvPicPr>
            <p:cNvPr id="4" name="object 4"/>
            <p:cNvPicPr/>
            <p:nvPr/>
          </p:nvPicPr>
          <p:blipFill>
            <a:blip r:embed="rId2" cstate="print"/>
            <a:stretch>
              <a:fillRect/>
            </a:stretch>
          </p:blipFill>
          <p:spPr>
            <a:xfrm>
              <a:off x="320040" y="2401823"/>
              <a:ext cx="8406384" cy="3008376"/>
            </a:xfrm>
            <a:prstGeom prst="rect">
              <a:avLst/>
            </a:prstGeom>
          </p:spPr>
        </p:pic>
        <p:pic>
          <p:nvPicPr>
            <p:cNvPr id="5" name="object 5"/>
            <p:cNvPicPr/>
            <p:nvPr/>
          </p:nvPicPr>
          <p:blipFill>
            <a:blip r:embed="rId3" cstate="print"/>
            <a:stretch>
              <a:fillRect/>
            </a:stretch>
          </p:blipFill>
          <p:spPr>
            <a:xfrm>
              <a:off x="606552" y="2718815"/>
              <a:ext cx="7802880" cy="2432304"/>
            </a:xfrm>
            <a:prstGeom prst="rect">
              <a:avLst/>
            </a:prstGeom>
          </p:spPr>
        </p:pic>
        <p:pic>
          <p:nvPicPr>
            <p:cNvPr id="6" name="object 6"/>
            <p:cNvPicPr/>
            <p:nvPr/>
          </p:nvPicPr>
          <p:blipFill>
            <a:blip r:embed="rId4" cstate="print"/>
            <a:stretch>
              <a:fillRect/>
            </a:stretch>
          </p:blipFill>
          <p:spPr>
            <a:xfrm>
              <a:off x="789431" y="2481071"/>
              <a:ext cx="469392" cy="454151"/>
            </a:xfrm>
            <a:prstGeom prst="rect">
              <a:avLst/>
            </a:prstGeom>
          </p:spPr>
        </p:pic>
      </p:grpSp>
      <p:sp>
        <p:nvSpPr>
          <p:cNvPr id="7" name="object 7"/>
          <p:cNvSpPr txBox="1"/>
          <p:nvPr/>
        </p:nvSpPr>
        <p:spPr>
          <a:xfrm>
            <a:off x="3963988" y="4704969"/>
            <a:ext cx="1094852" cy="420628"/>
          </a:xfrm>
          <a:prstGeom prst="rect">
            <a:avLst/>
          </a:prstGeom>
        </p:spPr>
        <p:txBody>
          <a:bodyPr vert="horz" wrap="square" lIns="0" tIns="12700" rIns="0" bIns="0" rtlCol="0">
            <a:spAutoFit/>
          </a:bodyPr>
          <a:lstStyle/>
          <a:p>
            <a:pPr algn="ctr">
              <a:lnSpc>
                <a:spcPct val="100000"/>
              </a:lnSpc>
              <a:spcBef>
                <a:spcPts val="100"/>
              </a:spcBef>
            </a:pPr>
            <a:r>
              <a:rPr sz="900" spc="-5" dirty="0">
                <a:latin typeface="Georgia"/>
                <a:cs typeface="Georgia"/>
              </a:rPr>
              <a:t>Virtual</a:t>
            </a:r>
            <a:r>
              <a:rPr sz="900" spc="-20" dirty="0">
                <a:latin typeface="Georgia"/>
                <a:cs typeface="Georgia"/>
              </a:rPr>
              <a:t> </a:t>
            </a:r>
            <a:r>
              <a:rPr sz="900" spc="-5" dirty="0">
                <a:latin typeface="Georgia"/>
                <a:cs typeface="Georgia"/>
              </a:rPr>
              <a:t>Private</a:t>
            </a:r>
            <a:r>
              <a:rPr sz="900" spc="-25" dirty="0">
                <a:latin typeface="Georgia"/>
                <a:cs typeface="Georgia"/>
              </a:rPr>
              <a:t> </a:t>
            </a:r>
            <a:r>
              <a:rPr sz="900" spc="-5" dirty="0">
                <a:latin typeface="Georgia"/>
                <a:cs typeface="Georgia"/>
              </a:rPr>
              <a:t>Cloud</a:t>
            </a:r>
            <a:endParaRPr sz="900" dirty="0">
              <a:latin typeface="Georgia"/>
              <a:cs typeface="Georgia"/>
            </a:endParaRPr>
          </a:p>
          <a:p>
            <a:pPr>
              <a:lnSpc>
                <a:spcPct val="100000"/>
              </a:lnSpc>
              <a:spcBef>
                <a:spcPts val="15"/>
              </a:spcBef>
            </a:pPr>
            <a:endParaRPr sz="850" dirty="0">
              <a:latin typeface="Georgia"/>
              <a:cs typeface="Georgia"/>
            </a:endParaRPr>
          </a:p>
          <a:p>
            <a:pPr algn="ctr">
              <a:lnSpc>
                <a:spcPct val="100000"/>
              </a:lnSpc>
            </a:pPr>
            <a:r>
              <a:rPr sz="900" spc="-5" dirty="0">
                <a:latin typeface="Georgia"/>
                <a:cs typeface="Georgia"/>
              </a:rPr>
              <a:t>AWS</a:t>
            </a:r>
            <a:r>
              <a:rPr sz="900" spc="-45" dirty="0">
                <a:latin typeface="Georgia"/>
                <a:cs typeface="Georgia"/>
              </a:rPr>
              <a:t> </a:t>
            </a:r>
            <a:r>
              <a:rPr sz="900" spc="-5" dirty="0">
                <a:latin typeface="Georgia"/>
                <a:cs typeface="Georgia"/>
              </a:rPr>
              <a:t>Cloud</a:t>
            </a:r>
            <a:endParaRPr sz="900" dirty="0">
              <a:latin typeface="Georgia"/>
              <a:cs typeface="Georgia"/>
            </a:endParaRPr>
          </a:p>
        </p:txBody>
      </p:sp>
      <p:grpSp>
        <p:nvGrpSpPr>
          <p:cNvPr id="8" name="object 8"/>
          <p:cNvGrpSpPr/>
          <p:nvPr/>
        </p:nvGrpSpPr>
        <p:grpSpPr>
          <a:xfrm>
            <a:off x="554736" y="1893698"/>
            <a:ext cx="2231390" cy="2773680"/>
            <a:chOff x="554736" y="2136648"/>
            <a:chExt cx="2231390" cy="2773680"/>
          </a:xfrm>
        </p:grpSpPr>
        <p:pic>
          <p:nvPicPr>
            <p:cNvPr id="9" name="object 9"/>
            <p:cNvPicPr/>
            <p:nvPr/>
          </p:nvPicPr>
          <p:blipFill>
            <a:blip r:embed="rId5" cstate="print"/>
            <a:stretch>
              <a:fillRect/>
            </a:stretch>
          </p:blipFill>
          <p:spPr>
            <a:xfrm>
              <a:off x="554736" y="2136648"/>
              <a:ext cx="472439" cy="454151"/>
            </a:xfrm>
            <a:prstGeom prst="rect">
              <a:avLst/>
            </a:prstGeom>
          </p:spPr>
        </p:pic>
        <p:pic>
          <p:nvPicPr>
            <p:cNvPr id="10" name="object 10"/>
            <p:cNvPicPr/>
            <p:nvPr/>
          </p:nvPicPr>
          <p:blipFill>
            <a:blip r:embed="rId6" cstate="print"/>
            <a:stretch>
              <a:fillRect/>
            </a:stretch>
          </p:blipFill>
          <p:spPr>
            <a:xfrm>
              <a:off x="1155191" y="3535680"/>
              <a:ext cx="1630680" cy="1374648"/>
            </a:xfrm>
            <a:prstGeom prst="rect">
              <a:avLst/>
            </a:prstGeom>
          </p:spPr>
        </p:pic>
      </p:grpSp>
      <p:sp>
        <p:nvSpPr>
          <p:cNvPr id="11" name="object 11"/>
          <p:cNvSpPr txBox="1"/>
          <p:nvPr/>
        </p:nvSpPr>
        <p:spPr>
          <a:xfrm>
            <a:off x="1550990" y="4506850"/>
            <a:ext cx="839469" cy="162560"/>
          </a:xfrm>
          <a:prstGeom prst="rect">
            <a:avLst/>
          </a:prstGeom>
        </p:spPr>
        <p:txBody>
          <a:bodyPr vert="horz" wrap="square" lIns="0" tIns="12700" rIns="0" bIns="0" rtlCol="0">
            <a:spAutoFit/>
          </a:bodyPr>
          <a:lstStyle/>
          <a:p>
            <a:pPr marL="12700">
              <a:lnSpc>
                <a:spcPct val="100000"/>
              </a:lnSpc>
              <a:spcBef>
                <a:spcPts val="100"/>
              </a:spcBef>
            </a:pPr>
            <a:r>
              <a:rPr sz="900" b="1" spc="-10" dirty="0">
                <a:latin typeface="Georgia"/>
                <a:cs typeface="Georgia"/>
              </a:rPr>
              <a:t>P</a:t>
            </a:r>
            <a:r>
              <a:rPr sz="900" b="1" dirty="0">
                <a:latin typeface="Georgia"/>
                <a:cs typeface="Georgia"/>
              </a:rPr>
              <a:t>u</a:t>
            </a:r>
            <a:r>
              <a:rPr sz="900" b="1" spc="-10" dirty="0">
                <a:latin typeface="Georgia"/>
                <a:cs typeface="Georgia"/>
              </a:rPr>
              <a:t>b</a:t>
            </a:r>
            <a:r>
              <a:rPr sz="900" b="1" dirty="0">
                <a:latin typeface="Georgia"/>
                <a:cs typeface="Georgia"/>
              </a:rPr>
              <a:t>l</a:t>
            </a:r>
            <a:r>
              <a:rPr sz="900" b="1" spc="-10" dirty="0">
                <a:latin typeface="Georgia"/>
                <a:cs typeface="Georgia"/>
              </a:rPr>
              <a:t>i</a:t>
            </a:r>
            <a:r>
              <a:rPr sz="900" b="1" dirty="0">
                <a:latin typeface="Georgia"/>
                <a:cs typeface="Georgia"/>
              </a:rPr>
              <a:t>c</a:t>
            </a:r>
            <a:r>
              <a:rPr sz="900" b="1" spc="-10" dirty="0">
                <a:latin typeface="Georgia"/>
                <a:cs typeface="Georgia"/>
              </a:rPr>
              <a:t> </a:t>
            </a:r>
            <a:r>
              <a:rPr sz="900" b="1" dirty="0">
                <a:latin typeface="Georgia"/>
                <a:cs typeface="Georgia"/>
              </a:rPr>
              <a:t>Su</a:t>
            </a:r>
            <a:r>
              <a:rPr sz="900" b="1" spc="-10" dirty="0">
                <a:latin typeface="Georgia"/>
                <a:cs typeface="Georgia"/>
              </a:rPr>
              <a:t>b</a:t>
            </a:r>
            <a:r>
              <a:rPr sz="900" b="1" dirty="0">
                <a:latin typeface="Georgia"/>
                <a:cs typeface="Georgia"/>
              </a:rPr>
              <a:t>n</a:t>
            </a:r>
            <a:r>
              <a:rPr sz="900" b="1" spc="-5" dirty="0">
                <a:latin typeface="Georgia"/>
                <a:cs typeface="Georgia"/>
              </a:rPr>
              <a:t>e</a:t>
            </a:r>
            <a:r>
              <a:rPr sz="900" b="1" dirty="0">
                <a:latin typeface="Georgia"/>
                <a:cs typeface="Georgia"/>
              </a:rPr>
              <a:t>t</a:t>
            </a:r>
            <a:endParaRPr sz="900" dirty="0">
              <a:latin typeface="Georgia"/>
              <a:cs typeface="Georgia"/>
            </a:endParaRPr>
          </a:p>
        </p:txBody>
      </p:sp>
      <p:pic>
        <p:nvPicPr>
          <p:cNvPr id="12" name="object 12"/>
          <p:cNvPicPr/>
          <p:nvPr/>
        </p:nvPicPr>
        <p:blipFill>
          <a:blip r:embed="rId7" cstate="print"/>
          <a:stretch>
            <a:fillRect/>
          </a:stretch>
        </p:blipFill>
        <p:spPr>
          <a:xfrm>
            <a:off x="3645408" y="3292729"/>
            <a:ext cx="1633727" cy="1371600"/>
          </a:xfrm>
          <a:prstGeom prst="rect">
            <a:avLst/>
          </a:prstGeom>
        </p:spPr>
      </p:pic>
      <p:sp>
        <p:nvSpPr>
          <p:cNvPr id="13" name="object 13"/>
          <p:cNvSpPr txBox="1"/>
          <p:nvPr/>
        </p:nvSpPr>
        <p:spPr>
          <a:xfrm>
            <a:off x="4017169" y="4497705"/>
            <a:ext cx="892175" cy="162560"/>
          </a:xfrm>
          <a:prstGeom prst="rect">
            <a:avLst/>
          </a:prstGeom>
        </p:spPr>
        <p:txBody>
          <a:bodyPr vert="horz" wrap="square" lIns="0" tIns="12700" rIns="0" bIns="0" rtlCol="0">
            <a:spAutoFit/>
          </a:bodyPr>
          <a:lstStyle/>
          <a:p>
            <a:pPr marL="12700">
              <a:lnSpc>
                <a:spcPct val="100000"/>
              </a:lnSpc>
              <a:spcBef>
                <a:spcPts val="100"/>
              </a:spcBef>
            </a:pPr>
            <a:r>
              <a:rPr sz="900" b="1" spc="-10" dirty="0">
                <a:latin typeface="Georgia"/>
                <a:cs typeface="Georgia"/>
              </a:rPr>
              <a:t>Pri</a:t>
            </a:r>
            <a:r>
              <a:rPr sz="900" b="1" dirty="0">
                <a:latin typeface="Georgia"/>
                <a:cs typeface="Georgia"/>
              </a:rPr>
              <a:t>vate</a:t>
            </a:r>
            <a:r>
              <a:rPr sz="900" b="1" spc="-10" dirty="0">
                <a:latin typeface="Georgia"/>
                <a:cs typeface="Georgia"/>
              </a:rPr>
              <a:t> </a:t>
            </a:r>
            <a:r>
              <a:rPr sz="900" b="1" dirty="0">
                <a:latin typeface="Georgia"/>
                <a:cs typeface="Georgia"/>
              </a:rPr>
              <a:t>Su</a:t>
            </a:r>
            <a:r>
              <a:rPr sz="900" b="1" spc="-10" dirty="0">
                <a:latin typeface="Georgia"/>
                <a:cs typeface="Georgia"/>
              </a:rPr>
              <a:t>b</a:t>
            </a:r>
            <a:r>
              <a:rPr sz="900" b="1" dirty="0">
                <a:latin typeface="Georgia"/>
                <a:cs typeface="Georgia"/>
              </a:rPr>
              <a:t>n</a:t>
            </a:r>
            <a:r>
              <a:rPr sz="900" b="1" spc="-5" dirty="0">
                <a:latin typeface="Georgia"/>
                <a:cs typeface="Georgia"/>
              </a:rPr>
              <a:t>e</a:t>
            </a:r>
            <a:r>
              <a:rPr sz="900" b="1" dirty="0">
                <a:latin typeface="Georgia"/>
                <a:cs typeface="Georgia"/>
              </a:rPr>
              <a:t>t</a:t>
            </a:r>
            <a:endParaRPr sz="900" dirty="0">
              <a:latin typeface="Georgia"/>
              <a:cs typeface="Georgia"/>
            </a:endParaRPr>
          </a:p>
        </p:txBody>
      </p:sp>
      <p:pic>
        <p:nvPicPr>
          <p:cNvPr id="14" name="object 14"/>
          <p:cNvPicPr/>
          <p:nvPr/>
        </p:nvPicPr>
        <p:blipFill>
          <a:blip r:embed="rId6" cstate="print"/>
          <a:stretch>
            <a:fillRect/>
          </a:stretch>
        </p:blipFill>
        <p:spPr>
          <a:xfrm>
            <a:off x="6108191" y="3292729"/>
            <a:ext cx="1630680" cy="1374648"/>
          </a:xfrm>
          <a:prstGeom prst="rect">
            <a:avLst/>
          </a:prstGeom>
        </p:spPr>
      </p:pic>
      <p:sp>
        <p:nvSpPr>
          <p:cNvPr id="15" name="object 15"/>
          <p:cNvSpPr txBox="1"/>
          <p:nvPr/>
        </p:nvSpPr>
        <p:spPr>
          <a:xfrm>
            <a:off x="6430718" y="4497705"/>
            <a:ext cx="1036319"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Georgia"/>
                <a:cs typeface="Georgia"/>
              </a:rPr>
              <a:t>VPN</a:t>
            </a:r>
            <a:r>
              <a:rPr sz="900" b="1" spc="-35" dirty="0">
                <a:latin typeface="Georgia"/>
                <a:cs typeface="Georgia"/>
              </a:rPr>
              <a:t> </a:t>
            </a:r>
            <a:r>
              <a:rPr sz="900" b="1" spc="-5" dirty="0">
                <a:latin typeface="Georgia"/>
                <a:cs typeface="Georgia"/>
              </a:rPr>
              <a:t>Only</a:t>
            </a:r>
            <a:r>
              <a:rPr sz="900" b="1" spc="-35" dirty="0">
                <a:latin typeface="Georgia"/>
                <a:cs typeface="Georgia"/>
              </a:rPr>
              <a:t> </a:t>
            </a:r>
            <a:r>
              <a:rPr sz="900" b="1" spc="-5" dirty="0">
                <a:latin typeface="Georgia"/>
                <a:cs typeface="Georgia"/>
              </a:rPr>
              <a:t>Subnet</a:t>
            </a:r>
            <a:endParaRPr sz="900" dirty="0">
              <a:latin typeface="Georgia"/>
              <a:cs typeface="Georgia"/>
            </a:endParaRPr>
          </a:p>
        </p:txBody>
      </p:sp>
      <p:pic>
        <p:nvPicPr>
          <p:cNvPr id="16" name="object 16"/>
          <p:cNvPicPr/>
          <p:nvPr/>
        </p:nvPicPr>
        <p:blipFill>
          <a:blip r:embed="rId8" cstate="print"/>
          <a:stretch>
            <a:fillRect/>
          </a:stretch>
        </p:blipFill>
        <p:spPr>
          <a:xfrm>
            <a:off x="6258101" y="3392876"/>
            <a:ext cx="567176" cy="564112"/>
          </a:xfrm>
          <a:prstGeom prst="rect">
            <a:avLst/>
          </a:prstGeom>
        </p:spPr>
      </p:pic>
      <p:sp>
        <p:nvSpPr>
          <p:cNvPr id="17" name="object 17"/>
          <p:cNvSpPr txBox="1"/>
          <p:nvPr/>
        </p:nvSpPr>
        <p:spPr>
          <a:xfrm>
            <a:off x="6273403" y="3799714"/>
            <a:ext cx="53784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Georgia"/>
                <a:cs typeface="Georgia"/>
              </a:rPr>
              <a:t>DB</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18" name="object 18"/>
          <p:cNvPicPr/>
          <p:nvPr/>
        </p:nvPicPr>
        <p:blipFill>
          <a:blip r:embed="rId9" cstate="print"/>
          <a:stretch>
            <a:fillRect/>
          </a:stretch>
        </p:blipFill>
        <p:spPr>
          <a:xfrm>
            <a:off x="1405127" y="3371978"/>
            <a:ext cx="481584" cy="359663"/>
          </a:xfrm>
          <a:prstGeom prst="rect">
            <a:avLst/>
          </a:prstGeom>
        </p:spPr>
      </p:pic>
      <p:sp>
        <p:nvSpPr>
          <p:cNvPr id="19" name="object 19"/>
          <p:cNvSpPr txBox="1"/>
          <p:nvPr/>
        </p:nvSpPr>
        <p:spPr>
          <a:xfrm>
            <a:off x="1341934" y="3662554"/>
            <a:ext cx="60769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W</a:t>
            </a:r>
            <a:r>
              <a:rPr sz="900" dirty="0">
                <a:latin typeface="Georgia"/>
                <a:cs typeface="Georgia"/>
              </a:rPr>
              <a:t>eb</a:t>
            </a:r>
            <a:r>
              <a:rPr sz="900" spc="-10" dirty="0">
                <a:latin typeface="Georgia"/>
                <a:cs typeface="Georgia"/>
              </a:rPr>
              <a:t> S</a:t>
            </a:r>
            <a:r>
              <a:rPr sz="900" dirty="0">
                <a:latin typeface="Georgia"/>
                <a:cs typeface="Georgia"/>
              </a:rPr>
              <a:t>e</a:t>
            </a:r>
            <a:r>
              <a:rPr sz="900" spc="-10" dirty="0">
                <a:latin typeface="Georgia"/>
                <a:cs typeface="Georgia"/>
              </a:rPr>
              <a:t>r</a:t>
            </a:r>
            <a:r>
              <a:rPr sz="900" dirty="0">
                <a:latin typeface="Georgia"/>
                <a:cs typeface="Georgia"/>
              </a:rPr>
              <a:t>ver</a:t>
            </a:r>
          </a:p>
        </p:txBody>
      </p:sp>
      <p:sp>
        <p:nvSpPr>
          <p:cNvPr id="20" name="object 20"/>
          <p:cNvSpPr txBox="1"/>
          <p:nvPr/>
        </p:nvSpPr>
        <p:spPr>
          <a:xfrm>
            <a:off x="5630894" y="1783970"/>
            <a:ext cx="601980" cy="358140"/>
          </a:xfrm>
          <a:prstGeom prst="rect">
            <a:avLst/>
          </a:prstGeom>
        </p:spPr>
        <p:txBody>
          <a:bodyPr vert="horz" wrap="square" lIns="0" tIns="20320" rIns="0" bIns="0" rtlCol="0">
            <a:spAutoFit/>
          </a:bodyPr>
          <a:lstStyle/>
          <a:p>
            <a:pPr marL="45085" marR="5080" indent="-33020">
              <a:lnSpc>
                <a:spcPts val="1300"/>
              </a:lnSpc>
              <a:spcBef>
                <a:spcPts val="160"/>
              </a:spcBef>
            </a:pPr>
            <a:r>
              <a:rPr sz="1100" spc="-35" dirty="0">
                <a:latin typeface="Georgia"/>
                <a:cs typeface="Georgia"/>
              </a:rPr>
              <a:t>Cu</a:t>
            </a:r>
            <a:r>
              <a:rPr sz="1100" spc="-25" dirty="0">
                <a:latin typeface="Georgia"/>
                <a:cs typeface="Georgia"/>
              </a:rPr>
              <a:t>s</a:t>
            </a:r>
            <a:r>
              <a:rPr sz="1100" spc="-20" dirty="0">
                <a:latin typeface="Georgia"/>
                <a:cs typeface="Georgia"/>
              </a:rPr>
              <a:t>t</a:t>
            </a:r>
            <a:r>
              <a:rPr sz="1100" spc="-35" dirty="0">
                <a:latin typeface="Georgia"/>
                <a:cs typeface="Georgia"/>
              </a:rPr>
              <a:t>o</a:t>
            </a:r>
            <a:r>
              <a:rPr sz="1100" spc="-45" dirty="0">
                <a:latin typeface="Georgia"/>
                <a:cs typeface="Georgia"/>
              </a:rPr>
              <a:t>m</a:t>
            </a:r>
            <a:r>
              <a:rPr sz="1100" spc="-20" dirty="0">
                <a:latin typeface="Georgia"/>
                <a:cs typeface="Georgia"/>
              </a:rPr>
              <a:t>e</a:t>
            </a:r>
            <a:r>
              <a:rPr sz="1100" dirty="0">
                <a:latin typeface="Georgia"/>
                <a:cs typeface="Georgia"/>
              </a:rPr>
              <a:t>r  </a:t>
            </a:r>
            <a:r>
              <a:rPr sz="1100" spc="-30" dirty="0">
                <a:latin typeface="Georgia"/>
                <a:cs typeface="Georgia"/>
              </a:rPr>
              <a:t>Network</a:t>
            </a:r>
            <a:endParaRPr sz="1100" dirty="0">
              <a:latin typeface="Georgia"/>
              <a:cs typeface="Georgia"/>
            </a:endParaRPr>
          </a:p>
        </p:txBody>
      </p:sp>
      <p:grpSp>
        <p:nvGrpSpPr>
          <p:cNvPr id="21" name="object 21"/>
          <p:cNvGrpSpPr/>
          <p:nvPr/>
        </p:nvGrpSpPr>
        <p:grpSpPr>
          <a:xfrm>
            <a:off x="4215383" y="1302386"/>
            <a:ext cx="1975104" cy="1801367"/>
            <a:chOff x="4215383" y="1545336"/>
            <a:chExt cx="1975104" cy="1801367"/>
          </a:xfrm>
        </p:grpSpPr>
        <p:pic>
          <p:nvPicPr>
            <p:cNvPr id="22" name="object 22"/>
            <p:cNvPicPr/>
            <p:nvPr/>
          </p:nvPicPr>
          <p:blipFill>
            <a:blip r:embed="rId10" cstate="print"/>
            <a:stretch>
              <a:fillRect/>
            </a:stretch>
          </p:blipFill>
          <p:spPr>
            <a:xfrm>
              <a:off x="5669279" y="1545336"/>
              <a:ext cx="521208" cy="551688"/>
            </a:xfrm>
            <a:prstGeom prst="rect">
              <a:avLst/>
            </a:prstGeom>
          </p:spPr>
        </p:pic>
        <p:pic>
          <p:nvPicPr>
            <p:cNvPr id="24" name="object 24"/>
            <p:cNvPicPr/>
            <p:nvPr/>
          </p:nvPicPr>
          <p:blipFill>
            <a:blip r:embed="rId11" cstate="print"/>
            <a:stretch>
              <a:fillRect/>
            </a:stretch>
          </p:blipFill>
          <p:spPr>
            <a:xfrm>
              <a:off x="4215383" y="2904744"/>
              <a:ext cx="487679" cy="405384"/>
            </a:xfrm>
            <a:prstGeom prst="rect">
              <a:avLst/>
            </a:prstGeom>
          </p:spPr>
        </p:pic>
        <p:pic>
          <p:nvPicPr>
            <p:cNvPr id="25" name="object 25"/>
            <p:cNvPicPr/>
            <p:nvPr/>
          </p:nvPicPr>
          <p:blipFill>
            <a:blip r:embed="rId12" cstate="print"/>
            <a:stretch>
              <a:fillRect/>
            </a:stretch>
          </p:blipFill>
          <p:spPr>
            <a:xfrm>
              <a:off x="4264151" y="2919983"/>
              <a:ext cx="390144" cy="426720"/>
            </a:xfrm>
            <a:prstGeom prst="rect">
              <a:avLst/>
            </a:prstGeom>
          </p:spPr>
        </p:pic>
        <p:sp>
          <p:nvSpPr>
            <p:cNvPr id="26" name="object 26"/>
            <p:cNvSpPr/>
            <p:nvPr/>
          </p:nvSpPr>
          <p:spPr>
            <a:xfrm>
              <a:off x="4271962" y="2936873"/>
              <a:ext cx="373380" cy="290830"/>
            </a:xfrm>
            <a:custGeom>
              <a:avLst/>
              <a:gdLst/>
              <a:ahLst/>
              <a:cxnLst/>
              <a:rect l="l" t="t" r="r" b="b"/>
              <a:pathLst>
                <a:path w="373379" h="290830">
                  <a:moveTo>
                    <a:pt x="186531" y="0"/>
                  </a:moveTo>
                  <a:lnTo>
                    <a:pt x="136943" y="5188"/>
                  </a:lnTo>
                  <a:lnTo>
                    <a:pt x="92385" y="19831"/>
                  </a:lnTo>
                  <a:lnTo>
                    <a:pt x="54633" y="42544"/>
                  </a:lnTo>
                  <a:lnTo>
                    <a:pt x="25466" y="71942"/>
                  </a:lnTo>
                  <a:lnTo>
                    <a:pt x="6663" y="106641"/>
                  </a:lnTo>
                  <a:lnTo>
                    <a:pt x="0" y="145256"/>
                  </a:lnTo>
                  <a:lnTo>
                    <a:pt x="6663" y="183871"/>
                  </a:lnTo>
                  <a:lnTo>
                    <a:pt x="25466" y="218570"/>
                  </a:lnTo>
                  <a:lnTo>
                    <a:pt x="54633" y="247968"/>
                  </a:lnTo>
                  <a:lnTo>
                    <a:pt x="92385" y="270681"/>
                  </a:lnTo>
                  <a:lnTo>
                    <a:pt x="136943" y="285325"/>
                  </a:lnTo>
                  <a:lnTo>
                    <a:pt x="186531" y="290513"/>
                  </a:lnTo>
                  <a:lnTo>
                    <a:pt x="236118" y="285325"/>
                  </a:lnTo>
                  <a:lnTo>
                    <a:pt x="280677" y="270681"/>
                  </a:lnTo>
                  <a:lnTo>
                    <a:pt x="318428" y="247968"/>
                  </a:lnTo>
                  <a:lnTo>
                    <a:pt x="347595" y="218570"/>
                  </a:lnTo>
                  <a:lnTo>
                    <a:pt x="366399" y="183871"/>
                  </a:lnTo>
                  <a:lnTo>
                    <a:pt x="373062" y="145256"/>
                  </a:lnTo>
                  <a:lnTo>
                    <a:pt x="366399" y="106641"/>
                  </a:lnTo>
                  <a:lnTo>
                    <a:pt x="347595" y="71942"/>
                  </a:lnTo>
                  <a:lnTo>
                    <a:pt x="318428" y="42544"/>
                  </a:lnTo>
                  <a:lnTo>
                    <a:pt x="280677" y="19831"/>
                  </a:lnTo>
                  <a:lnTo>
                    <a:pt x="236118" y="5188"/>
                  </a:lnTo>
                  <a:lnTo>
                    <a:pt x="186531" y="0"/>
                  </a:lnTo>
                  <a:close/>
                </a:path>
              </a:pathLst>
            </a:custGeom>
            <a:solidFill>
              <a:srgbClr val="ECCCC8"/>
            </a:solidFill>
          </p:spPr>
          <p:txBody>
            <a:bodyPr wrap="square" lIns="0" tIns="0" rIns="0" bIns="0" rtlCol="0"/>
            <a:lstStyle/>
            <a:p>
              <a:endParaRPr dirty="0"/>
            </a:p>
          </p:txBody>
        </p:sp>
        <p:sp>
          <p:nvSpPr>
            <p:cNvPr id="27" name="object 27"/>
            <p:cNvSpPr/>
            <p:nvPr/>
          </p:nvSpPr>
          <p:spPr>
            <a:xfrm>
              <a:off x="4271962" y="2936873"/>
              <a:ext cx="373380" cy="290830"/>
            </a:xfrm>
            <a:custGeom>
              <a:avLst/>
              <a:gdLst/>
              <a:ahLst/>
              <a:cxnLst/>
              <a:rect l="l" t="t" r="r" b="b"/>
              <a:pathLst>
                <a:path w="373379" h="290830">
                  <a:moveTo>
                    <a:pt x="0" y="145256"/>
                  </a:moveTo>
                  <a:lnTo>
                    <a:pt x="6663" y="106641"/>
                  </a:lnTo>
                  <a:lnTo>
                    <a:pt x="25466" y="71942"/>
                  </a:lnTo>
                  <a:lnTo>
                    <a:pt x="54633" y="42544"/>
                  </a:lnTo>
                  <a:lnTo>
                    <a:pt x="92385" y="19831"/>
                  </a:lnTo>
                  <a:lnTo>
                    <a:pt x="136943" y="5188"/>
                  </a:lnTo>
                  <a:lnTo>
                    <a:pt x="186531" y="0"/>
                  </a:lnTo>
                  <a:lnTo>
                    <a:pt x="236118" y="5188"/>
                  </a:lnTo>
                  <a:lnTo>
                    <a:pt x="280676" y="19831"/>
                  </a:lnTo>
                  <a:lnTo>
                    <a:pt x="318428" y="42544"/>
                  </a:lnTo>
                  <a:lnTo>
                    <a:pt x="347595" y="71942"/>
                  </a:lnTo>
                  <a:lnTo>
                    <a:pt x="366398" y="106641"/>
                  </a:lnTo>
                  <a:lnTo>
                    <a:pt x="373062" y="145256"/>
                  </a:lnTo>
                  <a:lnTo>
                    <a:pt x="366398" y="183871"/>
                  </a:lnTo>
                  <a:lnTo>
                    <a:pt x="347595" y="218570"/>
                  </a:lnTo>
                  <a:lnTo>
                    <a:pt x="318428" y="247968"/>
                  </a:lnTo>
                  <a:lnTo>
                    <a:pt x="280676" y="270681"/>
                  </a:lnTo>
                  <a:lnTo>
                    <a:pt x="236118" y="285324"/>
                  </a:lnTo>
                  <a:lnTo>
                    <a:pt x="186531" y="290513"/>
                  </a:lnTo>
                  <a:lnTo>
                    <a:pt x="136943" y="285324"/>
                  </a:lnTo>
                  <a:lnTo>
                    <a:pt x="92385" y="270681"/>
                  </a:lnTo>
                  <a:lnTo>
                    <a:pt x="54633" y="247968"/>
                  </a:lnTo>
                  <a:lnTo>
                    <a:pt x="25466" y="218570"/>
                  </a:lnTo>
                  <a:lnTo>
                    <a:pt x="6663" y="183871"/>
                  </a:lnTo>
                  <a:lnTo>
                    <a:pt x="0" y="145256"/>
                  </a:lnTo>
                  <a:close/>
                </a:path>
              </a:pathLst>
            </a:custGeom>
            <a:ln w="9525">
              <a:solidFill>
                <a:srgbClr val="D16349"/>
              </a:solidFill>
            </a:ln>
          </p:spPr>
          <p:txBody>
            <a:bodyPr wrap="square" lIns="0" tIns="0" rIns="0" bIns="0" rtlCol="0"/>
            <a:lstStyle/>
            <a:p>
              <a:endParaRPr dirty="0"/>
            </a:p>
          </p:txBody>
        </p:sp>
      </p:grpSp>
      <p:sp>
        <p:nvSpPr>
          <p:cNvPr id="28" name="object 28"/>
          <p:cNvSpPr txBox="1"/>
          <p:nvPr/>
        </p:nvSpPr>
        <p:spPr>
          <a:xfrm>
            <a:off x="4392612" y="2734438"/>
            <a:ext cx="13271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14042"/>
                </a:solidFill>
                <a:latin typeface="Georgia"/>
                <a:cs typeface="Georgia"/>
              </a:rPr>
              <a:t>R</a:t>
            </a:r>
            <a:endParaRPr sz="1200" dirty="0">
              <a:latin typeface="Georgia"/>
              <a:cs typeface="Georgia"/>
            </a:endParaRPr>
          </a:p>
        </p:txBody>
      </p:sp>
      <p:sp>
        <p:nvSpPr>
          <p:cNvPr id="30" name="object 30"/>
          <p:cNvSpPr txBox="1"/>
          <p:nvPr/>
        </p:nvSpPr>
        <p:spPr>
          <a:xfrm>
            <a:off x="2772492" y="1735202"/>
            <a:ext cx="514984" cy="193040"/>
          </a:xfrm>
          <a:prstGeom prst="rect">
            <a:avLst/>
          </a:prstGeom>
        </p:spPr>
        <p:txBody>
          <a:bodyPr vert="horz" wrap="square" lIns="0" tIns="12700" rIns="0" bIns="0" rtlCol="0">
            <a:spAutoFit/>
          </a:bodyPr>
          <a:lstStyle/>
          <a:p>
            <a:pPr marL="12700">
              <a:lnSpc>
                <a:spcPct val="100000"/>
              </a:lnSpc>
              <a:spcBef>
                <a:spcPts val="100"/>
              </a:spcBef>
            </a:pPr>
            <a:r>
              <a:rPr sz="1100" spc="-25" dirty="0">
                <a:latin typeface="Georgia"/>
                <a:cs typeface="Georgia"/>
              </a:rPr>
              <a:t>Internet</a:t>
            </a:r>
            <a:endParaRPr sz="1100" dirty="0">
              <a:latin typeface="Georgia"/>
              <a:cs typeface="Georgia"/>
            </a:endParaRPr>
          </a:p>
        </p:txBody>
      </p:sp>
      <p:grpSp>
        <p:nvGrpSpPr>
          <p:cNvPr id="31" name="object 31"/>
          <p:cNvGrpSpPr/>
          <p:nvPr/>
        </p:nvGrpSpPr>
        <p:grpSpPr>
          <a:xfrm>
            <a:off x="1752600" y="1302386"/>
            <a:ext cx="5300980" cy="2502535"/>
            <a:chOff x="1752600" y="1545336"/>
            <a:chExt cx="5300980" cy="2502535"/>
          </a:xfrm>
        </p:grpSpPr>
        <p:pic>
          <p:nvPicPr>
            <p:cNvPr id="32" name="object 32"/>
            <p:cNvPicPr/>
            <p:nvPr/>
          </p:nvPicPr>
          <p:blipFill>
            <a:blip r:embed="rId13" cstate="print"/>
            <a:stretch>
              <a:fillRect/>
            </a:stretch>
          </p:blipFill>
          <p:spPr>
            <a:xfrm>
              <a:off x="2746247" y="1545336"/>
              <a:ext cx="566927" cy="551688"/>
            </a:xfrm>
            <a:prstGeom prst="rect">
              <a:avLst/>
            </a:prstGeom>
          </p:spPr>
        </p:pic>
        <p:sp>
          <p:nvSpPr>
            <p:cNvPr id="33" name="object 33"/>
            <p:cNvSpPr/>
            <p:nvPr/>
          </p:nvSpPr>
          <p:spPr>
            <a:xfrm>
              <a:off x="1965325" y="3082129"/>
              <a:ext cx="2306955" cy="15875"/>
            </a:xfrm>
            <a:custGeom>
              <a:avLst/>
              <a:gdLst/>
              <a:ahLst/>
              <a:cxnLst/>
              <a:rect l="l" t="t" r="r" b="b"/>
              <a:pathLst>
                <a:path w="2306954" h="15875">
                  <a:moveTo>
                    <a:pt x="2306638" y="0"/>
                  </a:moveTo>
                  <a:lnTo>
                    <a:pt x="0" y="15479"/>
                  </a:lnTo>
                </a:path>
              </a:pathLst>
            </a:custGeom>
            <a:ln w="15875">
              <a:solidFill>
                <a:srgbClr val="00B0F0"/>
              </a:solidFill>
            </a:ln>
          </p:spPr>
          <p:txBody>
            <a:bodyPr wrap="square" lIns="0" tIns="0" rIns="0" bIns="0" rtlCol="0"/>
            <a:lstStyle/>
            <a:p>
              <a:endParaRPr dirty="0"/>
            </a:p>
          </p:txBody>
        </p:sp>
        <p:sp>
          <p:nvSpPr>
            <p:cNvPr id="34" name="object 34"/>
            <p:cNvSpPr/>
            <p:nvPr/>
          </p:nvSpPr>
          <p:spPr>
            <a:xfrm>
              <a:off x="4645027" y="3091653"/>
              <a:ext cx="2278380" cy="0"/>
            </a:xfrm>
            <a:custGeom>
              <a:avLst/>
              <a:gdLst/>
              <a:ahLst/>
              <a:cxnLst/>
              <a:rect l="l" t="t" r="r" b="b"/>
              <a:pathLst>
                <a:path w="2278379">
                  <a:moveTo>
                    <a:pt x="2278179" y="0"/>
                  </a:moveTo>
                  <a:lnTo>
                    <a:pt x="0" y="1"/>
                  </a:lnTo>
                </a:path>
              </a:pathLst>
            </a:custGeom>
            <a:ln w="15875">
              <a:solidFill>
                <a:srgbClr val="00B0F0"/>
              </a:solidFill>
            </a:ln>
          </p:spPr>
          <p:txBody>
            <a:bodyPr wrap="square" lIns="0" tIns="0" rIns="0" bIns="0" rtlCol="0"/>
            <a:lstStyle/>
            <a:p>
              <a:endParaRPr dirty="0"/>
            </a:p>
          </p:txBody>
        </p:sp>
        <p:sp>
          <p:nvSpPr>
            <p:cNvPr id="35" name="object 35"/>
            <p:cNvSpPr/>
            <p:nvPr/>
          </p:nvSpPr>
          <p:spPr>
            <a:xfrm>
              <a:off x="4458493" y="3227386"/>
              <a:ext cx="5080" cy="327660"/>
            </a:xfrm>
            <a:custGeom>
              <a:avLst/>
              <a:gdLst/>
              <a:ahLst/>
              <a:cxnLst/>
              <a:rect l="l" t="t" r="r" b="b"/>
              <a:pathLst>
                <a:path w="5079" h="327660">
                  <a:moveTo>
                    <a:pt x="0" y="0"/>
                  </a:moveTo>
                  <a:lnTo>
                    <a:pt x="4764" y="327422"/>
                  </a:lnTo>
                </a:path>
              </a:pathLst>
            </a:custGeom>
            <a:ln w="15875">
              <a:solidFill>
                <a:srgbClr val="00B0F0"/>
              </a:solidFill>
            </a:ln>
          </p:spPr>
          <p:txBody>
            <a:bodyPr wrap="square" lIns="0" tIns="0" rIns="0" bIns="0" rtlCol="0"/>
            <a:lstStyle/>
            <a:p>
              <a:endParaRPr dirty="0"/>
            </a:p>
          </p:txBody>
        </p:sp>
        <p:sp>
          <p:nvSpPr>
            <p:cNvPr id="36" name="object 36"/>
            <p:cNvSpPr/>
            <p:nvPr/>
          </p:nvSpPr>
          <p:spPr>
            <a:xfrm>
              <a:off x="6923206" y="3082128"/>
              <a:ext cx="0" cy="473075"/>
            </a:xfrm>
            <a:custGeom>
              <a:avLst/>
              <a:gdLst/>
              <a:ahLst/>
              <a:cxnLst/>
              <a:rect l="l" t="t" r="r" b="b"/>
              <a:pathLst>
                <a:path h="473075">
                  <a:moveTo>
                    <a:pt x="0" y="0"/>
                  </a:moveTo>
                  <a:lnTo>
                    <a:pt x="1" y="472679"/>
                  </a:lnTo>
                </a:path>
              </a:pathLst>
            </a:custGeom>
            <a:ln w="15875">
              <a:solidFill>
                <a:srgbClr val="00B0F0"/>
              </a:solidFill>
            </a:ln>
          </p:spPr>
          <p:txBody>
            <a:bodyPr wrap="square" lIns="0" tIns="0" rIns="0" bIns="0" rtlCol="0"/>
            <a:lstStyle/>
            <a:p>
              <a:endParaRPr dirty="0"/>
            </a:p>
          </p:txBody>
        </p:sp>
        <p:sp>
          <p:nvSpPr>
            <p:cNvPr id="37" name="object 37"/>
            <p:cNvSpPr/>
            <p:nvPr/>
          </p:nvSpPr>
          <p:spPr>
            <a:xfrm>
              <a:off x="1965325" y="3085702"/>
              <a:ext cx="5715" cy="469265"/>
            </a:xfrm>
            <a:custGeom>
              <a:avLst/>
              <a:gdLst/>
              <a:ahLst/>
              <a:cxnLst/>
              <a:rect l="l" t="t" r="r" b="b"/>
              <a:pathLst>
                <a:path w="5714" h="469264">
                  <a:moveTo>
                    <a:pt x="0" y="0"/>
                  </a:moveTo>
                  <a:lnTo>
                    <a:pt x="5559" y="469107"/>
                  </a:lnTo>
                </a:path>
              </a:pathLst>
            </a:custGeom>
            <a:ln w="15875">
              <a:solidFill>
                <a:srgbClr val="00B0F0"/>
              </a:solidFill>
            </a:ln>
          </p:spPr>
          <p:txBody>
            <a:bodyPr wrap="square" lIns="0" tIns="0" rIns="0" bIns="0" rtlCol="0"/>
            <a:lstStyle/>
            <a:p>
              <a:endParaRPr dirty="0"/>
            </a:p>
          </p:txBody>
        </p:sp>
        <p:pic>
          <p:nvPicPr>
            <p:cNvPr id="38" name="object 38"/>
            <p:cNvPicPr/>
            <p:nvPr/>
          </p:nvPicPr>
          <p:blipFill>
            <a:blip r:embed="rId14" cstate="print"/>
            <a:stretch>
              <a:fillRect/>
            </a:stretch>
          </p:blipFill>
          <p:spPr>
            <a:xfrm>
              <a:off x="1752600" y="2060448"/>
              <a:ext cx="1405127" cy="1676400"/>
            </a:xfrm>
            <a:prstGeom prst="rect">
              <a:avLst/>
            </a:prstGeom>
          </p:spPr>
        </p:pic>
        <p:sp>
          <p:nvSpPr>
            <p:cNvPr id="39" name="object 39"/>
            <p:cNvSpPr/>
            <p:nvPr/>
          </p:nvSpPr>
          <p:spPr>
            <a:xfrm>
              <a:off x="1846800" y="2163815"/>
              <a:ext cx="1216025" cy="1419860"/>
            </a:xfrm>
            <a:custGeom>
              <a:avLst/>
              <a:gdLst/>
              <a:ahLst/>
              <a:cxnLst/>
              <a:rect l="l" t="t" r="r" b="b"/>
              <a:pathLst>
                <a:path w="1216025" h="1419860">
                  <a:moveTo>
                    <a:pt x="1164397" y="75292"/>
                  </a:moveTo>
                  <a:lnTo>
                    <a:pt x="1162103" y="98257"/>
                  </a:lnTo>
                  <a:lnTo>
                    <a:pt x="1156653" y="130270"/>
                  </a:lnTo>
                  <a:lnTo>
                    <a:pt x="1150021" y="160945"/>
                  </a:lnTo>
                  <a:lnTo>
                    <a:pt x="1174850" y="166302"/>
                  </a:lnTo>
                  <a:lnTo>
                    <a:pt x="1181696" y="134509"/>
                  </a:lnTo>
                  <a:lnTo>
                    <a:pt x="1187376" y="100782"/>
                  </a:lnTo>
                  <a:lnTo>
                    <a:pt x="1189774" y="76783"/>
                  </a:lnTo>
                  <a:lnTo>
                    <a:pt x="1164397" y="75292"/>
                  </a:lnTo>
                  <a:close/>
                </a:path>
                <a:path w="1216025" h="1419860">
                  <a:moveTo>
                    <a:pt x="1208705" y="62128"/>
                  </a:moveTo>
                  <a:lnTo>
                    <a:pt x="1165712" y="62128"/>
                  </a:lnTo>
                  <a:lnTo>
                    <a:pt x="1190986" y="64653"/>
                  </a:lnTo>
                  <a:lnTo>
                    <a:pt x="1189774" y="76783"/>
                  </a:lnTo>
                  <a:lnTo>
                    <a:pt x="1215638" y="78303"/>
                  </a:lnTo>
                  <a:lnTo>
                    <a:pt x="1208705" y="62128"/>
                  </a:lnTo>
                  <a:close/>
                </a:path>
                <a:path w="1216025" h="1419860">
                  <a:moveTo>
                    <a:pt x="1165712" y="62128"/>
                  </a:moveTo>
                  <a:lnTo>
                    <a:pt x="1164397" y="75292"/>
                  </a:lnTo>
                  <a:lnTo>
                    <a:pt x="1189774" y="76783"/>
                  </a:lnTo>
                  <a:lnTo>
                    <a:pt x="1190986" y="64653"/>
                  </a:lnTo>
                  <a:lnTo>
                    <a:pt x="1165712" y="62128"/>
                  </a:lnTo>
                  <a:close/>
                </a:path>
                <a:path w="1216025" h="1419860">
                  <a:moveTo>
                    <a:pt x="1182074" y="0"/>
                  </a:moveTo>
                  <a:lnTo>
                    <a:pt x="1139569" y="73833"/>
                  </a:lnTo>
                  <a:lnTo>
                    <a:pt x="1164397" y="75292"/>
                  </a:lnTo>
                  <a:lnTo>
                    <a:pt x="1165712" y="62128"/>
                  </a:lnTo>
                  <a:lnTo>
                    <a:pt x="1208705" y="62128"/>
                  </a:lnTo>
                  <a:lnTo>
                    <a:pt x="1182074" y="0"/>
                  </a:lnTo>
                  <a:close/>
                </a:path>
                <a:path w="1216025" h="1419860">
                  <a:moveTo>
                    <a:pt x="1129202" y="232523"/>
                  </a:moveTo>
                  <a:lnTo>
                    <a:pt x="1120753" y="256379"/>
                  </a:lnTo>
                  <a:lnTo>
                    <a:pt x="1108537" y="286814"/>
                  </a:lnTo>
                  <a:lnTo>
                    <a:pt x="1095129" y="316678"/>
                  </a:lnTo>
                  <a:lnTo>
                    <a:pt x="1091012" y="324932"/>
                  </a:lnTo>
                  <a:lnTo>
                    <a:pt x="1113755" y="336242"/>
                  </a:lnTo>
                  <a:lnTo>
                    <a:pt x="1118304" y="327074"/>
                  </a:lnTo>
                  <a:lnTo>
                    <a:pt x="1132112" y="296266"/>
                  </a:lnTo>
                  <a:lnTo>
                    <a:pt x="1144695" y="264861"/>
                  </a:lnTo>
                  <a:lnTo>
                    <a:pt x="1153146" y="241004"/>
                  </a:lnTo>
                  <a:lnTo>
                    <a:pt x="1129202" y="232523"/>
                  </a:lnTo>
                  <a:close/>
                </a:path>
                <a:path w="1216025" h="1419860">
                  <a:moveTo>
                    <a:pt x="1054834" y="390508"/>
                  </a:moveTo>
                  <a:lnTo>
                    <a:pt x="1030485" y="429322"/>
                  </a:lnTo>
                  <a:lnTo>
                    <a:pt x="997752" y="473237"/>
                  </a:lnTo>
                  <a:lnTo>
                    <a:pt x="1018128" y="488401"/>
                  </a:lnTo>
                  <a:lnTo>
                    <a:pt x="1052001" y="442819"/>
                  </a:lnTo>
                  <a:lnTo>
                    <a:pt x="1076350" y="404006"/>
                  </a:lnTo>
                  <a:lnTo>
                    <a:pt x="1054834" y="390508"/>
                  </a:lnTo>
                  <a:close/>
                </a:path>
                <a:path w="1216025" h="1419860">
                  <a:moveTo>
                    <a:pt x="949032" y="529347"/>
                  </a:moveTo>
                  <a:lnTo>
                    <a:pt x="929519" y="548881"/>
                  </a:lnTo>
                  <a:lnTo>
                    <a:pt x="907112" y="569409"/>
                  </a:lnTo>
                  <a:lnTo>
                    <a:pt x="884106" y="588643"/>
                  </a:lnTo>
                  <a:lnTo>
                    <a:pt x="874635" y="595823"/>
                  </a:lnTo>
                  <a:lnTo>
                    <a:pt x="890002" y="616046"/>
                  </a:lnTo>
                  <a:lnTo>
                    <a:pt x="900405" y="608124"/>
                  </a:lnTo>
                  <a:lnTo>
                    <a:pt x="924279" y="588130"/>
                  </a:lnTo>
                  <a:lnTo>
                    <a:pt x="947489" y="566832"/>
                  </a:lnTo>
                  <a:lnTo>
                    <a:pt x="967003" y="547298"/>
                  </a:lnTo>
                  <a:lnTo>
                    <a:pt x="949032" y="529347"/>
                  </a:lnTo>
                  <a:close/>
                </a:path>
                <a:path w="1216025" h="1419860">
                  <a:moveTo>
                    <a:pt x="812533" y="637647"/>
                  </a:moveTo>
                  <a:lnTo>
                    <a:pt x="762029" y="663191"/>
                  </a:lnTo>
                  <a:lnTo>
                    <a:pt x="722665" y="677909"/>
                  </a:lnTo>
                  <a:lnTo>
                    <a:pt x="730617" y="702033"/>
                  </a:lnTo>
                  <a:lnTo>
                    <a:pt x="772841" y="686174"/>
                  </a:lnTo>
                  <a:lnTo>
                    <a:pt x="825312" y="659606"/>
                  </a:lnTo>
                  <a:lnTo>
                    <a:pt x="825802" y="659306"/>
                  </a:lnTo>
                  <a:lnTo>
                    <a:pt x="812533" y="637647"/>
                  </a:lnTo>
                  <a:close/>
                </a:path>
                <a:path w="1216025" h="1419860">
                  <a:moveTo>
                    <a:pt x="651026" y="694117"/>
                  </a:moveTo>
                  <a:lnTo>
                    <a:pt x="633298" y="696125"/>
                  </a:lnTo>
                  <a:lnTo>
                    <a:pt x="580424" y="698111"/>
                  </a:lnTo>
                  <a:lnTo>
                    <a:pt x="552622" y="701226"/>
                  </a:lnTo>
                  <a:lnTo>
                    <a:pt x="548900" y="701888"/>
                  </a:lnTo>
                  <a:lnTo>
                    <a:pt x="553559" y="726856"/>
                  </a:lnTo>
                  <a:lnTo>
                    <a:pt x="555482" y="726465"/>
                  </a:lnTo>
                  <a:lnTo>
                    <a:pt x="581394" y="723493"/>
                  </a:lnTo>
                  <a:lnTo>
                    <a:pt x="636158" y="721363"/>
                  </a:lnTo>
                  <a:lnTo>
                    <a:pt x="653886" y="719354"/>
                  </a:lnTo>
                  <a:lnTo>
                    <a:pt x="651026" y="694117"/>
                  </a:lnTo>
                  <a:close/>
                </a:path>
                <a:path w="1216025" h="1419860">
                  <a:moveTo>
                    <a:pt x="473567" y="721288"/>
                  </a:moveTo>
                  <a:lnTo>
                    <a:pt x="416990" y="745512"/>
                  </a:lnTo>
                  <a:lnTo>
                    <a:pt x="379553" y="766538"/>
                  </a:lnTo>
                  <a:lnTo>
                    <a:pt x="392821" y="788198"/>
                  </a:lnTo>
                  <a:lnTo>
                    <a:pt x="403004" y="781938"/>
                  </a:lnTo>
                  <a:lnTo>
                    <a:pt x="427804" y="768496"/>
                  </a:lnTo>
                  <a:lnTo>
                    <a:pt x="452920" y="756654"/>
                  </a:lnTo>
                  <a:lnTo>
                    <a:pt x="478299" y="746474"/>
                  </a:lnTo>
                  <a:lnTo>
                    <a:pt x="481519" y="745412"/>
                  </a:lnTo>
                  <a:lnTo>
                    <a:pt x="473567" y="721288"/>
                  </a:lnTo>
                  <a:close/>
                </a:path>
                <a:path w="1216025" h="1419860">
                  <a:moveTo>
                    <a:pt x="316035" y="810794"/>
                  </a:moveTo>
                  <a:lnTo>
                    <a:pt x="268551" y="852328"/>
                  </a:lnTo>
                  <a:lnTo>
                    <a:pt x="239995" y="881416"/>
                  </a:lnTo>
                  <a:lnTo>
                    <a:pt x="258714" y="898587"/>
                  </a:lnTo>
                  <a:lnTo>
                    <a:pt x="263993" y="892813"/>
                  </a:lnTo>
                  <a:lnTo>
                    <a:pt x="285716" y="871051"/>
                  </a:lnTo>
                  <a:lnTo>
                    <a:pt x="308093" y="850516"/>
                  </a:lnTo>
                  <a:lnTo>
                    <a:pt x="331064" y="831275"/>
                  </a:lnTo>
                  <a:lnTo>
                    <a:pt x="331400" y="831020"/>
                  </a:lnTo>
                  <a:lnTo>
                    <a:pt x="316035" y="810794"/>
                  </a:lnTo>
                  <a:close/>
                </a:path>
                <a:path w="1216025" h="1419860">
                  <a:moveTo>
                    <a:pt x="190310" y="940819"/>
                  </a:moveTo>
                  <a:lnTo>
                    <a:pt x="164207" y="975894"/>
                  </a:lnTo>
                  <a:lnTo>
                    <a:pt x="132880" y="1025757"/>
                  </a:lnTo>
                  <a:lnTo>
                    <a:pt x="154396" y="1039254"/>
                  </a:lnTo>
                  <a:lnTo>
                    <a:pt x="184583" y="991058"/>
                  </a:lnTo>
                  <a:lnTo>
                    <a:pt x="210686" y="955984"/>
                  </a:lnTo>
                  <a:lnTo>
                    <a:pt x="190310" y="940819"/>
                  </a:lnTo>
                  <a:close/>
                </a:path>
                <a:path w="1216025" h="1419860">
                  <a:moveTo>
                    <a:pt x="96380" y="1094599"/>
                  </a:moveTo>
                  <a:lnTo>
                    <a:pt x="83726" y="1122808"/>
                  </a:lnTo>
                  <a:lnTo>
                    <a:pt x="71127" y="1154200"/>
                  </a:lnTo>
                  <a:lnTo>
                    <a:pt x="59806" y="1186126"/>
                  </a:lnTo>
                  <a:lnTo>
                    <a:pt x="58459" y="1190464"/>
                  </a:lnTo>
                  <a:lnTo>
                    <a:pt x="82734" y="1197941"/>
                  </a:lnTo>
                  <a:lnTo>
                    <a:pt x="83748" y="1194607"/>
                  </a:lnTo>
                  <a:lnTo>
                    <a:pt x="94702" y="1163654"/>
                  </a:lnTo>
                  <a:lnTo>
                    <a:pt x="106900" y="1133204"/>
                  </a:lnTo>
                  <a:lnTo>
                    <a:pt x="119555" y="1104995"/>
                  </a:lnTo>
                  <a:lnTo>
                    <a:pt x="96380" y="1094599"/>
                  </a:lnTo>
                  <a:close/>
                </a:path>
                <a:path w="1216025" h="1419860">
                  <a:moveTo>
                    <a:pt x="0" y="1341243"/>
                  </a:moveTo>
                  <a:lnTo>
                    <a:pt x="33564" y="1419547"/>
                  </a:lnTo>
                  <a:lnTo>
                    <a:pt x="69328" y="1357419"/>
                  </a:lnTo>
                  <a:lnTo>
                    <a:pt x="49926" y="1357419"/>
                  </a:lnTo>
                  <a:lnTo>
                    <a:pt x="24651" y="1354893"/>
                  </a:lnTo>
                  <a:lnTo>
                    <a:pt x="25873" y="1342763"/>
                  </a:lnTo>
                  <a:lnTo>
                    <a:pt x="0" y="1341243"/>
                  </a:lnTo>
                  <a:close/>
                </a:path>
                <a:path w="1216025" h="1419860">
                  <a:moveTo>
                    <a:pt x="25873" y="1342763"/>
                  </a:moveTo>
                  <a:lnTo>
                    <a:pt x="24651" y="1354893"/>
                  </a:lnTo>
                  <a:lnTo>
                    <a:pt x="49926" y="1357419"/>
                  </a:lnTo>
                  <a:lnTo>
                    <a:pt x="51230" y="1344253"/>
                  </a:lnTo>
                  <a:lnTo>
                    <a:pt x="25873" y="1342763"/>
                  </a:lnTo>
                  <a:close/>
                </a:path>
                <a:path w="1216025" h="1419860">
                  <a:moveTo>
                    <a:pt x="51230" y="1344253"/>
                  </a:moveTo>
                  <a:lnTo>
                    <a:pt x="49926" y="1357419"/>
                  </a:lnTo>
                  <a:lnTo>
                    <a:pt x="69328" y="1357419"/>
                  </a:lnTo>
                  <a:lnTo>
                    <a:pt x="76067" y="1345712"/>
                  </a:lnTo>
                  <a:lnTo>
                    <a:pt x="51230" y="1344253"/>
                  </a:lnTo>
                  <a:close/>
                </a:path>
                <a:path w="1216025" h="1419860">
                  <a:moveTo>
                    <a:pt x="38244" y="1265031"/>
                  </a:moveTo>
                  <a:lnTo>
                    <a:pt x="34048" y="1284479"/>
                  </a:lnTo>
                  <a:lnTo>
                    <a:pt x="28376" y="1317908"/>
                  </a:lnTo>
                  <a:lnTo>
                    <a:pt x="25873" y="1342763"/>
                  </a:lnTo>
                  <a:lnTo>
                    <a:pt x="51230" y="1344253"/>
                  </a:lnTo>
                  <a:lnTo>
                    <a:pt x="53421" y="1322147"/>
                  </a:lnTo>
                  <a:lnTo>
                    <a:pt x="58877" y="1289836"/>
                  </a:lnTo>
                  <a:lnTo>
                    <a:pt x="63073" y="1270389"/>
                  </a:lnTo>
                  <a:lnTo>
                    <a:pt x="38244" y="1265031"/>
                  </a:lnTo>
                  <a:close/>
                </a:path>
              </a:pathLst>
            </a:custGeom>
            <a:solidFill>
              <a:srgbClr val="FF6600"/>
            </a:solidFill>
          </p:spPr>
          <p:txBody>
            <a:bodyPr wrap="square" lIns="0" tIns="0" rIns="0" bIns="0" rtlCol="0"/>
            <a:lstStyle/>
            <a:p>
              <a:endParaRPr dirty="0"/>
            </a:p>
          </p:txBody>
        </p:sp>
        <p:pic>
          <p:nvPicPr>
            <p:cNvPr id="40" name="object 40"/>
            <p:cNvPicPr/>
            <p:nvPr/>
          </p:nvPicPr>
          <p:blipFill>
            <a:blip r:embed="rId15" cstate="print"/>
            <a:stretch>
              <a:fillRect/>
            </a:stretch>
          </p:blipFill>
          <p:spPr>
            <a:xfrm>
              <a:off x="2804160" y="3343656"/>
              <a:ext cx="1725167" cy="539496"/>
            </a:xfrm>
            <a:prstGeom prst="rect">
              <a:avLst/>
            </a:prstGeom>
          </p:spPr>
        </p:pic>
        <p:sp>
          <p:nvSpPr>
            <p:cNvPr id="41" name="object 41"/>
            <p:cNvSpPr/>
            <p:nvPr/>
          </p:nvSpPr>
          <p:spPr>
            <a:xfrm>
              <a:off x="2932104" y="3370660"/>
              <a:ext cx="1544320" cy="391160"/>
            </a:xfrm>
            <a:custGeom>
              <a:avLst/>
              <a:gdLst/>
              <a:ahLst/>
              <a:cxnLst/>
              <a:rect l="l" t="t" r="r" b="b"/>
              <a:pathLst>
                <a:path w="1544320" h="391160">
                  <a:moveTo>
                    <a:pt x="1543219" y="177440"/>
                  </a:moveTo>
                  <a:lnTo>
                    <a:pt x="1517679" y="177440"/>
                  </a:lnTo>
                  <a:lnTo>
                    <a:pt x="1518183" y="179887"/>
                  </a:lnTo>
                  <a:lnTo>
                    <a:pt x="1517936" y="179887"/>
                  </a:lnTo>
                  <a:lnTo>
                    <a:pt x="1518522" y="185474"/>
                  </a:lnTo>
                  <a:lnTo>
                    <a:pt x="1543784" y="182820"/>
                  </a:lnTo>
                  <a:lnTo>
                    <a:pt x="1543476" y="179887"/>
                  </a:lnTo>
                  <a:lnTo>
                    <a:pt x="1518183" y="179887"/>
                  </a:lnTo>
                  <a:lnTo>
                    <a:pt x="1517810" y="178689"/>
                  </a:lnTo>
                  <a:lnTo>
                    <a:pt x="1543350" y="178689"/>
                  </a:lnTo>
                  <a:lnTo>
                    <a:pt x="1543219" y="177440"/>
                  </a:lnTo>
                  <a:close/>
                </a:path>
                <a:path w="1544320" h="391160">
                  <a:moveTo>
                    <a:pt x="1517679" y="177440"/>
                  </a:moveTo>
                  <a:lnTo>
                    <a:pt x="1517810" y="178689"/>
                  </a:lnTo>
                  <a:lnTo>
                    <a:pt x="1518183" y="179887"/>
                  </a:lnTo>
                  <a:lnTo>
                    <a:pt x="1517679" y="177440"/>
                  </a:lnTo>
                  <a:close/>
                </a:path>
                <a:path w="1544320" h="391160">
                  <a:moveTo>
                    <a:pt x="1516011" y="172913"/>
                  </a:moveTo>
                  <a:lnTo>
                    <a:pt x="1517810" y="178689"/>
                  </a:lnTo>
                  <a:lnTo>
                    <a:pt x="1517679" y="177440"/>
                  </a:lnTo>
                  <a:lnTo>
                    <a:pt x="1543219" y="177440"/>
                  </a:lnTo>
                  <a:lnTo>
                    <a:pt x="1542839" y="173889"/>
                  </a:lnTo>
                  <a:lnTo>
                    <a:pt x="1516512" y="173889"/>
                  </a:lnTo>
                  <a:lnTo>
                    <a:pt x="1516011" y="172913"/>
                  </a:lnTo>
                  <a:close/>
                </a:path>
                <a:path w="1544320" h="391160">
                  <a:moveTo>
                    <a:pt x="1515686" y="171870"/>
                  </a:moveTo>
                  <a:lnTo>
                    <a:pt x="1516011" y="172913"/>
                  </a:lnTo>
                  <a:lnTo>
                    <a:pt x="1516512" y="173889"/>
                  </a:lnTo>
                  <a:lnTo>
                    <a:pt x="1515686" y="171870"/>
                  </a:lnTo>
                  <a:close/>
                </a:path>
                <a:path w="1544320" h="391160">
                  <a:moveTo>
                    <a:pt x="1542290" y="171870"/>
                  </a:moveTo>
                  <a:lnTo>
                    <a:pt x="1515686" y="171870"/>
                  </a:lnTo>
                  <a:lnTo>
                    <a:pt x="1516512" y="173889"/>
                  </a:lnTo>
                  <a:lnTo>
                    <a:pt x="1542839" y="173889"/>
                  </a:lnTo>
                  <a:lnTo>
                    <a:pt x="1542684" y="173135"/>
                  </a:lnTo>
                  <a:lnTo>
                    <a:pt x="1542290" y="171870"/>
                  </a:lnTo>
                  <a:close/>
                </a:path>
                <a:path w="1544320" h="391160">
                  <a:moveTo>
                    <a:pt x="1512832" y="166713"/>
                  </a:moveTo>
                  <a:lnTo>
                    <a:pt x="1516011" y="172913"/>
                  </a:lnTo>
                  <a:lnTo>
                    <a:pt x="1515686" y="171870"/>
                  </a:lnTo>
                  <a:lnTo>
                    <a:pt x="1542290" y="171870"/>
                  </a:lnTo>
                  <a:lnTo>
                    <a:pt x="1540918" y="167463"/>
                  </a:lnTo>
                  <a:lnTo>
                    <a:pt x="1513365" y="167463"/>
                  </a:lnTo>
                  <a:lnTo>
                    <a:pt x="1512832" y="166713"/>
                  </a:lnTo>
                  <a:close/>
                </a:path>
                <a:path w="1544320" h="391160">
                  <a:moveTo>
                    <a:pt x="1512416" y="165902"/>
                  </a:moveTo>
                  <a:lnTo>
                    <a:pt x="1512832" y="166713"/>
                  </a:lnTo>
                  <a:lnTo>
                    <a:pt x="1513365" y="167463"/>
                  </a:lnTo>
                  <a:lnTo>
                    <a:pt x="1512416" y="165902"/>
                  </a:lnTo>
                  <a:close/>
                </a:path>
                <a:path w="1544320" h="391160">
                  <a:moveTo>
                    <a:pt x="1540432" y="165902"/>
                  </a:moveTo>
                  <a:lnTo>
                    <a:pt x="1512416" y="165902"/>
                  </a:lnTo>
                  <a:lnTo>
                    <a:pt x="1513365" y="167463"/>
                  </a:lnTo>
                  <a:lnTo>
                    <a:pt x="1540918" y="167463"/>
                  </a:lnTo>
                  <a:lnTo>
                    <a:pt x="1540432" y="165902"/>
                  </a:lnTo>
                  <a:close/>
                </a:path>
                <a:path w="1544320" h="391160">
                  <a:moveTo>
                    <a:pt x="1471528" y="100928"/>
                  </a:moveTo>
                  <a:lnTo>
                    <a:pt x="1459614" y="123360"/>
                  </a:lnTo>
                  <a:lnTo>
                    <a:pt x="1462060" y="124642"/>
                  </a:lnTo>
                  <a:lnTo>
                    <a:pt x="1474030" y="131732"/>
                  </a:lnTo>
                  <a:lnTo>
                    <a:pt x="1507723" y="159523"/>
                  </a:lnTo>
                  <a:lnTo>
                    <a:pt x="1512832" y="166713"/>
                  </a:lnTo>
                  <a:lnTo>
                    <a:pt x="1512416" y="165902"/>
                  </a:lnTo>
                  <a:lnTo>
                    <a:pt x="1540432" y="165902"/>
                  </a:lnTo>
                  <a:lnTo>
                    <a:pt x="1539722" y="163624"/>
                  </a:lnTo>
                  <a:lnTo>
                    <a:pt x="1510915" y="127097"/>
                  </a:lnTo>
                  <a:lnTo>
                    <a:pt x="1475035" y="102806"/>
                  </a:lnTo>
                  <a:lnTo>
                    <a:pt x="1471528" y="100928"/>
                  </a:lnTo>
                  <a:close/>
                </a:path>
                <a:path w="1544320" h="391160">
                  <a:moveTo>
                    <a:pt x="1301280" y="40493"/>
                  </a:moveTo>
                  <a:lnTo>
                    <a:pt x="1295626" y="65256"/>
                  </a:lnTo>
                  <a:lnTo>
                    <a:pt x="1303317" y="67002"/>
                  </a:lnTo>
                  <a:lnTo>
                    <a:pt x="1345337" y="78371"/>
                  </a:lnTo>
                  <a:lnTo>
                    <a:pt x="1383860" y="90684"/>
                  </a:lnTo>
                  <a:lnTo>
                    <a:pt x="1391320" y="93517"/>
                  </a:lnTo>
                  <a:lnTo>
                    <a:pt x="1400338" y="69772"/>
                  </a:lnTo>
                  <a:lnTo>
                    <a:pt x="1392878" y="66939"/>
                  </a:lnTo>
                  <a:lnTo>
                    <a:pt x="1353080" y="54180"/>
                  </a:lnTo>
                  <a:lnTo>
                    <a:pt x="1309958" y="42485"/>
                  </a:lnTo>
                  <a:lnTo>
                    <a:pt x="1301280" y="40493"/>
                  </a:lnTo>
                  <a:close/>
                </a:path>
                <a:path w="1544320" h="391160">
                  <a:moveTo>
                    <a:pt x="1124875" y="10081"/>
                  </a:moveTo>
                  <a:lnTo>
                    <a:pt x="1121837" y="35299"/>
                  </a:lnTo>
                  <a:lnTo>
                    <a:pt x="1160777" y="39982"/>
                  </a:lnTo>
                  <a:lnTo>
                    <a:pt x="1210593" y="47673"/>
                  </a:lnTo>
                  <a:lnTo>
                    <a:pt x="1221508" y="49747"/>
                  </a:lnTo>
                  <a:lnTo>
                    <a:pt x="1226252" y="24794"/>
                  </a:lnTo>
                  <a:lnTo>
                    <a:pt x="1215335" y="22719"/>
                  </a:lnTo>
                  <a:lnTo>
                    <a:pt x="1164656" y="14880"/>
                  </a:lnTo>
                  <a:lnTo>
                    <a:pt x="1124875" y="10081"/>
                  </a:lnTo>
                  <a:close/>
                </a:path>
                <a:path w="1544320" h="391160">
                  <a:moveTo>
                    <a:pt x="1046964" y="25394"/>
                  </a:moveTo>
                  <a:lnTo>
                    <a:pt x="948702" y="25394"/>
                  </a:lnTo>
                  <a:lnTo>
                    <a:pt x="1002771" y="26362"/>
                  </a:lnTo>
                  <a:lnTo>
                    <a:pt x="1046789" y="28696"/>
                  </a:lnTo>
                  <a:lnTo>
                    <a:pt x="1046964" y="25394"/>
                  </a:lnTo>
                  <a:close/>
                </a:path>
                <a:path w="1544320" h="391160">
                  <a:moveTo>
                    <a:pt x="949159" y="0"/>
                  </a:moveTo>
                  <a:lnTo>
                    <a:pt x="945702" y="54"/>
                  </a:lnTo>
                  <a:lnTo>
                    <a:pt x="946163" y="25449"/>
                  </a:lnTo>
                  <a:lnTo>
                    <a:pt x="948702" y="25394"/>
                  </a:lnTo>
                  <a:lnTo>
                    <a:pt x="1046964" y="25394"/>
                  </a:lnTo>
                  <a:lnTo>
                    <a:pt x="1048134" y="3332"/>
                  </a:lnTo>
                  <a:lnTo>
                    <a:pt x="1004116" y="999"/>
                  </a:lnTo>
                  <a:lnTo>
                    <a:pt x="949159" y="0"/>
                  </a:lnTo>
                  <a:close/>
                </a:path>
                <a:path w="1544320" h="391160">
                  <a:moveTo>
                    <a:pt x="869100" y="2321"/>
                  </a:moveTo>
                  <a:lnTo>
                    <a:pt x="839656" y="3892"/>
                  </a:lnTo>
                  <a:lnTo>
                    <a:pt x="785994" y="8581"/>
                  </a:lnTo>
                  <a:lnTo>
                    <a:pt x="767029" y="10873"/>
                  </a:lnTo>
                  <a:lnTo>
                    <a:pt x="770087" y="36089"/>
                  </a:lnTo>
                  <a:lnTo>
                    <a:pt x="788207" y="33883"/>
                  </a:lnTo>
                  <a:lnTo>
                    <a:pt x="841010" y="29256"/>
                  </a:lnTo>
                  <a:lnTo>
                    <a:pt x="870454" y="27684"/>
                  </a:lnTo>
                  <a:lnTo>
                    <a:pt x="869100" y="2321"/>
                  </a:lnTo>
                  <a:close/>
                </a:path>
                <a:path w="1544320" h="391160">
                  <a:moveTo>
                    <a:pt x="691156" y="21526"/>
                  </a:moveTo>
                  <a:lnTo>
                    <a:pt x="682947" y="22802"/>
                  </a:lnTo>
                  <a:lnTo>
                    <a:pt x="634396" y="32087"/>
                  </a:lnTo>
                  <a:lnTo>
                    <a:pt x="590762" y="42110"/>
                  </a:lnTo>
                  <a:lnTo>
                    <a:pt x="596452" y="66865"/>
                  </a:lnTo>
                  <a:lnTo>
                    <a:pt x="639171" y="57035"/>
                  </a:lnTo>
                  <a:lnTo>
                    <a:pt x="686852" y="47901"/>
                  </a:lnTo>
                  <a:lnTo>
                    <a:pt x="695062" y="46624"/>
                  </a:lnTo>
                  <a:lnTo>
                    <a:pt x="691156" y="21526"/>
                  </a:lnTo>
                  <a:close/>
                </a:path>
                <a:path w="1544320" h="391160">
                  <a:moveTo>
                    <a:pt x="516557" y="63651"/>
                  </a:moveTo>
                  <a:lnTo>
                    <a:pt x="469635" y="80918"/>
                  </a:lnTo>
                  <a:lnTo>
                    <a:pt x="423327" y="103226"/>
                  </a:lnTo>
                  <a:lnTo>
                    <a:pt x="420705" y="104778"/>
                  </a:lnTo>
                  <a:lnTo>
                    <a:pt x="433745" y="126574"/>
                  </a:lnTo>
                  <a:lnTo>
                    <a:pt x="435305" y="125624"/>
                  </a:lnTo>
                  <a:lnTo>
                    <a:pt x="448631" y="118485"/>
                  </a:lnTo>
                  <a:lnTo>
                    <a:pt x="463177" y="111459"/>
                  </a:lnTo>
                  <a:lnTo>
                    <a:pt x="478708" y="104641"/>
                  </a:lnTo>
                  <a:lnTo>
                    <a:pt x="513391" y="91358"/>
                  </a:lnTo>
                  <a:lnTo>
                    <a:pt x="524349" y="87825"/>
                  </a:lnTo>
                  <a:lnTo>
                    <a:pt x="516557" y="63651"/>
                  </a:lnTo>
                  <a:close/>
                </a:path>
                <a:path w="1544320" h="391160">
                  <a:moveTo>
                    <a:pt x="338343" y="225743"/>
                  </a:moveTo>
                  <a:lnTo>
                    <a:pt x="325610" y="240399"/>
                  </a:lnTo>
                  <a:lnTo>
                    <a:pt x="319919" y="245372"/>
                  </a:lnTo>
                  <a:lnTo>
                    <a:pt x="336881" y="264279"/>
                  </a:lnTo>
                  <a:lnTo>
                    <a:pt x="344783" y="257058"/>
                  </a:lnTo>
                  <a:lnTo>
                    <a:pt x="358599" y="241156"/>
                  </a:lnTo>
                  <a:lnTo>
                    <a:pt x="358993" y="240626"/>
                  </a:lnTo>
                  <a:lnTo>
                    <a:pt x="367796" y="226579"/>
                  </a:lnTo>
                  <a:lnTo>
                    <a:pt x="337819" y="226579"/>
                  </a:lnTo>
                  <a:lnTo>
                    <a:pt x="338343" y="225743"/>
                  </a:lnTo>
                  <a:close/>
                </a:path>
                <a:path w="1544320" h="391160">
                  <a:moveTo>
                    <a:pt x="338994" y="224994"/>
                  </a:moveTo>
                  <a:lnTo>
                    <a:pt x="338343" y="225743"/>
                  </a:lnTo>
                  <a:lnTo>
                    <a:pt x="337819" y="226579"/>
                  </a:lnTo>
                  <a:lnTo>
                    <a:pt x="338994" y="224994"/>
                  </a:lnTo>
                  <a:close/>
                </a:path>
                <a:path w="1544320" h="391160">
                  <a:moveTo>
                    <a:pt x="368789" y="224994"/>
                  </a:moveTo>
                  <a:lnTo>
                    <a:pt x="338994" y="224994"/>
                  </a:lnTo>
                  <a:lnTo>
                    <a:pt x="337819" y="226579"/>
                  </a:lnTo>
                  <a:lnTo>
                    <a:pt x="367796" y="226579"/>
                  </a:lnTo>
                  <a:lnTo>
                    <a:pt x="368789" y="224994"/>
                  </a:lnTo>
                  <a:close/>
                </a:path>
                <a:path w="1544320" h="391160">
                  <a:moveTo>
                    <a:pt x="347055" y="211844"/>
                  </a:moveTo>
                  <a:lnTo>
                    <a:pt x="338343" y="225743"/>
                  </a:lnTo>
                  <a:lnTo>
                    <a:pt x="338994" y="224994"/>
                  </a:lnTo>
                  <a:lnTo>
                    <a:pt x="368789" y="224994"/>
                  </a:lnTo>
                  <a:lnTo>
                    <a:pt x="369672" y="223584"/>
                  </a:lnTo>
                  <a:lnTo>
                    <a:pt x="370042" y="222845"/>
                  </a:lnTo>
                  <a:lnTo>
                    <a:pt x="373806" y="213003"/>
                  </a:lnTo>
                  <a:lnTo>
                    <a:pt x="346612" y="213003"/>
                  </a:lnTo>
                  <a:lnTo>
                    <a:pt x="347055" y="211844"/>
                  </a:lnTo>
                  <a:close/>
                </a:path>
                <a:path w="1544320" h="391160">
                  <a:moveTo>
                    <a:pt x="347713" y="210794"/>
                  </a:moveTo>
                  <a:lnTo>
                    <a:pt x="347055" y="211844"/>
                  </a:lnTo>
                  <a:lnTo>
                    <a:pt x="346612" y="213003"/>
                  </a:lnTo>
                  <a:lnTo>
                    <a:pt x="347713" y="210794"/>
                  </a:lnTo>
                  <a:close/>
                </a:path>
                <a:path w="1544320" h="391160">
                  <a:moveTo>
                    <a:pt x="374650" y="210794"/>
                  </a:moveTo>
                  <a:lnTo>
                    <a:pt x="347713" y="210794"/>
                  </a:lnTo>
                  <a:lnTo>
                    <a:pt x="346612" y="213003"/>
                  </a:lnTo>
                  <a:lnTo>
                    <a:pt x="373806" y="213003"/>
                  </a:lnTo>
                  <a:lnTo>
                    <a:pt x="374650" y="210794"/>
                  </a:lnTo>
                  <a:close/>
                </a:path>
                <a:path w="1544320" h="391160">
                  <a:moveTo>
                    <a:pt x="352208" y="198369"/>
                  </a:moveTo>
                  <a:lnTo>
                    <a:pt x="347055" y="211844"/>
                  </a:lnTo>
                  <a:lnTo>
                    <a:pt x="347713" y="210794"/>
                  </a:lnTo>
                  <a:lnTo>
                    <a:pt x="374650" y="210794"/>
                  </a:lnTo>
                  <a:lnTo>
                    <a:pt x="376826" y="205105"/>
                  </a:lnTo>
                  <a:lnTo>
                    <a:pt x="377071" y="204132"/>
                  </a:lnTo>
                  <a:lnTo>
                    <a:pt x="377626" y="199862"/>
                  </a:lnTo>
                  <a:lnTo>
                    <a:pt x="352013" y="199862"/>
                  </a:lnTo>
                  <a:lnTo>
                    <a:pt x="352208" y="198369"/>
                  </a:lnTo>
                  <a:close/>
                </a:path>
                <a:path w="1544320" h="391160">
                  <a:moveTo>
                    <a:pt x="352745" y="196965"/>
                  </a:moveTo>
                  <a:lnTo>
                    <a:pt x="352208" y="198369"/>
                  </a:lnTo>
                  <a:lnTo>
                    <a:pt x="352013" y="199862"/>
                  </a:lnTo>
                  <a:lnTo>
                    <a:pt x="352745" y="196965"/>
                  </a:lnTo>
                  <a:close/>
                </a:path>
                <a:path w="1544320" h="391160">
                  <a:moveTo>
                    <a:pt x="378003" y="196965"/>
                  </a:moveTo>
                  <a:lnTo>
                    <a:pt x="352745" y="196965"/>
                  </a:lnTo>
                  <a:lnTo>
                    <a:pt x="352013" y="199862"/>
                  </a:lnTo>
                  <a:lnTo>
                    <a:pt x="377626" y="199862"/>
                  </a:lnTo>
                  <a:lnTo>
                    <a:pt x="378003" y="196965"/>
                  </a:lnTo>
                  <a:close/>
                </a:path>
                <a:path w="1544320" h="391160">
                  <a:moveTo>
                    <a:pt x="360267" y="160400"/>
                  </a:moveTo>
                  <a:lnTo>
                    <a:pt x="354079" y="184020"/>
                  </a:lnTo>
                  <a:lnTo>
                    <a:pt x="352208" y="198369"/>
                  </a:lnTo>
                  <a:lnTo>
                    <a:pt x="352745" y="196965"/>
                  </a:lnTo>
                  <a:lnTo>
                    <a:pt x="378003" y="196965"/>
                  </a:lnTo>
                  <a:lnTo>
                    <a:pt x="379342" y="186655"/>
                  </a:lnTo>
                  <a:lnTo>
                    <a:pt x="379933" y="180999"/>
                  </a:lnTo>
                  <a:lnTo>
                    <a:pt x="379688" y="180999"/>
                  </a:lnTo>
                  <a:lnTo>
                    <a:pt x="380187" y="178565"/>
                  </a:lnTo>
                  <a:lnTo>
                    <a:pt x="380440" y="178565"/>
                  </a:lnTo>
                  <a:lnTo>
                    <a:pt x="381562" y="174937"/>
                  </a:lnTo>
                  <a:lnTo>
                    <a:pt x="381368" y="174937"/>
                  </a:lnTo>
                  <a:lnTo>
                    <a:pt x="382184" y="172925"/>
                  </a:lnTo>
                  <a:lnTo>
                    <a:pt x="382392" y="172925"/>
                  </a:lnTo>
                  <a:lnTo>
                    <a:pt x="382901" y="171927"/>
                  </a:lnTo>
                  <a:lnTo>
                    <a:pt x="360267" y="160400"/>
                  </a:lnTo>
                  <a:close/>
                </a:path>
                <a:path w="1544320" h="391160">
                  <a:moveTo>
                    <a:pt x="380187" y="178565"/>
                  </a:moveTo>
                  <a:lnTo>
                    <a:pt x="379688" y="180999"/>
                  </a:lnTo>
                  <a:lnTo>
                    <a:pt x="380058" y="179802"/>
                  </a:lnTo>
                  <a:lnTo>
                    <a:pt x="380187" y="178565"/>
                  </a:lnTo>
                  <a:close/>
                </a:path>
                <a:path w="1544320" h="391160">
                  <a:moveTo>
                    <a:pt x="380058" y="179802"/>
                  </a:moveTo>
                  <a:lnTo>
                    <a:pt x="379688" y="180999"/>
                  </a:lnTo>
                  <a:lnTo>
                    <a:pt x="379933" y="180999"/>
                  </a:lnTo>
                  <a:lnTo>
                    <a:pt x="380058" y="179802"/>
                  </a:lnTo>
                  <a:close/>
                </a:path>
                <a:path w="1544320" h="391160">
                  <a:moveTo>
                    <a:pt x="380440" y="178565"/>
                  </a:moveTo>
                  <a:lnTo>
                    <a:pt x="380187" y="178565"/>
                  </a:lnTo>
                  <a:lnTo>
                    <a:pt x="380058" y="179802"/>
                  </a:lnTo>
                  <a:lnTo>
                    <a:pt x="380440" y="178565"/>
                  </a:lnTo>
                  <a:close/>
                </a:path>
                <a:path w="1544320" h="391160">
                  <a:moveTo>
                    <a:pt x="382184" y="172925"/>
                  </a:moveTo>
                  <a:lnTo>
                    <a:pt x="381368" y="174937"/>
                  </a:lnTo>
                  <a:lnTo>
                    <a:pt x="381863" y="173965"/>
                  </a:lnTo>
                  <a:lnTo>
                    <a:pt x="382184" y="172925"/>
                  </a:lnTo>
                  <a:close/>
                </a:path>
                <a:path w="1544320" h="391160">
                  <a:moveTo>
                    <a:pt x="381863" y="173965"/>
                  </a:moveTo>
                  <a:lnTo>
                    <a:pt x="381368" y="174937"/>
                  </a:lnTo>
                  <a:lnTo>
                    <a:pt x="381562" y="174937"/>
                  </a:lnTo>
                  <a:lnTo>
                    <a:pt x="381863" y="173965"/>
                  </a:lnTo>
                  <a:close/>
                </a:path>
                <a:path w="1544320" h="391160">
                  <a:moveTo>
                    <a:pt x="382392" y="172925"/>
                  </a:moveTo>
                  <a:lnTo>
                    <a:pt x="382184" y="172925"/>
                  </a:lnTo>
                  <a:lnTo>
                    <a:pt x="381863" y="173965"/>
                  </a:lnTo>
                  <a:lnTo>
                    <a:pt x="382392" y="172925"/>
                  </a:lnTo>
                  <a:close/>
                </a:path>
                <a:path w="1544320" h="391160">
                  <a:moveTo>
                    <a:pt x="259617" y="285921"/>
                  </a:moveTo>
                  <a:lnTo>
                    <a:pt x="246327" y="292722"/>
                  </a:lnTo>
                  <a:lnTo>
                    <a:pt x="220252" y="303985"/>
                  </a:lnTo>
                  <a:lnTo>
                    <a:pt x="192250" y="314184"/>
                  </a:lnTo>
                  <a:lnTo>
                    <a:pt x="167170" y="321784"/>
                  </a:lnTo>
                  <a:lnTo>
                    <a:pt x="174556" y="346087"/>
                  </a:lnTo>
                  <a:lnTo>
                    <a:pt x="200959" y="338043"/>
                  </a:lnTo>
                  <a:lnTo>
                    <a:pt x="230346" y="327294"/>
                  </a:lnTo>
                  <a:lnTo>
                    <a:pt x="257898" y="315333"/>
                  </a:lnTo>
                  <a:lnTo>
                    <a:pt x="271189" y="308532"/>
                  </a:lnTo>
                  <a:lnTo>
                    <a:pt x="259617" y="285921"/>
                  </a:lnTo>
                  <a:close/>
                </a:path>
                <a:path w="1544320" h="391160">
                  <a:moveTo>
                    <a:pt x="73569" y="315019"/>
                  </a:moveTo>
                  <a:lnTo>
                    <a:pt x="0" y="357978"/>
                  </a:lnTo>
                  <a:lnTo>
                    <a:pt x="78508" y="391059"/>
                  </a:lnTo>
                  <a:lnTo>
                    <a:pt x="76912" y="366480"/>
                  </a:lnTo>
                  <a:lnTo>
                    <a:pt x="64811" y="366480"/>
                  </a:lnTo>
                  <a:lnTo>
                    <a:pt x="61920" y="341245"/>
                  </a:lnTo>
                  <a:lnTo>
                    <a:pt x="75174" y="339726"/>
                  </a:lnTo>
                  <a:lnTo>
                    <a:pt x="73569" y="315019"/>
                  </a:lnTo>
                  <a:close/>
                </a:path>
                <a:path w="1544320" h="391160">
                  <a:moveTo>
                    <a:pt x="75174" y="339726"/>
                  </a:moveTo>
                  <a:lnTo>
                    <a:pt x="61920" y="341245"/>
                  </a:lnTo>
                  <a:lnTo>
                    <a:pt x="64811" y="366480"/>
                  </a:lnTo>
                  <a:lnTo>
                    <a:pt x="76822" y="365103"/>
                  </a:lnTo>
                  <a:lnTo>
                    <a:pt x="75174" y="339726"/>
                  </a:lnTo>
                  <a:close/>
                </a:path>
                <a:path w="1544320" h="391160">
                  <a:moveTo>
                    <a:pt x="76822" y="365103"/>
                  </a:moveTo>
                  <a:lnTo>
                    <a:pt x="64811" y="366480"/>
                  </a:lnTo>
                  <a:lnTo>
                    <a:pt x="76912" y="366480"/>
                  </a:lnTo>
                  <a:lnTo>
                    <a:pt x="76822" y="365103"/>
                  </a:lnTo>
                  <a:close/>
                </a:path>
                <a:path w="1544320" h="391160">
                  <a:moveTo>
                    <a:pt x="95011" y="337452"/>
                  </a:moveTo>
                  <a:lnTo>
                    <a:pt x="75174" y="339726"/>
                  </a:lnTo>
                  <a:lnTo>
                    <a:pt x="76822" y="365103"/>
                  </a:lnTo>
                  <a:lnTo>
                    <a:pt x="97904" y="362687"/>
                  </a:lnTo>
                  <a:lnTo>
                    <a:pt x="95011" y="337452"/>
                  </a:lnTo>
                  <a:close/>
                </a:path>
              </a:pathLst>
            </a:custGeom>
            <a:solidFill>
              <a:srgbClr val="FF6600"/>
            </a:solidFill>
          </p:spPr>
          <p:txBody>
            <a:bodyPr wrap="square" lIns="0" tIns="0" rIns="0" bIns="0" rtlCol="0"/>
            <a:lstStyle/>
            <a:p>
              <a:endParaRPr dirty="0"/>
            </a:p>
          </p:txBody>
        </p:sp>
        <p:pic>
          <p:nvPicPr>
            <p:cNvPr id="42" name="object 42"/>
            <p:cNvPicPr/>
            <p:nvPr/>
          </p:nvPicPr>
          <p:blipFill>
            <a:blip r:embed="rId16" cstate="print"/>
            <a:stretch>
              <a:fillRect/>
            </a:stretch>
          </p:blipFill>
          <p:spPr>
            <a:xfrm>
              <a:off x="5797296" y="2295144"/>
              <a:ext cx="1255776" cy="1414271"/>
            </a:xfrm>
            <a:prstGeom prst="rect">
              <a:avLst/>
            </a:prstGeom>
          </p:spPr>
        </p:pic>
        <p:sp>
          <p:nvSpPr>
            <p:cNvPr id="43" name="object 43"/>
            <p:cNvSpPr/>
            <p:nvPr/>
          </p:nvSpPr>
          <p:spPr>
            <a:xfrm>
              <a:off x="5893443" y="2397780"/>
              <a:ext cx="1062355" cy="1157605"/>
            </a:xfrm>
            <a:custGeom>
              <a:avLst/>
              <a:gdLst/>
              <a:ahLst/>
              <a:cxnLst/>
              <a:rect l="l" t="t" r="r" b="b"/>
              <a:pathLst>
                <a:path w="1062354" h="1157604">
                  <a:moveTo>
                    <a:pt x="50858" y="75020"/>
                  </a:moveTo>
                  <a:lnTo>
                    <a:pt x="25527" y="76921"/>
                  </a:lnTo>
                  <a:lnTo>
                    <a:pt x="26013" y="82264"/>
                  </a:lnTo>
                  <a:lnTo>
                    <a:pt x="30994" y="110159"/>
                  </a:lnTo>
                  <a:lnTo>
                    <a:pt x="37227" y="137331"/>
                  </a:lnTo>
                  <a:lnTo>
                    <a:pt x="44715" y="164213"/>
                  </a:lnTo>
                  <a:lnTo>
                    <a:pt x="45478" y="166580"/>
                  </a:lnTo>
                  <a:lnTo>
                    <a:pt x="69612" y="158661"/>
                  </a:lnTo>
                  <a:lnTo>
                    <a:pt x="69180" y="157386"/>
                  </a:lnTo>
                  <a:lnTo>
                    <a:pt x="61981" y="131639"/>
                  </a:lnTo>
                  <a:lnTo>
                    <a:pt x="55991" y="105651"/>
                  </a:lnTo>
                  <a:lnTo>
                    <a:pt x="51308" y="79964"/>
                  </a:lnTo>
                  <a:lnTo>
                    <a:pt x="50858" y="75020"/>
                  </a:lnTo>
                  <a:close/>
                </a:path>
                <a:path w="1062354" h="1157604">
                  <a:moveTo>
                    <a:pt x="32291" y="0"/>
                  </a:moveTo>
                  <a:lnTo>
                    <a:pt x="0" y="78836"/>
                  </a:lnTo>
                  <a:lnTo>
                    <a:pt x="25527" y="76921"/>
                  </a:lnTo>
                  <a:lnTo>
                    <a:pt x="24395" y="64471"/>
                  </a:lnTo>
                  <a:lnTo>
                    <a:pt x="49690" y="62171"/>
                  </a:lnTo>
                  <a:lnTo>
                    <a:pt x="69436" y="62171"/>
                  </a:lnTo>
                  <a:lnTo>
                    <a:pt x="32291" y="0"/>
                  </a:lnTo>
                  <a:close/>
                </a:path>
                <a:path w="1062354" h="1157604">
                  <a:moveTo>
                    <a:pt x="49690" y="62171"/>
                  </a:moveTo>
                  <a:lnTo>
                    <a:pt x="24395" y="64471"/>
                  </a:lnTo>
                  <a:lnTo>
                    <a:pt x="25527" y="76921"/>
                  </a:lnTo>
                  <a:lnTo>
                    <a:pt x="50858" y="75020"/>
                  </a:lnTo>
                  <a:lnTo>
                    <a:pt x="49690" y="62171"/>
                  </a:lnTo>
                  <a:close/>
                </a:path>
                <a:path w="1062354" h="1157604">
                  <a:moveTo>
                    <a:pt x="69436" y="62171"/>
                  </a:moveTo>
                  <a:lnTo>
                    <a:pt x="49690" y="62171"/>
                  </a:lnTo>
                  <a:lnTo>
                    <a:pt x="50858" y="75020"/>
                  </a:lnTo>
                  <a:lnTo>
                    <a:pt x="75986" y="73135"/>
                  </a:lnTo>
                  <a:lnTo>
                    <a:pt x="69436" y="62171"/>
                  </a:lnTo>
                  <a:close/>
                </a:path>
                <a:path w="1062354" h="1157604">
                  <a:moveTo>
                    <a:pt x="96352" y="228476"/>
                  </a:moveTo>
                  <a:lnTo>
                    <a:pt x="73210" y="238945"/>
                  </a:lnTo>
                  <a:lnTo>
                    <a:pt x="86166" y="267585"/>
                  </a:lnTo>
                  <a:lnTo>
                    <a:pt x="113245" y="316335"/>
                  </a:lnTo>
                  <a:lnTo>
                    <a:pt x="122372" y="330064"/>
                  </a:lnTo>
                  <a:lnTo>
                    <a:pt x="143488" y="315949"/>
                  </a:lnTo>
                  <a:lnTo>
                    <a:pt x="135440" y="303984"/>
                  </a:lnTo>
                  <a:lnTo>
                    <a:pt x="109308" y="257116"/>
                  </a:lnTo>
                  <a:lnTo>
                    <a:pt x="96352" y="228476"/>
                  </a:lnTo>
                  <a:close/>
                </a:path>
                <a:path w="1062354" h="1157604">
                  <a:moveTo>
                    <a:pt x="187669" y="376687"/>
                  </a:moveTo>
                  <a:lnTo>
                    <a:pt x="167766" y="392469"/>
                  </a:lnTo>
                  <a:lnTo>
                    <a:pt x="178194" y="405618"/>
                  </a:lnTo>
                  <a:lnTo>
                    <a:pt x="215347" y="445324"/>
                  </a:lnTo>
                  <a:lnTo>
                    <a:pt x="239533" y="467137"/>
                  </a:lnTo>
                  <a:lnTo>
                    <a:pt x="256518" y="448252"/>
                  </a:lnTo>
                  <a:lnTo>
                    <a:pt x="233880" y="427954"/>
                  </a:lnTo>
                  <a:lnTo>
                    <a:pt x="198097" y="389836"/>
                  </a:lnTo>
                  <a:lnTo>
                    <a:pt x="187669" y="376687"/>
                  </a:lnTo>
                  <a:close/>
                </a:path>
                <a:path w="1062354" h="1157604">
                  <a:moveTo>
                    <a:pt x="314835" y="493916"/>
                  </a:moveTo>
                  <a:lnTo>
                    <a:pt x="341567" y="539807"/>
                  </a:lnTo>
                  <a:lnTo>
                    <a:pt x="387271" y="561530"/>
                  </a:lnTo>
                  <a:lnTo>
                    <a:pt x="393194" y="563775"/>
                  </a:lnTo>
                  <a:lnTo>
                    <a:pt x="402123" y="539997"/>
                  </a:lnTo>
                  <a:lnTo>
                    <a:pt x="397531" y="538294"/>
                  </a:lnTo>
                  <a:lnTo>
                    <a:pt x="375740" y="528693"/>
                  </a:lnTo>
                  <a:lnTo>
                    <a:pt x="354227" y="517787"/>
                  </a:lnTo>
                  <a:lnTo>
                    <a:pt x="333040" y="505625"/>
                  </a:lnTo>
                  <a:lnTo>
                    <a:pt x="314835" y="493916"/>
                  </a:lnTo>
                  <a:close/>
                </a:path>
                <a:path w="1062354" h="1157604">
                  <a:moveTo>
                    <a:pt x="472973" y="560311"/>
                  </a:moveTo>
                  <a:lnTo>
                    <a:pt x="468590" y="585330"/>
                  </a:lnTo>
                  <a:lnTo>
                    <a:pt x="482140" y="587703"/>
                  </a:lnTo>
                  <a:lnTo>
                    <a:pt x="506313" y="590303"/>
                  </a:lnTo>
                  <a:lnTo>
                    <a:pt x="553942" y="592043"/>
                  </a:lnTo>
                  <a:lnTo>
                    <a:pt x="570571" y="593844"/>
                  </a:lnTo>
                  <a:lnTo>
                    <a:pt x="573257" y="568586"/>
                  </a:lnTo>
                  <a:lnTo>
                    <a:pt x="554852" y="566660"/>
                  </a:lnTo>
                  <a:lnTo>
                    <a:pt x="508999" y="565045"/>
                  </a:lnTo>
                  <a:lnTo>
                    <a:pt x="486523" y="562684"/>
                  </a:lnTo>
                  <a:lnTo>
                    <a:pt x="472973" y="560311"/>
                  </a:lnTo>
                  <a:close/>
                </a:path>
                <a:path w="1062354" h="1157604">
                  <a:moveTo>
                    <a:pt x="649784" y="586173"/>
                  </a:moveTo>
                  <a:lnTo>
                    <a:pt x="642277" y="610439"/>
                  </a:lnTo>
                  <a:lnTo>
                    <a:pt x="643214" y="610729"/>
                  </a:lnTo>
                  <a:lnTo>
                    <a:pt x="665187" y="619004"/>
                  </a:lnTo>
                  <a:lnTo>
                    <a:pt x="686935" y="628628"/>
                  </a:lnTo>
                  <a:lnTo>
                    <a:pt x="708405" y="639552"/>
                  </a:lnTo>
                  <a:lnTo>
                    <a:pt x="729554" y="651730"/>
                  </a:lnTo>
                  <a:lnTo>
                    <a:pt x="730737" y="652510"/>
                  </a:lnTo>
                  <a:lnTo>
                    <a:pt x="744476" y="631146"/>
                  </a:lnTo>
                  <a:lnTo>
                    <a:pt x="697194" y="605392"/>
                  </a:lnTo>
                  <a:lnTo>
                    <a:pt x="650720" y="586463"/>
                  </a:lnTo>
                  <a:lnTo>
                    <a:pt x="649784" y="586173"/>
                  </a:lnTo>
                  <a:close/>
                </a:path>
                <a:path w="1062354" h="1157604">
                  <a:moveTo>
                    <a:pt x="807951" y="676784"/>
                  </a:moveTo>
                  <a:lnTo>
                    <a:pt x="790966" y="695670"/>
                  </a:lnTo>
                  <a:lnTo>
                    <a:pt x="828948" y="729830"/>
                  </a:lnTo>
                  <a:lnTo>
                    <a:pt x="862718" y="765930"/>
                  </a:lnTo>
                  <a:lnTo>
                    <a:pt x="881251" y="748562"/>
                  </a:lnTo>
                  <a:lnTo>
                    <a:pt x="845933" y="710944"/>
                  </a:lnTo>
                  <a:lnTo>
                    <a:pt x="807951" y="676784"/>
                  </a:lnTo>
                  <a:close/>
                </a:path>
                <a:path w="1062354" h="1157604">
                  <a:moveTo>
                    <a:pt x="928792" y="810670"/>
                  </a:moveTo>
                  <a:lnTo>
                    <a:pt x="907675" y="824786"/>
                  </a:lnTo>
                  <a:lnTo>
                    <a:pt x="927153" y="853925"/>
                  </a:lnTo>
                  <a:lnTo>
                    <a:pt x="953218" y="900851"/>
                  </a:lnTo>
                  <a:lnTo>
                    <a:pt x="957624" y="910696"/>
                  </a:lnTo>
                  <a:lnTo>
                    <a:pt x="980766" y="900226"/>
                  </a:lnTo>
                  <a:lnTo>
                    <a:pt x="975413" y="888500"/>
                  </a:lnTo>
                  <a:lnTo>
                    <a:pt x="948269" y="839809"/>
                  </a:lnTo>
                  <a:lnTo>
                    <a:pt x="928792" y="810670"/>
                  </a:lnTo>
                  <a:close/>
                </a:path>
                <a:path w="1062354" h="1157604">
                  <a:moveTo>
                    <a:pt x="1010465" y="971826"/>
                  </a:moveTo>
                  <a:lnTo>
                    <a:pt x="986331" y="979746"/>
                  </a:lnTo>
                  <a:lnTo>
                    <a:pt x="993039" y="1000187"/>
                  </a:lnTo>
                  <a:lnTo>
                    <a:pt x="1000217" y="1025955"/>
                  </a:lnTo>
                  <a:lnTo>
                    <a:pt x="1006184" y="1051966"/>
                  </a:lnTo>
                  <a:lnTo>
                    <a:pt x="1010588" y="1076464"/>
                  </a:lnTo>
                  <a:lnTo>
                    <a:pt x="1035584" y="1071956"/>
                  </a:lnTo>
                  <a:lnTo>
                    <a:pt x="1030937" y="1046275"/>
                  </a:lnTo>
                  <a:lnTo>
                    <a:pt x="1024682" y="1019128"/>
                  </a:lnTo>
                  <a:lnTo>
                    <a:pt x="1017173" y="992267"/>
                  </a:lnTo>
                  <a:lnTo>
                    <a:pt x="1010465" y="971826"/>
                  </a:lnTo>
                  <a:close/>
                </a:path>
                <a:path w="1062354" h="1157604">
                  <a:moveTo>
                    <a:pt x="1062054" y="1078190"/>
                  </a:moveTo>
                  <a:lnTo>
                    <a:pt x="986067" y="1083891"/>
                  </a:lnTo>
                  <a:lnTo>
                    <a:pt x="1029762" y="1157027"/>
                  </a:lnTo>
                  <a:lnTo>
                    <a:pt x="1062054" y="1078190"/>
                  </a:lnTo>
                  <a:close/>
                </a:path>
              </a:pathLst>
            </a:custGeom>
            <a:solidFill>
              <a:srgbClr val="FF6600"/>
            </a:solidFill>
          </p:spPr>
          <p:txBody>
            <a:bodyPr wrap="square" lIns="0" tIns="0" rIns="0" bIns="0" rtlCol="0"/>
            <a:lstStyle/>
            <a:p>
              <a:endParaRPr dirty="0"/>
            </a:p>
          </p:txBody>
        </p:sp>
        <p:pic>
          <p:nvPicPr>
            <p:cNvPr id="44" name="object 44"/>
            <p:cNvPicPr/>
            <p:nvPr/>
          </p:nvPicPr>
          <p:blipFill>
            <a:blip r:embed="rId17" cstate="print"/>
            <a:stretch>
              <a:fillRect/>
            </a:stretch>
          </p:blipFill>
          <p:spPr>
            <a:xfrm>
              <a:off x="5818632" y="2578608"/>
              <a:ext cx="414527" cy="411479"/>
            </a:xfrm>
            <a:prstGeom prst="rect">
              <a:avLst/>
            </a:prstGeom>
          </p:spPr>
        </p:pic>
        <p:pic>
          <p:nvPicPr>
            <p:cNvPr id="45" name="object 45"/>
            <p:cNvPicPr/>
            <p:nvPr/>
          </p:nvPicPr>
          <p:blipFill>
            <a:blip r:embed="rId18" cstate="print"/>
            <a:stretch>
              <a:fillRect/>
            </a:stretch>
          </p:blipFill>
          <p:spPr>
            <a:xfrm>
              <a:off x="2581655" y="2502408"/>
              <a:ext cx="429768" cy="429768"/>
            </a:xfrm>
            <a:prstGeom prst="rect">
              <a:avLst/>
            </a:prstGeom>
          </p:spPr>
        </p:pic>
        <p:pic>
          <p:nvPicPr>
            <p:cNvPr id="46" name="object 46"/>
            <p:cNvPicPr/>
            <p:nvPr/>
          </p:nvPicPr>
          <p:blipFill>
            <a:blip r:embed="rId19" cstate="print"/>
            <a:stretch>
              <a:fillRect/>
            </a:stretch>
          </p:blipFill>
          <p:spPr>
            <a:xfrm>
              <a:off x="3947160" y="3688080"/>
              <a:ext cx="362712" cy="359663"/>
            </a:xfrm>
            <a:prstGeom prst="rect">
              <a:avLst/>
            </a:prstGeom>
          </p:spPr>
        </p:pic>
      </p:grpSp>
      <p:sp>
        <p:nvSpPr>
          <p:cNvPr id="47" name="object 47"/>
          <p:cNvSpPr txBox="1"/>
          <p:nvPr/>
        </p:nvSpPr>
        <p:spPr>
          <a:xfrm>
            <a:off x="3836863" y="3723514"/>
            <a:ext cx="58356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Ap</a:t>
            </a:r>
            <a:r>
              <a:rPr sz="900" dirty="0">
                <a:latin typeface="Georgia"/>
                <a:cs typeface="Georgia"/>
              </a:rPr>
              <a:t>p</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48" name="object 48"/>
          <p:cNvPicPr/>
          <p:nvPr/>
        </p:nvPicPr>
        <p:blipFill>
          <a:blip r:embed="rId20" cstate="print"/>
          <a:stretch>
            <a:fillRect/>
          </a:stretch>
        </p:blipFill>
        <p:spPr>
          <a:xfrm>
            <a:off x="2633472" y="3332353"/>
            <a:ext cx="298704" cy="307848"/>
          </a:xfrm>
          <a:prstGeom prst="rect">
            <a:avLst/>
          </a:prstGeom>
        </p:spPr>
      </p:pic>
      <p:sp>
        <p:nvSpPr>
          <p:cNvPr id="49" name="object 49"/>
          <p:cNvSpPr txBox="1"/>
          <p:nvPr/>
        </p:nvSpPr>
        <p:spPr>
          <a:xfrm>
            <a:off x="2505067" y="3625978"/>
            <a:ext cx="506095" cy="299720"/>
          </a:xfrm>
          <a:prstGeom prst="rect">
            <a:avLst/>
          </a:prstGeom>
        </p:spPr>
        <p:txBody>
          <a:bodyPr vert="horz" wrap="square" lIns="0" tIns="12700" rIns="0" bIns="0" rtlCol="0">
            <a:spAutoFit/>
          </a:bodyPr>
          <a:lstStyle/>
          <a:p>
            <a:pPr marL="12700">
              <a:lnSpc>
                <a:spcPct val="100000"/>
              </a:lnSpc>
              <a:spcBef>
                <a:spcPts val="100"/>
              </a:spcBef>
            </a:pPr>
            <a:r>
              <a:rPr sz="900" dirty="0">
                <a:latin typeface="Georgia"/>
                <a:cs typeface="Georgia"/>
              </a:rPr>
              <a:t>VPC</a:t>
            </a:r>
            <a:r>
              <a:rPr sz="900" spc="-10" dirty="0">
                <a:latin typeface="Georgia"/>
                <a:cs typeface="Georgia"/>
              </a:rPr>
              <a:t> </a:t>
            </a:r>
            <a:r>
              <a:rPr sz="900" spc="-5" dirty="0">
                <a:latin typeface="Georgia"/>
                <a:cs typeface="Georgia"/>
              </a:rPr>
              <a:t>NA</a:t>
            </a:r>
            <a:r>
              <a:rPr sz="900" dirty="0">
                <a:latin typeface="Georgia"/>
                <a:cs typeface="Georgia"/>
              </a:rPr>
              <a:t>T</a:t>
            </a:r>
          </a:p>
          <a:p>
            <a:pPr marL="36830">
              <a:lnSpc>
                <a:spcPct val="100000"/>
              </a:lnSpc>
            </a:pPr>
            <a:r>
              <a:rPr sz="900" spc="-5" dirty="0">
                <a:latin typeface="Georgia"/>
                <a:cs typeface="Georgia"/>
              </a:rPr>
              <a:t>Gateway</a:t>
            </a:r>
            <a:endParaRPr sz="900" dirty="0">
              <a:latin typeface="Georgia"/>
              <a:cs typeface="Georgia"/>
            </a:endParaRPr>
          </a:p>
        </p:txBody>
      </p:sp>
      <p:sp>
        <p:nvSpPr>
          <p:cNvPr id="50" name="object 50"/>
          <p:cNvSpPr txBox="1"/>
          <p:nvPr/>
        </p:nvSpPr>
        <p:spPr>
          <a:xfrm>
            <a:off x="2146570" y="2351914"/>
            <a:ext cx="458470" cy="275590"/>
          </a:xfrm>
          <a:prstGeom prst="rect">
            <a:avLst/>
          </a:prstGeom>
        </p:spPr>
        <p:txBody>
          <a:bodyPr vert="horz" wrap="square" lIns="0" tIns="36195" rIns="0" bIns="0" rtlCol="0">
            <a:spAutoFit/>
          </a:bodyPr>
          <a:lstStyle/>
          <a:p>
            <a:pPr marL="12700" marR="5080" indent="13970">
              <a:lnSpc>
                <a:spcPts val="890"/>
              </a:lnSpc>
              <a:spcBef>
                <a:spcPts val="285"/>
              </a:spcBef>
            </a:pPr>
            <a:r>
              <a:rPr sz="900" spc="-5" dirty="0">
                <a:latin typeface="Georgia"/>
                <a:cs typeface="Georgia"/>
              </a:rPr>
              <a:t>I</a:t>
            </a:r>
            <a:r>
              <a:rPr sz="900" spc="5" dirty="0">
                <a:latin typeface="Georgia"/>
                <a:cs typeface="Georgia"/>
              </a:rPr>
              <a:t>n</a:t>
            </a:r>
            <a:r>
              <a:rPr sz="900" dirty="0">
                <a:latin typeface="Georgia"/>
                <a:cs typeface="Georgia"/>
              </a:rPr>
              <a:t>te</a:t>
            </a:r>
            <a:r>
              <a:rPr sz="900" spc="-10" dirty="0">
                <a:latin typeface="Georgia"/>
                <a:cs typeface="Georgia"/>
              </a:rPr>
              <a:t>r</a:t>
            </a:r>
            <a:r>
              <a:rPr sz="900" spc="5" dirty="0">
                <a:latin typeface="Georgia"/>
                <a:cs typeface="Georgia"/>
              </a:rPr>
              <a:t>n</a:t>
            </a:r>
            <a:r>
              <a:rPr sz="900" dirty="0">
                <a:latin typeface="Georgia"/>
                <a:cs typeface="Georgia"/>
              </a:rPr>
              <a:t>et  </a:t>
            </a:r>
            <a:r>
              <a:rPr sz="900" spc="-5" dirty="0">
                <a:latin typeface="Georgia"/>
                <a:cs typeface="Georgia"/>
              </a:rPr>
              <a:t>Ga</a:t>
            </a:r>
            <a:r>
              <a:rPr sz="900" dirty="0">
                <a:latin typeface="Georgia"/>
                <a:cs typeface="Georgia"/>
              </a:rPr>
              <a:t>te</a:t>
            </a:r>
            <a:r>
              <a:rPr sz="900" spc="-5" dirty="0">
                <a:latin typeface="Georgia"/>
                <a:cs typeface="Georgia"/>
              </a:rPr>
              <a:t>wa</a:t>
            </a:r>
            <a:r>
              <a:rPr sz="900" dirty="0">
                <a:latin typeface="Georgia"/>
                <a:cs typeface="Georgia"/>
              </a:rPr>
              <a:t>y</a:t>
            </a:r>
          </a:p>
        </p:txBody>
      </p:sp>
      <p:grpSp>
        <p:nvGrpSpPr>
          <p:cNvPr id="51" name="object 51"/>
          <p:cNvGrpSpPr/>
          <p:nvPr/>
        </p:nvGrpSpPr>
        <p:grpSpPr>
          <a:xfrm>
            <a:off x="1289149" y="3193018"/>
            <a:ext cx="5120005" cy="1084580"/>
            <a:chOff x="1289149" y="3435968"/>
            <a:chExt cx="5120005" cy="1084580"/>
          </a:xfrm>
        </p:grpSpPr>
        <p:pic>
          <p:nvPicPr>
            <p:cNvPr id="52" name="object 52"/>
            <p:cNvPicPr/>
            <p:nvPr/>
          </p:nvPicPr>
          <p:blipFill>
            <a:blip r:embed="rId21" cstate="print"/>
            <a:stretch>
              <a:fillRect/>
            </a:stretch>
          </p:blipFill>
          <p:spPr>
            <a:xfrm>
              <a:off x="1289149" y="3435968"/>
              <a:ext cx="159967" cy="178784"/>
            </a:xfrm>
            <a:prstGeom prst="rect">
              <a:avLst/>
            </a:prstGeom>
          </p:spPr>
        </p:pic>
        <p:pic>
          <p:nvPicPr>
            <p:cNvPr id="53" name="object 53"/>
            <p:cNvPicPr/>
            <p:nvPr/>
          </p:nvPicPr>
          <p:blipFill>
            <a:blip r:embed="rId22" cstate="print"/>
            <a:stretch>
              <a:fillRect/>
            </a:stretch>
          </p:blipFill>
          <p:spPr>
            <a:xfrm>
              <a:off x="3769089" y="3439789"/>
              <a:ext cx="159966" cy="178785"/>
            </a:xfrm>
            <a:prstGeom prst="rect">
              <a:avLst/>
            </a:prstGeom>
          </p:spPr>
        </p:pic>
        <p:pic>
          <p:nvPicPr>
            <p:cNvPr id="54" name="object 54"/>
            <p:cNvPicPr/>
            <p:nvPr/>
          </p:nvPicPr>
          <p:blipFill>
            <a:blip r:embed="rId22" cstate="print"/>
            <a:stretch>
              <a:fillRect/>
            </a:stretch>
          </p:blipFill>
          <p:spPr>
            <a:xfrm>
              <a:off x="6249028" y="3443612"/>
              <a:ext cx="159966" cy="178784"/>
            </a:xfrm>
            <a:prstGeom prst="rect">
              <a:avLst/>
            </a:prstGeom>
          </p:spPr>
        </p:pic>
        <p:pic>
          <p:nvPicPr>
            <p:cNvPr id="55" name="object 55"/>
            <p:cNvPicPr/>
            <p:nvPr/>
          </p:nvPicPr>
          <p:blipFill>
            <a:blip r:embed="rId23" cstate="print"/>
            <a:stretch>
              <a:fillRect/>
            </a:stretch>
          </p:blipFill>
          <p:spPr>
            <a:xfrm>
              <a:off x="1877567" y="4157472"/>
              <a:ext cx="481583" cy="362712"/>
            </a:xfrm>
            <a:prstGeom prst="rect">
              <a:avLst/>
            </a:prstGeom>
          </p:spPr>
        </p:pic>
      </p:grpSp>
      <p:sp>
        <p:nvSpPr>
          <p:cNvPr id="56" name="object 56"/>
          <p:cNvSpPr txBox="1"/>
          <p:nvPr/>
        </p:nvSpPr>
        <p:spPr>
          <a:xfrm>
            <a:off x="1814445" y="4208145"/>
            <a:ext cx="60769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W</a:t>
            </a:r>
            <a:r>
              <a:rPr sz="900" dirty="0">
                <a:latin typeface="Georgia"/>
                <a:cs typeface="Georgia"/>
              </a:rPr>
              <a:t>eb</a:t>
            </a:r>
            <a:r>
              <a:rPr sz="900" spc="-10" dirty="0">
                <a:latin typeface="Georgia"/>
                <a:cs typeface="Georgia"/>
              </a:rPr>
              <a:t> 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57" name="object 57"/>
          <p:cNvPicPr/>
          <p:nvPr/>
        </p:nvPicPr>
        <p:blipFill>
          <a:blip r:embed="rId24" cstate="print"/>
          <a:stretch>
            <a:fillRect/>
          </a:stretch>
        </p:blipFill>
        <p:spPr>
          <a:xfrm>
            <a:off x="4587240" y="3914521"/>
            <a:ext cx="359663" cy="362712"/>
          </a:xfrm>
          <a:prstGeom prst="rect">
            <a:avLst/>
          </a:prstGeom>
        </p:spPr>
      </p:pic>
      <p:sp>
        <p:nvSpPr>
          <p:cNvPr id="58" name="object 58"/>
          <p:cNvSpPr txBox="1"/>
          <p:nvPr/>
        </p:nvSpPr>
        <p:spPr>
          <a:xfrm>
            <a:off x="4475275" y="4192905"/>
            <a:ext cx="58356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Ap</a:t>
            </a:r>
            <a:r>
              <a:rPr sz="900" dirty="0">
                <a:latin typeface="Georgia"/>
                <a:cs typeface="Georgia"/>
              </a:rPr>
              <a:t>p</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59" name="object 59"/>
          <p:cNvPicPr/>
          <p:nvPr/>
        </p:nvPicPr>
        <p:blipFill>
          <a:blip r:embed="rId8" cstate="print"/>
          <a:stretch>
            <a:fillRect/>
          </a:stretch>
        </p:blipFill>
        <p:spPr>
          <a:xfrm>
            <a:off x="6984076" y="3799325"/>
            <a:ext cx="567176" cy="564110"/>
          </a:xfrm>
          <a:prstGeom prst="rect">
            <a:avLst/>
          </a:prstGeom>
        </p:spPr>
      </p:pic>
      <p:sp>
        <p:nvSpPr>
          <p:cNvPr id="60" name="object 60"/>
          <p:cNvSpPr txBox="1"/>
          <p:nvPr/>
        </p:nvSpPr>
        <p:spPr>
          <a:xfrm>
            <a:off x="6999378" y="4205097"/>
            <a:ext cx="53784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Georgia"/>
                <a:cs typeface="Georgia"/>
              </a:rPr>
              <a:t>DB</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sp>
        <p:nvSpPr>
          <p:cNvPr id="61" name="object 61"/>
          <p:cNvSpPr txBox="1"/>
          <p:nvPr/>
        </p:nvSpPr>
        <p:spPr>
          <a:xfrm>
            <a:off x="6199690" y="2354961"/>
            <a:ext cx="762000" cy="302895"/>
          </a:xfrm>
          <a:prstGeom prst="rect">
            <a:avLst/>
          </a:prstGeom>
        </p:spPr>
        <p:txBody>
          <a:bodyPr vert="horz" wrap="square" lIns="0" tIns="9525" rIns="0" bIns="0" rtlCol="0">
            <a:spAutoFit/>
          </a:bodyPr>
          <a:lstStyle/>
          <a:p>
            <a:pPr marL="12700" marR="5080">
              <a:lnSpc>
                <a:spcPct val="102200"/>
              </a:lnSpc>
              <a:spcBef>
                <a:spcPts val="75"/>
              </a:spcBef>
            </a:pPr>
            <a:r>
              <a:rPr sz="900" dirty="0">
                <a:latin typeface="Georgia"/>
                <a:cs typeface="Georgia"/>
              </a:rPr>
              <a:t>V</a:t>
            </a:r>
            <a:r>
              <a:rPr sz="900" spc="-5" dirty="0">
                <a:latin typeface="Georgia"/>
                <a:cs typeface="Georgia"/>
              </a:rPr>
              <a:t>i</a:t>
            </a:r>
            <a:r>
              <a:rPr sz="900" spc="-10" dirty="0">
                <a:latin typeface="Georgia"/>
                <a:cs typeface="Georgia"/>
              </a:rPr>
              <a:t>r</a:t>
            </a:r>
            <a:r>
              <a:rPr sz="900" dirty="0">
                <a:latin typeface="Georgia"/>
                <a:cs typeface="Georgia"/>
              </a:rPr>
              <a:t>t</a:t>
            </a:r>
            <a:r>
              <a:rPr sz="900" spc="-5" dirty="0">
                <a:latin typeface="Georgia"/>
                <a:cs typeface="Georgia"/>
              </a:rPr>
              <a:t>ua</a:t>
            </a:r>
            <a:r>
              <a:rPr sz="900" dirty="0">
                <a:latin typeface="Georgia"/>
                <a:cs typeface="Georgia"/>
              </a:rPr>
              <a:t>l P</a:t>
            </a:r>
            <a:r>
              <a:rPr sz="900" spc="-10" dirty="0">
                <a:latin typeface="Georgia"/>
                <a:cs typeface="Georgia"/>
              </a:rPr>
              <a:t>r</a:t>
            </a:r>
            <a:r>
              <a:rPr sz="900" spc="-5" dirty="0">
                <a:latin typeface="Georgia"/>
                <a:cs typeface="Georgia"/>
              </a:rPr>
              <a:t>i</a:t>
            </a:r>
            <a:r>
              <a:rPr sz="900" dirty="0">
                <a:latin typeface="Georgia"/>
                <a:cs typeface="Georgia"/>
              </a:rPr>
              <a:t>v</a:t>
            </a:r>
            <a:r>
              <a:rPr sz="900" spc="-5" dirty="0">
                <a:latin typeface="Georgia"/>
                <a:cs typeface="Georgia"/>
              </a:rPr>
              <a:t>a</a:t>
            </a:r>
            <a:r>
              <a:rPr sz="900" dirty="0">
                <a:latin typeface="Georgia"/>
                <a:cs typeface="Georgia"/>
              </a:rPr>
              <a:t>te  </a:t>
            </a:r>
            <a:r>
              <a:rPr sz="900" spc="-5" dirty="0">
                <a:latin typeface="Georgia"/>
                <a:cs typeface="Georgia"/>
              </a:rPr>
              <a:t>Gateway</a:t>
            </a:r>
            <a:endParaRPr sz="900" dirty="0">
              <a:latin typeface="Georgia"/>
              <a:cs typeface="Georgia"/>
            </a:endParaRPr>
          </a:p>
        </p:txBody>
      </p:sp>
      <p:sp>
        <p:nvSpPr>
          <p:cNvPr id="62" name="TextBox 61">
            <a:extLst>
              <a:ext uri="{FF2B5EF4-FFF2-40B4-BE49-F238E27FC236}">
                <a16:creationId xmlns:a16="http://schemas.microsoft.com/office/drawing/2014/main" id="{93BD0164-F50C-3D23-FF8E-15047017ABA1}"/>
              </a:ext>
            </a:extLst>
          </p:cNvPr>
          <p:cNvSpPr txBox="1"/>
          <p:nvPr/>
        </p:nvSpPr>
        <p:spPr>
          <a:xfrm>
            <a:off x="606552" y="5249036"/>
            <a:ext cx="7802880" cy="1015663"/>
          </a:xfrm>
          <a:prstGeom prst="rect">
            <a:avLst/>
          </a:prstGeom>
          <a:noFill/>
        </p:spPr>
        <p:txBody>
          <a:bodyPr wrap="square" rtlCol="0">
            <a:spAutoFit/>
          </a:bodyPr>
          <a:lstStyle/>
          <a:p>
            <a:r>
              <a:rPr lang="en-US" sz="1200" b="1" dirty="0"/>
              <a:t>Public Subnet: </a:t>
            </a:r>
            <a:r>
              <a:rPr lang="en-US" sz="1200" dirty="0"/>
              <a:t>Instances in a public subnet can directly access the internet.</a:t>
            </a:r>
          </a:p>
          <a:p>
            <a:r>
              <a:rPr lang="en-US" sz="1200" b="1" dirty="0"/>
              <a:t>Private Subnet</a:t>
            </a:r>
            <a:r>
              <a:rPr lang="en-US" sz="1200" dirty="0"/>
              <a:t>: Instances in a private subnet do not have direct access to the internet, they can access internet through a NAT Gateway or NAT instance placed in a public subnet.</a:t>
            </a:r>
          </a:p>
          <a:p>
            <a:r>
              <a:rPr lang="en-US" sz="1200" b="1" dirty="0"/>
              <a:t>VPN Only Subnet: </a:t>
            </a:r>
            <a:r>
              <a:rPr lang="en-US" sz="1200" dirty="0"/>
              <a:t>a subnet within a VPC that doesn’t have direct access to internet and is designed to communicate exclusively via a VPN connection.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5161A8A4A6748BBE464B33D245BB5" ma:contentTypeVersion="14" ma:contentTypeDescription="Create a new document." ma:contentTypeScope="" ma:versionID="8406e81015a5035f5bd02894ea153477">
  <xsd:schema xmlns:xsd="http://www.w3.org/2001/XMLSchema" xmlns:xs="http://www.w3.org/2001/XMLSchema" xmlns:p="http://schemas.microsoft.com/office/2006/metadata/properties" xmlns:ns2="6c1a8b26-d42f-4dfa-86d9-e7e2b245947b" xmlns:ns3="f30da308-cc99-4330-ac1e-ecc45f3d99f5" targetNamespace="http://schemas.microsoft.com/office/2006/metadata/properties" ma:root="true" ma:fieldsID="74c92fec424ab5b5347764d9eb48e03f" ns2:_="" ns3:_="">
    <xsd:import namespace="6c1a8b26-d42f-4dfa-86d9-e7e2b245947b"/>
    <xsd:import namespace="f30da308-cc99-4330-ac1e-ecc45f3d99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1a8b26-d42f-4dfa-86d9-e7e2b24594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140db7b-894d-4be5-b4f9-3216f8c45b4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0da308-cc99-4330-ac1e-ecc45f3d99f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f8f6808-ea4f-4d2a-b599-d981c6af8164}" ma:internalName="TaxCatchAll" ma:showField="CatchAllData" ma:web="f30da308-cc99-4330-ac1e-ecc45f3d99f5">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30da308-cc99-4330-ac1e-ecc45f3d99f5" xsi:nil="true"/>
    <lcf76f155ced4ddcb4097134ff3c332f xmlns="6c1a8b26-d42f-4dfa-86d9-e7e2b245947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0579BFD-6000-436F-A974-798D62EA0E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1a8b26-d42f-4dfa-86d9-e7e2b245947b"/>
    <ds:schemaRef ds:uri="f30da308-cc99-4330-ac1e-ecc45f3d99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64CEA5-0AF8-4ABE-BCE3-0FFC386B4747}">
  <ds:schemaRefs>
    <ds:schemaRef ds:uri="http://schemas.microsoft.com/sharepoint/v3/contenttype/forms"/>
  </ds:schemaRefs>
</ds:datastoreItem>
</file>

<file path=customXml/itemProps3.xml><?xml version="1.0" encoding="utf-8"?>
<ds:datastoreItem xmlns:ds="http://schemas.openxmlformats.org/officeDocument/2006/customXml" ds:itemID="{01D59EC1-B225-42BB-AF25-2D8926391864}">
  <ds:schemaRefs>
    <ds:schemaRef ds:uri="http://schemas.microsoft.com/office/2006/metadata/properties"/>
    <ds:schemaRef ds:uri="http://schemas.microsoft.com/office/infopath/2007/PartnerControls"/>
    <ds:schemaRef ds:uri="f30da308-cc99-4330-ac1e-ecc45f3d99f5"/>
    <ds:schemaRef ds:uri="6c1a8b26-d42f-4dfa-86d9-e7e2b245947b"/>
  </ds:schemaRefs>
</ds:datastoreItem>
</file>

<file path=docProps/app.xml><?xml version="1.0" encoding="utf-8"?>
<Properties xmlns="http://schemas.openxmlformats.org/officeDocument/2006/extended-properties" xmlns:vt="http://schemas.openxmlformats.org/officeDocument/2006/docPropsVTypes">
  <Template/>
  <TotalTime>1023</TotalTime>
  <Words>4230</Words>
  <Application>Microsoft Office PowerPoint</Application>
  <PresentationFormat>On-screen Show (4:3)</PresentationFormat>
  <Paragraphs>500</Paragraphs>
  <Slides>47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Amazon Ember</vt:lpstr>
      <vt:lpstr>-apple-system</vt:lpstr>
      <vt:lpstr>Arial</vt:lpstr>
      <vt:lpstr>Arial MT</vt:lpstr>
      <vt:lpstr>Calibri</vt:lpstr>
      <vt:lpstr>Courier New</vt:lpstr>
      <vt:lpstr>Georgia</vt:lpstr>
      <vt:lpstr>Segoe UI Symbol</vt:lpstr>
      <vt:lpstr>Times New Roman</vt:lpstr>
      <vt:lpstr>Wingdings</vt:lpstr>
      <vt:lpstr>Office Theme</vt:lpstr>
      <vt:lpstr>Amazon Web Services – Virtual  Private Cloud (VPC)</vt:lpstr>
      <vt:lpstr>Amazon Virtual Private Cloud (VPC)</vt:lpstr>
      <vt:lpstr>Amazon Virtual Private Cloud (VPC)</vt:lpstr>
      <vt:lpstr>Amazon Virtual Private Cloud (VPC)</vt:lpstr>
      <vt:lpstr>Amazon Virtual Private Cloud (VPC)</vt:lpstr>
      <vt:lpstr>Amazon Virtual Private Cloud (VPC)</vt:lpstr>
      <vt:lpstr>AWS Infrastructure Patterns</vt:lpstr>
      <vt:lpstr>VPCs and subnets</vt:lpstr>
      <vt:lpstr>VPC example</vt:lpstr>
      <vt:lpstr>Security in your VPC</vt:lpstr>
      <vt:lpstr>VPCs And IP Addresses</vt:lpstr>
      <vt:lpstr>VPCs and IP Addresses</vt:lpstr>
      <vt:lpstr>What Are Subnets?</vt:lpstr>
      <vt:lpstr>Subnet Sizes</vt:lpstr>
      <vt:lpstr>Subnet Types</vt:lpstr>
      <vt:lpstr>Route Tables</vt:lpstr>
      <vt:lpstr>Amazon DNS Server</vt:lpstr>
      <vt:lpstr>Private, Public vs Elastic IP</vt:lpstr>
      <vt:lpstr>Demo</vt:lpstr>
      <vt:lpstr>Demo …</vt:lpstr>
      <vt:lpstr>VPC session-2</vt:lpstr>
      <vt:lpstr>PowerPoint Presentation</vt:lpstr>
      <vt:lpstr>PowerPoint Presentation</vt:lpstr>
      <vt:lpstr>PowerPoint Presentation</vt:lpstr>
      <vt:lpstr>PowerPoint Presentation</vt:lpstr>
      <vt:lpstr>Directing Traffic To Your VPC</vt:lpstr>
      <vt:lpstr>Internet gateway</vt:lpstr>
      <vt:lpstr>Egress only Internet Gateway</vt:lpstr>
      <vt:lpstr>NAT Instance</vt:lpstr>
      <vt:lpstr>Outbound Traffic From Private Instances?</vt:lpstr>
      <vt:lpstr>NAT Gateway</vt:lpstr>
      <vt:lpstr>Outbound Traffic From Private Instances ?</vt:lpstr>
      <vt:lpstr>Bastion Hosts</vt:lpstr>
      <vt:lpstr>Demo</vt:lpstr>
      <vt:lpstr>Network Interfaces &amp; Adaptors</vt:lpstr>
      <vt:lpstr>Network Interfaces &amp; Adaptors</vt:lpstr>
      <vt:lpstr>Network Interfaces &amp; Adaptors</vt:lpstr>
      <vt:lpstr>VPC Endpoints</vt:lpstr>
      <vt:lpstr>VPC Endpoints</vt:lpstr>
      <vt:lpstr>VPC Endpoints</vt:lpstr>
      <vt:lpstr>VPC Gateway Endpoint</vt:lpstr>
      <vt:lpstr>VPC Interface Endpoint</vt:lpstr>
      <vt:lpstr>VPC Interface Endpoint       -- Demo</vt:lpstr>
      <vt:lpstr>VPC Peering</vt:lpstr>
      <vt:lpstr>VPC Flow Logs</vt:lpstr>
      <vt:lpstr>VPC Reachability Analyzer</vt:lpstr>
      <vt:lpstr>VPC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 Virtual  Private Cloud (VPC)</dc:title>
  <cp:lastModifiedBy>Sai Sudheer</cp:lastModifiedBy>
  <cp:revision>149</cp:revision>
  <dcterms:created xsi:type="dcterms:W3CDTF">2024-06-10T08:32:24Z</dcterms:created>
  <dcterms:modified xsi:type="dcterms:W3CDTF">2024-08-20T12:52:37Z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2024-06-11T14:02:07Z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86b1b060-e6a7-4c8b-a709-7ff1b3440774</vt:lpwstr>
  </property>
  <property fmtid="{D5CDD505-2E9C-101B-9397-08002B2CF9AE}" pid="8" name="MSIP_Label_0359f705-2ba0-454b-9cfc-6ce5bcaac040_ContentBits">
    <vt:lpwstr>2</vt:lpwstr>
  </property>
  <property fmtid="{D5CDD505-2E9C-101B-9397-08002B2CF9AE}" pid="9" name="ContentTypeId">
    <vt:lpwstr>0x010100EBE5161A8A4A6748BBE464B33D245BB5</vt:lpwstr>
  </property>
</Properties>
</file>