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245" r:id="rId2"/>
    <p:sldId id="2246" r:id="rId3"/>
    <p:sldId id="2247" r:id="rId4"/>
    <p:sldId id="2248" r:id="rId5"/>
    <p:sldId id="2249" r:id="rId6"/>
    <p:sldId id="225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4DAD3-E619-4952-9F82-51D9070CC6B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A8C3-C8A7-4639-9FEA-B085AFEB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35E29-7998-9840-BDC9-8B549D133E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95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6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2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47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e6d8bf99_0_509"/>
          <p:cNvSpPr txBox="1">
            <a:spLocks noGrp="1"/>
          </p:cNvSpPr>
          <p:nvPr>
            <p:ph type="title"/>
          </p:nvPr>
        </p:nvSpPr>
        <p:spPr>
          <a:xfrm>
            <a:off x="338567" y="2081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82e6d8bf99_0_50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g82e6d8bf99_0_509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82e6d8bf99_0_509"/>
          <p:cNvSpPr/>
          <p:nvPr/>
        </p:nvSpPr>
        <p:spPr>
          <a:xfrm>
            <a:off x="10982238" y="0"/>
            <a:ext cx="1209762" cy="524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804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552"/>
            <a:ext cx="10515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5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6552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6552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9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0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atacumulu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9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30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D477-D77E-9C45-A99C-3DA7F3BA3F1F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CADC8-9B68-5B45-A23A-61F76F3018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riangle">
            <a:extLst>
              <a:ext uri="{FF2B5EF4-FFF2-40B4-BE49-F238E27FC236}">
                <a16:creationId xmlns:a16="http://schemas.microsoft.com/office/drawing/2014/main" id="{DABA283F-0284-DA4A-8EB5-81E6F16B73E6}"/>
              </a:ext>
            </a:extLst>
          </p:cNvPr>
          <p:cNvSpPr/>
          <p:nvPr userDrawn="1"/>
        </p:nvSpPr>
        <p:spPr>
          <a:xfrm>
            <a:off x="0" y="6031832"/>
            <a:ext cx="12192001" cy="826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7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riangle">
            <a:extLst>
              <a:ext uri="{FF2B5EF4-FFF2-40B4-BE49-F238E27FC236}">
                <a16:creationId xmlns:a16="http://schemas.microsoft.com/office/drawing/2014/main" id="{7A3B876D-984B-1B4F-A88B-A1045E0B0307}"/>
              </a:ext>
            </a:extLst>
          </p:cNvPr>
          <p:cNvSpPr/>
          <p:nvPr userDrawn="1"/>
        </p:nvSpPr>
        <p:spPr>
          <a:xfrm>
            <a:off x="0" y="6166636"/>
            <a:ext cx="12192001" cy="691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7" y="0"/>
                </a:lnTo>
                <a:close/>
              </a:path>
            </a:pathLst>
          </a:custGeom>
          <a:solidFill>
            <a:srgbClr val="F7A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presentation title or copyright info. © 2018">
            <a:extLst>
              <a:ext uri="{FF2B5EF4-FFF2-40B4-BE49-F238E27FC236}">
                <a16:creationId xmlns:a16="http://schemas.microsoft.com/office/drawing/2014/main" id="{16A032B7-3CC1-8D4F-ABEB-9BD5631E6E8D}"/>
              </a:ext>
            </a:extLst>
          </p:cNvPr>
          <p:cNvSpPr txBox="1"/>
          <p:nvPr userDrawn="1"/>
        </p:nvSpPr>
        <p:spPr>
          <a:xfrm>
            <a:off x="203793" y="6434217"/>
            <a:ext cx="3111879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AU" sz="1200" baseline="0"/>
              <a:t>© Stephane Maarek, Chetan Agrawal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54BF8-5A41-A74A-8135-4C942DF1B7BF}"/>
              </a:ext>
            </a:extLst>
          </p:cNvPr>
          <p:cNvSpPr txBox="1"/>
          <p:nvPr userDrawn="1"/>
        </p:nvSpPr>
        <p:spPr>
          <a:xfrm rot="5400000">
            <a:off x="8543257" y="3260284"/>
            <a:ext cx="688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NOT FOR DISTRIBUTION © Stephane Maarek </a:t>
            </a:r>
            <a:r>
              <a:rPr lang="en-US" b="1">
                <a:solidFill>
                  <a:schemeClr val="accent3"/>
                </a:solidFill>
                <a:hlinkClick r:id="rId14"/>
              </a:rPr>
              <a:t>www.datacumulus.com</a:t>
            </a:r>
            <a:r>
              <a:rPr lang="en-US" b="1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616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ill Sans Light" panose="020B0302020104020203" pitchFamily="34" charset="-79"/>
          <a:ea typeface="Gill Sans Light" panose="020B0302020104020203" pitchFamily="34" charset="-79"/>
          <a:cs typeface="Gill Sans Light" panose="020B03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Gill Sans Light" panose="020B0302020104020203" pitchFamily="34" charset="-79"/>
          <a:ea typeface="Gill Sans Light" panose="020B0302020104020203" pitchFamily="34" charset="-79"/>
          <a:cs typeface="Gill Sans Light" panose="020B03020201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panose="020B0302020104020203" pitchFamily="34" charset="-79"/>
          <a:ea typeface="Gill Sans Light" panose="020B0302020104020203" pitchFamily="34" charset="-79"/>
          <a:cs typeface="Gill Sans Light" panose="020B03020201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panose="020B0302020104020203" pitchFamily="34" charset="-79"/>
          <a:ea typeface="Gill Sans Light" panose="020B0302020104020203" pitchFamily="34" charset="-79"/>
          <a:cs typeface="Gill Sans Light" panose="020B03020201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Gill Sans Light" panose="020B0302020104020203" pitchFamily="34" charset="-79"/>
          <a:cs typeface="Gill Sans Light" panose="020B03020201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Gill Sans Light" panose="020B0302020104020203" pitchFamily="34" charset="-79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svg"/><Relationship Id="rId18" Type="http://schemas.openxmlformats.org/officeDocument/2006/relationships/image" Target="../media/image17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svg"/><Relationship Id="rId4" Type="http://schemas.openxmlformats.org/officeDocument/2006/relationships/image" Target="../media/image6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6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6086"/>
            <a:ext cx="10515600" cy="1325563"/>
          </a:xfrm>
        </p:spPr>
        <p:txBody>
          <a:bodyPr/>
          <a:lstStyle/>
          <a:p>
            <a:r>
              <a:rPr lang="en-US" dirty="0"/>
              <a:t>Network Bandwidth Limits</a:t>
            </a:r>
          </a:p>
        </p:txBody>
      </p:sp>
    </p:spTree>
    <p:extLst>
      <p:ext uri="{BB962C8B-B14F-4D97-AF65-F5344CB8AC3E}">
        <p14:creationId xmlns:p14="http://schemas.microsoft.com/office/powerpoint/2010/main" val="374327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discuss..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552"/>
            <a:ext cx="10515600" cy="352882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VPC</a:t>
            </a:r>
            <a:r>
              <a:rPr lang="en-US" dirty="0"/>
              <a:t> Bandwidth Limits – Internet Gateway, NAT Gateway, VPC Peering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Bandwidth Limits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Bandwidth over a </a:t>
            </a:r>
            <a:r>
              <a:rPr lang="en-US" dirty="0">
                <a:solidFill>
                  <a:schemeClr val="accent2"/>
                </a:solidFill>
              </a:rPr>
              <a:t>VPN Connection </a:t>
            </a:r>
            <a:r>
              <a:rPr lang="en-US" dirty="0"/>
              <a:t>&amp;</a:t>
            </a:r>
            <a:r>
              <a:rPr lang="en-US" dirty="0">
                <a:solidFill>
                  <a:schemeClr val="accent2"/>
                </a:solidFill>
              </a:rPr>
              <a:t> AWS Direct Connect </a:t>
            </a:r>
            <a:r>
              <a:rPr lang="en-US" dirty="0"/>
              <a:t>&amp;</a:t>
            </a:r>
            <a:r>
              <a:rPr lang="en-US" dirty="0">
                <a:solidFill>
                  <a:schemeClr val="accent2"/>
                </a:solidFill>
              </a:rPr>
              <a:t> Transit Gateway</a:t>
            </a:r>
          </a:p>
          <a:p>
            <a:r>
              <a:rPr lang="en-US" dirty="0"/>
              <a:t>Network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Network flow is a 5 tuple point to point connection (Protocol </a:t>
            </a:r>
            <a:r>
              <a:rPr lang="en-US" dirty="0" err="1"/>
              <a:t>Src</a:t>
            </a:r>
            <a:r>
              <a:rPr lang="en-US" dirty="0"/>
              <a:t> IP, </a:t>
            </a:r>
            <a:r>
              <a:rPr lang="en-US" dirty="0" err="1"/>
              <a:t>Src</a:t>
            </a:r>
            <a:r>
              <a:rPr lang="en-US" dirty="0"/>
              <a:t> Port, </a:t>
            </a:r>
            <a:r>
              <a:rPr lang="en-US" dirty="0" err="1"/>
              <a:t>Dest</a:t>
            </a:r>
            <a:r>
              <a:rPr lang="en-US" dirty="0"/>
              <a:t> IP, </a:t>
            </a:r>
            <a:r>
              <a:rPr lang="en-US" dirty="0" err="1"/>
              <a:t>Dest</a:t>
            </a:r>
            <a:r>
              <a:rPr lang="en-US" dirty="0"/>
              <a:t> Port)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flows allow to scale the network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phic 135">
            <a:extLst>
              <a:ext uri="{FF2B5EF4-FFF2-40B4-BE49-F238E27FC236}">
                <a16:creationId xmlns:a16="http://schemas.microsoft.com/office/drawing/2014/main" id="{EA6F6B66-C812-4B92-9D55-4893A7B90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694" y="5105387"/>
            <a:ext cx="806796" cy="806796"/>
          </a:xfrm>
          <a:prstGeom prst="rect">
            <a:avLst/>
          </a:prstGeom>
        </p:spPr>
      </p:pic>
      <p:pic>
        <p:nvPicPr>
          <p:cNvPr id="6" name="Graphic 135">
            <a:extLst>
              <a:ext uri="{FF2B5EF4-FFF2-40B4-BE49-F238E27FC236}">
                <a16:creationId xmlns:a16="http://schemas.microsoft.com/office/drawing/2014/main" id="{2B426C21-F7E0-4C07-9272-4CF62C19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6019" y="5088242"/>
            <a:ext cx="806796" cy="8067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ABA918-CDD5-4E02-9E50-81885E1B3B0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481490" y="5491640"/>
            <a:ext cx="1754529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B0BF45-FF92-4CF5-97A1-0EC5E2EDDDEA}"/>
              </a:ext>
            </a:extLst>
          </p:cNvPr>
          <p:cNvCxnSpPr/>
          <p:nvPr/>
        </p:nvCxnSpPr>
        <p:spPr>
          <a:xfrm flipV="1">
            <a:off x="4481489" y="5626895"/>
            <a:ext cx="1754529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17780E-A523-450D-B31A-0EB32BEAFF28}"/>
              </a:ext>
            </a:extLst>
          </p:cNvPr>
          <p:cNvCxnSpPr/>
          <p:nvPr/>
        </p:nvCxnSpPr>
        <p:spPr>
          <a:xfrm flipV="1">
            <a:off x="4481488" y="5371487"/>
            <a:ext cx="1754529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A507E5-4FEB-4976-A399-5251F20C0BD8}"/>
              </a:ext>
            </a:extLst>
          </p:cNvPr>
          <p:cNvCxnSpPr/>
          <p:nvPr/>
        </p:nvCxnSpPr>
        <p:spPr>
          <a:xfrm flipV="1">
            <a:off x="4470798" y="5769839"/>
            <a:ext cx="1754529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C458E-5B43-4696-BA2F-457D36997677}"/>
              </a:ext>
            </a:extLst>
          </p:cNvPr>
          <p:cNvCxnSpPr/>
          <p:nvPr/>
        </p:nvCxnSpPr>
        <p:spPr>
          <a:xfrm flipV="1">
            <a:off x="4461915" y="5250817"/>
            <a:ext cx="1754529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VPC Bandwidth limits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728018" y="2049739"/>
            <a:ext cx="16706" cy="1410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6874623" y="2300866"/>
            <a:ext cx="4053671" cy="3746091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7103546" y="2910467"/>
            <a:ext cx="3510115" cy="283689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</a:t>
            </a:r>
          </a:p>
        </p:txBody>
      </p:sp>
      <p:pic>
        <p:nvPicPr>
          <p:cNvPr id="23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623" y="2288167"/>
            <a:ext cx="228923" cy="2289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6974138" y="2618368"/>
            <a:ext cx="3806672" cy="326144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 w="0"/>
                <a:solidFill>
                  <a:srgbClr val="3B67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pic>
        <p:nvPicPr>
          <p:cNvPr id="2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4137" y="2616449"/>
            <a:ext cx="276893" cy="24968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7241196" y="3225041"/>
            <a:ext cx="3234813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B67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subnet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1030" y="3230121"/>
            <a:ext cx="258213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7251029" y="4414730"/>
            <a:ext cx="3224979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subnet</a:t>
            </a:r>
          </a:p>
        </p:txBody>
      </p:sp>
      <p:pic>
        <p:nvPicPr>
          <p:cNvPr id="2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1030" y="4412371"/>
            <a:ext cx="284188" cy="274320"/>
          </a:xfrm>
          <a:prstGeom prst="rect">
            <a:avLst/>
          </a:prstGeom>
        </p:spPr>
      </p:pic>
      <p:pic>
        <p:nvPicPr>
          <p:cNvPr id="3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02556" y="2332413"/>
            <a:ext cx="469900" cy="469900"/>
          </a:xfrm>
          <a:prstGeom prst="rect">
            <a:avLst/>
          </a:prstGeom>
        </p:spPr>
      </p:pic>
      <p:pic>
        <p:nvPicPr>
          <p:cNvPr id="31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14145" y="4710237"/>
            <a:ext cx="469900" cy="469900"/>
          </a:xfrm>
          <a:prstGeom prst="rect">
            <a:avLst/>
          </a:prstGeom>
        </p:spPr>
      </p:pic>
      <p:sp>
        <p:nvSpPr>
          <p:cNvPr id="32" name="Google Shape;403;p29"/>
          <p:cNvSpPr txBox="1"/>
          <p:nvPr/>
        </p:nvSpPr>
        <p:spPr>
          <a:xfrm>
            <a:off x="8258906" y="5088164"/>
            <a:ext cx="1157200" cy="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IP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44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8219285" y="3772789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 Gateway</a:t>
            </a:r>
          </a:p>
        </p:txBody>
      </p:sp>
      <p:pic>
        <p:nvPicPr>
          <p:cNvPr id="3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02556" y="3285971"/>
            <a:ext cx="469900" cy="4699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88" y="1536364"/>
            <a:ext cx="490628" cy="4906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70996" y="4801829"/>
            <a:ext cx="20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823249" y="2051859"/>
            <a:ext cx="20854" cy="1408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946111" y="2038832"/>
            <a:ext cx="9834" cy="1408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838200" y="1446552"/>
            <a:ext cx="5802739" cy="2968178"/>
          </a:xfrm>
        </p:spPr>
        <p:txBody>
          <a:bodyPr/>
          <a:lstStyle/>
          <a:p>
            <a:r>
              <a:rPr lang="en-US" dirty="0"/>
              <a:t>No VPC specific limits</a:t>
            </a:r>
          </a:p>
          <a:p>
            <a:r>
              <a:rPr lang="en-US" dirty="0"/>
              <a:t>No limit for any Internet Gateway</a:t>
            </a:r>
          </a:p>
          <a:p>
            <a:r>
              <a:rPr lang="en-US" dirty="0"/>
              <a:t>No limit for VPC peering</a:t>
            </a:r>
          </a:p>
          <a:p>
            <a:r>
              <a:rPr lang="en-US" dirty="0"/>
              <a:t>Each NAT gateway can provide up to 45 Gbps. Use multiple NAT gateways to scale beyond 45 Gbps.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865417" y="4560702"/>
            <a:ext cx="2218432" cy="156572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 w="0"/>
                <a:solidFill>
                  <a:srgbClr val="3B67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pic>
        <p:nvPicPr>
          <p:cNvPr id="49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5417" y="4561847"/>
            <a:ext cx="276893" cy="249688"/>
          </a:xfrm>
          <a:prstGeom prst="rect">
            <a:avLst/>
          </a:prstGeom>
        </p:spPr>
      </p:pic>
      <p:sp>
        <p:nvSpPr>
          <p:cNvPr id="50" name="Left-Right Arrow 49"/>
          <p:cNvSpPr/>
          <p:nvPr/>
        </p:nvSpPr>
        <p:spPr>
          <a:xfrm>
            <a:off x="5137463" y="5296719"/>
            <a:ext cx="1672456" cy="242089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71088" y="5176714"/>
            <a:ext cx="502977" cy="50297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479611" y="5615030"/>
            <a:ext cx="104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 Peering</a:t>
            </a:r>
          </a:p>
        </p:txBody>
      </p:sp>
    </p:spTree>
    <p:extLst>
      <p:ext uri="{BB962C8B-B14F-4D97-AF65-F5344CB8AC3E}">
        <p14:creationId xmlns:p14="http://schemas.microsoft.com/office/powerpoint/2010/main" val="210357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653463" y="2129590"/>
            <a:ext cx="2671011" cy="12994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989"/>
            <a:ext cx="10674456" cy="1325563"/>
          </a:xfrm>
        </p:spPr>
        <p:txBody>
          <a:bodyPr/>
          <a:lstStyle/>
          <a:p>
            <a:r>
              <a:rPr lang="en-US" dirty="0"/>
              <a:t>EC2 Bandwidth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33" y="1547136"/>
            <a:ext cx="5658622" cy="4250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Depends on factors like Instance family, vCPU, traffic destination etc.</a:t>
            </a:r>
          </a:p>
          <a:p>
            <a:r>
              <a:rPr lang="en-US" dirty="0"/>
              <a:t>Within the Region</a:t>
            </a:r>
          </a:p>
          <a:p>
            <a:pPr lvl="1"/>
            <a:r>
              <a:rPr lang="en-US" dirty="0"/>
              <a:t>Can utilize the full network bandwidth available to the instance.</a:t>
            </a:r>
          </a:p>
          <a:p>
            <a:r>
              <a:rPr lang="en-US" dirty="0"/>
              <a:t>To other Regions, an internet gateway, or Direct Connect</a:t>
            </a:r>
          </a:p>
          <a:p>
            <a:pPr lvl="1"/>
            <a:r>
              <a:rPr lang="en-US" dirty="0"/>
              <a:t>Can utilize up to 50% of the network bandwidth (current generation instance with a minimum of 32 vCPUs)</a:t>
            </a:r>
          </a:p>
          <a:p>
            <a:pPr lvl="1"/>
            <a:r>
              <a:rPr lang="en-US" dirty="0"/>
              <a:t>Otherwise limited to 5 Gbps.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275913" y="1852744"/>
            <a:ext cx="3510115" cy="175672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6008854" y="1552073"/>
            <a:ext cx="4097671" cy="213130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 w="0"/>
                <a:solidFill>
                  <a:srgbClr val="3B67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8854" y="1552073"/>
            <a:ext cx="276893" cy="249688"/>
          </a:xfrm>
          <a:prstGeom prst="rect">
            <a:avLst/>
          </a:prstGeom>
        </p:spPr>
      </p:pic>
      <p:pic>
        <p:nvPicPr>
          <p:cNvPr id="1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4986" y="2530989"/>
            <a:ext cx="806796" cy="8067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233910" y="4496510"/>
            <a:ext cx="3510115" cy="175672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46649" y="2249905"/>
            <a:ext cx="17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rPr>
              <a:t>Placement Group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9307770" y="2261529"/>
            <a:ext cx="1484780" cy="417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within region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6045" y="2545718"/>
            <a:ext cx="806796" cy="806796"/>
          </a:xfrm>
          <a:prstGeom prst="rect">
            <a:avLst/>
          </a:prstGeom>
        </p:spPr>
      </p:pic>
      <p:pic>
        <p:nvPicPr>
          <p:cNvPr id="2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7694" y="4868438"/>
            <a:ext cx="806796" cy="806796"/>
          </a:xfrm>
          <a:prstGeom prst="rect">
            <a:avLst/>
          </a:prstGeom>
        </p:spPr>
      </p:pic>
      <p:sp>
        <p:nvSpPr>
          <p:cNvPr id="27" name="Left-Right Arrow 26"/>
          <p:cNvSpPr/>
          <p:nvPr/>
        </p:nvSpPr>
        <p:spPr>
          <a:xfrm rot="7321661">
            <a:off x="6818749" y="1308763"/>
            <a:ext cx="2507168" cy="4135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71035" y="2375508"/>
            <a:ext cx="711200" cy="711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020823" y="3082154"/>
            <a:ext cx="47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S3</a:t>
            </a:r>
          </a:p>
        </p:txBody>
      </p:sp>
      <p:sp>
        <p:nvSpPr>
          <p:cNvPr id="30" name="Left-Right Arrow 29"/>
          <p:cNvSpPr/>
          <p:nvPr/>
        </p:nvSpPr>
        <p:spPr>
          <a:xfrm>
            <a:off x="7449496" y="2703502"/>
            <a:ext cx="1105603" cy="417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</a:t>
            </a:r>
          </a:p>
        </p:txBody>
      </p:sp>
      <p:sp>
        <p:nvSpPr>
          <p:cNvPr id="31" name="Left-Right Arrow 30"/>
          <p:cNvSpPr/>
          <p:nvPr/>
        </p:nvSpPr>
        <p:spPr>
          <a:xfrm rot="3536317">
            <a:off x="6850479" y="3740520"/>
            <a:ext cx="1578518" cy="417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 within region</a:t>
            </a:r>
          </a:p>
        </p:txBody>
      </p:sp>
      <p:sp>
        <p:nvSpPr>
          <p:cNvPr id="32" name="TextBox 31"/>
          <p:cNvSpPr txBox="1"/>
          <p:nvPr/>
        </p:nvSpPr>
        <p:spPr>
          <a:xfrm rot="18124804">
            <a:off x="7428169" y="1340930"/>
            <a:ext cx="138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50% or 5 Gbps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6008853" y="4229720"/>
            <a:ext cx="4097671" cy="213130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 w="0"/>
                <a:solidFill>
                  <a:srgbClr val="3B67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pic>
        <p:nvPicPr>
          <p:cNvPr id="34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8854" y="4228391"/>
            <a:ext cx="276893" cy="249688"/>
          </a:xfrm>
          <a:prstGeom prst="rect">
            <a:avLst/>
          </a:prstGeom>
        </p:spPr>
      </p:pic>
      <p:pic>
        <p:nvPicPr>
          <p:cNvPr id="35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4294" y="3756023"/>
            <a:ext cx="464102" cy="4641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8236425" y="3827692"/>
            <a:ext cx="1885507" cy="34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rPr>
              <a:t>Peering connection</a:t>
            </a:r>
          </a:p>
        </p:txBody>
      </p:sp>
      <p:sp>
        <p:nvSpPr>
          <p:cNvPr id="37" name="Left-Right Arrow 22">
            <a:extLst>
              <a:ext uri="{FF2B5EF4-FFF2-40B4-BE49-F238E27FC236}">
                <a16:creationId xmlns:a16="http://schemas.microsoft.com/office/drawing/2014/main" id="{84FC892E-E54C-491C-A304-1D6CD43377F2}"/>
              </a:ext>
            </a:extLst>
          </p:cNvPr>
          <p:cNvSpPr/>
          <p:nvPr/>
        </p:nvSpPr>
        <p:spPr>
          <a:xfrm>
            <a:off x="9319609" y="2827592"/>
            <a:ext cx="1484780" cy="417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50% other region</a:t>
            </a:r>
          </a:p>
        </p:txBody>
      </p:sp>
      <p:pic>
        <p:nvPicPr>
          <p:cNvPr id="26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4131" y="1198765"/>
            <a:ext cx="469900" cy="469900"/>
          </a:xfrm>
          <a:prstGeom prst="rect">
            <a:avLst/>
          </a:prstGeom>
        </p:spPr>
      </p:pic>
      <p:sp>
        <p:nvSpPr>
          <p:cNvPr id="38" name="Left-Right Arrow 30">
            <a:extLst>
              <a:ext uri="{FF2B5EF4-FFF2-40B4-BE49-F238E27FC236}">
                <a16:creationId xmlns:a16="http://schemas.microsoft.com/office/drawing/2014/main" id="{B667DE8A-4C9D-4BB6-A8B3-7528D302E909}"/>
              </a:ext>
            </a:extLst>
          </p:cNvPr>
          <p:cNvSpPr/>
          <p:nvPr/>
        </p:nvSpPr>
        <p:spPr>
          <a:xfrm rot="3536317">
            <a:off x="6481952" y="3866347"/>
            <a:ext cx="1578518" cy="417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50% other region</a:t>
            </a:r>
          </a:p>
        </p:txBody>
      </p:sp>
    </p:spTree>
    <p:extLst>
      <p:ext uri="{BB962C8B-B14F-4D97-AF65-F5344CB8AC3E}">
        <p14:creationId xmlns:p14="http://schemas.microsoft.com/office/powerpoint/2010/main" val="6758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7" grpId="0" animBg="1"/>
      <p:bldP spid="30" grpId="0" animBg="1"/>
      <p:bldP spid="31" grpId="0" animBg="1"/>
      <p:bldP spid="32" grpId="0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168230" y="2368891"/>
            <a:ext cx="2671011" cy="12994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maximum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552"/>
            <a:ext cx="5453410" cy="35261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Intel 82599 VF interface</a:t>
            </a:r>
          </a:p>
          <a:p>
            <a:pPr lvl="1"/>
            <a:r>
              <a:rPr lang="en-US" dirty="0"/>
              <a:t>10 Gbps aggregate and 5 Gbps flow-based bandwidth limit</a:t>
            </a:r>
          </a:p>
          <a:p>
            <a:r>
              <a:rPr lang="en-US" dirty="0"/>
              <a:t>With AWS ENA driver</a:t>
            </a:r>
          </a:p>
          <a:p>
            <a:pPr lvl="1"/>
            <a:r>
              <a:rPr lang="en-US" dirty="0"/>
              <a:t>10 Gbps flow limit inside a placement group</a:t>
            </a:r>
          </a:p>
          <a:p>
            <a:pPr lvl="1"/>
            <a:r>
              <a:rPr lang="en-US" dirty="0"/>
              <a:t>5 Gbps flow limit outside of a placement group</a:t>
            </a:r>
          </a:p>
          <a:p>
            <a:pPr lvl="1"/>
            <a:r>
              <a:rPr lang="en-US" dirty="0"/>
              <a:t>Aggregate bandwidth of 100 Gbps with multiple flows within a VPC or a peered VPC or to S3 (using VPC endpoint) in the same region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790680" y="2092045"/>
            <a:ext cx="3510115" cy="175672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6523621" y="1791374"/>
            <a:ext cx="4097671" cy="400651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 w="0"/>
                <a:solidFill>
                  <a:srgbClr val="3B67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3621" y="1791374"/>
            <a:ext cx="276893" cy="249688"/>
          </a:xfrm>
          <a:prstGeom prst="rect">
            <a:avLst/>
          </a:prstGeom>
        </p:spPr>
      </p:pic>
      <p:pic>
        <p:nvPicPr>
          <p:cNvPr id="1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9753" y="2770290"/>
            <a:ext cx="806796" cy="8067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800514" y="3922681"/>
            <a:ext cx="3510115" cy="175672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Availability Zone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61416" y="2489206"/>
            <a:ext cx="17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rPr>
              <a:t>Placement Group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9831443" y="2942803"/>
            <a:ext cx="1233862" cy="4128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100 Gbps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0812" y="2785019"/>
            <a:ext cx="806796" cy="806796"/>
          </a:xfrm>
          <a:prstGeom prst="rect">
            <a:avLst/>
          </a:prstGeom>
        </p:spPr>
      </p:pic>
      <p:pic>
        <p:nvPicPr>
          <p:cNvPr id="2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2461" y="4800489"/>
            <a:ext cx="806796" cy="806796"/>
          </a:xfrm>
          <a:prstGeom prst="rect">
            <a:avLst/>
          </a:prstGeom>
        </p:spPr>
      </p:pic>
      <p:pic>
        <p:nvPicPr>
          <p:cNvPr id="28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65305" y="2785019"/>
            <a:ext cx="711200" cy="711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032050" y="3449768"/>
            <a:ext cx="47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S3</a:t>
            </a:r>
          </a:p>
        </p:txBody>
      </p:sp>
      <p:sp>
        <p:nvSpPr>
          <p:cNvPr id="30" name="Left-Right Arrow 29"/>
          <p:cNvSpPr/>
          <p:nvPr/>
        </p:nvSpPr>
        <p:spPr>
          <a:xfrm>
            <a:off x="7919217" y="2942803"/>
            <a:ext cx="1201026" cy="417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100 Gbps</a:t>
            </a:r>
          </a:p>
        </p:txBody>
      </p:sp>
      <p:sp>
        <p:nvSpPr>
          <p:cNvPr id="31" name="Left-Right Arrow 30"/>
          <p:cNvSpPr/>
          <p:nvPr/>
        </p:nvSpPr>
        <p:spPr>
          <a:xfrm rot="3536317">
            <a:off x="7365246" y="3979821"/>
            <a:ext cx="1578518" cy="417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100 Gbps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Left-Right Arrow 26">
            <a:extLst>
              <a:ext uri="{FF2B5EF4-FFF2-40B4-BE49-F238E27FC236}">
                <a16:creationId xmlns:a16="http://schemas.microsoft.com/office/drawing/2014/main" id="{7A2A6ACE-3405-4220-B22E-6C499A4D87F2}"/>
              </a:ext>
            </a:extLst>
          </p:cNvPr>
          <p:cNvSpPr/>
          <p:nvPr/>
        </p:nvSpPr>
        <p:spPr>
          <a:xfrm rot="7321661">
            <a:off x="7063300" y="1617114"/>
            <a:ext cx="2507168" cy="4135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3857F4-ACE8-459B-B89D-1B8B79B8A98D}"/>
              </a:ext>
            </a:extLst>
          </p:cNvPr>
          <p:cNvSpPr txBox="1"/>
          <p:nvPr/>
        </p:nvSpPr>
        <p:spPr>
          <a:xfrm rot="18212061">
            <a:off x="7992693" y="1104838"/>
            <a:ext cx="138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50% or 5 Gbps</a:t>
            </a:r>
          </a:p>
        </p:txBody>
      </p:sp>
      <p:pic>
        <p:nvPicPr>
          <p:cNvPr id="38" name="Graphic 36">
            <a:extLst>
              <a:ext uri="{FF2B5EF4-FFF2-40B4-BE49-F238E27FC236}">
                <a16:creationId xmlns:a16="http://schemas.microsoft.com/office/drawing/2014/main" id="{23EF110F-7CFF-49F5-ABA0-AA540E7E7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8682" y="1507116"/>
            <a:ext cx="469900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189FA-EB92-48CA-9E6B-4FB9D3B606C7}"/>
              </a:ext>
            </a:extLst>
          </p:cNvPr>
          <p:cNvSpPr txBox="1"/>
          <p:nvPr/>
        </p:nvSpPr>
        <p:spPr>
          <a:xfrm>
            <a:off x="7199753" y="5781914"/>
            <a:ext cx="342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EC2 max bandwidth with ENA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36B70-3887-4073-B9BC-A62D656699BD}"/>
              </a:ext>
            </a:extLst>
          </p:cNvPr>
          <p:cNvSpPr txBox="1"/>
          <p:nvPr/>
        </p:nvSpPr>
        <p:spPr>
          <a:xfrm>
            <a:off x="407581" y="5119060"/>
            <a:ext cx="58053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P4d instances deployed 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UltraClusters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supercomputer provides 400 Gbps networking</a:t>
            </a:r>
          </a:p>
        </p:txBody>
      </p:sp>
    </p:spTree>
    <p:extLst>
      <p:ext uri="{BB962C8B-B14F-4D97-AF65-F5344CB8AC3E}">
        <p14:creationId xmlns:p14="http://schemas.microsoft.com/office/powerpoint/2010/main" val="21923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VPN and DX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551"/>
            <a:ext cx="10375232" cy="22365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1.25 Gbps aggregate bandwidth per Virtual Private Gateway for traffic from AWS to on-premises</a:t>
            </a:r>
          </a:p>
          <a:p>
            <a:r>
              <a:rPr lang="en-US" dirty="0"/>
              <a:t>Multiple VPN connections to the same Virtual Private Gateway are bound by an aggregate throughput limit</a:t>
            </a:r>
          </a:p>
          <a:p>
            <a:r>
              <a:rPr lang="en-US" dirty="0"/>
              <a:t>AWS Direct connect bandwidth is defined by Port Speed opted</a:t>
            </a:r>
          </a:p>
          <a:p>
            <a:r>
              <a:rPr lang="en-US" dirty="0"/>
              <a:t>For AWS Direct Connect connection on a Virtual Private Gateway, the throughput is bound by the Direct Connect physical port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Transit Gateway supports 1.25Gbps per VPN tunnel and 50 Gbps total VPN bandwidth</a:t>
            </a:r>
          </a:p>
        </p:txBody>
      </p:sp>
      <p:cxnSp>
        <p:nvCxnSpPr>
          <p:cNvPr id="33" name="Straight Arrow Connector 32"/>
          <p:cNvCxnSpPr>
            <a:stCxn id="47" idx="3"/>
            <a:endCxn id="41" idx="1"/>
          </p:cNvCxnSpPr>
          <p:nvPr/>
        </p:nvCxnSpPr>
        <p:spPr>
          <a:xfrm>
            <a:off x="7029661" y="5535630"/>
            <a:ext cx="1586861" cy="184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41D5F3F-575E-D141-8EC7-407AC8482B15}"/>
              </a:ext>
            </a:extLst>
          </p:cNvPr>
          <p:cNvSpPr/>
          <p:nvPr/>
        </p:nvSpPr>
        <p:spPr>
          <a:xfrm>
            <a:off x="971408" y="4329283"/>
            <a:ext cx="3115678" cy="170825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 w="0"/>
                <a:solidFill>
                  <a:srgbClr val="3B67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pic>
        <p:nvPicPr>
          <p:cNvPr id="35" name="Graphic 66">
            <a:extLst>
              <a:ext uri="{FF2B5EF4-FFF2-40B4-BE49-F238E27FC236}">
                <a16:creationId xmlns:a16="http://schemas.microsoft.com/office/drawing/2014/main" id="{BFB65010-9CCE-A24A-96C6-12116A144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408" y="4329283"/>
            <a:ext cx="347515" cy="377118"/>
          </a:xfrm>
          <a:prstGeom prst="rect">
            <a:avLst/>
          </a:prstGeom>
        </p:spPr>
      </p:pic>
      <p:pic>
        <p:nvPicPr>
          <p:cNvPr id="36" name="Graphic 50">
            <a:extLst>
              <a:ext uri="{FF2B5EF4-FFF2-40B4-BE49-F238E27FC236}">
                <a16:creationId xmlns:a16="http://schemas.microsoft.com/office/drawing/2014/main" id="{C3390509-65B0-FC42-A250-0E381436C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6219" y="4905509"/>
            <a:ext cx="529419" cy="529419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616522" y="4078543"/>
            <a:ext cx="2489514" cy="1950158"/>
            <a:chOff x="9253993" y="4061025"/>
            <a:chExt cx="2489514" cy="1950158"/>
          </a:xfrm>
        </p:grpSpPr>
        <p:grpSp>
          <p:nvGrpSpPr>
            <p:cNvPr id="38" name="Group 37"/>
            <p:cNvGrpSpPr/>
            <p:nvPr/>
          </p:nvGrpSpPr>
          <p:grpSpPr>
            <a:xfrm>
              <a:off x="9484552" y="4061025"/>
              <a:ext cx="2258955" cy="1950158"/>
              <a:chOff x="9639778" y="1822364"/>
              <a:chExt cx="2017541" cy="142702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D8ED1-FB5A-2B46-B9E9-FF763E575F13}"/>
                  </a:ext>
                </a:extLst>
              </p:cNvPr>
              <p:cNvSpPr/>
              <p:nvPr/>
            </p:nvSpPr>
            <p:spPr>
              <a:xfrm>
                <a:off x="9639778" y="1822364"/>
                <a:ext cx="2017541" cy="1427025"/>
              </a:xfrm>
              <a:prstGeom prst="rect">
                <a:avLst/>
              </a:prstGeom>
              <a:noFill/>
              <a:ln w="12700">
                <a:solidFill>
                  <a:srgbClr val="5A6B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A6B8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Corporate data center</a:t>
                </a:r>
              </a:p>
            </p:txBody>
          </p:sp>
          <p:pic>
            <p:nvPicPr>
              <p:cNvPr id="45" name="Graphic 19">
                <a:extLst>
                  <a:ext uri="{FF2B5EF4-FFF2-40B4-BE49-F238E27FC236}">
                    <a16:creationId xmlns:a16="http://schemas.microsoft.com/office/drawing/2014/main" id="{558849B9-512D-6049-AB40-637404334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39778" y="1824280"/>
                <a:ext cx="250286" cy="250286"/>
              </a:xfrm>
              <a:prstGeom prst="rect">
                <a:avLst/>
              </a:prstGeom>
            </p:spPr>
          </p:pic>
        </p:grpSp>
        <p:pic>
          <p:nvPicPr>
            <p:cNvPr id="40" name="Graphic 37">
              <a:extLst>
                <a:ext uri="{FF2B5EF4-FFF2-40B4-BE49-F238E27FC236}">
                  <a16:creationId xmlns:a16="http://schemas.microsoft.com/office/drawing/2014/main" id="{AC408681-9425-934F-A27E-5D5DAE6D3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38414" y="4927221"/>
              <a:ext cx="469900" cy="469900"/>
            </a:xfrm>
            <a:prstGeom prst="rect">
              <a:avLst/>
            </a:prstGeom>
          </p:spPr>
        </p:pic>
        <p:pic>
          <p:nvPicPr>
            <p:cNvPr id="41" name="Graphic 46">
              <a:extLst>
                <a:ext uri="{FF2B5EF4-FFF2-40B4-BE49-F238E27FC236}">
                  <a16:creationId xmlns:a16="http://schemas.microsoft.com/office/drawing/2014/main" id="{629B78E0-7F26-A844-9B28-581E7F524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3993" y="5301654"/>
              <a:ext cx="469900" cy="469900"/>
            </a:xfrm>
            <a:prstGeom prst="rect">
              <a:avLst/>
            </a:prstGeom>
          </p:spPr>
        </p:pic>
        <p:pic>
          <p:nvPicPr>
            <p:cNvPr id="42" name="Graphic 37">
              <a:extLst>
                <a:ext uri="{FF2B5EF4-FFF2-40B4-BE49-F238E27FC236}">
                  <a16:creationId xmlns:a16="http://schemas.microsoft.com/office/drawing/2014/main" id="{AC408681-9425-934F-A27E-5D5DAE6D3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03221" y="4925018"/>
              <a:ext cx="469900" cy="469900"/>
            </a:xfrm>
            <a:prstGeom prst="rect">
              <a:avLst/>
            </a:prstGeom>
          </p:spPr>
        </p:pic>
        <p:pic>
          <p:nvPicPr>
            <p:cNvPr id="43" name="Graphic 37">
              <a:extLst>
                <a:ext uri="{FF2B5EF4-FFF2-40B4-BE49-F238E27FC236}">
                  <a16:creationId xmlns:a16="http://schemas.microsoft.com/office/drawing/2014/main" id="{AC408681-9425-934F-A27E-5D5DAE6D3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11869" y="4917751"/>
              <a:ext cx="469900" cy="469900"/>
            </a:xfrm>
            <a:prstGeom prst="rect">
              <a:avLst/>
            </a:prstGeom>
          </p:spPr>
        </p:pic>
      </p:grpSp>
      <p:pic>
        <p:nvPicPr>
          <p:cNvPr id="47" name="Graphic 48">
            <a:extLst>
              <a:ext uri="{FF2B5EF4-FFF2-40B4-BE49-F238E27FC236}">
                <a16:creationId xmlns:a16="http://schemas.microsoft.com/office/drawing/2014/main" id="{D806D9E2-E562-3540-A633-9384B4D1A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1315" y="5256457"/>
            <a:ext cx="558346" cy="558346"/>
          </a:xfrm>
          <a:prstGeom prst="rect">
            <a:avLst/>
          </a:prstGeom>
        </p:spPr>
      </p:pic>
      <p:pic>
        <p:nvPicPr>
          <p:cNvPr id="49" name="Graphic 11">
            <a:extLst>
              <a:ext uri="{FF2B5EF4-FFF2-40B4-BE49-F238E27FC236}">
                <a16:creationId xmlns:a16="http://schemas.microsoft.com/office/drawing/2014/main" id="{D37918BB-92A8-8F43-AFBF-90F1EFE68E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0737" y="4333956"/>
            <a:ext cx="707712" cy="707712"/>
          </a:xfrm>
          <a:prstGeom prst="rect">
            <a:avLst/>
          </a:prstGeom>
        </p:spPr>
      </p:pic>
      <p:cxnSp>
        <p:nvCxnSpPr>
          <p:cNvPr id="51" name="Straight Arrow Connector 50"/>
          <p:cNvCxnSpPr>
            <a:cxnSpLocks/>
            <a:stCxn id="36" idx="3"/>
            <a:endCxn id="47" idx="1"/>
          </p:cNvCxnSpPr>
          <p:nvPr/>
        </p:nvCxnSpPr>
        <p:spPr>
          <a:xfrm>
            <a:off x="4355638" y="5170219"/>
            <a:ext cx="2115677" cy="36541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36343" y="4306621"/>
            <a:ext cx="186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rPr>
              <a:t>Virtual Private Gateway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68376" y="3934501"/>
            <a:ext cx="186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rPr>
              <a:t>Direct Connect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68376" y="5747612"/>
            <a:ext cx="186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Gill Sans Light" panose="020B0302020104020203" pitchFamily="34" charset="-79"/>
                <a:ea typeface="+mn-ea"/>
                <a:cs typeface="Gill Sans Light" panose="020B0302020104020203" pitchFamily="34" charset="-79"/>
              </a:rPr>
              <a:t>Site-to-Site VPN</a:t>
            </a:r>
          </a:p>
        </p:txBody>
      </p:sp>
      <p:pic>
        <p:nvPicPr>
          <p:cNvPr id="24" name="Graphic 46">
            <a:extLst>
              <a:ext uri="{FF2B5EF4-FFF2-40B4-BE49-F238E27FC236}">
                <a16:creationId xmlns:a16="http://schemas.microsoft.com/office/drawing/2014/main" id="{629B78E0-7F26-A844-9B28-581E7F524C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5820" y="4482231"/>
            <a:ext cx="469900" cy="469900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49" idx="3"/>
            <a:endCxn id="24" idx="1"/>
          </p:cNvCxnSpPr>
          <p:nvPr/>
        </p:nvCxnSpPr>
        <p:spPr>
          <a:xfrm>
            <a:off x="7138449" y="4687812"/>
            <a:ext cx="1507371" cy="2936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6" idx="3"/>
            <a:endCxn id="49" idx="1"/>
          </p:cNvCxnSpPr>
          <p:nvPr/>
        </p:nvCxnSpPr>
        <p:spPr>
          <a:xfrm flipV="1">
            <a:off x="4355638" y="4687812"/>
            <a:ext cx="2075099" cy="48240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719718">
            <a:off x="4617250" y="4540698"/>
            <a:ext cx="180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DX port speed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2E530B-3020-4CFE-8C19-111E9ACCB55A}"/>
              </a:ext>
            </a:extLst>
          </p:cNvPr>
          <p:cNvCxnSpPr>
            <a:cxnSpLocks/>
          </p:cNvCxnSpPr>
          <p:nvPr/>
        </p:nvCxnSpPr>
        <p:spPr>
          <a:xfrm>
            <a:off x="4765558" y="5603781"/>
            <a:ext cx="878636" cy="16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2039E22-7171-49E0-859B-EF61C96E0888}"/>
              </a:ext>
            </a:extLst>
          </p:cNvPr>
          <p:cNvSpPr txBox="1"/>
          <p:nvPr/>
        </p:nvSpPr>
        <p:spPr>
          <a:xfrm rot="594324">
            <a:off x="4733847" y="5312173"/>
            <a:ext cx="130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1.25 Gbps</a:t>
            </a:r>
          </a:p>
        </p:txBody>
      </p:sp>
    </p:spTree>
    <p:extLst>
      <p:ext uri="{BB962C8B-B14F-4D97-AF65-F5344CB8AC3E}">
        <p14:creationId xmlns:p14="http://schemas.microsoft.com/office/powerpoint/2010/main" val="14310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AWS Colors">
      <a:dk1>
        <a:srgbClr val="444949"/>
      </a:dk1>
      <a:lt1>
        <a:srgbClr val="FFFFFF"/>
      </a:lt1>
      <a:dk2>
        <a:srgbClr val="44546A"/>
      </a:dk2>
      <a:lt2>
        <a:srgbClr val="E7E6E6"/>
      </a:lt2>
      <a:accent1>
        <a:srgbClr val="5091D0"/>
      </a:accent1>
      <a:accent2>
        <a:srgbClr val="F69802"/>
      </a:accent2>
      <a:accent3>
        <a:srgbClr val="A5A5A5"/>
      </a:accent3>
      <a:accent4>
        <a:srgbClr val="FFC000"/>
      </a:accent4>
      <a:accent5>
        <a:srgbClr val="3B67BC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Widescreen</PresentationFormat>
  <Paragraphs>75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Light</vt:lpstr>
      <vt:lpstr>1_Office Theme</vt:lpstr>
      <vt:lpstr>Network Bandwidth Limits</vt:lpstr>
      <vt:lpstr>Let’s discuss..</vt:lpstr>
      <vt:lpstr>VPC Bandwidth limits</vt:lpstr>
      <vt:lpstr>EC2 Bandwidth limits</vt:lpstr>
      <vt:lpstr>EC2 maximum bandwidth</vt:lpstr>
      <vt:lpstr>VPN and DX 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Bandwidth Limits</dc:title>
  <dc:creator>Presenter</dc:creator>
  <cp:lastModifiedBy>Presenter</cp:lastModifiedBy>
  <cp:revision>1</cp:revision>
  <dcterms:created xsi:type="dcterms:W3CDTF">2021-11-20T19:49:46Z</dcterms:created>
  <dcterms:modified xsi:type="dcterms:W3CDTF">2021-11-20T19:50:00Z</dcterms:modified>
</cp:coreProperties>
</file>