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0" r:id="rId2"/>
    <p:sldId id="4421" r:id="rId3"/>
    <p:sldId id="4422" r:id="rId4"/>
    <p:sldId id="4454" r:id="rId5"/>
    <p:sldId id="4423" r:id="rId6"/>
    <p:sldId id="4424" r:id="rId7"/>
    <p:sldId id="4425" r:id="rId8"/>
    <p:sldId id="4428" r:id="rId9"/>
    <p:sldId id="4426" r:id="rId10"/>
    <p:sldId id="4427" r:id="rId11"/>
    <p:sldId id="4429" r:id="rId12"/>
    <p:sldId id="4431" r:id="rId13"/>
    <p:sldId id="4432" r:id="rId14"/>
    <p:sldId id="4433" r:id="rId15"/>
    <p:sldId id="4453" r:id="rId16"/>
    <p:sldId id="4434" r:id="rId17"/>
    <p:sldId id="4437" r:id="rId18"/>
    <p:sldId id="4436" r:id="rId19"/>
    <p:sldId id="4435" r:id="rId20"/>
    <p:sldId id="4438" r:id="rId21"/>
    <p:sldId id="4439" r:id="rId22"/>
    <p:sldId id="4441" r:id="rId23"/>
    <p:sldId id="4442" r:id="rId24"/>
    <p:sldId id="4451" r:id="rId25"/>
    <p:sldId id="4443" r:id="rId26"/>
    <p:sldId id="4444" r:id="rId27"/>
    <p:sldId id="4445" r:id="rId28"/>
    <p:sldId id="4446" r:id="rId29"/>
    <p:sldId id="4447" r:id="rId30"/>
    <p:sldId id="4455" r:id="rId31"/>
    <p:sldId id="4448" r:id="rId32"/>
    <p:sldId id="444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09040-90BE-4961-A615-C27BB0C6063E}" v="68" dt="2024-07-22T11:51:26.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7/22/2024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7/22/2024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18240" y="1063900"/>
            <a:ext cx="11555519" cy="1048364"/>
          </a:xfrm>
          <a:prstGeom prst="rect">
            <a:avLst/>
          </a:prstGeom>
        </p:spPr>
        <p:txBody>
          <a:bodyPr wrap="square" lIns="0" tIns="0" rIns="0" bIns="0" rtlCol="0" anchor="t">
            <a:spAutoFit/>
          </a:bodyPr>
          <a:lstStyle/>
          <a:p>
            <a:pPr>
              <a:lnSpc>
                <a:spcPts val="9425"/>
              </a:lnSpc>
              <a:spcBef>
                <a:spcPct val="0"/>
              </a:spcBef>
            </a:pPr>
            <a:r>
              <a:rPr lang="en-US" sz="4800" b="1" dirty="0">
                <a:latin typeface="Times New Roman" panose="02020603050405020304" pitchFamily="18" charset="0"/>
                <a:cs typeface="Times New Roman" panose="02020603050405020304" pitchFamily="18" charset="0"/>
              </a:rPr>
              <a:t>  WIPRO NGA PROGRAM– NMS BATCH  </a:t>
            </a:r>
          </a:p>
        </p:txBody>
      </p:sp>
      <p:sp>
        <p:nvSpPr>
          <p:cNvPr id="7" name="TextBox 7"/>
          <p:cNvSpPr txBox="1"/>
          <p:nvPr/>
        </p:nvSpPr>
        <p:spPr>
          <a:xfrm>
            <a:off x="696165" y="2415898"/>
            <a:ext cx="6780319" cy="282129"/>
          </a:xfrm>
          <a:prstGeom prst="rect">
            <a:avLst/>
          </a:prstGeom>
        </p:spPr>
        <p:txBody>
          <a:bodyPr wrap="square" lIns="0" tIns="0" rIns="0" bIns="0" rtlCol="0" anchor="t">
            <a:spAutoFit/>
          </a:bodyPr>
          <a:lstStyle/>
          <a:p>
            <a:pPr algn="just">
              <a:lnSpc>
                <a:spcPts val="2239"/>
              </a:lnSpc>
              <a:spcBef>
                <a:spcPct val="0"/>
              </a:spcBef>
            </a:pPr>
            <a:r>
              <a:rPr lang="en-US" sz="2000" b="1" dirty="0">
                <a:latin typeface="Times New Roman" panose="02020603050405020304" pitchFamily="18" charset="0"/>
                <a:cs typeface="Times New Roman" panose="02020603050405020304" pitchFamily="18" charset="0"/>
              </a:rPr>
              <a:t> CAPSTONE PROJECT PRESENTATION : 24 JULY 2024.</a:t>
            </a:r>
          </a:p>
        </p:txBody>
      </p:sp>
      <p:sp>
        <p:nvSpPr>
          <p:cNvPr id="8" name="TextBox 8"/>
          <p:cNvSpPr txBox="1"/>
          <p:nvPr/>
        </p:nvSpPr>
        <p:spPr>
          <a:xfrm>
            <a:off x="83421" y="6620331"/>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7935646" y="3492672"/>
            <a:ext cx="4097231" cy="3323987"/>
          </a:xfrm>
          <a:prstGeom prst="rect">
            <a:avLst/>
          </a:prstGeom>
        </p:spPr>
        <p:txBody>
          <a:bodyPr wrap="square" lIns="0" tIns="0" rIns="0" bIns="0" rtlCol="0" anchor="t">
            <a:spAutoFit/>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1.Chinthalaiahgari Sudheer Reddy.</a:t>
            </a:r>
          </a:p>
          <a:p>
            <a:r>
              <a:rPr lang="en-US" dirty="0">
                <a:latin typeface="Times New Roman" panose="02020603050405020304" pitchFamily="18" charset="0"/>
                <a:cs typeface="Times New Roman" panose="02020603050405020304" pitchFamily="18" charset="0"/>
              </a:rPr>
              <a:t>            2.Bhargavi Pidugu.</a:t>
            </a:r>
          </a:p>
          <a:p>
            <a:r>
              <a:rPr lang="en-US" dirty="0">
                <a:latin typeface="Times New Roman" panose="02020603050405020304" pitchFamily="18" charset="0"/>
                <a:cs typeface="Times New Roman" panose="02020603050405020304" pitchFamily="18" charset="0"/>
              </a:rPr>
              <a:t>            3.Reddy Mounika.</a:t>
            </a:r>
          </a:p>
          <a:p>
            <a:r>
              <a:rPr lang="en-US" dirty="0">
                <a:latin typeface="Times New Roman" panose="02020603050405020304" pitchFamily="18" charset="0"/>
                <a:cs typeface="Times New Roman" panose="02020603050405020304" pitchFamily="18" charset="0"/>
              </a:rPr>
              <a:t>            4.Chellem Vikhil.</a:t>
            </a:r>
          </a:p>
          <a:p>
            <a:r>
              <a:rPr lang="en-US" dirty="0">
                <a:latin typeface="Times New Roman" panose="02020603050405020304" pitchFamily="18" charset="0"/>
                <a:cs typeface="Times New Roman" panose="02020603050405020304" pitchFamily="18" charset="0"/>
              </a:rPr>
              <a:t>            5. B V Venkata Satya Sainadh       </a:t>
            </a:r>
          </a:p>
          <a:p>
            <a:r>
              <a:rPr lang="en-US" dirty="0">
                <a:latin typeface="Times New Roman" panose="02020603050405020304" pitchFamily="18" charset="0"/>
                <a:cs typeface="Times New Roman" panose="02020603050405020304" pitchFamily="18" charset="0"/>
              </a:rPr>
              <a:t>               Ganesh Kandala. </a:t>
            </a:r>
          </a:p>
          <a:p>
            <a:r>
              <a:rPr lang="en-US" dirty="0">
                <a:latin typeface="Times New Roman" panose="02020603050405020304" pitchFamily="18" charset="0"/>
                <a:cs typeface="Times New Roman" panose="02020603050405020304" pitchFamily="18" charset="0"/>
              </a:rPr>
              <a:t>            6. Siva Krishna Bezawada.</a:t>
            </a:r>
          </a:p>
          <a:p>
            <a:r>
              <a:rPr lang="en-US" dirty="0">
                <a:latin typeface="Times New Roman" panose="02020603050405020304" pitchFamily="18" charset="0"/>
                <a:cs typeface="Times New Roman" panose="02020603050405020304" pitchFamily="18" charset="0"/>
              </a:rPr>
              <a:t>            7. Pasam Puneeth.</a:t>
            </a:r>
          </a:p>
          <a:p>
            <a:r>
              <a:rPr lang="en-US" dirty="0">
                <a:latin typeface="Times New Roman" panose="02020603050405020304" pitchFamily="18" charset="0"/>
                <a:cs typeface="Times New Roman" panose="02020603050405020304" pitchFamily="18" charset="0"/>
              </a:rPr>
              <a:t>            8.Raja Ambedkar Bandili.</a:t>
            </a:r>
          </a:p>
          <a:p>
            <a:r>
              <a:rPr lang="en-US" dirty="0">
                <a:latin typeface="Times New Roman" panose="02020603050405020304" pitchFamily="18" charset="0"/>
                <a:cs typeface="Times New Roman" panose="02020603050405020304" pitchFamily="18" charset="0"/>
              </a:rPr>
              <a:t>            9.Deva Kumar Kolluru.</a:t>
            </a:r>
          </a:p>
          <a:p>
            <a:r>
              <a:rPr lang="en-US" dirty="0">
                <a:latin typeface="Times New Roman" panose="02020603050405020304" pitchFamily="18" charset="0"/>
                <a:cs typeface="Times New Roman" panose="02020603050405020304" pitchFamily="18" charset="0"/>
              </a:rPr>
              <a:t>           10.Datla Lahari Sai Likhitha.</a:t>
            </a:r>
          </a:p>
        </p:txBody>
      </p:sp>
      <p:sp>
        <p:nvSpPr>
          <p:cNvPr id="3" name="TextBox 7">
            <a:extLst>
              <a:ext uri="{FF2B5EF4-FFF2-40B4-BE49-F238E27FC236}">
                <a16:creationId xmlns:a16="http://schemas.microsoft.com/office/drawing/2014/main" id="{21F87AA7-2FEF-9248-CC8B-6951622F8F14}"/>
              </a:ext>
            </a:extLst>
          </p:cNvPr>
          <p:cNvSpPr txBox="1"/>
          <p:nvPr/>
        </p:nvSpPr>
        <p:spPr>
          <a:xfrm>
            <a:off x="655552" y="2948931"/>
            <a:ext cx="10880893" cy="292837"/>
          </a:xfrm>
          <a:prstGeom prst="rect">
            <a:avLst/>
          </a:prstGeom>
        </p:spPr>
        <p:txBody>
          <a:bodyPr wrap="square" lIns="0" tIns="0" rIns="0" bIns="0" rtlCol="0" anchor="t">
            <a:spAutoFit/>
          </a:bodyPr>
          <a:lstStyle/>
          <a:p>
            <a:pPr algn="just">
              <a:lnSpc>
                <a:spcPts val="2239"/>
              </a:lnSpc>
              <a:spcBef>
                <a:spcPct val="0"/>
              </a:spcBef>
            </a:pPr>
            <a:r>
              <a:rPr lang="en-US" sz="2400" b="1" dirty="0">
                <a:latin typeface="Times New Roman" panose="02020603050405020304" pitchFamily="18" charset="0"/>
                <a:cs typeface="Times New Roman" panose="02020603050405020304" pitchFamily="18" charset="0"/>
              </a:rPr>
              <a:t> PROJECT TITLE– NETWORK MONITORING MICROSERVICES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620FAD4D-F399-FF42-DE89-80F3A73237F0}"/>
              </a:ext>
            </a:extLst>
          </p:cNvPr>
          <p:cNvSpPr/>
          <p:nvPr/>
        </p:nvSpPr>
        <p:spPr>
          <a:xfrm>
            <a:off x="431513" y="529311"/>
            <a:ext cx="10102565" cy="492443"/>
          </a:xfrm>
          <a:prstGeom prst="rect">
            <a:avLst/>
          </a:prstGeom>
        </p:spPr>
        <p:txBody>
          <a:bodyPr wrap="square" lIns="0" tIns="0" rIns="0" bIns="0">
            <a:spAutoFit/>
          </a:bodyPr>
          <a:lstStyle/>
          <a:p>
            <a:pPr marL="0" indent="0" algn="ctr">
              <a:buNone/>
            </a:pPr>
            <a:r>
              <a:rPr lang="en-US" sz="3200" b="1" dirty="0">
                <a:solidFill>
                  <a:schemeClr val="accent5">
                    <a:lumMod val="75000"/>
                  </a:schemeClr>
                </a:solidFill>
                <a:latin typeface="Times New Roman" panose="02020603050405020304" pitchFamily="18" charset="0"/>
                <a:cs typeface="Times New Roman" panose="02020603050405020304" pitchFamily="18" charset="0"/>
              </a:rPr>
              <a:t> SNMP OPERATIONS</a:t>
            </a:r>
            <a:endParaRPr lang="en-US" sz="32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7F7373BF-F56B-EA54-2363-3B72DD42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125A1B07-7A82-5E0A-398A-0E4D56C6AE81}"/>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78211B01-15D8-EBD6-9603-9C90AAE77B6C}"/>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10</a:t>
            </a:fld>
            <a:endParaRPr lang="en-US" dirty="0">
              <a:solidFill>
                <a:schemeClr val="tx1"/>
              </a:solidFill>
            </a:endParaRPr>
          </a:p>
        </p:txBody>
      </p:sp>
      <p:sp>
        <p:nvSpPr>
          <p:cNvPr id="9" name="TextBox 8">
            <a:extLst>
              <a:ext uri="{FF2B5EF4-FFF2-40B4-BE49-F238E27FC236}">
                <a16:creationId xmlns:a16="http://schemas.microsoft.com/office/drawing/2014/main" id="{4EDB395A-62DD-10B8-66F7-B20E1533B112}"/>
              </a:ext>
            </a:extLst>
          </p:cNvPr>
          <p:cNvSpPr txBox="1"/>
          <p:nvPr/>
        </p:nvSpPr>
        <p:spPr>
          <a:xfrm>
            <a:off x="1027522" y="1052869"/>
            <a:ext cx="10768238" cy="517064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mj-lt"/>
              <a:buAutoNum type="arabicPeriod"/>
            </a:pPr>
            <a:endParaRPr lang="en-US" sz="2200" b="1" dirty="0">
              <a:latin typeface="Times New Roman" panose="02020603050405020304" pitchFamily="18" charset="0"/>
              <a:cs typeface="Times New Roman" panose="02020603050405020304" pitchFamily="18" charset="0"/>
            </a:endParaRPr>
          </a:p>
          <a:p>
            <a:pPr>
              <a:buFont typeface="+mj-lt"/>
              <a:buAutoNum type="arabicPeriod"/>
            </a:pPr>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pPr>
              <a:buFont typeface="+mj-lt"/>
              <a:buAutoNum type="arabicPeriod"/>
            </a:pPr>
            <a:r>
              <a:rPr lang="en-US" sz="2200" b="1" dirty="0">
                <a:solidFill>
                  <a:schemeClr val="accent5">
                    <a:lumMod val="75000"/>
                  </a:schemeClr>
                </a:solidFill>
                <a:latin typeface="Times New Roman" panose="02020603050405020304" pitchFamily="18" charset="0"/>
                <a:cs typeface="Times New Roman" panose="02020603050405020304" pitchFamily="18" charset="0"/>
              </a:rPr>
              <a:t>GET:</a:t>
            </a:r>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Retrieve one or more values from an agent.</a:t>
            </a: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Monitor device status, such as current CPU load.</a:t>
            </a:r>
          </a:p>
          <a:p>
            <a:pPr marL="457200" lvl="1"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solidFill>
                  <a:schemeClr val="accent5">
                    <a:lumMod val="75000"/>
                  </a:schemeClr>
                </a:solidFill>
                <a:latin typeface="Times New Roman" panose="02020603050405020304" pitchFamily="18" charset="0"/>
                <a:cs typeface="Times New Roman" panose="02020603050405020304" pitchFamily="18" charset="0"/>
              </a:rPr>
              <a:t>2.SET:</a:t>
            </a:r>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Modify the value of one or more variables on an agent.</a:t>
            </a: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Change configuration settings on a network device.</a:t>
            </a:r>
          </a:p>
          <a:p>
            <a:pPr marL="457200" lvl="1"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solidFill>
                  <a:schemeClr val="accent5">
                    <a:lumMod val="75000"/>
                  </a:schemeClr>
                </a:solidFill>
                <a:latin typeface="Times New Roman" panose="02020603050405020304" pitchFamily="18" charset="0"/>
                <a:cs typeface="Times New Roman" panose="02020603050405020304" pitchFamily="18" charset="0"/>
              </a:rPr>
              <a:t>3.TRAP:</a:t>
            </a:r>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An unsolicited message from an agent to the manager.</a:t>
            </a:r>
          </a:p>
          <a:p>
            <a:pPr marL="800100" lvl="1">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Notify the manager about significant events.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77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6653283A-BF9B-77A1-019E-1C7F9C78002F}"/>
              </a:ext>
            </a:extLst>
          </p:cNvPr>
          <p:cNvSpPr/>
          <p:nvPr/>
        </p:nvSpPr>
        <p:spPr>
          <a:xfrm>
            <a:off x="273075" y="211475"/>
            <a:ext cx="10102565" cy="1477328"/>
          </a:xfrm>
          <a:prstGeom prst="rect">
            <a:avLst/>
          </a:prstGeom>
        </p:spPr>
        <p:txBody>
          <a:bodyPr wrap="square" lIns="0" tIns="0" rIns="0" bIns="0">
            <a:spAutoFit/>
          </a:bodyPr>
          <a:lstStyle/>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a:t>
            </a:r>
          </a:p>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SNMP VERSIONS</a:t>
            </a:r>
            <a:br>
              <a:rPr lang="en-US" sz="3200" dirty="0">
                <a:solidFill>
                  <a:schemeClr val="accent5">
                    <a:lumMod val="75000"/>
                  </a:schemeClr>
                </a:solidFill>
                <a:latin typeface="Times New Roman" panose="02020603050405020304" pitchFamily="18" charset="0"/>
                <a:cs typeface="Times New Roman" panose="02020603050405020304" pitchFamily="18" charset="0"/>
              </a:rPr>
            </a:b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08CB1465-8FE3-4109-BFD0-57F9693CE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271BEA5D-BC33-E446-5056-54DA725830A3}"/>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FF9C15B0-183B-A960-09D7-7FB46FCC6AA9}"/>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9" name="TextBox 8">
            <a:extLst>
              <a:ext uri="{FF2B5EF4-FFF2-40B4-BE49-F238E27FC236}">
                <a16:creationId xmlns:a16="http://schemas.microsoft.com/office/drawing/2014/main" id="{104371F2-640A-0688-A336-C288F44E625E}"/>
              </a:ext>
            </a:extLst>
          </p:cNvPr>
          <p:cNvSpPr txBox="1"/>
          <p:nvPr/>
        </p:nvSpPr>
        <p:spPr>
          <a:xfrm>
            <a:off x="347472" y="1938528"/>
            <a:ext cx="11006327"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mj-lt"/>
              <a:buAutoNum type="arabicPeriod"/>
            </a:pPr>
            <a:r>
              <a:rPr lang="en-US" sz="2400" b="1" dirty="0">
                <a:latin typeface="Times New Roman" panose="02020603050405020304" pitchFamily="18" charset="0"/>
                <a:cs typeface="Times New Roman" panose="02020603050405020304" pitchFamily="18" charset="0"/>
              </a:rPr>
              <a:t>SNMPv1:  </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original version with basic features and limited security.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2.SNMPv2c:</a:t>
            </a:r>
          </a:p>
          <a:p>
            <a:pPr marL="457200" lvl="1" indent="0">
              <a:buNone/>
            </a:pPr>
            <a:r>
              <a:rPr lang="en-US" sz="2400" dirty="0">
                <a:latin typeface="Times New Roman" panose="02020603050405020304" pitchFamily="18" charset="0"/>
                <a:cs typeface="Times New Roman" panose="02020603050405020304" pitchFamily="18" charset="0"/>
              </a:rPr>
              <a:t>              Introduced improved performance and security features, but still uses community-based security.</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3.SNMPv3: </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Adds strong security and encryption, ensuring data integrity and confidentiality.</a:t>
            </a:r>
          </a:p>
          <a:p>
            <a:endParaRPr lang="en-US" sz="2400" dirty="0">
              <a:solidFill>
                <a:srgbClr val="202124"/>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19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E1A64E8F-990F-90C9-4BCA-F9FB74782354}"/>
              </a:ext>
            </a:extLst>
          </p:cNvPr>
          <p:cNvSpPr/>
          <p:nvPr/>
        </p:nvSpPr>
        <p:spPr>
          <a:xfrm>
            <a:off x="273075" y="211475"/>
            <a:ext cx="10102565" cy="984885"/>
          </a:xfrm>
          <a:prstGeom prst="rect">
            <a:avLst/>
          </a:prstGeom>
        </p:spPr>
        <p:txBody>
          <a:bodyPr wrap="square" lIns="0" tIns="0" rIns="0" bIns="0">
            <a:spAutoFit/>
          </a:bodyPr>
          <a:lstStyle/>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SNMP USE CASES</a:t>
            </a:r>
            <a:br>
              <a:rPr lang="en-US" sz="3200" dirty="0">
                <a:solidFill>
                  <a:schemeClr val="accent5">
                    <a:lumMod val="75000"/>
                  </a:schemeClr>
                </a:solidFill>
                <a:latin typeface="Times New Roman" panose="02020603050405020304" pitchFamily="18" charset="0"/>
                <a:cs typeface="Times New Roman" panose="02020603050405020304" pitchFamily="18" charset="0"/>
              </a:rPr>
            </a:b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499D51AD-78F2-027C-BFF9-FF36EAC87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FDE4CD18-39F5-F5F6-43C7-8C52798E688F}"/>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1E60FE61-E60C-82F1-628A-E5F72BC3A819}"/>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12</a:t>
            </a:fld>
            <a:endParaRPr lang="en-US" dirty="0">
              <a:solidFill>
                <a:schemeClr val="tx1"/>
              </a:solidFill>
            </a:endParaRPr>
          </a:p>
        </p:txBody>
      </p:sp>
      <p:sp>
        <p:nvSpPr>
          <p:cNvPr id="9" name="TextBox 8">
            <a:extLst>
              <a:ext uri="{FF2B5EF4-FFF2-40B4-BE49-F238E27FC236}">
                <a16:creationId xmlns:a16="http://schemas.microsoft.com/office/drawing/2014/main" id="{CF0E21EB-A1DE-45DE-59C0-C25FE75321AD}"/>
              </a:ext>
            </a:extLst>
          </p:cNvPr>
          <p:cNvSpPr txBox="1"/>
          <p:nvPr/>
        </p:nvSpPr>
        <p:spPr>
          <a:xfrm>
            <a:off x="431513" y="1258589"/>
            <a:ext cx="11080725" cy="5262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Network Monitoring:</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Track the health and performance of network devices. Continuously monitor metrics such as CPU load, memory usage, bandwidth, and device availability</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Fault Management:</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Receive alerts and diagnose issues quickly. This allows network administrators to promptly identify and resolve faults, minimizing downtime.</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Performance Management:</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Optimize network efficiency by analyzing usage patterns. This information helps in identifying bottlenecks, and improving overall network performance.</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Configuration Management:</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Automate the configuration of network devices. This automation reduces manual effort and speeds up deployment processes.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52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88A465ED-BF62-33D5-8D46-61AD412EA845}"/>
              </a:ext>
            </a:extLst>
          </p:cNvPr>
          <p:cNvSpPr/>
          <p:nvPr/>
        </p:nvSpPr>
        <p:spPr>
          <a:xfrm>
            <a:off x="581595" y="581423"/>
            <a:ext cx="10102565" cy="1477328"/>
          </a:xfrm>
          <a:prstGeom prst="rect">
            <a:avLst/>
          </a:prstGeom>
        </p:spPr>
        <p:txBody>
          <a:bodyPr wrap="square" lIns="0" tIns="0" rIns="0" bIns="0">
            <a:spAutoFit/>
          </a:bodyPr>
          <a:lstStyle/>
          <a:p>
            <a:pPr>
              <a:spcBef>
                <a:spcPct val="0"/>
              </a:spcBef>
            </a:pPr>
            <a:r>
              <a:rPr lang="en-IN" sz="3200" b="1" dirty="0">
                <a:solidFill>
                  <a:schemeClr val="accent5">
                    <a:lumMod val="75000"/>
                  </a:schemeClr>
                </a:solidFill>
                <a:latin typeface="Times New Roman" panose="02020603050405020304" pitchFamily="18" charset="0"/>
                <a:cs typeface="Times New Roman" panose="02020603050405020304" pitchFamily="18" charset="0"/>
              </a:rPr>
              <a:t>                            </a:t>
            </a:r>
          </a:p>
          <a:p>
            <a:pPr>
              <a:spcBef>
                <a:spcPct val="0"/>
              </a:spcBef>
            </a:pPr>
            <a:r>
              <a:rPr lang="en-IN" sz="3200" b="1" dirty="0">
                <a:solidFill>
                  <a:schemeClr val="accent5">
                    <a:lumMod val="75000"/>
                  </a:schemeClr>
                </a:solidFill>
                <a:latin typeface="Times New Roman" panose="02020603050405020304" pitchFamily="18" charset="0"/>
                <a:cs typeface="Times New Roman" panose="02020603050405020304" pitchFamily="18" charset="0"/>
              </a:rPr>
              <a:t>                             SNMP CLIENT OUTCOME</a:t>
            </a:r>
          </a:p>
          <a:p>
            <a:pPr>
              <a:spcBef>
                <a:spcPct val="0"/>
              </a:spcBef>
            </a:pPr>
            <a:r>
              <a:rPr lang="en-IN" sz="3200" b="1" dirty="0">
                <a:solidFill>
                  <a:srgbClr val="0187CC"/>
                </a:solidFill>
                <a:latin typeface="Times New Roman" panose="02020603050405020304" pitchFamily="18" charset="0"/>
                <a:cs typeface="Times New Roman" panose="02020603050405020304" pitchFamily="18" charset="0"/>
              </a:rPr>
              <a:t> </a:t>
            </a:r>
            <a:endParaRPr lang="en-US" sz="3200" b="1" dirty="0">
              <a:solidFill>
                <a:srgbClr val="0187CC"/>
              </a:solidFill>
              <a:latin typeface="HK Grotesk Bold"/>
            </a:endParaRPr>
          </a:p>
        </p:txBody>
      </p:sp>
      <p:pic>
        <p:nvPicPr>
          <p:cNvPr id="6" name="Picture 5" descr="Logo&#10;&#10;Description automatically generated">
            <a:extLst>
              <a:ext uri="{FF2B5EF4-FFF2-40B4-BE49-F238E27FC236}">
                <a16:creationId xmlns:a16="http://schemas.microsoft.com/office/drawing/2014/main" id="{64C33E83-D7F1-8624-1A44-BE0AB6D22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9E6271D4-6C18-B370-E3C4-561B4A509D1F}"/>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61340AF3-71E4-3DE3-6AE9-E136F5016AB7}"/>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9" name="TextBox 8">
            <a:extLst>
              <a:ext uri="{FF2B5EF4-FFF2-40B4-BE49-F238E27FC236}">
                <a16:creationId xmlns:a16="http://schemas.microsoft.com/office/drawing/2014/main" id="{434D4288-B86C-18ED-CD74-AFB8E476D9D9}"/>
              </a:ext>
            </a:extLst>
          </p:cNvPr>
          <p:cNvSpPr txBox="1"/>
          <p:nvPr/>
        </p:nvSpPr>
        <p:spPr>
          <a:xfrm>
            <a:off x="431513" y="2089865"/>
            <a:ext cx="11348949"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endParaRPr lang="en-US"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ea typeface="+mn-lt"/>
                <a:cs typeface="Times New Roman" panose="02020603050405020304" pitchFamily="18" charset="0"/>
              </a:rPr>
              <a:t>When we are going to run this code and call the getSystemdescription method with a valid Community Target instance, we will get the system description of the target SNMP device. </a:t>
            </a:r>
          </a:p>
          <a:p>
            <a:pPr>
              <a:buFont typeface="Wingdings" panose="05000000000000000000" pitchFamily="2" charset="2"/>
              <a:buChar char="v"/>
            </a:pPr>
            <a:endParaRPr lang="en-US"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ea typeface="+mn-lt"/>
                <a:cs typeface="Times New Roman" panose="02020603050405020304" pitchFamily="18" charset="0"/>
              </a:rPr>
              <a:t>The system description typically contains information about the device's operating system, version, and other relevant details.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92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566E5936-04B9-D3BE-B486-D1A1F871EB84}"/>
              </a:ext>
            </a:extLst>
          </p:cNvPr>
          <p:cNvSpPr/>
          <p:nvPr/>
        </p:nvSpPr>
        <p:spPr>
          <a:xfrm>
            <a:off x="273075" y="211475"/>
            <a:ext cx="10102565" cy="492443"/>
          </a:xfrm>
          <a:prstGeom prst="rect">
            <a:avLst/>
          </a:prstGeom>
        </p:spPr>
        <p:txBody>
          <a:bodyPr wrap="square" lIns="0" tIns="0" rIns="0" bIns="0">
            <a:spAutoFit/>
          </a:bodyPr>
          <a:lstStyle/>
          <a:p>
            <a:pPr algn="ctr">
              <a:spcBef>
                <a:spcPct val="0"/>
              </a:spcBef>
            </a:pPr>
            <a:r>
              <a:rPr lang="en-US" sz="3200" b="1" dirty="0">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PROGRAM</a:t>
            </a:r>
            <a:endParaRPr lang="en-US" sz="32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0700C4D7-7D97-C08F-5F20-BC40AFAF3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B0A5E308-819E-2D50-34E2-049C8E9F939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921E378F-1DFB-0793-1327-52397396A7D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9" name="TextBox 8">
            <a:extLst>
              <a:ext uri="{FF2B5EF4-FFF2-40B4-BE49-F238E27FC236}">
                <a16:creationId xmlns:a16="http://schemas.microsoft.com/office/drawing/2014/main" id="{E0AF7DD5-162B-8FA7-6C50-B685C4760212}"/>
              </a:ext>
            </a:extLst>
          </p:cNvPr>
          <p:cNvSpPr txBox="1"/>
          <p:nvPr/>
        </p:nvSpPr>
        <p:spPr>
          <a:xfrm>
            <a:off x="273075" y="1354574"/>
            <a:ext cx="41325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187CC"/>
                </a:solidFill>
                <a:latin typeface="HK Grotesk"/>
              </a:rPr>
              <a:t>Slide details here</a:t>
            </a:r>
          </a:p>
        </p:txBody>
      </p:sp>
      <p:pic>
        <p:nvPicPr>
          <p:cNvPr id="3" name="Picture 2">
            <a:extLst>
              <a:ext uri="{FF2B5EF4-FFF2-40B4-BE49-F238E27FC236}">
                <a16:creationId xmlns:a16="http://schemas.microsoft.com/office/drawing/2014/main" id="{C3058B5C-91D0-69FA-B010-55B9881F2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4" y="1060360"/>
            <a:ext cx="10855917" cy="5123623"/>
          </a:xfrm>
          <a:prstGeom prst="rect">
            <a:avLst/>
          </a:prstGeom>
        </p:spPr>
      </p:pic>
    </p:spTree>
    <p:extLst>
      <p:ext uri="{BB962C8B-B14F-4D97-AF65-F5344CB8AC3E}">
        <p14:creationId xmlns:p14="http://schemas.microsoft.com/office/powerpoint/2010/main" val="12659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55">
            <a:extLst>
              <a:ext uri="{FF2B5EF4-FFF2-40B4-BE49-F238E27FC236}">
                <a16:creationId xmlns:a16="http://schemas.microsoft.com/office/drawing/2014/main" id="{775BC3E4-939D-6BBD-8C9E-2F69CA61D476}"/>
              </a:ext>
            </a:extLst>
          </p:cNvPr>
          <p:cNvSpPr/>
          <p:nvPr/>
        </p:nvSpPr>
        <p:spPr>
          <a:xfrm>
            <a:off x="273075" y="211475"/>
            <a:ext cx="10102565" cy="492443"/>
          </a:xfrm>
          <a:prstGeom prst="rect">
            <a:avLst/>
          </a:prstGeom>
        </p:spPr>
        <p:txBody>
          <a:bodyPr wrap="square" lIns="0" tIns="0" rIns="0" bIns="0">
            <a:spAutoFit/>
          </a:bodyPr>
          <a:lstStyle/>
          <a:p>
            <a:pPr algn="just">
              <a:spcBef>
                <a:spcPct val="0"/>
              </a:spcBef>
            </a:pPr>
            <a:r>
              <a:rPr lang="en-US" sz="3200" b="1" dirty="0">
                <a:solidFill>
                  <a:srgbClr val="0187CC"/>
                </a:solidFill>
                <a:latin typeface="Times New Roman" panose="02020603050405020304" pitchFamily="18" charset="0"/>
                <a:cs typeface="Times New Roman" panose="02020603050405020304" pitchFamily="18" charset="0"/>
              </a:rPr>
              <a:t>                                </a:t>
            </a:r>
            <a:endParaRPr lang="en-US" sz="3200" b="1" dirty="0">
              <a:solidFill>
                <a:srgbClr val="0187CC"/>
              </a:solidFill>
              <a:latin typeface="HK Grotesk Bold"/>
            </a:endParaRPr>
          </a:p>
        </p:txBody>
      </p:sp>
      <p:pic>
        <p:nvPicPr>
          <p:cNvPr id="16" name="Picture 15" descr="Logo&#10;&#10;Description automatically generated">
            <a:extLst>
              <a:ext uri="{FF2B5EF4-FFF2-40B4-BE49-F238E27FC236}">
                <a16:creationId xmlns:a16="http://schemas.microsoft.com/office/drawing/2014/main" id="{C81E9B00-82A7-E064-618E-345725E9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7" name="TextBox 5">
            <a:extLst>
              <a:ext uri="{FF2B5EF4-FFF2-40B4-BE49-F238E27FC236}">
                <a16:creationId xmlns:a16="http://schemas.microsoft.com/office/drawing/2014/main" id="{00DCD23D-A21D-E20F-7161-ECAE46E9C494}"/>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18" name="Slide Number Placeholder 5">
            <a:extLst>
              <a:ext uri="{FF2B5EF4-FFF2-40B4-BE49-F238E27FC236}">
                <a16:creationId xmlns:a16="http://schemas.microsoft.com/office/drawing/2014/main" id="{E4D60274-079B-8780-E95D-B3CCE01EEE6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2" name="TextBox 1">
            <a:extLst>
              <a:ext uri="{FF2B5EF4-FFF2-40B4-BE49-F238E27FC236}">
                <a16:creationId xmlns:a16="http://schemas.microsoft.com/office/drawing/2014/main" id="{FA8BD9D6-76D5-C63D-8E05-088B98F792F3}"/>
              </a:ext>
            </a:extLst>
          </p:cNvPr>
          <p:cNvSpPr txBox="1"/>
          <p:nvPr/>
        </p:nvSpPr>
        <p:spPr>
          <a:xfrm>
            <a:off x="1131216" y="242927"/>
            <a:ext cx="8474697" cy="58477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a:t>
            </a:r>
            <a:r>
              <a:rPr lang="en-IN" sz="3200" b="1" dirty="0">
                <a:solidFill>
                  <a:schemeClr val="accent5">
                    <a:lumMod val="75000"/>
                  </a:schemeClr>
                </a:solidFill>
                <a:latin typeface="Times New Roman" panose="02020603050405020304" pitchFamily="18" charset="0"/>
                <a:cs typeface="Times New Roman" panose="02020603050405020304" pitchFamily="18" charset="0"/>
              </a:rPr>
              <a:t>OUTPUT</a:t>
            </a:r>
            <a:endParaRPr lang="en-IN" sz="3200" dirty="0">
              <a:solidFill>
                <a:schemeClr val="accent5">
                  <a:lumMod val="75000"/>
                </a:schemeClr>
              </a:solidFill>
            </a:endParaRPr>
          </a:p>
        </p:txBody>
      </p:sp>
      <p:pic>
        <p:nvPicPr>
          <p:cNvPr id="4" name="Picture 3">
            <a:extLst>
              <a:ext uri="{FF2B5EF4-FFF2-40B4-BE49-F238E27FC236}">
                <a16:creationId xmlns:a16="http://schemas.microsoft.com/office/drawing/2014/main" id="{08AD4FEF-7FB8-E098-61BD-8A9943E3A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02" y="1104127"/>
            <a:ext cx="10218958" cy="5231526"/>
          </a:xfrm>
          <a:prstGeom prst="rect">
            <a:avLst/>
          </a:prstGeom>
        </p:spPr>
      </p:pic>
    </p:spTree>
    <p:extLst>
      <p:ext uri="{BB962C8B-B14F-4D97-AF65-F5344CB8AC3E}">
        <p14:creationId xmlns:p14="http://schemas.microsoft.com/office/powerpoint/2010/main" val="360738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A299E00D-C8E8-9F32-5378-104177C4FB9D}"/>
              </a:ext>
            </a:extLst>
          </p:cNvPr>
          <p:cNvSpPr/>
          <p:nvPr/>
        </p:nvSpPr>
        <p:spPr>
          <a:xfrm>
            <a:off x="431513" y="465999"/>
            <a:ext cx="10102565" cy="984885"/>
          </a:xfrm>
          <a:prstGeom prst="rect">
            <a:avLst/>
          </a:prstGeom>
        </p:spPr>
        <p:txBody>
          <a:bodyPr wrap="square" lIns="0" tIns="0" rIns="0" bIns="0">
            <a:spAutoFit/>
          </a:bodyPr>
          <a:lstStyle/>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STREAMING  TELEMETRY</a:t>
            </a:r>
          </a:p>
          <a:p>
            <a:pPr>
              <a:spcBef>
                <a:spcPct val="0"/>
              </a:spcBef>
            </a:pPr>
            <a:endParaRPr lang="en-US" sz="3200" b="1" dirty="0">
              <a:solidFill>
                <a:srgbClr val="0187CC"/>
              </a:solidFill>
              <a:latin typeface="HK Grotesk Bold"/>
            </a:endParaRPr>
          </a:p>
        </p:txBody>
      </p:sp>
      <p:pic>
        <p:nvPicPr>
          <p:cNvPr id="6" name="Picture 5" descr="Logo&#10;&#10;Description automatically generated">
            <a:extLst>
              <a:ext uri="{FF2B5EF4-FFF2-40B4-BE49-F238E27FC236}">
                <a16:creationId xmlns:a16="http://schemas.microsoft.com/office/drawing/2014/main" id="{168095C5-FAC0-332C-D706-B65C3006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815A3A50-DC09-9F77-826E-AB8D445D5692}"/>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92F29A6A-013F-7F6E-0520-A61663DD0B48}"/>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16</a:t>
            </a:fld>
            <a:endParaRPr lang="en-US" dirty="0">
              <a:solidFill>
                <a:schemeClr val="tx1"/>
              </a:solidFill>
            </a:endParaRPr>
          </a:p>
        </p:txBody>
      </p:sp>
      <p:sp>
        <p:nvSpPr>
          <p:cNvPr id="9" name="TextBox 8">
            <a:extLst>
              <a:ext uri="{FF2B5EF4-FFF2-40B4-BE49-F238E27FC236}">
                <a16:creationId xmlns:a16="http://schemas.microsoft.com/office/drawing/2014/main" id="{EC65CDC8-39C3-548D-C3EF-6BD00EBE46F7}"/>
              </a:ext>
            </a:extLst>
          </p:cNvPr>
          <p:cNvSpPr txBox="1"/>
          <p:nvPr/>
        </p:nvSpPr>
        <p:spPr>
          <a:xfrm>
            <a:off x="534593" y="1370973"/>
            <a:ext cx="10504194" cy="63709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Definition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Streaming Telemetry is a modern approach to network monitoring and management, offering real-time data collection and analysis. It addresses the limitations of traditional polling-based methods like SNMP, providing more efficient and scalable solutions for today's complex networks.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Provides continuous, high-frequency data streams for monitoring and analysis.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Function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Uses push-based mechanisms to send telemetry data from devices to collectors, eliminating the need for constant polling.</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58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51390909-5CCA-71AD-423B-AC7E8531ACE1}"/>
              </a:ext>
            </a:extLst>
          </p:cNvPr>
          <p:cNvSpPr/>
          <p:nvPr/>
        </p:nvSpPr>
        <p:spPr>
          <a:xfrm>
            <a:off x="431513" y="601730"/>
            <a:ext cx="10102565" cy="984885"/>
          </a:xfrm>
          <a:prstGeom prst="rect">
            <a:avLst/>
          </a:prstGeom>
        </p:spPr>
        <p:txBody>
          <a:bodyPr wrap="square" lIns="0" tIns="0" rIns="0" bIns="0">
            <a:spAutoFit/>
          </a:bodyPr>
          <a:lstStyle/>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TELEMETRY COMPONENTS</a:t>
            </a:r>
            <a:br>
              <a:rPr lang="en-US" sz="3200" b="1" dirty="0">
                <a:solidFill>
                  <a:schemeClr val="accent5">
                    <a:lumMod val="75000"/>
                  </a:schemeClr>
                </a:solidFill>
                <a:latin typeface="Times New Roman" panose="02020603050405020304" pitchFamily="18" charset="0"/>
                <a:cs typeface="Times New Roman" panose="02020603050405020304" pitchFamily="18" charset="0"/>
              </a:rPr>
            </a:b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D972D3E8-06F0-6F67-6BD7-BDDEFF95F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4DC4BB12-A36F-6915-4434-4D546D9BA3E1}"/>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70E059B2-6FD1-7E21-A21E-E3BBF960B729}"/>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17</a:t>
            </a:fld>
            <a:endParaRPr lang="en-US" dirty="0">
              <a:solidFill>
                <a:schemeClr val="tx1"/>
              </a:solidFill>
            </a:endParaRPr>
          </a:p>
        </p:txBody>
      </p:sp>
      <p:sp>
        <p:nvSpPr>
          <p:cNvPr id="9" name="TextBox 8">
            <a:extLst>
              <a:ext uri="{FF2B5EF4-FFF2-40B4-BE49-F238E27FC236}">
                <a16:creationId xmlns:a16="http://schemas.microsoft.com/office/drawing/2014/main" id="{26BC9A73-9B09-6416-3922-AFDC480F8CEE}"/>
              </a:ext>
            </a:extLst>
          </p:cNvPr>
          <p:cNvSpPr txBox="1"/>
          <p:nvPr/>
        </p:nvSpPr>
        <p:spPr>
          <a:xfrm>
            <a:off x="339063" y="1557842"/>
            <a:ext cx="11303228" cy="5262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Telemetry Agent:</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Telemetry Agent is embedded within Network Devices (like Routers or Switches).It‘s primary role is to collect data from the devices and various components end systems. Integrated in devices, responsible for data collection.</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Telemetry Collector:</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Telemetry collector acts as a central hub for receiving telemetry data from multiple agent. Receives, processes, and stores telemetry data.</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584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C3D8A47B-000D-71D3-66DD-A15D4E3B47D0}"/>
              </a:ext>
            </a:extLst>
          </p:cNvPr>
          <p:cNvSpPr/>
          <p:nvPr/>
        </p:nvSpPr>
        <p:spPr>
          <a:xfrm>
            <a:off x="650147" y="693259"/>
            <a:ext cx="10102565" cy="492443"/>
          </a:xfrm>
          <a:prstGeom prst="rect">
            <a:avLst/>
          </a:prstGeom>
        </p:spPr>
        <p:txBody>
          <a:bodyPr wrap="square" lIns="0" tIns="0" rIns="0" bIns="0">
            <a:spAutoFit/>
          </a:bodyPr>
          <a:lstStyle/>
          <a:p>
            <a:pPr marL="0" indent="0" algn="ctr">
              <a:buNone/>
            </a:pPr>
            <a:r>
              <a:rPr lang="en-US" sz="3200" b="1" dirty="0">
                <a:solidFill>
                  <a:schemeClr val="accent5">
                    <a:lumMod val="75000"/>
                  </a:schemeClr>
                </a:solidFill>
                <a:latin typeface="Times New Roman" panose="02020603050405020304" pitchFamily="18" charset="0"/>
                <a:cs typeface="Times New Roman" panose="02020603050405020304" pitchFamily="18" charset="0"/>
              </a:rPr>
              <a:t>TELEMETRY OPERATIONS</a:t>
            </a:r>
          </a:p>
        </p:txBody>
      </p:sp>
      <p:pic>
        <p:nvPicPr>
          <p:cNvPr id="6" name="Picture 5" descr="Logo&#10;&#10;Description automatically generated">
            <a:extLst>
              <a:ext uri="{FF2B5EF4-FFF2-40B4-BE49-F238E27FC236}">
                <a16:creationId xmlns:a16="http://schemas.microsoft.com/office/drawing/2014/main" id="{A74B5710-D074-92B2-CA9A-4925DAA5A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7112DC53-04BC-6989-D8A5-E171F5FBE4E7}"/>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E24991D8-57CC-6F26-85C3-E37DE1062EAF}"/>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18</a:t>
            </a:fld>
            <a:endParaRPr lang="en-US" dirty="0">
              <a:solidFill>
                <a:schemeClr val="tx1"/>
              </a:solidFill>
            </a:endParaRPr>
          </a:p>
        </p:txBody>
      </p:sp>
      <p:sp>
        <p:nvSpPr>
          <p:cNvPr id="9" name="TextBox 8">
            <a:extLst>
              <a:ext uri="{FF2B5EF4-FFF2-40B4-BE49-F238E27FC236}">
                <a16:creationId xmlns:a16="http://schemas.microsoft.com/office/drawing/2014/main" id="{D41FC841-E817-BDC6-E81B-6B0D64F2AAFA}"/>
              </a:ext>
            </a:extLst>
          </p:cNvPr>
          <p:cNvSpPr txBox="1"/>
          <p:nvPr/>
        </p:nvSpPr>
        <p:spPr>
          <a:xfrm>
            <a:off x="574732" y="1247933"/>
            <a:ext cx="11350175" cy="517064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solidFill>
                  <a:schemeClr val="accent5">
                    <a:lumMod val="75000"/>
                  </a:schemeClr>
                </a:solidFill>
                <a:latin typeface="Times New Roman" panose="02020603050405020304" pitchFamily="18" charset="0"/>
                <a:cs typeface="Times New Roman" panose="02020603050405020304" pitchFamily="18" charset="0"/>
              </a:rPr>
              <a:t>Subscription:</a:t>
            </a:r>
          </a:p>
          <a:p>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Define what data to collect and the frequency of updates.</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Monitor specific metrics such as interface statistics or CPU usage.</a:t>
            </a:r>
          </a:p>
          <a:p>
            <a:pPr marL="457200" lvl="1" indent="0">
              <a:buNone/>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solidFill>
                  <a:schemeClr val="accent5">
                    <a:lumMod val="75000"/>
                  </a:schemeClr>
                </a:solidFill>
                <a:latin typeface="Times New Roman" panose="02020603050405020304" pitchFamily="18" charset="0"/>
                <a:cs typeface="Times New Roman" panose="02020603050405020304" pitchFamily="18" charset="0"/>
              </a:rPr>
              <a:t>Encoding</a:t>
            </a:r>
            <a:r>
              <a:rPr lang="en-US" sz="2200" b="1"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Format data for efficient transmission (e.g., JSON, XML).</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Ensure compatibility and ease of processing by collectors.</a:t>
            </a:r>
          </a:p>
          <a:p>
            <a:pPr marL="457200" lvl="1"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solidFill>
                  <a:schemeClr val="accent5">
                    <a:lumMod val="75000"/>
                  </a:schemeClr>
                </a:solidFill>
                <a:latin typeface="Times New Roman" panose="02020603050405020304" pitchFamily="18" charset="0"/>
                <a:cs typeface="Times New Roman" panose="02020603050405020304" pitchFamily="18" charset="0"/>
              </a:rPr>
              <a:t>3.Transport:</a:t>
            </a:r>
          </a:p>
          <a:p>
            <a:pPr marL="0" indent="0">
              <a:buNone/>
            </a:pPr>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Use protocols like gRPC or HTTP/2 for reliable data delivery.</a:t>
            </a: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Use Case:</a:t>
            </a:r>
            <a:r>
              <a:rPr lang="en-US" sz="2200" dirty="0">
                <a:latin typeface="Times New Roman" panose="02020603050405020304" pitchFamily="18" charset="0"/>
                <a:cs typeface="Times New Roman" panose="02020603050405020304" pitchFamily="18" charset="0"/>
              </a:rPr>
              <a:t> Ensure low-latency, high-throughput data transfer.</a:t>
            </a:r>
          </a:p>
        </p:txBody>
      </p:sp>
    </p:spTree>
    <p:extLst>
      <p:ext uri="{BB962C8B-B14F-4D97-AF65-F5344CB8AC3E}">
        <p14:creationId xmlns:p14="http://schemas.microsoft.com/office/powerpoint/2010/main" val="395316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3AFB3E67-1D7C-01D5-3243-0E8154DEEB1A}"/>
              </a:ext>
            </a:extLst>
          </p:cNvPr>
          <p:cNvSpPr/>
          <p:nvPr/>
        </p:nvSpPr>
        <p:spPr>
          <a:xfrm>
            <a:off x="829257" y="588548"/>
            <a:ext cx="10102565"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TELEMETRY WORKS</a:t>
            </a: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997A9210-567A-ACE5-B26F-CF03674BB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5A71AF9B-D466-E7B9-4315-51F7CC70D1B7}"/>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65A9C1D4-64AC-1C83-BA0A-A6EED8FBD0DE}"/>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19</a:t>
            </a:fld>
            <a:endParaRPr lang="en-US" dirty="0">
              <a:solidFill>
                <a:schemeClr val="tx1"/>
              </a:solidFill>
            </a:endParaRPr>
          </a:p>
        </p:txBody>
      </p:sp>
      <p:sp>
        <p:nvSpPr>
          <p:cNvPr id="9" name="TextBox 8">
            <a:extLst>
              <a:ext uri="{FF2B5EF4-FFF2-40B4-BE49-F238E27FC236}">
                <a16:creationId xmlns:a16="http://schemas.microsoft.com/office/drawing/2014/main" id="{820099E5-5B9D-A2C0-B0C5-C69FBB3D0D69}"/>
              </a:ext>
            </a:extLst>
          </p:cNvPr>
          <p:cNvSpPr txBox="1"/>
          <p:nvPr/>
        </p:nvSpPr>
        <p:spPr>
          <a:xfrm>
            <a:off x="614172" y="1893374"/>
            <a:ext cx="10963655"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mj-lt"/>
              <a:buAutoNum type="arabicPeriod"/>
            </a:pPr>
            <a:r>
              <a:rPr lang="en-US" sz="2400" b="1" dirty="0">
                <a:solidFill>
                  <a:schemeClr val="accent5">
                    <a:lumMod val="75000"/>
                  </a:schemeClr>
                </a:solidFill>
                <a:latin typeface="Times New Roman" panose="02020603050405020304" pitchFamily="18" charset="0"/>
                <a:cs typeface="Times New Roman" panose="02020603050405020304" pitchFamily="18" charset="0"/>
              </a:rPr>
              <a:t>Telemetry Agents and Collectors:</a:t>
            </a:r>
          </a:p>
          <a:p>
            <a:pPr marL="0" indent="0">
              <a:buNone/>
            </a:pP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Agent:</a:t>
            </a:r>
            <a:r>
              <a:rPr lang="en-US" sz="2400" dirty="0">
                <a:latin typeface="Times New Roman" panose="02020603050405020304" pitchFamily="18" charset="0"/>
                <a:cs typeface="Times New Roman" panose="02020603050405020304" pitchFamily="18" charset="0"/>
              </a:rPr>
              <a:t> Embedded in network devices, collects and sends data.</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Collector:</a:t>
            </a:r>
            <a:r>
              <a:rPr lang="en-US" sz="2400" dirty="0">
                <a:latin typeface="Times New Roman" panose="02020603050405020304" pitchFamily="18" charset="0"/>
                <a:cs typeface="Times New Roman" panose="02020603050405020304" pitchFamily="18" charset="0"/>
              </a:rPr>
              <a:t> A system that receives, stores, and analyzes the streamed data.</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solidFill>
                  <a:schemeClr val="accent5">
                    <a:lumMod val="75000"/>
                  </a:schemeClr>
                </a:solidFill>
                <a:latin typeface="Times New Roman" panose="02020603050405020304" pitchFamily="18" charset="0"/>
                <a:cs typeface="Times New Roman" panose="02020603050405020304" pitchFamily="18" charset="0"/>
              </a:rPr>
              <a:t>2.Communication:</a:t>
            </a:r>
          </a:p>
          <a:p>
            <a:pPr marL="0" indent="0">
              <a:buNone/>
            </a:pP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Uses data models and protocols like gRPC, NETCONF, and JSON.</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Streams data continuously, providing near real-time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3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DB2C626-F604-B5E4-40C8-854E54DD0F5F}"/>
              </a:ext>
            </a:extLst>
          </p:cNvPr>
          <p:cNvSpPr txBox="1"/>
          <p:nvPr/>
        </p:nvSpPr>
        <p:spPr>
          <a:xfrm>
            <a:off x="3242821" y="575035"/>
            <a:ext cx="4392890" cy="646331"/>
          </a:xfrm>
          <a:prstGeom prst="rect">
            <a:avLst/>
          </a:prstGeom>
          <a:noFill/>
        </p:spPr>
        <p:txBody>
          <a:bodyPr wrap="square" rtlCol="0">
            <a:spAutoFit/>
          </a:bodyPr>
          <a:lstStyle/>
          <a:p>
            <a:pPr algn="ctr"/>
            <a:r>
              <a:rPr lang="en-IN" sz="3600" b="1" dirty="0">
                <a:solidFill>
                  <a:schemeClr val="accent5">
                    <a:lumMod val="50000"/>
                  </a:schemeClr>
                </a:solidFill>
                <a:latin typeface="Times New Roman" panose="02020603050405020304" pitchFamily="18" charset="0"/>
                <a:cs typeface="Times New Roman" panose="02020603050405020304" pitchFamily="18" charset="0"/>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rPr>
              <a:t>OVERVIEW</a:t>
            </a:r>
          </a:p>
        </p:txBody>
      </p:sp>
      <p:sp>
        <p:nvSpPr>
          <p:cNvPr id="7" name="TextBox 6">
            <a:extLst>
              <a:ext uri="{FF2B5EF4-FFF2-40B4-BE49-F238E27FC236}">
                <a16:creationId xmlns:a16="http://schemas.microsoft.com/office/drawing/2014/main" id="{48A3767D-33CE-99A4-54AB-E905BC420631}"/>
              </a:ext>
            </a:extLst>
          </p:cNvPr>
          <p:cNvSpPr txBox="1"/>
          <p:nvPr/>
        </p:nvSpPr>
        <p:spPr>
          <a:xfrm>
            <a:off x="1461155" y="1791093"/>
            <a:ext cx="8889476"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Objectives.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Initial Setup And Development.</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Dependencies.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SNMP Client Implementation.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Telemetry Client Implementation.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 Processing.</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 Aggregation.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Testing And Integration.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022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E8224D2D-CDCE-70DA-C858-D4EC0A9D529B}"/>
              </a:ext>
            </a:extLst>
          </p:cNvPr>
          <p:cNvSpPr/>
          <p:nvPr/>
        </p:nvSpPr>
        <p:spPr>
          <a:xfrm>
            <a:off x="431513" y="785050"/>
            <a:ext cx="10102565"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ADVANTAGES OF STREAMING TELEMETRY</a:t>
            </a:r>
          </a:p>
        </p:txBody>
      </p:sp>
      <p:pic>
        <p:nvPicPr>
          <p:cNvPr id="6" name="Picture 5" descr="Logo&#10;&#10;Description automatically generated">
            <a:extLst>
              <a:ext uri="{FF2B5EF4-FFF2-40B4-BE49-F238E27FC236}">
                <a16:creationId xmlns:a16="http://schemas.microsoft.com/office/drawing/2014/main" id="{B0C116A6-01EB-4362-6EA7-A0B1B4486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0F8159EC-0AAF-B147-072A-E08BE756DBF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14E39AC4-65C5-B8B2-44E2-8C70EFB4E995}"/>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20</a:t>
            </a:fld>
            <a:endParaRPr lang="en-US" dirty="0">
              <a:solidFill>
                <a:schemeClr val="tx1"/>
              </a:solidFill>
            </a:endParaRPr>
          </a:p>
        </p:txBody>
      </p:sp>
      <p:sp>
        <p:nvSpPr>
          <p:cNvPr id="9" name="TextBox 8">
            <a:extLst>
              <a:ext uri="{FF2B5EF4-FFF2-40B4-BE49-F238E27FC236}">
                <a16:creationId xmlns:a16="http://schemas.microsoft.com/office/drawing/2014/main" id="{F177B75B-B156-AC0D-5801-2A5F95F5DF49}"/>
              </a:ext>
            </a:extLst>
          </p:cNvPr>
          <p:cNvSpPr txBox="1"/>
          <p:nvPr/>
        </p:nvSpPr>
        <p:spPr>
          <a:xfrm>
            <a:off x="868680" y="1975526"/>
            <a:ext cx="10613167" cy="41549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Real-Time Monitoring:</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Provides immediate insights into network performance and health.</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Scalability:</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Handles large volumes of data from numerous devices efficiently.</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Reduced Overhead:</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Minimizes the load on network devices by avoiding constant polling.</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Granular Data:</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Offers fine-grained, high-frequency data for detailed analysis.</a:t>
            </a:r>
          </a:p>
        </p:txBody>
      </p:sp>
    </p:spTree>
    <p:extLst>
      <p:ext uri="{BB962C8B-B14F-4D97-AF65-F5344CB8AC3E}">
        <p14:creationId xmlns:p14="http://schemas.microsoft.com/office/powerpoint/2010/main" val="269033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554E91D3-722F-4B32-8E9F-D635C7C6D0D2}"/>
              </a:ext>
            </a:extLst>
          </p:cNvPr>
          <p:cNvSpPr/>
          <p:nvPr/>
        </p:nvSpPr>
        <p:spPr>
          <a:xfrm>
            <a:off x="754396" y="568662"/>
            <a:ext cx="10102565"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TELEMETRY USECASES</a:t>
            </a: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FF42BEA6-C167-8DF9-EC9F-313FF300B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EA2106C6-C530-695B-A552-DC7AA8098AEC}"/>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E74AA210-81B2-BBFD-EB44-BCE6B5DC0870}"/>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21</a:t>
            </a:fld>
            <a:endParaRPr lang="en-US" dirty="0">
              <a:solidFill>
                <a:schemeClr val="tx1"/>
              </a:solidFill>
            </a:endParaRPr>
          </a:p>
        </p:txBody>
      </p:sp>
      <p:sp>
        <p:nvSpPr>
          <p:cNvPr id="9" name="TextBox 8">
            <a:extLst>
              <a:ext uri="{FF2B5EF4-FFF2-40B4-BE49-F238E27FC236}">
                <a16:creationId xmlns:a16="http://schemas.microsoft.com/office/drawing/2014/main" id="{A3B94A78-FB94-00CC-AFF9-95F13D6ADA61}"/>
              </a:ext>
            </a:extLst>
          </p:cNvPr>
          <p:cNvSpPr txBox="1"/>
          <p:nvPr/>
        </p:nvSpPr>
        <p:spPr>
          <a:xfrm>
            <a:off x="273074" y="1354574"/>
            <a:ext cx="11403813"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Network Monitoring:</a:t>
            </a:r>
          </a:p>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b="1" dirty="0">
                <a:latin typeface="Times New Roman" panose="02020603050405020304" pitchFamily="18" charset="0"/>
                <a:cs typeface="Times New Roman" panose="02020603050405020304" pitchFamily="18" charset="0"/>
              </a:rPr>
              <a:t>Description:</a:t>
            </a:r>
            <a:r>
              <a:rPr lang="en-US" sz="2400" dirty="0">
                <a:latin typeface="Times New Roman" panose="02020603050405020304" pitchFamily="18" charset="0"/>
                <a:cs typeface="Times New Roman" panose="02020603050405020304" pitchFamily="18" charset="0"/>
              </a:rPr>
              <a:t> Track the health and performance of network devices.</a:t>
            </a:r>
          </a:p>
          <a:p>
            <a:pPr marL="457200" lvl="1" indent="0">
              <a:buNone/>
            </a:pPr>
            <a:r>
              <a:rPr lang="en-US" sz="2400" b="1" dirty="0">
                <a:latin typeface="Times New Roman" panose="02020603050405020304" pitchFamily="18" charset="0"/>
                <a:cs typeface="Times New Roman" panose="02020603050405020304" pitchFamily="18" charset="0"/>
              </a:rPr>
              <a:t>Details:</a:t>
            </a:r>
            <a:r>
              <a:rPr lang="en-US" sz="2400" dirty="0">
                <a:latin typeface="Times New Roman" panose="02020603050405020304" pitchFamily="18" charset="0"/>
                <a:cs typeface="Times New Roman" panose="02020603050405020304" pitchFamily="18" charset="0"/>
              </a:rPr>
              <a:t> Continuously monitor metrics such as CPU load, memory usage, bandwidth, and device availability. This helps in early detection of potential issues and ensures the network operates smoothly.</a:t>
            </a:r>
          </a:p>
          <a:p>
            <a:pPr marL="457200" lvl="1"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Fault Management:</a:t>
            </a:r>
          </a:p>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b="1" dirty="0">
                <a:latin typeface="Times New Roman" panose="02020603050405020304" pitchFamily="18" charset="0"/>
                <a:cs typeface="Times New Roman" panose="02020603050405020304" pitchFamily="18" charset="0"/>
              </a:rPr>
              <a:t>Description:</a:t>
            </a:r>
            <a:r>
              <a:rPr lang="en-US" sz="2400" dirty="0">
                <a:latin typeface="Times New Roman" panose="02020603050405020304" pitchFamily="18" charset="0"/>
                <a:cs typeface="Times New Roman" panose="02020603050405020304" pitchFamily="18" charset="0"/>
              </a:rPr>
              <a:t> Receive alerts and diagnose issues quickly.</a:t>
            </a:r>
          </a:p>
          <a:p>
            <a:pPr marL="457200" lvl="1" indent="0">
              <a:buNone/>
            </a:pPr>
            <a:r>
              <a:rPr lang="en-US" sz="2400" b="1" dirty="0">
                <a:latin typeface="Times New Roman" panose="02020603050405020304" pitchFamily="18" charset="0"/>
                <a:cs typeface="Times New Roman" panose="02020603050405020304" pitchFamily="18" charset="0"/>
              </a:rPr>
              <a:t>Details:</a:t>
            </a:r>
            <a:r>
              <a:rPr lang="en-US" sz="2400" dirty="0">
                <a:latin typeface="Times New Roman" panose="02020603050405020304" pitchFamily="18" charset="0"/>
                <a:cs typeface="Times New Roman" panose="02020603050405020304" pitchFamily="18" charset="0"/>
              </a:rPr>
              <a:t> Streaming telemetry provides real-time alerts and detailed data for prompt issue identification and resolution, reducing downtime.</a:t>
            </a:r>
          </a:p>
        </p:txBody>
      </p:sp>
    </p:spTree>
    <p:extLst>
      <p:ext uri="{BB962C8B-B14F-4D97-AF65-F5344CB8AC3E}">
        <p14:creationId xmlns:p14="http://schemas.microsoft.com/office/powerpoint/2010/main" val="1618890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E5A8A65E-3D62-94FB-3633-16C5AF67EDC2}"/>
              </a:ext>
            </a:extLst>
          </p:cNvPr>
          <p:cNvSpPr/>
          <p:nvPr/>
        </p:nvSpPr>
        <p:spPr>
          <a:xfrm>
            <a:off x="754396" y="725923"/>
            <a:ext cx="10102565" cy="492443"/>
          </a:xfrm>
          <a:prstGeom prst="rect">
            <a:avLst/>
          </a:prstGeom>
        </p:spPr>
        <p:txBody>
          <a:bodyPr wrap="square" lIns="0" tIns="0" rIns="0" bIns="0">
            <a:spAutoFit/>
          </a:bodyPr>
          <a:lstStyle/>
          <a:p>
            <a:pPr algn="ctr">
              <a:spcBef>
                <a:spcPct val="0"/>
              </a:spcBef>
            </a:pPr>
            <a:r>
              <a:rPr lang="en-IN" sz="3200" b="1" dirty="0">
                <a:solidFill>
                  <a:schemeClr val="accent5">
                    <a:lumMod val="75000"/>
                  </a:schemeClr>
                </a:solidFill>
                <a:latin typeface="Times New Roman" panose="02020603050405020304" pitchFamily="18" charset="0"/>
                <a:cs typeface="Times New Roman" panose="02020603050405020304" pitchFamily="18" charset="0"/>
              </a:rPr>
              <a:t>TELEMETRY OUTCOME</a:t>
            </a: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04312E29-A419-C17E-6AFA-C67F36126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09B2AB53-BCF5-A743-E84C-42AF035AEFE4}"/>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3E6F1243-3860-A9DF-B5DA-CC4115ABD8A7}"/>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22</a:t>
            </a:fld>
            <a:endParaRPr lang="en-US" dirty="0">
              <a:solidFill>
                <a:schemeClr val="tx1"/>
              </a:solidFill>
            </a:endParaRPr>
          </a:p>
        </p:txBody>
      </p:sp>
      <p:sp>
        <p:nvSpPr>
          <p:cNvPr id="9" name="TextBox 8">
            <a:extLst>
              <a:ext uri="{FF2B5EF4-FFF2-40B4-BE49-F238E27FC236}">
                <a16:creationId xmlns:a16="http://schemas.microsoft.com/office/drawing/2014/main" id="{1F8D838D-D2E8-A24C-799B-F406ECEFAB5C}"/>
              </a:ext>
            </a:extLst>
          </p:cNvPr>
          <p:cNvSpPr txBox="1"/>
          <p:nvPr/>
        </p:nvSpPr>
        <p:spPr>
          <a:xfrm>
            <a:off x="431513" y="1890999"/>
            <a:ext cx="11073383" cy="34778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200" dirty="0">
                <a:latin typeface="Times New Roman" panose="02020603050405020304" pitchFamily="18" charset="0"/>
                <a:ea typeface="+mn-lt"/>
                <a:cs typeface="Times New Roman" panose="02020603050405020304" pitchFamily="18" charset="0"/>
              </a:rPr>
              <a:t> The Telemetry Client class is designed to report CPU usage metrics using the Open Telemetry API. In this code, an instance of Telemetry Client is created, and then the reportCpuUsage method is called with a CPU usage value of 75.5%. This value is added to the cpuUsageCounter, effectively recording the CPU usage metric.</a:t>
            </a: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dirty="0">
                <a:latin typeface="Times New Roman" panose="02020603050405020304" pitchFamily="18" charset="0"/>
                <a:ea typeface="+mn-lt"/>
                <a:cs typeface="Times New Roman" panose="02020603050405020304" pitchFamily="18" charset="0"/>
              </a:rPr>
              <a:t>The constructor initializes a Meter instance from the global Open Telemetry instance, named "network-monitoring“</a:t>
            </a: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dirty="0">
                <a:latin typeface="Times New Roman" panose="02020603050405020304" pitchFamily="18" charset="0"/>
                <a:ea typeface="+mn-lt"/>
                <a:cs typeface="Times New Roman" panose="02020603050405020304" pitchFamily="18" charset="0"/>
              </a:rPr>
              <a:t>The reportCpuUsage method allows reporting of CPU usage by adding the specified usage value to the cpuUsageCounter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97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8973174D-682B-E11B-EAD6-EB6663ED97C0}"/>
              </a:ext>
            </a:extLst>
          </p:cNvPr>
          <p:cNvSpPr/>
          <p:nvPr/>
        </p:nvSpPr>
        <p:spPr>
          <a:xfrm>
            <a:off x="273075" y="211475"/>
            <a:ext cx="10102565" cy="492443"/>
          </a:xfrm>
          <a:prstGeom prst="rect">
            <a:avLst/>
          </a:prstGeom>
        </p:spPr>
        <p:txBody>
          <a:bodyPr wrap="square" lIns="0" tIns="0" rIns="0" bIns="0">
            <a:spAutoFit/>
          </a:bodyPr>
          <a:lstStyle/>
          <a:p>
            <a:pPr algn="ctr">
              <a:spcBef>
                <a:spcPct val="0"/>
              </a:spcBef>
            </a:pPr>
            <a:r>
              <a:rPr lang="en-US" sz="3200" b="1" dirty="0">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PROGRAM</a:t>
            </a:r>
          </a:p>
        </p:txBody>
      </p:sp>
      <p:pic>
        <p:nvPicPr>
          <p:cNvPr id="6" name="Picture 5" descr="Logo&#10;&#10;Description automatically generated">
            <a:extLst>
              <a:ext uri="{FF2B5EF4-FFF2-40B4-BE49-F238E27FC236}">
                <a16:creationId xmlns:a16="http://schemas.microsoft.com/office/drawing/2014/main" id="{FD158E1B-D887-E079-C298-7CA2D3240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100552BA-CF0B-A7EE-8511-09A460C4E263}"/>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AD016AD9-33C9-E181-0AC1-F424DCCDFBE4}"/>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23</a:t>
            </a:fld>
            <a:endParaRPr lang="en-US" dirty="0">
              <a:solidFill>
                <a:schemeClr val="tx1"/>
              </a:solidFill>
            </a:endParaRPr>
          </a:p>
        </p:txBody>
      </p:sp>
      <p:sp>
        <p:nvSpPr>
          <p:cNvPr id="9" name="TextBox 8">
            <a:extLst>
              <a:ext uri="{FF2B5EF4-FFF2-40B4-BE49-F238E27FC236}">
                <a16:creationId xmlns:a16="http://schemas.microsoft.com/office/drawing/2014/main" id="{F3C7DE43-D216-7DD5-1201-DAE4182E3838}"/>
              </a:ext>
            </a:extLst>
          </p:cNvPr>
          <p:cNvSpPr txBox="1"/>
          <p:nvPr/>
        </p:nvSpPr>
        <p:spPr>
          <a:xfrm>
            <a:off x="273075" y="1354574"/>
            <a:ext cx="41325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187CC"/>
                </a:solidFill>
                <a:latin typeface="HK Grotesk"/>
              </a:rPr>
              <a:t>Slide details here</a:t>
            </a:r>
          </a:p>
        </p:txBody>
      </p:sp>
      <p:pic>
        <p:nvPicPr>
          <p:cNvPr id="3" name="Picture 2">
            <a:extLst>
              <a:ext uri="{FF2B5EF4-FFF2-40B4-BE49-F238E27FC236}">
                <a16:creationId xmlns:a16="http://schemas.microsoft.com/office/drawing/2014/main" id="{D89DF086-9F44-CF68-F80E-525AF51C8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0" y="1018093"/>
            <a:ext cx="11246177" cy="5317559"/>
          </a:xfrm>
          <a:prstGeom prst="rect">
            <a:avLst/>
          </a:prstGeom>
        </p:spPr>
      </p:pic>
    </p:spTree>
    <p:extLst>
      <p:ext uri="{BB962C8B-B14F-4D97-AF65-F5344CB8AC3E}">
        <p14:creationId xmlns:p14="http://schemas.microsoft.com/office/powerpoint/2010/main" val="236429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55">
            <a:extLst>
              <a:ext uri="{FF2B5EF4-FFF2-40B4-BE49-F238E27FC236}">
                <a16:creationId xmlns:a16="http://schemas.microsoft.com/office/drawing/2014/main" id="{775BC3E4-939D-6BBD-8C9E-2F69CA61D476}"/>
              </a:ext>
            </a:extLst>
          </p:cNvPr>
          <p:cNvSpPr/>
          <p:nvPr/>
        </p:nvSpPr>
        <p:spPr>
          <a:xfrm>
            <a:off x="273075" y="211475"/>
            <a:ext cx="10102565" cy="492443"/>
          </a:xfrm>
          <a:prstGeom prst="rect">
            <a:avLst/>
          </a:prstGeom>
        </p:spPr>
        <p:txBody>
          <a:bodyPr wrap="square" lIns="0" tIns="0" rIns="0" bIns="0">
            <a:spAutoFit/>
          </a:bodyPr>
          <a:lstStyle/>
          <a:p>
            <a:pPr algn="just">
              <a:spcBef>
                <a:spcPct val="0"/>
              </a:spcBef>
            </a:pPr>
            <a:r>
              <a:rPr lang="en-US" sz="3200" b="1" dirty="0">
                <a:solidFill>
                  <a:srgbClr val="0187CC"/>
                </a:solidFill>
                <a:latin typeface="Times New Roman" panose="02020603050405020304" pitchFamily="18" charset="0"/>
                <a:cs typeface="Times New Roman" panose="02020603050405020304" pitchFamily="18" charset="0"/>
              </a:rPr>
              <a:t>                                </a:t>
            </a:r>
            <a:endParaRPr lang="en-US" sz="3200" b="1" dirty="0">
              <a:solidFill>
                <a:srgbClr val="0187CC"/>
              </a:solidFill>
              <a:latin typeface="HK Grotesk Bold"/>
            </a:endParaRPr>
          </a:p>
        </p:txBody>
      </p:sp>
      <p:pic>
        <p:nvPicPr>
          <p:cNvPr id="16" name="Picture 15" descr="Logo&#10;&#10;Description automatically generated">
            <a:extLst>
              <a:ext uri="{FF2B5EF4-FFF2-40B4-BE49-F238E27FC236}">
                <a16:creationId xmlns:a16="http://schemas.microsoft.com/office/drawing/2014/main" id="{C81E9B00-82A7-E064-618E-345725E9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7" name="TextBox 5">
            <a:extLst>
              <a:ext uri="{FF2B5EF4-FFF2-40B4-BE49-F238E27FC236}">
                <a16:creationId xmlns:a16="http://schemas.microsoft.com/office/drawing/2014/main" id="{00DCD23D-A21D-E20F-7161-ECAE46E9C494}"/>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18" name="Slide Number Placeholder 5">
            <a:extLst>
              <a:ext uri="{FF2B5EF4-FFF2-40B4-BE49-F238E27FC236}">
                <a16:creationId xmlns:a16="http://schemas.microsoft.com/office/drawing/2014/main" id="{E4D60274-079B-8780-E95D-B3CCE01EEE6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24</a:t>
            </a:fld>
            <a:endParaRPr lang="en-US" dirty="0">
              <a:solidFill>
                <a:schemeClr val="tx1"/>
              </a:solidFill>
            </a:endParaRPr>
          </a:p>
        </p:txBody>
      </p:sp>
      <p:sp>
        <p:nvSpPr>
          <p:cNvPr id="2" name="TextBox 1">
            <a:extLst>
              <a:ext uri="{FF2B5EF4-FFF2-40B4-BE49-F238E27FC236}">
                <a16:creationId xmlns:a16="http://schemas.microsoft.com/office/drawing/2014/main" id="{BCB71AA7-C801-8564-8E50-71D947BEAC89}"/>
              </a:ext>
            </a:extLst>
          </p:cNvPr>
          <p:cNvSpPr txBox="1"/>
          <p:nvPr/>
        </p:nvSpPr>
        <p:spPr>
          <a:xfrm>
            <a:off x="1807635" y="211475"/>
            <a:ext cx="579979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                </a:t>
            </a:r>
            <a:r>
              <a:rPr lang="en-IN" sz="3200" b="1" dirty="0">
                <a:solidFill>
                  <a:schemeClr val="accent5">
                    <a:lumMod val="75000"/>
                  </a:schemeClr>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91307E43-6514-CFD7-A3BA-64DFDDAFD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3" y="1210398"/>
            <a:ext cx="11014435" cy="5083721"/>
          </a:xfrm>
          <a:prstGeom prst="rect">
            <a:avLst/>
          </a:prstGeom>
        </p:spPr>
      </p:pic>
    </p:spTree>
    <p:extLst>
      <p:ext uri="{BB962C8B-B14F-4D97-AF65-F5344CB8AC3E}">
        <p14:creationId xmlns:p14="http://schemas.microsoft.com/office/powerpoint/2010/main" val="380576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55">
            <a:extLst>
              <a:ext uri="{FF2B5EF4-FFF2-40B4-BE49-F238E27FC236}">
                <a16:creationId xmlns:a16="http://schemas.microsoft.com/office/drawing/2014/main" id="{69B3D965-30FA-6163-EFD8-10EA20C88938}"/>
              </a:ext>
            </a:extLst>
          </p:cNvPr>
          <p:cNvSpPr/>
          <p:nvPr/>
        </p:nvSpPr>
        <p:spPr>
          <a:xfrm>
            <a:off x="581595" y="466895"/>
            <a:ext cx="10102565" cy="553998"/>
          </a:xfrm>
          <a:prstGeom prst="rect">
            <a:avLst/>
          </a:prstGeom>
        </p:spPr>
        <p:txBody>
          <a:bodyPr wrap="square" lIns="0" tIns="0" rIns="0" bIns="0">
            <a:spAutoFit/>
          </a:bodyPr>
          <a:lstStyle/>
          <a:p>
            <a:pPr algn="ctr">
              <a:spcBef>
                <a:spcPct val="0"/>
              </a:spcBef>
            </a:pPr>
            <a:r>
              <a:rPr lang="en-US" sz="3600" b="1" dirty="0">
                <a:solidFill>
                  <a:schemeClr val="accent5">
                    <a:lumMod val="75000"/>
                  </a:schemeClr>
                </a:solidFill>
                <a:latin typeface="Times New Roman" panose="02020603050405020304" pitchFamily="18" charset="0"/>
                <a:cs typeface="Times New Roman" panose="02020603050405020304" pitchFamily="18" charset="0"/>
              </a:rPr>
              <a:t>DATA PROCESSING</a:t>
            </a:r>
            <a:endParaRPr lang="en-US" sz="3600" b="1" dirty="0">
              <a:solidFill>
                <a:schemeClr val="accent5">
                  <a:lumMod val="75000"/>
                </a:schemeClr>
              </a:solidFill>
              <a:latin typeface="HK Grotesk Bold"/>
            </a:endParaRPr>
          </a:p>
        </p:txBody>
      </p:sp>
      <p:pic>
        <p:nvPicPr>
          <p:cNvPr id="13" name="Picture 12" descr="Logo&#10;&#10;Description automatically generated">
            <a:extLst>
              <a:ext uri="{FF2B5EF4-FFF2-40B4-BE49-F238E27FC236}">
                <a16:creationId xmlns:a16="http://schemas.microsoft.com/office/drawing/2014/main" id="{2A758B2A-F4C0-F500-5351-370D8D534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4" name="TextBox 5">
            <a:extLst>
              <a:ext uri="{FF2B5EF4-FFF2-40B4-BE49-F238E27FC236}">
                <a16:creationId xmlns:a16="http://schemas.microsoft.com/office/drawing/2014/main" id="{CCB5EE8B-B1AC-84D6-87FC-3906715463D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15" name="Slide Number Placeholder 5">
            <a:extLst>
              <a:ext uri="{FF2B5EF4-FFF2-40B4-BE49-F238E27FC236}">
                <a16:creationId xmlns:a16="http://schemas.microsoft.com/office/drawing/2014/main" id="{980C4390-FCC5-CEAA-D2D2-538564C4797F}"/>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25</a:t>
            </a:fld>
            <a:endParaRPr lang="en-US" dirty="0">
              <a:solidFill>
                <a:schemeClr val="tx1"/>
              </a:solidFill>
            </a:endParaRPr>
          </a:p>
        </p:txBody>
      </p:sp>
      <p:sp>
        <p:nvSpPr>
          <p:cNvPr id="16" name="TextBox 15">
            <a:extLst>
              <a:ext uri="{FF2B5EF4-FFF2-40B4-BE49-F238E27FC236}">
                <a16:creationId xmlns:a16="http://schemas.microsoft.com/office/drawing/2014/main" id="{4B9817FE-E347-72D6-D850-03F413D784B1}"/>
              </a:ext>
            </a:extLst>
          </p:cNvPr>
          <p:cNvSpPr txBox="1"/>
          <p:nvPr/>
        </p:nvSpPr>
        <p:spPr>
          <a:xfrm>
            <a:off x="384048" y="1426464"/>
            <a:ext cx="10969751"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Collection</a:t>
            </a:r>
            <a:r>
              <a:rPr lang="en-US" sz="2400" dirty="0">
                <a:solidFill>
                  <a:schemeClr val="accent5">
                    <a:lumMod val="75000"/>
                  </a:schemeClr>
                </a:solidFill>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Definition:</a:t>
            </a:r>
            <a:r>
              <a:rPr lang="en-US" sz="2400" dirty="0">
                <a:latin typeface="Times New Roman" panose="02020603050405020304" pitchFamily="18" charset="0"/>
                <a:cs typeface="Times New Roman" panose="02020603050405020304" pitchFamily="18" charset="0"/>
              </a:rPr>
              <a:t> Gathering raw data from various sources such as network devices, sensors, or applications.</a:t>
            </a:r>
          </a:p>
          <a:p>
            <a:pPr marL="0" indent="0">
              <a:buNone/>
            </a:pPr>
            <a:r>
              <a:rPr lang="en-US" sz="2400" b="1" dirty="0">
                <a:latin typeface="Times New Roman" panose="02020603050405020304" pitchFamily="18" charset="0"/>
                <a:cs typeface="Times New Roman" panose="02020603050405020304" pitchFamily="18" charset="0"/>
              </a:rPr>
              <a:t>         Example:</a:t>
            </a:r>
            <a:r>
              <a:rPr lang="en-US" sz="2400" dirty="0">
                <a:latin typeface="Times New Roman" panose="02020603050405020304" pitchFamily="18" charset="0"/>
                <a:cs typeface="Times New Roman" panose="02020603050405020304" pitchFamily="18" charset="0"/>
              </a:rPr>
              <a:t> Collecting SNMP data, streaming telemetry data via gRPC, or logs from network devices.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Ingestion:</a:t>
            </a: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Definition:</a:t>
            </a:r>
            <a:r>
              <a:rPr lang="en-US" sz="2400" dirty="0">
                <a:latin typeface="Times New Roman" panose="02020603050405020304" pitchFamily="18" charset="0"/>
                <a:cs typeface="Times New Roman" panose="02020603050405020304" pitchFamily="18" charset="0"/>
              </a:rPr>
              <a:t> Transferring the collected data to a central system for further processing.</a:t>
            </a:r>
          </a:p>
          <a:p>
            <a:pPr marL="0" indent="0">
              <a:buNone/>
            </a:pPr>
            <a:r>
              <a:rPr lang="en-US" sz="2400" b="1" dirty="0">
                <a:latin typeface="Times New Roman" panose="02020603050405020304" pitchFamily="18" charset="0"/>
                <a:cs typeface="Times New Roman" panose="02020603050405020304" pitchFamily="18" charset="0"/>
              </a:rPr>
              <a:t>        Example:</a:t>
            </a:r>
            <a:r>
              <a:rPr lang="en-US" sz="2400" dirty="0">
                <a:latin typeface="Times New Roman" panose="02020603050405020304" pitchFamily="18" charset="0"/>
                <a:cs typeface="Times New Roman" panose="02020603050405020304" pitchFamily="18" charset="0"/>
              </a:rPr>
              <a:t> Using data ingestion tools like Apache Kafka, </a:t>
            </a:r>
            <a:r>
              <a:rPr lang="en-US" sz="2400" dirty="0" err="1">
                <a:latin typeface="Times New Roman" panose="02020603050405020304" pitchFamily="18" charset="0"/>
                <a:cs typeface="Times New Roman" panose="02020603050405020304" pitchFamily="18" charset="0"/>
              </a:rPr>
              <a:t>Fluentd</a:t>
            </a:r>
            <a:r>
              <a:rPr lang="en-US" sz="2400" dirty="0">
                <a:latin typeface="Times New Roman" panose="02020603050405020304" pitchFamily="18" charset="0"/>
                <a:cs typeface="Times New Roman" panose="02020603050405020304" pitchFamily="18" charset="0"/>
              </a:rPr>
              <a:t>, or Logstash to transfer data to processing systems.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45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4A263E98-254F-76E1-DD04-6FC83717A4F9}"/>
              </a:ext>
            </a:extLst>
          </p:cNvPr>
          <p:cNvSpPr/>
          <p:nvPr/>
        </p:nvSpPr>
        <p:spPr>
          <a:xfrm>
            <a:off x="0" y="363794"/>
            <a:ext cx="10102565" cy="492443"/>
          </a:xfrm>
          <a:prstGeom prst="rect">
            <a:avLst/>
          </a:prstGeom>
        </p:spPr>
        <p:txBody>
          <a:bodyPr wrap="square" lIns="0" tIns="0" rIns="0" bIns="0">
            <a:sp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                                            FLOWCHART</a:t>
            </a:r>
          </a:p>
        </p:txBody>
      </p:sp>
      <p:pic>
        <p:nvPicPr>
          <p:cNvPr id="6" name="Picture 5" descr="Logo&#10;&#10;Description automatically generated">
            <a:extLst>
              <a:ext uri="{FF2B5EF4-FFF2-40B4-BE49-F238E27FC236}">
                <a16:creationId xmlns:a16="http://schemas.microsoft.com/office/drawing/2014/main" id="{60E7AD89-78DB-BA08-6F30-5574F1344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991A8147-7A51-45A5-3FD7-62D15931470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C14C2A2D-922C-155E-1A49-B793774D638D}"/>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26</a:t>
            </a:fld>
            <a:endParaRPr lang="en-US" dirty="0">
              <a:solidFill>
                <a:schemeClr val="tx1"/>
              </a:solidFill>
            </a:endParaRPr>
          </a:p>
        </p:txBody>
      </p:sp>
      <p:pic>
        <p:nvPicPr>
          <p:cNvPr id="10" name="Picture 9">
            <a:extLst>
              <a:ext uri="{FF2B5EF4-FFF2-40B4-BE49-F238E27FC236}">
                <a16:creationId xmlns:a16="http://schemas.microsoft.com/office/drawing/2014/main" id="{8F1F398E-ED12-F2B2-97BD-B5E21134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599" y="1604913"/>
            <a:ext cx="6259403" cy="4590853"/>
          </a:xfrm>
          <a:prstGeom prst="rect">
            <a:avLst/>
          </a:prstGeom>
        </p:spPr>
      </p:pic>
    </p:spTree>
    <p:extLst>
      <p:ext uri="{BB962C8B-B14F-4D97-AF65-F5344CB8AC3E}">
        <p14:creationId xmlns:p14="http://schemas.microsoft.com/office/powerpoint/2010/main" val="327835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23022A8C-209A-AD9D-4F5D-627231FA1C18}"/>
              </a:ext>
            </a:extLst>
          </p:cNvPr>
          <p:cNvSpPr/>
          <p:nvPr/>
        </p:nvSpPr>
        <p:spPr>
          <a:xfrm>
            <a:off x="431513" y="503706"/>
            <a:ext cx="10102565"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DATA  AGGREGATION</a:t>
            </a: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565E84A4-4F2F-7D8E-34D3-851C9759A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E7B64D2B-F467-D45A-2936-CAC275584642}"/>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2A74DD9E-4F37-7D99-3239-53DDB2F4BC5D}"/>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27</a:t>
            </a:fld>
            <a:endParaRPr lang="en-US" dirty="0">
              <a:solidFill>
                <a:schemeClr val="tx1"/>
              </a:solidFill>
            </a:endParaRPr>
          </a:p>
        </p:txBody>
      </p:sp>
      <p:sp>
        <p:nvSpPr>
          <p:cNvPr id="9" name="TextBox 8">
            <a:extLst>
              <a:ext uri="{FF2B5EF4-FFF2-40B4-BE49-F238E27FC236}">
                <a16:creationId xmlns:a16="http://schemas.microsoft.com/office/drawing/2014/main" id="{1BB55658-CB50-A559-CF50-683F3888195C}"/>
              </a:ext>
            </a:extLst>
          </p:cNvPr>
          <p:cNvSpPr txBox="1"/>
          <p:nvPr/>
        </p:nvSpPr>
        <p:spPr>
          <a:xfrm>
            <a:off x="411480" y="1563624"/>
            <a:ext cx="10789919" cy="455509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Purpose of Data Aggregation:</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1.Simplification:</a:t>
            </a:r>
            <a:r>
              <a:rPr lang="en-US" sz="2200" dirty="0">
                <a:latin typeface="Times New Roman" panose="02020603050405020304" pitchFamily="18" charset="0"/>
                <a:cs typeface="Times New Roman" panose="02020603050405020304" pitchFamily="18" charset="0"/>
              </a:rPr>
              <a:t> Reduces the complexity of data by summarizing it.</a:t>
            </a:r>
          </a:p>
          <a:p>
            <a:pPr marL="0" indent="0">
              <a:buNone/>
            </a:pPr>
            <a:r>
              <a:rPr lang="en-US" sz="2200" b="1" dirty="0">
                <a:latin typeface="Times New Roman" panose="02020603050405020304" pitchFamily="18" charset="0"/>
                <a:cs typeface="Times New Roman" panose="02020603050405020304" pitchFamily="18" charset="0"/>
              </a:rPr>
              <a:t>2.Scalability:</a:t>
            </a:r>
            <a:r>
              <a:rPr lang="en-US" sz="2200" dirty="0">
                <a:latin typeface="Times New Roman" panose="02020603050405020304" pitchFamily="18" charset="0"/>
                <a:cs typeface="Times New Roman" panose="02020603050405020304" pitchFamily="18" charset="0"/>
              </a:rPr>
              <a:t> Enables handling large volumes of data by consolidating it.</a:t>
            </a:r>
          </a:p>
          <a:p>
            <a:pPr marL="0" indent="0">
              <a:buNone/>
            </a:pPr>
            <a:r>
              <a:rPr lang="en-US" sz="2200" b="1" dirty="0">
                <a:latin typeface="Times New Roman" panose="02020603050405020304" pitchFamily="18" charset="0"/>
                <a:cs typeface="Times New Roman" panose="02020603050405020304" pitchFamily="18" charset="0"/>
              </a:rPr>
              <a:t>3.Insights:</a:t>
            </a:r>
            <a:r>
              <a:rPr lang="en-US" sz="2200" dirty="0">
                <a:latin typeface="Times New Roman" panose="02020603050405020304" pitchFamily="18" charset="0"/>
                <a:cs typeface="Times New Roman" panose="02020603050405020304" pitchFamily="18" charset="0"/>
              </a:rPr>
              <a:t> Provides high-level insights that are useful for decision making.</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solidFill>
                  <a:schemeClr val="accent5">
                    <a:lumMod val="75000"/>
                  </a:schemeClr>
                </a:solidFill>
                <a:latin typeface="Times New Roman" panose="02020603050405020304" pitchFamily="18" charset="0"/>
                <a:cs typeface="Times New Roman" panose="02020603050405020304" pitchFamily="18" charset="0"/>
              </a:rPr>
              <a:t>Types of Data Aggregation:</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Summarization:</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Aggregating data to provide summary statistics such as sum, average, minimum, and maximum.</a:t>
            </a:r>
          </a:p>
          <a:p>
            <a:pPr marL="457200" lvl="1"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Calculating the average CPU usage of a router over a 24-hour period.</a:t>
            </a: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85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B3973663-6D77-DA5E-3580-BB79DE3437F8}"/>
              </a:ext>
            </a:extLst>
          </p:cNvPr>
          <p:cNvSpPr/>
          <p:nvPr/>
        </p:nvSpPr>
        <p:spPr>
          <a:xfrm>
            <a:off x="431513" y="475426"/>
            <a:ext cx="10102565" cy="492443"/>
          </a:xfrm>
          <a:prstGeom prst="rect">
            <a:avLst/>
          </a:prstGeom>
        </p:spPr>
        <p:txBody>
          <a:bodyPr wrap="square" lIns="0" tIns="0" rIns="0" bIns="0">
            <a:spAutoFit/>
          </a:bodyPr>
          <a:lstStyle/>
          <a:p>
            <a:pPr algn="ctr"/>
            <a:r>
              <a:rPr lang="en-IN" sz="3200" b="1" dirty="0">
                <a:solidFill>
                  <a:schemeClr val="accent5">
                    <a:lumMod val="75000"/>
                  </a:schemeClr>
                </a:solidFill>
                <a:latin typeface="Times New Roman" panose="02020603050405020304" pitchFamily="18" charset="0"/>
                <a:cs typeface="Times New Roman" panose="02020603050405020304" pitchFamily="18" charset="0"/>
              </a:rPr>
              <a:t>      FLOWCHART</a:t>
            </a:r>
            <a:endParaRPr lang="en-IN" sz="32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801FD375-E3AA-6C56-63EA-D1252AD36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AD82AAB5-592E-1A68-C61A-8C7BEC944726}"/>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3BA05C44-CC01-A28D-E846-81F0321DD848}"/>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28</a:t>
            </a:fld>
            <a:endParaRPr lang="en-US" dirty="0">
              <a:solidFill>
                <a:schemeClr val="tx1"/>
              </a:solidFill>
            </a:endParaRPr>
          </a:p>
        </p:txBody>
      </p:sp>
      <p:pic>
        <p:nvPicPr>
          <p:cNvPr id="10" name="Content Placeholder 6">
            <a:extLst>
              <a:ext uri="{FF2B5EF4-FFF2-40B4-BE49-F238E27FC236}">
                <a16:creationId xmlns:a16="http://schemas.microsoft.com/office/drawing/2014/main" id="{EA312E5A-21DA-FD51-3A1E-ED9BF2E4483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2412853" y="1608946"/>
            <a:ext cx="6655324" cy="4421171"/>
          </a:xfrm>
          <a:prstGeom prst="rect">
            <a:avLst/>
          </a:prstGeom>
        </p:spPr>
      </p:pic>
    </p:spTree>
    <p:extLst>
      <p:ext uri="{BB962C8B-B14F-4D97-AF65-F5344CB8AC3E}">
        <p14:creationId xmlns:p14="http://schemas.microsoft.com/office/powerpoint/2010/main" val="1611066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E214AB49-3AC4-B670-79D4-D837451836E7}"/>
              </a:ext>
            </a:extLst>
          </p:cNvPr>
          <p:cNvSpPr/>
          <p:nvPr/>
        </p:nvSpPr>
        <p:spPr>
          <a:xfrm>
            <a:off x="273075" y="211475"/>
            <a:ext cx="10102565"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PROGRAM AND OUTPUT</a:t>
            </a:r>
          </a:p>
        </p:txBody>
      </p:sp>
      <p:pic>
        <p:nvPicPr>
          <p:cNvPr id="6" name="Picture 5" descr="Logo&#10;&#10;Description automatically generated">
            <a:extLst>
              <a:ext uri="{FF2B5EF4-FFF2-40B4-BE49-F238E27FC236}">
                <a16:creationId xmlns:a16="http://schemas.microsoft.com/office/drawing/2014/main" id="{AEFFA713-F599-0E1C-5E56-87E9E56B7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0A02B3E5-A953-7FF9-65D6-488B77C06CDE}"/>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ED4A14B8-8740-614B-8EA1-9757BDEC1B3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29</a:t>
            </a:fld>
            <a:endParaRPr lang="en-US" dirty="0">
              <a:solidFill>
                <a:schemeClr val="tx1"/>
              </a:solidFill>
            </a:endParaRPr>
          </a:p>
        </p:txBody>
      </p:sp>
      <p:pic>
        <p:nvPicPr>
          <p:cNvPr id="3" name="Picture 2">
            <a:extLst>
              <a:ext uri="{FF2B5EF4-FFF2-40B4-BE49-F238E27FC236}">
                <a16:creationId xmlns:a16="http://schemas.microsoft.com/office/drawing/2014/main" id="{8AB20D20-AAE4-7875-115A-ED8F710EC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0" y="1244339"/>
            <a:ext cx="6791791" cy="4873658"/>
          </a:xfrm>
          <a:prstGeom prst="rect">
            <a:avLst/>
          </a:prstGeom>
        </p:spPr>
      </p:pic>
      <p:pic>
        <p:nvPicPr>
          <p:cNvPr id="10" name="Picture 9">
            <a:extLst>
              <a:ext uri="{FF2B5EF4-FFF2-40B4-BE49-F238E27FC236}">
                <a16:creationId xmlns:a16="http://schemas.microsoft.com/office/drawing/2014/main" id="{83092C35-272E-CBD6-EF0D-E52E6D47F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753" y="1244339"/>
            <a:ext cx="6052009" cy="4769962"/>
          </a:xfrm>
          <a:prstGeom prst="rect">
            <a:avLst/>
          </a:prstGeom>
        </p:spPr>
      </p:pic>
    </p:spTree>
    <p:extLst>
      <p:ext uri="{BB962C8B-B14F-4D97-AF65-F5344CB8AC3E}">
        <p14:creationId xmlns:p14="http://schemas.microsoft.com/office/powerpoint/2010/main" val="276085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6D745EF5-140A-94B4-EB42-6B8A9A289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9" name="TextBox 5">
            <a:extLst>
              <a:ext uri="{FF2B5EF4-FFF2-40B4-BE49-F238E27FC236}">
                <a16:creationId xmlns:a16="http://schemas.microsoft.com/office/drawing/2014/main" id="{FFA583A5-9049-D416-A90C-F0D169BB98EF}"/>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10" name="Slide Number Placeholder 5">
            <a:extLst>
              <a:ext uri="{FF2B5EF4-FFF2-40B4-BE49-F238E27FC236}">
                <a16:creationId xmlns:a16="http://schemas.microsoft.com/office/drawing/2014/main" id="{20294768-23A9-A958-83EC-C481113E629E}"/>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11" name="TextBox 10">
            <a:extLst>
              <a:ext uri="{FF2B5EF4-FFF2-40B4-BE49-F238E27FC236}">
                <a16:creationId xmlns:a16="http://schemas.microsoft.com/office/drawing/2014/main" id="{AAEB78F8-BDD2-36AA-5945-D89DC8921B40}"/>
              </a:ext>
            </a:extLst>
          </p:cNvPr>
          <p:cNvSpPr txBox="1"/>
          <p:nvPr/>
        </p:nvSpPr>
        <p:spPr>
          <a:xfrm>
            <a:off x="197660" y="198756"/>
            <a:ext cx="11531829" cy="7425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IN" sz="3200"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4A979247-9E6D-C1AB-3AF0-3A37F307B3BC}"/>
              </a:ext>
            </a:extLst>
          </p:cNvPr>
          <p:cNvSpPr txBox="1"/>
          <p:nvPr/>
        </p:nvSpPr>
        <p:spPr>
          <a:xfrm>
            <a:off x="516354" y="1284817"/>
            <a:ext cx="11022054" cy="5016758"/>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Network Monitoring Microservices designed to monitor the health and performance of network devices.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Developing a Network Monitoring Microservice in Java, focusing on data collection via SNMP and Telemetry, involves several key components: </a:t>
            </a:r>
            <a:r>
              <a:rPr lang="en-IN" sz="2000" dirty="0">
                <a:solidFill>
                  <a:srgbClr val="202124"/>
                </a:solidFill>
                <a:highlight>
                  <a:srgbClr val="FFFFFF"/>
                </a:highlight>
                <a:latin typeface="Times New Roman" panose="02020603050405020304" pitchFamily="18" charset="0"/>
                <a:cs typeface="Times New Roman" panose="02020603050405020304" pitchFamily="18" charset="0"/>
              </a:rPr>
              <a:t>D</a:t>
            </a:r>
            <a:r>
              <a:rPr lang="en-IN"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ata collection agents ,Data processing ,Data storage, User </a:t>
            </a:r>
            <a:r>
              <a:rPr lang="en-IN" sz="2000" dirty="0">
                <a:solidFill>
                  <a:srgbClr val="202124"/>
                </a:solidFill>
                <a:highlight>
                  <a:srgbClr val="FFFFFF"/>
                </a:highlight>
                <a:latin typeface="Times New Roman" panose="02020603050405020304" pitchFamily="18" charset="0"/>
                <a:cs typeface="Times New Roman" panose="02020603050405020304" pitchFamily="18" charset="0"/>
              </a:rPr>
              <a:t>I</a:t>
            </a:r>
            <a:r>
              <a:rPr lang="en-IN"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nterface for monitoring and Alerts.</a:t>
            </a:r>
          </a:p>
          <a:p>
            <a:endParaRPr lang="en-IN" sz="20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Network devices such as routers, switches, firewalls, and servers are critical components of any IT    </a:t>
            </a:r>
          </a:p>
          <a:p>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       infrastructure. Monitoring these devices is essential for:</a:t>
            </a:r>
          </a:p>
          <a:p>
            <a:pPr marL="342900" indent="-342900">
              <a:buFont typeface="Arial" panose="020B0604020202020204" pitchFamily="34" charset="0"/>
              <a:buChar char="•"/>
            </a:pP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Ensuring network stability and uptime.</a:t>
            </a:r>
          </a:p>
          <a:p>
            <a:pPr marL="342900" indent="-342900">
              <a:buFont typeface="Arial" panose="020B0604020202020204" pitchFamily="34" charset="0"/>
              <a:buChar char="•"/>
            </a:pP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Identifying and resolving issues quickly.</a:t>
            </a:r>
          </a:p>
          <a:p>
            <a:pPr marL="342900" indent="-342900">
              <a:buFont typeface="Arial" panose="020B0604020202020204" pitchFamily="34" charset="0"/>
              <a:buChar char="•"/>
            </a:pP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Optimizing performance.</a:t>
            </a:r>
          </a:p>
          <a:p>
            <a:pPr marL="342900" indent="-342900">
              <a:buFont typeface="Arial" panose="020B0604020202020204" pitchFamily="34" charset="0"/>
              <a:buChar char="•"/>
            </a:pP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Security Man</a:t>
            </a:r>
            <a:r>
              <a:rPr lang="en-US" sz="2000" dirty="0">
                <a:solidFill>
                  <a:srgbClr val="202124"/>
                </a:solidFill>
                <a:highlight>
                  <a:srgbClr val="FFFFFF"/>
                </a:highlight>
                <a:latin typeface="Times New Roman" panose="02020603050405020304" pitchFamily="18" charset="0"/>
                <a:cs typeface="Times New Roman" panose="02020603050405020304" pitchFamily="18" charset="0"/>
              </a:rPr>
              <a:t>agement.</a:t>
            </a:r>
          </a:p>
          <a:p>
            <a:endPar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solidFill>
                  <a:srgbClr val="202124"/>
                </a:solidFill>
                <a:highlight>
                  <a:srgbClr val="FFFFFF"/>
                </a:highlight>
                <a:latin typeface="Times New Roman" panose="02020603050405020304" pitchFamily="18" charset="0"/>
                <a:cs typeface="Times New Roman" panose="02020603050405020304" pitchFamily="18" charset="0"/>
              </a:rPr>
              <a:t>Importance of  Monitoring  is crucial to ensure network Reliability , Performances and Security.</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67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E214AB49-3AC4-B670-79D4-D837451836E7}"/>
              </a:ext>
            </a:extLst>
          </p:cNvPr>
          <p:cNvSpPr/>
          <p:nvPr/>
        </p:nvSpPr>
        <p:spPr>
          <a:xfrm>
            <a:off x="342990" y="276125"/>
            <a:ext cx="11010810" cy="492443"/>
          </a:xfrm>
          <a:prstGeom prst="rect">
            <a:avLst/>
          </a:prstGeom>
        </p:spPr>
        <p:txBody>
          <a:bodyPr wrap="square" lIns="0" tIns="0" rIns="0" bIns="0">
            <a:spAutoFit/>
          </a:bodyPr>
          <a:lstStyle/>
          <a:p>
            <a:pPr algn="ct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TESTING AND INTEGRATION</a:t>
            </a:r>
          </a:p>
        </p:txBody>
      </p:sp>
      <p:pic>
        <p:nvPicPr>
          <p:cNvPr id="6" name="Picture 5" descr="Logo&#10;&#10;Description automatically generated">
            <a:extLst>
              <a:ext uri="{FF2B5EF4-FFF2-40B4-BE49-F238E27FC236}">
                <a16:creationId xmlns:a16="http://schemas.microsoft.com/office/drawing/2014/main" id="{AEFFA713-F599-0E1C-5E56-87E9E56B7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0A02B3E5-A953-7FF9-65D6-488B77C06CDE}"/>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ED4A14B8-8740-614B-8EA1-9757BDEC1B3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30</a:t>
            </a:fld>
            <a:endParaRPr lang="en-US" dirty="0">
              <a:solidFill>
                <a:schemeClr val="tx1"/>
              </a:solidFill>
            </a:endParaRPr>
          </a:p>
        </p:txBody>
      </p:sp>
      <p:sp>
        <p:nvSpPr>
          <p:cNvPr id="2" name="TextBox 1">
            <a:extLst>
              <a:ext uri="{FF2B5EF4-FFF2-40B4-BE49-F238E27FC236}">
                <a16:creationId xmlns:a16="http://schemas.microsoft.com/office/drawing/2014/main" id="{82656841-F940-6DD4-2DA1-5B916423D680}"/>
              </a:ext>
            </a:extLst>
          </p:cNvPr>
          <p:cNvSpPr txBox="1"/>
          <p:nvPr/>
        </p:nvSpPr>
        <p:spPr>
          <a:xfrm>
            <a:off x="655011" y="1105715"/>
            <a:ext cx="10628873" cy="1138773"/>
          </a:xfrm>
          <a:prstGeom prst="rect">
            <a:avLst/>
          </a:prstGeom>
          <a:noFill/>
        </p:spPr>
        <p:txBody>
          <a:bodyPr wrap="square" rtlCol="0">
            <a:spAutoFit/>
          </a:bodyPr>
          <a:lstStyle/>
          <a:p>
            <a:r>
              <a:rPr lang="en-IN" sz="2000" b="1" dirty="0">
                <a:solidFill>
                  <a:schemeClr val="accent5">
                    <a:lumMod val="75000"/>
                  </a:schemeClr>
                </a:solidFill>
                <a:latin typeface="Times New Roman" panose="02020603050405020304" pitchFamily="18" charset="0"/>
                <a:cs typeface="Times New Roman" panose="02020603050405020304" pitchFamily="18" charset="0"/>
              </a:rPr>
              <a:t>UNIT TESTING:</a:t>
            </a:r>
            <a:endParaRPr lang="en-IN" sz="2000" b="1" u="sng"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Test individual components in isolation to verify their correctness.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Write unit tests for SNMP and Telemetry data collection methods using Junit.</a:t>
            </a:r>
          </a:p>
        </p:txBody>
      </p:sp>
      <p:pic>
        <p:nvPicPr>
          <p:cNvPr id="9" name="Picture 8">
            <a:extLst>
              <a:ext uri="{FF2B5EF4-FFF2-40B4-BE49-F238E27FC236}">
                <a16:creationId xmlns:a16="http://schemas.microsoft.com/office/drawing/2014/main" id="{3FFA6BF4-2B14-4B3B-79B0-FCC29F7D5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93" y="2780907"/>
            <a:ext cx="5241302" cy="3554746"/>
          </a:xfrm>
          <a:prstGeom prst="rect">
            <a:avLst/>
          </a:prstGeom>
        </p:spPr>
      </p:pic>
      <p:pic>
        <p:nvPicPr>
          <p:cNvPr id="10" name="Picture 9">
            <a:extLst>
              <a:ext uri="{FF2B5EF4-FFF2-40B4-BE49-F238E27FC236}">
                <a16:creationId xmlns:a16="http://schemas.microsoft.com/office/drawing/2014/main" id="{69BA1E03-ED8E-5A9F-3123-3A27F8D1D7BB}"/>
              </a:ext>
            </a:extLst>
          </p:cNvPr>
          <p:cNvPicPr>
            <a:picLocks noChangeAspect="1"/>
          </p:cNvPicPr>
          <p:nvPr/>
        </p:nvPicPr>
        <p:blipFill>
          <a:blip r:embed="rId4"/>
          <a:stretch>
            <a:fillRect/>
          </a:stretch>
        </p:blipFill>
        <p:spPr>
          <a:xfrm>
            <a:off x="6014300" y="2780907"/>
            <a:ext cx="5656083" cy="3513212"/>
          </a:xfrm>
          <a:prstGeom prst="rect">
            <a:avLst/>
          </a:prstGeom>
        </p:spPr>
      </p:pic>
    </p:spTree>
    <p:extLst>
      <p:ext uri="{BB962C8B-B14F-4D97-AF65-F5344CB8AC3E}">
        <p14:creationId xmlns:p14="http://schemas.microsoft.com/office/powerpoint/2010/main" val="394815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0DC68C00-FB4D-98A4-6D39-363DD9423143}"/>
              </a:ext>
            </a:extLst>
          </p:cNvPr>
          <p:cNvSpPr/>
          <p:nvPr/>
        </p:nvSpPr>
        <p:spPr>
          <a:xfrm>
            <a:off x="581595" y="503706"/>
            <a:ext cx="10102565" cy="984885"/>
          </a:xfrm>
          <a:prstGeom prst="rect">
            <a:avLst/>
          </a:prstGeom>
        </p:spPr>
        <p:txBody>
          <a:bodyPr wrap="square" lIns="0" tIns="0" rIns="0" bIns="0">
            <a:spAutoFit/>
          </a:bodyPr>
          <a:lstStyle/>
          <a:p>
            <a:pPr>
              <a:spcBef>
                <a:spcPct val="0"/>
              </a:spcBef>
            </a:pPr>
            <a:r>
              <a:rPr lang="en-IN" sz="3200" b="1" dirty="0">
                <a:solidFill>
                  <a:schemeClr val="accent5">
                    <a:lumMod val="75000"/>
                  </a:schemeClr>
                </a:solidFill>
                <a:latin typeface="Times New Roman" panose="02020603050405020304" pitchFamily="18" charset="0"/>
                <a:cs typeface="Times New Roman" panose="02020603050405020304" pitchFamily="18" charset="0"/>
              </a:rPr>
              <a:t>                                      CONCLUSION</a:t>
            </a:r>
          </a:p>
          <a:p>
            <a:pPr>
              <a:spcBef>
                <a:spcPct val="0"/>
              </a:spcBef>
            </a:pPr>
            <a:endParaRPr lang="en-US" sz="3200" b="1" dirty="0">
              <a:solidFill>
                <a:srgbClr val="0187CC"/>
              </a:solidFill>
              <a:latin typeface="HK Grotesk Bold"/>
            </a:endParaRPr>
          </a:p>
        </p:txBody>
      </p:sp>
      <p:pic>
        <p:nvPicPr>
          <p:cNvPr id="6" name="Picture 5" descr="Logo&#10;&#10;Description automatically generated">
            <a:extLst>
              <a:ext uri="{FF2B5EF4-FFF2-40B4-BE49-F238E27FC236}">
                <a16:creationId xmlns:a16="http://schemas.microsoft.com/office/drawing/2014/main" id="{E201F4CC-DA3D-ADA6-E3AA-A2BF74A5A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27D94B5A-49B2-967E-C15D-938B7F7BA479}"/>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094A2188-89DD-E289-846E-638B5DFD23DF}"/>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31</a:t>
            </a:fld>
            <a:endParaRPr lang="en-US" dirty="0">
              <a:solidFill>
                <a:schemeClr val="tx1"/>
              </a:solidFill>
            </a:endParaRPr>
          </a:p>
        </p:txBody>
      </p:sp>
      <p:sp>
        <p:nvSpPr>
          <p:cNvPr id="9" name="TextBox 8">
            <a:extLst>
              <a:ext uri="{FF2B5EF4-FFF2-40B4-BE49-F238E27FC236}">
                <a16:creationId xmlns:a16="http://schemas.microsoft.com/office/drawing/2014/main" id="{B9B5777A-2349-4B8F-BEFF-0CC4D779689C}"/>
              </a:ext>
            </a:extLst>
          </p:cNvPr>
          <p:cNvSpPr txBox="1"/>
          <p:nvPr/>
        </p:nvSpPr>
        <p:spPr>
          <a:xfrm>
            <a:off x="709897" y="1914093"/>
            <a:ext cx="10772205" cy="49067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endParaRPr lang="en-US" sz="22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By doing this project, we got a broader idea about snmp4j and openTelemetry-api. SNMP is used to communicate to SNMP client by using commands like get. Whereas, telemetry is used to present various type of data of network device. Thus, these both dependencies are used to create a microservice in java.</a:t>
            </a:r>
          </a:p>
          <a:p>
            <a:pPr marL="0" indent="0">
              <a:lnSpc>
                <a:spcPct val="110000"/>
              </a:lnSpc>
              <a:buNone/>
            </a:pPr>
            <a:endParaRPr lang="en-US" sz="22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We have successfully develop the Network Monitoring Microservice, ensuring it monitors the health and performance of network devices using SNMP and streaming telemetry. The integration with data processing and aggregation for real-time visibility and comprehensive testing will ensure a reliable and effective solution for network monitoring.</a:t>
            </a:r>
          </a:p>
          <a:p>
            <a:pPr>
              <a:lnSpc>
                <a:spcPct val="11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834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4A1E856F-0DAC-904E-0969-0C7C764E6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17B7CB9C-A150-0F63-6A5C-6329A44A3DAB}"/>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83D3B677-7711-AED2-F85C-9D1385234A3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32</a:t>
            </a:fld>
            <a:endParaRPr lang="en-US" dirty="0">
              <a:solidFill>
                <a:schemeClr val="tx1"/>
              </a:solidFill>
            </a:endParaRPr>
          </a:p>
        </p:txBody>
      </p:sp>
      <p:sp>
        <p:nvSpPr>
          <p:cNvPr id="10" name="Content Placeholder 2">
            <a:extLst>
              <a:ext uri="{FF2B5EF4-FFF2-40B4-BE49-F238E27FC236}">
                <a16:creationId xmlns:a16="http://schemas.microsoft.com/office/drawing/2014/main" id="{516FEDC3-07C8-2235-0D29-4FBFF44B0FB5}"/>
              </a:ext>
            </a:extLst>
          </p:cNvPr>
          <p:cNvSpPr>
            <a:spLocks noGrp="1"/>
          </p:cNvSpPr>
          <p:nvPr/>
        </p:nvSpPr>
        <p:spPr>
          <a:xfrm>
            <a:off x="-265176" y="2231136"/>
            <a:ext cx="11494071" cy="31256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8000" b="1" dirty="0">
                <a:solidFill>
                  <a:schemeClr val="accent5">
                    <a:lumMod val="75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68617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527599" y="428291"/>
            <a:ext cx="10102565" cy="553998"/>
          </a:xfrm>
          <a:prstGeom prst="rect">
            <a:avLst/>
          </a:prstGeom>
        </p:spPr>
        <p:txBody>
          <a:bodyPr wrap="square" lIns="0" tIns="0" rIns="0" bIns="0">
            <a:spAutoFit/>
          </a:bodyPr>
          <a:lstStyle/>
          <a:p>
            <a:pPr algn="ctr">
              <a:spcBef>
                <a:spcPct val="0"/>
              </a:spcBef>
            </a:pPr>
            <a:r>
              <a:rPr lang="en-US" sz="3600" b="1" dirty="0">
                <a:solidFill>
                  <a:schemeClr val="accent5">
                    <a:lumMod val="75000"/>
                  </a:schemeClr>
                </a:solidFill>
                <a:latin typeface="Times New Roman" panose="02020603050405020304" pitchFamily="18" charset="0"/>
                <a:cs typeface="Times New Roman" panose="02020603050405020304" pitchFamily="18" charset="0"/>
              </a:rPr>
              <a:t>OBJECTIVE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665989" y="6379380"/>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505460"/>
            <a:ext cx="11470869" cy="60016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of network monitoring in a microservices project is to ensure the reliability, availability, and performance of the entire system.</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Using SNMP and Streaming Telemetry to gather data on network device health and performances.</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Monitor specific performance metrics for each microservice including : Latency, </a:t>
            </a:r>
          </a:p>
          <a:p>
            <a:r>
              <a:rPr lang="en-US" sz="2400" dirty="0">
                <a:latin typeface="Times New Roman" panose="02020603050405020304" pitchFamily="18" charset="0"/>
                <a:cs typeface="Times New Roman" panose="02020603050405020304" pitchFamily="18" charset="0"/>
              </a:rPr>
              <a:t>     Throughput ,Error Rates, Resource Utilization.</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Testing and Integration is to ensure reliability and effectiveness of the monitoring solution through comprehensive testing and integration.</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75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5">
            <a:extLst>
              <a:ext uri="{FF2B5EF4-FFF2-40B4-BE49-F238E27FC236}">
                <a16:creationId xmlns:a16="http://schemas.microsoft.com/office/drawing/2014/main" id="{E4748FCF-87C6-12F4-A128-E79D1861EEA0}"/>
              </a:ext>
            </a:extLst>
          </p:cNvPr>
          <p:cNvSpPr/>
          <p:nvPr/>
        </p:nvSpPr>
        <p:spPr>
          <a:xfrm>
            <a:off x="273075" y="372225"/>
            <a:ext cx="10878834" cy="492443"/>
          </a:xfrm>
          <a:prstGeom prst="rect">
            <a:avLst/>
          </a:prstGeom>
        </p:spPr>
        <p:txBody>
          <a:bodyPr wrap="square" lIns="0" tIns="0" rIns="0" bIns="0">
            <a:spAutoFit/>
          </a:bodyPr>
          <a:lstStyle/>
          <a:p>
            <a:pPr marL="0" indent="0" algn="ctr">
              <a:buNone/>
            </a:pPr>
            <a:r>
              <a:rPr lang="en-US" sz="3200" b="1" dirty="0">
                <a:solidFill>
                  <a:schemeClr val="accent5">
                    <a:lumMod val="75000"/>
                  </a:schemeClr>
                </a:solidFill>
                <a:latin typeface="Times New Roman" panose="02020603050405020304" pitchFamily="18" charset="0"/>
                <a:ea typeface="+mn-lt"/>
                <a:cs typeface="Times New Roman" panose="02020603050405020304" pitchFamily="18" charset="0"/>
              </a:rPr>
              <a:t>          INITIAL SETUP &amp; DEVELOPMENT</a:t>
            </a:r>
          </a:p>
        </p:txBody>
      </p:sp>
      <p:pic>
        <p:nvPicPr>
          <p:cNvPr id="19" name="Picture 18" descr="Logo&#10;&#10;Description automatically generated">
            <a:extLst>
              <a:ext uri="{FF2B5EF4-FFF2-40B4-BE49-F238E27FC236}">
                <a16:creationId xmlns:a16="http://schemas.microsoft.com/office/drawing/2014/main" id="{8F83F3F4-238E-D3D3-5E5D-CB05386C1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20" name="TextBox 5">
            <a:extLst>
              <a:ext uri="{FF2B5EF4-FFF2-40B4-BE49-F238E27FC236}">
                <a16:creationId xmlns:a16="http://schemas.microsoft.com/office/drawing/2014/main" id="{5BF17C61-341F-3A8E-01E7-C647C9E704D6}"/>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21" name="Slide Number Placeholder 5">
            <a:extLst>
              <a:ext uri="{FF2B5EF4-FFF2-40B4-BE49-F238E27FC236}">
                <a16:creationId xmlns:a16="http://schemas.microsoft.com/office/drawing/2014/main" id="{D1B2AFFB-3EC0-480C-48F6-5D558D7DFE2B}"/>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22" name="TextBox 21">
            <a:extLst>
              <a:ext uri="{FF2B5EF4-FFF2-40B4-BE49-F238E27FC236}">
                <a16:creationId xmlns:a16="http://schemas.microsoft.com/office/drawing/2014/main" id="{17266C33-0101-6BE8-FABA-5D8E43AA480A}"/>
              </a:ext>
            </a:extLst>
          </p:cNvPr>
          <p:cNvSpPr txBox="1"/>
          <p:nvPr/>
        </p:nvSpPr>
        <p:spPr>
          <a:xfrm>
            <a:off x="273075" y="1350934"/>
            <a:ext cx="11080725" cy="48936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Java Development Kit (JDK)- </a:t>
            </a:r>
            <a:r>
              <a:rPr lang="en-US" sz="2400" dirty="0">
                <a:latin typeface="Times New Roman" panose="02020603050405020304" pitchFamily="18" charset="0"/>
                <a:ea typeface="+mn-lt"/>
                <a:cs typeface="Times New Roman" panose="02020603050405020304" pitchFamily="18" charset="0"/>
              </a:rPr>
              <a:t>Essential for developing, Java applications.</a:t>
            </a:r>
          </a:p>
          <a:p>
            <a:endParaRPr lang="en-US" sz="2400" dirty="0">
              <a:latin typeface="Times New Roman" panose="02020603050405020304" pitchFamily="18" charset="0"/>
              <a:ea typeface="+mn-lt"/>
              <a:cs typeface="Times New Roman" panose="02020603050405020304" pitchFamily="18" charset="0"/>
            </a:endParaRPr>
          </a:p>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Maven or Gradle</a:t>
            </a:r>
            <a:r>
              <a:rPr lang="en-US" sz="2400" dirty="0">
                <a:solidFill>
                  <a:schemeClr val="accent5">
                    <a:lumMod val="75000"/>
                  </a:schemeClr>
                </a:solidFill>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ea typeface="+mn-lt"/>
                <a:cs typeface="Times New Roman" panose="02020603050405020304" pitchFamily="18" charset="0"/>
              </a:rPr>
              <a:t>–To manage project dependency management and build processes.</a:t>
            </a:r>
          </a:p>
          <a:p>
            <a:endParaRPr lang="en-US" sz="2400" dirty="0">
              <a:latin typeface="Times New Roman" panose="02020603050405020304" pitchFamily="18" charset="0"/>
              <a:ea typeface="+mn-lt"/>
              <a:cs typeface="Times New Roman" panose="02020603050405020304" pitchFamily="18" charset="0"/>
            </a:endParaRPr>
          </a:p>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IDE (Eclipse)</a:t>
            </a:r>
            <a:r>
              <a:rPr lang="en-US" sz="2400" dirty="0">
                <a:solidFill>
                  <a:schemeClr val="accent5">
                    <a:lumMod val="75000"/>
                  </a:schemeClr>
                </a:solidFill>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ea typeface="+mn-lt"/>
                <a:cs typeface="Times New Roman" panose="02020603050405020304" pitchFamily="18" charset="0"/>
              </a:rPr>
              <a:t>–Development environments providing tools for coding, debugging and project management.</a:t>
            </a:r>
          </a:p>
          <a:p>
            <a:endParaRPr lang="en-US" sz="2400" dirty="0">
              <a:latin typeface="Times New Roman" panose="02020603050405020304" pitchFamily="18" charset="0"/>
              <a:ea typeface="+mn-lt"/>
              <a:cs typeface="Times New Roman" panose="02020603050405020304" pitchFamily="18" charset="0"/>
            </a:endParaRPr>
          </a:p>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Git for version control </a:t>
            </a:r>
            <a:r>
              <a:rPr lang="en-US" sz="2400" dirty="0">
                <a:latin typeface="Times New Roman" panose="02020603050405020304" pitchFamily="18" charset="0"/>
                <a:ea typeface="+mn-lt"/>
                <a:cs typeface="Times New Roman" panose="02020603050405020304" pitchFamily="18" charset="0"/>
              </a:rPr>
              <a:t>– For tracking changes and collaborating.</a:t>
            </a:r>
          </a:p>
          <a:p>
            <a:endParaRPr lang="en-US" sz="2400" dirty="0">
              <a:latin typeface="Times New Roman" panose="02020603050405020304" pitchFamily="18" charset="0"/>
              <a:ea typeface="+mn-lt"/>
              <a:cs typeface="Times New Roman" panose="02020603050405020304" pitchFamily="18" charset="0"/>
            </a:endParaRPr>
          </a:p>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SNMP library</a:t>
            </a:r>
            <a:r>
              <a:rPr lang="en-US" sz="2400" dirty="0">
                <a:solidFill>
                  <a:schemeClr val="accent5">
                    <a:lumMod val="75000"/>
                  </a:schemeClr>
                </a:solidFill>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ea typeface="+mn-lt"/>
                <a:cs typeface="Times New Roman" panose="02020603050405020304" pitchFamily="18" charset="0"/>
              </a:rPr>
              <a:t>(e.g., SNMP4J)-Library to interact with SNMP devices.</a:t>
            </a:r>
          </a:p>
          <a:p>
            <a:endParaRPr lang="en-US" sz="2400" dirty="0">
              <a:latin typeface="Times New Roman" panose="02020603050405020304" pitchFamily="18" charset="0"/>
              <a:ea typeface="+mn-lt"/>
              <a:cs typeface="Times New Roman" panose="02020603050405020304" pitchFamily="18" charset="0"/>
            </a:endParaRPr>
          </a:p>
          <a:p>
            <a:r>
              <a:rPr lang="en-US" sz="2400" b="1" dirty="0">
                <a:solidFill>
                  <a:schemeClr val="accent5">
                    <a:lumMod val="75000"/>
                  </a:schemeClr>
                </a:solidFill>
                <a:latin typeface="Times New Roman" panose="02020603050405020304" pitchFamily="18" charset="0"/>
                <a:ea typeface="+mn-lt"/>
                <a:cs typeface="Times New Roman" panose="02020603050405020304" pitchFamily="18" charset="0"/>
              </a:rPr>
              <a:t>Telemetry library </a:t>
            </a:r>
            <a:r>
              <a:rPr lang="en-US" sz="2400" dirty="0">
                <a:latin typeface="Times New Roman" panose="02020603050405020304" pitchFamily="18" charset="0"/>
                <a:ea typeface="+mn-lt"/>
                <a:cs typeface="Times New Roman" panose="02020603050405020304" pitchFamily="18" charset="0"/>
              </a:rPr>
              <a:t>(e.g., Open Telemetry) - For collecting and exporting telemetry data.</a:t>
            </a:r>
          </a:p>
          <a:p>
            <a:pPr marL="0" indent="0">
              <a:buNone/>
            </a:pPr>
            <a:endParaRPr lang="en-US" sz="2400"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73821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55">
            <a:extLst>
              <a:ext uri="{FF2B5EF4-FFF2-40B4-BE49-F238E27FC236}">
                <a16:creationId xmlns:a16="http://schemas.microsoft.com/office/drawing/2014/main" id="{775BC3E4-939D-6BBD-8C9E-2F69CA61D47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DEPENDENCIES</a:t>
            </a:r>
            <a:endParaRPr lang="en-US" sz="3200" b="1" dirty="0">
              <a:solidFill>
                <a:schemeClr val="accent5">
                  <a:lumMod val="75000"/>
                </a:schemeClr>
              </a:solidFill>
              <a:latin typeface="HK Grotesk Bold"/>
            </a:endParaRPr>
          </a:p>
        </p:txBody>
      </p:sp>
      <p:pic>
        <p:nvPicPr>
          <p:cNvPr id="16" name="Picture 15" descr="Logo&#10;&#10;Description automatically generated">
            <a:extLst>
              <a:ext uri="{FF2B5EF4-FFF2-40B4-BE49-F238E27FC236}">
                <a16:creationId xmlns:a16="http://schemas.microsoft.com/office/drawing/2014/main" id="{C81E9B00-82A7-E064-618E-345725E9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7" name="TextBox 5">
            <a:extLst>
              <a:ext uri="{FF2B5EF4-FFF2-40B4-BE49-F238E27FC236}">
                <a16:creationId xmlns:a16="http://schemas.microsoft.com/office/drawing/2014/main" id="{00DCD23D-A21D-E20F-7161-ECAE46E9C494}"/>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18" name="Slide Number Placeholder 5">
            <a:extLst>
              <a:ext uri="{FF2B5EF4-FFF2-40B4-BE49-F238E27FC236}">
                <a16:creationId xmlns:a16="http://schemas.microsoft.com/office/drawing/2014/main" id="{E4D60274-079B-8780-E95D-B3CCE01EEE61}"/>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19" name="TextBox 18">
            <a:extLst>
              <a:ext uri="{FF2B5EF4-FFF2-40B4-BE49-F238E27FC236}">
                <a16:creationId xmlns:a16="http://schemas.microsoft.com/office/drawing/2014/main" id="{DCE6BDD8-8809-D703-F624-D6A5FF4C1F98}"/>
              </a:ext>
            </a:extLst>
          </p:cNvPr>
          <p:cNvSpPr txBox="1"/>
          <p:nvPr/>
        </p:nvSpPr>
        <p:spPr>
          <a:xfrm>
            <a:off x="206019" y="1089164"/>
            <a:ext cx="11147781" cy="48320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2200" dirty="0">
                <a:latin typeface="Times New Roman" panose="02020603050405020304" pitchFamily="18" charset="0"/>
                <a:ea typeface="+mn-lt"/>
                <a:cs typeface="Times New Roman" panose="02020603050405020304" pitchFamily="18" charset="0"/>
              </a:rPr>
              <a:t>                 xml Copy code Add dependencies for SNMP4J and OpenTelemetry in the pom.xml (for Maven)</a:t>
            </a:r>
          </a:p>
          <a:p>
            <a:pPr marL="0" indent="0">
              <a:buNone/>
            </a:pPr>
            <a:endParaRPr lang="en-US" sz="2200" dirty="0">
              <a:latin typeface="Times New Roman" panose="02020603050405020304" pitchFamily="18" charset="0"/>
              <a:ea typeface="+mn-lt"/>
              <a:cs typeface="Times New Roman" panose="02020603050405020304" pitchFamily="18" charset="0"/>
            </a:endParaRPr>
          </a:p>
          <a:p>
            <a:pPr marL="0" indent="0">
              <a:buNone/>
            </a:pPr>
            <a:r>
              <a:rPr lang="en-US" sz="2200" b="1" u="sng" dirty="0">
                <a:solidFill>
                  <a:schemeClr val="accent5">
                    <a:lumMod val="75000"/>
                  </a:schemeClr>
                </a:solidFill>
                <a:latin typeface="Times New Roman" panose="02020603050405020304" pitchFamily="18" charset="0"/>
                <a:ea typeface="+mn-lt"/>
                <a:cs typeface="Times New Roman" panose="02020603050405020304" pitchFamily="18" charset="0"/>
              </a:rPr>
              <a:t>SNMP</a:t>
            </a:r>
            <a:r>
              <a:rPr lang="en-US" sz="2200" b="1" u="sng" dirty="0">
                <a:latin typeface="Times New Roman" panose="02020603050405020304" pitchFamily="18" charset="0"/>
                <a:ea typeface="+mn-lt"/>
                <a:cs typeface="Times New Roman" panose="02020603050405020304" pitchFamily="18" charset="0"/>
              </a:rPr>
              <a:t>:</a:t>
            </a:r>
          </a:p>
          <a:p>
            <a:pPr marL="0" indent="0">
              <a:buNone/>
            </a:pPr>
            <a:r>
              <a:rPr lang="en-US" sz="2200" dirty="0">
                <a:latin typeface="Times New Roman" panose="02020603050405020304" pitchFamily="18" charset="0"/>
                <a:ea typeface="+mn-lt"/>
                <a:cs typeface="Times New Roman" panose="02020603050405020304" pitchFamily="18" charset="0"/>
              </a:rPr>
              <a:t> &lt;dependency&gt; </a:t>
            </a:r>
          </a:p>
          <a:p>
            <a:pPr marL="0" indent="0">
              <a:buNone/>
            </a:pPr>
            <a:r>
              <a:rPr lang="en-US" sz="2200" dirty="0">
                <a:latin typeface="Times New Roman" panose="02020603050405020304" pitchFamily="18" charset="0"/>
                <a:ea typeface="+mn-lt"/>
                <a:cs typeface="Times New Roman" panose="02020603050405020304" pitchFamily="18" charset="0"/>
              </a:rPr>
              <a:t>&lt;groupId&gt;org.snmp4j&lt;/groupId&gt; &lt;artifactId&gt;snmp4j&lt;/artifactId&gt; &lt;version&gt;2.8.3&lt;/version&gt; </a:t>
            </a:r>
          </a:p>
          <a:p>
            <a:pPr marL="0" indent="0">
              <a:buNone/>
            </a:pPr>
            <a:r>
              <a:rPr lang="en-US" sz="2200" dirty="0">
                <a:latin typeface="Times New Roman" panose="02020603050405020304" pitchFamily="18" charset="0"/>
                <a:ea typeface="+mn-lt"/>
                <a:cs typeface="Times New Roman" panose="02020603050405020304" pitchFamily="18" charset="0"/>
              </a:rPr>
              <a:t>&lt;/dependency&gt; </a:t>
            </a:r>
          </a:p>
          <a:p>
            <a:pPr marL="0" indent="0">
              <a:buNone/>
            </a:pPr>
            <a:endParaRPr lang="en-US" sz="2200" dirty="0">
              <a:latin typeface="Times New Roman" panose="02020603050405020304" pitchFamily="18" charset="0"/>
              <a:ea typeface="+mn-lt"/>
              <a:cs typeface="Times New Roman" panose="02020603050405020304" pitchFamily="18" charset="0"/>
            </a:endParaRPr>
          </a:p>
          <a:p>
            <a:pPr marL="0" indent="0">
              <a:buNone/>
            </a:pPr>
            <a:r>
              <a:rPr lang="en-US" sz="2200" u="sng" dirty="0">
                <a:solidFill>
                  <a:schemeClr val="accent5">
                    <a:lumMod val="75000"/>
                  </a:schemeClr>
                </a:solidFill>
                <a:latin typeface="Times New Roman" panose="02020603050405020304" pitchFamily="18" charset="0"/>
                <a:ea typeface="+mn-lt"/>
                <a:cs typeface="Times New Roman" panose="02020603050405020304" pitchFamily="18" charset="0"/>
              </a:rPr>
              <a:t>TELEMETRY</a:t>
            </a:r>
            <a:r>
              <a:rPr lang="en-US" sz="2200" b="1" u="sng" dirty="0">
                <a:latin typeface="Times New Roman" panose="02020603050405020304" pitchFamily="18" charset="0"/>
                <a:ea typeface="+mn-lt"/>
                <a:cs typeface="Times New Roman" panose="02020603050405020304" pitchFamily="18" charset="0"/>
              </a:rPr>
              <a:t>:</a:t>
            </a:r>
          </a:p>
          <a:p>
            <a:pPr marL="0" indent="0">
              <a:buNone/>
            </a:pPr>
            <a:r>
              <a:rPr lang="en-US" sz="2200" dirty="0">
                <a:latin typeface="Times New Roman" panose="02020603050405020304" pitchFamily="18" charset="0"/>
                <a:ea typeface="+mn-lt"/>
                <a:cs typeface="Times New Roman" panose="02020603050405020304" pitchFamily="18" charset="0"/>
              </a:rPr>
              <a:t>&lt;dependency&gt;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ea typeface="+mn-lt"/>
                <a:cs typeface="Times New Roman" panose="02020603050405020304" pitchFamily="18" charset="0"/>
              </a:rPr>
              <a:t>&lt;groupId&gt;io.opentelemetry&lt;/groupId&gt; &lt;artifactId&gt;opentelemetry-api&lt;/artifactId&gt; &lt;version&gt;1.5.0&lt;/version&gt; </a:t>
            </a:r>
          </a:p>
          <a:p>
            <a:pPr marL="0" indent="0">
              <a:buNone/>
            </a:pPr>
            <a:r>
              <a:rPr lang="en-US" sz="2200" dirty="0">
                <a:latin typeface="Times New Roman" panose="02020603050405020304" pitchFamily="18" charset="0"/>
                <a:ea typeface="+mn-lt"/>
                <a:cs typeface="Times New Roman" panose="02020603050405020304" pitchFamily="18" charset="0"/>
              </a:rPr>
              <a:t>&lt;/dependency&gt;</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77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4049EAA0-828C-1E0E-35BA-6DD474AB7359}"/>
              </a:ext>
            </a:extLst>
          </p:cNvPr>
          <p:cNvSpPr/>
          <p:nvPr/>
        </p:nvSpPr>
        <p:spPr>
          <a:xfrm>
            <a:off x="273075" y="211475"/>
            <a:ext cx="10102565" cy="553998"/>
          </a:xfrm>
          <a:prstGeom prst="rect">
            <a:avLst/>
          </a:prstGeom>
        </p:spPr>
        <p:txBody>
          <a:bodyPr wrap="square" lIns="0" tIns="0" rIns="0" bIns="0">
            <a:spAutoFit/>
          </a:bodyPr>
          <a:lstStyle/>
          <a:p>
            <a:pPr algn="ctr">
              <a:spcBef>
                <a:spcPct val="0"/>
              </a:spcBef>
            </a:pPr>
            <a:r>
              <a:rPr lang="en-US" sz="3600" b="1" dirty="0">
                <a:solidFill>
                  <a:schemeClr val="accent5">
                    <a:lumMod val="75000"/>
                  </a:schemeClr>
                </a:solidFill>
                <a:latin typeface="Times New Roman" panose="02020603050405020304" pitchFamily="18" charset="0"/>
                <a:cs typeface="Times New Roman" panose="02020603050405020304" pitchFamily="18" charset="0"/>
              </a:rPr>
              <a:t>SNMP</a:t>
            </a:r>
          </a:p>
        </p:txBody>
      </p:sp>
      <p:pic>
        <p:nvPicPr>
          <p:cNvPr id="6" name="Picture 5" descr="Logo&#10;&#10;Description automatically generated">
            <a:extLst>
              <a:ext uri="{FF2B5EF4-FFF2-40B4-BE49-F238E27FC236}">
                <a16:creationId xmlns:a16="http://schemas.microsoft.com/office/drawing/2014/main" id="{1FD2558D-C7F4-2B78-36DE-4C3D87BBD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D5D28BB2-0C5B-4800-279B-F7D9DF583E1B}"/>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EC3D76F7-AE69-07A5-EF9C-A686F4F27D94}"/>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9" name="TextBox 8">
            <a:extLst>
              <a:ext uri="{FF2B5EF4-FFF2-40B4-BE49-F238E27FC236}">
                <a16:creationId xmlns:a16="http://schemas.microsoft.com/office/drawing/2014/main" id="{DB3FD4C4-EFF6-E6E4-BCB9-7676E114D28C}"/>
              </a:ext>
            </a:extLst>
          </p:cNvPr>
          <p:cNvSpPr txBox="1"/>
          <p:nvPr/>
        </p:nvSpPr>
        <p:spPr>
          <a:xfrm>
            <a:off x="475488" y="1234440"/>
            <a:ext cx="10799063" cy="5847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solidFill>
                  <a:schemeClr val="accent5">
                    <a:lumMod val="75000"/>
                  </a:schemeClr>
                </a:solidFill>
                <a:latin typeface="Times New Roman" panose="02020603050405020304" pitchFamily="18" charset="0"/>
                <a:cs typeface="Times New Roman" panose="02020603050405020304" pitchFamily="18" charset="0"/>
              </a:rPr>
              <a:t>Abbreviation</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SNMP stands for Simple Network Management Protocol.</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solidFill>
                  <a:schemeClr val="accent5">
                    <a:lumMod val="75000"/>
                  </a:schemeClr>
                </a:solidFill>
                <a:latin typeface="Times New Roman" panose="02020603050405020304" pitchFamily="18" charset="0"/>
                <a:cs typeface="Times New Roman" panose="02020603050405020304" pitchFamily="18" charset="0"/>
              </a:rPr>
              <a:t>Definition</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SNMP (Simple Network Management Protocol) is a widely used protocol for managing and monitoring network devices such as routers, switches, servers, workstations, printers, and more. It allows network administrators to manage network performance, find and solve network problems, and plan for network growth.</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solidFill>
                  <a:schemeClr val="accent5">
                    <a:lumMod val="75000"/>
                  </a:schemeClr>
                </a:solidFill>
                <a:latin typeface="Times New Roman" panose="02020603050405020304" pitchFamily="18" charset="0"/>
                <a:cs typeface="Times New Roman" panose="02020603050405020304" pitchFamily="18" charset="0"/>
              </a:rPr>
              <a:t>Purpose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It is used for monitoring and managing network devices on an IP network.</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solidFill>
                  <a:schemeClr val="accent5">
                    <a:lumMod val="75000"/>
                  </a:schemeClr>
                </a:solidFill>
                <a:latin typeface="Times New Roman" panose="02020603050405020304" pitchFamily="18" charset="0"/>
                <a:cs typeface="Times New Roman" panose="02020603050405020304" pitchFamily="18" charset="0"/>
              </a:rPr>
              <a:t>Function</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SNMP collects and organizes information about managed devices on IP networks and modifies that information to change device behavior.</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0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3BEE8A49-3060-A266-58CC-6A3785A377B0}"/>
              </a:ext>
            </a:extLst>
          </p:cNvPr>
          <p:cNvSpPr/>
          <p:nvPr/>
        </p:nvSpPr>
        <p:spPr>
          <a:xfrm>
            <a:off x="273075" y="627385"/>
            <a:ext cx="10102565" cy="492443"/>
          </a:xfrm>
          <a:prstGeom prst="rect">
            <a:avLst/>
          </a:prstGeom>
        </p:spPr>
        <p:txBody>
          <a:bodyPr wrap="square" lIns="0" tIns="0" rIns="0" bIns="0">
            <a:spAutoFit/>
          </a:bodyPr>
          <a:lstStyle/>
          <a:p>
            <a:pPr>
              <a:spcBef>
                <a:spcPct val="0"/>
              </a:spcBef>
            </a:pPr>
            <a:r>
              <a:rPr lang="en-US" sz="3200" b="1" dirty="0">
                <a:solidFill>
                  <a:schemeClr val="accent5">
                    <a:lumMod val="75000"/>
                  </a:schemeClr>
                </a:solidFill>
                <a:latin typeface="Times New Roman" panose="02020603050405020304" pitchFamily="18" charset="0"/>
                <a:cs typeface="Times New Roman" panose="02020603050405020304" pitchFamily="18" charset="0"/>
              </a:rPr>
              <a:t>                                 SNMP COMPONENTS</a:t>
            </a:r>
            <a:endParaRPr lang="en-US" sz="32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6D5F0963-922E-409F-C2CF-95D9B572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3EAAFB2C-EB1B-4FFC-E306-0511137C33F7}"/>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C7110662-F05F-71D0-91C9-D0CA20D217ED}"/>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9" name="TextBox 8">
            <a:extLst>
              <a:ext uri="{FF2B5EF4-FFF2-40B4-BE49-F238E27FC236}">
                <a16:creationId xmlns:a16="http://schemas.microsoft.com/office/drawing/2014/main" id="{741B4E00-C106-1DFB-7903-19561D1541A2}"/>
              </a:ext>
            </a:extLst>
          </p:cNvPr>
          <p:cNvSpPr txBox="1"/>
          <p:nvPr/>
        </p:nvSpPr>
        <p:spPr>
          <a:xfrm>
            <a:off x="273075" y="2070940"/>
            <a:ext cx="11458677"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2400" b="1" dirty="0">
                <a:solidFill>
                  <a:schemeClr val="accent5">
                    <a:lumMod val="75000"/>
                  </a:schemeClr>
                </a:solidFill>
                <a:latin typeface="Times New Roman" panose="02020603050405020304" pitchFamily="18" charset="0"/>
                <a:cs typeface="Times New Roman" panose="02020603050405020304" pitchFamily="18" charset="0"/>
              </a:rPr>
              <a:t>1.SNMP Manager:</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used to control and monitor the activities of network devices using  SNMP.</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chemeClr val="accent5">
                    <a:lumMod val="75000"/>
                  </a:schemeClr>
                </a:solidFill>
                <a:latin typeface="Times New Roman" panose="02020603050405020304" pitchFamily="18" charset="0"/>
                <a:cs typeface="Times New Roman" panose="02020603050405020304" pitchFamily="18" charset="0"/>
              </a:rPr>
              <a:t>2.SNMP Agent:</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software that resides on a network device to collect, store, and send management information.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chemeClr val="accent5">
                    <a:lumMod val="75000"/>
                  </a:schemeClr>
                </a:solidFill>
                <a:latin typeface="Times New Roman" panose="02020603050405020304" pitchFamily="18" charset="0"/>
                <a:cs typeface="Times New Roman" panose="02020603050405020304" pitchFamily="18" charset="0"/>
              </a:rPr>
              <a:t>3.Management Information Base (MIB): </a:t>
            </a:r>
            <a:r>
              <a:rPr lang="en-US" sz="2400" dirty="0">
                <a:latin typeface="Times New Roman" panose="02020603050405020304" pitchFamily="18" charset="0"/>
                <a:cs typeface="Times New Roman" panose="02020603050405020304" pitchFamily="18" charset="0"/>
              </a:rPr>
              <a:t>A database or collection of information organized hierarchically. It includes the definitions of all the manageable features of the device.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0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5">
            <a:extLst>
              <a:ext uri="{FF2B5EF4-FFF2-40B4-BE49-F238E27FC236}">
                <a16:creationId xmlns:a16="http://schemas.microsoft.com/office/drawing/2014/main" id="{1FC23971-EBEF-ED34-C946-92F978873968}"/>
              </a:ext>
            </a:extLst>
          </p:cNvPr>
          <p:cNvSpPr/>
          <p:nvPr/>
        </p:nvSpPr>
        <p:spPr>
          <a:xfrm>
            <a:off x="207088" y="295840"/>
            <a:ext cx="10102565" cy="553998"/>
          </a:xfrm>
          <a:prstGeom prst="rect">
            <a:avLst/>
          </a:prstGeom>
        </p:spPr>
        <p:txBody>
          <a:bodyPr wrap="square" lIns="0" tIns="0" rIns="0" bIns="0">
            <a:spAutoFit/>
          </a:bodyPr>
          <a:lstStyle/>
          <a:p>
            <a:pPr>
              <a:spcBef>
                <a:spcPct val="0"/>
              </a:spcBef>
            </a:pPr>
            <a:r>
              <a:rPr lang="en-US" sz="3600" b="1" dirty="0">
                <a:solidFill>
                  <a:schemeClr val="accent5">
                    <a:lumMod val="75000"/>
                  </a:schemeClr>
                </a:solidFill>
                <a:latin typeface="Times New Roman" panose="02020603050405020304" pitchFamily="18" charset="0"/>
                <a:cs typeface="Times New Roman" panose="02020603050405020304" pitchFamily="18" charset="0"/>
              </a:rPr>
              <a:t>                                      SNMP WORKS</a:t>
            </a:r>
            <a:endParaRPr lang="en-US" sz="3600" b="1" dirty="0">
              <a:solidFill>
                <a:schemeClr val="accent5">
                  <a:lumMod val="75000"/>
                </a:schemeClr>
              </a:solidFill>
              <a:latin typeface="HK Grotesk Bold"/>
            </a:endParaRPr>
          </a:p>
        </p:txBody>
      </p:sp>
      <p:pic>
        <p:nvPicPr>
          <p:cNvPr id="6" name="Picture 5" descr="Logo&#10;&#10;Description automatically generated">
            <a:extLst>
              <a:ext uri="{FF2B5EF4-FFF2-40B4-BE49-F238E27FC236}">
                <a16:creationId xmlns:a16="http://schemas.microsoft.com/office/drawing/2014/main" id="{9E7D5870-2A1F-2E55-7F5A-B0884E305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7" name="TextBox 5">
            <a:extLst>
              <a:ext uri="{FF2B5EF4-FFF2-40B4-BE49-F238E27FC236}">
                <a16:creationId xmlns:a16="http://schemas.microsoft.com/office/drawing/2014/main" id="{10C00E66-E656-4533-9AE2-5CEC0E3AAF5B}"/>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8" name="Slide Number Placeholder 5">
            <a:extLst>
              <a:ext uri="{FF2B5EF4-FFF2-40B4-BE49-F238E27FC236}">
                <a16:creationId xmlns:a16="http://schemas.microsoft.com/office/drawing/2014/main" id="{617287D8-033B-B87A-B50C-3D135F4A0165}"/>
              </a:ext>
            </a:extLst>
          </p:cNvPr>
          <p:cNvSpPr>
            <a:spLocks noGrp="1"/>
          </p:cNvSpPr>
          <p:nvPr>
            <p:ph type="sldNum" sz="quarter" idx="12"/>
          </p:nvPr>
        </p:nvSpPr>
        <p:spPr>
          <a:xfrm>
            <a:off x="8610600" y="6356350"/>
            <a:ext cx="2743200" cy="365125"/>
          </a:xfrm>
        </p:spPr>
        <p:txBody>
          <a:bodyPr/>
          <a:lstStyle/>
          <a:p>
            <a:fld id="{C8F35010-364B-470B-BB6C-DCBBE63D2E54}" type="slidenum">
              <a:rPr lang="en-US" smtClean="0">
                <a:solidFill>
                  <a:schemeClr val="tx1"/>
                </a:solidFill>
              </a:rPr>
              <a:t>9</a:t>
            </a:fld>
            <a:endParaRPr lang="en-US" dirty="0">
              <a:solidFill>
                <a:schemeClr val="tx1"/>
              </a:solidFill>
            </a:endParaRPr>
          </a:p>
        </p:txBody>
      </p:sp>
      <p:pic>
        <p:nvPicPr>
          <p:cNvPr id="3" name="Picture 2">
            <a:extLst>
              <a:ext uri="{FF2B5EF4-FFF2-40B4-BE49-F238E27FC236}">
                <a16:creationId xmlns:a16="http://schemas.microsoft.com/office/drawing/2014/main" id="{EA70D91F-1200-BD0D-4244-2B9F49C8E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460" y="1876425"/>
            <a:ext cx="8634952" cy="3807938"/>
          </a:xfrm>
          <a:prstGeom prst="rect">
            <a:avLst/>
          </a:prstGeom>
        </p:spPr>
      </p:pic>
    </p:spTree>
    <p:extLst>
      <p:ext uri="{BB962C8B-B14F-4D97-AF65-F5344CB8AC3E}">
        <p14:creationId xmlns:p14="http://schemas.microsoft.com/office/powerpoint/2010/main" val="1851813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1463</TotalTime>
  <Words>2112</Words>
  <Application>Microsoft Office PowerPoint</Application>
  <PresentationFormat>Widescreen</PresentationFormat>
  <Paragraphs>312</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Aptos</vt:lpstr>
      <vt:lpstr>Aptos Display</vt:lpstr>
      <vt:lpstr>Arial</vt:lpstr>
      <vt:lpstr>HK Grotesk</vt:lpstr>
      <vt:lpstr>HK Grotesk Bold</vt:lpstr>
      <vt:lpstr>HK Grotesk Light</vt:lpstr>
      <vt:lpstr>HK Grotesk Light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Bhargavi Pidugu</cp:lastModifiedBy>
  <cp:revision>3</cp:revision>
  <dcterms:created xsi:type="dcterms:W3CDTF">2024-05-04T13:11:57Z</dcterms:created>
  <dcterms:modified xsi:type="dcterms:W3CDTF">2024-07-23T08:50:55Z</dcterms:modified>
</cp:coreProperties>
</file>