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2" r:id="rId2"/>
    <p:sldId id="257" r:id="rId3"/>
    <p:sldId id="263" r:id="rId4"/>
    <p:sldId id="264" r:id="rId5"/>
    <p:sldId id="265" r:id="rId6"/>
    <p:sldId id="266" r:id="rId7"/>
    <p:sldId id="267" r:id="rId8"/>
    <p:sldId id="268"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9" autoAdjust="0"/>
    <p:restoredTop sz="94660"/>
  </p:normalViewPr>
  <p:slideViewPr>
    <p:cSldViewPr snapToGrid="0">
      <p:cViewPr varScale="1">
        <p:scale>
          <a:sx n="81" d="100"/>
          <a:sy n="81" d="100"/>
        </p:scale>
        <p:origin x="52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3852A-241F-4877-B142-48F067CBAB1E}"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BCBF8-4D40-4FC7-BBE1-BBBEA1307FA1}" type="slidenum">
              <a:rPr lang="en-US" smtClean="0"/>
              <a:t>‹#›</a:t>
            </a:fld>
            <a:endParaRPr lang="en-US"/>
          </a:p>
        </p:txBody>
      </p:sp>
    </p:spTree>
    <p:extLst>
      <p:ext uri="{BB962C8B-B14F-4D97-AF65-F5344CB8AC3E}">
        <p14:creationId xmlns:p14="http://schemas.microsoft.com/office/powerpoint/2010/main" val="185457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492B57-FF0A-4267-951E-9E960AE0BD00}" type="datetimeFigureOut">
              <a:rPr lang="en-US" smtClean="0"/>
              <a:t>12/10/2024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C69660F-F8A7-4E50-801F-C02BB0BFFF9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009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92B57-FF0A-4267-951E-9E960AE0BD0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9660F-F8A7-4E50-801F-C02BB0BFFF9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10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92B57-FF0A-4267-951E-9E960AE0BD0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9660F-F8A7-4E50-801F-C02BB0BFFF9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8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92B57-FF0A-4267-951E-9E960AE0BD0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9660F-F8A7-4E50-801F-C02BB0BFFF9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38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492B57-FF0A-4267-951E-9E960AE0BD0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9660F-F8A7-4E50-801F-C02BB0BFFF9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29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492B57-FF0A-4267-951E-9E960AE0BD00}"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9660F-F8A7-4E50-801F-C02BB0BFFF9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732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492B57-FF0A-4267-951E-9E960AE0BD00}"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9660F-F8A7-4E50-801F-C02BB0BFFF9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986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492B57-FF0A-4267-951E-9E960AE0BD00}"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9660F-F8A7-4E50-801F-C02BB0BFFF9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50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92B57-FF0A-4267-951E-9E960AE0BD00}"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9660F-F8A7-4E50-801F-C02BB0BFFF90}" type="slidenum">
              <a:rPr lang="en-US" smtClean="0"/>
              <a:t>‹#›</a:t>
            </a:fld>
            <a:endParaRPr lang="en-US"/>
          </a:p>
        </p:txBody>
      </p:sp>
    </p:spTree>
    <p:extLst>
      <p:ext uri="{BB962C8B-B14F-4D97-AF65-F5344CB8AC3E}">
        <p14:creationId xmlns:p14="http://schemas.microsoft.com/office/powerpoint/2010/main" val="114242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492B57-FF0A-4267-951E-9E960AE0BD00}"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9660F-F8A7-4E50-801F-C02BB0BFFF9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594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1492B57-FF0A-4267-951E-9E960AE0BD00}" type="datetimeFigureOut">
              <a:rPr lang="en-US" smtClean="0"/>
              <a:t>12/10/2024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C69660F-F8A7-4E50-801F-C02BB0BFFF9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906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1492B57-FF0A-4267-951E-9E960AE0BD00}" type="datetimeFigureOut">
              <a:rPr lang="en-US" smtClean="0"/>
              <a:t>12/10/2024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69660F-F8A7-4E50-801F-C02BB0BFFF9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275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8C1442-7DF1-2C6E-E054-8D96056A0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831" y="221335"/>
            <a:ext cx="2124763" cy="1999777"/>
          </a:xfrm>
          <a:prstGeom prst="rect">
            <a:avLst/>
          </a:prstGeom>
        </p:spPr>
      </p:pic>
      <p:sp>
        <p:nvSpPr>
          <p:cNvPr id="4" name="TextBox 3">
            <a:extLst>
              <a:ext uri="{FF2B5EF4-FFF2-40B4-BE49-F238E27FC236}">
                <a16:creationId xmlns:a16="http://schemas.microsoft.com/office/drawing/2014/main" id="{ACF2646B-95A4-1959-1D03-BFAE90668608}"/>
              </a:ext>
            </a:extLst>
          </p:cNvPr>
          <p:cNvSpPr txBox="1"/>
          <p:nvPr/>
        </p:nvSpPr>
        <p:spPr>
          <a:xfrm>
            <a:off x="1061458" y="2567704"/>
            <a:ext cx="9766169" cy="3139321"/>
          </a:xfrm>
          <a:prstGeom prst="rect">
            <a:avLst/>
          </a:prstGeom>
          <a:noFill/>
        </p:spPr>
        <p:txBody>
          <a:bodyPr wrap="square" rtlCol="0">
            <a:spAutoFit/>
          </a:bodyPr>
          <a:lstStyle/>
          <a:p>
            <a:r>
              <a:rPr lang="en-US" dirty="0"/>
              <a:t>Group Members-           K.D.V.C Jayasinghe      -AS2021434</a:t>
            </a:r>
          </a:p>
          <a:p>
            <a:r>
              <a:rPr lang="en-US" dirty="0"/>
              <a:t>                                    P.G.K </a:t>
            </a:r>
            <a:r>
              <a:rPr lang="en-US" dirty="0" err="1"/>
              <a:t>Sewwandi</a:t>
            </a:r>
            <a:r>
              <a:rPr lang="en-US" dirty="0"/>
              <a:t>             -AS2021587</a:t>
            </a:r>
          </a:p>
          <a:p>
            <a:r>
              <a:rPr lang="en-US" dirty="0"/>
              <a:t>                                    M.N.P  </a:t>
            </a:r>
            <a:r>
              <a:rPr lang="en-US" dirty="0" err="1"/>
              <a:t>Wathsala</a:t>
            </a:r>
            <a:r>
              <a:rPr lang="en-US" dirty="0"/>
              <a:t>            -AS2021551</a:t>
            </a:r>
          </a:p>
          <a:p>
            <a:r>
              <a:rPr lang="en-US" dirty="0"/>
              <a:t>                                    J.R Jayasinghe                  -AS2021627</a:t>
            </a:r>
          </a:p>
          <a:p>
            <a:r>
              <a:rPr lang="en-US" dirty="0"/>
              <a:t>                                    N.T Liyanage                     -AS2021681</a:t>
            </a:r>
          </a:p>
          <a:p>
            <a:r>
              <a:rPr lang="en-US" dirty="0"/>
              <a:t>                                    S.M </a:t>
            </a:r>
            <a:r>
              <a:rPr lang="en-US" dirty="0" err="1"/>
              <a:t>Pawuluwage</a:t>
            </a:r>
            <a:r>
              <a:rPr lang="en-US" dirty="0"/>
              <a:t>            -AS2021649</a:t>
            </a:r>
          </a:p>
          <a:p>
            <a:r>
              <a:rPr lang="en-US" dirty="0"/>
              <a:t>                                    K.T </a:t>
            </a:r>
            <a:r>
              <a:rPr lang="en-US" dirty="0" err="1"/>
              <a:t>Sanchana</a:t>
            </a:r>
            <a:r>
              <a:rPr lang="en-US" dirty="0"/>
              <a:t>                    -AS2021655</a:t>
            </a:r>
          </a:p>
          <a:p>
            <a:r>
              <a:rPr lang="en-US" dirty="0"/>
              <a:t>                                    J.H.G.S </a:t>
            </a:r>
            <a:r>
              <a:rPr lang="en-US" dirty="0" err="1"/>
              <a:t>Tharushika</a:t>
            </a:r>
            <a:r>
              <a:rPr lang="en-US" dirty="0"/>
              <a:t>         -AS2021520</a:t>
            </a:r>
          </a:p>
          <a:p>
            <a:r>
              <a:rPr lang="en-US" dirty="0"/>
              <a:t>                                    K.N </a:t>
            </a:r>
            <a:r>
              <a:rPr lang="en-US" dirty="0" err="1"/>
              <a:t>Sathsarani</a:t>
            </a:r>
            <a:r>
              <a:rPr lang="en-US" dirty="0"/>
              <a:t>                  -AS2021511</a:t>
            </a:r>
          </a:p>
          <a:p>
            <a:r>
              <a:rPr lang="en-US" dirty="0"/>
              <a:t>                                    Y.M.P.N </a:t>
            </a:r>
            <a:r>
              <a:rPr lang="en-US" dirty="0" err="1"/>
              <a:t>Karunasena</a:t>
            </a:r>
            <a:r>
              <a:rPr lang="en-US" dirty="0"/>
              <a:t>       -AS2021463</a:t>
            </a:r>
          </a:p>
          <a:p>
            <a:r>
              <a:rPr lang="en-US" dirty="0"/>
              <a:t>                                   P.W.A.N </a:t>
            </a:r>
            <a:r>
              <a:rPr lang="en-US" dirty="0" err="1"/>
              <a:t>Dharmarathna</a:t>
            </a:r>
            <a:r>
              <a:rPr lang="en-US" dirty="0"/>
              <a:t> -AS2021922</a:t>
            </a:r>
          </a:p>
        </p:txBody>
      </p:sp>
    </p:spTree>
    <p:extLst>
      <p:ext uri="{BB962C8B-B14F-4D97-AF65-F5344CB8AC3E}">
        <p14:creationId xmlns:p14="http://schemas.microsoft.com/office/powerpoint/2010/main" val="202315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20E364-0FEA-5D36-17FA-CCD9E08E7D83}"/>
              </a:ext>
            </a:extLst>
          </p:cNvPr>
          <p:cNvSpPr txBox="1"/>
          <p:nvPr/>
        </p:nvSpPr>
        <p:spPr>
          <a:xfrm>
            <a:off x="164592" y="64008"/>
            <a:ext cx="11887200" cy="6494085"/>
          </a:xfrm>
          <a:prstGeom prst="rect">
            <a:avLst/>
          </a:prstGeom>
          <a:noFill/>
        </p:spPr>
        <p:txBody>
          <a:bodyPr wrap="square" rtlCol="0">
            <a:spAutoFit/>
          </a:bodyPr>
          <a:lstStyle/>
          <a:p>
            <a:endParaRPr lang="en-US" dirty="0"/>
          </a:p>
          <a:p>
            <a:pPr algn="ctr"/>
            <a:r>
              <a:rPr lang="en-US" sz="2000" u="sng" dirty="0"/>
              <a:t>From Grapes to Glass</a:t>
            </a:r>
          </a:p>
          <a:p>
            <a:endParaRPr lang="en-US" dirty="0"/>
          </a:p>
          <a:p>
            <a:pPr algn="just"/>
            <a:r>
              <a:rPr lang="en-US" dirty="0"/>
              <a:t>This project analyzes data from various wine brands across countries to uncover insights about wine ratings, pricing, and customer preferences. It demonstrates the application of data science techniques to a real-world industry problem. The dataset includes statistics from 8 CSV files for different countries and a separate file containing 500 customer reviews</a:t>
            </a:r>
          </a:p>
          <a:p>
            <a:pPr marL="285750" indent="-285750">
              <a:buFont typeface="Arial" panose="020B0604020202020204" pitchFamily="34" charset="0"/>
              <a:buChar char="•"/>
            </a:pPr>
            <a:r>
              <a:rPr lang="en-US" dirty="0"/>
              <a:t>Objectives:</a:t>
            </a:r>
          </a:p>
          <a:p>
            <a:r>
              <a:rPr lang="en-US" dirty="0"/>
              <a:t> 	Clean and prepare data for analysis.	</a:t>
            </a:r>
          </a:p>
          <a:p>
            <a:r>
              <a:rPr lang="en-US" dirty="0"/>
              <a:t>	Classify data using NLP techniques to identify actionable awareness.	</a:t>
            </a:r>
          </a:p>
          <a:p>
            <a:r>
              <a:rPr lang="en-US" dirty="0"/>
              <a:t>	Create an interactive dashboard to visualize and narrate the story hidden in the data.</a:t>
            </a:r>
          </a:p>
          <a:p>
            <a:pPr marL="285750" indent="-285750">
              <a:buFont typeface="Arial" panose="020B0604020202020204" pitchFamily="34" charset="0"/>
              <a:buChar char="•"/>
            </a:pPr>
            <a:r>
              <a:rPr lang="en-US" dirty="0"/>
              <a:t>Tasks were done as:</a:t>
            </a:r>
          </a:p>
          <a:p>
            <a:pPr marL="342900" indent="-342900">
              <a:buFont typeface="+mj-lt"/>
              <a:buAutoNum type="arabicPeriod"/>
            </a:pPr>
            <a:r>
              <a:rPr lang="en-US" dirty="0"/>
              <a:t>Maintain a GitHub repository for collaboration and version control.	</a:t>
            </a:r>
          </a:p>
          <a:p>
            <a:pPr marL="342900" indent="-342900">
              <a:buFont typeface="+mj-lt"/>
              <a:buAutoNum type="arabicPeriod"/>
            </a:pPr>
            <a:r>
              <a:rPr lang="en-US" dirty="0"/>
              <a:t>Data preparation and transformation.	</a:t>
            </a:r>
          </a:p>
          <a:p>
            <a:pPr marL="342900" indent="-342900">
              <a:buFont typeface="+mj-lt"/>
              <a:buAutoNum type="arabicPeriod"/>
            </a:pPr>
            <a:r>
              <a:rPr lang="en-US" dirty="0"/>
              <a:t>NLP-based classification of customer reviews.	</a:t>
            </a:r>
          </a:p>
          <a:p>
            <a:pPr marL="342900" indent="-342900">
              <a:buFont typeface="+mj-lt"/>
              <a:buAutoNum type="arabicPeriod"/>
            </a:pPr>
            <a:r>
              <a:rPr lang="en-US" dirty="0"/>
              <a:t>Build a </a:t>
            </a:r>
            <a:r>
              <a:rPr lang="en-US" dirty="0" err="1"/>
              <a:t>Plotly</a:t>
            </a:r>
            <a:r>
              <a:rPr lang="en-US" dirty="0"/>
              <a:t> Dash-based interactive dashboard.</a:t>
            </a:r>
          </a:p>
          <a:p>
            <a:endParaRPr lang="en-US" dirty="0"/>
          </a:p>
          <a:p>
            <a:pPr marL="285750" indent="-285750">
              <a:buFont typeface="Arial" panose="020B0604020202020204" pitchFamily="34" charset="0"/>
              <a:buChar char="•"/>
            </a:pPr>
            <a:r>
              <a:rPr lang="en-US" dirty="0"/>
              <a:t>Analysis Done using: Python, </a:t>
            </a:r>
            <a:r>
              <a:rPr lang="en-US" dirty="0" err="1"/>
              <a:t>GitHub,Pandas,Hugging</a:t>
            </a:r>
            <a:r>
              <a:rPr lang="en-US" dirty="0"/>
              <a:t> face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Preparation</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8 CSV files were used which are included with 500 customer reviews, were merged and identified and removed duplicates and irrelevant records by using </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Python libraries: Pandas for data manipulation,</a:t>
            </a:r>
          </a:p>
          <a:p>
            <a:pPr marL="914400" marR="0" lvl="2"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NumPy (handling missing data &amp;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673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734B6C-7DB4-8EA3-1C72-342706C7C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062" y="441881"/>
            <a:ext cx="9667875" cy="3429000"/>
          </a:xfrm>
          <a:prstGeom prst="rect">
            <a:avLst/>
          </a:prstGeom>
        </p:spPr>
      </p:pic>
      <p:sp>
        <p:nvSpPr>
          <p:cNvPr id="4" name="TextBox 3">
            <a:extLst>
              <a:ext uri="{FF2B5EF4-FFF2-40B4-BE49-F238E27FC236}">
                <a16:creationId xmlns:a16="http://schemas.microsoft.com/office/drawing/2014/main" id="{52FDFFFF-C195-0E1F-545F-3D2668D3EA79}"/>
              </a:ext>
            </a:extLst>
          </p:cNvPr>
          <p:cNvSpPr txBox="1"/>
          <p:nvPr/>
        </p:nvSpPr>
        <p:spPr>
          <a:xfrm>
            <a:off x="1168924" y="4157221"/>
            <a:ext cx="10067827" cy="1200329"/>
          </a:xfrm>
          <a:prstGeom prst="rect">
            <a:avLst/>
          </a:prstGeom>
          <a:noFill/>
        </p:spPr>
        <p:txBody>
          <a:bodyPr wrap="square" rtlCol="0">
            <a:spAutoFit/>
          </a:bodyPr>
          <a:lstStyle/>
          <a:p>
            <a:r>
              <a:rPr lang="en-US"/>
              <a:t> This chart illustrates the amount of missing or irrelevant data removed during the data preparation phase. Each bar represents a specific dataset, with the height corresponding to the number of records eliminated. It highlights the effectiveness of cleaning processes in ensuring data accuracy and completeness. </a:t>
            </a:r>
            <a:endParaRPr lang="en-US" dirty="0"/>
          </a:p>
        </p:txBody>
      </p:sp>
    </p:spTree>
    <p:extLst>
      <p:ext uri="{BB962C8B-B14F-4D97-AF65-F5344CB8AC3E}">
        <p14:creationId xmlns:p14="http://schemas.microsoft.com/office/powerpoint/2010/main" val="211519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212A72-09DD-3AE6-1DF5-7464713DA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712" y="286634"/>
            <a:ext cx="9172575" cy="4286250"/>
          </a:xfrm>
          <a:prstGeom prst="rect">
            <a:avLst/>
          </a:prstGeom>
        </p:spPr>
      </p:pic>
      <p:sp>
        <p:nvSpPr>
          <p:cNvPr id="4" name="TextBox 3">
            <a:extLst>
              <a:ext uri="{FF2B5EF4-FFF2-40B4-BE49-F238E27FC236}">
                <a16:creationId xmlns:a16="http://schemas.microsoft.com/office/drawing/2014/main" id="{9DA1B569-AD78-3FB2-26A7-3D14FBE11171}"/>
              </a:ext>
            </a:extLst>
          </p:cNvPr>
          <p:cNvSpPr txBox="1"/>
          <p:nvPr/>
        </p:nvSpPr>
        <p:spPr>
          <a:xfrm>
            <a:off x="1357460" y="4656841"/>
            <a:ext cx="10237509" cy="923330"/>
          </a:xfrm>
          <a:prstGeom prst="rect">
            <a:avLst/>
          </a:prstGeom>
          <a:noFill/>
        </p:spPr>
        <p:txBody>
          <a:bodyPr wrap="square" rtlCol="0">
            <a:spAutoFit/>
          </a:bodyPr>
          <a:lstStyle/>
          <a:p>
            <a:r>
              <a:rPr lang="en-US" dirty="0"/>
              <a:t>This visualization classifies customer reviews into categories such as "Taste," "Food Pairings," and "Value for Money." Each bar shows the number of reviews within each category, providing insights into the most discussed aspects of wine preferences, with "Taste" often being the most dominant. </a:t>
            </a:r>
          </a:p>
        </p:txBody>
      </p:sp>
    </p:spTree>
    <p:extLst>
      <p:ext uri="{BB962C8B-B14F-4D97-AF65-F5344CB8AC3E}">
        <p14:creationId xmlns:p14="http://schemas.microsoft.com/office/powerpoint/2010/main" val="217963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794E4A-0018-F7F1-2AD9-F05A4DFC7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712" y="135805"/>
            <a:ext cx="9172575" cy="4286250"/>
          </a:xfrm>
          <a:prstGeom prst="rect">
            <a:avLst/>
          </a:prstGeom>
        </p:spPr>
      </p:pic>
      <p:sp>
        <p:nvSpPr>
          <p:cNvPr id="5" name="TextBox 4">
            <a:extLst>
              <a:ext uri="{FF2B5EF4-FFF2-40B4-BE49-F238E27FC236}">
                <a16:creationId xmlns:a16="http://schemas.microsoft.com/office/drawing/2014/main" id="{BE675A5C-E75C-F56A-A46D-EC266784CCEB}"/>
              </a:ext>
            </a:extLst>
          </p:cNvPr>
          <p:cNvSpPr txBox="1"/>
          <p:nvPr/>
        </p:nvSpPr>
        <p:spPr>
          <a:xfrm>
            <a:off x="762000" y="4422055"/>
            <a:ext cx="10088880" cy="923330"/>
          </a:xfrm>
          <a:prstGeom prst="rect">
            <a:avLst/>
          </a:prstGeom>
          <a:noFill/>
        </p:spPr>
        <p:txBody>
          <a:bodyPr wrap="square" rtlCol="0">
            <a:spAutoFit/>
          </a:bodyPr>
          <a:lstStyle/>
          <a:p>
            <a:r>
              <a:rPr lang="en-US" dirty="0"/>
              <a:t>The heatmap visualizes alcohol content trends across different wine-producing regions. Colors represent average alcohol levels, with warmer hues indicating higher percentages. This allows comparison of regional styles and boldness levels, appealing to specific customer preferences. </a:t>
            </a:r>
          </a:p>
        </p:txBody>
      </p:sp>
    </p:spTree>
    <p:extLst>
      <p:ext uri="{BB962C8B-B14F-4D97-AF65-F5344CB8AC3E}">
        <p14:creationId xmlns:p14="http://schemas.microsoft.com/office/powerpoint/2010/main" val="146304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F6EF8D-9C8D-E3BA-E4BF-FC608EAB9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712" y="0"/>
            <a:ext cx="9172575" cy="4286250"/>
          </a:xfrm>
          <a:prstGeom prst="rect">
            <a:avLst/>
          </a:prstGeom>
        </p:spPr>
      </p:pic>
      <p:sp>
        <p:nvSpPr>
          <p:cNvPr id="4" name="TextBox 3">
            <a:extLst>
              <a:ext uri="{FF2B5EF4-FFF2-40B4-BE49-F238E27FC236}">
                <a16:creationId xmlns:a16="http://schemas.microsoft.com/office/drawing/2014/main" id="{821A6219-EF3E-3E41-787B-E55741E727B6}"/>
              </a:ext>
            </a:extLst>
          </p:cNvPr>
          <p:cNvSpPr txBox="1"/>
          <p:nvPr/>
        </p:nvSpPr>
        <p:spPr>
          <a:xfrm>
            <a:off x="1046375" y="4562573"/>
            <a:ext cx="10294070" cy="923330"/>
          </a:xfrm>
          <a:prstGeom prst="rect">
            <a:avLst/>
          </a:prstGeom>
          <a:noFill/>
        </p:spPr>
        <p:txBody>
          <a:bodyPr wrap="square" rtlCol="0">
            <a:spAutoFit/>
          </a:bodyPr>
          <a:lstStyle/>
          <a:p>
            <a:r>
              <a:rPr lang="en-US" dirty="0"/>
              <a:t>This chart shows the percentage of wines by style (e.g., red, white, rosé) in the dataset. It provides an overview of the most common wine styles, offering insights into the market's diversity and potential gaps in production or consumption trends. </a:t>
            </a:r>
          </a:p>
        </p:txBody>
      </p:sp>
    </p:spTree>
    <p:extLst>
      <p:ext uri="{BB962C8B-B14F-4D97-AF65-F5344CB8AC3E}">
        <p14:creationId xmlns:p14="http://schemas.microsoft.com/office/powerpoint/2010/main" val="400511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5A674-FC65-427F-1DFE-9958A151D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018" y="154659"/>
            <a:ext cx="9172575" cy="4286250"/>
          </a:xfrm>
          <a:prstGeom prst="rect">
            <a:avLst/>
          </a:prstGeom>
        </p:spPr>
      </p:pic>
      <p:sp>
        <p:nvSpPr>
          <p:cNvPr id="5" name="TextBox 4">
            <a:extLst>
              <a:ext uri="{FF2B5EF4-FFF2-40B4-BE49-F238E27FC236}">
                <a16:creationId xmlns:a16="http://schemas.microsoft.com/office/drawing/2014/main" id="{8726860D-12D6-4861-6C08-2D39EB8F4BD9}"/>
              </a:ext>
            </a:extLst>
          </p:cNvPr>
          <p:cNvSpPr txBox="1"/>
          <p:nvPr/>
        </p:nvSpPr>
        <p:spPr>
          <a:xfrm>
            <a:off x="1798320" y="4440909"/>
            <a:ext cx="8987662" cy="923330"/>
          </a:xfrm>
          <a:prstGeom prst="rect">
            <a:avLst/>
          </a:prstGeom>
          <a:noFill/>
        </p:spPr>
        <p:txBody>
          <a:bodyPr wrap="square" rtlCol="0">
            <a:spAutoFit/>
          </a:bodyPr>
          <a:lstStyle/>
          <a:p>
            <a:r>
              <a:rPr lang="en-US" dirty="0"/>
              <a:t>This chart highlights popular food pairings for various wine types. Each group represents a wine type (e.g., red, white), with bars showing the frequency of specific food pairings. It provides practical insights into how customers enjoy their wines with meals. </a:t>
            </a:r>
          </a:p>
        </p:txBody>
      </p:sp>
    </p:spTree>
    <p:extLst>
      <p:ext uri="{BB962C8B-B14F-4D97-AF65-F5344CB8AC3E}">
        <p14:creationId xmlns:p14="http://schemas.microsoft.com/office/powerpoint/2010/main" val="347825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6EF5EB-9993-7CA2-64D0-F02E6C5C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506" y="0"/>
            <a:ext cx="9172575" cy="4286250"/>
          </a:xfrm>
          <a:prstGeom prst="rect">
            <a:avLst/>
          </a:prstGeom>
        </p:spPr>
      </p:pic>
      <p:sp>
        <p:nvSpPr>
          <p:cNvPr id="4" name="TextBox 3">
            <a:extLst>
              <a:ext uri="{FF2B5EF4-FFF2-40B4-BE49-F238E27FC236}">
                <a16:creationId xmlns:a16="http://schemas.microsoft.com/office/drawing/2014/main" id="{CE3EB56D-1644-9E3F-F2CF-8F26D3841A8E}"/>
              </a:ext>
            </a:extLst>
          </p:cNvPr>
          <p:cNvSpPr txBox="1"/>
          <p:nvPr/>
        </p:nvSpPr>
        <p:spPr>
          <a:xfrm>
            <a:off x="1442301" y="4402318"/>
            <a:ext cx="9681328" cy="923330"/>
          </a:xfrm>
          <a:prstGeom prst="rect">
            <a:avLst/>
          </a:prstGeom>
          <a:noFill/>
        </p:spPr>
        <p:txBody>
          <a:bodyPr wrap="square" rtlCol="0">
            <a:spAutoFit/>
          </a:bodyPr>
          <a:lstStyle/>
          <a:p>
            <a:r>
              <a:rPr lang="en-US" dirty="0"/>
              <a:t>This scatter plot maps wine prices against their average customer ratings. Clusters may show price ranges with high ratings, revealing trends such as value-for-money wines or premium wines consistently rated well. Outliers might suggest overpriced wines with lower ratings. </a:t>
            </a:r>
          </a:p>
        </p:txBody>
      </p:sp>
    </p:spTree>
    <p:extLst>
      <p:ext uri="{BB962C8B-B14F-4D97-AF65-F5344CB8AC3E}">
        <p14:creationId xmlns:p14="http://schemas.microsoft.com/office/powerpoint/2010/main" val="404173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A1455-8F51-475F-9825-885FEC585986}"/>
              </a:ext>
            </a:extLst>
          </p:cNvPr>
          <p:cNvSpPr txBox="1"/>
          <p:nvPr/>
        </p:nvSpPr>
        <p:spPr>
          <a:xfrm>
            <a:off x="0" y="0"/>
            <a:ext cx="12192000" cy="5632311"/>
          </a:xfrm>
          <a:prstGeom prst="rect">
            <a:avLst/>
          </a:prstGeom>
          <a:noFill/>
        </p:spPr>
        <p:txBody>
          <a:bodyPr wrap="square" rtlCol="0">
            <a:spAutoFit/>
          </a:bodyPr>
          <a:lstStyle/>
          <a:p>
            <a:r>
              <a:rPr lang="en-US" dirty="0"/>
              <a:t>Conclusion </a:t>
            </a:r>
          </a:p>
          <a:p>
            <a:endParaRPr lang="en-US" dirty="0"/>
          </a:p>
          <a:p>
            <a:pPr marL="342900" indent="-342900">
              <a:buAutoNum type="arabicPeriod"/>
            </a:pPr>
            <a:r>
              <a:rPr lang="en-US" sz="1200" dirty="0"/>
              <a:t>Summary of Key Outcomes	</a:t>
            </a:r>
          </a:p>
          <a:p>
            <a:r>
              <a:rPr lang="en-US" sz="1200" dirty="0"/>
              <a:t>•	The successful integration of data preparation, NLP, and visualization to uncover meaningful insights from wine data.	</a:t>
            </a:r>
          </a:p>
          <a:p>
            <a:r>
              <a:rPr lang="en-US" sz="1200" dirty="0"/>
              <a:t>•	Highlights:	</a:t>
            </a:r>
          </a:p>
          <a:p>
            <a:r>
              <a:rPr lang="en-US" sz="1200" dirty="0"/>
              <a:t>•	Cleaned and merged datasets to identify trends in wine ratings, prices, and regions.</a:t>
            </a:r>
          </a:p>
          <a:p>
            <a:r>
              <a:rPr lang="en-US" sz="1200" dirty="0"/>
              <a:t>•	NLP-based classification of customer reviews into actionable categories.	</a:t>
            </a:r>
          </a:p>
          <a:p>
            <a:r>
              <a:rPr lang="en-US" sz="1200" dirty="0"/>
              <a:t>•	Creation of an interactive dashboard for effective storytelling and analysis.</a:t>
            </a:r>
          </a:p>
          <a:p>
            <a:pPr marL="171450" indent="-171450">
              <a:buFont typeface="Arial" panose="020B0604020202020204" pitchFamily="34" charset="0"/>
              <a:buChar char="•"/>
            </a:pPr>
            <a:r>
              <a:rPr lang="en-US" sz="1200" dirty="0"/>
              <a:t>       The model that we used:”</a:t>
            </a:r>
            <a:r>
              <a:rPr lang="en-US" sz="1200" dirty="0" err="1"/>
              <a:t>facebook</a:t>
            </a:r>
            <a:r>
              <a:rPr lang="en-US" sz="1200" dirty="0"/>
              <a:t>/</a:t>
            </a:r>
            <a:r>
              <a:rPr lang="en-US" sz="1200" dirty="0" err="1"/>
              <a:t>bart</a:t>
            </a:r>
            <a:r>
              <a:rPr lang="en-US" sz="1200" dirty="0"/>
              <a:t>-large-</a:t>
            </a:r>
            <a:r>
              <a:rPr lang="en-US" sz="1200" dirty="0" err="1"/>
              <a:t>mnli</a:t>
            </a:r>
            <a:r>
              <a:rPr lang="en-US" sz="1200" dirty="0"/>
              <a:t>”</a:t>
            </a:r>
          </a:p>
          <a:p>
            <a:endParaRPr lang="en-US" sz="1200" dirty="0"/>
          </a:p>
          <a:p>
            <a:endParaRPr lang="en-US" sz="1200" dirty="0"/>
          </a:p>
          <a:p>
            <a:endParaRPr lang="en-US" sz="1200" dirty="0"/>
          </a:p>
          <a:p>
            <a:r>
              <a:rPr lang="en-US" sz="1200" dirty="0"/>
              <a:t>2. Impact of the Project	</a:t>
            </a:r>
          </a:p>
          <a:p>
            <a:r>
              <a:rPr lang="en-US" sz="1200" dirty="0"/>
              <a:t>•	Showcased the practical application of data science in solving real-world problems.	</a:t>
            </a:r>
          </a:p>
          <a:p>
            <a:r>
              <a:rPr lang="en-US" sz="1200" dirty="0"/>
              <a:t>•	Provided insights that could support strategic decision-making in the wine industry.</a:t>
            </a:r>
          </a:p>
          <a:p>
            <a:r>
              <a:rPr lang="en-US" sz="1200" dirty="0"/>
              <a:t>3. Challenges Faced	</a:t>
            </a:r>
          </a:p>
          <a:p>
            <a:r>
              <a:rPr lang="en-US" sz="1200" dirty="0"/>
              <a:t>•	Handling missing and inconsistent data across multiple files.	</a:t>
            </a:r>
          </a:p>
          <a:p>
            <a:r>
              <a:rPr lang="en-US" sz="1200" dirty="0"/>
              <a:t>•	Selecting an optimal NLP model for review classification.	</a:t>
            </a:r>
          </a:p>
          <a:p>
            <a:r>
              <a:rPr lang="en-US" sz="1200" dirty="0"/>
              <a:t>•	Designing a dashboard that is both insightful and user-friendly.</a:t>
            </a:r>
          </a:p>
          <a:p>
            <a:endParaRPr lang="en-US" sz="1200" dirty="0"/>
          </a:p>
          <a:p>
            <a:r>
              <a:rPr lang="en-US" sz="1200" dirty="0"/>
              <a:t>4. Future Work and Recommendations	</a:t>
            </a:r>
          </a:p>
          <a:p>
            <a:r>
              <a:rPr lang="en-US" sz="1200" dirty="0"/>
              <a:t>•	Extend the dataset to include more countries and wine types for broader analysis.	</a:t>
            </a:r>
          </a:p>
          <a:p>
            <a:r>
              <a:rPr lang="en-US" sz="1200" dirty="0"/>
              <a:t>•	Explore advanced machine learning models for predictive analysis, such as predicting wine ratings or pricing.	</a:t>
            </a:r>
          </a:p>
          <a:p>
            <a:r>
              <a:rPr lang="en-US" sz="1200" dirty="0"/>
              <a:t>•	Incorporate sentiment analysis for deeper insights into customer opinions</a:t>
            </a:r>
          </a:p>
          <a:p>
            <a:r>
              <a:rPr lang="en-US" sz="1200" dirty="0"/>
              <a:t>•	Enhance dashboard features with real-time data updates and advanced interactivity.</a:t>
            </a:r>
          </a:p>
          <a:p>
            <a:endParaRPr lang="en-US" sz="1200" dirty="0"/>
          </a:p>
          <a:p>
            <a:r>
              <a:rPr lang="en-US" sz="1200" dirty="0"/>
              <a:t>5. Acknowledgments	</a:t>
            </a:r>
          </a:p>
          <a:p>
            <a:r>
              <a:rPr lang="en-US" sz="1200" dirty="0"/>
              <a:t>•	Acknowledge team members, facilitators, and any resources used (e.g., GitHub, Hugging Face, </a:t>
            </a:r>
            <a:r>
              <a:rPr lang="en-US" sz="1200" dirty="0" err="1"/>
              <a:t>Plotly</a:t>
            </a:r>
            <a:r>
              <a:rPr lang="en-US" sz="1200" dirty="0"/>
              <a:t>).You can add visual elements like a team photo, icons representing tools (GitHub, Python, </a:t>
            </a:r>
            <a:r>
              <a:rPr lang="en-US" sz="1200" dirty="0" err="1"/>
              <a:t>Plotly</a:t>
            </a:r>
            <a:r>
              <a:rPr lang="en-US" sz="1200" dirty="0"/>
              <a:t>), or a chart summarizing a key insight for greater engagement.</a:t>
            </a:r>
          </a:p>
        </p:txBody>
      </p:sp>
    </p:spTree>
    <p:extLst>
      <p:ext uri="{BB962C8B-B14F-4D97-AF65-F5344CB8AC3E}">
        <p14:creationId xmlns:p14="http://schemas.microsoft.com/office/powerpoint/2010/main" val="25343376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167</TotalTime>
  <Words>867</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Dulakshitha Jayasinghe</cp:lastModifiedBy>
  <cp:revision>4</cp:revision>
  <dcterms:created xsi:type="dcterms:W3CDTF">2024-12-10T13:43:31Z</dcterms:created>
  <dcterms:modified xsi:type="dcterms:W3CDTF">2024-12-10T17:28:34Z</dcterms:modified>
</cp:coreProperties>
</file>