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5" r:id="rId4"/>
    <p:sldId id="268" r:id="rId5"/>
    <p:sldId id="272" r:id="rId6"/>
    <p:sldId id="267" r:id="rId7"/>
    <p:sldId id="271" r:id="rId8"/>
    <p:sldId id="270" r:id="rId9"/>
    <p:sldId id="266" r:id="rId10"/>
    <p:sldId id="264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574DC-CDA3-48E6-89F7-066B18C7631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816878A-12AE-4060-B79B-7B057203BA30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MOUNTING</a:t>
          </a:r>
          <a:endParaRPr lang="en-US" dirty="0"/>
        </a:p>
      </dgm:t>
    </dgm:pt>
    <dgm:pt modelId="{919D3662-23A9-4780-A4BB-D68928C8AE6F}" type="parTrans" cxnId="{75D33213-C5F0-4E56-AD04-75FD91B4D92F}">
      <dgm:prSet/>
      <dgm:spPr/>
      <dgm:t>
        <a:bodyPr/>
        <a:lstStyle/>
        <a:p>
          <a:endParaRPr lang="en-US"/>
        </a:p>
      </dgm:t>
    </dgm:pt>
    <dgm:pt modelId="{1BA39084-AA6B-4F4B-8E1D-8930C31ABC58}" type="sibTrans" cxnId="{75D33213-C5F0-4E56-AD04-75FD91B4D92F}">
      <dgm:prSet/>
      <dgm:spPr/>
      <dgm:t>
        <a:bodyPr/>
        <a:lstStyle/>
        <a:p>
          <a:endParaRPr lang="en-US"/>
        </a:p>
      </dgm:t>
    </dgm:pt>
    <dgm:pt modelId="{62205EF7-1D61-4218-A090-4F7086E2F516}">
      <dgm:prSet phldrT="[Text]" custT="1"/>
      <dgm:spPr/>
      <dgm:t>
        <a:bodyPr/>
        <a:lstStyle/>
        <a:p>
          <a:r>
            <a:rPr lang="en-US" sz="2700" dirty="0" smtClean="0">
              <a:solidFill>
                <a:schemeClr val="bg1"/>
              </a:solidFill>
            </a:rPr>
            <a:t>Added to </a:t>
          </a:r>
          <a:r>
            <a:rPr lang="en-US" sz="2400" dirty="0" smtClean="0">
              <a:solidFill>
                <a:schemeClr val="bg1"/>
              </a:solidFill>
            </a:rPr>
            <a:t>DOM</a:t>
          </a:r>
          <a:endParaRPr lang="en-US" sz="2700" dirty="0">
            <a:solidFill>
              <a:schemeClr val="bg1"/>
            </a:solidFill>
          </a:endParaRPr>
        </a:p>
      </dgm:t>
    </dgm:pt>
    <dgm:pt modelId="{97BDDDEB-4A1E-476B-B2C8-6AC572795E88}" type="parTrans" cxnId="{1DF2C354-D280-473D-9897-AA148928216E}">
      <dgm:prSet/>
      <dgm:spPr/>
      <dgm:t>
        <a:bodyPr/>
        <a:lstStyle/>
        <a:p>
          <a:endParaRPr lang="en-US"/>
        </a:p>
      </dgm:t>
    </dgm:pt>
    <dgm:pt modelId="{2EAF307B-8BBC-4B48-A394-AB5E1536D1B5}" type="sibTrans" cxnId="{1DF2C354-D280-473D-9897-AA148928216E}">
      <dgm:prSet/>
      <dgm:spPr/>
      <dgm:t>
        <a:bodyPr/>
        <a:lstStyle/>
        <a:p>
          <a:endParaRPr lang="en-US"/>
        </a:p>
      </dgm:t>
    </dgm:pt>
    <dgm:pt modelId="{B19847DA-A48A-4FC1-B8E7-425FBEB4AC40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UPDATING</a:t>
          </a:r>
          <a:endParaRPr lang="en-US" dirty="0"/>
        </a:p>
      </dgm:t>
    </dgm:pt>
    <dgm:pt modelId="{85324E05-ACD8-4720-9528-164461106A28}" type="parTrans" cxnId="{8AEE64EF-B066-420C-8CBA-0235ED0A46B4}">
      <dgm:prSet/>
      <dgm:spPr/>
      <dgm:t>
        <a:bodyPr/>
        <a:lstStyle/>
        <a:p>
          <a:endParaRPr lang="en-US"/>
        </a:p>
      </dgm:t>
    </dgm:pt>
    <dgm:pt modelId="{288D70F8-0420-41A1-90C6-7B35975D1976}" type="sibTrans" cxnId="{8AEE64EF-B066-420C-8CBA-0235ED0A46B4}">
      <dgm:prSet/>
      <dgm:spPr/>
      <dgm:t>
        <a:bodyPr/>
        <a:lstStyle/>
        <a:p>
          <a:endParaRPr lang="en-US"/>
        </a:p>
      </dgm:t>
    </dgm:pt>
    <dgm:pt modelId="{A3F74237-4765-4C6D-BBE3-A6B24911CDA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Rendered</a:t>
          </a:r>
          <a:endParaRPr lang="en-US" dirty="0">
            <a:solidFill>
              <a:schemeClr val="bg1"/>
            </a:solidFill>
          </a:endParaRPr>
        </a:p>
      </dgm:t>
    </dgm:pt>
    <dgm:pt modelId="{DC8933BD-2E6E-4D4E-B19F-3EFDCAE14B6D}" type="parTrans" cxnId="{AD2E95FB-7B77-4611-BC7A-CA58F2BCD24E}">
      <dgm:prSet/>
      <dgm:spPr/>
      <dgm:t>
        <a:bodyPr/>
        <a:lstStyle/>
        <a:p>
          <a:endParaRPr lang="en-US"/>
        </a:p>
      </dgm:t>
    </dgm:pt>
    <dgm:pt modelId="{F3A548BE-1E5A-46FD-B881-331038CE4B1E}" type="sibTrans" cxnId="{AD2E95FB-7B77-4611-BC7A-CA58F2BCD24E}">
      <dgm:prSet/>
      <dgm:spPr/>
      <dgm:t>
        <a:bodyPr/>
        <a:lstStyle/>
        <a:p>
          <a:endParaRPr lang="en-US"/>
        </a:p>
      </dgm:t>
    </dgm:pt>
    <dgm:pt modelId="{89122E13-51C0-4585-9A83-632F4F004955}">
      <dgm:prSet phldrT="[Text]"/>
      <dgm:spPr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dirty="0" smtClean="0"/>
            <a:t>UNMOUNTING</a:t>
          </a:r>
          <a:endParaRPr lang="en-US" dirty="0"/>
        </a:p>
      </dgm:t>
    </dgm:pt>
    <dgm:pt modelId="{FF133941-B2EC-4301-A80E-405830DAF9AE}" type="parTrans" cxnId="{F35FB214-905F-4D13-ACF7-278CA9B49728}">
      <dgm:prSet/>
      <dgm:spPr/>
      <dgm:t>
        <a:bodyPr/>
        <a:lstStyle/>
        <a:p>
          <a:endParaRPr lang="en-US"/>
        </a:p>
      </dgm:t>
    </dgm:pt>
    <dgm:pt modelId="{0D3C3A29-1574-4131-8D6F-F3B9A27CD2CF}" type="sibTrans" cxnId="{F35FB214-905F-4D13-ACF7-278CA9B49728}">
      <dgm:prSet/>
      <dgm:spPr/>
      <dgm:t>
        <a:bodyPr/>
        <a:lstStyle/>
        <a:p>
          <a:endParaRPr lang="en-US"/>
        </a:p>
      </dgm:t>
    </dgm:pt>
    <dgm:pt modelId="{B3B93528-E294-4EF9-8938-7BDAA3416F45}" type="pres">
      <dgm:prSet presAssocID="{93C574DC-CDA3-48E6-89F7-066B18C763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E33A3-52FC-450B-9EC2-7377CEFBBB2B}" type="pres">
      <dgm:prSet presAssocID="{B816878A-12AE-4060-B79B-7B057203BA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94F76-48C4-49F4-B3B3-D5B7C97C2E0E}" type="pres">
      <dgm:prSet presAssocID="{B816878A-12AE-4060-B79B-7B057203BA3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CF2E4-28BD-45FA-9DBE-96067E79219A}" type="pres">
      <dgm:prSet presAssocID="{B19847DA-A48A-4FC1-B8E7-425FBEB4AC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2418C-9DE8-4945-A93A-5D9D102A9F36}" type="pres">
      <dgm:prSet presAssocID="{B19847DA-A48A-4FC1-B8E7-425FBEB4AC4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DC6CB-901D-4AB5-898F-F57DB6159F98}" type="pres">
      <dgm:prSet presAssocID="{89122E13-51C0-4585-9A83-632F4F0049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C28CE-9D18-494A-8F01-FAA6DBDCD3F0}" type="presOf" srcId="{93C574DC-CDA3-48E6-89F7-066B18C76316}" destId="{B3B93528-E294-4EF9-8938-7BDAA3416F45}" srcOrd="0" destOrd="0" presId="urn:microsoft.com/office/officeart/2005/8/layout/vList2"/>
    <dgm:cxn modelId="{AD2E95FB-7B77-4611-BC7A-CA58F2BCD24E}" srcId="{B19847DA-A48A-4FC1-B8E7-425FBEB4AC40}" destId="{A3F74237-4765-4C6D-BBE3-A6B24911CDA2}" srcOrd="0" destOrd="0" parTransId="{DC8933BD-2E6E-4D4E-B19F-3EFDCAE14B6D}" sibTransId="{F3A548BE-1E5A-46FD-B881-331038CE4B1E}"/>
    <dgm:cxn modelId="{1DF2C354-D280-473D-9897-AA148928216E}" srcId="{B816878A-12AE-4060-B79B-7B057203BA30}" destId="{62205EF7-1D61-4218-A090-4F7086E2F516}" srcOrd="0" destOrd="0" parTransId="{97BDDDEB-4A1E-476B-B2C8-6AC572795E88}" sibTransId="{2EAF307B-8BBC-4B48-A394-AB5E1536D1B5}"/>
    <dgm:cxn modelId="{75AA2FE8-28BA-4F5D-A635-644F813C8E34}" type="presOf" srcId="{B19847DA-A48A-4FC1-B8E7-425FBEB4AC40}" destId="{FD5CF2E4-28BD-45FA-9DBE-96067E79219A}" srcOrd="0" destOrd="0" presId="urn:microsoft.com/office/officeart/2005/8/layout/vList2"/>
    <dgm:cxn modelId="{73970FBA-7204-4222-95DE-80D8014207EF}" type="presOf" srcId="{B816878A-12AE-4060-B79B-7B057203BA30}" destId="{97AE33A3-52FC-450B-9EC2-7377CEFBBB2B}" srcOrd="0" destOrd="0" presId="urn:microsoft.com/office/officeart/2005/8/layout/vList2"/>
    <dgm:cxn modelId="{8AEE64EF-B066-420C-8CBA-0235ED0A46B4}" srcId="{93C574DC-CDA3-48E6-89F7-066B18C76316}" destId="{B19847DA-A48A-4FC1-B8E7-425FBEB4AC40}" srcOrd="1" destOrd="0" parTransId="{85324E05-ACD8-4720-9528-164461106A28}" sibTransId="{288D70F8-0420-41A1-90C6-7B35975D1976}"/>
    <dgm:cxn modelId="{4A12C4CD-96FC-4CB4-ACA8-76F5DAB53413}" type="presOf" srcId="{62205EF7-1D61-4218-A090-4F7086E2F516}" destId="{66F94F76-48C4-49F4-B3B3-D5B7C97C2E0E}" srcOrd="0" destOrd="0" presId="urn:microsoft.com/office/officeart/2005/8/layout/vList2"/>
    <dgm:cxn modelId="{57A91969-ECB3-4CDD-971D-F242DB9DD2A9}" type="presOf" srcId="{A3F74237-4765-4C6D-BBE3-A6B24911CDA2}" destId="{7FF2418C-9DE8-4945-A93A-5D9D102A9F36}" srcOrd="0" destOrd="0" presId="urn:microsoft.com/office/officeart/2005/8/layout/vList2"/>
    <dgm:cxn modelId="{F35FB214-905F-4D13-ACF7-278CA9B49728}" srcId="{93C574DC-CDA3-48E6-89F7-066B18C76316}" destId="{89122E13-51C0-4585-9A83-632F4F004955}" srcOrd="2" destOrd="0" parTransId="{FF133941-B2EC-4301-A80E-405830DAF9AE}" sibTransId="{0D3C3A29-1574-4131-8D6F-F3B9A27CD2CF}"/>
    <dgm:cxn modelId="{75D33213-C5F0-4E56-AD04-75FD91B4D92F}" srcId="{93C574DC-CDA3-48E6-89F7-066B18C76316}" destId="{B816878A-12AE-4060-B79B-7B057203BA30}" srcOrd="0" destOrd="0" parTransId="{919D3662-23A9-4780-A4BB-D68928C8AE6F}" sibTransId="{1BA39084-AA6B-4F4B-8E1D-8930C31ABC58}"/>
    <dgm:cxn modelId="{007052BC-D911-4292-A4EC-86BFB206AC9E}" type="presOf" srcId="{89122E13-51C0-4585-9A83-632F4F004955}" destId="{C6BDC6CB-901D-4AB5-898F-F57DB6159F98}" srcOrd="0" destOrd="0" presId="urn:microsoft.com/office/officeart/2005/8/layout/vList2"/>
    <dgm:cxn modelId="{7B261990-CF95-4AFF-ADE2-1AFF0FC88753}" type="presParOf" srcId="{B3B93528-E294-4EF9-8938-7BDAA3416F45}" destId="{97AE33A3-52FC-450B-9EC2-7377CEFBBB2B}" srcOrd="0" destOrd="0" presId="urn:microsoft.com/office/officeart/2005/8/layout/vList2"/>
    <dgm:cxn modelId="{F1B2F5A0-83E3-4088-B47E-D848905B05B0}" type="presParOf" srcId="{B3B93528-E294-4EF9-8938-7BDAA3416F45}" destId="{66F94F76-48C4-49F4-B3B3-D5B7C97C2E0E}" srcOrd="1" destOrd="0" presId="urn:microsoft.com/office/officeart/2005/8/layout/vList2"/>
    <dgm:cxn modelId="{17F2D9D6-6E6B-4554-8EE5-AAB923ABE5EE}" type="presParOf" srcId="{B3B93528-E294-4EF9-8938-7BDAA3416F45}" destId="{FD5CF2E4-28BD-45FA-9DBE-96067E79219A}" srcOrd="2" destOrd="0" presId="urn:microsoft.com/office/officeart/2005/8/layout/vList2"/>
    <dgm:cxn modelId="{1E17FDFB-D743-46EE-9E25-02D5D92832C8}" type="presParOf" srcId="{B3B93528-E294-4EF9-8938-7BDAA3416F45}" destId="{7FF2418C-9DE8-4945-A93A-5D9D102A9F36}" srcOrd="3" destOrd="0" presId="urn:microsoft.com/office/officeart/2005/8/layout/vList2"/>
    <dgm:cxn modelId="{9826CDB4-CE53-49A8-86A9-2CE66FE32626}" type="presParOf" srcId="{B3B93528-E294-4EF9-8938-7BDAA3416F45}" destId="{C6BDC6CB-901D-4AB5-898F-F57DB6159F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E33A3-52FC-450B-9EC2-7377CEFBBB2B}">
      <dsp:nvSpPr>
        <dsp:cNvPr id="0" name=""/>
        <dsp:cNvSpPr/>
      </dsp:nvSpPr>
      <dsp:spPr>
        <a:xfrm>
          <a:off x="0" y="4710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MOUNTING</a:t>
          </a:r>
          <a:endParaRPr lang="en-US" sz="3200" kern="1200" dirty="0"/>
        </a:p>
      </dsp:txBody>
      <dsp:txXfrm>
        <a:off x="37467" y="84571"/>
        <a:ext cx="6071865" cy="692586"/>
      </dsp:txXfrm>
    </dsp:sp>
    <dsp:sp modelId="{66F94F76-48C4-49F4-B3B3-D5B7C97C2E0E}">
      <dsp:nvSpPr>
        <dsp:cNvPr id="0" name=""/>
        <dsp:cNvSpPr/>
      </dsp:nvSpPr>
      <dsp:spPr>
        <a:xfrm>
          <a:off x="0" y="814624"/>
          <a:ext cx="61467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1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solidFill>
                <a:schemeClr val="bg1"/>
              </a:solidFill>
            </a:rPr>
            <a:t>Added to </a:t>
          </a:r>
          <a:r>
            <a:rPr lang="en-US" sz="2400" kern="1200" dirty="0" smtClean="0">
              <a:solidFill>
                <a:schemeClr val="bg1"/>
              </a:solidFill>
            </a:rPr>
            <a:t>DOM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0" y="814624"/>
        <a:ext cx="6146799" cy="529920"/>
      </dsp:txXfrm>
    </dsp:sp>
    <dsp:sp modelId="{FD5CF2E4-28BD-45FA-9DBE-96067E79219A}">
      <dsp:nvSpPr>
        <dsp:cNvPr id="0" name=""/>
        <dsp:cNvSpPr/>
      </dsp:nvSpPr>
      <dsp:spPr>
        <a:xfrm>
          <a:off x="0" y="134454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UPDATING</a:t>
          </a:r>
          <a:endParaRPr lang="en-US" sz="3200" kern="1200" dirty="0"/>
        </a:p>
      </dsp:txBody>
      <dsp:txXfrm>
        <a:off x="37467" y="1382011"/>
        <a:ext cx="6071865" cy="692586"/>
      </dsp:txXfrm>
    </dsp:sp>
    <dsp:sp modelId="{7FF2418C-9DE8-4945-A93A-5D9D102A9F36}">
      <dsp:nvSpPr>
        <dsp:cNvPr id="0" name=""/>
        <dsp:cNvSpPr/>
      </dsp:nvSpPr>
      <dsp:spPr>
        <a:xfrm>
          <a:off x="0" y="2112064"/>
          <a:ext cx="61467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6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solidFill>
                <a:schemeClr val="bg1"/>
              </a:solidFill>
            </a:rPr>
            <a:t>Rendered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112064"/>
        <a:ext cx="6146799" cy="529920"/>
      </dsp:txXfrm>
    </dsp:sp>
    <dsp:sp modelId="{C6BDC6CB-901D-4AB5-898F-F57DB6159F98}">
      <dsp:nvSpPr>
        <dsp:cNvPr id="0" name=""/>
        <dsp:cNvSpPr/>
      </dsp:nvSpPr>
      <dsp:spPr>
        <a:xfrm>
          <a:off x="0" y="2641984"/>
          <a:ext cx="6146799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UNMOUNTING</a:t>
          </a:r>
          <a:endParaRPr lang="en-US" sz="3200" kern="1200" dirty="0"/>
        </a:p>
      </dsp:txBody>
      <dsp:txXfrm>
        <a:off x="37467" y="2679451"/>
        <a:ext cx="60718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59EB2-6D7C-46AD-BAD6-79F11EA4910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70469-5AA4-488A-9911-C630E5C6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70469-5AA4-488A-9911-C630E5C6E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D063-ADE9-4A05-B39B-E2D6751E839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FB4E-217A-43D6-93CD-A9960018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ltexsoft.com/blog/engineering/the-good-and-the-bad-of-reactjs-and-react-native/" TargetMode="External"/><Relationship Id="rId5" Type="http://schemas.openxmlformats.org/officeDocument/2006/relationships/hyperlink" Target="https://www.tutorialspoint.com/reactjs/index.htm" TargetMode="External"/><Relationship Id="rId4" Type="http://schemas.openxmlformats.org/officeDocument/2006/relationships/hyperlink" Target="https://reactj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hyperlink" Target="https://itnext.io/@timothyrobards?source=post_page-----db1db95c04c8---------------------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77439" y="1463039"/>
            <a:ext cx="7837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React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Team 5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Section-03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031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214319" cy="6858000"/>
            <a:chOff x="0" y="0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298" y="1566952"/>
              <a:ext cx="524786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What is React Lifecycle?</a:t>
              </a:r>
            </a:p>
            <a:p>
              <a:endParaRPr lang="en-US" sz="36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</a:rPr>
                <a:t>    React  lifecycle is the name given to the set of actions a react component goes through throughout its existence.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2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4791" y="1005461"/>
            <a:ext cx="10882809" cy="5490649"/>
            <a:chOff x="394791" y="1005461"/>
            <a:chExt cx="10882809" cy="5490649"/>
          </a:xfrm>
        </p:grpSpPr>
        <p:sp>
          <p:nvSpPr>
            <p:cNvPr id="2" name="TextBox 1"/>
            <p:cNvSpPr txBox="1"/>
            <p:nvPr/>
          </p:nvSpPr>
          <p:spPr>
            <a:xfrm>
              <a:off x="394791" y="1005461"/>
              <a:ext cx="839140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The 3 categories of component actions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04901" y="1801191"/>
              <a:ext cx="6146799" cy="3979829"/>
              <a:chOff x="1104901" y="1801191"/>
              <a:chExt cx="6146799" cy="3979829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2215405915"/>
                  </p:ext>
                </p:extLst>
              </p:nvPr>
            </p:nvGraphicFramePr>
            <p:xfrm>
              <a:off x="1104901" y="1801191"/>
              <a:ext cx="6146799" cy="34566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1104901" y="5257800"/>
                <a:ext cx="4141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Removed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from the  DOM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7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459912" y="729847"/>
            <a:ext cx="8839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How many lifecycle methods are there?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8484"/>
              </p:ext>
            </p:extLst>
          </p:nvPr>
        </p:nvGraphicFramePr>
        <p:xfrm>
          <a:off x="459912" y="1925035"/>
          <a:ext cx="11208626" cy="37637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6209">
                  <a:extLst>
                    <a:ext uri="{9D8B030D-6E8A-4147-A177-3AD203B41FA5}">
                      <a16:colId xmlns:a16="http://schemas.microsoft.com/office/drawing/2014/main" val="3959785707"/>
                    </a:ext>
                  </a:extLst>
                </a:gridCol>
                <a:gridCol w="4234711">
                  <a:extLst>
                    <a:ext uri="{9D8B030D-6E8A-4147-A177-3AD203B41FA5}">
                      <a16:colId xmlns:a16="http://schemas.microsoft.com/office/drawing/2014/main" val="3692394616"/>
                    </a:ext>
                  </a:extLst>
                </a:gridCol>
                <a:gridCol w="3237706">
                  <a:extLst>
                    <a:ext uri="{9D8B030D-6E8A-4147-A177-3AD203B41FA5}">
                      <a16:colId xmlns:a16="http://schemas.microsoft.com/office/drawing/2014/main" val="1506323661"/>
                    </a:ext>
                  </a:extLst>
                </a:gridCol>
              </a:tblGrid>
              <a:tr h="453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UNMOUNTING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01637"/>
                  </a:ext>
                </a:extLst>
              </a:tr>
              <a:tr h="77682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Constructor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5.componentWill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ReceiveProps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9.ComponentWillMount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4416"/>
                  </a:ext>
                </a:extLst>
              </a:tr>
              <a:tr h="7111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2.Component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WillMount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6.shouldcomponentUpdate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5396"/>
                  </a:ext>
                </a:extLst>
              </a:tr>
              <a:tr h="6502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3. Render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7.ComponentWillUpdate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78261"/>
                  </a:ext>
                </a:extLst>
              </a:tr>
              <a:tr h="7111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4.Component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DidMount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Render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51825"/>
                  </a:ext>
                </a:extLst>
              </a:tr>
              <a:tr h="45306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8.ComponentDidUpdate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667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3200" y="609600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</a:rPr>
              <a:t>SRI SUDHEERA CHITIPOLU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586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820692" y="5039756"/>
            <a:ext cx="3182612" cy="8547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ComponentWillUnmount</a:t>
            </a:r>
          </a:p>
        </p:txBody>
      </p:sp>
      <p:sp>
        <p:nvSpPr>
          <p:cNvPr id="29" name="Down Arrow 28"/>
          <p:cNvSpPr/>
          <p:nvPr/>
        </p:nvSpPr>
        <p:spPr>
          <a:xfrm rot="18648068">
            <a:off x="5028405" y="3823942"/>
            <a:ext cx="474633" cy="153974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/>
          <p:cNvGrpSpPr/>
          <p:nvPr/>
        </p:nvGrpSpPr>
        <p:grpSpPr>
          <a:xfrm>
            <a:off x="193764" y="311506"/>
            <a:ext cx="11619617" cy="6234988"/>
            <a:chOff x="203774" y="261122"/>
            <a:chExt cx="11619617" cy="6234988"/>
          </a:xfrm>
        </p:grpSpPr>
        <p:sp>
          <p:nvSpPr>
            <p:cNvPr id="1024" name="TextBox 1023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SRI SUDHEERA CHITIPOLU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40" name="Group 1039"/>
            <p:cNvGrpSpPr/>
            <p:nvPr/>
          </p:nvGrpSpPr>
          <p:grpSpPr>
            <a:xfrm>
              <a:off x="203774" y="261122"/>
              <a:ext cx="11619617" cy="5650611"/>
              <a:chOff x="203774" y="287248"/>
              <a:chExt cx="11619617" cy="5650611"/>
            </a:xfrm>
          </p:grpSpPr>
          <p:grpSp>
            <p:nvGrpSpPr>
              <p:cNvPr id="1039" name="Group 1038"/>
              <p:cNvGrpSpPr/>
              <p:nvPr/>
            </p:nvGrpSpPr>
            <p:grpSpPr>
              <a:xfrm>
                <a:off x="203774" y="465829"/>
                <a:ext cx="11619617" cy="5472030"/>
                <a:chOff x="203774" y="465829"/>
                <a:chExt cx="11619617" cy="547203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03774" y="916519"/>
                  <a:ext cx="5127688" cy="5021340"/>
                  <a:chOff x="360250" y="643964"/>
                  <a:chExt cx="5127688" cy="502134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360250" y="643964"/>
                    <a:ext cx="5127688" cy="5021340"/>
                    <a:chOff x="360250" y="643964"/>
                    <a:chExt cx="5127688" cy="5021340"/>
                  </a:xfrm>
                </p:grpSpPr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3129519" y="4810539"/>
                      <a:ext cx="2358419" cy="854765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ComponentDidMount</a:t>
                      </a:r>
                    </a:p>
                  </p:txBody>
                </p: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60250" y="643964"/>
                      <a:ext cx="2769270" cy="5021340"/>
                      <a:chOff x="360250" y="643964"/>
                      <a:chExt cx="2769270" cy="5021340"/>
                    </a:xfrm>
                  </p:grpSpPr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360250" y="643964"/>
                        <a:ext cx="2445027" cy="5021340"/>
                        <a:chOff x="360250" y="643964"/>
                        <a:chExt cx="2445027" cy="5021340"/>
                      </a:xfrm>
                    </p:grpSpPr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648486" y="4810539"/>
                          <a:ext cx="1808922" cy="854765"/>
                        </a:xfrm>
                        <a:prstGeom prst="round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/>
                            <a:t>render</a:t>
                          </a:r>
                        </a:p>
                      </p:txBody>
                    </p: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360250" y="643964"/>
                          <a:ext cx="2445027" cy="4166575"/>
                          <a:chOff x="360250" y="643964"/>
                          <a:chExt cx="2445027" cy="4166575"/>
                        </a:xfrm>
                      </p:grpSpPr>
                      <p:grpSp>
                        <p:nvGrpSpPr>
                          <p:cNvPr id="57" name="Group 56"/>
                          <p:cNvGrpSpPr/>
                          <p:nvPr/>
                        </p:nvGrpSpPr>
                        <p:grpSpPr>
                          <a:xfrm>
                            <a:off x="360250" y="643964"/>
                            <a:ext cx="2445027" cy="3639801"/>
                            <a:chOff x="360250" y="643964"/>
                            <a:chExt cx="2445027" cy="3639801"/>
                          </a:xfrm>
                        </p:grpSpPr>
                        <p:grpSp>
                          <p:nvGrpSpPr>
                            <p:cNvPr id="56" name="Group 55"/>
                            <p:cNvGrpSpPr/>
                            <p:nvPr/>
                          </p:nvGrpSpPr>
                          <p:grpSpPr>
                            <a:xfrm>
                              <a:off x="627413" y="643964"/>
                              <a:ext cx="1808922" cy="2785036"/>
                              <a:chOff x="627413" y="643964"/>
                              <a:chExt cx="1808922" cy="2785036"/>
                            </a:xfrm>
                          </p:grpSpPr>
                          <p:grpSp>
                            <p:nvGrpSpPr>
                              <p:cNvPr id="18" name="Group 17"/>
                              <p:cNvGrpSpPr/>
                              <p:nvPr/>
                            </p:nvGrpSpPr>
                            <p:grpSpPr>
                              <a:xfrm>
                                <a:off x="627413" y="643964"/>
                                <a:ext cx="1808922" cy="2258262"/>
                                <a:chOff x="648486" y="643964"/>
                                <a:chExt cx="1808922" cy="2258262"/>
                              </a:xfrm>
                            </p:grpSpPr>
                            <p:grpSp>
                              <p:nvGrpSpPr>
                                <p:cNvPr id="13" name="Group 12"/>
                                <p:cNvGrpSpPr/>
                                <p:nvPr/>
                              </p:nvGrpSpPr>
                              <p:grpSpPr>
                                <a:xfrm>
                                  <a:off x="827390" y="643964"/>
                                  <a:ext cx="1451113" cy="1403497"/>
                                  <a:chOff x="827390" y="643964"/>
                                  <a:chExt cx="1451113" cy="1403497"/>
                                </a:xfrm>
                              </p:grpSpPr>
                              <p:sp>
                                <p:nvSpPr>
                                  <p:cNvPr id="2" name="Oval 1"/>
                                  <p:cNvSpPr/>
                                  <p:nvPr/>
                                </p:nvSpPr>
                                <p:spPr>
                                  <a:xfrm>
                                    <a:off x="827390" y="643964"/>
                                    <a:ext cx="1451113" cy="854765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sz="2000" b="1" dirty="0" smtClean="0"/>
                                      <a:t>START</a:t>
                                    </a:r>
                                    <a:endParaRPr lang="en-US" sz="2000" b="1" dirty="0"/>
                                  </a:p>
                                </p:txBody>
                              </p:sp>
                              <p:sp>
                                <p:nvSpPr>
                                  <p:cNvPr id="3" name="Down Arrow 2"/>
                                  <p:cNvSpPr/>
                                  <p:nvPr/>
                                </p:nvSpPr>
                                <p:spPr>
                                  <a:xfrm>
                                    <a:off x="1393921" y="1530626"/>
                                    <a:ext cx="318052" cy="516835"/>
                                  </a:xfrm>
                                  <a:prstGeom prst="downArrow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" name="Rounded Rectangle 3"/>
                                <p:cNvSpPr/>
                                <p:nvPr/>
                              </p:nvSpPr>
                              <p:spPr>
                                <a:xfrm>
                                  <a:off x="648486" y="2047461"/>
                                  <a:ext cx="1808922" cy="85476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tx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b="1" dirty="0" smtClean="0"/>
                                    <a:t>CONSTRUCTOR</a:t>
                                  </a:r>
                                </a:p>
                                <a:p>
                                  <a:pPr algn="ctr"/>
                                  <a:r>
                                    <a:rPr lang="en-US" dirty="0" smtClean="0"/>
                                    <a:t>(Props)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6" name="Down Arrow 5"/>
                              <p:cNvSpPr/>
                              <p:nvPr/>
                            </p:nvSpPr>
                            <p:spPr>
                              <a:xfrm>
                                <a:off x="1393921" y="2912165"/>
                                <a:ext cx="318052" cy="516835"/>
                              </a:xfrm>
                              <a:prstGeom prst="downArrow">
                                <a:avLst/>
                              </a:prstGeom>
                              <a:solidFill>
                                <a:schemeClr val="tx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9" name="Rounded Rectangle 8"/>
                            <p:cNvSpPr/>
                            <p:nvPr/>
                          </p:nvSpPr>
                          <p:spPr>
                            <a:xfrm>
                              <a:off x="360250" y="3429000"/>
                              <a:ext cx="2445027" cy="854765"/>
                            </a:xfrm>
                            <a:prstGeom prst="roundRect">
                              <a:avLst/>
                            </a:prstGeom>
                            <a:solidFill>
                              <a:schemeClr val="tx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b="1" dirty="0" smtClean="0"/>
                                <a:t>ComponentWillMount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2" name="Down Arrow 11"/>
                          <p:cNvSpPr/>
                          <p:nvPr/>
                        </p:nvSpPr>
                        <p:spPr>
                          <a:xfrm>
                            <a:off x="1393921" y="4293704"/>
                            <a:ext cx="318052" cy="516835"/>
                          </a:xfrm>
                          <a:prstGeom prst="downArrow">
                            <a:avLst/>
                          </a:prstGeom>
                          <a:solidFill>
                            <a:schemeClr val="tx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5" name="Right Arrow 4"/>
                      <p:cNvSpPr/>
                      <p:nvPr/>
                    </p:nvSpPr>
                    <p:spPr>
                      <a:xfrm>
                        <a:off x="2481034" y="5024229"/>
                        <a:ext cx="648486" cy="427383"/>
                      </a:xfrm>
                      <a:prstGeom prst="rightArrow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" name="Up Arrow 13"/>
                  <p:cNvSpPr/>
                  <p:nvPr/>
                </p:nvSpPr>
                <p:spPr>
                  <a:xfrm>
                    <a:off x="4120337" y="3945835"/>
                    <a:ext cx="337931" cy="864704"/>
                  </a:xfrm>
                  <a:prstGeom prst="upArrow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7" name="Group 1036"/>
                <p:cNvGrpSpPr/>
                <p:nvPr/>
              </p:nvGrpSpPr>
              <p:grpSpPr>
                <a:xfrm>
                  <a:off x="2619627" y="465829"/>
                  <a:ext cx="9203764" cy="3737729"/>
                  <a:chOff x="2799408" y="225013"/>
                  <a:chExt cx="9203764" cy="3737729"/>
                </a:xfrm>
              </p:grpSpPr>
              <p:sp>
                <p:nvSpPr>
                  <p:cNvPr id="20" name="Right Arrow 19"/>
                  <p:cNvSpPr/>
                  <p:nvPr/>
                </p:nvSpPr>
                <p:spPr>
                  <a:xfrm>
                    <a:off x="5061107" y="3339547"/>
                    <a:ext cx="879966" cy="427383"/>
                  </a:xfrm>
                  <a:prstGeom prst="rightArrow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36" name="Group 1035"/>
                  <p:cNvGrpSpPr/>
                  <p:nvPr/>
                </p:nvGrpSpPr>
                <p:grpSpPr>
                  <a:xfrm>
                    <a:off x="2799408" y="225013"/>
                    <a:ext cx="9203764" cy="3737729"/>
                    <a:chOff x="2799408" y="225013"/>
                    <a:chExt cx="9203764" cy="3737729"/>
                  </a:xfrm>
                </p:grpSpPr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5941073" y="3107977"/>
                      <a:ext cx="3182612" cy="854765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ShouldComponentUpdate</a:t>
                      </a:r>
                    </a:p>
                    <a:p>
                      <a:pPr algn="ctr"/>
                      <a:r>
                        <a:rPr lang="en-US" dirty="0" smtClean="0"/>
                        <a:t>(next Props, next State)</a:t>
                      </a:r>
                    </a:p>
                  </p:txBody>
                </p:sp>
                <p:grpSp>
                  <p:nvGrpSpPr>
                    <p:cNvPr id="1035" name="Group 1034"/>
                    <p:cNvGrpSpPr/>
                    <p:nvPr/>
                  </p:nvGrpSpPr>
                  <p:grpSpPr>
                    <a:xfrm>
                      <a:off x="2799408" y="225013"/>
                      <a:ext cx="9203764" cy="3667993"/>
                      <a:chOff x="2799408" y="251139"/>
                      <a:chExt cx="9203764" cy="3667993"/>
                    </a:xfrm>
                  </p:grpSpPr>
                  <p:sp>
                    <p:nvSpPr>
                      <p:cNvPr id="26" name="Up Arrow 25"/>
                      <p:cNvSpPr/>
                      <p:nvPr/>
                    </p:nvSpPr>
                    <p:spPr>
                      <a:xfrm>
                        <a:off x="7261247" y="2590422"/>
                        <a:ext cx="334006" cy="511867"/>
                      </a:xfrm>
                      <a:prstGeom prst="upArrow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33" name="Group 1032"/>
                      <p:cNvGrpSpPr/>
                      <p:nvPr/>
                    </p:nvGrpSpPr>
                    <p:grpSpPr>
                      <a:xfrm>
                        <a:off x="2799408" y="251139"/>
                        <a:ext cx="9203764" cy="3667993"/>
                        <a:chOff x="2799408" y="277264"/>
                        <a:chExt cx="9203764" cy="3667993"/>
                      </a:xfrm>
                    </p:grpSpPr>
                    <p:sp>
                      <p:nvSpPr>
                        <p:cNvPr id="22" name="Rounded Rectangle 21"/>
                        <p:cNvSpPr/>
                        <p:nvPr/>
                      </p:nvSpPr>
                      <p:spPr>
                        <a:xfrm>
                          <a:off x="6049838" y="1709531"/>
                          <a:ext cx="2965082" cy="854765"/>
                        </a:xfrm>
                        <a:prstGeom prst="roundRect">
                          <a:avLst/>
                        </a:prstGeom>
                        <a:solidFill>
                          <a:schemeClr val="tx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b="1" dirty="0" smtClean="0"/>
                            <a:t>ComponentWillUpdate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(next Props, next State)</a:t>
                          </a:r>
                        </a:p>
                      </p:txBody>
                    </p:sp>
                    <p:grpSp>
                      <p:nvGrpSpPr>
                        <p:cNvPr id="1032" name="Group 1031"/>
                        <p:cNvGrpSpPr/>
                        <p:nvPr/>
                      </p:nvGrpSpPr>
                      <p:grpSpPr>
                        <a:xfrm>
                          <a:off x="2799408" y="277264"/>
                          <a:ext cx="9203764" cy="3667993"/>
                          <a:chOff x="2799408" y="277264"/>
                          <a:chExt cx="9203764" cy="3667993"/>
                        </a:xfrm>
                      </p:grpSpPr>
                      <p:sp>
                        <p:nvSpPr>
                          <p:cNvPr id="28" name="Right Arrow 27"/>
                          <p:cNvSpPr/>
                          <p:nvPr/>
                        </p:nvSpPr>
                        <p:spPr>
                          <a:xfrm>
                            <a:off x="9014920" y="1975406"/>
                            <a:ext cx="648486" cy="427383"/>
                          </a:xfrm>
                          <a:prstGeom prst="rightArrow">
                            <a:avLst/>
                          </a:prstGeom>
                          <a:solidFill>
                            <a:schemeClr val="tx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031" name="Group 1030"/>
                          <p:cNvGrpSpPr/>
                          <p:nvPr/>
                        </p:nvGrpSpPr>
                        <p:grpSpPr>
                          <a:xfrm>
                            <a:off x="2799408" y="277264"/>
                            <a:ext cx="9203764" cy="3667993"/>
                            <a:chOff x="2805277" y="294446"/>
                            <a:chExt cx="9203764" cy="3667993"/>
                          </a:xfrm>
                        </p:grpSpPr>
                        <p:sp>
                          <p:nvSpPr>
                            <p:cNvPr id="24" name="Rounded Rectangle 23"/>
                            <p:cNvSpPr/>
                            <p:nvPr/>
                          </p:nvSpPr>
                          <p:spPr>
                            <a:xfrm>
                              <a:off x="9663406" y="1756746"/>
                              <a:ext cx="2345635" cy="864704"/>
                            </a:xfrm>
                            <a:prstGeom prst="roundRect">
                              <a:avLst/>
                            </a:prstGeom>
                            <a:solidFill>
                              <a:schemeClr val="tx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b="1" dirty="0" smtClean="0"/>
                                <a:t>render</a:t>
                              </a:r>
                            </a:p>
                          </p:txBody>
                        </p:sp>
                        <p:grpSp>
                          <p:nvGrpSpPr>
                            <p:cNvPr id="1030" name="Group 1029"/>
                            <p:cNvGrpSpPr/>
                            <p:nvPr/>
                          </p:nvGrpSpPr>
                          <p:grpSpPr>
                            <a:xfrm>
                              <a:off x="2805277" y="294446"/>
                              <a:ext cx="8070577" cy="3667993"/>
                              <a:chOff x="2805277" y="294446"/>
                              <a:chExt cx="8070577" cy="3667993"/>
                            </a:xfrm>
                          </p:grpSpPr>
                          <p:sp>
                            <p:nvSpPr>
                              <p:cNvPr id="15" name="Bent-Up Arrow 14"/>
                              <p:cNvSpPr/>
                              <p:nvPr/>
                            </p:nvSpPr>
                            <p:spPr>
                              <a:xfrm rot="16200000">
                                <a:off x="9369483" y="203159"/>
                                <a:ext cx="1172817" cy="1839925"/>
                              </a:xfrm>
                              <a:prstGeom prst="bentUpArrow">
                                <a:avLst>
                                  <a:gd name="adj1" fmla="val 21610"/>
                                  <a:gd name="adj2" fmla="val 25000"/>
                                  <a:gd name="adj3" fmla="val 26695"/>
                                </a:avLst>
                              </a:prstGeom>
                              <a:solidFill>
                                <a:schemeClr val="tx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9" name="Group 1028"/>
                              <p:cNvGrpSpPr/>
                              <p:nvPr/>
                            </p:nvGrpSpPr>
                            <p:grpSpPr>
                              <a:xfrm>
                                <a:off x="2805277" y="294446"/>
                                <a:ext cx="6220148" cy="3667993"/>
                                <a:chOff x="2805277" y="294446"/>
                                <a:chExt cx="6220148" cy="3667993"/>
                              </a:xfrm>
                            </p:grpSpPr>
                            <p:sp>
                              <p:nvSpPr>
                                <p:cNvPr id="21" name="Rounded Rectangle 20"/>
                                <p:cNvSpPr/>
                                <p:nvPr/>
                              </p:nvSpPr>
                              <p:spPr>
                                <a:xfrm>
                                  <a:off x="5842813" y="294446"/>
                                  <a:ext cx="3182612" cy="85476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chemeClr val="tx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b="1" dirty="0"/>
                                    <a:t>ComponentDidUpdate</a:t>
                                  </a:r>
                                </a:p>
                                <a:p>
                                  <a:pPr algn="ctr"/>
                                  <a:r>
                                    <a:rPr lang="en-US" dirty="0"/>
                                    <a:t>(prev Props, prev State</a:t>
                                  </a:r>
                                  <a:r>
                                    <a:rPr lang="en-US" dirty="0" smtClean="0"/>
                                    <a:t>)</a:t>
                                  </a:r>
                                  <a:endParaRPr lang="en-US" dirty="0"/>
                                </a:p>
                              </p:txBody>
                            </p:sp>
                            <p:grpSp>
                              <p:nvGrpSpPr>
                                <p:cNvPr id="1027" name="Group 1026"/>
                                <p:cNvGrpSpPr/>
                                <p:nvPr/>
                              </p:nvGrpSpPr>
                              <p:grpSpPr>
                                <a:xfrm>
                                  <a:off x="2805277" y="1351724"/>
                                  <a:ext cx="3027031" cy="2610715"/>
                                  <a:chOff x="2805277" y="1351724"/>
                                  <a:chExt cx="3027031" cy="2610715"/>
                                </a:xfrm>
                              </p:grpSpPr>
                              <p:grpSp>
                                <p:nvGrpSpPr>
                                  <p:cNvPr id="63" name="Group 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426610" y="2189098"/>
                                    <a:ext cx="1625882" cy="1773341"/>
                                    <a:chOff x="3426610" y="2189098"/>
                                    <a:chExt cx="1625882" cy="1773341"/>
                                  </a:xfrm>
                                </p:grpSpPr>
                                <p:sp>
                                  <p:nvSpPr>
                                    <p:cNvPr id="16" name="Oval 1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610" y="3107674"/>
                                      <a:ext cx="1625882" cy="85476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2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b="1" dirty="0" smtClean="0"/>
                                        <a:t>WAITING</a:t>
                                      </a:r>
                                      <a:endParaRPr lang="en-US" b="1" dirty="0"/>
                                    </a:p>
                                  </p:txBody>
                                </p:sp>
                                <p:sp>
                                  <p:nvSpPr>
                                    <p:cNvPr id="17" name="Up Arrow 1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120335" y="2189098"/>
                                      <a:ext cx="337931" cy="864704"/>
                                    </a:xfrm>
                                    <a:prstGeom prst="upArrow">
                                      <a:avLst/>
                                    </a:prstGeom>
                                    <a:solidFill>
                                      <a:schemeClr val="tx2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9" name="Rounded Rectangle 18"/>
                                  <p:cNvSpPr/>
                                  <p:nvPr/>
                                </p:nvSpPr>
                                <p:spPr>
                                  <a:xfrm>
                                    <a:off x="2805277" y="1351724"/>
                                    <a:ext cx="3027031" cy="795127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chemeClr val="tx2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b="1" dirty="0" smtClean="0"/>
                                      <a:t>ComponentWillReceiveProps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b="1" dirty="0" smtClean="0"/>
                                      <a:t>(</a:t>
                                    </a:r>
                                    <a:r>
                                      <a:rPr lang="en-US" dirty="0" smtClean="0"/>
                                      <a:t>next Props)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sp>
            <p:nvSpPr>
              <p:cNvPr id="1025" name="TextBox 1024"/>
              <p:cNvSpPr txBox="1"/>
              <p:nvPr/>
            </p:nvSpPr>
            <p:spPr>
              <a:xfrm>
                <a:off x="492010" y="287248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React Lifecycle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Right Arrow 51"/>
          <p:cNvSpPr/>
          <p:nvPr/>
        </p:nvSpPr>
        <p:spPr>
          <a:xfrm>
            <a:off x="9016878" y="5276524"/>
            <a:ext cx="648486" cy="42738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678938" y="5157954"/>
            <a:ext cx="1193170" cy="707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74087" y="5332893"/>
            <a:ext cx="7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9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4200" y="698500"/>
            <a:ext cx="7569200" cy="72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REFERENCES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0" y="1669930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4"/>
              </a:rPr>
              <a:t>https://reactjs.org/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4200" y="2236771"/>
            <a:ext cx="993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https://www.tutorialspoint.com/reactjs/index.htm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2803612"/>
            <a:ext cx="102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https://www.altexsoft.com/blog/engineering/the-good-and-the-bad-of-reactjs-and-react-native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3600" y="1803400"/>
            <a:ext cx="5384800" cy="10156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ANY QUERIES?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3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834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3430" y="914400"/>
            <a:ext cx="7480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131" y="191125"/>
            <a:ext cx="114286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Meet the TEAM</a:t>
            </a:r>
            <a:r>
              <a:rPr lang="en-US" sz="2400" b="1" dirty="0" smtClean="0">
                <a:solidFill>
                  <a:schemeClr val="bg1"/>
                </a:solidFill>
              </a:rPr>
              <a:t>  (</a:t>
            </a:r>
            <a:r>
              <a:rPr lang="en-US" u="sng" dirty="0">
                <a:solidFill>
                  <a:schemeClr val="bg1"/>
                </a:solidFill>
              </a:rPr>
              <a:t>https://github.com/sudheera96/React---Workshop--</a:t>
            </a:r>
            <a:r>
              <a:rPr lang="en-US" u="sng" dirty="0" smtClean="0">
                <a:solidFill>
                  <a:schemeClr val="bg1"/>
                </a:solidFill>
              </a:rPr>
              <a:t>Team5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744"/>
              </p:ext>
            </p:extLst>
          </p:nvPr>
        </p:nvGraphicFramePr>
        <p:xfrm>
          <a:off x="359501" y="883622"/>
          <a:ext cx="11495316" cy="578192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873829">
                  <a:extLst>
                    <a:ext uri="{9D8B030D-6E8A-4147-A177-3AD203B41FA5}">
                      <a16:colId xmlns:a16="http://schemas.microsoft.com/office/drawing/2014/main" val="455473690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981726277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2118579211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653967881"/>
                    </a:ext>
                  </a:extLst>
                </a:gridCol>
              </a:tblGrid>
              <a:tr h="300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243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Harika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Pruthvi Naskanti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Sri Sudheera Chitipolu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Deekshith Maram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00039"/>
                  </a:ext>
                </a:extLst>
              </a:tr>
              <a:tr h="1048577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What is React, Why use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React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 Important Terminologies,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Rendering Elements , JSX , Components and Props.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– React Life Cycle.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bg1"/>
                          </a:solidFill>
                        </a:rPr>
                        <a:t>Subtopic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– Demo.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64386"/>
                  </a:ext>
                </a:extLst>
              </a:tr>
              <a:tr h="566661">
                <a:tc>
                  <a:txBody>
                    <a:bodyPr/>
                    <a:lstStyle/>
                    <a:p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https://github.com/KHARIKA17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https://github.com/pruthvi-naskanti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https://github.com/sudheera96</a:t>
                      </a:r>
                      <a:endParaRPr lang="en-US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https://github.com/Dixith1196</a:t>
                      </a:r>
                      <a:endParaRPr lang="en-US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2779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995867"/>
            <a:ext cx="2416629" cy="2784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02" y="1016250"/>
            <a:ext cx="2396035" cy="272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62" y="1016250"/>
            <a:ext cx="2437809" cy="275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7848" r="8548" b="9729"/>
          <a:stretch/>
        </p:blipFill>
        <p:spPr>
          <a:xfrm>
            <a:off x="9196680" y="1016251"/>
            <a:ext cx="2426312" cy="272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68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321" y="0"/>
            <a:ext cx="12214319" cy="7191962"/>
            <a:chOff x="-22321" y="0"/>
            <a:chExt cx="12214319" cy="7191962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87829" y="574766"/>
              <a:ext cx="7527470" cy="661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What is React?</a:t>
              </a:r>
            </a:p>
            <a:p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React also known as ReactJS.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React is a </a:t>
              </a:r>
              <a:r>
                <a:rPr lang="en-US" sz="3200" dirty="0">
                  <a:solidFill>
                    <a:schemeClr val="bg1"/>
                  </a:solidFill>
                </a:rPr>
                <a:t>Open source JavaScript </a:t>
              </a:r>
              <a:r>
                <a:rPr lang="en-US" sz="3200" dirty="0">
                  <a:solidFill>
                    <a:schemeClr val="bg1"/>
                  </a:solidFill>
                </a:rPr>
                <a:t>library for building user interfaces. 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It is developed and maintained by </a:t>
              </a:r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r>
                <a:rPr lang="en-US" sz="3200" dirty="0" smtClean="0">
                  <a:solidFill>
                    <a:schemeClr val="bg1"/>
                  </a:solidFill>
                </a:rPr>
                <a:t>acebook and community.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It is used for handling the view layer for web and mobile </a:t>
              </a:r>
              <a:r>
                <a:rPr lang="en-US" sz="3200" dirty="0" smtClean="0">
                  <a:solidFill>
                    <a:schemeClr val="bg1"/>
                  </a:solidFill>
                </a:rPr>
                <a:t>apps. 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</a:rPr>
                <a:t>  V part of MVC (Model View Controller)</a:t>
              </a:r>
              <a:endParaRPr lang="en-US" sz="3200" dirty="0">
                <a:solidFill>
                  <a:schemeClr val="bg1"/>
                </a:solidFill>
              </a:endParaRPr>
            </a:p>
            <a:p>
              <a:endParaRPr lang="en-US" sz="3200" dirty="0" smtClean="0">
                <a:solidFill>
                  <a:schemeClr val="bg1"/>
                </a:solidFill>
              </a:endParaRPr>
            </a:p>
            <a:p>
              <a:endParaRPr lang="en-US" sz="32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7932419" y="6113416"/>
              <a:ext cx="371311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Harika Kulkarni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321" y="13063"/>
            <a:ext cx="12214319" cy="6858000"/>
            <a:chOff x="-22321" y="13063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13063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22514" y="365760"/>
              <a:ext cx="10371909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4000" b="1" dirty="0">
                  <a:solidFill>
                    <a:schemeClr val="bg1"/>
                  </a:solidFill>
                </a:rPr>
                <a:t>Why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use React?</a:t>
              </a:r>
            </a:p>
            <a:p>
              <a:pPr fontAlgn="base"/>
              <a:endParaRPr lang="en-US" sz="36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Simple and easy to implement.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chemeClr val="bg1"/>
                  </a:solidFill>
                </a:rPr>
                <a:t>The component-based approach, well-defined lifecycle, and use of </a:t>
              </a:r>
              <a:r>
                <a:rPr lang="en-US" sz="2800" dirty="0" smtClean="0">
                  <a:solidFill>
                    <a:schemeClr val="bg1"/>
                  </a:solidFill>
                </a:rPr>
                <a:t>JSX(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JavaScript+HTML</a:t>
              </a:r>
              <a:r>
                <a:rPr lang="en-US" sz="2800" dirty="0" smtClean="0">
                  <a:solidFill>
                    <a:schemeClr val="bg1"/>
                  </a:solidFill>
                </a:rPr>
                <a:t>) </a:t>
              </a:r>
              <a:r>
                <a:rPr lang="en-US" sz="2800" dirty="0">
                  <a:solidFill>
                    <a:schemeClr val="bg1"/>
                  </a:solidFill>
                </a:rPr>
                <a:t>make React very simple to learn and implement.</a:t>
              </a:r>
            </a:p>
            <a:p>
              <a:pPr fontAlgn="base"/>
              <a:endParaRPr lang="en-US" sz="28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 allows us to create reusable UI components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(extensive code reusability is supported).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endParaRPr lang="en-US" sz="2800" dirty="0" smtClean="0">
                <a:solidFill>
                  <a:schemeClr val="bg1"/>
                </a:solidFill>
              </a:endParaRP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ReactJS applications are super easy to test. 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React views can be treated as functions of the state, So we can manipulate with the state we pass to the ReactJS view and take a look at the output.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 flipH="1">
            <a:off x="7932419" y="6113416"/>
            <a:ext cx="371311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Harika Kulkarni</a:t>
            </a:r>
          </a:p>
        </p:txBody>
      </p:sp>
    </p:spTree>
    <p:extLst>
      <p:ext uri="{BB962C8B-B14F-4D97-AF65-F5344CB8AC3E}">
        <p14:creationId xmlns:p14="http://schemas.microsoft.com/office/powerpoint/2010/main" val="3334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09451" y="548640"/>
            <a:ext cx="9836332" cy="6069138"/>
            <a:chOff x="509451" y="574766"/>
            <a:chExt cx="9836332" cy="6069138"/>
          </a:xfrm>
        </p:grpSpPr>
        <p:sp>
          <p:nvSpPr>
            <p:cNvPr id="5" name="TextBox 4"/>
            <p:cNvSpPr txBox="1"/>
            <p:nvPr/>
          </p:nvSpPr>
          <p:spPr>
            <a:xfrm>
              <a:off x="509451" y="574766"/>
              <a:ext cx="983633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2400" b="1" dirty="0">
                  <a:solidFill>
                    <a:schemeClr val="bg1"/>
                  </a:solidFill>
                </a:rPr>
                <a:t>Why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use React?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It uses Virtual DOM that makes the app fast. 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Virtual DOM (vDOM), as the name suggests, is not a real DOM but its virtual representation.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Whenever any element of a website is modified, a vDOM is updated. The updated VDOM is then compared against a real </a:t>
              </a:r>
              <a:r>
                <a:rPr lang="en-US" sz="2400" dirty="0" smtClean="0">
                  <a:solidFill>
                    <a:schemeClr val="bg1"/>
                  </a:solidFill>
                </a:rPr>
                <a:t>DOM.</a:t>
              </a:r>
              <a:r>
                <a:rPr lang="en-US" sz="2400" dirty="0">
                  <a:solidFill>
                    <a:schemeClr val="bg1"/>
                  </a:solidFill>
                </a:rPr>
                <a:t> This process is used to calculate the minimal set of changes to be applied to the actual </a:t>
              </a:r>
              <a:r>
                <a:rPr lang="en-US" sz="2400" dirty="0" smtClean="0">
                  <a:solidFill>
                    <a:schemeClr val="bg1"/>
                  </a:solidFill>
                </a:rPr>
                <a:t>DOM.</a:t>
              </a:r>
            </a:p>
            <a:p>
              <a:pPr marL="457200" indent="-457200" fontAlgn="base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Rather </a:t>
              </a:r>
              <a:r>
                <a:rPr lang="en-US" sz="2400" dirty="0">
                  <a:solidFill>
                    <a:schemeClr val="bg1"/>
                  </a:solidFill>
                </a:rPr>
                <a:t>than update dozens of elements whenever a change is made, </a:t>
              </a:r>
              <a:r>
                <a:rPr lang="en-US" sz="2400" dirty="0" err="1">
                  <a:solidFill>
                    <a:schemeClr val="bg1"/>
                  </a:solidFill>
                </a:rPr>
                <a:t>ReactJS</a:t>
              </a:r>
              <a:r>
                <a:rPr lang="en-US" sz="2400" dirty="0">
                  <a:solidFill>
                    <a:schemeClr val="bg1"/>
                  </a:solidFill>
                </a:rPr>
                <a:t> updates only a single element that was just modified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22" y="4015004"/>
              <a:ext cx="5476875" cy="26289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 flipH="1">
            <a:off x="7932419" y="6113416"/>
            <a:ext cx="371311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Harika Kulkarni</a:t>
            </a:r>
          </a:p>
        </p:txBody>
      </p:sp>
    </p:spTree>
    <p:extLst>
      <p:ext uri="{BB962C8B-B14F-4D97-AF65-F5344CB8AC3E}">
        <p14:creationId xmlns:p14="http://schemas.microsoft.com/office/powerpoint/2010/main" val="18261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262" y="587829"/>
            <a:ext cx="76450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Important Terminologies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Rendering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States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    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30240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1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65760" y="339634"/>
            <a:ext cx="11547566" cy="7409005"/>
            <a:chOff x="365760" y="339634"/>
            <a:chExt cx="11547566" cy="7409005"/>
          </a:xfrm>
        </p:grpSpPr>
        <p:sp>
          <p:nvSpPr>
            <p:cNvPr id="5" name="TextBox 4"/>
            <p:cNvSpPr txBox="1"/>
            <p:nvPr/>
          </p:nvSpPr>
          <p:spPr>
            <a:xfrm>
              <a:off x="365760" y="339634"/>
              <a:ext cx="11547566" cy="740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Rendering Elements</a:t>
              </a:r>
            </a:p>
            <a:p>
              <a:endParaRPr lang="en-US" sz="16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Elements are the smallest building blocks of React apps.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React's </a:t>
              </a:r>
              <a:r>
                <a:rPr lang="en-US" sz="2800" dirty="0">
                  <a:solidFill>
                    <a:schemeClr val="bg1"/>
                  </a:solidFill>
                </a:rPr>
                <a:t>goal is in many ways to render HTML in a web page.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</a:rPr>
                <a:t>React renders HTML to the webpage by using a function called ReactDOM.render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The ReactDOM.render() function takes 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two arguments ,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b="1" dirty="0" smtClean="0">
                  <a:solidFill>
                    <a:schemeClr val="bg1"/>
                  </a:solidFill>
                </a:rPr>
                <a:t>HTML code and HTML element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The root node is the HTML </a:t>
              </a:r>
              <a:r>
                <a:rPr lang="en-US" sz="2400" dirty="0" smtClean="0">
                  <a:solidFill>
                    <a:schemeClr val="bg1"/>
                  </a:solidFill>
                </a:rPr>
                <a:t>element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</a:rPr>
                <a:t>   where you </a:t>
              </a:r>
              <a:r>
                <a:rPr lang="en-US" sz="2400" dirty="0">
                  <a:solidFill>
                    <a:schemeClr val="bg1"/>
                  </a:solidFill>
                </a:rPr>
                <a:t>want to display the </a:t>
              </a:r>
              <a:r>
                <a:rPr lang="en-US" sz="2400" dirty="0" smtClean="0">
                  <a:solidFill>
                    <a:schemeClr val="bg1"/>
                  </a:solidFill>
                </a:rPr>
                <a:t>result.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It </a:t>
              </a:r>
              <a:r>
                <a:rPr lang="en-US" sz="2400" dirty="0">
                  <a:solidFill>
                    <a:schemeClr val="bg1"/>
                  </a:solidFill>
                </a:rPr>
                <a:t>is like a </a:t>
              </a:r>
              <a:r>
                <a:rPr lang="en-US" sz="2400" i="1" dirty="0">
                  <a:solidFill>
                    <a:schemeClr val="bg1"/>
                  </a:solidFill>
                </a:rPr>
                <a:t>container</a:t>
              </a:r>
              <a:r>
                <a:rPr lang="en-US" sz="2400" dirty="0">
                  <a:solidFill>
                    <a:schemeClr val="bg1"/>
                  </a:solidFill>
                </a:rPr>
                <a:t> for content managed </a:t>
              </a:r>
              <a:r>
                <a:rPr lang="en-US" sz="2400" dirty="0" smtClean="0">
                  <a:solidFill>
                    <a:schemeClr val="bg1"/>
                  </a:solidFill>
                </a:rPr>
                <a:t/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by </a:t>
              </a:r>
              <a:r>
                <a:rPr lang="en-US" sz="2400" dirty="0">
                  <a:solidFill>
                    <a:schemeClr val="bg1"/>
                  </a:solidFill>
                </a:rPr>
                <a:t>React.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958" y="2648857"/>
              <a:ext cx="5995852" cy="336644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243475" y="6154879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40487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 Starter Kit for Firebase - Open Coll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88668" y="365168"/>
            <a:ext cx="9692641" cy="5863129"/>
            <a:chOff x="488668" y="365168"/>
            <a:chExt cx="9692641" cy="5863129"/>
          </a:xfrm>
        </p:grpSpPr>
        <p:sp>
          <p:nvSpPr>
            <p:cNvPr id="5" name="TextBox 4"/>
            <p:cNvSpPr txBox="1"/>
            <p:nvPr/>
          </p:nvSpPr>
          <p:spPr>
            <a:xfrm>
              <a:off x="488668" y="365168"/>
              <a:ext cx="9692641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JSX</a:t>
              </a:r>
            </a:p>
            <a:p>
              <a:endParaRPr lang="en-US" sz="14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JSX </a:t>
              </a:r>
              <a:r>
                <a:rPr lang="en-US" sz="3200" dirty="0">
                  <a:solidFill>
                    <a:schemeClr val="bg1"/>
                  </a:solidFill>
                </a:rPr>
                <a:t>stands for JavaScript XML</a:t>
              </a:r>
              <a:r>
                <a:rPr lang="en-US" sz="3200" dirty="0" smtClean="0">
                  <a:solidFill>
                    <a:schemeClr val="bg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</a:rPr>
                <a:t>JSX allows us to write HTML in React</a:t>
              </a:r>
              <a:r>
                <a:rPr lang="en-US" sz="3200" dirty="0" smtClean="0">
                  <a:solidFill>
                    <a:schemeClr val="bg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chemeClr val="bg1"/>
                  </a:solidFill>
                </a:rPr>
                <a:t>JSX </a:t>
              </a:r>
              <a:r>
                <a:rPr lang="en-US" sz="3200" dirty="0">
                  <a:solidFill>
                    <a:schemeClr val="bg1"/>
                  </a:solidFill>
                </a:rPr>
                <a:t>makes it easier to write and add HTML </a:t>
              </a:r>
              <a:r>
                <a:rPr lang="en-US" sz="3200" dirty="0" smtClean="0">
                  <a:solidFill>
                    <a:schemeClr val="bg1"/>
                  </a:solidFill>
                </a:rPr>
                <a:t>in React</a:t>
              </a:r>
              <a:r>
                <a:rPr lang="en-US" sz="3200" dirty="0">
                  <a:solidFill>
                    <a:schemeClr val="bg1"/>
                  </a:solidFill>
                </a:rPr>
                <a:t>.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 Example: with JSX and without JSX</a:t>
              </a: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74" y="3359379"/>
              <a:ext cx="7306695" cy="137179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26" y="4999401"/>
              <a:ext cx="7268589" cy="122889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6000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6000"/>
                <a:lumOff val="5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321" y="0"/>
            <a:ext cx="12214319" cy="6858000"/>
            <a:chOff x="-22321" y="0"/>
            <a:chExt cx="12214319" cy="6858000"/>
          </a:xfrm>
        </p:grpSpPr>
        <p:pic>
          <p:nvPicPr>
            <p:cNvPr id="1026" name="Picture 2" descr="React Starter Kit for Firebase - Open Collecti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21" y="0"/>
              <a:ext cx="1221431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6571" y="393905"/>
              <a:ext cx="7984672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Components &amp;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Props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Components in React are independent, reusable pieces of </a:t>
              </a:r>
              <a:r>
                <a:rPr lang="en-US" dirty="0" smtClean="0">
                  <a:solidFill>
                    <a:schemeClr val="bg1"/>
                  </a:solidFill>
                </a:rPr>
                <a:t>UI.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Components </a:t>
              </a:r>
              <a:r>
                <a:rPr lang="en-US" dirty="0">
                  <a:solidFill>
                    <a:schemeClr val="bg1"/>
                  </a:solidFill>
                </a:rPr>
                <a:t>is like JavaScript </a:t>
              </a:r>
              <a:r>
                <a:rPr lang="en-US" dirty="0" smtClean="0">
                  <a:solidFill>
                    <a:schemeClr val="bg1"/>
                  </a:solidFill>
                </a:rPr>
                <a:t>functions.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bg1"/>
                </a:solidFill>
              </a:endParaRPr>
            </a:p>
            <a:p>
              <a:r>
                <a:rPr lang="en-US" dirty="0">
                  <a:hlinkClick r:id="rId4"/>
                </a:rPr>
                <a:t/>
              </a:r>
              <a:br>
                <a:rPr lang="en-US" dirty="0">
                  <a:hlinkClick r:id="rId4"/>
                </a:rPr>
              </a:br>
              <a:endParaRPr lang="en-US" sz="4000" b="1" dirty="0" smtClean="0">
                <a:solidFill>
                  <a:schemeClr val="bg1"/>
                </a:solidFill>
              </a:endParaRPr>
            </a:p>
            <a:p>
              <a:endParaRPr lang="en-US" sz="3600" b="1" dirty="0" smtClean="0">
                <a:solidFill>
                  <a:schemeClr val="bg1"/>
                </a:solidFill>
              </a:endParaRPr>
            </a:p>
            <a:p>
              <a:pPr algn="r"/>
              <a:endParaRPr lang="en-US" sz="3200" dirty="0">
                <a:solidFill>
                  <a:schemeClr val="bg1"/>
                </a:solidFill>
              </a:endParaRPr>
            </a:p>
            <a:p>
              <a:pPr algn="r"/>
              <a:r>
                <a:rPr lang="en-US" sz="3200" dirty="0" smtClean="0">
                  <a:solidFill>
                    <a:schemeClr val="bg1"/>
                  </a:solidFill>
                </a:rPr>
                <a:t>    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9" t="21848" r="21214" b="53997"/>
            <a:stretch/>
          </p:blipFill>
          <p:spPr>
            <a:xfrm>
              <a:off x="846631" y="1980515"/>
              <a:ext cx="5238207" cy="12540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6571" y="3711687"/>
              <a:ext cx="45085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 get passed to the components.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Function parameters.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 are immutable.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Props- Functional Components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this.props – Class Components</a:t>
              </a: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23200" y="6096000"/>
              <a:ext cx="345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15299" y="6028206"/>
            <a:ext cx="365433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Pruthvi Naskanti</a:t>
            </a:r>
          </a:p>
        </p:txBody>
      </p:sp>
    </p:spTree>
    <p:extLst>
      <p:ext uri="{BB962C8B-B14F-4D97-AF65-F5344CB8AC3E}">
        <p14:creationId xmlns:p14="http://schemas.microsoft.com/office/powerpoint/2010/main" val="19976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</a:spPr>
      <a:bodyPr wrap="square" rtlCol="0">
        <a:spAutoFit/>
      </a:bodyPr>
      <a:lstStyle>
        <a:defPPr>
          <a:defRPr sz="6000" b="1" spc="50" dirty="0" smtClean="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653</Words>
  <Application>Microsoft Office PowerPoint</Application>
  <PresentationFormat>Widescreen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Chitipolu,Sri Sudheera</dc:creator>
  <cp:lastModifiedBy>Kulkarni,Harika</cp:lastModifiedBy>
  <cp:revision>114</cp:revision>
  <dcterms:created xsi:type="dcterms:W3CDTF">2020-04-01T04:25:56Z</dcterms:created>
  <dcterms:modified xsi:type="dcterms:W3CDTF">2020-04-15T05:23:50Z</dcterms:modified>
</cp:coreProperties>
</file>