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60" r:id="rId14"/>
    <p:sldId id="292" r:id="rId15"/>
    <p:sldId id="293" r:id="rId16"/>
    <p:sldId id="269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750ca25b-69e8-422b-8a80-2b5986f3acd2/view?access_token=619a8df1f4af52235d763ce442bcda894ea18137cb1b8dd3ae99c739112ec6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charlottenc.gov/datasets/cmpd-officer-involved-shootings-individuals-1/geoservice" TargetMode="External"/><Relationship Id="rId2" Type="http://schemas.openxmlformats.org/officeDocument/2006/relationships/hyperlink" Target="https://pypi.org/project/uszip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charlottenc.gov/datasets/existing-shopping-centers/geoservice" TargetMode="External"/><Relationship Id="rId5" Type="http://schemas.openxmlformats.org/officeDocument/2006/relationships/hyperlink" Target="http://data.charlottenc.gov/datasets/cmpd-officer-involved-shootings-incidents-1/geoservice" TargetMode="External"/><Relationship Id="rId4" Type="http://schemas.openxmlformats.org/officeDocument/2006/relationships/hyperlink" Target="at%20http:/data.charlottenc.gov/datasets/cmpd-officer-involved-shootings-officers-1/geoservi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Battle of zip codes – charlotte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Coursera Data Science </a:t>
            </a:r>
            <a:r>
              <a:rPr lang="en-US" dirty="0" err="1" smtClean="0"/>
              <a:t>Captstone</a:t>
            </a:r>
            <a:r>
              <a:rPr lang="en-US" dirty="0" smtClean="0"/>
              <a:t>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2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690" y="-18774"/>
            <a:ext cx="9601200" cy="808149"/>
          </a:xfrm>
        </p:spPr>
        <p:txBody>
          <a:bodyPr/>
          <a:lstStyle/>
          <a:p>
            <a:r>
              <a:rPr lang="en-US" dirty="0"/>
              <a:t>Shopping Center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690" y="850006"/>
            <a:ext cx="84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want to look at type of shopping centers and their size by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zip code is not available, we extract latitude, longitude from shape data in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14" y="2110966"/>
            <a:ext cx="782955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14" y="3619397"/>
            <a:ext cx="4305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690" y="-18774"/>
            <a:ext cx="9601200" cy="808149"/>
          </a:xfrm>
        </p:spPr>
        <p:txBody>
          <a:bodyPr/>
          <a:lstStyle/>
          <a:p>
            <a:r>
              <a:rPr lang="en-US" dirty="0"/>
              <a:t>Shopping Center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690" y="850006"/>
            <a:ext cx="8442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transposed before we standardize and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Centers are clustered into three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</a:t>
            </a:r>
            <a:r>
              <a:rPr lang="en-US" dirty="0"/>
              <a:t>0 - Less </a:t>
            </a:r>
            <a:r>
              <a:rPr lang="en-US" dirty="0" smtClean="0"/>
              <a:t>Desirable (Maybe)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  <a:r>
              <a:rPr lang="en-US" dirty="0" smtClean="0"/>
              <a:t>1 </a:t>
            </a:r>
            <a:r>
              <a:rPr lang="en-US" dirty="0"/>
              <a:t>- </a:t>
            </a:r>
            <a:r>
              <a:rPr lang="en-US" dirty="0" smtClean="0"/>
              <a:t> Desirable (Yes)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2 </a:t>
            </a:r>
            <a:r>
              <a:rPr lang="en-US" dirty="0" smtClean="0"/>
              <a:t>– Desirable (Yes)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8" y="2470685"/>
            <a:ext cx="66567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18" y="4861937"/>
            <a:ext cx="6656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44" y="0"/>
            <a:ext cx="9601200" cy="1039969"/>
          </a:xfrm>
        </p:spPr>
        <p:txBody>
          <a:bodyPr/>
          <a:lstStyle/>
          <a:p>
            <a:r>
              <a:rPr lang="en-US" dirty="0"/>
              <a:t>Shopping Center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2" y="2395469"/>
            <a:ext cx="8863072" cy="4334815"/>
          </a:xfrm>
        </p:spPr>
      </p:pic>
      <p:sp>
        <p:nvSpPr>
          <p:cNvPr id="3" name="TextBox 2"/>
          <p:cNvSpPr txBox="1"/>
          <p:nvPr/>
        </p:nvSpPr>
        <p:spPr>
          <a:xfrm>
            <a:off x="1101144" y="772732"/>
            <a:ext cx="9214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zip codes where data is available are rated favorably except some in </a:t>
            </a:r>
            <a:r>
              <a:rPr lang="en-US" dirty="0" smtClean="0"/>
              <a:t>south and north  </a:t>
            </a:r>
            <a:r>
              <a:rPr lang="en-US" dirty="0"/>
              <a:t>of </a:t>
            </a:r>
            <a:r>
              <a:rPr lang="en-US" dirty="0" smtClean="0"/>
              <a:t>epicenter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2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417" y="90152"/>
            <a:ext cx="9601200" cy="872544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48" y="869324"/>
            <a:ext cx="9601200" cy="84953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Use </a:t>
            </a:r>
            <a:r>
              <a:rPr lang="en-US" sz="1600" dirty="0" err="1" smtClean="0"/>
              <a:t>FourSquare</a:t>
            </a:r>
            <a:r>
              <a:rPr lang="en-US" sz="1600" dirty="0" smtClean="0"/>
              <a:t> to get restaurants and their category in all </a:t>
            </a:r>
            <a:r>
              <a:rPr lang="en-US" sz="1600" dirty="0" err="1" smtClean="0"/>
              <a:t>Zipcodes</a:t>
            </a:r>
            <a:r>
              <a:rPr lang="en-US" sz="1600" dirty="0" smtClean="0"/>
              <a:t> in Charlotte</a:t>
            </a:r>
          </a:p>
          <a:p>
            <a:r>
              <a:rPr lang="en-US" sz="1600" dirty="0" smtClean="0"/>
              <a:t>Condense 43 categories to 7 categories to interpret clustering meaningfully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48" y="1718859"/>
            <a:ext cx="9267825" cy="344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5362575"/>
            <a:ext cx="11534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417" y="90152"/>
            <a:ext cx="9601200" cy="872544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48" y="869324"/>
            <a:ext cx="9601200" cy="84953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Aggregate restaurant information by Category</a:t>
            </a:r>
          </a:p>
          <a:p>
            <a:r>
              <a:rPr lang="en-US" sz="1600" dirty="0" smtClean="0"/>
              <a:t>Normalize number of restaurants to population before using standard scaler for clustering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48" y="1836984"/>
            <a:ext cx="7153275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0" y="4031559"/>
            <a:ext cx="10868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296" y="16099"/>
            <a:ext cx="9601200" cy="782391"/>
          </a:xfrm>
        </p:spPr>
        <p:txBody>
          <a:bodyPr/>
          <a:lstStyle/>
          <a:p>
            <a:r>
              <a:rPr lang="en-US" dirty="0"/>
              <a:t>Competition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6" y="3097369"/>
            <a:ext cx="6767848" cy="3581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96" y="1043054"/>
            <a:ext cx="6953250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2631" y="1171977"/>
            <a:ext cx="372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0 – Few Restaurants – Yes</a:t>
            </a:r>
          </a:p>
          <a:p>
            <a:r>
              <a:rPr lang="en-US" dirty="0" smtClean="0"/>
              <a:t>Cluster 1 – Crowded – No</a:t>
            </a:r>
          </a:p>
          <a:p>
            <a:r>
              <a:rPr lang="en-US" dirty="0" smtClean="0"/>
              <a:t>Cluster 2 – Too many Asian Restaurants  -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86" y="0"/>
            <a:ext cx="9601200" cy="859665"/>
          </a:xfrm>
        </p:spPr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4" y="2105025"/>
            <a:ext cx="8477250" cy="475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386" y="605307"/>
            <a:ext cx="1111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three </a:t>
            </a:r>
            <a:r>
              <a:rPr lang="en-US" dirty="0" err="1" smtClean="0"/>
              <a:t>zipcodes</a:t>
            </a:r>
            <a:r>
              <a:rPr lang="en-US" dirty="0" smtClean="0"/>
              <a:t> for which all 4 dimensions are rated favorably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28207 takes the lead as demographic lean (the most important dimension) is rated most favorable among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28211 and 28226 follow behind 28207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that No crime data for these zip codes is positive (that means no incidents occurred in these zip codes)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86" y="0"/>
            <a:ext cx="9601200" cy="859665"/>
          </a:xfrm>
        </p:spPr>
        <p:txBody>
          <a:bodyPr/>
          <a:lstStyle/>
          <a:p>
            <a:r>
              <a:rPr lang="en-US" dirty="0" smtClean="0"/>
              <a:t>Bringing it all Together – Tabular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68962"/>
            <a:ext cx="6343650" cy="469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6" y="5095875"/>
            <a:ext cx="6296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72544"/>
          </a:xfrm>
        </p:spPr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72544"/>
            <a:ext cx="9601200" cy="4994856"/>
          </a:xfrm>
        </p:spPr>
        <p:txBody>
          <a:bodyPr/>
          <a:lstStyle/>
          <a:p>
            <a:r>
              <a:rPr lang="en-US" dirty="0"/>
              <a:t>We could use PAC (probably approximately correct) learning to condense number of variables we used in clustering. I know such thing existed, but did not have time to learn about it, yet.</a:t>
            </a:r>
          </a:p>
          <a:p>
            <a:r>
              <a:rPr lang="en-US" dirty="0"/>
              <a:t>Population and Population density may not always tell the story. For example, uptown of the city is mostly office space that represents tremendous opportunity for a restaurant (as rightly reflected by the # of restaurants in the area). But our model tell us to avoid uptown. While this still could be correct, more research need to be done.</a:t>
            </a:r>
          </a:p>
          <a:p>
            <a:r>
              <a:rPr lang="en-US" dirty="0"/>
              <a:t>Weightage for each dimension are subjective. So is  disposition we assigned for each cluster</a:t>
            </a:r>
          </a:p>
          <a:p>
            <a:r>
              <a:rPr lang="en-US" dirty="0"/>
              <a:t>It is entirely possible and probably true that this is a truly novice version and there are far better methods and models to solve this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7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88" y="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825" y="1485900"/>
            <a:ext cx="10856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Link to the </a:t>
            </a:r>
            <a:r>
              <a:rPr lang="en-US" dirty="0" err="1" smtClean="0"/>
              <a:t>Jupyter</a:t>
            </a:r>
            <a:r>
              <a:rPr lang="en-US" dirty="0"/>
              <a:t> Notebook to see the code and maps: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dataplatform.cloud.ibm.com/analytics/notebooks/v2/750ca25b-69e8-422b-8a80-2b5986f3acd2/view?access_token=619a8df1f4af52235d763ce442bcda894ea18137cb1b8dd3ae99c739112ec6aa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r>
              <a:rPr lang="en-US" dirty="0" smtClean="0"/>
              <a:t> page: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3524"/>
            <a:ext cx="9601200" cy="82102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0665" y="1728992"/>
            <a:ext cx="9601200" cy="1803042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a recommendation for our client on the best zip code to open a new restaurant in Charlotte NC</a:t>
            </a:r>
          </a:p>
          <a:p>
            <a:r>
              <a:rPr lang="en-US" dirty="0" smtClean="0"/>
              <a:t>Our client wants to open a high end Indian restaurant </a:t>
            </a:r>
          </a:p>
          <a:p>
            <a:r>
              <a:rPr lang="en-US" dirty="0" smtClean="0"/>
              <a:t>Profitability and success are the goals for the restaurant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40665" y="4763038"/>
            <a:ext cx="9601200" cy="1803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 a model to recommend best zip code to open a restaurant</a:t>
            </a:r>
          </a:p>
          <a:p>
            <a:r>
              <a:rPr lang="en-US" dirty="0" smtClean="0"/>
              <a:t>Keep the model flexible enough to tweak to provide new recommendation, if restaurant concept were to change</a:t>
            </a:r>
          </a:p>
          <a:p>
            <a:r>
              <a:rPr lang="en-US" dirty="0" smtClean="0"/>
              <a:t>Use multiple dimensions/features to provide better accuracy</a:t>
            </a:r>
          </a:p>
          <a:p>
            <a:r>
              <a:rPr lang="en-US" dirty="0" smtClean="0"/>
              <a:t>If needed, be able to provide the next best option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240665" y="1080754"/>
            <a:ext cx="9601200" cy="6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40665" y="3729511"/>
            <a:ext cx="9601200" cy="90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Objective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75" y="119131"/>
            <a:ext cx="9601200" cy="653602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Data Used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175" y="772732"/>
            <a:ext cx="9601200" cy="3181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Demographics</a:t>
            </a:r>
          </a:p>
          <a:p>
            <a:pPr lvl="1"/>
            <a:r>
              <a:rPr lang="en-US" sz="1600" dirty="0" smtClean="0"/>
              <a:t>Zip code, Population, Population Density, median home value, median home income</a:t>
            </a:r>
          </a:p>
          <a:p>
            <a:r>
              <a:rPr lang="en-US" dirty="0" smtClean="0"/>
              <a:t>Safety/Crime data</a:t>
            </a:r>
          </a:p>
          <a:p>
            <a:pPr lvl="1"/>
            <a:r>
              <a:rPr lang="en-US" sz="1600" dirty="0" smtClean="0"/>
              <a:t>Identify crime incidents by zip code to determine safety of each zip code</a:t>
            </a:r>
          </a:p>
          <a:p>
            <a:r>
              <a:rPr lang="en-US" dirty="0" smtClean="0"/>
              <a:t>Economic </a:t>
            </a:r>
            <a:r>
              <a:rPr lang="en-US" dirty="0"/>
              <a:t>activity in the </a:t>
            </a:r>
            <a:r>
              <a:rPr lang="en-US" dirty="0" smtClean="0"/>
              <a:t>area</a:t>
            </a:r>
          </a:p>
          <a:p>
            <a:pPr lvl="1"/>
            <a:r>
              <a:rPr lang="en-US" sz="1600" dirty="0" smtClean="0"/>
              <a:t>Measure economic activity/spending by zip code. High spending zip codes may lend themselves better for a restaurant</a:t>
            </a:r>
          </a:p>
          <a:p>
            <a:r>
              <a:rPr lang="en-US" dirty="0" smtClean="0"/>
              <a:t>Competition</a:t>
            </a:r>
          </a:p>
          <a:p>
            <a:pPr lvl="1"/>
            <a:r>
              <a:rPr lang="en-US" sz="1600" dirty="0" smtClean="0"/>
              <a:t>Understand current competition and identify any sweet spots.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4175" y="3953814"/>
            <a:ext cx="9601200" cy="653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Approach</a:t>
            </a:r>
            <a:endParaRPr lang="en-US" sz="35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4603" y="4607415"/>
            <a:ext cx="9601200" cy="2250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Collect data for each of the dimensions above</a:t>
            </a:r>
          </a:p>
          <a:p>
            <a:r>
              <a:rPr lang="en-US" dirty="0" smtClean="0"/>
              <a:t>Clean/wrangle data. Make appropriate assumptions where data is not available</a:t>
            </a:r>
          </a:p>
          <a:p>
            <a:r>
              <a:rPr lang="en-US" dirty="0" smtClean="0"/>
              <a:t>Normalize data in relation to population of the zip code if appropriate.</a:t>
            </a:r>
          </a:p>
          <a:p>
            <a:r>
              <a:rPr lang="en-US" dirty="0" smtClean="0"/>
              <a:t>Cluster each zip code using K-means Clustering on the four dimensions of data, where available</a:t>
            </a:r>
          </a:p>
          <a:p>
            <a:r>
              <a:rPr lang="en-US" dirty="0" smtClean="0"/>
              <a:t>Assess all clusters on the four dimensions to identify the best zip for the restaurant</a:t>
            </a:r>
          </a:p>
        </p:txBody>
      </p:sp>
    </p:spTree>
    <p:extLst>
      <p:ext uri="{BB962C8B-B14F-4D97-AF65-F5344CB8AC3E}">
        <p14:creationId xmlns:p14="http://schemas.microsoft.com/office/powerpoint/2010/main" val="149346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75" y="170645"/>
            <a:ext cx="9601200" cy="885423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175" y="965916"/>
            <a:ext cx="9601200" cy="4159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Demographics</a:t>
            </a:r>
          </a:p>
          <a:p>
            <a:pPr lvl="1"/>
            <a:r>
              <a:rPr lang="en-US" sz="1600" dirty="0" smtClean="0"/>
              <a:t>Sourced from US Zip Codes</a:t>
            </a:r>
            <a:r>
              <a:rPr lang="en-US" sz="1600" dirty="0" smtClean="0">
                <a:hlinkClick r:id="rId2"/>
              </a:rPr>
              <a:t> package </a:t>
            </a:r>
            <a:r>
              <a:rPr lang="en-US" sz="1600" dirty="0" smtClean="0"/>
              <a:t>in Python</a:t>
            </a:r>
          </a:p>
          <a:p>
            <a:pPr lvl="1"/>
            <a:r>
              <a:rPr lang="en-US" sz="1600" dirty="0" smtClean="0"/>
              <a:t>Zip code, Population, Population Density, median home value, median home income</a:t>
            </a:r>
          </a:p>
          <a:p>
            <a:r>
              <a:rPr lang="en-US" dirty="0" smtClean="0"/>
              <a:t>Safety/Crime data</a:t>
            </a:r>
          </a:p>
          <a:p>
            <a:pPr marL="530352" lvl="1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City of Charlotte does not have all the crime data openly available to public. However, they do have three APIs/files for the three categories below</a:t>
            </a:r>
          </a:p>
          <a:p>
            <a:pPr lvl="1"/>
            <a:r>
              <a:rPr lang="en-US" sz="1600" dirty="0"/>
              <a:t>CMPD Officer-Involved Shootings – Individuals </a:t>
            </a:r>
            <a:r>
              <a:rPr lang="en-US" sz="1600" dirty="0" smtClean="0">
                <a:hlinkClick r:id="rId3"/>
              </a:rPr>
              <a:t>here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CMPD </a:t>
            </a:r>
            <a:r>
              <a:rPr lang="en-US" sz="1600" dirty="0"/>
              <a:t>Officer Involved Shootings – Officers </a:t>
            </a:r>
            <a:r>
              <a:rPr lang="en-US" sz="1600" dirty="0" smtClean="0">
                <a:hlinkClick r:id="rId4"/>
              </a:rPr>
              <a:t>here</a:t>
            </a:r>
            <a:endParaRPr lang="en-US" sz="1600" dirty="0" smtClean="0"/>
          </a:p>
          <a:p>
            <a:pPr lvl="1"/>
            <a:r>
              <a:rPr lang="en-US" sz="1600" dirty="0" smtClean="0"/>
              <a:t>CMPD </a:t>
            </a:r>
            <a:r>
              <a:rPr lang="en-US" sz="1600" dirty="0"/>
              <a:t>Officer-Involved Shootings – Incidents </a:t>
            </a:r>
            <a:r>
              <a:rPr lang="en-US" sz="1600" dirty="0" smtClean="0">
                <a:hlinkClick r:id="rId5"/>
              </a:rPr>
              <a:t>here</a:t>
            </a:r>
            <a:endParaRPr lang="en-US" dirty="0" smtClean="0"/>
          </a:p>
          <a:p>
            <a:r>
              <a:rPr lang="en-US" dirty="0" smtClean="0"/>
              <a:t>Economic </a:t>
            </a:r>
            <a:r>
              <a:rPr lang="en-US" dirty="0"/>
              <a:t>activity in the </a:t>
            </a:r>
            <a:r>
              <a:rPr lang="en-US" dirty="0" smtClean="0"/>
              <a:t>area</a:t>
            </a:r>
          </a:p>
          <a:p>
            <a:pPr lvl="1"/>
            <a:r>
              <a:rPr lang="en-US" sz="1600" dirty="0" smtClean="0"/>
              <a:t>Used Shopping Centers statistics as proxy</a:t>
            </a:r>
          </a:p>
          <a:p>
            <a:pPr lvl="1"/>
            <a:r>
              <a:rPr lang="en-US" sz="1600" dirty="0" smtClean="0"/>
              <a:t>Data is sourced from </a:t>
            </a:r>
            <a:r>
              <a:rPr lang="en-US" sz="1600" dirty="0" smtClean="0">
                <a:hlinkClick r:id="rId6"/>
              </a:rPr>
              <a:t>here</a:t>
            </a:r>
            <a:endParaRPr lang="en-US" sz="1600" dirty="0" smtClean="0"/>
          </a:p>
          <a:p>
            <a:r>
              <a:rPr lang="en-US" dirty="0" smtClean="0"/>
              <a:t>Competition</a:t>
            </a:r>
          </a:p>
          <a:p>
            <a:pPr lvl="1"/>
            <a:r>
              <a:rPr lang="en-US" sz="1600" dirty="0" smtClean="0"/>
              <a:t>Sourced list of restaurants and categories of those restaurants from </a:t>
            </a:r>
            <a:r>
              <a:rPr lang="en-US" sz="1600" dirty="0" err="1" smtClean="0"/>
              <a:t>FourSquare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087" y="5125792"/>
            <a:ext cx="9601200" cy="173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on Visual representation of data</a:t>
            </a:r>
          </a:p>
          <a:p>
            <a:pPr lvl="1"/>
            <a:r>
              <a:rPr lang="en-US" sz="1600" dirty="0" smtClean="0"/>
              <a:t>Size of the circle on the map indicates importance of the dimension</a:t>
            </a:r>
          </a:p>
          <a:p>
            <a:pPr lvl="1"/>
            <a:r>
              <a:rPr lang="en-US" sz="1600" dirty="0" smtClean="0"/>
              <a:t>Circles are centered on the zip codes</a:t>
            </a:r>
          </a:p>
          <a:p>
            <a:pPr lvl="1"/>
            <a:r>
              <a:rPr lang="en-US" sz="1600" dirty="0" smtClean="0"/>
              <a:t>Color of the circle indicates our recommendation for that dimension</a:t>
            </a:r>
          </a:p>
          <a:p>
            <a:pPr lvl="2"/>
            <a:r>
              <a:rPr lang="en-US" sz="1400" dirty="0" smtClean="0"/>
              <a:t>Dark Green – Strong Yes, Green – Yes, Yellow – May be and Red - No</a:t>
            </a:r>
          </a:p>
        </p:txBody>
      </p:sp>
    </p:spTree>
    <p:extLst>
      <p:ext uri="{BB962C8B-B14F-4D97-AF65-F5344CB8AC3E}">
        <p14:creationId xmlns:p14="http://schemas.microsoft.com/office/powerpoint/2010/main" val="149263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63" y="0"/>
            <a:ext cx="9601200" cy="798490"/>
          </a:xfrm>
        </p:spPr>
        <p:txBody>
          <a:bodyPr/>
          <a:lstStyle/>
          <a:p>
            <a:r>
              <a:rPr lang="en-US" dirty="0" smtClean="0"/>
              <a:t>Demographic Clustering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7" y="2366426"/>
            <a:ext cx="9717110" cy="40269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2963" y="798490"/>
            <a:ext cx="9601200" cy="3581400"/>
          </a:xfrm>
        </p:spPr>
        <p:txBody>
          <a:bodyPr/>
          <a:lstStyle/>
          <a:p>
            <a:r>
              <a:rPr lang="en-US" dirty="0" smtClean="0"/>
              <a:t>Pull necessary data from </a:t>
            </a:r>
            <a:r>
              <a:rPr lang="en-US" dirty="0" err="1" smtClean="0"/>
              <a:t>USZipcode</a:t>
            </a:r>
            <a:r>
              <a:rPr lang="en-US" dirty="0" smtClean="0"/>
              <a:t> package in python</a:t>
            </a:r>
          </a:p>
          <a:p>
            <a:r>
              <a:rPr lang="en-US" dirty="0" smtClean="0"/>
              <a:t>Discard zip codes that have less than 100 households for consideration</a:t>
            </a:r>
          </a:p>
          <a:p>
            <a:r>
              <a:rPr lang="en-US" dirty="0" smtClean="0"/>
              <a:t>For each zip get latitude and longitude to represent the zip on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63" y="0"/>
            <a:ext cx="9601200" cy="798490"/>
          </a:xfrm>
        </p:spPr>
        <p:txBody>
          <a:bodyPr/>
          <a:lstStyle/>
          <a:p>
            <a:r>
              <a:rPr lang="en-US" dirty="0" smtClean="0"/>
              <a:t>Demographic Clustering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1461859"/>
            <a:ext cx="7096258" cy="20025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9887"/>
              </p:ext>
            </p:extLst>
          </p:nvPr>
        </p:nvGraphicFramePr>
        <p:xfrm>
          <a:off x="1014569" y="927493"/>
          <a:ext cx="8128000" cy="106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10687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Demographics</a:t>
                      </a:r>
                      <a:r>
                        <a:rPr lang="en-US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before clustering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7" y="3690869"/>
            <a:ext cx="6591300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007" y="6053070"/>
            <a:ext cx="9916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 #0 - Low Income Low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Lean would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 1 - High Density High Income - Lean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Yes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2 - High Population Medium Income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63" y="0"/>
            <a:ext cx="9601200" cy="798490"/>
          </a:xfrm>
        </p:spPr>
        <p:txBody>
          <a:bodyPr/>
          <a:lstStyle/>
          <a:p>
            <a:r>
              <a:rPr lang="en-US" dirty="0" smtClean="0"/>
              <a:t>Demographic Clustering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07121"/>
              </p:ext>
            </p:extLst>
          </p:nvPr>
        </p:nvGraphicFramePr>
        <p:xfrm>
          <a:off x="1014569" y="798490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6437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Uptown (epicenter of the city) and South</a:t>
                      </a:r>
                      <a:r>
                        <a:rPr lang="en-US" baseline="0" dirty="0" smtClean="0"/>
                        <a:t> of Charlotte are favored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28207 got a Strong Yes (Cluster #1)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See the </a:t>
                      </a:r>
                      <a:r>
                        <a:rPr lang="en-US" baseline="0" dirty="0" err="1" smtClean="0"/>
                        <a:t>Jupyter</a:t>
                      </a:r>
                      <a:r>
                        <a:rPr lang="en-US" baseline="0" dirty="0" smtClean="0"/>
                        <a:t> notebook for info on cluster labeling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91" y="1751527"/>
            <a:ext cx="9462215" cy="4932608"/>
          </a:xfrm>
        </p:spPr>
      </p:pic>
    </p:spTree>
    <p:extLst>
      <p:ext uri="{BB962C8B-B14F-4D97-AF65-F5344CB8AC3E}">
        <p14:creationId xmlns:p14="http://schemas.microsoft.com/office/powerpoint/2010/main" val="32314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63" y="0"/>
            <a:ext cx="9601200" cy="798490"/>
          </a:xfrm>
        </p:spPr>
        <p:txBody>
          <a:bodyPr/>
          <a:lstStyle/>
          <a:p>
            <a:r>
              <a:rPr lang="en-US" dirty="0" smtClean="0"/>
              <a:t>Crime/Safety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2963" y="798490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one function to get data from all 3 APIs</a:t>
            </a:r>
          </a:p>
          <a:p>
            <a:r>
              <a:rPr lang="en-US" sz="1800" dirty="0" smtClean="0"/>
              <a:t>Primary purpose is to calculate number of incidents by zip code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3" y="1596980"/>
            <a:ext cx="9459533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3" y="4075426"/>
            <a:ext cx="5276850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2963" y="6094727"/>
            <a:ext cx="991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Low Crime -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 1 - High Crime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2 - Medium Crime -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Maybe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690" y="41857"/>
            <a:ext cx="9601200" cy="808149"/>
          </a:xfrm>
        </p:spPr>
        <p:txBody>
          <a:bodyPr/>
          <a:lstStyle/>
          <a:p>
            <a:r>
              <a:rPr lang="en-US" dirty="0"/>
              <a:t>Crime/Safety </a:t>
            </a:r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67" y="2448596"/>
            <a:ext cx="8311804" cy="4409404"/>
          </a:xfrm>
        </p:spPr>
      </p:pic>
      <p:sp>
        <p:nvSpPr>
          <p:cNvPr id="5" name="TextBox 4"/>
          <p:cNvSpPr txBox="1"/>
          <p:nvPr/>
        </p:nvSpPr>
        <p:spPr>
          <a:xfrm>
            <a:off x="1255690" y="850006"/>
            <a:ext cx="844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Crime rate is high or medium close to the epicenter of the 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Looks pretty safe everywhere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that this is based on limited data available from Charlotte Open Data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circles on the map implies weightage for this particular aspect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 indicate our recommendation disposition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01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888</TotalTime>
  <Words>995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Battle of zip codes – charlotte</vt:lpstr>
      <vt:lpstr>Introduction</vt:lpstr>
      <vt:lpstr>Data Used</vt:lpstr>
      <vt:lpstr>Data Sources</vt:lpstr>
      <vt:lpstr>Demographic Clustering </vt:lpstr>
      <vt:lpstr>Demographic Clustering </vt:lpstr>
      <vt:lpstr>Demographic Clustering</vt:lpstr>
      <vt:lpstr>Crime/Safety Clustering</vt:lpstr>
      <vt:lpstr>Crime/Safety Clustering</vt:lpstr>
      <vt:lpstr>Shopping Center Data Analysis</vt:lpstr>
      <vt:lpstr>Shopping Center Data Analysis</vt:lpstr>
      <vt:lpstr>Shopping Center Data Analysis</vt:lpstr>
      <vt:lpstr>Competition</vt:lpstr>
      <vt:lpstr>Competition</vt:lpstr>
      <vt:lpstr>Competition</vt:lpstr>
      <vt:lpstr>Bringing it all Together</vt:lpstr>
      <vt:lpstr>Bringing it all Together – Tabular form</vt:lpstr>
      <vt:lpstr>Caveats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Sudheer Tati</dc:creator>
  <cp:lastModifiedBy>Sudheer Tati</cp:lastModifiedBy>
  <cp:revision>21</cp:revision>
  <dcterms:created xsi:type="dcterms:W3CDTF">2019-01-29T01:57:53Z</dcterms:created>
  <dcterms:modified xsi:type="dcterms:W3CDTF">2019-01-30T02:41:24Z</dcterms:modified>
</cp:coreProperties>
</file>