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9"/>
  </p:notesMasterIdLst>
  <p:handoutMasterIdLst>
    <p:handoutMasterId r:id="rId10"/>
  </p:handoutMasterIdLst>
  <p:sldIdLst>
    <p:sldId id="256" r:id="rId2"/>
    <p:sldId id="289" r:id="rId3"/>
    <p:sldId id="345" r:id="rId4"/>
    <p:sldId id="347" r:id="rId5"/>
    <p:sldId id="315" r:id="rId6"/>
    <p:sldId id="346" r:id="rId7"/>
    <p:sldId id="344" r:id="rId8"/>
  </p:sldIdLst>
  <p:sldSz cx="121793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25">
          <p15:clr>
            <a:srgbClr val="A4A3A4"/>
          </p15:clr>
        </p15:guide>
        <p15:guide id="2" orient="horz" pos="1095">
          <p15:clr>
            <a:srgbClr val="A4A3A4"/>
          </p15:clr>
        </p15:guide>
        <p15:guide id="3" orient="horz" pos="2355">
          <p15:clr>
            <a:srgbClr val="A4A3A4"/>
          </p15:clr>
        </p15:guide>
        <p15:guide id="4" pos="509">
          <p15:clr>
            <a:srgbClr val="A4A3A4"/>
          </p15:clr>
        </p15:guide>
        <p15:guide id="5" pos="4129">
          <p15:clr>
            <a:srgbClr val="A4A3A4"/>
          </p15:clr>
        </p15:guide>
        <p15:guide id="6" pos="599">
          <p15:clr>
            <a:srgbClr val="A4A3A4"/>
          </p15:clr>
        </p15:guide>
        <p15:guide id="7" orient="horz" pos="6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AC62F"/>
    <a:srgbClr val="064B7C"/>
    <a:srgbClr val="1B97D1"/>
    <a:srgbClr val="494949"/>
    <a:srgbClr val="686868"/>
    <a:srgbClr val="969696"/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3" autoAdjust="0"/>
    <p:restoredTop sz="99842" autoAdjust="0"/>
  </p:normalViewPr>
  <p:slideViewPr>
    <p:cSldViewPr snapToGrid="0" snapToObjects="1">
      <p:cViewPr varScale="1">
        <p:scale>
          <a:sx n="66" d="100"/>
          <a:sy n="66" d="100"/>
        </p:scale>
        <p:origin x="-1344" y="-112"/>
      </p:cViewPr>
      <p:guideLst>
        <p:guide orient="horz" pos="634"/>
        <p:guide orient="horz" pos="1095"/>
        <p:guide orient="horz" pos="2691"/>
        <p:guide orient="horz" pos="2344"/>
        <p:guide pos="509"/>
        <p:guide pos="4129"/>
        <p:guide pos="7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2A81F-78C7-E440-9079-2EB66B8AC635}" type="datetimeFigureOut">
              <a:rPr lang="en-US" smtClean="0">
                <a:latin typeface="Arial"/>
              </a:rPr>
              <a:t>11/16/15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513AF-E49A-4440-8C95-B32979C7EF27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7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B6C3568D-0BFB-614F-857F-9A2B6EBEEF77}" type="datetimeFigureOut">
              <a:rPr lang="en-US" smtClean="0"/>
              <a:pPr/>
              <a:t>11/16/15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528E766-D65B-A946-AB93-E463F7094F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27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913" y="2497310"/>
            <a:ext cx="8085693" cy="1376515"/>
          </a:xfrm>
        </p:spPr>
        <p:txBody>
          <a:bodyPr rIns="0" anchor="b">
            <a:noAutofit/>
          </a:bodyPr>
          <a:lstStyle>
            <a:lvl1pPr algn="l"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950913" y="3873500"/>
            <a:ext cx="7994867" cy="730250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7826" y="642630"/>
            <a:ext cx="1095374" cy="4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71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no_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72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nak yo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218550" y="2335740"/>
            <a:ext cx="8037219" cy="217684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 smtClean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50913" y="3091958"/>
            <a:ext cx="480937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+mj-lt"/>
                <a:ea typeface="+mj-ea"/>
                <a:cs typeface="Helvetica Neue Thin"/>
              </a:rPr>
              <a:t>Thank you</a:t>
            </a:r>
            <a:endParaRPr lang="en-US" sz="4400" b="0" i="0" dirty="0">
              <a:solidFill>
                <a:srgbClr val="5A5A5A"/>
              </a:solidFill>
              <a:latin typeface="+mj-lt"/>
              <a:cs typeface="Helvetica Neue Thin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581768"/>
            <a:ext cx="12179300" cy="276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7826" y="642630"/>
            <a:ext cx="1095374" cy="4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66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0913" y="2608738"/>
            <a:ext cx="8244033" cy="1807970"/>
          </a:xfrm>
        </p:spPr>
        <p:txBody>
          <a:bodyPr rIns="0" anchor="ctr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Section 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78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81095" y="6353012"/>
            <a:ext cx="2841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2066-C172-C043-9656-E2597F9B5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1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F2066-C172-C043-9656-E2597F9B5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7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5052" y="1061472"/>
            <a:ext cx="4921480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50" y="1701234"/>
            <a:ext cx="5252782" cy="448277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2504" y="1061472"/>
            <a:ext cx="5117831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rgbClr val="FF430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5432" y="1701234"/>
            <a:ext cx="5464903" cy="4482779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72024" y="6353012"/>
            <a:ext cx="2841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2066-C172-C043-9656-E2597F9B5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161" y="2232425"/>
            <a:ext cx="9820637" cy="2390192"/>
          </a:xfrm>
        </p:spPr>
        <p:txBody>
          <a:bodyPr anchor="ctr">
            <a:no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F2066-C172-C043-9656-E2597F9B5BE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62307" y="623648"/>
            <a:ext cx="0" cy="3843938"/>
          </a:xfrm>
          <a:prstGeom prst="line">
            <a:avLst/>
          </a:prstGeom>
          <a:ln w="63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62307" y="4467586"/>
            <a:ext cx="10110190" cy="0"/>
          </a:xfrm>
          <a:prstGeom prst="line">
            <a:avLst/>
          </a:prstGeom>
          <a:ln w="3175" cmpd="sng">
            <a:solidFill>
              <a:srgbClr val="FF43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6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62" y="515156"/>
            <a:ext cx="3569335" cy="2041181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F2066-C172-C043-9656-E2597F9B5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85821" y="3454400"/>
            <a:ext cx="3568700" cy="2298700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651500" y="981074"/>
            <a:ext cx="5537200" cy="4772025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8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585" y="1419984"/>
            <a:ext cx="5230421" cy="4515671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427" y="1419984"/>
            <a:ext cx="5236152" cy="4515671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81095" y="6353012"/>
            <a:ext cx="2841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2066-C172-C043-9656-E2597F9B5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6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4345"/>
            <a:ext cx="12179300" cy="1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23648"/>
            <a:ext cx="646432" cy="35742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1918" y="447322"/>
            <a:ext cx="10387113" cy="6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614" y="1422748"/>
            <a:ext cx="10387114" cy="470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85821" y="6353012"/>
            <a:ext cx="2841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40000"/>
                    <a:lumOff val="6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B9CF2066-C172-C043-9656-E2597F9B5B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714345"/>
            <a:ext cx="12179300" cy="15067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46432" y="623648"/>
            <a:ext cx="0" cy="35742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35044" y="6409460"/>
            <a:ext cx="744206" cy="27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9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7" r:id="rId2"/>
    <p:sldLayoutId id="2147483920" r:id="rId3"/>
    <p:sldLayoutId id="2147483916" r:id="rId4"/>
    <p:sldLayoutId id="2147483919" r:id="rId5"/>
    <p:sldLayoutId id="2147483923" r:id="rId6"/>
    <p:sldLayoutId id="2147483924" r:id="rId7"/>
    <p:sldLayoutId id="2147483918" r:id="rId8"/>
    <p:sldLayoutId id="2147483921" r:id="rId9"/>
    <p:sldLayoutId id="2147483925" r:id="rId10"/>
    <p:sldLayoutId id="214748392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Helvetica Neue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b="0" i="0" kern="1200" spc="30">
          <a:solidFill>
            <a:schemeClr val="tx1"/>
          </a:solidFill>
          <a:latin typeface="+mn-lt"/>
          <a:ea typeface="+mn-ea"/>
          <a:cs typeface="Helvetica Neue Thi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b="0" i="0" kern="1200" spc="30">
          <a:solidFill>
            <a:schemeClr val="tx1"/>
          </a:solidFill>
          <a:latin typeface="+mn-lt"/>
          <a:ea typeface="+mn-ea"/>
          <a:cs typeface="Helvetica Neue Thi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1600" b="0" i="0" kern="1200" spc="30">
          <a:solidFill>
            <a:schemeClr val="tx1"/>
          </a:solidFill>
          <a:latin typeface="+mn-lt"/>
          <a:ea typeface="+mn-ea"/>
          <a:cs typeface="Helvetica Neue Thi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Helvetica Neue Thi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600" b="0" i="0" kern="1200" spc="30">
          <a:solidFill>
            <a:schemeClr val="tx1"/>
          </a:solidFill>
          <a:latin typeface="+mn-lt"/>
          <a:ea typeface="+mn-ea"/>
          <a:cs typeface="Helvetica Neue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912" y="2985279"/>
            <a:ext cx="10688649" cy="888546"/>
          </a:xfrm>
        </p:spPr>
        <p:txBody>
          <a:bodyPr/>
          <a:lstStyle/>
          <a:p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</a:rPr>
              <a:t>Apigee : </a:t>
            </a:r>
            <a:r>
              <a:rPr lang="en-US" sz="3200" dirty="0" err="1" smtClean="0">
                <a:solidFill>
                  <a:schemeClr val="tx1">
                    <a:lumMod val="75000"/>
                  </a:schemeClr>
                </a:solidFill>
              </a:rPr>
              <a:t>ServiceProfile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</a:rPr>
              <a:t>Management / Rules Engine – POC</a:t>
            </a:r>
            <a:endParaRPr 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50913" y="3873500"/>
            <a:ext cx="7994867" cy="457868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5A5A5A"/>
                </a:solidFill>
              </a:rPr>
              <a:t>November 3rd, 2015</a:t>
            </a:r>
            <a:endParaRPr lang="en-US" sz="1800" dirty="0">
              <a:solidFill>
                <a:srgbClr val="5A5A5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269" y="4224112"/>
            <a:ext cx="4658883" cy="384721"/>
          </a:xfrm>
          <a:prstGeom prst="rect">
            <a:avLst/>
          </a:prstGeom>
          <a:noFill/>
        </p:spPr>
        <p:txBody>
          <a:bodyPr wrap="square" lIns="45720" tIns="45720" rIns="45720" bIns="91440" rtlCol="0" anchor="t">
            <a:spAutoFit/>
          </a:bodyPr>
          <a:lstStyle/>
          <a:p>
            <a:r>
              <a:rPr lang="en-US" sz="1600" dirty="0" smtClean="0"/>
              <a:t>Prepared by : Sudheer Gopalam – Global Architect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214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Customer Requirements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0614" y="1122017"/>
            <a:ext cx="10387114" cy="5477994"/>
          </a:xfrm>
        </p:spPr>
        <p:txBody>
          <a:bodyPr>
            <a:normAutofit/>
          </a:bodyPr>
          <a:lstStyle/>
          <a:p>
            <a:pPr marL="548640" lvl="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 smtClean="0">
                <a:latin typeface="Arial"/>
                <a:cs typeface="Arial"/>
              </a:rPr>
              <a:t>Provide extension capabilities to configure and manage consumer service profiles.</a:t>
            </a:r>
          </a:p>
          <a:p>
            <a:pPr marL="548640" lvl="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 smtClean="0">
                <a:latin typeface="Arial"/>
                <a:cs typeface="Arial"/>
              </a:rPr>
              <a:t>Allow business user “non</a:t>
            </a:r>
            <a:r>
              <a:rPr lang="en-US" sz="1600" dirty="0">
                <a:latin typeface="Arial"/>
                <a:cs typeface="Arial"/>
              </a:rPr>
              <a:t>-</a:t>
            </a:r>
            <a:r>
              <a:rPr lang="en-US" sz="1600" dirty="0" smtClean="0">
                <a:latin typeface="Arial"/>
                <a:cs typeface="Arial"/>
              </a:rPr>
              <a:t>programmers” </a:t>
            </a:r>
            <a:r>
              <a:rPr lang="en-US" sz="1600" dirty="0">
                <a:latin typeface="Arial"/>
                <a:cs typeface="Arial"/>
              </a:rPr>
              <a:t>to add or change business </a:t>
            </a:r>
            <a:r>
              <a:rPr lang="en-US" sz="1600" dirty="0" smtClean="0">
                <a:latin typeface="Arial"/>
                <a:cs typeface="Arial"/>
              </a:rPr>
              <a:t>logic of the API proxies through the Profile Management UI.</a:t>
            </a:r>
          </a:p>
          <a:p>
            <a:pPr marL="548640" lvl="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 smtClean="0">
                <a:latin typeface="Arial"/>
                <a:cs typeface="Arial"/>
              </a:rPr>
              <a:t>Automatically adapt the runtime behavior of API based on the </a:t>
            </a:r>
            <a:r>
              <a:rPr lang="en-US" sz="1600" dirty="0">
                <a:latin typeface="Arial"/>
                <a:cs typeface="Arial"/>
              </a:rPr>
              <a:t>associated consumer service </a:t>
            </a:r>
            <a:r>
              <a:rPr lang="en-US" sz="1600" dirty="0" smtClean="0">
                <a:latin typeface="Arial"/>
                <a:cs typeface="Arial"/>
              </a:rPr>
              <a:t>profile data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without need to redeploy code.</a:t>
            </a:r>
          </a:p>
          <a:p>
            <a:pPr marL="548640" lvl="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 smtClean="0">
                <a:latin typeface="Arial"/>
                <a:cs typeface="Arial"/>
              </a:rPr>
              <a:t>Response filter capabilities to transform a target response to profile specific response template.</a:t>
            </a:r>
          </a:p>
          <a:p>
            <a:pPr marL="548640" lvl="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 smtClean="0">
                <a:latin typeface="Arial"/>
                <a:cs typeface="Arial"/>
              </a:rPr>
              <a:t>Provide the ability to reverse search across all profiles and generate reports.</a:t>
            </a:r>
          </a:p>
        </p:txBody>
      </p:sp>
    </p:spTree>
    <p:extLst>
      <p:ext uri="{BB962C8B-B14F-4D97-AF65-F5344CB8AC3E}">
        <p14:creationId xmlns:p14="http://schemas.microsoft.com/office/powerpoint/2010/main" val="75700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smtClean="0"/>
              <a:t>Key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614" y="1153332"/>
            <a:ext cx="10387114" cy="4703415"/>
          </a:xfrm>
        </p:spPr>
        <p:txBody>
          <a:bodyPr>
            <a:normAutofit/>
          </a:bodyPr>
          <a:lstStyle/>
          <a:p>
            <a:pPr marL="54864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>
                <a:latin typeface="Arial"/>
                <a:cs typeface="Arial"/>
              </a:rPr>
              <a:t>Provide extension to view and update profile information from the Profile Management UI. </a:t>
            </a:r>
          </a:p>
          <a:p>
            <a:pPr marL="54864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>
                <a:latin typeface="Arial"/>
                <a:cs typeface="Arial"/>
              </a:rPr>
              <a:t>Dynamically enable Authentication, Global polices and Resource level rules using the UI.</a:t>
            </a:r>
          </a:p>
          <a:p>
            <a:pPr marL="54864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>
                <a:latin typeface="Arial"/>
                <a:cs typeface="Arial"/>
              </a:rPr>
              <a:t>Automatically </a:t>
            </a:r>
            <a:r>
              <a:rPr lang="en-US" sz="1600" dirty="0" smtClean="0">
                <a:latin typeface="Arial"/>
                <a:cs typeface="Arial"/>
              </a:rPr>
              <a:t>filter/transfor</a:t>
            </a:r>
            <a:r>
              <a:rPr lang="en-US" sz="1600" dirty="0">
                <a:latin typeface="Arial"/>
                <a:cs typeface="Arial"/>
              </a:rPr>
              <a:t>m</a:t>
            </a:r>
            <a:r>
              <a:rPr lang="en-US" sz="1600" dirty="0" smtClean="0">
                <a:latin typeface="Arial"/>
                <a:cs typeface="Arial"/>
              </a:rPr>
              <a:t> client responses </a:t>
            </a:r>
            <a:r>
              <a:rPr lang="en-US" sz="1600" dirty="0">
                <a:latin typeface="Arial"/>
                <a:cs typeface="Arial"/>
              </a:rPr>
              <a:t>based on the </a:t>
            </a:r>
            <a:r>
              <a:rPr lang="en-US" sz="1600" dirty="0" smtClean="0">
                <a:latin typeface="Arial"/>
                <a:cs typeface="Arial"/>
              </a:rPr>
              <a:t>template response </a:t>
            </a:r>
            <a:r>
              <a:rPr lang="en-US" sz="1600" dirty="0">
                <a:latin typeface="Arial"/>
                <a:cs typeface="Arial"/>
              </a:rPr>
              <a:t>associated to the service profile.</a:t>
            </a:r>
          </a:p>
          <a:p>
            <a:pPr marL="54864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>
                <a:latin typeface="Arial"/>
                <a:cs typeface="Arial"/>
              </a:rPr>
              <a:t>No need to deploy code to adapt to changes made on the profile.</a:t>
            </a:r>
          </a:p>
          <a:p>
            <a:pPr marL="54864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>
                <a:latin typeface="Arial"/>
                <a:cs typeface="Arial"/>
              </a:rPr>
              <a:t>Easily extendable framework to add more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F2066-C172-C043-9656-E2597F9B5B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3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smtClean="0"/>
              <a:t>Technologies Used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614" y="1153332"/>
            <a:ext cx="10387114" cy="4703415"/>
          </a:xfrm>
        </p:spPr>
        <p:txBody>
          <a:bodyPr>
            <a:normAutofit/>
          </a:bodyPr>
          <a:lstStyle/>
          <a:p>
            <a:pPr marL="54864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 smtClean="0">
                <a:latin typeface="Arial"/>
                <a:cs typeface="Arial"/>
              </a:rPr>
              <a:t>Apigee Edge – API Gateway layer</a:t>
            </a:r>
          </a:p>
          <a:p>
            <a:pPr marL="54864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 smtClean="0">
                <a:latin typeface="Arial"/>
                <a:cs typeface="Arial"/>
              </a:rPr>
              <a:t>Apigee </a:t>
            </a:r>
            <a:r>
              <a:rPr lang="en-US" sz="1600" dirty="0" err="1" smtClean="0">
                <a:latin typeface="Arial"/>
                <a:cs typeface="Arial"/>
              </a:rPr>
              <a:t>BaaS</a:t>
            </a:r>
            <a:r>
              <a:rPr lang="en-US" sz="1600" dirty="0" smtClean="0">
                <a:latin typeface="Arial"/>
                <a:cs typeface="Arial"/>
              </a:rPr>
              <a:t> – </a:t>
            </a:r>
            <a:r>
              <a:rPr lang="en-US" sz="1600" dirty="0" err="1" smtClean="0">
                <a:latin typeface="Arial"/>
                <a:cs typeface="Arial"/>
              </a:rPr>
              <a:t>Datastore</a:t>
            </a:r>
            <a:r>
              <a:rPr lang="en-US" sz="1600" dirty="0" smtClean="0">
                <a:latin typeface="Arial"/>
                <a:cs typeface="Arial"/>
              </a:rPr>
              <a:t> for consumer profile information and to run complex search queries.</a:t>
            </a:r>
          </a:p>
          <a:p>
            <a:pPr marL="54864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 err="1" smtClean="0">
                <a:latin typeface="Arial"/>
                <a:cs typeface="Arial"/>
              </a:rPr>
              <a:t>Angular.js</a:t>
            </a:r>
            <a:r>
              <a:rPr lang="en-US" sz="1600" dirty="0" smtClean="0">
                <a:latin typeface="Arial"/>
                <a:cs typeface="Arial"/>
              </a:rPr>
              <a:t> – Profile Management UI</a:t>
            </a:r>
          </a:p>
          <a:p>
            <a:pPr marL="54864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 smtClean="0">
                <a:latin typeface="Arial"/>
                <a:cs typeface="Arial"/>
              </a:rPr>
              <a:t>Swagger JSON – future…</a:t>
            </a:r>
          </a:p>
          <a:p>
            <a:pPr marL="54864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 err="1" smtClean="0">
                <a:latin typeface="Arial"/>
                <a:cs typeface="Arial"/>
              </a:rPr>
              <a:t>DevPortal</a:t>
            </a:r>
            <a:r>
              <a:rPr lang="en-US" sz="1600" dirty="0" smtClean="0">
                <a:latin typeface="Arial"/>
                <a:cs typeface="Arial"/>
              </a:rPr>
              <a:t> – future…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F2066-C172-C043-9656-E2597F9B5B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18" y="265882"/>
            <a:ext cx="10387113" cy="674694"/>
          </a:xfrm>
        </p:spPr>
        <p:txBody>
          <a:bodyPr>
            <a:noAutofit/>
          </a:bodyPr>
          <a:lstStyle/>
          <a:p>
            <a:r>
              <a:rPr lang="en-US" sz="2400" dirty="0" smtClean="0"/>
              <a:t>DEMO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67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smtClean="0"/>
              <a:t>Next version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 smtClean="0">
                <a:latin typeface="Arial"/>
                <a:cs typeface="Arial"/>
              </a:rPr>
              <a:t>Add the reverse search capability.</a:t>
            </a:r>
          </a:p>
          <a:p>
            <a:pPr marL="54864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 smtClean="0">
                <a:latin typeface="Arial"/>
                <a:cs typeface="Arial"/>
              </a:rPr>
              <a:t>Use </a:t>
            </a:r>
            <a:r>
              <a:rPr lang="en-US" sz="1600" dirty="0">
                <a:latin typeface="Arial"/>
                <a:cs typeface="Arial"/>
              </a:rPr>
              <a:t>Swagger JSON format to render the API resources and well as profile information.</a:t>
            </a:r>
          </a:p>
          <a:p>
            <a:pPr marL="54864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>
                <a:latin typeface="Arial"/>
                <a:cs typeface="Arial"/>
              </a:rPr>
              <a:t>Business user self service workflow :Integrate the workflow with </a:t>
            </a:r>
            <a:r>
              <a:rPr lang="en-US" sz="1600" dirty="0" err="1">
                <a:latin typeface="Arial"/>
                <a:cs typeface="Arial"/>
              </a:rPr>
              <a:t>DevPortal</a:t>
            </a:r>
            <a:r>
              <a:rPr lang="en-US" sz="1600" dirty="0">
                <a:latin typeface="Arial"/>
                <a:cs typeface="Arial"/>
              </a:rPr>
              <a:t> and provide business users ability to manage their service profiles. </a:t>
            </a:r>
            <a:endParaRPr lang="en-US" sz="1600" dirty="0" smtClean="0">
              <a:latin typeface="Arial"/>
              <a:cs typeface="Arial"/>
            </a:endParaRPr>
          </a:p>
          <a:p>
            <a:pPr marL="548640" indent="-27432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defRPr/>
            </a:pPr>
            <a:r>
              <a:rPr lang="en-US" sz="1600" dirty="0" smtClean="0">
                <a:latin typeface="Arial"/>
                <a:cs typeface="Arial"/>
              </a:rPr>
              <a:t>More ideas?</a:t>
            </a:r>
            <a:endParaRPr lang="en-US" sz="1600" dirty="0">
              <a:latin typeface="Arial"/>
              <a:cs typeface="Arial"/>
            </a:endParaRPr>
          </a:p>
          <a:p>
            <a:pPr marL="274320" lvl="0" indent="0">
              <a:lnSpc>
                <a:spcPts val="2200"/>
              </a:lnSpc>
              <a:spcBef>
                <a:spcPts val="600"/>
              </a:spcBef>
              <a:buClr>
                <a:schemeClr val="tx2"/>
              </a:buClr>
              <a:buNone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F2066-C172-C043-9656-E2597F9B5BE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05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pigee tmplt">
  <a:themeElements>
    <a:clrScheme name="Custom 3">
      <a:dk1>
        <a:srgbClr val="5A5A5A"/>
      </a:dk1>
      <a:lt1>
        <a:sysClr val="window" lastClr="FFFFFF"/>
      </a:lt1>
      <a:dk2>
        <a:srgbClr val="FF4300"/>
      </a:dk2>
      <a:lt2>
        <a:srgbClr val="F1F2F2"/>
      </a:lt2>
      <a:accent1>
        <a:srgbClr val="5287A2"/>
      </a:accent1>
      <a:accent2>
        <a:srgbClr val="7C5377"/>
      </a:accent2>
      <a:accent3>
        <a:srgbClr val="D3990A"/>
      </a:accent3>
      <a:accent4>
        <a:srgbClr val="4F5051"/>
      </a:accent4>
      <a:accent5>
        <a:srgbClr val="AC5D5F"/>
      </a:accent5>
      <a:accent6>
        <a:srgbClr val="7A9543"/>
      </a:accent6>
      <a:hlink>
        <a:srgbClr val="1B97D1"/>
      </a:hlink>
      <a:folHlink>
        <a:srgbClr val="064B7C"/>
      </a:folHlink>
    </a:clrScheme>
    <a:fontScheme name="ApigeeFontsMac">
      <a:majorFont>
        <a:latin typeface="Helvetica Neue Thin"/>
        <a:ea typeface=""/>
        <a:cs typeface=""/>
      </a:majorFont>
      <a:minorFont>
        <a:latin typeface="Helvetica Neue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FF4300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500" dirty="0" smtClean="0">
            <a:solidFill>
              <a:srgbClr val="5A5A5A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45720" tIns="45720" rIns="45720" bIns="91440" rtlCol="0" anchor="t">
        <a:spAutoFit/>
      </a:bodyPr>
      <a:lstStyle>
        <a:defPPr algn="ctr"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apigee tmplt.potx</Template>
  <TotalTime>8114</TotalTime>
  <Words>264</Words>
  <Application>Microsoft Macintosh PowerPoint</Application>
  <PresentationFormat>Custom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apigee tmplt</vt:lpstr>
      <vt:lpstr>Apigee : ServiceProfile Management / Rules Engine – POC</vt:lpstr>
      <vt:lpstr>Customer Requirements</vt:lpstr>
      <vt:lpstr>Key features</vt:lpstr>
      <vt:lpstr>Technologies Used</vt:lpstr>
      <vt:lpstr>DEMO</vt:lpstr>
      <vt:lpstr>Next version</vt:lpstr>
      <vt:lpstr>PowerPoint Presentation</vt:lpstr>
    </vt:vector>
  </TitlesOfParts>
  <Company>The Opposite of Olives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Carole Jeung</dc:creator>
  <cp:lastModifiedBy>Sudheer Gopalam</cp:lastModifiedBy>
  <cp:revision>456</cp:revision>
  <dcterms:created xsi:type="dcterms:W3CDTF">2013-08-05T18:46:25Z</dcterms:created>
  <dcterms:modified xsi:type="dcterms:W3CDTF">2015-11-17T07:08:30Z</dcterms:modified>
</cp:coreProperties>
</file>