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A137-FFFA-4705-B446-5027CB23C4E2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FDCC-01CE-4007-946B-DEECBAF1E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25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A137-FFFA-4705-B446-5027CB23C4E2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FDCC-01CE-4007-946B-DEECBAF1E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84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A137-FFFA-4705-B446-5027CB23C4E2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FDCC-01CE-4007-946B-DEECBAF1E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9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A137-FFFA-4705-B446-5027CB23C4E2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FDCC-01CE-4007-946B-DEECBAF1E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38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A137-FFFA-4705-B446-5027CB23C4E2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FDCC-01CE-4007-946B-DEECBAF1E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30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A137-FFFA-4705-B446-5027CB23C4E2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FDCC-01CE-4007-946B-DEECBAF1E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9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A137-FFFA-4705-B446-5027CB23C4E2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FDCC-01CE-4007-946B-DEECBAF1E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07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A137-FFFA-4705-B446-5027CB23C4E2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FDCC-01CE-4007-946B-DEECBAF1E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31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A137-FFFA-4705-B446-5027CB23C4E2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FDCC-01CE-4007-946B-DEECBAF1E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4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A137-FFFA-4705-B446-5027CB23C4E2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FDCC-01CE-4007-946B-DEECBAF1E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36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A137-FFFA-4705-B446-5027CB23C4E2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FDCC-01CE-4007-946B-DEECBAF1E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5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A137-FFFA-4705-B446-5027CB23C4E2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FDCC-01CE-4007-946B-DEECBAF1E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95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5622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NORMALISATION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16000" y="2971801"/>
            <a:ext cx="10426700" cy="9652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std_id is made as primary key attribute and std_name, std_age and std_marks are non-primary key attributes.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10701109"/>
              </p:ext>
            </p:extLst>
          </p:nvPr>
        </p:nvGraphicFramePr>
        <p:xfrm>
          <a:off x="1231900" y="533400"/>
          <a:ext cx="96393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09825"/>
                <a:gridCol w="2409825"/>
                <a:gridCol w="2409825"/>
                <a:gridCol w="2409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Std_id (pk)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Std_name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Std_age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Std_marks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Abhinav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Shiv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Ajay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Curved Connector 15"/>
          <p:cNvCxnSpPr/>
          <p:nvPr/>
        </p:nvCxnSpPr>
        <p:spPr>
          <a:xfrm>
            <a:off x="4635500" y="2209800"/>
            <a:ext cx="5473700" cy="12700"/>
          </a:xfrm>
          <a:prstGeom prst="curvedConnector3">
            <a:avLst>
              <a:gd name="adj1" fmla="val 5023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487224" y="2108200"/>
            <a:ext cx="5335976" cy="509248"/>
          </a:xfrm>
          <a:custGeom>
            <a:avLst/>
            <a:gdLst>
              <a:gd name="connsiteX0" fmla="*/ 5335976 w 5335976"/>
              <a:gd name="connsiteY0" fmla="*/ 165100 h 509248"/>
              <a:gd name="connsiteX1" fmla="*/ 5310576 w 5335976"/>
              <a:gd name="connsiteY1" fmla="*/ 228600 h 509248"/>
              <a:gd name="connsiteX2" fmla="*/ 5285176 w 5335976"/>
              <a:gd name="connsiteY2" fmla="*/ 317500 h 509248"/>
              <a:gd name="connsiteX3" fmla="*/ 5259776 w 5335976"/>
              <a:gd name="connsiteY3" fmla="*/ 355600 h 509248"/>
              <a:gd name="connsiteX4" fmla="*/ 5221676 w 5335976"/>
              <a:gd name="connsiteY4" fmla="*/ 368300 h 509248"/>
              <a:gd name="connsiteX5" fmla="*/ 5183576 w 5335976"/>
              <a:gd name="connsiteY5" fmla="*/ 406400 h 509248"/>
              <a:gd name="connsiteX6" fmla="*/ 5132776 w 5335976"/>
              <a:gd name="connsiteY6" fmla="*/ 419100 h 509248"/>
              <a:gd name="connsiteX7" fmla="*/ 4993076 w 5335976"/>
              <a:gd name="connsiteY7" fmla="*/ 457200 h 509248"/>
              <a:gd name="connsiteX8" fmla="*/ 4878776 w 5335976"/>
              <a:gd name="connsiteY8" fmla="*/ 495300 h 509248"/>
              <a:gd name="connsiteX9" fmla="*/ 4840676 w 5335976"/>
              <a:gd name="connsiteY9" fmla="*/ 508000 h 509248"/>
              <a:gd name="connsiteX10" fmla="*/ 4040576 w 5335976"/>
              <a:gd name="connsiteY10" fmla="*/ 495300 h 509248"/>
              <a:gd name="connsiteX11" fmla="*/ 2529276 w 5335976"/>
              <a:gd name="connsiteY11" fmla="*/ 444500 h 509248"/>
              <a:gd name="connsiteX12" fmla="*/ 2478476 w 5335976"/>
              <a:gd name="connsiteY12" fmla="*/ 431800 h 509248"/>
              <a:gd name="connsiteX13" fmla="*/ 1310076 w 5335976"/>
              <a:gd name="connsiteY13" fmla="*/ 444500 h 509248"/>
              <a:gd name="connsiteX14" fmla="*/ 255976 w 5335976"/>
              <a:gd name="connsiteY14" fmla="*/ 431800 h 509248"/>
              <a:gd name="connsiteX15" fmla="*/ 217876 w 5335976"/>
              <a:gd name="connsiteY15" fmla="*/ 419100 h 509248"/>
              <a:gd name="connsiteX16" fmla="*/ 141676 w 5335976"/>
              <a:gd name="connsiteY16" fmla="*/ 355600 h 509248"/>
              <a:gd name="connsiteX17" fmla="*/ 65476 w 5335976"/>
              <a:gd name="connsiteY17" fmla="*/ 279400 h 509248"/>
              <a:gd name="connsiteX18" fmla="*/ 52776 w 5335976"/>
              <a:gd name="connsiteY18" fmla="*/ 241300 h 509248"/>
              <a:gd name="connsiteX19" fmla="*/ 27376 w 5335976"/>
              <a:gd name="connsiteY19" fmla="*/ 203200 h 509248"/>
              <a:gd name="connsiteX20" fmla="*/ 14676 w 5335976"/>
              <a:gd name="connsiteY20" fmla="*/ 127000 h 509248"/>
              <a:gd name="connsiteX21" fmla="*/ 1976 w 5335976"/>
              <a:gd name="connsiteY21" fmla="*/ 0 h 509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335976" h="509248">
                <a:moveTo>
                  <a:pt x="5335976" y="165100"/>
                </a:moveTo>
                <a:cubicBezTo>
                  <a:pt x="5327509" y="186267"/>
                  <a:pt x="5317785" y="206973"/>
                  <a:pt x="5310576" y="228600"/>
                </a:cubicBezTo>
                <a:cubicBezTo>
                  <a:pt x="5302438" y="253015"/>
                  <a:pt x="5297407" y="293039"/>
                  <a:pt x="5285176" y="317500"/>
                </a:cubicBezTo>
                <a:cubicBezTo>
                  <a:pt x="5278350" y="331152"/>
                  <a:pt x="5271695" y="346065"/>
                  <a:pt x="5259776" y="355600"/>
                </a:cubicBezTo>
                <a:cubicBezTo>
                  <a:pt x="5249323" y="363963"/>
                  <a:pt x="5234376" y="364067"/>
                  <a:pt x="5221676" y="368300"/>
                </a:cubicBezTo>
                <a:cubicBezTo>
                  <a:pt x="5208976" y="381000"/>
                  <a:pt x="5199170" y="397489"/>
                  <a:pt x="5183576" y="406400"/>
                </a:cubicBezTo>
                <a:cubicBezTo>
                  <a:pt x="5168421" y="415060"/>
                  <a:pt x="5149119" y="412971"/>
                  <a:pt x="5132776" y="419100"/>
                </a:cubicBezTo>
                <a:cubicBezTo>
                  <a:pt x="5013431" y="463854"/>
                  <a:pt x="5166763" y="432388"/>
                  <a:pt x="4993076" y="457200"/>
                </a:cubicBezTo>
                <a:lnTo>
                  <a:pt x="4878776" y="495300"/>
                </a:lnTo>
                <a:lnTo>
                  <a:pt x="4840676" y="508000"/>
                </a:lnTo>
                <a:lnTo>
                  <a:pt x="4040576" y="495300"/>
                </a:lnTo>
                <a:cubicBezTo>
                  <a:pt x="3928985" y="493939"/>
                  <a:pt x="2954109" y="550708"/>
                  <a:pt x="2529276" y="444500"/>
                </a:cubicBezTo>
                <a:lnTo>
                  <a:pt x="2478476" y="431800"/>
                </a:lnTo>
                <a:lnTo>
                  <a:pt x="1310076" y="444500"/>
                </a:lnTo>
                <a:cubicBezTo>
                  <a:pt x="958684" y="444500"/>
                  <a:pt x="607273" y="439970"/>
                  <a:pt x="255976" y="431800"/>
                </a:cubicBezTo>
                <a:cubicBezTo>
                  <a:pt x="242593" y="431489"/>
                  <a:pt x="229850" y="425087"/>
                  <a:pt x="217876" y="419100"/>
                </a:cubicBezTo>
                <a:cubicBezTo>
                  <a:pt x="188481" y="404402"/>
                  <a:pt x="162742" y="380176"/>
                  <a:pt x="141676" y="355600"/>
                </a:cubicBezTo>
                <a:cubicBezTo>
                  <a:pt x="78665" y="282087"/>
                  <a:pt x="132547" y="324114"/>
                  <a:pt x="65476" y="279400"/>
                </a:cubicBezTo>
                <a:cubicBezTo>
                  <a:pt x="61243" y="266700"/>
                  <a:pt x="58763" y="253274"/>
                  <a:pt x="52776" y="241300"/>
                </a:cubicBezTo>
                <a:cubicBezTo>
                  <a:pt x="45950" y="227648"/>
                  <a:pt x="32203" y="217680"/>
                  <a:pt x="27376" y="203200"/>
                </a:cubicBezTo>
                <a:cubicBezTo>
                  <a:pt x="19233" y="178771"/>
                  <a:pt x="20262" y="152137"/>
                  <a:pt x="14676" y="127000"/>
                </a:cubicBezTo>
                <a:cubicBezTo>
                  <a:pt x="-7395" y="27681"/>
                  <a:pt x="1976" y="175571"/>
                  <a:pt x="197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 18"/>
          <p:cNvSpPr/>
          <p:nvPr/>
        </p:nvSpPr>
        <p:spPr>
          <a:xfrm>
            <a:off x="2413000" y="2082800"/>
            <a:ext cx="254000" cy="155745"/>
          </a:xfrm>
          <a:custGeom>
            <a:avLst/>
            <a:gdLst>
              <a:gd name="connsiteX0" fmla="*/ 101600 w 254000"/>
              <a:gd name="connsiteY0" fmla="*/ 25400 h 155745"/>
              <a:gd name="connsiteX1" fmla="*/ 88900 w 254000"/>
              <a:gd name="connsiteY1" fmla="*/ 114300 h 155745"/>
              <a:gd name="connsiteX2" fmla="*/ 63500 w 254000"/>
              <a:gd name="connsiteY2" fmla="*/ 152400 h 155745"/>
              <a:gd name="connsiteX3" fmla="*/ 76200 w 254000"/>
              <a:gd name="connsiteY3" fmla="*/ 63500 h 155745"/>
              <a:gd name="connsiteX4" fmla="*/ 63500 w 254000"/>
              <a:gd name="connsiteY4" fmla="*/ 101600 h 155745"/>
              <a:gd name="connsiteX5" fmla="*/ 0 w 254000"/>
              <a:gd name="connsiteY5" fmla="*/ 139700 h 155745"/>
              <a:gd name="connsiteX6" fmla="*/ 88900 w 254000"/>
              <a:gd name="connsiteY6" fmla="*/ 25400 h 155745"/>
              <a:gd name="connsiteX7" fmla="*/ 127000 w 254000"/>
              <a:gd name="connsiteY7" fmla="*/ 0 h 155745"/>
              <a:gd name="connsiteX8" fmla="*/ 190500 w 254000"/>
              <a:gd name="connsiteY8" fmla="*/ 38100 h 155745"/>
              <a:gd name="connsiteX9" fmla="*/ 228600 w 254000"/>
              <a:gd name="connsiteY9" fmla="*/ 63500 h 155745"/>
              <a:gd name="connsiteX10" fmla="*/ 254000 w 254000"/>
              <a:gd name="connsiteY10" fmla="*/ 101600 h 155745"/>
              <a:gd name="connsiteX11" fmla="*/ 215900 w 254000"/>
              <a:gd name="connsiteY11" fmla="*/ 114300 h 155745"/>
              <a:gd name="connsiteX12" fmla="*/ 101600 w 254000"/>
              <a:gd name="connsiteY12" fmla="*/ 25400 h 15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4000" h="155745">
                <a:moveTo>
                  <a:pt x="101600" y="25400"/>
                </a:moveTo>
                <a:cubicBezTo>
                  <a:pt x="80433" y="25400"/>
                  <a:pt x="97502" y="85628"/>
                  <a:pt x="88900" y="114300"/>
                </a:cubicBezTo>
                <a:cubicBezTo>
                  <a:pt x="84514" y="128920"/>
                  <a:pt x="67202" y="167208"/>
                  <a:pt x="63500" y="152400"/>
                </a:cubicBezTo>
                <a:cubicBezTo>
                  <a:pt x="56240" y="123360"/>
                  <a:pt x="76200" y="93434"/>
                  <a:pt x="76200" y="63500"/>
                </a:cubicBezTo>
                <a:cubicBezTo>
                  <a:pt x="76200" y="50113"/>
                  <a:pt x="72966" y="92134"/>
                  <a:pt x="63500" y="101600"/>
                </a:cubicBezTo>
                <a:cubicBezTo>
                  <a:pt x="46046" y="119054"/>
                  <a:pt x="21167" y="127000"/>
                  <a:pt x="0" y="139700"/>
                </a:cubicBezTo>
                <a:cubicBezTo>
                  <a:pt x="35401" y="86598"/>
                  <a:pt x="44136" y="62704"/>
                  <a:pt x="88900" y="25400"/>
                </a:cubicBezTo>
                <a:cubicBezTo>
                  <a:pt x="100626" y="15629"/>
                  <a:pt x="114300" y="8467"/>
                  <a:pt x="127000" y="0"/>
                </a:cubicBezTo>
                <a:cubicBezTo>
                  <a:pt x="148167" y="12700"/>
                  <a:pt x="169568" y="25017"/>
                  <a:pt x="190500" y="38100"/>
                </a:cubicBezTo>
                <a:cubicBezTo>
                  <a:pt x="203443" y="46190"/>
                  <a:pt x="217807" y="52707"/>
                  <a:pt x="228600" y="63500"/>
                </a:cubicBezTo>
                <a:cubicBezTo>
                  <a:pt x="239393" y="74293"/>
                  <a:pt x="245533" y="88900"/>
                  <a:pt x="254000" y="101600"/>
                </a:cubicBezTo>
                <a:cubicBezTo>
                  <a:pt x="241300" y="105833"/>
                  <a:pt x="228600" y="118533"/>
                  <a:pt x="215900" y="114300"/>
                </a:cubicBezTo>
                <a:cubicBezTo>
                  <a:pt x="132655" y="86552"/>
                  <a:pt x="122767" y="25400"/>
                  <a:pt x="101600" y="2540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2844800" y="2235841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 Dependent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5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2100"/>
            <a:ext cx="10515600" cy="6235700"/>
          </a:xfrm>
        </p:spPr>
        <p:txBody>
          <a:bodyPr>
            <a:normAutofit/>
          </a:bodyPr>
          <a:lstStyle/>
          <a:p>
            <a:pPr algn="ctr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684500"/>
              </p:ext>
            </p:extLst>
          </p:nvPr>
        </p:nvGraphicFramePr>
        <p:xfrm>
          <a:off x="2032000" y="719666"/>
          <a:ext cx="81280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Std_id (pk)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Std_name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Prof_id (pk)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Prof_name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Laksham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Big_Data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XYZ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Rasool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30163"/>
              </p:ext>
            </p:extLst>
          </p:nvPr>
        </p:nvGraphicFramePr>
        <p:xfrm>
          <a:off x="838200" y="3031066"/>
          <a:ext cx="2667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Std_id(pk)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Std_name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XYZ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07834"/>
              </p:ext>
            </p:extLst>
          </p:nvPr>
        </p:nvGraphicFramePr>
        <p:xfrm>
          <a:off x="4076700" y="3031066"/>
          <a:ext cx="2667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Prof_id(pk)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Prof_name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Laksham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Rasool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023100" y="3031066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Std_name is functional dependent on std_id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Prof_name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functional dependent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_id</a:t>
            </a:r>
          </a:p>
          <a:p>
            <a:pPr marL="342900" indent="-342900"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56486"/>
              </p:ext>
            </p:extLst>
          </p:nvPr>
        </p:nvGraphicFramePr>
        <p:xfrm>
          <a:off x="838201" y="4950458"/>
          <a:ext cx="59055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68500"/>
                <a:gridCol w="1968500"/>
                <a:gridCol w="1968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Std_id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Prof_id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Big_Data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023100" y="5156200"/>
            <a:ext cx="443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subject is fully functional dependent on std_id and prof_id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rmAutofit fontScale="90000"/>
          </a:bodyPr>
          <a:lstStyle/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 Form :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100"/>
            <a:ext cx="10515600" cy="5249863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3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 Form the table has to be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to satisfy the 2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not contain any Transitive Partial Dependency.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3NF is used to achieve data integrity and it is also used to reduce data duplication.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Transitive Dependency 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indirect relationship causes functional dependency it is called Transitive Dependency.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 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and Q -&gt; R is true, then P-&gt; R is a transitive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 Dependency 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Dependency occurs when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non-prime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is functionally dependent on part of a candidate key.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2nd Normal Form (2NF) eliminates the Partial Dependency.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 :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Std_id =&gt; std_name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Std_id =&gt; state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Std_id =&gt; country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Std_id =&gt; postal_code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Postal_code =&gt; state, country.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postal_code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postal_code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std_id.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non-prime attributes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(state, country)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transitively dependent on super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key(std_id).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violates the rule of third normal form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So to achieve 3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 Form we divide the table into two tables.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238169"/>
              </p:ext>
            </p:extLst>
          </p:nvPr>
        </p:nvGraphicFramePr>
        <p:xfrm>
          <a:off x="2032000" y="719666"/>
          <a:ext cx="812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Std_id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Std_name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Postal_code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503123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600098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478900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9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700"/>
            <a:ext cx="10515600" cy="57832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17306"/>
              </p:ext>
            </p:extLst>
          </p:nvPr>
        </p:nvGraphicFramePr>
        <p:xfrm>
          <a:off x="838200" y="833966"/>
          <a:ext cx="54228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633"/>
                <a:gridCol w="1807633"/>
                <a:gridCol w="18076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Std_id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Std_name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Postal_code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503123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600098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478900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148914"/>
              </p:ext>
            </p:extLst>
          </p:nvPr>
        </p:nvGraphicFramePr>
        <p:xfrm>
          <a:off x="806449" y="2916766"/>
          <a:ext cx="54228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633"/>
                <a:gridCol w="1807633"/>
                <a:gridCol w="18076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Postal_code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503123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600098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478900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4000" y="2085002"/>
            <a:ext cx="486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splitting the table into two we reduced the transitive partial dependency.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875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Boyce Codd Normal Form (BCNF) :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9000"/>
            <a:ext cx="10515600" cy="5287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Boyce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odd Normal Form is also referred as 3.5 Normal Form.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advanced version of 3NF.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BCNF, for every functional dependency A =&gt; B;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‘A’ should be super key of Table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 in BCNF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every non-prime attribute as functional dependency its L.H.S  is super key.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24281"/>
              </p:ext>
            </p:extLst>
          </p:nvPr>
        </p:nvGraphicFramePr>
        <p:xfrm>
          <a:off x="1676400" y="3285066"/>
          <a:ext cx="8127999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Abhishek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Verma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Big_Data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Rajiv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Vijay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Cyber_security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Sanjiv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Vallab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Cyber_security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Sanjiv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Kareem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Full_stack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Niranjan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0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9400"/>
            <a:ext cx="10515600" cy="5897563"/>
          </a:xfrm>
        </p:spPr>
        <p:txBody>
          <a:bodyPr/>
          <a:lstStyle/>
          <a:p>
            <a:endParaRPr lang="en-US" dirty="0" smtClean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75197"/>
              </p:ext>
            </p:extLst>
          </p:nvPr>
        </p:nvGraphicFramePr>
        <p:xfrm>
          <a:off x="838200" y="694266"/>
          <a:ext cx="5029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Abhishek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Verma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Big_Data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Vijay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Cyber_security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Vallab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Cyber_security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Kareem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Full_stack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77676"/>
              </p:ext>
            </p:extLst>
          </p:nvPr>
        </p:nvGraphicFramePr>
        <p:xfrm>
          <a:off x="6324600" y="694266"/>
          <a:ext cx="5029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Big_Data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Rajiv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Cyber_security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Sanjiv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Full_stack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Niranjan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7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Redundancy:</a:t>
            </a:r>
            <a:br>
              <a:rPr lang="en-US" sz="3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795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 means having multiple copies of same data in the Data Base.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to avoid the data duplication and to have a organized data in our data base we use the concept called NORMALISATION.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3 types of data redundancies namely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ANOMALY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ANOMALY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ANOMALY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INCONSISTENCY: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data is not in consistent state then that data in the data base is called as INCONSISTENT DATA.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this happens whenever we try to bring to tables together and having similar data (in those tables) is stored in different format.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inconsistency data can be made to consistency data by applying constrains like using KEY, FOREIGN KEY.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NORMALISATION :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3300"/>
            <a:ext cx="10515600" cy="51736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organizing the data in the Data Base. It is used to reduce data redundancy.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Turning inconsistent data into consistent data through Normalization.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we have anomalies like Insertion, Deletion, Updation 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 Data Redundancy)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our data base, we apply normalization to make the data more consistent.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using the Normalization we make the larger tables into smaller tables and establish their relationship between the tables.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343400" y="2832098"/>
            <a:ext cx="3060700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549775" y="3269653"/>
            <a:ext cx="246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0900" y="3022598"/>
            <a:ext cx="29210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019175" y="3209129"/>
            <a:ext cx="2584450" cy="368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3771900" y="3441698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026400" y="3022598"/>
            <a:ext cx="29210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>
            <a:stCxn id="4" idx="6"/>
          </p:cNvCxnSpPr>
          <p:nvPr/>
        </p:nvCxnSpPr>
        <p:spPr>
          <a:xfrm flipV="1">
            <a:off x="7404100" y="3441697"/>
            <a:ext cx="622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58175" y="3209129"/>
            <a:ext cx="2584450" cy="368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onsistent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8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is divided into -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27100"/>
            <a:ext cx="10515600" cy="52498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Normal Form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 Form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 Form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Boyce – Codd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Normal Form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Normal Form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Normal Form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these 2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BCNF Normal Forms are based on FUNCTIONAL DEPENDENCY.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 Form is based on keys and multivalued dependency.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I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: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 dependency is a relationship that exists between two attributes. 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 between the primary key and non-key attribute within a table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Student_name is Functional Dependent on Student_Id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Student_Id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can uniquely identify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Student_Name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table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if we know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tell that 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tudent name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it.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756818"/>
              </p:ext>
            </p:extLst>
          </p:nvPr>
        </p:nvGraphicFramePr>
        <p:xfrm>
          <a:off x="2032000" y="1933786"/>
          <a:ext cx="8128000" cy="1478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Student_Id(Primary key)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Student_Name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Ayush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Shubham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Vikram_Aditya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 Form :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300"/>
            <a:ext cx="10515600" cy="5300663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1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 Form, we need to have –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should have Primary Key.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each column, no multivalued attributes are allowed.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should not be any repeating groups.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see that the table consist of std_id, std_name, std_contact. If we closely observe the student table there is data inconsistency.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rules of 1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 Form we should have atomic values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 single value in each attribute, but here in std_id 10 and 11 we have multiple values in each attribute.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69179"/>
              </p:ext>
            </p:extLst>
          </p:nvPr>
        </p:nvGraphicFramePr>
        <p:xfrm>
          <a:off x="2032000" y="2784951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Std_id (pk)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Std_name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std_contact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Rakesh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123456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789456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Vikram Aditya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456789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951263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8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0200"/>
            <a:ext cx="10515600" cy="5846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apply 1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 Form to solve this redundancy.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668013"/>
              </p:ext>
            </p:extLst>
          </p:nvPr>
        </p:nvGraphicFramePr>
        <p:xfrm>
          <a:off x="2032000" y="1616947"/>
          <a:ext cx="8127999" cy="3273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403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Std_id (pk)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Std_name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std_contact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74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Rakesh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123456</a:t>
                      </a: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526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Rakesh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789456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89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Vikram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456789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57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Aditya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456789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Sumith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951263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1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149225"/>
            <a:ext cx="10515600" cy="612775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 Form :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892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2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 Form the requirements are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to satisfy the 1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 Form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 the table must be in 1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 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2NF, all non-key attributes are Fully Functional Dependent on the Primary Key.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Means, every non-key attribute should be fully functional dependent on key attribute.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Functional Dependent 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is fully functional dependent on another attribute, if it is Functionally Dependent on that attribute and not on any of its proper subset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 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which is a part of primary key is called key attribute.</a:t>
            </a:r>
          </a:p>
          <a:p>
            <a:pPr marL="0" indent="0">
              <a:buNone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Non-Key Attribute 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which is not a part of primary key is called non-key attribute.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962</Words>
  <Application>Microsoft Office PowerPoint</Application>
  <PresentationFormat>Widescreen</PresentationFormat>
  <Paragraphs>302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NORMALISATION</vt:lpstr>
      <vt:lpstr>Data Redundancy: </vt:lpstr>
      <vt:lpstr>DATA INCONSISTENCY:</vt:lpstr>
      <vt:lpstr>NORMALISATION :</vt:lpstr>
      <vt:lpstr>Normalization is divided into -</vt:lpstr>
      <vt:lpstr>Functional Dependency :</vt:lpstr>
      <vt:lpstr>1st Normal Form :</vt:lpstr>
      <vt:lpstr>PowerPoint Presentation</vt:lpstr>
      <vt:lpstr>2nd Normal Form :</vt:lpstr>
      <vt:lpstr>Here std_id is made as primary key attribute and std_name, std_age and std_marks are non-primary key attributes.</vt:lpstr>
      <vt:lpstr>PowerPoint Presentation</vt:lpstr>
      <vt:lpstr>3rd Normal Form :</vt:lpstr>
      <vt:lpstr>PowerPoint Presentation</vt:lpstr>
      <vt:lpstr>PowerPoint Presentation</vt:lpstr>
      <vt:lpstr>Boyce Codd Normal Form (BCNF) 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NORMALISATION</dc:title>
  <dc:creator>Katkuri Kumar</dc:creator>
  <cp:lastModifiedBy>Katkuri Kumar</cp:lastModifiedBy>
  <cp:revision>41</cp:revision>
  <dcterms:created xsi:type="dcterms:W3CDTF">2022-05-25T06:11:47Z</dcterms:created>
  <dcterms:modified xsi:type="dcterms:W3CDTF">2022-05-25T10:04:39Z</dcterms:modified>
</cp:coreProperties>
</file>