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3" r:id="rId8"/>
    <p:sldId id="269" r:id="rId9"/>
    <p:sldId id="265"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E527-A98A-F45A-7EF1-426C715C0E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570FC2-A786-03BD-8D34-8DFB1F0429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A64515-24A5-D409-F2E6-952D3180F251}"/>
              </a:ext>
            </a:extLst>
          </p:cNvPr>
          <p:cNvSpPr>
            <a:spLocks noGrp="1"/>
          </p:cNvSpPr>
          <p:nvPr>
            <p:ph type="dt" sz="half" idx="10"/>
          </p:nvPr>
        </p:nvSpPr>
        <p:spPr/>
        <p:txBody>
          <a:bodyPr/>
          <a:lstStyle/>
          <a:p>
            <a:fld id="{C6AFB733-5CAB-4116-B755-B92E902BA3C4}" type="datetimeFigureOut">
              <a:rPr lang="en-IN" smtClean="0"/>
              <a:t>08-06-2022</a:t>
            </a:fld>
            <a:endParaRPr lang="en-IN"/>
          </a:p>
        </p:txBody>
      </p:sp>
      <p:sp>
        <p:nvSpPr>
          <p:cNvPr id="5" name="Footer Placeholder 4">
            <a:extLst>
              <a:ext uri="{FF2B5EF4-FFF2-40B4-BE49-F238E27FC236}">
                <a16:creationId xmlns:a16="http://schemas.microsoft.com/office/drawing/2014/main" id="{E3641FB8-5DC4-BCA8-99BD-7E480787E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3BC1E1-0144-DA5A-8FB2-B30198A16230}"/>
              </a:ext>
            </a:extLst>
          </p:cNvPr>
          <p:cNvSpPr>
            <a:spLocks noGrp="1"/>
          </p:cNvSpPr>
          <p:nvPr>
            <p:ph type="sldNum" sz="quarter" idx="12"/>
          </p:nvPr>
        </p:nvSpPr>
        <p:spPr/>
        <p:txBody>
          <a:bodyPr/>
          <a:lstStyle/>
          <a:p>
            <a:fld id="{9FA7C4BC-8070-4D09-B5B4-346B8307DEF9}" type="slidenum">
              <a:rPr lang="en-IN" smtClean="0"/>
              <a:t>‹#›</a:t>
            </a:fld>
            <a:endParaRPr lang="en-IN"/>
          </a:p>
        </p:txBody>
      </p:sp>
    </p:spTree>
    <p:extLst>
      <p:ext uri="{BB962C8B-B14F-4D97-AF65-F5344CB8AC3E}">
        <p14:creationId xmlns:p14="http://schemas.microsoft.com/office/powerpoint/2010/main" val="2027255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640A2-14CC-60EF-48FC-99DA4313BF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0B6001-71E2-3094-3AD3-F54E5FF53E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91E95C-16B6-5A4D-4694-89BAF091A19D}"/>
              </a:ext>
            </a:extLst>
          </p:cNvPr>
          <p:cNvSpPr>
            <a:spLocks noGrp="1"/>
          </p:cNvSpPr>
          <p:nvPr>
            <p:ph type="dt" sz="half" idx="10"/>
          </p:nvPr>
        </p:nvSpPr>
        <p:spPr/>
        <p:txBody>
          <a:bodyPr/>
          <a:lstStyle/>
          <a:p>
            <a:fld id="{C6AFB733-5CAB-4116-B755-B92E902BA3C4}" type="datetimeFigureOut">
              <a:rPr lang="en-IN" smtClean="0"/>
              <a:t>08-06-2022</a:t>
            </a:fld>
            <a:endParaRPr lang="en-IN"/>
          </a:p>
        </p:txBody>
      </p:sp>
      <p:sp>
        <p:nvSpPr>
          <p:cNvPr id="5" name="Footer Placeholder 4">
            <a:extLst>
              <a:ext uri="{FF2B5EF4-FFF2-40B4-BE49-F238E27FC236}">
                <a16:creationId xmlns:a16="http://schemas.microsoft.com/office/drawing/2014/main" id="{B09BF4BE-8424-E035-9598-60D821047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AFA06F-670A-348A-4472-4E6F36196362}"/>
              </a:ext>
            </a:extLst>
          </p:cNvPr>
          <p:cNvSpPr>
            <a:spLocks noGrp="1"/>
          </p:cNvSpPr>
          <p:nvPr>
            <p:ph type="sldNum" sz="quarter" idx="12"/>
          </p:nvPr>
        </p:nvSpPr>
        <p:spPr/>
        <p:txBody>
          <a:bodyPr/>
          <a:lstStyle/>
          <a:p>
            <a:fld id="{9FA7C4BC-8070-4D09-B5B4-346B8307DEF9}" type="slidenum">
              <a:rPr lang="en-IN" smtClean="0"/>
              <a:t>‹#›</a:t>
            </a:fld>
            <a:endParaRPr lang="en-IN"/>
          </a:p>
        </p:txBody>
      </p:sp>
    </p:spTree>
    <p:extLst>
      <p:ext uri="{BB962C8B-B14F-4D97-AF65-F5344CB8AC3E}">
        <p14:creationId xmlns:p14="http://schemas.microsoft.com/office/powerpoint/2010/main" val="14779037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7436BA-301D-4275-5A9D-E313A7BD1D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F95D90-D4E9-C25D-50C2-8FF0EEC762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7EB5E7-12D4-DC4B-70BC-B059A86ACD95}"/>
              </a:ext>
            </a:extLst>
          </p:cNvPr>
          <p:cNvSpPr>
            <a:spLocks noGrp="1"/>
          </p:cNvSpPr>
          <p:nvPr>
            <p:ph type="dt" sz="half" idx="10"/>
          </p:nvPr>
        </p:nvSpPr>
        <p:spPr/>
        <p:txBody>
          <a:bodyPr/>
          <a:lstStyle/>
          <a:p>
            <a:fld id="{C6AFB733-5CAB-4116-B755-B92E902BA3C4}" type="datetimeFigureOut">
              <a:rPr lang="en-IN" smtClean="0"/>
              <a:t>08-06-2022</a:t>
            </a:fld>
            <a:endParaRPr lang="en-IN"/>
          </a:p>
        </p:txBody>
      </p:sp>
      <p:sp>
        <p:nvSpPr>
          <p:cNvPr id="5" name="Footer Placeholder 4">
            <a:extLst>
              <a:ext uri="{FF2B5EF4-FFF2-40B4-BE49-F238E27FC236}">
                <a16:creationId xmlns:a16="http://schemas.microsoft.com/office/drawing/2014/main" id="{4909BF2E-D859-EF97-2719-F79C8CE3E0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7CCF26-DB2B-F99A-A1EB-A5B6422ABD37}"/>
              </a:ext>
            </a:extLst>
          </p:cNvPr>
          <p:cNvSpPr>
            <a:spLocks noGrp="1"/>
          </p:cNvSpPr>
          <p:nvPr>
            <p:ph type="sldNum" sz="quarter" idx="12"/>
          </p:nvPr>
        </p:nvSpPr>
        <p:spPr/>
        <p:txBody>
          <a:bodyPr/>
          <a:lstStyle/>
          <a:p>
            <a:fld id="{9FA7C4BC-8070-4D09-B5B4-346B8307DEF9}" type="slidenum">
              <a:rPr lang="en-IN" smtClean="0"/>
              <a:t>‹#›</a:t>
            </a:fld>
            <a:endParaRPr lang="en-IN"/>
          </a:p>
        </p:txBody>
      </p:sp>
    </p:spTree>
    <p:extLst>
      <p:ext uri="{BB962C8B-B14F-4D97-AF65-F5344CB8AC3E}">
        <p14:creationId xmlns:p14="http://schemas.microsoft.com/office/powerpoint/2010/main" val="2878073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85573-9383-186F-8A03-051FE8AE57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66526A-5672-C76B-2A34-24F83B2C32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A86519-C7B4-6F99-EEBF-0C08D5C468E2}"/>
              </a:ext>
            </a:extLst>
          </p:cNvPr>
          <p:cNvSpPr>
            <a:spLocks noGrp="1"/>
          </p:cNvSpPr>
          <p:nvPr>
            <p:ph type="dt" sz="half" idx="10"/>
          </p:nvPr>
        </p:nvSpPr>
        <p:spPr/>
        <p:txBody>
          <a:bodyPr/>
          <a:lstStyle/>
          <a:p>
            <a:fld id="{C6AFB733-5CAB-4116-B755-B92E902BA3C4}" type="datetimeFigureOut">
              <a:rPr lang="en-IN" smtClean="0"/>
              <a:t>08-06-2022</a:t>
            </a:fld>
            <a:endParaRPr lang="en-IN"/>
          </a:p>
        </p:txBody>
      </p:sp>
      <p:sp>
        <p:nvSpPr>
          <p:cNvPr id="5" name="Footer Placeholder 4">
            <a:extLst>
              <a:ext uri="{FF2B5EF4-FFF2-40B4-BE49-F238E27FC236}">
                <a16:creationId xmlns:a16="http://schemas.microsoft.com/office/drawing/2014/main" id="{AE472F5F-4B3B-D2CC-E32C-3E66326DFA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1D8CF7-202E-26FF-17B2-97CD443BEAC3}"/>
              </a:ext>
            </a:extLst>
          </p:cNvPr>
          <p:cNvSpPr>
            <a:spLocks noGrp="1"/>
          </p:cNvSpPr>
          <p:nvPr>
            <p:ph type="sldNum" sz="quarter" idx="12"/>
          </p:nvPr>
        </p:nvSpPr>
        <p:spPr/>
        <p:txBody>
          <a:bodyPr/>
          <a:lstStyle/>
          <a:p>
            <a:fld id="{9FA7C4BC-8070-4D09-B5B4-346B8307DEF9}" type="slidenum">
              <a:rPr lang="en-IN" smtClean="0"/>
              <a:t>‹#›</a:t>
            </a:fld>
            <a:endParaRPr lang="en-IN"/>
          </a:p>
        </p:txBody>
      </p:sp>
    </p:spTree>
    <p:extLst>
      <p:ext uri="{BB962C8B-B14F-4D97-AF65-F5344CB8AC3E}">
        <p14:creationId xmlns:p14="http://schemas.microsoft.com/office/powerpoint/2010/main" val="3991459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36350-0BE2-76F1-EB40-799EBEF5D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562E7E-4698-9B16-F145-07278EA79B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1AB485-5485-C8FF-62D8-9759D9FF473B}"/>
              </a:ext>
            </a:extLst>
          </p:cNvPr>
          <p:cNvSpPr>
            <a:spLocks noGrp="1"/>
          </p:cNvSpPr>
          <p:nvPr>
            <p:ph type="dt" sz="half" idx="10"/>
          </p:nvPr>
        </p:nvSpPr>
        <p:spPr/>
        <p:txBody>
          <a:bodyPr/>
          <a:lstStyle/>
          <a:p>
            <a:fld id="{C6AFB733-5CAB-4116-B755-B92E902BA3C4}" type="datetimeFigureOut">
              <a:rPr lang="en-IN" smtClean="0"/>
              <a:t>08-06-2022</a:t>
            </a:fld>
            <a:endParaRPr lang="en-IN"/>
          </a:p>
        </p:txBody>
      </p:sp>
      <p:sp>
        <p:nvSpPr>
          <p:cNvPr id="5" name="Footer Placeholder 4">
            <a:extLst>
              <a:ext uri="{FF2B5EF4-FFF2-40B4-BE49-F238E27FC236}">
                <a16:creationId xmlns:a16="http://schemas.microsoft.com/office/drawing/2014/main" id="{6711CB21-9EE3-6C51-8A53-30B69FE9D7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406259-003E-C612-0E71-3A0715C6B90B}"/>
              </a:ext>
            </a:extLst>
          </p:cNvPr>
          <p:cNvSpPr>
            <a:spLocks noGrp="1"/>
          </p:cNvSpPr>
          <p:nvPr>
            <p:ph type="sldNum" sz="quarter" idx="12"/>
          </p:nvPr>
        </p:nvSpPr>
        <p:spPr/>
        <p:txBody>
          <a:bodyPr/>
          <a:lstStyle/>
          <a:p>
            <a:fld id="{9FA7C4BC-8070-4D09-B5B4-346B8307DEF9}" type="slidenum">
              <a:rPr lang="en-IN" smtClean="0"/>
              <a:t>‹#›</a:t>
            </a:fld>
            <a:endParaRPr lang="en-IN"/>
          </a:p>
        </p:txBody>
      </p:sp>
    </p:spTree>
    <p:extLst>
      <p:ext uri="{BB962C8B-B14F-4D97-AF65-F5344CB8AC3E}">
        <p14:creationId xmlns:p14="http://schemas.microsoft.com/office/powerpoint/2010/main" val="33711732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F832-1DB8-FEFB-3CB1-5A7E4F5545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CD172C-1235-8766-59A3-F2F7B2361C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AAF75E-30B4-95C5-03FA-68DFE9B64F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DFD8E9-0675-218E-C3CC-38024FB7EAF5}"/>
              </a:ext>
            </a:extLst>
          </p:cNvPr>
          <p:cNvSpPr>
            <a:spLocks noGrp="1"/>
          </p:cNvSpPr>
          <p:nvPr>
            <p:ph type="dt" sz="half" idx="10"/>
          </p:nvPr>
        </p:nvSpPr>
        <p:spPr/>
        <p:txBody>
          <a:bodyPr/>
          <a:lstStyle/>
          <a:p>
            <a:fld id="{C6AFB733-5CAB-4116-B755-B92E902BA3C4}" type="datetimeFigureOut">
              <a:rPr lang="en-IN" smtClean="0"/>
              <a:t>08-06-2022</a:t>
            </a:fld>
            <a:endParaRPr lang="en-IN"/>
          </a:p>
        </p:txBody>
      </p:sp>
      <p:sp>
        <p:nvSpPr>
          <p:cNvPr id="6" name="Footer Placeholder 5">
            <a:extLst>
              <a:ext uri="{FF2B5EF4-FFF2-40B4-BE49-F238E27FC236}">
                <a16:creationId xmlns:a16="http://schemas.microsoft.com/office/drawing/2014/main" id="{61700D96-9A91-1959-8F7E-744AF74AB7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CF12C6-F388-4921-81E8-A536BCBBD9D8}"/>
              </a:ext>
            </a:extLst>
          </p:cNvPr>
          <p:cNvSpPr>
            <a:spLocks noGrp="1"/>
          </p:cNvSpPr>
          <p:nvPr>
            <p:ph type="sldNum" sz="quarter" idx="12"/>
          </p:nvPr>
        </p:nvSpPr>
        <p:spPr/>
        <p:txBody>
          <a:bodyPr/>
          <a:lstStyle/>
          <a:p>
            <a:fld id="{9FA7C4BC-8070-4D09-B5B4-346B8307DEF9}" type="slidenum">
              <a:rPr lang="en-IN" smtClean="0"/>
              <a:t>‹#›</a:t>
            </a:fld>
            <a:endParaRPr lang="en-IN"/>
          </a:p>
        </p:txBody>
      </p:sp>
    </p:spTree>
    <p:extLst>
      <p:ext uri="{BB962C8B-B14F-4D97-AF65-F5344CB8AC3E}">
        <p14:creationId xmlns:p14="http://schemas.microsoft.com/office/powerpoint/2010/main" val="221714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6E5B-61BB-41BF-C96C-FF4DD3D36F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9BD06F-0962-8FA2-EDBC-9EEAE22FB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FEF974-566C-01BC-5A91-E5A89A2B61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E900A7-69A0-33E8-F7B5-F28BFCFD7F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717E58-564A-EF21-D293-7B2B28D803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98AA7B-1238-D05F-4528-418C4A28D029}"/>
              </a:ext>
            </a:extLst>
          </p:cNvPr>
          <p:cNvSpPr>
            <a:spLocks noGrp="1"/>
          </p:cNvSpPr>
          <p:nvPr>
            <p:ph type="dt" sz="half" idx="10"/>
          </p:nvPr>
        </p:nvSpPr>
        <p:spPr/>
        <p:txBody>
          <a:bodyPr/>
          <a:lstStyle/>
          <a:p>
            <a:fld id="{C6AFB733-5CAB-4116-B755-B92E902BA3C4}" type="datetimeFigureOut">
              <a:rPr lang="en-IN" smtClean="0"/>
              <a:t>08-06-2022</a:t>
            </a:fld>
            <a:endParaRPr lang="en-IN"/>
          </a:p>
        </p:txBody>
      </p:sp>
      <p:sp>
        <p:nvSpPr>
          <p:cNvPr id="8" name="Footer Placeholder 7">
            <a:extLst>
              <a:ext uri="{FF2B5EF4-FFF2-40B4-BE49-F238E27FC236}">
                <a16:creationId xmlns:a16="http://schemas.microsoft.com/office/drawing/2014/main" id="{B93DA781-D5DD-8F28-93E7-A4C4C555A7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E67AB1-8839-0CAF-C719-51A90B81AFEB}"/>
              </a:ext>
            </a:extLst>
          </p:cNvPr>
          <p:cNvSpPr>
            <a:spLocks noGrp="1"/>
          </p:cNvSpPr>
          <p:nvPr>
            <p:ph type="sldNum" sz="quarter" idx="12"/>
          </p:nvPr>
        </p:nvSpPr>
        <p:spPr/>
        <p:txBody>
          <a:bodyPr/>
          <a:lstStyle/>
          <a:p>
            <a:fld id="{9FA7C4BC-8070-4D09-B5B4-346B8307DEF9}" type="slidenum">
              <a:rPr lang="en-IN" smtClean="0"/>
              <a:t>‹#›</a:t>
            </a:fld>
            <a:endParaRPr lang="en-IN"/>
          </a:p>
        </p:txBody>
      </p:sp>
    </p:spTree>
    <p:extLst>
      <p:ext uri="{BB962C8B-B14F-4D97-AF65-F5344CB8AC3E}">
        <p14:creationId xmlns:p14="http://schemas.microsoft.com/office/powerpoint/2010/main" val="2595811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2789-54D0-6713-7262-A21AC1971C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069810-BF24-5E62-22DC-C50FB18683F9}"/>
              </a:ext>
            </a:extLst>
          </p:cNvPr>
          <p:cNvSpPr>
            <a:spLocks noGrp="1"/>
          </p:cNvSpPr>
          <p:nvPr>
            <p:ph type="dt" sz="half" idx="10"/>
          </p:nvPr>
        </p:nvSpPr>
        <p:spPr/>
        <p:txBody>
          <a:bodyPr/>
          <a:lstStyle/>
          <a:p>
            <a:fld id="{C6AFB733-5CAB-4116-B755-B92E902BA3C4}" type="datetimeFigureOut">
              <a:rPr lang="en-IN" smtClean="0"/>
              <a:t>08-06-2022</a:t>
            </a:fld>
            <a:endParaRPr lang="en-IN"/>
          </a:p>
        </p:txBody>
      </p:sp>
      <p:sp>
        <p:nvSpPr>
          <p:cNvPr id="4" name="Footer Placeholder 3">
            <a:extLst>
              <a:ext uri="{FF2B5EF4-FFF2-40B4-BE49-F238E27FC236}">
                <a16:creationId xmlns:a16="http://schemas.microsoft.com/office/drawing/2014/main" id="{A26D7829-898D-1EDA-71E1-0C35083B2A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DEE532-A2F5-F5C7-CC5F-44BDD5A72F63}"/>
              </a:ext>
            </a:extLst>
          </p:cNvPr>
          <p:cNvSpPr>
            <a:spLocks noGrp="1"/>
          </p:cNvSpPr>
          <p:nvPr>
            <p:ph type="sldNum" sz="quarter" idx="12"/>
          </p:nvPr>
        </p:nvSpPr>
        <p:spPr/>
        <p:txBody>
          <a:bodyPr/>
          <a:lstStyle/>
          <a:p>
            <a:fld id="{9FA7C4BC-8070-4D09-B5B4-346B8307DEF9}" type="slidenum">
              <a:rPr lang="en-IN" smtClean="0"/>
              <a:t>‹#›</a:t>
            </a:fld>
            <a:endParaRPr lang="en-IN"/>
          </a:p>
        </p:txBody>
      </p:sp>
    </p:spTree>
    <p:extLst>
      <p:ext uri="{BB962C8B-B14F-4D97-AF65-F5344CB8AC3E}">
        <p14:creationId xmlns:p14="http://schemas.microsoft.com/office/powerpoint/2010/main" val="12634425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F183C1-135C-049A-C35C-781EEA2AD6CF}"/>
              </a:ext>
            </a:extLst>
          </p:cNvPr>
          <p:cNvSpPr>
            <a:spLocks noGrp="1"/>
          </p:cNvSpPr>
          <p:nvPr>
            <p:ph type="dt" sz="half" idx="10"/>
          </p:nvPr>
        </p:nvSpPr>
        <p:spPr/>
        <p:txBody>
          <a:bodyPr/>
          <a:lstStyle/>
          <a:p>
            <a:fld id="{C6AFB733-5CAB-4116-B755-B92E902BA3C4}" type="datetimeFigureOut">
              <a:rPr lang="en-IN" smtClean="0"/>
              <a:t>08-06-2022</a:t>
            </a:fld>
            <a:endParaRPr lang="en-IN"/>
          </a:p>
        </p:txBody>
      </p:sp>
      <p:sp>
        <p:nvSpPr>
          <p:cNvPr id="3" name="Footer Placeholder 2">
            <a:extLst>
              <a:ext uri="{FF2B5EF4-FFF2-40B4-BE49-F238E27FC236}">
                <a16:creationId xmlns:a16="http://schemas.microsoft.com/office/drawing/2014/main" id="{844A37D6-0CD5-2670-221B-FBDD25C0DB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18CD6D-07A5-BE25-2554-198F5A942247}"/>
              </a:ext>
            </a:extLst>
          </p:cNvPr>
          <p:cNvSpPr>
            <a:spLocks noGrp="1"/>
          </p:cNvSpPr>
          <p:nvPr>
            <p:ph type="sldNum" sz="quarter" idx="12"/>
          </p:nvPr>
        </p:nvSpPr>
        <p:spPr/>
        <p:txBody>
          <a:bodyPr/>
          <a:lstStyle/>
          <a:p>
            <a:fld id="{9FA7C4BC-8070-4D09-B5B4-346B8307DEF9}" type="slidenum">
              <a:rPr lang="en-IN" smtClean="0"/>
              <a:t>‹#›</a:t>
            </a:fld>
            <a:endParaRPr lang="en-IN"/>
          </a:p>
        </p:txBody>
      </p:sp>
    </p:spTree>
    <p:extLst>
      <p:ext uri="{BB962C8B-B14F-4D97-AF65-F5344CB8AC3E}">
        <p14:creationId xmlns:p14="http://schemas.microsoft.com/office/powerpoint/2010/main" val="41781682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65786-8B5C-0A9D-EB50-80374D497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3119C4-03CC-E152-8DC3-D5C24EAA3F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C45E4B-F85A-E04B-20B9-57BDA8F33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8263BF-ABBB-8A79-F147-2F56AAC58318}"/>
              </a:ext>
            </a:extLst>
          </p:cNvPr>
          <p:cNvSpPr>
            <a:spLocks noGrp="1"/>
          </p:cNvSpPr>
          <p:nvPr>
            <p:ph type="dt" sz="half" idx="10"/>
          </p:nvPr>
        </p:nvSpPr>
        <p:spPr/>
        <p:txBody>
          <a:bodyPr/>
          <a:lstStyle/>
          <a:p>
            <a:fld id="{C6AFB733-5CAB-4116-B755-B92E902BA3C4}" type="datetimeFigureOut">
              <a:rPr lang="en-IN" smtClean="0"/>
              <a:t>08-06-2022</a:t>
            </a:fld>
            <a:endParaRPr lang="en-IN"/>
          </a:p>
        </p:txBody>
      </p:sp>
      <p:sp>
        <p:nvSpPr>
          <p:cNvPr id="6" name="Footer Placeholder 5">
            <a:extLst>
              <a:ext uri="{FF2B5EF4-FFF2-40B4-BE49-F238E27FC236}">
                <a16:creationId xmlns:a16="http://schemas.microsoft.com/office/drawing/2014/main" id="{B5C0F773-65CB-8CE3-0995-88EC415C67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226D40-876A-6FA0-D05F-F0751BA7CC6D}"/>
              </a:ext>
            </a:extLst>
          </p:cNvPr>
          <p:cNvSpPr>
            <a:spLocks noGrp="1"/>
          </p:cNvSpPr>
          <p:nvPr>
            <p:ph type="sldNum" sz="quarter" idx="12"/>
          </p:nvPr>
        </p:nvSpPr>
        <p:spPr/>
        <p:txBody>
          <a:bodyPr/>
          <a:lstStyle/>
          <a:p>
            <a:fld id="{9FA7C4BC-8070-4D09-B5B4-346B8307DEF9}" type="slidenum">
              <a:rPr lang="en-IN" smtClean="0"/>
              <a:t>‹#›</a:t>
            </a:fld>
            <a:endParaRPr lang="en-IN"/>
          </a:p>
        </p:txBody>
      </p:sp>
    </p:spTree>
    <p:extLst>
      <p:ext uri="{BB962C8B-B14F-4D97-AF65-F5344CB8AC3E}">
        <p14:creationId xmlns:p14="http://schemas.microsoft.com/office/powerpoint/2010/main" val="165710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396E-DB31-6025-1493-B473F1951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1CE13D-A3BC-E86D-3B03-E6FC38B4DD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7A6A7B-7674-C575-6129-37F89B565C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231B0-36D2-0390-17F2-EA0E8580FFDE}"/>
              </a:ext>
            </a:extLst>
          </p:cNvPr>
          <p:cNvSpPr>
            <a:spLocks noGrp="1"/>
          </p:cNvSpPr>
          <p:nvPr>
            <p:ph type="dt" sz="half" idx="10"/>
          </p:nvPr>
        </p:nvSpPr>
        <p:spPr/>
        <p:txBody>
          <a:bodyPr/>
          <a:lstStyle/>
          <a:p>
            <a:fld id="{C6AFB733-5CAB-4116-B755-B92E902BA3C4}" type="datetimeFigureOut">
              <a:rPr lang="en-IN" smtClean="0"/>
              <a:t>08-06-2022</a:t>
            </a:fld>
            <a:endParaRPr lang="en-IN"/>
          </a:p>
        </p:txBody>
      </p:sp>
      <p:sp>
        <p:nvSpPr>
          <p:cNvPr id="6" name="Footer Placeholder 5">
            <a:extLst>
              <a:ext uri="{FF2B5EF4-FFF2-40B4-BE49-F238E27FC236}">
                <a16:creationId xmlns:a16="http://schemas.microsoft.com/office/drawing/2014/main" id="{87F376B6-E25F-4933-6F99-1D9BCE0D8D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3B51B9-8778-C67B-74A6-AC0C62CE2583}"/>
              </a:ext>
            </a:extLst>
          </p:cNvPr>
          <p:cNvSpPr>
            <a:spLocks noGrp="1"/>
          </p:cNvSpPr>
          <p:nvPr>
            <p:ph type="sldNum" sz="quarter" idx="12"/>
          </p:nvPr>
        </p:nvSpPr>
        <p:spPr/>
        <p:txBody>
          <a:bodyPr/>
          <a:lstStyle/>
          <a:p>
            <a:fld id="{9FA7C4BC-8070-4D09-B5B4-346B8307DEF9}" type="slidenum">
              <a:rPr lang="en-IN" smtClean="0"/>
              <a:t>‹#›</a:t>
            </a:fld>
            <a:endParaRPr lang="en-IN"/>
          </a:p>
        </p:txBody>
      </p:sp>
    </p:spTree>
    <p:extLst>
      <p:ext uri="{BB962C8B-B14F-4D97-AF65-F5344CB8AC3E}">
        <p14:creationId xmlns:p14="http://schemas.microsoft.com/office/powerpoint/2010/main" val="2841922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455590-B893-67E5-CFEA-726642E77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FFEBC8-AA61-442D-DC66-0DC0E9F85C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5E4156-4D46-61C8-5B45-8E201D88D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AFB733-5CAB-4116-B755-B92E902BA3C4}" type="datetimeFigureOut">
              <a:rPr lang="en-IN" smtClean="0"/>
              <a:t>08-06-2022</a:t>
            </a:fld>
            <a:endParaRPr lang="en-IN"/>
          </a:p>
        </p:txBody>
      </p:sp>
      <p:sp>
        <p:nvSpPr>
          <p:cNvPr id="5" name="Footer Placeholder 4">
            <a:extLst>
              <a:ext uri="{FF2B5EF4-FFF2-40B4-BE49-F238E27FC236}">
                <a16:creationId xmlns:a16="http://schemas.microsoft.com/office/drawing/2014/main" id="{BE1806EF-252B-1E42-A34B-447DCC28D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081EFE-1E2E-1AB5-F138-3DC5824EF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7C4BC-8070-4D09-B5B4-346B8307DEF9}" type="slidenum">
              <a:rPr lang="en-IN" smtClean="0"/>
              <a:t>‹#›</a:t>
            </a:fld>
            <a:endParaRPr lang="en-IN"/>
          </a:p>
        </p:txBody>
      </p:sp>
    </p:spTree>
    <p:extLst>
      <p:ext uri="{BB962C8B-B14F-4D97-AF65-F5344CB8AC3E}">
        <p14:creationId xmlns:p14="http://schemas.microsoft.com/office/powerpoint/2010/main" val="4109798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ay.google.com/store/search?q=NFC&amp;c=apps&amp;hl=en" TargetMode="External"/><Relationship Id="rId2" Type="http://schemas.openxmlformats.org/officeDocument/2006/relationships/hyperlink" Target="https://blog.atlasrfidstore.com/how-to-use-nfc-tags-in-marketing" TargetMode="External"/><Relationship Id="rId1" Type="http://schemas.openxmlformats.org/officeDocument/2006/relationships/slideLayout" Target="../slideLayouts/slideLayout2.xml"/><Relationship Id="rId5" Type="http://schemas.openxmlformats.org/officeDocument/2006/relationships/hyperlink" Target="https://www.cnet.com/how-to/the-most-practical-creative-ways-to-use-nfc-with-your-android-device/" TargetMode="External"/><Relationship Id="rId4" Type="http://schemas.openxmlformats.org/officeDocument/2006/relationships/hyperlink" Target="https://blog.nxp.com/security/20-creative-uses-for-nfc-technology/"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tragging.com/about-rfid-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16B83-F754-C7AD-A80C-9A7F90FE297C}"/>
              </a:ext>
            </a:extLst>
          </p:cNvPr>
          <p:cNvSpPr>
            <a:spLocks noGrp="1"/>
          </p:cNvSpPr>
          <p:nvPr>
            <p:ph type="ctrTitle"/>
          </p:nvPr>
        </p:nvSpPr>
        <p:spPr>
          <a:xfrm>
            <a:off x="638882" y="3577456"/>
            <a:ext cx="10909640" cy="1687814"/>
          </a:xfrm>
        </p:spPr>
        <p:txBody>
          <a:bodyPr anchor="b">
            <a:normAutofit/>
          </a:bodyPr>
          <a:lstStyle/>
          <a:p>
            <a:r>
              <a:rPr lang="en-IN" sz="6600" dirty="0"/>
              <a:t>NFC</a:t>
            </a:r>
          </a:p>
        </p:txBody>
      </p:sp>
      <p:sp>
        <p:nvSpPr>
          <p:cNvPr id="3" name="Subtitle 2">
            <a:extLst>
              <a:ext uri="{FF2B5EF4-FFF2-40B4-BE49-F238E27FC236}">
                <a16:creationId xmlns:a16="http://schemas.microsoft.com/office/drawing/2014/main" id="{95D9B7CA-63D5-4C82-D0F9-F9CDB2F9B4AF}"/>
              </a:ext>
            </a:extLst>
          </p:cNvPr>
          <p:cNvSpPr>
            <a:spLocks noGrp="1"/>
          </p:cNvSpPr>
          <p:nvPr>
            <p:ph type="subTitle" idx="1"/>
          </p:nvPr>
        </p:nvSpPr>
        <p:spPr>
          <a:xfrm>
            <a:off x="638881" y="5660607"/>
            <a:ext cx="10909643" cy="552659"/>
          </a:xfrm>
        </p:spPr>
        <p:txBody>
          <a:bodyPr anchor="t">
            <a:normAutofit/>
          </a:bodyPr>
          <a:lstStyle/>
          <a:p>
            <a:r>
              <a:rPr lang="en-IN" dirty="0"/>
              <a:t>Near Field Communication </a:t>
            </a:r>
          </a:p>
        </p:txBody>
      </p:sp>
      <p:pic>
        <p:nvPicPr>
          <p:cNvPr id="5" name="Picture 4" descr="Icon&#10;&#10;Description automatically generated">
            <a:extLst>
              <a:ext uri="{FF2B5EF4-FFF2-40B4-BE49-F238E27FC236}">
                <a16:creationId xmlns:a16="http://schemas.microsoft.com/office/drawing/2014/main" id="{412016E0-6AA0-6028-2703-CDEA97C89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231" y="591670"/>
            <a:ext cx="2598942" cy="2742004"/>
          </a:xfrm>
          <a:prstGeom prst="rect">
            <a:avLst/>
          </a:prstGeom>
        </p:spPr>
      </p:pic>
      <p:sp>
        <p:nvSpPr>
          <p:cNvPr id="12"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869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E2C1D0-B0AF-829D-2CC0-864873625F77}"/>
              </a:ext>
            </a:extLst>
          </p:cNvPr>
          <p:cNvSpPr>
            <a:spLocks noGrp="1"/>
          </p:cNvSpPr>
          <p:nvPr>
            <p:ph type="title"/>
          </p:nvPr>
        </p:nvSpPr>
        <p:spPr>
          <a:xfrm>
            <a:off x="934872" y="982272"/>
            <a:ext cx="3388419" cy="4560970"/>
          </a:xfrm>
        </p:spPr>
        <p:txBody>
          <a:bodyPr>
            <a:normAutofit/>
          </a:bodyPr>
          <a:lstStyle/>
          <a:p>
            <a:r>
              <a:rPr lang="en-IN" sz="2800" b="1" i="0" dirty="0">
                <a:solidFill>
                  <a:schemeClr val="bg1"/>
                </a:solidFill>
                <a:effectLst/>
                <a:latin typeface="Montserrat" panose="00000500000000000000" pitchFamily="2" charset="0"/>
              </a:rPr>
              <a:t>Applications</a:t>
            </a:r>
            <a:br>
              <a:rPr lang="en-IN" sz="1600" b="1" i="0" dirty="0">
                <a:solidFill>
                  <a:srgbClr val="414141"/>
                </a:solidFill>
                <a:effectLst/>
                <a:latin typeface="Montserrat" panose="00000500000000000000" pitchFamily="2" charset="0"/>
              </a:rPr>
            </a:br>
            <a:endParaRPr lang="en-IN" sz="4000" dirty="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8FBC732D-B427-9072-A977-42E2D648B456}"/>
              </a:ext>
            </a:extLst>
          </p:cNvPr>
          <p:cNvSpPr>
            <a:spLocks noGrp="1"/>
          </p:cNvSpPr>
          <p:nvPr>
            <p:ph idx="1"/>
          </p:nvPr>
        </p:nvSpPr>
        <p:spPr>
          <a:xfrm>
            <a:off x="5014893" y="1564728"/>
            <a:ext cx="6429375" cy="5084903"/>
          </a:xfrm>
        </p:spPr>
        <p:txBody>
          <a:bodyPr anchor="ctr">
            <a:normAutofit/>
          </a:bodyPr>
          <a:lstStyle/>
          <a:p>
            <a:r>
              <a:rPr lang="en-US" sz="1800" b="0" i="0" dirty="0">
                <a:solidFill>
                  <a:srgbClr val="FEFFFF"/>
                </a:solidFill>
                <a:effectLst/>
              </a:rPr>
              <a:t>NFC technology is typically used for payments and </a:t>
            </a:r>
            <a:r>
              <a:rPr lang="en-US" sz="1800" b="0" i="0" dirty="0">
                <a:solidFill>
                  <a:srgbClr val="FEFFFF"/>
                </a:solidFill>
                <a:effectLst/>
                <a:hlinkClick r:id="rId2">
                  <a:extLst>
                    <a:ext uri="{A12FA001-AC4F-418D-AE19-62706E023703}">
                      <ahyp:hlinkClr xmlns:ahyp="http://schemas.microsoft.com/office/drawing/2018/hyperlinkcolor" val="tx"/>
                    </a:ext>
                  </a:extLst>
                </a:hlinkClick>
              </a:rPr>
              <a:t>marketing applications</a:t>
            </a:r>
            <a:r>
              <a:rPr lang="en-US" sz="1800" b="0" i="0" dirty="0">
                <a:solidFill>
                  <a:srgbClr val="FEFFFF"/>
                </a:solidFill>
                <a:effectLst/>
              </a:rPr>
              <a:t> today, but many other applications are slowly adopting NFC. </a:t>
            </a:r>
          </a:p>
          <a:p>
            <a:r>
              <a:rPr lang="en-US" sz="1800" b="0" i="0" dirty="0">
                <a:solidFill>
                  <a:srgbClr val="FEFFFF"/>
                </a:solidFill>
                <a:effectLst/>
              </a:rPr>
              <a:t>Because programming is usually needed to bridge the gap between reading the tag and any action items associated, there are </a:t>
            </a:r>
            <a:r>
              <a:rPr lang="en-US" sz="1800" b="0" i="0" dirty="0">
                <a:solidFill>
                  <a:srgbClr val="FEFFFF"/>
                </a:solidFill>
                <a:effectLst/>
                <a:hlinkClick r:id="rId3">
                  <a:extLst>
                    <a:ext uri="{A12FA001-AC4F-418D-AE19-62706E023703}">
                      <ahyp:hlinkClr xmlns:ahyp="http://schemas.microsoft.com/office/drawing/2018/hyperlinkcolor" val="tx"/>
                    </a:ext>
                  </a:extLst>
                </a:hlinkClick>
              </a:rPr>
              <a:t>a few apps available</a:t>
            </a:r>
            <a:r>
              <a:rPr lang="en-US" sz="1800" b="0" i="0" dirty="0">
                <a:solidFill>
                  <a:srgbClr val="FEFFFF"/>
                </a:solidFill>
                <a:effectLst/>
              </a:rPr>
              <a:t> to make some of these NFC uses come true. Below are a few examples of creative ways to use NFC tags.</a:t>
            </a:r>
          </a:p>
          <a:p>
            <a:r>
              <a:rPr lang="en-US" sz="1800" b="0" i="0" dirty="0">
                <a:solidFill>
                  <a:srgbClr val="FEFFFF"/>
                </a:solidFill>
                <a:effectLst/>
              </a:rPr>
              <a:t>NFC can provide a phone with the ability to change settings depending on what tag is tapped.</a:t>
            </a:r>
          </a:p>
          <a:p>
            <a:r>
              <a:rPr lang="en-US" sz="1800" b="0" i="0" dirty="0">
                <a:solidFill>
                  <a:srgbClr val="FEFFFF"/>
                </a:solidFill>
                <a:effectLst/>
              </a:rPr>
              <a:t> Placing a passive NFC tag on a desk at work and tapping it with an active NFC smartphone can (with the help of the right app) turn Wi-Fi on, Bluetooth off, or turn the ringer volume down.</a:t>
            </a:r>
          </a:p>
          <a:p>
            <a:r>
              <a:rPr lang="en-US" sz="1800" b="0" i="0" dirty="0">
                <a:solidFill>
                  <a:srgbClr val="FEFFFF"/>
                </a:solidFill>
                <a:effectLst/>
              </a:rPr>
              <a:t>Other abilities include setting timers, calling specific contacts, saving battery power, or opening apps. To read more about these clever applications check out </a:t>
            </a:r>
            <a:r>
              <a:rPr lang="en-US" sz="1800" b="0" i="0" dirty="0">
                <a:solidFill>
                  <a:srgbClr val="FEFFFF"/>
                </a:solidFill>
                <a:effectLst/>
                <a:hlinkClick r:id="rId4">
                  <a:extLst>
                    <a:ext uri="{A12FA001-AC4F-418D-AE19-62706E023703}">
                      <ahyp:hlinkClr xmlns:ahyp="http://schemas.microsoft.com/office/drawing/2018/hyperlinkcolor" val="tx"/>
                    </a:ext>
                  </a:extLst>
                </a:hlinkClick>
              </a:rPr>
              <a:t>NXP’s 20 Creative Uses for NFC Technology</a:t>
            </a:r>
            <a:r>
              <a:rPr lang="en-US" sz="1800" b="0" i="0" dirty="0">
                <a:solidFill>
                  <a:srgbClr val="FEFFFF"/>
                </a:solidFill>
                <a:effectLst/>
              </a:rPr>
              <a:t> and </a:t>
            </a:r>
            <a:r>
              <a:rPr lang="en-US" sz="1800" b="0" i="0" dirty="0">
                <a:solidFill>
                  <a:srgbClr val="FEFFFF"/>
                </a:solidFill>
                <a:effectLst/>
                <a:hlinkClick r:id="rId5">
                  <a:extLst>
                    <a:ext uri="{A12FA001-AC4F-418D-AE19-62706E023703}">
                      <ahyp:hlinkClr xmlns:ahyp="http://schemas.microsoft.com/office/drawing/2018/hyperlinkcolor" val="tx"/>
                    </a:ext>
                  </a:extLst>
                </a:hlinkClick>
              </a:rPr>
              <a:t>CNET’s Practical and Creative Ways to Use NFC</a:t>
            </a:r>
            <a:r>
              <a:rPr lang="en-US" sz="1800" b="0" i="0" dirty="0">
                <a:solidFill>
                  <a:srgbClr val="FEFFFF"/>
                </a:solidFill>
                <a:effectLst/>
              </a:rPr>
              <a:t>.</a:t>
            </a:r>
          </a:p>
          <a:p>
            <a:endParaRPr lang="en-IN" sz="1800" dirty="0">
              <a:solidFill>
                <a:srgbClr val="FEFFFF"/>
              </a:solidFill>
            </a:endParaRPr>
          </a:p>
        </p:txBody>
      </p:sp>
    </p:spTree>
    <p:extLst>
      <p:ext uri="{BB962C8B-B14F-4D97-AF65-F5344CB8AC3E}">
        <p14:creationId xmlns:p14="http://schemas.microsoft.com/office/powerpoint/2010/main" val="1607130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C1EDD-98A1-C3CB-0E27-C2E45ED44530}"/>
              </a:ext>
            </a:extLst>
          </p:cNvPr>
          <p:cNvSpPr>
            <a:spLocks noGrp="1"/>
          </p:cNvSpPr>
          <p:nvPr>
            <p:ph type="title"/>
          </p:nvPr>
        </p:nvSpPr>
        <p:spPr>
          <a:xfrm>
            <a:off x="6590662" y="4267832"/>
            <a:ext cx="5144138" cy="1297115"/>
          </a:xfrm>
        </p:spPr>
        <p:txBody>
          <a:bodyPr vert="horz" lIns="91440" tIns="45720" rIns="91440" bIns="45720" rtlCol="0" anchor="t">
            <a:normAutofit/>
          </a:bodyPr>
          <a:lstStyle/>
          <a:p>
            <a:r>
              <a:rPr lang="en-US" sz="7200" kern="1200" dirty="0">
                <a:solidFill>
                  <a:schemeClr val="tx2"/>
                </a:solidFill>
                <a:latin typeface="+mj-lt"/>
                <a:ea typeface="+mj-ea"/>
                <a:cs typeface="+mj-cs"/>
              </a:rPr>
              <a:t>THANK YOU</a:t>
            </a:r>
          </a:p>
        </p:txBody>
      </p:sp>
      <p:pic>
        <p:nvPicPr>
          <p:cNvPr id="7" name="Graphic 6" descr="Accept">
            <a:extLst>
              <a:ext uri="{FF2B5EF4-FFF2-40B4-BE49-F238E27FC236}">
                <a16:creationId xmlns:a16="http://schemas.microsoft.com/office/drawing/2014/main" id="{CCFBF923-25B4-E296-A0D2-58BD120B1F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58246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4F8D3ED-A884-79C1-6433-F110ED27EEC5}"/>
              </a:ext>
            </a:extLst>
          </p:cNvPr>
          <p:cNvSpPr>
            <a:spLocks noGrp="1"/>
          </p:cNvSpPr>
          <p:nvPr>
            <p:ph type="title"/>
          </p:nvPr>
        </p:nvSpPr>
        <p:spPr>
          <a:xfrm>
            <a:off x="934872" y="982272"/>
            <a:ext cx="3388419" cy="4560970"/>
          </a:xfrm>
        </p:spPr>
        <p:txBody>
          <a:bodyPr>
            <a:normAutofit/>
          </a:bodyPr>
          <a:lstStyle/>
          <a:p>
            <a:r>
              <a:rPr lang="en-IN" sz="2800" b="1" dirty="0">
                <a:solidFill>
                  <a:srgbClr val="FFFFFF"/>
                </a:solidFill>
              </a:rPr>
              <a:t>Near Field Communication(NFC)</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8779D76D-267C-65E4-489E-53A38D57B1B6}"/>
              </a:ext>
            </a:extLst>
          </p:cNvPr>
          <p:cNvSpPr>
            <a:spLocks noGrp="1"/>
          </p:cNvSpPr>
          <p:nvPr>
            <p:ph idx="1"/>
          </p:nvPr>
        </p:nvSpPr>
        <p:spPr>
          <a:xfrm>
            <a:off x="5221862" y="1719618"/>
            <a:ext cx="5948831" cy="4334629"/>
          </a:xfrm>
        </p:spPr>
        <p:txBody>
          <a:bodyPr anchor="ctr">
            <a:normAutofit/>
          </a:bodyPr>
          <a:lstStyle/>
          <a:p>
            <a:r>
              <a:rPr lang="en-IN" sz="2000" spc="-20" dirty="0">
                <a:solidFill>
                  <a:srgbClr val="FEFFFF"/>
                </a:solidFill>
                <a:effectLst/>
                <a:ea typeface="Calibri" panose="020F0502020204030204" pitchFamily="34" charset="0"/>
              </a:rPr>
              <a:t>Near field communication or </a:t>
            </a:r>
            <a:r>
              <a:rPr lang="en-IN" sz="2000" strike="noStrike" spc="-20" dirty="0">
                <a:solidFill>
                  <a:schemeClr val="bg1"/>
                </a:solidFill>
                <a:effectLst/>
                <a:ea typeface="Calibri" panose="020F0502020204030204" pitchFamily="34" charset="0"/>
                <a:hlinkClick r:id="rId2">
                  <a:extLst>
                    <a:ext uri="{A12FA001-AC4F-418D-AE19-62706E023703}">
                      <ahyp:hlinkClr xmlns:ahyp="http://schemas.microsoft.com/office/drawing/2018/hyperlinkcolor" val="tx"/>
                    </a:ext>
                  </a:extLst>
                </a:hlinkClick>
              </a:rPr>
              <a:t>NFC</a:t>
            </a:r>
            <a:r>
              <a:rPr lang="en-IN" sz="2000" spc="-20" dirty="0">
                <a:solidFill>
                  <a:srgbClr val="FEFFFF"/>
                </a:solidFill>
                <a:effectLst/>
                <a:ea typeface="Calibri" panose="020F0502020204030204" pitchFamily="34" charset="0"/>
              </a:rPr>
              <a:t> technology was originally developed in the late 1800’s when </a:t>
            </a:r>
            <a:r>
              <a:rPr lang="en-IN" sz="2000" b="0" spc="-20" dirty="0">
                <a:solidFill>
                  <a:srgbClr val="FEFFFF"/>
                </a:solidFill>
                <a:effectLst/>
                <a:ea typeface="Calibri" panose="020F0502020204030204" pitchFamily="34" charset="0"/>
              </a:rPr>
              <a:t>Thomas Edison</a:t>
            </a:r>
            <a:r>
              <a:rPr lang="en-IN" sz="2000" spc="-20" dirty="0">
                <a:solidFill>
                  <a:srgbClr val="FEFFFF"/>
                </a:solidFill>
                <a:effectLst/>
                <a:ea typeface="Calibri" panose="020F0502020204030204" pitchFamily="34" charset="0"/>
              </a:rPr>
              <a:t> was experimenting with radio</a:t>
            </a:r>
          </a:p>
          <a:p>
            <a:r>
              <a:rPr lang="en-IN" sz="2000" b="0" spc="-20" dirty="0">
                <a:solidFill>
                  <a:srgbClr val="FEFFFF"/>
                </a:solidFill>
                <a:effectLst/>
                <a:ea typeface="Calibri" panose="020F0502020204030204" pitchFamily="34" charset="0"/>
              </a:rPr>
              <a:t>Its</a:t>
            </a:r>
            <a:r>
              <a:rPr lang="en-IN" sz="2000" spc="-20" dirty="0">
                <a:solidFill>
                  <a:srgbClr val="FEFFFF"/>
                </a:solidFill>
                <a:effectLst/>
                <a:ea typeface="Calibri" panose="020F0502020204030204" pitchFamily="34" charset="0"/>
              </a:rPr>
              <a:t> roots goes back to radio-frequency identification (</a:t>
            </a:r>
            <a:r>
              <a:rPr lang="en-IN" sz="2000" b="0" i="1" spc="-20" dirty="0">
                <a:solidFill>
                  <a:srgbClr val="FEFFFF"/>
                </a:solidFill>
                <a:effectLst/>
                <a:ea typeface="Calibri" panose="020F0502020204030204" pitchFamily="34" charset="0"/>
              </a:rPr>
              <a:t>RFID</a:t>
            </a:r>
            <a:r>
              <a:rPr lang="en-IN" sz="2000" spc="-20" dirty="0">
                <a:solidFill>
                  <a:srgbClr val="FEFFFF"/>
                </a:solidFill>
                <a:effectLst/>
                <a:ea typeface="Calibri" panose="020F0502020204030204" pitchFamily="34" charset="0"/>
              </a:rPr>
              <a:t>). It</a:t>
            </a:r>
            <a:r>
              <a:rPr lang="en-IN" sz="2000" i="1" spc="-20" dirty="0">
                <a:solidFill>
                  <a:srgbClr val="FEFFFF"/>
                </a:solidFill>
                <a:effectLst/>
                <a:ea typeface="Calibri" panose="020F0502020204030204" pitchFamily="34" charset="0"/>
              </a:rPr>
              <a:t> </a:t>
            </a:r>
            <a:r>
              <a:rPr lang="en-IN" sz="2000" spc="-20" dirty="0">
                <a:solidFill>
                  <a:srgbClr val="FEFFFF"/>
                </a:solidFill>
                <a:effectLst/>
                <a:ea typeface="Calibri" panose="020F0502020204030204" pitchFamily="34" charset="0"/>
              </a:rPr>
              <a:t>can be defined as a short-range wireless communication technology. </a:t>
            </a:r>
            <a:endParaRPr lang="en-IN" sz="2000" spc="-20" dirty="0">
              <a:solidFill>
                <a:srgbClr val="FEFFFF"/>
              </a:solidFill>
              <a:ea typeface="Calibri" panose="020F0502020204030204" pitchFamily="34" charset="0"/>
            </a:endParaRPr>
          </a:p>
          <a:p>
            <a:r>
              <a:rPr lang="en-IN" sz="2000" spc="-20" dirty="0">
                <a:solidFill>
                  <a:srgbClr val="FEFFFF"/>
                </a:solidFill>
                <a:effectLst/>
                <a:ea typeface="Calibri" panose="020F0502020204030204" pitchFamily="34" charset="0"/>
              </a:rPr>
              <a:t>Near field communication began in the early 1980s and is regarded the natural evolution of radio frequency identification or </a:t>
            </a:r>
            <a:r>
              <a:rPr lang="en-IN" sz="2000" b="0" i="1" spc="-20" dirty="0">
                <a:solidFill>
                  <a:srgbClr val="FEFFFF"/>
                </a:solidFill>
                <a:effectLst/>
                <a:ea typeface="Calibri" panose="020F0502020204030204" pitchFamily="34" charset="0"/>
              </a:rPr>
              <a:t>RFID</a:t>
            </a:r>
            <a:r>
              <a:rPr lang="en-IN" sz="2000" spc="-20" dirty="0">
                <a:solidFill>
                  <a:srgbClr val="FEFFFF"/>
                </a:solidFill>
                <a:effectLst/>
                <a:ea typeface="Calibri" panose="020F0502020204030204" pitchFamily="34" charset="0"/>
              </a:rPr>
              <a:t>. </a:t>
            </a:r>
          </a:p>
          <a:p>
            <a:r>
              <a:rPr lang="en-IN" sz="2000" spc="-20" dirty="0">
                <a:solidFill>
                  <a:srgbClr val="FEFFFF"/>
                </a:solidFill>
                <a:effectLst/>
                <a:ea typeface="Calibri" panose="020F0502020204030204" pitchFamily="34" charset="0"/>
              </a:rPr>
              <a:t>This technology enables the user to send radio information to a receiver in order to be identified for tracking purposes and for security</a:t>
            </a:r>
            <a:endParaRPr lang="en-IN" sz="2000" dirty="0">
              <a:solidFill>
                <a:srgbClr val="FEFFFF"/>
              </a:solidFill>
            </a:endParaRPr>
          </a:p>
        </p:txBody>
      </p:sp>
    </p:spTree>
    <p:extLst>
      <p:ext uri="{BB962C8B-B14F-4D97-AF65-F5344CB8AC3E}">
        <p14:creationId xmlns:p14="http://schemas.microsoft.com/office/powerpoint/2010/main" val="885553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61AF5D2-51BA-42A6-FA41-DF140598663B}"/>
              </a:ext>
            </a:extLst>
          </p:cNvPr>
          <p:cNvSpPr>
            <a:spLocks noGrp="1"/>
          </p:cNvSpPr>
          <p:nvPr>
            <p:ph type="title"/>
          </p:nvPr>
        </p:nvSpPr>
        <p:spPr>
          <a:xfrm>
            <a:off x="1146879" y="998002"/>
            <a:ext cx="3182940" cy="1471959"/>
          </a:xfrm>
        </p:spPr>
        <p:txBody>
          <a:bodyPr>
            <a:normAutofit/>
          </a:bodyPr>
          <a:lstStyle/>
          <a:p>
            <a:r>
              <a:rPr lang="en-IN" sz="2800">
                <a:solidFill>
                  <a:srgbClr val="FFFFFF"/>
                </a:solidFill>
              </a:rPr>
              <a:t>What is RFID(Radio Frequency Identification)</a:t>
            </a:r>
          </a:p>
        </p:txBody>
      </p:sp>
      <p:sp>
        <p:nvSpPr>
          <p:cNvPr id="3" name="Content Placeholder 2">
            <a:extLst>
              <a:ext uri="{FF2B5EF4-FFF2-40B4-BE49-F238E27FC236}">
                <a16:creationId xmlns:a16="http://schemas.microsoft.com/office/drawing/2014/main" id="{3B3150FE-D38E-A60C-6794-171A65AC815B}"/>
              </a:ext>
            </a:extLst>
          </p:cNvPr>
          <p:cNvSpPr>
            <a:spLocks noGrp="1"/>
          </p:cNvSpPr>
          <p:nvPr>
            <p:ph idx="1"/>
          </p:nvPr>
        </p:nvSpPr>
        <p:spPr>
          <a:xfrm>
            <a:off x="1139635" y="2546161"/>
            <a:ext cx="3432365" cy="3157055"/>
          </a:xfrm>
        </p:spPr>
        <p:txBody>
          <a:bodyPr anchor="t">
            <a:noAutofit/>
          </a:bodyPr>
          <a:lstStyle/>
          <a:p>
            <a:r>
              <a:rPr lang="en-US" sz="2000" i="0" dirty="0">
                <a:solidFill>
                  <a:srgbClr val="FEFFFF"/>
                </a:solidFill>
                <a:effectLst/>
              </a:rPr>
              <a:t>Radio Frequency Identification (RFID) refers to a wireless system comprised of two components: tags and readers. The reader is a device that has one or more antennas that emit radio waves and receive signals back from the RFID tag</a:t>
            </a:r>
            <a:endParaRPr lang="en-IN" sz="2000" dirty="0">
              <a:solidFill>
                <a:srgbClr val="FEFFFF"/>
              </a:solidFill>
            </a:endParaRPr>
          </a:p>
        </p:txBody>
      </p:sp>
      <p:pic>
        <p:nvPicPr>
          <p:cNvPr id="5" name="Picture 4" descr="Application&#10;&#10;Description automatically generated with medium confidence">
            <a:extLst>
              <a:ext uri="{FF2B5EF4-FFF2-40B4-BE49-F238E27FC236}">
                <a16:creationId xmlns:a16="http://schemas.microsoft.com/office/drawing/2014/main" id="{BBDB7F4E-5EF3-892F-6026-16076F1D7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268" y="1021483"/>
            <a:ext cx="6539075" cy="4495614"/>
          </a:xfrm>
          <a:prstGeom prst="rect">
            <a:avLst/>
          </a:prstGeom>
        </p:spPr>
      </p:pic>
    </p:spTree>
    <p:extLst>
      <p:ext uri="{BB962C8B-B14F-4D97-AF65-F5344CB8AC3E}">
        <p14:creationId xmlns:p14="http://schemas.microsoft.com/office/powerpoint/2010/main" val="204780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1788B16-938A-D7A2-9975-5AC6A176DBB7}"/>
              </a:ext>
            </a:extLst>
          </p:cNvPr>
          <p:cNvSpPr>
            <a:spLocks noGrp="1"/>
          </p:cNvSpPr>
          <p:nvPr>
            <p:ph type="title"/>
          </p:nvPr>
        </p:nvSpPr>
        <p:spPr>
          <a:xfrm>
            <a:off x="934872" y="982272"/>
            <a:ext cx="3388419" cy="4560970"/>
          </a:xfrm>
        </p:spPr>
        <p:txBody>
          <a:bodyPr>
            <a:normAutofit/>
          </a:bodyPr>
          <a:lstStyle/>
          <a:p>
            <a:r>
              <a:rPr lang="en-IN" sz="2800" b="1" dirty="0">
                <a:solidFill>
                  <a:srgbClr val="FFFFFF"/>
                </a:solidFill>
              </a:rPr>
              <a:t>Near Field Communication(NFC)</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Content Placeholder 2">
            <a:extLst>
              <a:ext uri="{FF2B5EF4-FFF2-40B4-BE49-F238E27FC236}">
                <a16:creationId xmlns:a16="http://schemas.microsoft.com/office/drawing/2014/main" id="{F5B8B63D-AFA9-1B9C-A9CA-EF255E61A0C4}"/>
              </a:ext>
            </a:extLst>
          </p:cNvPr>
          <p:cNvSpPr>
            <a:spLocks noGrp="1"/>
          </p:cNvSpPr>
          <p:nvPr>
            <p:ph idx="1"/>
          </p:nvPr>
        </p:nvSpPr>
        <p:spPr>
          <a:xfrm>
            <a:off x="5221862" y="1719618"/>
            <a:ext cx="5948831" cy="4334629"/>
          </a:xfrm>
        </p:spPr>
        <p:txBody>
          <a:bodyPr anchor="ctr">
            <a:normAutofit/>
          </a:bodyPr>
          <a:lstStyle/>
          <a:p>
            <a:r>
              <a:rPr lang="en-IN" sz="1800" i="1" spc="-20" dirty="0">
                <a:solidFill>
                  <a:srgbClr val="FEFFFF"/>
                </a:solidFill>
                <a:effectLst/>
                <a:ea typeface="Times New Roman" panose="02020603050405020304" pitchFamily="18" charset="0"/>
              </a:rPr>
              <a:t>Charles Walton</a:t>
            </a:r>
            <a:r>
              <a:rPr lang="en-IN" sz="1800" spc="-20" dirty="0">
                <a:solidFill>
                  <a:srgbClr val="FEFFFF"/>
                </a:solidFill>
                <a:effectLst/>
                <a:ea typeface="Times New Roman" panose="02020603050405020304" pitchFamily="18" charset="0"/>
              </a:rPr>
              <a:t> is the inventor of</a:t>
            </a:r>
            <a:r>
              <a:rPr lang="en-IN" sz="1800" i="1" spc="-20" dirty="0">
                <a:solidFill>
                  <a:srgbClr val="FEFFFF"/>
                </a:solidFill>
                <a:effectLst/>
                <a:ea typeface="Times New Roman" panose="02020603050405020304" pitchFamily="18" charset="0"/>
              </a:rPr>
              <a:t> NFC</a:t>
            </a:r>
            <a:r>
              <a:rPr lang="en-IN" sz="1800" spc="-20" dirty="0">
                <a:solidFill>
                  <a:srgbClr val="FEFFFF"/>
                </a:solidFill>
                <a:effectLst/>
                <a:ea typeface="Times New Roman" panose="02020603050405020304" pitchFamily="18" charset="0"/>
              </a:rPr>
              <a:t> and got the first recorded patent for an object utilizing the </a:t>
            </a:r>
            <a:r>
              <a:rPr lang="en-IN" sz="1800" i="1" spc="-20" dirty="0">
                <a:solidFill>
                  <a:srgbClr val="FEFFFF"/>
                </a:solidFill>
                <a:effectLst/>
                <a:ea typeface="Times New Roman" panose="02020603050405020304" pitchFamily="18" charset="0"/>
              </a:rPr>
              <a:t>RFID</a:t>
            </a:r>
            <a:r>
              <a:rPr lang="en-IN" sz="1800" spc="-20" dirty="0">
                <a:solidFill>
                  <a:srgbClr val="FEFFFF"/>
                </a:solidFill>
                <a:effectLst/>
                <a:ea typeface="Times New Roman" panose="02020603050405020304" pitchFamily="18" charset="0"/>
              </a:rPr>
              <a:t> technology in 1983. </a:t>
            </a:r>
          </a:p>
          <a:p>
            <a:r>
              <a:rPr lang="en-IN" sz="1800" spc="-20" dirty="0">
                <a:solidFill>
                  <a:srgbClr val="FEFFFF"/>
                </a:solidFill>
                <a:effectLst/>
                <a:ea typeface="Times New Roman" panose="02020603050405020304" pitchFamily="18" charset="0"/>
              </a:rPr>
              <a:t>Actually, Sony and a company named NXP Semiconductors invented the new </a:t>
            </a:r>
            <a:r>
              <a:rPr lang="en-IN" sz="1800" i="1" spc="-20" dirty="0">
                <a:solidFill>
                  <a:srgbClr val="FEFFFF"/>
                </a:solidFill>
                <a:effectLst/>
                <a:ea typeface="Times New Roman" panose="02020603050405020304" pitchFamily="18" charset="0"/>
              </a:rPr>
              <a:t>NFC</a:t>
            </a:r>
            <a:r>
              <a:rPr lang="en-IN" sz="1800" spc="-20" dirty="0">
                <a:solidFill>
                  <a:srgbClr val="FEFFFF"/>
                </a:solidFill>
                <a:effectLst/>
                <a:ea typeface="Times New Roman" panose="02020603050405020304" pitchFamily="18" charset="0"/>
              </a:rPr>
              <a:t> technology in 2002. </a:t>
            </a:r>
          </a:p>
          <a:p>
            <a:r>
              <a:rPr lang="en-IN" sz="1800" spc="-20" dirty="0">
                <a:solidFill>
                  <a:srgbClr val="FEFFFF"/>
                </a:solidFill>
                <a:effectLst/>
                <a:ea typeface="Times New Roman" panose="02020603050405020304" pitchFamily="18" charset="0"/>
              </a:rPr>
              <a:t>By 2004, huge cellular telephone companies like </a:t>
            </a:r>
            <a:r>
              <a:rPr lang="en-IN" sz="1800" i="1" spc="-20" dirty="0">
                <a:solidFill>
                  <a:srgbClr val="FEFFFF"/>
                </a:solidFill>
                <a:effectLst/>
                <a:ea typeface="Times New Roman" panose="02020603050405020304" pitchFamily="18" charset="0"/>
              </a:rPr>
              <a:t>Nokia, Sony</a:t>
            </a:r>
            <a:r>
              <a:rPr lang="en-IN" sz="1800" spc="-20" dirty="0">
                <a:solidFill>
                  <a:srgbClr val="FEFFFF"/>
                </a:solidFill>
                <a:effectLst/>
                <a:ea typeface="Times New Roman" panose="02020603050405020304" pitchFamily="18" charset="0"/>
              </a:rPr>
              <a:t>, and</a:t>
            </a:r>
            <a:r>
              <a:rPr lang="en-IN" sz="1800" i="1" spc="-20" dirty="0">
                <a:solidFill>
                  <a:srgbClr val="FEFFFF"/>
                </a:solidFill>
                <a:effectLst/>
                <a:ea typeface="Times New Roman" panose="02020603050405020304" pitchFamily="18" charset="0"/>
              </a:rPr>
              <a:t> Philips</a:t>
            </a:r>
            <a:r>
              <a:rPr lang="en-IN" sz="1800" spc="-20" dirty="0">
                <a:solidFill>
                  <a:srgbClr val="FEFFFF"/>
                </a:solidFill>
                <a:effectLst/>
                <a:ea typeface="Times New Roman" panose="02020603050405020304" pitchFamily="18" charset="0"/>
              </a:rPr>
              <a:t> had committed to the idea of integrating near field communication into their production to promote security and ease of use.</a:t>
            </a:r>
            <a:endParaRPr lang="en-IN" sz="1800" dirty="0">
              <a:solidFill>
                <a:srgbClr val="FEFFFF"/>
              </a:solidFill>
              <a:effectLst/>
              <a:ea typeface="Times New Roman" panose="02020603050405020304" pitchFamily="18" charset="0"/>
            </a:endParaRPr>
          </a:p>
          <a:p>
            <a:r>
              <a:rPr lang="en-IN" sz="1800" spc="-20" dirty="0">
                <a:solidFill>
                  <a:srgbClr val="FEFFFF"/>
                </a:solidFill>
                <a:effectLst/>
                <a:ea typeface="Times New Roman" panose="02020603050405020304" pitchFamily="18" charset="0"/>
              </a:rPr>
              <a:t>Though the </a:t>
            </a:r>
            <a:r>
              <a:rPr lang="en-IN" sz="1800" i="1" spc="-20" dirty="0">
                <a:solidFill>
                  <a:srgbClr val="FEFFFF"/>
                </a:solidFill>
                <a:effectLst/>
                <a:ea typeface="Times New Roman" panose="02020603050405020304" pitchFamily="18" charset="0"/>
              </a:rPr>
              <a:t>NFC </a:t>
            </a:r>
            <a:r>
              <a:rPr lang="en-IN" sz="1800" spc="-20" dirty="0">
                <a:solidFill>
                  <a:srgbClr val="FEFFFF"/>
                </a:solidFill>
                <a:effectLst/>
                <a:ea typeface="Times New Roman" panose="02020603050405020304" pitchFamily="18" charset="0"/>
              </a:rPr>
              <a:t>Forum was formed in 2004, it wasn’t until 2006 that companies produced the first set of </a:t>
            </a:r>
            <a:r>
              <a:rPr lang="en-IN" sz="1800" i="1" spc="-20" dirty="0">
                <a:solidFill>
                  <a:srgbClr val="FEFFFF"/>
                </a:solidFill>
                <a:effectLst/>
                <a:ea typeface="Times New Roman" panose="02020603050405020304" pitchFamily="18" charset="0"/>
              </a:rPr>
              <a:t>NFC</a:t>
            </a:r>
            <a:r>
              <a:rPr lang="en-IN" sz="1800" spc="-20" dirty="0">
                <a:solidFill>
                  <a:srgbClr val="FEFFFF"/>
                </a:solidFill>
                <a:effectLst/>
                <a:ea typeface="Times New Roman" panose="02020603050405020304" pitchFamily="18" charset="0"/>
              </a:rPr>
              <a:t> tags. </a:t>
            </a:r>
          </a:p>
          <a:p>
            <a:r>
              <a:rPr lang="en-IN" sz="1800" spc="-20" dirty="0">
                <a:solidFill>
                  <a:srgbClr val="FEFFFF"/>
                </a:solidFill>
                <a:effectLst/>
                <a:ea typeface="Times New Roman" panose="02020603050405020304" pitchFamily="18" charset="0"/>
              </a:rPr>
              <a:t>They are basically tiny small objects, like a sticker, that contain information that an </a:t>
            </a:r>
            <a:r>
              <a:rPr lang="en-IN" sz="1800" i="1" spc="-20" dirty="0">
                <a:solidFill>
                  <a:srgbClr val="FEFFFF"/>
                </a:solidFill>
                <a:effectLst/>
                <a:ea typeface="Times New Roman" panose="02020603050405020304" pitchFamily="18" charset="0"/>
              </a:rPr>
              <a:t>NFC</a:t>
            </a:r>
            <a:r>
              <a:rPr lang="en-IN" sz="1800" spc="-20" dirty="0">
                <a:solidFill>
                  <a:srgbClr val="FEFFFF"/>
                </a:solidFill>
                <a:effectLst/>
                <a:ea typeface="Times New Roman" panose="02020603050405020304" pitchFamily="18" charset="0"/>
              </a:rPr>
              <a:t> compatible device, such as a smart phone, can exchange data when passed over. </a:t>
            </a:r>
          </a:p>
          <a:p>
            <a:endParaRPr lang="en-IN" sz="1800" dirty="0">
              <a:solidFill>
                <a:srgbClr val="FEFFFF"/>
              </a:solidFill>
            </a:endParaRPr>
          </a:p>
        </p:txBody>
      </p:sp>
    </p:spTree>
    <p:extLst>
      <p:ext uri="{BB962C8B-B14F-4D97-AF65-F5344CB8AC3E}">
        <p14:creationId xmlns:p14="http://schemas.microsoft.com/office/powerpoint/2010/main" val="2916426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788B16-938A-D7A2-9975-5AC6A176DBB7}"/>
              </a:ext>
            </a:extLst>
          </p:cNvPr>
          <p:cNvSpPr>
            <a:spLocks noGrp="1"/>
          </p:cNvSpPr>
          <p:nvPr>
            <p:ph type="title"/>
          </p:nvPr>
        </p:nvSpPr>
        <p:spPr>
          <a:xfrm>
            <a:off x="934872" y="982272"/>
            <a:ext cx="3388419" cy="4560970"/>
          </a:xfrm>
        </p:spPr>
        <p:txBody>
          <a:bodyPr>
            <a:normAutofit/>
          </a:bodyPr>
          <a:lstStyle/>
          <a:p>
            <a:r>
              <a:rPr lang="en-IN" sz="2800" b="1" dirty="0">
                <a:solidFill>
                  <a:srgbClr val="FFFFFF"/>
                </a:solidFill>
              </a:rPr>
              <a:t>Near Field Communication(NFC)</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Content Placeholder 2">
            <a:extLst>
              <a:ext uri="{FF2B5EF4-FFF2-40B4-BE49-F238E27FC236}">
                <a16:creationId xmlns:a16="http://schemas.microsoft.com/office/drawing/2014/main" id="{F5B8B63D-AFA9-1B9C-A9CA-EF255E61A0C4}"/>
              </a:ext>
            </a:extLst>
          </p:cNvPr>
          <p:cNvSpPr>
            <a:spLocks noGrp="1"/>
          </p:cNvSpPr>
          <p:nvPr>
            <p:ph idx="1"/>
          </p:nvPr>
        </p:nvSpPr>
        <p:spPr>
          <a:xfrm>
            <a:off x="5221862" y="1719618"/>
            <a:ext cx="5948831" cy="4334629"/>
          </a:xfrm>
        </p:spPr>
        <p:txBody>
          <a:bodyPr anchor="ctr">
            <a:normAutofit/>
          </a:bodyPr>
          <a:lstStyle/>
          <a:p>
            <a:endParaRPr lang="en-IN" sz="2000" spc="-20" dirty="0">
              <a:solidFill>
                <a:schemeClr val="bg1"/>
              </a:solidFill>
              <a:effectLst/>
              <a:ea typeface="Times New Roman" panose="02020603050405020304" pitchFamily="18" charset="0"/>
            </a:endParaRPr>
          </a:p>
          <a:p>
            <a:r>
              <a:rPr lang="en-IN" sz="2000" spc="-20" dirty="0">
                <a:solidFill>
                  <a:schemeClr val="bg1"/>
                </a:solidFill>
                <a:effectLst/>
                <a:ea typeface="Times New Roman" panose="02020603050405020304" pitchFamily="18" charset="0"/>
              </a:rPr>
              <a:t>Throughout the years, more specifications surfaced and the technology grew from just payment methods to sharing videos, links, and game invites between smart phones and other </a:t>
            </a:r>
            <a:r>
              <a:rPr lang="en-IN" sz="2000" b="0" i="1" spc="-20" dirty="0">
                <a:solidFill>
                  <a:schemeClr val="bg1"/>
                </a:solidFill>
                <a:effectLst/>
                <a:ea typeface="Times New Roman" panose="02020603050405020304" pitchFamily="18" charset="0"/>
              </a:rPr>
              <a:t>NFC</a:t>
            </a:r>
            <a:r>
              <a:rPr lang="en-IN" sz="2000" spc="-20" dirty="0">
                <a:solidFill>
                  <a:schemeClr val="bg1"/>
                </a:solidFill>
                <a:effectLst/>
                <a:ea typeface="Times New Roman" panose="02020603050405020304" pitchFamily="18" charset="0"/>
              </a:rPr>
              <a:t> devices.</a:t>
            </a:r>
          </a:p>
          <a:p>
            <a:r>
              <a:rPr lang="en-IN" sz="2000" spc="-20" dirty="0">
                <a:solidFill>
                  <a:schemeClr val="bg1"/>
                </a:solidFill>
                <a:effectLst/>
                <a:ea typeface="Times New Roman" panose="02020603050405020304" pitchFamily="18" charset="0"/>
              </a:rPr>
              <a:t>It enables user to share all sort of information from music to photos. </a:t>
            </a:r>
          </a:p>
          <a:p>
            <a:r>
              <a:rPr lang="en-IN" sz="2000" spc="-20" dirty="0">
                <a:solidFill>
                  <a:schemeClr val="bg1"/>
                </a:solidFill>
                <a:effectLst/>
                <a:ea typeface="Times New Roman" panose="02020603050405020304" pitchFamily="18" charset="0"/>
              </a:rPr>
              <a:t>Usually the information on the tag is read-only, but some tags enable the device reading it to write new data or even change old information. </a:t>
            </a:r>
          </a:p>
          <a:p>
            <a:endParaRPr lang="en-IN" sz="2000" dirty="0">
              <a:solidFill>
                <a:schemeClr val="bg1"/>
              </a:solidFill>
              <a:effectLst/>
              <a:ea typeface="Times New Roman" panose="02020603050405020304" pitchFamily="18" charset="0"/>
            </a:endParaRPr>
          </a:p>
          <a:p>
            <a:endParaRPr lang="en-IN" sz="2000" dirty="0">
              <a:solidFill>
                <a:schemeClr val="bg1"/>
              </a:solidFill>
            </a:endParaRPr>
          </a:p>
        </p:txBody>
      </p:sp>
    </p:spTree>
    <p:extLst>
      <p:ext uri="{BB962C8B-B14F-4D97-AF65-F5344CB8AC3E}">
        <p14:creationId xmlns:p14="http://schemas.microsoft.com/office/powerpoint/2010/main" val="402383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43D9CE-EFB9-4E94-F3DA-B69750A7362D}"/>
              </a:ext>
            </a:extLst>
          </p:cNvPr>
          <p:cNvSpPr>
            <a:spLocks noGrp="1"/>
          </p:cNvSpPr>
          <p:nvPr>
            <p:ph type="title"/>
          </p:nvPr>
        </p:nvSpPr>
        <p:spPr>
          <a:xfrm>
            <a:off x="934872" y="982272"/>
            <a:ext cx="3388419" cy="4560970"/>
          </a:xfrm>
        </p:spPr>
        <p:txBody>
          <a:bodyPr>
            <a:normAutofit/>
          </a:bodyPr>
          <a:lstStyle/>
          <a:p>
            <a:r>
              <a:rPr lang="en-IN" sz="4000" b="1" dirty="0">
                <a:solidFill>
                  <a:srgbClr val="FFFFFF"/>
                </a:solidFill>
              </a:rPr>
              <a:t>Types of NFC devices</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5FA40040-06E8-279A-29E8-624C796B9DD2}"/>
              </a:ext>
            </a:extLst>
          </p:cNvPr>
          <p:cNvSpPr>
            <a:spLocks noGrp="1"/>
          </p:cNvSpPr>
          <p:nvPr>
            <p:ph idx="1"/>
          </p:nvPr>
        </p:nvSpPr>
        <p:spPr>
          <a:xfrm>
            <a:off x="5221862" y="1719618"/>
            <a:ext cx="5948831" cy="4334629"/>
          </a:xfrm>
        </p:spPr>
        <p:txBody>
          <a:bodyPr anchor="ctr">
            <a:normAutofit/>
          </a:bodyPr>
          <a:lstStyle/>
          <a:p>
            <a:r>
              <a:rPr lang="en-US" sz="1700" b="1" i="0" dirty="0">
                <a:solidFill>
                  <a:srgbClr val="FEFFFF"/>
                </a:solidFill>
                <a:effectLst/>
              </a:rPr>
              <a:t>There are two main types of NFC devices: </a:t>
            </a:r>
          </a:p>
          <a:p>
            <a:r>
              <a:rPr lang="en-US" sz="1700" b="0" i="0" dirty="0">
                <a:solidFill>
                  <a:srgbClr val="FEFFFF"/>
                </a:solidFill>
                <a:effectLst/>
              </a:rPr>
              <a:t>Passive communication NFC devices and active communication NFC devices. </a:t>
            </a:r>
          </a:p>
          <a:p>
            <a:r>
              <a:rPr lang="en-US" sz="1700" i="0" dirty="0">
                <a:solidFill>
                  <a:srgbClr val="FEFFFF"/>
                </a:solidFill>
                <a:effectLst/>
              </a:rPr>
              <a:t>Passive devices </a:t>
            </a:r>
            <a:r>
              <a:rPr lang="en-US" sz="1700" b="0" i="0" dirty="0">
                <a:solidFill>
                  <a:srgbClr val="FEFFFF"/>
                </a:solidFill>
                <a:effectLst/>
              </a:rPr>
              <a:t>have no power source and can only connect to active devices. </a:t>
            </a:r>
          </a:p>
          <a:p>
            <a:r>
              <a:rPr lang="en-US" sz="1700" b="0" i="0" dirty="0">
                <a:solidFill>
                  <a:srgbClr val="FEFFFF"/>
                </a:solidFill>
                <a:effectLst/>
              </a:rPr>
              <a:t>Active devices have a power source and can send and receive data by switching between the normal active (transmitting) state and a passive (receiving) state. </a:t>
            </a:r>
          </a:p>
          <a:p>
            <a:r>
              <a:rPr lang="en-US" sz="1700" b="0" i="0" dirty="0">
                <a:solidFill>
                  <a:srgbClr val="FEFFFF"/>
                </a:solidFill>
                <a:effectLst/>
              </a:rPr>
              <a:t>In a typical NFC system, there is an active NFC device, passive NFC device, and a host computer or application. </a:t>
            </a:r>
          </a:p>
          <a:p>
            <a:r>
              <a:rPr lang="en-US" sz="1700" b="0" i="0" dirty="0">
                <a:solidFill>
                  <a:srgbClr val="FEFFFF"/>
                </a:solidFill>
                <a:effectLst/>
              </a:rPr>
              <a:t>Unlike a UHF RFID system that requires both a reader and a tag, active NFC devices can communicate with other active NFC devices by switching between the active state and the passive state. An example of this is using NFC devices or smartphones for the exchange of data.</a:t>
            </a:r>
            <a:endParaRPr lang="en-IN" sz="1700" dirty="0">
              <a:solidFill>
                <a:srgbClr val="FEFFFF"/>
              </a:solidFill>
            </a:endParaRPr>
          </a:p>
        </p:txBody>
      </p:sp>
    </p:spTree>
    <p:extLst>
      <p:ext uri="{BB962C8B-B14F-4D97-AF65-F5344CB8AC3E}">
        <p14:creationId xmlns:p14="http://schemas.microsoft.com/office/powerpoint/2010/main" val="22283909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997988E-4C94-740D-50AD-CB20BCC33876}"/>
              </a:ext>
            </a:extLst>
          </p:cNvPr>
          <p:cNvSpPr>
            <a:spLocks noGrp="1"/>
          </p:cNvSpPr>
          <p:nvPr>
            <p:ph type="title"/>
          </p:nvPr>
        </p:nvSpPr>
        <p:spPr>
          <a:xfrm>
            <a:off x="934872" y="982272"/>
            <a:ext cx="3388419" cy="4560970"/>
          </a:xfrm>
        </p:spPr>
        <p:txBody>
          <a:bodyPr>
            <a:normAutofit/>
          </a:bodyPr>
          <a:lstStyle/>
          <a:p>
            <a:r>
              <a:rPr lang="en-IN" sz="4000" i="0" dirty="0">
                <a:solidFill>
                  <a:srgbClr val="FFFFFF"/>
                </a:solidFill>
                <a:effectLst/>
                <a:latin typeface="+mn-lt"/>
              </a:rPr>
              <a:t>Magnetic Coupling in NFC</a:t>
            </a:r>
            <a:br>
              <a:rPr lang="en-IN" sz="4000" i="0" dirty="0">
                <a:solidFill>
                  <a:srgbClr val="FFFFFF"/>
                </a:solidFill>
                <a:effectLst/>
                <a:latin typeface="+mn-lt"/>
              </a:rPr>
            </a:br>
            <a:r>
              <a:rPr lang="en-IN" sz="4000" i="0" dirty="0">
                <a:solidFill>
                  <a:srgbClr val="FFFFFF"/>
                </a:solidFill>
                <a:effectLst/>
                <a:latin typeface="+mn-lt"/>
              </a:rPr>
              <a:t> </a:t>
            </a:r>
            <a:endParaRPr lang="en-IN" sz="4000" dirty="0">
              <a:solidFill>
                <a:srgbClr val="FFFFFF"/>
              </a:solidFill>
              <a:latin typeface="+mn-lt"/>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BE6973F7-FD89-C916-5141-A5EEC0E6F8DF}"/>
              </a:ext>
            </a:extLst>
          </p:cNvPr>
          <p:cNvSpPr>
            <a:spLocks noGrp="1"/>
          </p:cNvSpPr>
          <p:nvPr>
            <p:ph idx="1"/>
          </p:nvPr>
        </p:nvSpPr>
        <p:spPr>
          <a:xfrm>
            <a:off x="5221862" y="1719618"/>
            <a:ext cx="5948831" cy="4334629"/>
          </a:xfrm>
        </p:spPr>
        <p:txBody>
          <a:bodyPr anchor="ctr">
            <a:normAutofit/>
          </a:bodyPr>
          <a:lstStyle/>
          <a:p>
            <a:r>
              <a:rPr lang="en-US" sz="1700" b="0" i="0">
                <a:solidFill>
                  <a:srgbClr val="FEFFFF"/>
                </a:solidFill>
                <a:effectLst/>
              </a:rPr>
              <a:t>NFC technology uses magnetic coupling to send and receive signals. When two NFC enabled devices are close enough (from touch to 10 cm), they create an electromagnetic field between them. </a:t>
            </a:r>
          </a:p>
          <a:p>
            <a:r>
              <a:rPr lang="en-US" sz="1700" b="0" i="0">
                <a:solidFill>
                  <a:srgbClr val="FEFFFF"/>
                </a:solidFill>
                <a:effectLst/>
              </a:rPr>
              <a:t>That electromagnetic field allows the active NFC device to power up and communicate with the passive NFC device. </a:t>
            </a:r>
          </a:p>
          <a:p>
            <a:r>
              <a:rPr lang="en-US" sz="1700" b="0" i="0">
                <a:solidFill>
                  <a:srgbClr val="FEFFFF"/>
                </a:solidFill>
                <a:effectLst/>
              </a:rPr>
              <a:t>The active NFC device then picks up on variations in signal levels specific to the passive device and reads those variations as a signal. </a:t>
            </a:r>
          </a:p>
          <a:p>
            <a:r>
              <a:rPr lang="en-US" sz="1700" b="0" i="0">
                <a:solidFill>
                  <a:srgbClr val="FEFFFF"/>
                </a:solidFill>
                <a:effectLst/>
              </a:rPr>
              <a:t>A detector and decoder circuit in the active NFC device is then used to comprehend the passive NFC signal and extract the relevant information. </a:t>
            </a:r>
          </a:p>
          <a:p>
            <a:r>
              <a:rPr lang="en-US" sz="1700" b="0" i="0">
                <a:solidFill>
                  <a:srgbClr val="FEFFFF"/>
                </a:solidFill>
                <a:effectLst/>
              </a:rPr>
              <a:t>The host computer or application can then understand the information and take any relevant next steps.</a:t>
            </a:r>
            <a:endParaRPr lang="en-IN" sz="1700">
              <a:solidFill>
                <a:srgbClr val="FEFFFF"/>
              </a:solidFill>
            </a:endParaRPr>
          </a:p>
        </p:txBody>
      </p:sp>
    </p:spTree>
    <p:extLst>
      <p:ext uri="{BB962C8B-B14F-4D97-AF65-F5344CB8AC3E}">
        <p14:creationId xmlns:p14="http://schemas.microsoft.com/office/powerpoint/2010/main" val="1717401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71B304D-547D-C646-CECF-33F2E9D7D563}"/>
              </a:ext>
            </a:extLst>
          </p:cNvPr>
          <p:cNvSpPr>
            <a:spLocks noGrp="1"/>
          </p:cNvSpPr>
          <p:nvPr>
            <p:ph type="title"/>
          </p:nvPr>
        </p:nvSpPr>
        <p:spPr>
          <a:xfrm>
            <a:off x="1157146" y="911116"/>
            <a:ext cx="3182940" cy="586400"/>
          </a:xfrm>
        </p:spPr>
        <p:txBody>
          <a:bodyPr>
            <a:normAutofit/>
          </a:bodyPr>
          <a:lstStyle/>
          <a:p>
            <a:r>
              <a:rPr lang="en-IN" sz="2800" i="0" dirty="0">
                <a:solidFill>
                  <a:srgbClr val="FFFFFF"/>
                </a:solidFill>
                <a:effectLst/>
                <a:latin typeface="+mn-lt"/>
              </a:rPr>
              <a:t>Modes of Operation</a:t>
            </a:r>
            <a:endParaRPr lang="en-IN" sz="2800" dirty="0">
              <a:solidFill>
                <a:srgbClr val="FFFFFF"/>
              </a:solidFill>
            </a:endParaRPr>
          </a:p>
        </p:txBody>
      </p:sp>
      <p:sp>
        <p:nvSpPr>
          <p:cNvPr id="9" name="Content Placeholder 8">
            <a:extLst>
              <a:ext uri="{FF2B5EF4-FFF2-40B4-BE49-F238E27FC236}">
                <a16:creationId xmlns:a16="http://schemas.microsoft.com/office/drawing/2014/main" id="{2C9C8EFA-E19F-4DE2-DA9F-6E7C428B7846}"/>
              </a:ext>
            </a:extLst>
          </p:cNvPr>
          <p:cNvSpPr>
            <a:spLocks noGrp="1"/>
          </p:cNvSpPr>
          <p:nvPr>
            <p:ph idx="1"/>
          </p:nvPr>
        </p:nvSpPr>
        <p:spPr>
          <a:xfrm>
            <a:off x="1139635" y="1809459"/>
            <a:ext cx="3200451" cy="3722632"/>
          </a:xfrm>
        </p:spPr>
        <p:txBody>
          <a:bodyPr anchor="t">
            <a:noAutofit/>
          </a:bodyPr>
          <a:lstStyle/>
          <a:p>
            <a:pPr marL="0" indent="0">
              <a:buNone/>
            </a:pPr>
            <a:r>
              <a:rPr lang="en-US" sz="2000" b="0" i="0" dirty="0">
                <a:solidFill>
                  <a:srgbClr val="FEFFFF"/>
                </a:solidFill>
                <a:effectLst/>
                <a:latin typeface="Open Sans" panose="020B0606030504020204" pitchFamily="34" charset="0"/>
              </a:rPr>
              <a:t>Peer-to-peer mode – Active NFC devices exchange information by switching between passive and active states.</a:t>
            </a:r>
            <a:br>
              <a:rPr lang="en-US" sz="2000" b="0" i="0" dirty="0">
                <a:solidFill>
                  <a:srgbClr val="FEFFFF"/>
                </a:solidFill>
                <a:effectLst/>
                <a:latin typeface="Open Sans" panose="020B0606030504020204" pitchFamily="34" charset="0"/>
              </a:rPr>
            </a:br>
            <a:r>
              <a:rPr lang="en-US" sz="2000" b="0" i="0" dirty="0">
                <a:solidFill>
                  <a:srgbClr val="FEFFFF"/>
                </a:solidFill>
                <a:effectLst/>
                <a:latin typeface="Open Sans" panose="020B0606030504020204" pitchFamily="34" charset="0"/>
              </a:rPr>
              <a:t>2.Read/write mode – Active NFC device reads or writes information from/on a passive NFC device.</a:t>
            </a:r>
            <a:br>
              <a:rPr lang="en-US" sz="2000" b="0" i="0" dirty="0">
                <a:solidFill>
                  <a:srgbClr val="FEFFFF"/>
                </a:solidFill>
                <a:effectLst/>
                <a:latin typeface="Open Sans" panose="020B0606030504020204" pitchFamily="34" charset="0"/>
              </a:rPr>
            </a:br>
            <a:r>
              <a:rPr lang="en-US" sz="2000" b="0" i="0" dirty="0">
                <a:solidFill>
                  <a:srgbClr val="FEFFFF"/>
                </a:solidFill>
                <a:effectLst/>
                <a:latin typeface="Open Sans" panose="020B0606030504020204" pitchFamily="34" charset="0"/>
              </a:rPr>
              <a:t>3.Card emulation – An Active NFC device used for contactless payment.</a:t>
            </a:r>
            <a:br>
              <a:rPr lang="en-US" sz="2000" b="0" i="0" dirty="0">
                <a:solidFill>
                  <a:srgbClr val="FEFFFF"/>
                </a:solidFill>
                <a:effectLst/>
                <a:latin typeface="Open Sans" panose="020B0606030504020204" pitchFamily="34" charset="0"/>
              </a:rPr>
            </a:br>
            <a:endParaRPr lang="en-US" sz="2000" dirty="0">
              <a:solidFill>
                <a:srgbClr val="FEFFFF"/>
              </a:solidFill>
            </a:endParaRPr>
          </a:p>
        </p:txBody>
      </p:sp>
      <p:pic>
        <p:nvPicPr>
          <p:cNvPr id="5" name="Content Placeholder 4" descr="Graphical user interface, application&#10;&#10;Description automatically generated">
            <a:extLst>
              <a:ext uri="{FF2B5EF4-FFF2-40B4-BE49-F238E27FC236}">
                <a16:creationId xmlns:a16="http://schemas.microsoft.com/office/drawing/2014/main" id="{79E14921-68E5-777B-7A37-C71AFA0B6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268" y="996961"/>
            <a:ext cx="6539075" cy="4544657"/>
          </a:xfrm>
          <a:prstGeom prst="rect">
            <a:avLst/>
          </a:prstGeom>
        </p:spPr>
      </p:pic>
    </p:spTree>
    <p:extLst>
      <p:ext uri="{BB962C8B-B14F-4D97-AF65-F5344CB8AC3E}">
        <p14:creationId xmlns:p14="http://schemas.microsoft.com/office/powerpoint/2010/main" val="179010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D90CEC-5C03-D15D-EB6E-366D514ACBF4}"/>
              </a:ext>
            </a:extLst>
          </p:cNvPr>
          <p:cNvSpPr>
            <a:spLocks noGrp="1"/>
          </p:cNvSpPr>
          <p:nvPr>
            <p:ph type="title"/>
          </p:nvPr>
        </p:nvSpPr>
        <p:spPr>
          <a:xfrm>
            <a:off x="934872" y="982272"/>
            <a:ext cx="3388419" cy="4560970"/>
          </a:xfrm>
        </p:spPr>
        <p:txBody>
          <a:bodyPr>
            <a:normAutofit/>
          </a:bodyPr>
          <a:lstStyle/>
          <a:p>
            <a:r>
              <a:rPr lang="en-IN" sz="2800" i="0" dirty="0">
                <a:solidFill>
                  <a:srgbClr val="FFFFFF"/>
                </a:solidFill>
                <a:effectLst/>
                <a:latin typeface="+mn-lt"/>
              </a:rPr>
              <a:t>Security Risks</a:t>
            </a:r>
            <a:br>
              <a:rPr lang="en-IN" sz="2800" i="0" dirty="0">
                <a:solidFill>
                  <a:srgbClr val="FFFFFF"/>
                </a:solidFill>
                <a:effectLst/>
                <a:latin typeface="+mn-lt"/>
              </a:rPr>
            </a:br>
            <a:endParaRPr lang="en-IN" sz="2800" dirty="0">
              <a:solidFill>
                <a:srgbClr val="FFFFFF"/>
              </a:solidFill>
              <a:latin typeface="+mn-lt"/>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248CCC4F-3A28-5569-8945-C4B0FC3F99EE}"/>
              </a:ext>
            </a:extLst>
          </p:cNvPr>
          <p:cNvSpPr>
            <a:spLocks noGrp="1"/>
          </p:cNvSpPr>
          <p:nvPr>
            <p:ph idx="1"/>
          </p:nvPr>
        </p:nvSpPr>
        <p:spPr>
          <a:xfrm>
            <a:off x="5221862" y="1719618"/>
            <a:ext cx="5948831" cy="4334629"/>
          </a:xfrm>
        </p:spPr>
        <p:txBody>
          <a:bodyPr anchor="ctr">
            <a:normAutofit/>
          </a:bodyPr>
          <a:lstStyle/>
          <a:p>
            <a:r>
              <a:rPr lang="en-US" sz="2200" b="0" i="0">
                <a:solidFill>
                  <a:srgbClr val="FEFFFF"/>
                </a:solidFill>
                <a:effectLst/>
              </a:rPr>
              <a:t>Security risks exist when using NFC technology as a payment form. Since all the parts in an NFC system needs to be within 10 cm to enable the technology to transfer the data, eavesdropping with another NFC device is fairly difficult without being noticed, but can be done.</a:t>
            </a:r>
          </a:p>
          <a:p>
            <a:r>
              <a:rPr lang="en-US" sz="2200" b="0" i="0">
                <a:solidFill>
                  <a:srgbClr val="FEFFFF"/>
                </a:solidFill>
                <a:effectLst/>
              </a:rPr>
              <a:t>There are other, more complex ways that thieves are trying to steal NFC data through data corruption, interception devices, or just theft of the NFC device. While new ways are coming out to try and defeat NFC security, new security measures are being put in place.</a:t>
            </a:r>
          </a:p>
          <a:p>
            <a:endParaRPr lang="en-IN" sz="2200">
              <a:solidFill>
                <a:srgbClr val="FEFFFF"/>
              </a:solidFill>
            </a:endParaRPr>
          </a:p>
        </p:txBody>
      </p:sp>
    </p:spTree>
    <p:extLst>
      <p:ext uri="{BB962C8B-B14F-4D97-AF65-F5344CB8AC3E}">
        <p14:creationId xmlns:p14="http://schemas.microsoft.com/office/powerpoint/2010/main" val="2082509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973</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Montserrat</vt:lpstr>
      <vt:lpstr>Open Sans</vt:lpstr>
      <vt:lpstr>Office Theme</vt:lpstr>
      <vt:lpstr>NFC</vt:lpstr>
      <vt:lpstr>Near Field Communication(NFC)</vt:lpstr>
      <vt:lpstr>What is RFID(Radio Frequency Identification)</vt:lpstr>
      <vt:lpstr>Near Field Communication(NFC)</vt:lpstr>
      <vt:lpstr>Near Field Communication(NFC)</vt:lpstr>
      <vt:lpstr>Types of NFC devices</vt:lpstr>
      <vt:lpstr>Magnetic Coupling in NFC  </vt:lpstr>
      <vt:lpstr>Modes of Operation</vt:lpstr>
      <vt:lpstr>Security Risks </vt:lpstr>
      <vt:lpstr>Applications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NFC</dc:title>
  <dc:creator>150040270</dc:creator>
  <cp:lastModifiedBy>150040270</cp:lastModifiedBy>
  <cp:revision>9</cp:revision>
  <dcterms:created xsi:type="dcterms:W3CDTF">2022-06-05T11:25:31Z</dcterms:created>
  <dcterms:modified xsi:type="dcterms:W3CDTF">2022-06-08T15:40:17Z</dcterms:modified>
</cp:coreProperties>
</file>