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6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3004800" cy="975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85" d="100"/>
          <a:sy n="85" d="100"/>
        </p:scale>
        <p:origin x="7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Shape 119"/>
          <p:cNvSpPr>
            <a:spLocks noGrp="1" noRot="1" noChangeAspect="1"/>
          </p:cNvSpPr>
          <p:nvPr>
            <p:ph type="sldImg"/>
          </p:nvPr>
        </p:nvSpPr>
        <p:spPr>
          <a:xfrm>
            <a:off x="1143000" y="685800"/>
            <a:ext cx="4572000" cy="3429000"/>
          </a:xfrm>
          <a:prstGeom prst="rect">
            <a:avLst/>
          </a:prstGeom>
        </p:spPr>
        <p:txBody>
          <a:bodyPr/>
          <a:lstStyle/>
          <a:p>
            <a:endParaRPr/>
          </a:p>
        </p:txBody>
      </p:sp>
      <p:sp>
        <p:nvSpPr>
          <p:cNvPr id="120" name="Shape 12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1596249"/>
            <a:ext cx="11054080" cy="3395698"/>
          </a:xfrm>
        </p:spPr>
        <p:txBody>
          <a:bodyPr anchor="b"/>
          <a:lstStyle>
            <a:lvl1pPr algn="ctr">
              <a:defRPr sz="8533"/>
            </a:lvl1pPr>
          </a:lstStyle>
          <a:p>
            <a:r>
              <a:rPr lang="en-US"/>
              <a:t>Click to edit Master title style</a:t>
            </a:r>
            <a:endParaRPr lang="en-US" dirty="0"/>
          </a:p>
        </p:txBody>
      </p:sp>
      <p:sp>
        <p:nvSpPr>
          <p:cNvPr id="3" name="Subtitle 2"/>
          <p:cNvSpPr>
            <a:spLocks noGrp="1"/>
          </p:cNvSpPr>
          <p:nvPr>
            <p:ph type="subTitle" idx="1"/>
          </p:nvPr>
        </p:nvSpPr>
        <p:spPr>
          <a:xfrm>
            <a:off x="1625600" y="5122898"/>
            <a:ext cx="9753600" cy="2354862"/>
          </a:xfrm>
        </p:spPr>
        <p:txBody>
          <a:bodyPr/>
          <a:lstStyle>
            <a:lvl1pPr marL="0" indent="0" algn="ctr">
              <a:buNone/>
              <a:defRPr sz="3413"/>
            </a:lvl1pPr>
            <a:lvl2pPr marL="650230" indent="0" algn="ctr">
              <a:buNone/>
              <a:defRPr sz="2844"/>
            </a:lvl2pPr>
            <a:lvl3pPr marL="1300460" indent="0" algn="ctr">
              <a:buNone/>
              <a:defRPr sz="2560"/>
            </a:lvl3pPr>
            <a:lvl4pPr marL="1950690" indent="0" algn="ctr">
              <a:buNone/>
              <a:defRPr sz="2276"/>
            </a:lvl4pPr>
            <a:lvl5pPr marL="2600919" indent="0" algn="ctr">
              <a:buNone/>
              <a:defRPr sz="2276"/>
            </a:lvl5pPr>
            <a:lvl6pPr marL="3251149" indent="0" algn="ctr">
              <a:buNone/>
              <a:defRPr sz="2276"/>
            </a:lvl6pPr>
            <a:lvl7pPr marL="3901379" indent="0" algn="ctr">
              <a:buNone/>
              <a:defRPr sz="2276"/>
            </a:lvl7pPr>
            <a:lvl8pPr marL="4551609" indent="0" algn="ctr">
              <a:buNone/>
              <a:defRPr sz="2276"/>
            </a:lvl8pPr>
            <a:lvl9pPr marL="5201839" indent="0" algn="ctr">
              <a:buNone/>
              <a:defRPr sz="227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3DD6C3-D78C-D346-95E6-63174097898E}"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525111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DD6C3-D78C-D346-95E6-63174097898E}"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194660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6561" y="519289"/>
            <a:ext cx="2804160" cy="82657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94081" y="519289"/>
            <a:ext cx="8249920" cy="826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DD6C3-D78C-D346-95E6-63174097898E}"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97732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DD6C3-D78C-D346-95E6-63174097898E}"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63372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307" y="2431629"/>
            <a:ext cx="11216640" cy="4057226"/>
          </a:xfrm>
        </p:spPr>
        <p:txBody>
          <a:bodyPr anchor="b"/>
          <a:lstStyle>
            <a:lvl1pPr>
              <a:defRPr sz="8533"/>
            </a:lvl1pPr>
          </a:lstStyle>
          <a:p>
            <a:r>
              <a:rPr lang="en-US"/>
              <a:t>Click to edit Master title style</a:t>
            </a:r>
            <a:endParaRPr lang="en-US" dirty="0"/>
          </a:p>
        </p:txBody>
      </p:sp>
      <p:sp>
        <p:nvSpPr>
          <p:cNvPr id="3" name="Text Placeholder 2"/>
          <p:cNvSpPr>
            <a:spLocks noGrp="1"/>
          </p:cNvSpPr>
          <p:nvPr>
            <p:ph type="body" idx="1"/>
          </p:nvPr>
        </p:nvSpPr>
        <p:spPr>
          <a:xfrm>
            <a:off x="887307" y="6527239"/>
            <a:ext cx="11216640" cy="2133599"/>
          </a:xfrm>
        </p:spPr>
        <p:txBody>
          <a:bodyPr/>
          <a:lstStyle>
            <a:lvl1pPr marL="0" indent="0">
              <a:buNone/>
              <a:defRPr sz="3413">
                <a:solidFill>
                  <a:schemeClr val="tx1"/>
                </a:solidFill>
              </a:defRPr>
            </a:lvl1pPr>
            <a:lvl2pPr marL="650230" indent="0">
              <a:buNone/>
              <a:defRPr sz="2844">
                <a:solidFill>
                  <a:schemeClr val="tx1">
                    <a:tint val="75000"/>
                  </a:schemeClr>
                </a:solidFill>
              </a:defRPr>
            </a:lvl2pPr>
            <a:lvl3pPr marL="1300460" indent="0">
              <a:buNone/>
              <a:defRPr sz="2560">
                <a:solidFill>
                  <a:schemeClr val="tx1">
                    <a:tint val="75000"/>
                  </a:schemeClr>
                </a:solidFill>
              </a:defRPr>
            </a:lvl3pPr>
            <a:lvl4pPr marL="1950690" indent="0">
              <a:buNone/>
              <a:defRPr sz="2276">
                <a:solidFill>
                  <a:schemeClr val="tx1">
                    <a:tint val="75000"/>
                  </a:schemeClr>
                </a:solidFill>
              </a:defRPr>
            </a:lvl4pPr>
            <a:lvl5pPr marL="2600919" indent="0">
              <a:buNone/>
              <a:defRPr sz="2276">
                <a:solidFill>
                  <a:schemeClr val="tx1">
                    <a:tint val="75000"/>
                  </a:schemeClr>
                </a:solidFill>
              </a:defRPr>
            </a:lvl5pPr>
            <a:lvl6pPr marL="3251149" indent="0">
              <a:buNone/>
              <a:defRPr sz="2276">
                <a:solidFill>
                  <a:schemeClr val="tx1">
                    <a:tint val="75000"/>
                  </a:schemeClr>
                </a:solidFill>
              </a:defRPr>
            </a:lvl6pPr>
            <a:lvl7pPr marL="3901379" indent="0">
              <a:buNone/>
              <a:defRPr sz="2276">
                <a:solidFill>
                  <a:schemeClr val="tx1">
                    <a:tint val="75000"/>
                  </a:schemeClr>
                </a:solidFill>
              </a:defRPr>
            </a:lvl7pPr>
            <a:lvl8pPr marL="4551609" indent="0">
              <a:buNone/>
              <a:defRPr sz="2276">
                <a:solidFill>
                  <a:schemeClr val="tx1">
                    <a:tint val="75000"/>
                  </a:schemeClr>
                </a:solidFill>
              </a:defRPr>
            </a:lvl8pPr>
            <a:lvl9pPr marL="5201839" indent="0">
              <a:buNone/>
              <a:defRPr sz="227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DD6C3-D78C-D346-95E6-63174097898E}" type="datetimeFigureOut">
              <a:rPr lang="en-US" smtClean="0"/>
              <a:t>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59193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940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836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3DD6C3-D78C-D346-95E6-63174097898E}" type="datetimeFigureOut">
              <a:rPr lang="en-US" smtClean="0"/>
              <a:t>5/27/21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097122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774" y="519291"/>
            <a:ext cx="11216640" cy="18852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895775" y="2390987"/>
            <a:ext cx="5501639" cy="1171786"/>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4" name="Content Placeholder 3"/>
          <p:cNvSpPr>
            <a:spLocks noGrp="1"/>
          </p:cNvSpPr>
          <p:nvPr>
            <p:ph sz="half" idx="2"/>
          </p:nvPr>
        </p:nvSpPr>
        <p:spPr>
          <a:xfrm>
            <a:off x="895775" y="3562773"/>
            <a:ext cx="5501639"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83681" y="2390987"/>
            <a:ext cx="5528734" cy="1171786"/>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6" name="Content Placeholder 5"/>
          <p:cNvSpPr>
            <a:spLocks noGrp="1"/>
          </p:cNvSpPr>
          <p:nvPr>
            <p:ph sz="quarter" idx="4"/>
          </p:nvPr>
        </p:nvSpPr>
        <p:spPr>
          <a:xfrm>
            <a:off x="6583681" y="3562773"/>
            <a:ext cx="5528734"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3DD6C3-D78C-D346-95E6-63174097898E}" type="datetimeFigureOut">
              <a:rPr lang="en-US" smtClean="0"/>
              <a:t>5/27/21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31585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3DD6C3-D78C-D346-95E6-63174097898E}" type="datetimeFigureOut">
              <a:rPr lang="en-US" smtClean="0"/>
              <a:t>5/27/21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3132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DD6C3-D78C-D346-95E6-63174097898E}" type="datetimeFigureOut">
              <a:rPr lang="en-US" smtClean="0"/>
              <a:t>5/27/21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321280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650240"/>
            <a:ext cx="4194386" cy="2275840"/>
          </a:xfrm>
        </p:spPr>
        <p:txBody>
          <a:bodyPr anchor="b"/>
          <a:lstStyle>
            <a:lvl1pPr>
              <a:defRPr sz="4551"/>
            </a:lvl1pPr>
          </a:lstStyle>
          <a:p>
            <a:r>
              <a:rPr lang="en-US"/>
              <a:t>Click to edit Master title style</a:t>
            </a:r>
            <a:endParaRPr lang="en-US" dirty="0"/>
          </a:p>
        </p:txBody>
      </p:sp>
      <p:sp>
        <p:nvSpPr>
          <p:cNvPr id="3" name="Content Placeholder 2"/>
          <p:cNvSpPr>
            <a:spLocks noGrp="1"/>
          </p:cNvSpPr>
          <p:nvPr>
            <p:ph idx="1"/>
          </p:nvPr>
        </p:nvSpPr>
        <p:spPr>
          <a:xfrm>
            <a:off x="5528734" y="1404340"/>
            <a:ext cx="6583680" cy="6931378"/>
          </a:xfrm>
        </p:spPr>
        <p:txBody>
          <a:bodyPr/>
          <a:lstStyle>
            <a:lvl1pPr>
              <a:defRPr sz="4551"/>
            </a:lvl1pPr>
            <a:lvl2pPr>
              <a:defRPr sz="3982"/>
            </a:lvl2pPr>
            <a:lvl3pPr>
              <a:defRPr sz="3413"/>
            </a:lvl3pPr>
            <a:lvl4pPr>
              <a:defRPr sz="2844"/>
            </a:lvl4pPr>
            <a:lvl5pPr>
              <a:defRPr sz="2844"/>
            </a:lvl5pPr>
            <a:lvl6pPr>
              <a:defRPr sz="2844"/>
            </a:lvl6pPr>
            <a:lvl7pPr>
              <a:defRPr sz="2844"/>
            </a:lvl7pPr>
            <a:lvl8pPr>
              <a:defRPr sz="2844"/>
            </a:lvl8pPr>
            <a:lvl9pPr>
              <a:defRPr sz="28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95774" y="2926080"/>
            <a:ext cx="4194386" cy="5420925"/>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5" name="Date Placeholder 4"/>
          <p:cNvSpPr>
            <a:spLocks noGrp="1"/>
          </p:cNvSpPr>
          <p:nvPr>
            <p:ph type="dt" sz="half" idx="10"/>
          </p:nvPr>
        </p:nvSpPr>
        <p:spPr/>
        <p:txBody>
          <a:bodyPr/>
          <a:lstStyle/>
          <a:p>
            <a:fld id="{F23DD6C3-D78C-D346-95E6-63174097898E}" type="datetimeFigureOut">
              <a:rPr lang="en-US" smtClean="0"/>
              <a:t>5/27/21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08820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650240"/>
            <a:ext cx="4194386" cy="2275840"/>
          </a:xfrm>
        </p:spPr>
        <p:txBody>
          <a:bodyPr anchor="b"/>
          <a:lstStyle>
            <a:lvl1pPr>
              <a:defRPr sz="4551"/>
            </a:lvl1pPr>
          </a:lstStyle>
          <a:p>
            <a:r>
              <a:rPr lang="en-US"/>
              <a:t>Click to edit Master title style</a:t>
            </a:r>
            <a:endParaRPr lang="en-US" dirty="0"/>
          </a:p>
        </p:txBody>
      </p:sp>
      <p:sp>
        <p:nvSpPr>
          <p:cNvPr id="3" name="Picture Placeholder 2"/>
          <p:cNvSpPr>
            <a:spLocks noGrp="1" noChangeAspect="1"/>
          </p:cNvSpPr>
          <p:nvPr>
            <p:ph type="pic" idx="1"/>
          </p:nvPr>
        </p:nvSpPr>
        <p:spPr>
          <a:xfrm>
            <a:off x="5528734" y="1404340"/>
            <a:ext cx="6583680" cy="6931378"/>
          </a:xfrm>
        </p:spPr>
        <p:txBody>
          <a:bodyPr anchor="t"/>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r>
              <a:rPr lang="en-US"/>
              <a:t>Click icon to add picture</a:t>
            </a:r>
            <a:endParaRPr lang="en-US" dirty="0"/>
          </a:p>
        </p:txBody>
      </p:sp>
      <p:sp>
        <p:nvSpPr>
          <p:cNvPr id="4" name="Text Placeholder 3"/>
          <p:cNvSpPr>
            <a:spLocks noGrp="1"/>
          </p:cNvSpPr>
          <p:nvPr>
            <p:ph type="body" sz="half" idx="2"/>
          </p:nvPr>
        </p:nvSpPr>
        <p:spPr>
          <a:xfrm>
            <a:off x="895774" y="2926080"/>
            <a:ext cx="4194386" cy="5420925"/>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5" name="Date Placeholder 4"/>
          <p:cNvSpPr>
            <a:spLocks noGrp="1"/>
          </p:cNvSpPr>
          <p:nvPr>
            <p:ph type="dt" sz="half" idx="10"/>
          </p:nvPr>
        </p:nvSpPr>
        <p:spPr/>
        <p:txBody>
          <a:bodyPr/>
          <a:lstStyle/>
          <a:p>
            <a:fld id="{F23DD6C3-D78C-D346-95E6-63174097898E}" type="datetimeFigureOut">
              <a:rPr lang="en-US" smtClean="0"/>
              <a:t>5/27/21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853764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4080" y="519291"/>
            <a:ext cx="11216640" cy="18852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94080" y="2596444"/>
            <a:ext cx="11216640" cy="6188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4080" y="9040144"/>
            <a:ext cx="2926080"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F23DD6C3-D78C-D346-95E6-63174097898E}" type="datetimeFigureOut">
              <a:rPr lang="en-US" smtClean="0"/>
              <a:t>5/27/21</a:t>
            </a:fld>
            <a:endParaRPr lang="en-US"/>
          </a:p>
        </p:txBody>
      </p:sp>
      <p:sp>
        <p:nvSpPr>
          <p:cNvPr id="5" name="Footer Placeholder 4"/>
          <p:cNvSpPr>
            <a:spLocks noGrp="1"/>
          </p:cNvSpPr>
          <p:nvPr>
            <p:ph type="ftr" sz="quarter" idx="3"/>
          </p:nvPr>
        </p:nvSpPr>
        <p:spPr>
          <a:xfrm>
            <a:off x="4307840" y="9040144"/>
            <a:ext cx="4389120" cy="519289"/>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84640" y="9040144"/>
            <a:ext cx="2926080" cy="519289"/>
          </a:xfrm>
          <a:prstGeom prst="rect">
            <a:avLst/>
          </a:prstGeom>
        </p:spPr>
        <p:txBody>
          <a:bodyPr vert="horz" lIns="91440" tIns="45720" rIns="91440" bIns="45720" rtlCol="0" anchor="ctr"/>
          <a:lstStyle>
            <a:lvl1pPr algn="r">
              <a:defRPr sz="1707">
                <a:solidFill>
                  <a:schemeClr val="tx1">
                    <a:tint val="7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66277914"/>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xStyles>
    <p:titleStyle>
      <a:lvl1pPr algn="l" defTabSz="1300460" rtl="0" eaLnBrk="1" latinLnBrk="0" hangingPunct="1">
        <a:lnSpc>
          <a:spcPct val="90000"/>
        </a:lnSpc>
        <a:spcBef>
          <a:spcPct val="0"/>
        </a:spcBef>
        <a:buNone/>
        <a:defRPr sz="6258" kern="1200">
          <a:solidFill>
            <a:schemeClr val="tx1"/>
          </a:solidFill>
          <a:latin typeface="+mj-lt"/>
          <a:ea typeface="+mj-ea"/>
          <a:cs typeface="+mj-cs"/>
        </a:defRPr>
      </a:lvl1pPr>
    </p:titleStyle>
    <p:bodyStyle>
      <a:lvl1pPr marL="325115" indent="-325115" algn="l" defTabSz="1300460" rtl="0" eaLnBrk="1" latinLnBrk="0" hangingPunct="1">
        <a:lnSpc>
          <a:spcPct val="90000"/>
        </a:lnSpc>
        <a:spcBef>
          <a:spcPts val="1422"/>
        </a:spcBef>
        <a:buFont typeface="Arial" panose="020B0604020202020204" pitchFamily="34" charset="0"/>
        <a:buChar char="•"/>
        <a:defRPr sz="3982"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13"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44"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maven.apache.org/"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MAVEN"/>
          <p:cNvSpPr txBox="1"/>
          <p:nvPr/>
        </p:nvSpPr>
        <p:spPr>
          <a:xfrm>
            <a:off x="3166533" y="3979118"/>
            <a:ext cx="6133713" cy="17953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13800" b="0">
                <a:latin typeface="Phosphate Inline"/>
                <a:ea typeface="Phosphate Inline"/>
                <a:cs typeface="Phosphate Inline"/>
                <a:sym typeface="Phosphate Inline"/>
              </a:defRPr>
            </a:lvl1pPr>
          </a:lstStyle>
          <a:p>
            <a:r>
              <a:rPr sz="11000" dirty="0"/>
              <a:t>MAVEN</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22"/>
                                        </p:tgtEl>
                                        <p:attrNameLst>
                                          <p:attrName>style.visibility</p:attrName>
                                        </p:attrNameLst>
                                      </p:cBhvr>
                                      <p:to>
                                        <p:strVal val="visible"/>
                                      </p:to>
                                    </p:set>
                                    <p:animEffect transition="in" filter="dissolve">
                                      <p:cBhvr>
                                        <p:cTn id="7"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1"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ample pom.xml…"/>
          <p:cNvSpPr txBox="1">
            <a:spLocks noGrp="1"/>
          </p:cNvSpPr>
          <p:nvPr>
            <p:ph type="ctrTitle"/>
          </p:nvPr>
        </p:nvSpPr>
        <p:spPr>
          <a:xfrm>
            <a:off x="1270000" y="1638300"/>
            <a:ext cx="10464800" cy="6556921"/>
          </a:xfrm>
          <a:prstGeom prst="rect">
            <a:avLst/>
          </a:prstGeom>
        </p:spPr>
        <p:txBody>
          <a:bodyPr/>
          <a:lstStyle/>
          <a:p>
            <a:pPr algn="l" defTabSz="531622">
              <a:defRPr sz="3367">
                <a:latin typeface="Helvetica Neue"/>
                <a:ea typeface="Helvetica Neue"/>
                <a:cs typeface="Helvetica Neue"/>
                <a:sym typeface="Helvetica Neue"/>
              </a:defRPr>
            </a:pPr>
            <a:r>
              <a:rPr b="1" dirty="0">
                <a:solidFill>
                  <a:schemeClr val="accent5"/>
                </a:solidFill>
              </a:rPr>
              <a:t>Sample </a:t>
            </a:r>
            <a:r>
              <a:rPr b="1" dirty="0" err="1">
                <a:solidFill>
                  <a:schemeClr val="accent5"/>
                </a:solidFill>
              </a:rPr>
              <a:t>pom.xml</a:t>
            </a:r>
            <a:endParaRPr b="1" dirty="0">
              <a:solidFill>
                <a:schemeClr val="accent5"/>
              </a:solidFill>
            </a:endParaRPr>
          </a:p>
          <a:p>
            <a:pPr algn="l" defTabSz="531622">
              <a:defRPr sz="3367">
                <a:latin typeface="Helvetica Neue"/>
                <a:ea typeface="Helvetica Neue"/>
                <a:cs typeface="Helvetica Neue"/>
                <a:sym typeface="Helvetica Neue"/>
              </a:defRPr>
            </a:pPr>
            <a:endParaRPr dirty="0"/>
          </a:p>
          <a:p>
            <a:pPr algn="l" defTabSz="923115">
              <a:spcBef>
                <a:spcPts val="300"/>
              </a:spcBef>
              <a:buFont typeface="Arial"/>
              <a:defRPr sz="1638">
                <a:latin typeface="Calibri"/>
                <a:ea typeface="Calibri"/>
                <a:cs typeface="Calibri"/>
                <a:sym typeface="Calibri"/>
              </a:defRPr>
            </a:pPr>
            <a:r>
              <a:rPr dirty="0"/>
              <a:t>&lt;project </a:t>
            </a:r>
            <a:r>
              <a:rPr dirty="0" err="1"/>
              <a:t>xmlns</a:t>
            </a:r>
            <a:r>
              <a:rPr dirty="0"/>
              <a:t> = "http://</a:t>
            </a:r>
            <a:r>
              <a:rPr dirty="0" err="1"/>
              <a:t>maven.apache.org</a:t>
            </a:r>
            <a:r>
              <a:rPr dirty="0"/>
              <a:t>/POM/4.0.0" </a:t>
            </a:r>
            <a:r>
              <a:rPr dirty="0" err="1"/>
              <a:t>xmlns:xsi</a:t>
            </a:r>
            <a:r>
              <a:rPr dirty="0"/>
              <a:t> = "http://www.w3.org/2001/</a:t>
            </a:r>
            <a:r>
              <a:rPr dirty="0" err="1"/>
              <a:t>XMLSchema</a:t>
            </a:r>
            <a:r>
              <a:rPr dirty="0"/>
              <a:t>-instance" </a:t>
            </a:r>
            <a:r>
              <a:rPr dirty="0" err="1"/>
              <a:t>xsi:schemaLocation</a:t>
            </a:r>
            <a:r>
              <a:rPr dirty="0"/>
              <a:t> = "http://</a:t>
            </a:r>
            <a:r>
              <a:rPr dirty="0" err="1"/>
              <a:t>maven.apache.org</a:t>
            </a:r>
            <a:r>
              <a:rPr dirty="0"/>
              <a:t>/POM/4.0.0 http://</a:t>
            </a:r>
            <a:r>
              <a:rPr dirty="0" err="1"/>
              <a:t>maven.apache.org</a:t>
            </a:r>
            <a:r>
              <a:rPr dirty="0"/>
              <a:t>/</a:t>
            </a:r>
            <a:r>
              <a:rPr dirty="0" err="1"/>
              <a:t>xsd</a:t>
            </a:r>
            <a:r>
              <a:rPr dirty="0"/>
              <a:t>/maven-4.0.0.xsd"&gt;</a:t>
            </a:r>
          </a:p>
          <a:p>
            <a:pPr algn="l" defTabSz="923115">
              <a:spcBef>
                <a:spcPts val="300"/>
              </a:spcBef>
              <a:buFont typeface="Arial"/>
              <a:defRPr sz="1638">
                <a:latin typeface="Calibri"/>
                <a:ea typeface="Calibri"/>
                <a:cs typeface="Calibri"/>
                <a:sym typeface="Calibri"/>
              </a:defRPr>
            </a:pPr>
            <a:r>
              <a:rPr dirty="0"/>
              <a:t>	&lt;</a:t>
            </a:r>
            <a:r>
              <a:rPr dirty="0" err="1"/>
              <a:t>modelVersion</a:t>
            </a:r>
            <a:r>
              <a:rPr dirty="0"/>
              <a:t>&gt;4.0.0&lt;/</a:t>
            </a:r>
            <a:r>
              <a:rPr dirty="0" err="1"/>
              <a:t>modelVersion</a:t>
            </a:r>
            <a:r>
              <a:rPr dirty="0"/>
              <a:t>&gt;</a:t>
            </a:r>
          </a:p>
          <a:p>
            <a:pPr algn="l" defTabSz="923115">
              <a:spcBef>
                <a:spcPts val="300"/>
              </a:spcBef>
              <a:buFont typeface="Arial"/>
              <a:defRPr sz="1638">
                <a:latin typeface="Calibri"/>
                <a:ea typeface="Calibri"/>
                <a:cs typeface="Calibri"/>
                <a:sym typeface="Calibri"/>
              </a:defRPr>
            </a:pPr>
            <a:r>
              <a:rPr dirty="0"/>
              <a:t>	&lt;</a:t>
            </a:r>
            <a:r>
              <a:rPr dirty="0" err="1"/>
              <a:t>groupId</a:t>
            </a:r>
            <a:r>
              <a:rPr dirty="0"/>
              <a:t>&gt;</a:t>
            </a:r>
            <a:r>
              <a:rPr dirty="0" err="1"/>
              <a:t>com.mycompany.app</a:t>
            </a:r>
            <a:r>
              <a:rPr dirty="0"/>
              <a:t>&lt;/</a:t>
            </a:r>
            <a:r>
              <a:rPr dirty="0" err="1"/>
              <a:t>groupId</a:t>
            </a:r>
            <a:r>
              <a:rPr dirty="0"/>
              <a:t>&gt;</a:t>
            </a:r>
          </a:p>
          <a:p>
            <a:pPr algn="l" defTabSz="923115">
              <a:spcBef>
                <a:spcPts val="300"/>
              </a:spcBef>
              <a:buFont typeface="Arial"/>
              <a:defRPr sz="1638">
                <a:latin typeface="Calibri"/>
                <a:ea typeface="Calibri"/>
                <a:cs typeface="Calibri"/>
                <a:sym typeface="Calibri"/>
              </a:defRPr>
            </a:pPr>
            <a:r>
              <a:rPr dirty="0"/>
              <a:t>	&lt;</a:t>
            </a:r>
            <a:r>
              <a:rPr dirty="0" err="1"/>
              <a:t>artifactId</a:t>
            </a:r>
            <a:r>
              <a:rPr dirty="0"/>
              <a:t>&gt;my-app&lt;/</a:t>
            </a:r>
            <a:r>
              <a:rPr dirty="0" err="1"/>
              <a:t>artifactId</a:t>
            </a:r>
            <a:r>
              <a:rPr dirty="0"/>
              <a:t>&gt;</a:t>
            </a:r>
          </a:p>
          <a:p>
            <a:pPr algn="l" defTabSz="923115">
              <a:spcBef>
                <a:spcPts val="300"/>
              </a:spcBef>
              <a:buFont typeface="Arial"/>
              <a:defRPr sz="1638">
                <a:latin typeface="Calibri"/>
                <a:ea typeface="Calibri"/>
                <a:cs typeface="Calibri"/>
                <a:sym typeface="Calibri"/>
              </a:defRPr>
            </a:pPr>
            <a:r>
              <a:rPr dirty="0"/>
              <a:t>	&lt;packaging&gt;jar&lt;/packaging&gt;</a:t>
            </a:r>
          </a:p>
          <a:p>
            <a:pPr algn="l" defTabSz="923115">
              <a:spcBef>
                <a:spcPts val="300"/>
              </a:spcBef>
              <a:buFont typeface="Arial"/>
              <a:defRPr sz="1638">
                <a:latin typeface="Calibri"/>
                <a:ea typeface="Calibri"/>
                <a:cs typeface="Calibri"/>
                <a:sym typeface="Calibri"/>
              </a:defRPr>
            </a:pPr>
            <a:r>
              <a:rPr dirty="0"/>
              <a:t>	&lt;version&gt;1.0.0-SNAPSHOT&lt;/version&gt;</a:t>
            </a:r>
          </a:p>
          <a:p>
            <a:pPr algn="l" defTabSz="923115">
              <a:spcBef>
                <a:spcPts val="300"/>
              </a:spcBef>
              <a:buFont typeface="Arial"/>
              <a:defRPr sz="1638">
                <a:latin typeface="Calibri"/>
                <a:ea typeface="Calibri"/>
                <a:cs typeface="Calibri"/>
                <a:sym typeface="Calibri"/>
              </a:defRPr>
            </a:pPr>
            <a:r>
              <a:rPr dirty="0"/>
              <a:t>	&lt;name&gt;Maven Quick Start Archetype&lt;/name&gt;</a:t>
            </a:r>
          </a:p>
          <a:p>
            <a:pPr algn="l" defTabSz="923115">
              <a:spcBef>
                <a:spcPts val="300"/>
              </a:spcBef>
              <a:buFont typeface="Arial"/>
              <a:defRPr sz="1638">
                <a:latin typeface="Calibri"/>
                <a:ea typeface="Calibri"/>
                <a:cs typeface="Calibri"/>
                <a:sym typeface="Calibri"/>
              </a:defRPr>
            </a:pPr>
            <a:r>
              <a:rPr dirty="0"/>
              <a:t>	&lt;</a:t>
            </a:r>
            <a:r>
              <a:rPr dirty="0" err="1"/>
              <a:t>url</a:t>
            </a:r>
            <a:r>
              <a:rPr dirty="0"/>
              <a:t>&gt;</a:t>
            </a:r>
            <a:r>
              <a:rPr u="sng" dirty="0">
                <a:solidFill>
                  <a:srgbClr val="0000FF"/>
                </a:solidFill>
                <a:uFill>
                  <a:solidFill>
                    <a:srgbClr val="0000FF"/>
                  </a:solidFill>
                </a:uFill>
                <a:hlinkClick r:id="rId2"/>
              </a:rPr>
              <a:t>http://maven.apache.org</a:t>
            </a:r>
            <a:r>
              <a:rPr dirty="0"/>
              <a:t>&lt;/</a:t>
            </a:r>
            <a:r>
              <a:rPr dirty="0" err="1"/>
              <a:t>url</a:t>
            </a:r>
            <a:r>
              <a:rPr dirty="0"/>
              <a:t>&gt;</a:t>
            </a:r>
          </a:p>
          <a:p>
            <a:pPr algn="l" defTabSz="923115">
              <a:spcBef>
                <a:spcPts val="300"/>
              </a:spcBef>
              <a:buFont typeface="Arial"/>
              <a:defRPr sz="1638">
                <a:latin typeface="Calibri"/>
                <a:ea typeface="Calibri"/>
                <a:cs typeface="Calibri"/>
                <a:sym typeface="Calibri"/>
              </a:defRPr>
            </a:pPr>
            <a:r>
              <a:rPr dirty="0"/>
              <a:t>	&lt;dependencies&gt;</a:t>
            </a:r>
          </a:p>
          <a:p>
            <a:pPr algn="l" defTabSz="923115">
              <a:spcBef>
                <a:spcPts val="300"/>
              </a:spcBef>
              <a:buFont typeface="Arial"/>
              <a:defRPr sz="1638">
                <a:latin typeface="Calibri"/>
                <a:ea typeface="Calibri"/>
                <a:cs typeface="Calibri"/>
                <a:sym typeface="Calibri"/>
              </a:defRPr>
            </a:pPr>
            <a:r>
              <a:rPr dirty="0"/>
              <a:t>	    &lt;dependency&gt;</a:t>
            </a:r>
          </a:p>
          <a:p>
            <a:pPr algn="l" defTabSz="923115">
              <a:spcBef>
                <a:spcPts val="300"/>
              </a:spcBef>
              <a:buFont typeface="Arial"/>
              <a:defRPr sz="1638">
                <a:latin typeface="Calibri"/>
                <a:ea typeface="Calibri"/>
                <a:cs typeface="Calibri"/>
                <a:sym typeface="Calibri"/>
              </a:defRPr>
            </a:pPr>
            <a:r>
              <a:rPr dirty="0"/>
              <a:t>                        &lt;</a:t>
            </a:r>
            <a:r>
              <a:rPr dirty="0" err="1"/>
              <a:t>groupId</a:t>
            </a:r>
            <a:r>
              <a:rPr dirty="0"/>
              <a:t>&gt;</a:t>
            </a:r>
            <a:r>
              <a:rPr dirty="0" err="1"/>
              <a:t>junit</a:t>
            </a:r>
            <a:r>
              <a:rPr dirty="0"/>
              <a:t>&lt;/</a:t>
            </a:r>
            <a:r>
              <a:rPr dirty="0" err="1"/>
              <a:t>groupId</a:t>
            </a:r>
            <a:r>
              <a:rPr dirty="0"/>
              <a:t>&gt;</a:t>
            </a:r>
          </a:p>
          <a:p>
            <a:pPr algn="l" defTabSz="923115">
              <a:spcBef>
                <a:spcPts val="300"/>
              </a:spcBef>
              <a:buFont typeface="Arial"/>
              <a:defRPr sz="1638">
                <a:latin typeface="Calibri"/>
                <a:ea typeface="Calibri"/>
                <a:cs typeface="Calibri"/>
                <a:sym typeface="Calibri"/>
              </a:defRPr>
            </a:pPr>
            <a:r>
              <a:rPr dirty="0"/>
              <a:t>   	        &lt;</a:t>
            </a:r>
            <a:r>
              <a:rPr dirty="0" err="1"/>
              <a:t>artifactId</a:t>
            </a:r>
            <a:r>
              <a:rPr dirty="0"/>
              <a:t>&gt;</a:t>
            </a:r>
            <a:r>
              <a:rPr dirty="0" err="1"/>
              <a:t>junit</a:t>
            </a:r>
            <a:r>
              <a:rPr dirty="0"/>
              <a:t>&lt;/</a:t>
            </a:r>
            <a:r>
              <a:rPr dirty="0" err="1"/>
              <a:t>artifactId</a:t>
            </a:r>
            <a:r>
              <a:rPr dirty="0"/>
              <a:t>&gt;</a:t>
            </a:r>
          </a:p>
          <a:p>
            <a:pPr algn="l" defTabSz="923115">
              <a:spcBef>
                <a:spcPts val="300"/>
              </a:spcBef>
              <a:buFont typeface="Arial"/>
              <a:defRPr sz="1638">
                <a:latin typeface="Calibri"/>
                <a:ea typeface="Calibri"/>
                <a:cs typeface="Calibri"/>
                <a:sym typeface="Calibri"/>
              </a:defRPr>
            </a:pPr>
            <a:r>
              <a:rPr dirty="0"/>
              <a:t>	        &lt;version&gt;4.8.2&lt;/version&gt;</a:t>
            </a:r>
          </a:p>
          <a:p>
            <a:pPr algn="l" defTabSz="923115">
              <a:spcBef>
                <a:spcPts val="300"/>
              </a:spcBef>
              <a:buFont typeface="Arial"/>
              <a:defRPr sz="1638">
                <a:latin typeface="Calibri"/>
                <a:ea typeface="Calibri"/>
                <a:cs typeface="Calibri"/>
                <a:sym typeface="Calibri"/>
              </a:defRPr>
            </a:pPr>
            <a:r>
              <a:rPr dirty="0"/>
              <a:t>  	        &lt;scope&gt;test&lt;/scope&gt;</a:t>
            </a:r>
          </a:p>
          <a:p>
            <a:pPr algn="l" defTabSz="923115">
              <a:spcBef>
                <a:spcPts val="300"/>
              </a:spcBef>
              <a:buFont typeface="Arial"/>
              <a:defRPr sz="1638">
                <a:latin typeface="Calibri"/>
                <a:ea typeface="Calibri"/>
                <a:cs typeface="Calibri"/>
                <a:sym typeface="Calibri"/>
              </a:defRPr>
            </a:pPr>
            <a:r>
              <a:rPr dirty="0"/>
              <a:t>	    &lt;/dependency&gt;</a:t>
            </a:r>
          </a:p>
          <a:p>
            <a:pPr algn="l" defTabSz="923115">
              <a:spcBef>
                <a:spcPts val="300"/>
              </a:spcBef>
              <a:buFont typeface="Arial"/>
              <a:defRPr sz="1638">
                <a:latin typeface="Calibri"/>
                <a:ea typeface="Calibri"/>
                <a:cs typeface="Calibri"/>
                <a:sym typeface="Calibri"/>
              </a:defRPr>
            </a:pPr>
            <a:r>
              <a:rPr dirty="0"/>
              <a:t>	&lt;/dependencies&gt;</a:t>
            </a:r>
          </a:p>
          <a:p>
            <a:pPr algn="l" defTabSz="923115">
              <a:spcBef>
                <a:spcPts val="300"/>
              </a:spcBef>
              <a:buFont typeface="Arial"/>
              <a:defRPr sz="1638">
                <a:latin typeface="Calibri"/>
                <a:ea typeface="Calibri"/>
                <a:cs typeface="Calibri"/>
                <a:sym typeface="Calibri"/>
              </a:defRPr>
            </a:pPr>
            <a:r>
              <a:rPr dirty="0"/>
              <a:t>&lt;/project&gt;</a:t>
            </a:r>
          </a:p>
        </p:txBody>
      </p:sp>
      <p:sp>
        <p:nvSpPr>
          <p:cNvPr id="149" name="Project object model - Cont’d"/>
          <p:cNvSpPr txBox="1">
            <a:spLocks noGrp="1"/>
          </p:cNvSpPr>
          <p:nvPr>
            <p:ph type="subTitle" idx="1"/>
          </p:nvPr>
        </p:nvSpPr>
        <p:spPr>
          <a:xfrm>
            <a:off x="1270000" y="406400"/>
            <a:ext cx="10464800" cy="772071"/>
          </a:xfrm>
          <a:prstGeom prst="rect">
            <a:avLst/>
          </a:prstGeom>
        </p:spPr>
        <p:txBody>
          <a:bodyPr>
            <a:normAutofit/>
          </a:bodyPr>
          <a:lstStyle>
            <a:lvl1pPr defTabSz="321310">
              <a:defRPr sz="4400">
                <a:solidFill>
                  <a:schemeClr val="accent6">
                    <a:satOff val="-15808"/>
                    <a:lumOff val="-17557"/>
                  </a:schemeClr>
                </a:solidFill>
                <a:latin typeface="Phosphate Inline"/>
                <a:ea typeface="Phosphate Inline"/>
                <a:cs typeface="Phosphate Inline"/>
                <a:sym typeface="Phosphate Inline"/>
              </a:defRPr>
            </a:lvl1pPr>
          </a:lstStyle>
          <a:p>
            <a:r>
              <a:t>Project object model - Cont’d</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fill="hold"/>
                                        <p:tgtEl>
                                          <p:spTgt spid="148"/>
                                        </p:tgtEl>
                                        <p:attrNameLst>
                                          <p:attrName>style.visibility</p:attrName>
                                        </p:attrNameLst>
                                      </p:cBhvr>
                                      <p:to>
                                        <p:strVal val="visible"/>
                                      </p:to>
                                    </p:set>
                                    <p:anim calcmode="lin" valueType="num">
                                      <p:cBhvr>
                                        <p:cTn id="7" dur="1500" fill="hold"/>
                                        <p:tgtEl>
                                          <p:spTgt spid="148"/>
                                        </p:tgtEl>
                                        <p:attrNameLst>
                                          <p:attrName>ppt_x</p:attrName>
                                        </p:attrNameLst>
                                      </p:cBhvr>
                                      <p:tavLst>
                                        <p:tav tm="0">
                                          <p:val>
                                            <p:strVal val="#ppt_x"/>
                                          </p:val>
                                        </p:tav>
                                        <p:tav tm="100000">
                                          <p:val>
                                            <p:strVal val="#ppt_x"/>
                                          </p:val>
                                        </p:tav>
                                      </p:tavLst>
                                    </p:anim>
                                    <p:anim calcmode="lin" valueType="num">
                                      <p:cBhvr>
                                        <p:cTn id="8" dur="1500" fill="hold"/>
                                        <p:tgtEl>
                                          <p:spTgt spid="14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In general - a primitive type or an original model or pattern from which all other things of same kind are made.…"/>
          <p:cNvSpPr txBox="1">
            <a:spLocks noGrp="1"/>
          </p:cNvSpPr>
          <p:nvPr>
            <p:ph type="ctrTitle"/>
          </p:nvPr>
        </p:nvSpPr>
        <p:spPr>
          <a:xfrm>
            <a:off x="1270000" y="1977776"/>
            <a:ext cx="10464800" cy="5958286"/>
          </a:xfrm>
          <a:prstGeom prst="rect">
            <a:avLst/>
          </a:prstGeom>
        </p:spPr>
        <p:txBody>
          <a:bodyPr>
            <a:normAutofit/>
          </a:bodyPr>
          <a:lstStyle/>
          <a:p>
            <a:pPr marL="255587" indent="-255587" algn="l" defTabSz="268731">
              <a:buSzPct val="50000"/>
              <a:buBlip>
                <a:blip r:embed="rId2"/>
              </a:buBlip>
              <a:defRPr sz="1840">
                <a:latin typeface="Rockwell"/>
                <a:ea typeface="Rockwell"/>
                <a:cs typeface="Rockwell"/>
                <a:sym typeface="Rockwell"/>
              </a:defRPr>
            </a:pPr>
            <a:r>
              <a:rPr b="1" dirty="0"/>
              <a:t>In general</a:t>
            </a:r>
            <a:r>
              <a:rPr dirty="0"/>
              <a:t> - a primitive type or an original model or pattern from which all other things of same kind are made.</a:t>
            </a:r>
          </a:p>
          <a:p>
            <a:pPr marL="255587" indent="-255587" algn="l" defTabSz="268731">
              <a:buSzPct val="50000"/>
              <a:defRPr sz="1840" b="1">
                <a:latin typeface="Rockwell"/>
                <a:ea typeface="Rockwell"/>
                <a:cs typeface="Rockwell"/>
                <a:sym typeface="Rockwell"/>
              </a:defRPr>
            </a:pPr>
            <a:r>
              <a:rPr dirty="0"/>
              <a:t>For Maven </a:t>
            </a:r>
            <a:r>
              <a:rPr b="0" dirty="0"/>
              <a:t>- a template of a project which is combined with some user input to produce a working Maven project that has been tailored to the user’s requirements</a:t>
            </a:r>
          </a:p>
          <a:p>
            <a:pPr marL="255587" indent="-255587" algn="l" defTabSz="268731">
              <a:buSzPct val="50000"/>
              <a:defRPr sz="1840" b="1">
                <a:latin typeface="Rockwell"/>
                <a:ea typeface="Rockwell"/>
                <a:cs typeface="Rockwell"/>
                <a:sym typeface="Rockwell"/>
              </a:defRPr>
            </a:pPr>
            <a:r>
              <a:rPr b="0" dirty="0"/>
              <a:t>There are hundreds of archetypes to help us get started</a:t>
            </a:r>
          </a:p>
          <a:p>
            <a:pPr marL="255587" indent="-255587" algn="l" defTabSz="268731">
              <a:buSzPct val="50000"/>
              <a:defRPr sz="1840" b="1">
                <a:latin typeface="Rockwell"/>
                <a:ea typeface="Rockwell"/>
                <a:cs typeface="Rockwell"/>
                <a:sym typeface="Rockwell"/>
              </a:defRPr>
            </a:pPr>
            <a:endParaRPr b="0" dirty="0"/>
          </a:p>
          <a:p>
            <a:pPr algn="l" defTabSz="268731">
              <a:defRPr sz="1840" b="1">
                <a:latin typeface="Rockwell"/>
                <a:ea typeface="Rockwell"/>
                <a:cs typeface="Rockwell"/>
                <a:sym typeface="Rockwell"/>
              </a:defRPr>
            </a:pPr>
            <a:r>
              <a:rPr b="0" dirty="0"/>
              <a:t>To create a standard Maven project through terminal/command line tool:</a:t>
            </a:r>
          </a:p>
          <a:p>
            <a:pPr algn="l" defTabSz="268731">
              <a:defRPr sz="1840" b="1">
                <a:latin typeface="Rockwell"/>
                <a:ea typeface="Rockwell"/>
                <a:cs typeface="Rockwell"/>
                <a:sym typeface="Rockwell"/>
              </a:defRPr>
            </a:pPr>
            <a:r>
              <a:rPr b="0" dirty="0" err="1"/>
              <a:t>mvn</a:t>
            </a:r>
            <a:r>
              <a:rPr b="0" dirty="0"/>
              <a:t> </a:t>
            </a:r>
            <a:r>
              <a:rPr b="0" dirty="0" err="1"/>
              <a:t>archetype:generate</a:t>
            </a:r>
            <a:endParaRPr b="0" dirty="0"/>
          </a:p>
          <a:p>
            <a:pPr algn="l" defTabSz="268731">
              <a:defRPr sz="1840" b="1">
                <a:latin typeface="Rockwell"/>
                <a:ea typeface="Rockwell"/>
                <a:cs typeface="Rockwell"/>
                <a:sym typeface="Rockwell"/>
              </a:defRPr>
            </a:pPr>
            <a:r>
              <a:rPr b="0" dirty="0"/>
              <a:t>-</a:t>
            </a:r>
            <a:r>
              <a:rPr b="0" dirty="0" err="1"/>
              <a:t>DgroupId</a:t>
            </a:r>
            <a:r>
              <a:rPr b="0" dirty="0"/>
              <a:t> = </a:t>
            </a:r>
            <a:r>
              <a:rPr b="0" dirty="0" err="1"/>
              <a:t>com.xactly</a:t>
            </a:r>
            <a:endParaRPr b="0" dirty="0"/>
          </a:p>
          <a:p>
            <a:pPr algn="l" defTabSz="268731">
              <a:defRPr sz="1840" b="1">
                <a:latin typeface="Rockwell"/>
                <a:ea typeface="Rockwell"/>
                <a:cs typeface="Rockwell"/>
                <a:sym typeface="Rockwell"/>
              </a:defRPr>
            </a:pPr>
            <a:r>
              <a:rPr b="0" dirty="0"/>
              <a:t>-</a:t>
            </a:r>
            <a:r>
              <a:rPr b="0" dirty="0" err="1"/>
              <a:t>DartifactId</a:t>
            </a:r>
            <a:r>
              <a:rPr b="0" dirty="0"/>
              <a:t> = common-automation</a:t>
            </a:r>
          </a:p>
          <a:p>
            <a:pPr algn="l" defTabSz="268731">
              <a:defRPr sz="1840" b="1">
                <a:latin typeface="Rockwell"/>
                <a:ea typeface="Rockwell"/>
                <a:cs typeface="Rockwell"/>
                <a:sym typeface="Rockwell"/>
              </a:defRPr>
            </a:pPr>
            <a:r>
              <a:rPr b="0" dirty="0"/>
              <a:t>-</a:t>
            </a:r>
            <a:r>
              <a:rPr b="0" dirty="0" err="1"/>
              <a:t>DarchetypeArtifactId</a:t>
            </a:r>
            <a:r>
              <a:rPr b="0" dirty="0"/>
              <a:t> = maven-archetype-</a:t>
            </a:r>
            <a:r>
              <a:rPr b="0" dirty="0" err="1"/>
              <a:t>quickstart</a:t>
            </a:r>
            <a:endParaRPr b="0" dirty="0"/>
          </a:p>
          <a:p>
            <a:pPr algn="l" defTabSz="268731">
              <a:defRPr sz="1840" b="1">
                <a:latin typeface="Rockwell"/>
                <a:ea typeface="Rockwell"/>
                <a:cs typeface="Rockwell"/>
                <a:sym typeface="Rockwell"/>
              </a:defRPr>
            </a:pPr>
            <a:r>
              <a:rPr b="0" dirty="0"/>
              <a:t>-</a:t>
            </a:r>
            <a:r>
              <a:rPr b="0" dirty="0" err="1"/>
              <a:t>DinteractiveMode</a:t>
            </a:r>
            <a:r>
              <a:rPr b="0" dirty="0"/>
              <a:t> = false</a:t>
            </a:r>
          </a:p>
          <a:p>
            <a:pPr algn="l" defTabSz="268731">
              <a:defRPr sz="1840" b="1">
                <a:latin typeface="Rockwell"/>
                <a:ea typeface="Rockwell"/>
                <a:cs typeface="Rockwell"/>
                <a:sym typeface="Rockwell"/>
              </a:defRPr>
            </a:pPr>
            <a:endParaRPr b="0" dirty="0"/>
          </a:p>
          <a:p>
            <a:pPr marL="255587" indent="-255587" algn="l" defTabSz="268731">
              <a:buSzPct val="50000"/>
              <a:defRPr sz="1840" b="1">
                <a:latin typeface="Rockwell"/>
                <a:ea typeface="Rockwell"/>
                <a:cs typeface="Rockwell"/>
                <a:sym typeface="Rockwell"/>
              </a:defRPr>
            </a:pPr>
            <a:r>
              <a:rPr b="0" dirty="0" err="1"/>
              <a:t>groupId</a:t>
            </a:r>
            <a:r>
              <a:rPr b="0" dirty="0"/>
              <a:t> -&gt; a unique base name of the company or group that created the project</a:t>
            </a:r>
          </a:p>
          <a:p>
            <a:pPr marL="255587" indent="-255587" algn="l" defTabSz="268731">
              <a:buSzPct val="50000"/>
              <a:defRPr sz="1840" b="1">
                <a:latin typeface="Rockwell"/>
                <a:ea typeface="Rockwell"/>
                <a:cs typeface="Rockwell"/>
                <a:sym typeface="Rockwell"/>
              </a:defRPr>
            </a:pPr>
            <a:r>
              <a:rPr b="0" dirty="0" err="1"/>
              <a:t>artifactId</a:t>
            </a:r>
            <a:r>
              <a:rPr b="0" dirty="0"/>
              <a:t> -&gt; a unique name of the project</a:t>
            </a:r>
          </a:p>
          <a:p>
            <a:pPr marL="255587" indent="-255587" algn="l" defTabSz="268731">
              <a:buSzPct val="50000"/>
              <a:defRPr sz="1840" b="1">
                <a:latin typeface="Rockwell"/>
                <a:ea typeface="Rockwell"/>
                <a:cs typeface="Rockwell"/>
                <a:sym typeface="Rockwell"/>
              </a:defRPr>
            </a:pPr>
            <a:r>
              <a:rPr b="0" dirty="0"/>
              <a:t>version -&gt; a version of the project</a:t>
            </a:r>
          </a:p>
          <a:p>
            <a:pPr marL="255587" indent="-255587" algn="l" defTabSz="268731">
              <a:buSzPct val="50000"/>
              <a:defRPr sz="1840" b="1">
                <a:latin typeface="Rockwell"/>
                <a:ea typeface="Rockwell"/>
                <a:cs typeface="Rockwell"/>
                <a:sym typeface="Rockwell"/>
              </a:defRPr>
            </a:pPr>
            <a:r>
              <a:rPr b="0" dirty="0"/>
              <a:t>packaging -&gt; a packaging method</a:t>
            </a:r>
          </a:p>
          <a:p>
            <a:pPr marL="255587" indent="-255587" algn="l" defTabSz="268731">
              <a:buSzPct val="50000"/>
              <a:defRPr sz="1840" b="1">
                <a:latin typeface="Rockwell"/>
                <a:ea typeface="Rockwell"/>
                <a:cs typeface="Rockwell"/>
                <a:sym typeface="Rockwell"/>
              </a:defRPr>
            </a:pPr>
            <a:r>
              <a:rPr b="0" dirty="0"/>
              <a:t>The first 3 of these(</a:t>
            </a:r>
            <a:r>
              <a:rPr b="0" dirty="0" err="1"/>
              <a:t>groupId:artifactId:version</a:t>
            </a:r>
            <a:r>
              <a:rPr b="0" dirty="0"/>
              <a:t>) combine to form the unique identifier and are the mechanism by which you specify which versions of external libraries your project will use</a:t>
            </a:r>
          </a:p>
        </p:txBody>
      </p:sp>
      <p:sp>
        <p:nvSpPr>
          <p:cNvPr id="152" name="Archetypes"/>
          <p:cNvSpPr txBox="1">
            <a:spLocks noGrp="1"/>
          </p:cNvSpPr>
          <p:nvPr>
            <p:ph type="subTitle" idx="1"/>
          </p:nvPr>
        </p:nvSpPr>
        <p:spPr>
          <a:xfrm>
            <a:off x="1270000" y="533400"/>
            <a:ext cx="10464800" cy="1130300"/>
          </a:xfrm>
          <a:prstGeom prst="rect">
            <a:avLst/>
          </a:prstGeom>
        </p:spPr>
        <p:txBody>
          <a:bodyPr>
            <a:normAutofit/>
          </a:bodyPr>
          <a:lstStyle>
            <a:lvl1pPr defTabSz="490727">
              <a:defRPr sz="6719">
                <a:solidFill>
                  <a:schemeClr val="accent6">
                    <a:satOff val="-15808"/>
                    <a:lumOff val="-17557"/>
                  </a:schemeClr>
                </a:solidFill>
                <a:latin typeface="Phosphate Inline"/>
                <a:ea typeface="Phosphate Inline"/>
                <a:cs typeface="Phosphate Inline"/>
                <a:sym typeface="Phosphate Inline"/>
              </a:defRPr>
            </a:lvl1pPr>
          </a:lstStyle>
          <a:p>
            <a:r>
              <a:t>Archetypes</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52"/>
                                        </p:tgtEl>
                                        <p:attrNameLst>
                                          <p:attrName>style.visibility</p:attrName>
                                        </p:attrNameLst>
                                      </p:cBhvr>
                                      <p:to>
                                        <p:strVal val="visible"/>
                                      </p:to>
                                    </p:set>
                                    <p:animEffect transition="in" filter="dissolve">
                                      <p:cBhvr>
                                        <p:cTn id="7" dur="1000"/>
                                        <p:tgtEl>
                                          <p:spTgt spid="1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type="wd">
                                    <p:tmAbs val="0"/>
                                  </p:iterate>
                                  <p:childTnLst>
                                    <p:set>
                                      <p:cBhvr>
                                        <p:cTn id="11" fill="hold"/>
                                        <p:tgtEl>
                                          <p:spTgt spid="151"/>
                                        </p:tgtEl>
                                        <p:attrNameLst>
                                          <p:attrName>style.visibility</p:attrName>
                                        </p:attrNameLst>
                                      </p:cBhvr>
                                      <p:to>
                                        <p:strVal val="visible"/>
                                      </p:to>
                                    </p:set>
                                    <p:animEffect transition="in" filter="dissolve">
                                      <p:cBhvr>
                                        <p:cTn id="12" dur="10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2" animBg="1" advAuto="0"/>
      <p:bldP spid="152" grpId="1"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tandard directory layout"/>
          <p:cNvSpPr txBox="1">
            <a:spLocks noGrp="1"/>
          </p:cNvSpPr>
          <p:nvPr>
            <p:ph type="subTitle" idx="1"/>
          </p:nvPr>
        </p:nvSpPr>
        <p:spPr>
          <a:xfrm>
            <a:off x="1168400" y="393700"/>
            <a:ext cx="10464800" cy="1130300"/>
          </a:xfrm>
          <a:prstGeom prst="rect">
            <a:avLst/>
          </a:prstGeom>
        </p:spPr>
        <p:txBody>
          <a:bodyPr>
            <a:normAutofit fontScale="92500"/>
          </a:bodyPr>
          <a:lstStyle>
            <a:lvl1pPr defTabSz="443991">
              <a:defRPr sz="6080">
                <a:solidFill>
                  <a:schemeClr val="accent6">
                    <a:satOff val="-15808"/>
                    <a:lumOff val="-17557"/>
                  </a:schemeClr>
                </a:solidFill>
                <a:latin typeface="Phosphate Inline"/>
                <a:ea typeface="Phosphate Inline"/>
                <a:cs typeface="Phosphate Inline"/>
                <a:sym typeface="Phosphate Inline"/>
              </a:defRPr>
            </a:lvl1pPr>
          </a:lstStyle>
          <a:p>
            <a:r>
              <a:t>Standard directory layout</a:t>
            </a:r>
          </a:p>
        </p:txBody>
      </p:sp>
      <p:graphicFrame>
        <p:nvGraphicFramePr>
          <p:cNvPr id="155" name="Table"/>
          <p:cNvGraphicFramePr/>
          <p:nvPr/>
        </p:nvGraphicFramePr>
        <p:xfrm>
          <a:off x="958850" y="1673745"/>
          <a:ext cx="7843588" cy="6406106"/>
        </p:xfrm>
        <a:graphic>
          <a:graphicData uri="http://schemas.openxmlformats.org/drawingml/2006/table">
            <a:tbl>
              <a:tblPr bandRow="1">
                <a:tableStyleId>{C7B018BB-80A7-4F77-B60F-C8B233D01FF8}</a:tableStyleId>
              </a:tblPr>
              <a:tblGrid>
                <a:gridCol w="3921794">
                  <a:extLst>
                    <a:ext uri="{9D8B030D-6E8A-4147-A177-3AD203B41FA5}">
                      <a16:colId xmlns:a16="http://schemas.microsoft.com/office/drawing/2014/main" val="20000"/>
                    </a:ext>
                  </a:extLst>
                </a:gridCol>
                <a:gridCol w="3921794">
                  <a:extLst>
                    <a:ext uri="{9D8B030D-6E8A-4147-A177-3AD203B41FA5}">
                      <a16:colId xmlns:a16="http://schemas.microsoft.com/office/drawing/2014/main" val="20001"/>
                    </a:ext>
                  </a:extLst>
                </a:gridCol>
              </a:tblGrid>
              <a:tr h="457579">
                <a:tc>
                  <a:txBody>
                    <a:bodyPr/>
                    <a:lstStyle/>
                    <a:p>
                      <a:pPr algn="l" defTabSz="1015959">
                        <a:defRPr sz="1800"/>
                      </a:pPr>
                      <a:r>
                        <a:rPr sz="1300">
                          <a:solidFill>
                            <a:srgbClr val="333333"/>
                          </a:solidFill>
                          <a:latin typeface="Verdana"/>
                          <a:ea typeface="Verdana"/>
                          <a:cs typeface="Verdana"/>
                          <a:sym typeface="Verdana"/>
                        </a:rPr>
                        <a:t>src/main/java</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algn="l" defTabSz="1015959">
                        <a:defRPr sz="1800"/>
                      </a:pPr>
                      <a:r>
                        <a:rPr sz="1300">
                          <a:solidFill>
                            <a:srgbClr val="333333"/>
                          </a:solidFill>
                          <a:latin typeface="Verdana"/>
                          <a:ea typeface="Verdana"/>
                          <a:cs typeface="Verdana"/>
                          <a:sym typeface="Verdana"/>
                        </a:rPr>
                        <a:t>Application/Library sources</a:t>
                      </a:r>
                    </a:p>
                  </a:txBody>
                  <a:tcPr marL="12065" marR="12065" marT="12065" marB="12065" horzOverflow="overflow">
                    <a:lnR w="12700">
                      <a:solidFill>
                        <a:srgbClr val="000000"/>
                      </a:solidFill>
                    </a:lnR>
                    <a:lnT w="12700">
                      <a:solidFill>
                        <a:srgbClr val="000000"/>
                      </a:solidFill>
                    </a:lnT>
                    <a:solidFill>
                      <a:srgbClr val="DDDDDD"/>
                    </a:solidFill>
                  </a:tcPr>
                </a:tc>
                <a:extLst>
                  <a:ext uri="{0D108BD9-81ED-4DB2-BD59-A6C34878D82A}">
                    <a16:rowId xmlns:a16="http://schemas.microsoft.com/office/drawing/2014/main" val="10000"/>
                  </a:ext>
                </a:extLst>
              </a:tr>
              <a:tr h="457579">
                <a:tc>
                  <a:txBody>
                    <a:bodyPr/>
                    <a:lstStyle/>
                    <a:p>
                      <a:pPr algn="l" defTabSz="1015959">
                        <a:defRPr sz="1800"/>
                      </a:pPr>
                      <a:r>
                        <a:rPr sz="1300">
                          <a:solidFill>
                            <a:srgbClr val="333333"/>
                          </a:solidFill>
                          <a:latin typeface="Verdana"/>
                          <a:ea typeface="Verdana"/>
                          <a:cs typeface="Verdana"/>
                          <a:sym typeface="Verdana"/>
                        </a:rPr>
                        <a:t>src/main/resources</a:t>
                      </a:r>
                    </a:p>
                  </a:txBody>
                  <a:tcPr marL="12065" marR="12065" marT="12065" marB="12065" horzOverflow="overflow">
                    <a:lnL w="12700">
                      <a:solidFill>
                        <a:srgbClr val="000000"/>
                      </a:solidFill>
                    </a:lnL>
                    <a:solidFill>
                      <a:srgbClr val="EEEEEE"/>
                    </a:solidFill>
                  </a:tcPr>
                </a:tc>
                <a:tc>
                  <a:txBody>
                    <a:bodyPr/>
                    <a:lstStyle/>
                    <a:p>
                      <a:pPr algn="l" defTabSz="1015959">
                        <a:defRPr sz="1800"/>
                      </a:pPr>
                      <a:r>
                        <a:rPr sz="1300">
                          <a:solidFill>
                            <a:srgbClr val="333333"/>
                          </a:solidFill>
                          <a:latin typeface="Verdana"/>
                          <a:ea typeface="Verdana"/>
                          <a:cs typeface="Verdana"/>
                          <a:sym typeface="Verdana"/>
                        </a:rPr>
                        <a:t>Application/Library resources</a:t>
                      </a:r>
                    </a:p>
                  </a:txBody>
                  <a:tcPr marL="12065" marR="12065" marT="12065" marB="12065" horzOverflow="overflow">
                    <a:lnR w="12700">
                      <a:solidFill>
                        <a:srgbClr val="000000"/>
                      </a:solidFill>
                    </a:lnR>
                    <a:solidFill>
                      <a:srgbClr val="EEEEEE"/>
                    </a:solidFill>
                  </a:tcPr>
                </a:tc>
                <a:extLst>
                  <a:ext uri="{0D108BD9-81ED-4DB2-BD59-A6C34878D82A}">
                    <a16:rowId xmlns:a16="http://schemas.microsoft.com/office/drawing/2014/main" val="10001"/>
                  </a:ext>
                </a:extLst>
              </a:tr>
              <a:tr h="457579">
                <a:tc>
                  <a:txBody>
                    <a:bodyPr/>
                    <a:lstStyle/>
                    <a:p>
                      <a:pPr algn="l" defTabSz="1015959">
                        <a:defRPr sz="1800"/>
                      </a:pPr>
                      <a:r>
                        <a:rPr sz="1300">
                          <a:solidFill>
                            <a:srgbClr val="333333"/>
                          </a:solidFill>
                          <a:latin typeface="Verdana"/>
                          <a:ea typeface="Verdana"/>
                          <a:cs typeface="Verdana"/>
                          <a:sym typeface="Verdana"/>
                        </a:rPr>
                        <a:t>src/main/filters</a:t>
                      </a:r>
                    </a:p>
                  </a:txBody>
                  <a:tcPr marL="12065" marR="12065" marT="12065" marB="12065" horzOverflow="overflow">
                    <a:lnL w="12700">
                      <a:solidFill>
                        <a:srgbClr val="000000"/>
                      </a:solidFill>
                    </a:lnL>
                    <a:solidFill>
                      <a:srgbClr val="DFE3DB"/>
                    </a:solidFill>
                  </a:tcPr>
                </a:tc>
                <a:tc>
                  <a:txBody>
                    <a:bodyPr/>
                    <a:lstStyle/>
                    <a:p>
                      <a:pPr algn="l" defTabSz="1015959">
                        <a:defRPr sz="1800"/>
                      </a:pPr>
                      <a:r>
                        <a:rPr sz="1300">
                          <a:solidFill>
                            <a:srgbClr val="333333"/>
                          </a:solidFill>
                          <a:latin typeface="Verdana"/>
                          <a:ea typeface="Verdana"/>
                          <a:cs typeface="Verdana"/>
                          <a:sym typeface="Verdana"/>
                        </a:rPr>
                        <a:t>Resource filter files</a:t>
                      </a:r>
                    </a:p>
                  </a:txBody>
                  <a:tcPr marL="12065" marR="12065" marT="12065" marB="12065" horzOverflow="overflow">
                    <a:lnR w="12700">
                      <a:solidFill>
                        <a:srgbClr val="000000"/>
                      </a:solidFill>
                    </a:lnR>
                    <a:solidFill>
                      <a:srgbClr val="DFE3DB"/>
                    </a:solidFill>
                  </a:tcPr>
                </a:tc>
                <a:extLst>
                  <a:ext uri="{0D108BD9-81ED-4DB2-BD59-A6C34878D82A}">
                    <a16:rowId xmlns:a16="http://schemas.microsoft.com/office/drawing/2014/main" val="10002"/>
                  </a:ext>
                </a:extLst>
              </a:tr>
              <a:tr h="457579">
                <a:tc>
                  <a:txBody>
                    <a:bodyPr/>
                    <a:lstStyle/>
                    <a:p>
                      <a:pPr algn="l" defTabSz="1015959">
                        <a:defRPr sz="1800"/>
                      </a:pPr>
                      <a:r>
                        <a:rPr sz="1300">
                          <a:solidFill>
                            <a:srgbClr val="333333"/>
                          </a:solidFill>
                          <a:latin typeface="Verdana"/>
                          <a:ea typeface="Verdana"/>
                          <a:cs typeface="Verdana"/>
                          <a:sym typeface="Verdana"/>
                        </a:rPr>
                        <a:t>src/main/assembly</a:t>
                      </a:r>
                    </a:p>
                  </a:txBody>
                  <a:tcPr marL="12065" marR="12065" marT="12065" marB="12065" horzOverflow="overflow">
                    <a:lnL w="12700">
                      <a:solidFill>
                        <a:srgbClr val="000000"/>
                      </a:solidFill>
                    </a:lnL>
                    <a:solidFill>
                      <a:srgbClr val="EEEEEE"/>
                    </a:solidFill>
                  </a:tcPr>
                </a:tc>
                <a:tc>
                  <a:txBody>
                    <a:bodyPr/>
                    <a:lstStyle/>
                    <a:p>
                      <a:pPr algn="l" defTabSz="1015959">
                        <a:defRPr sz="1800"/>
                      </a:pPr>
                      <a:r>
                        <a:rPr sz="1300">
                          <a:solidFill>
                            <a:srgbClr val="333333"/>
                          </a:solidFill>
                          <a:latin typeface="Verdana"/>
                          <a:ea typeface="Verdana"/>
                          <a:cs typeface="Verdana"/>
                          <a:sym typeface="Verdana"/>
                        </a:rPr>
                        <a:t>Assembly descriptors</a:t>
                      </a:r>
                    </a:p>
                  </a:txBody>
                  <a:tcPr marL="12065" marR="12065" marT="12065" marB="12065" horzOverflow="overflow">
                    <a:lnR w="12700">
                      <a:solidFill>
                        <a:srgbClr val="000000"/>
                      </a:solidFill>
                    </a:lnR>
                    <a:solidFill>
                      <a:srgbClr val="EEEEEE"/>
                    </a:solidFill>
                  </a:tcPr>
                </a:tc>
                <a:extLst>
                  <a:ext uri="{0D108BD9-81ED-4DB2-BD59-A6C34878D82A}">
                    <a16:rowId xmlns:a16="http://schemas.microsoft.com/office/drawing/2014/main" val="10003"/>
                  </a:ext>
                </a:extLst>
              </a:tr>
              <a:tr h="457579">
                <a:tc>
                  <a:txBody>
                    <a:bodyPr/>
                    <a:lstStyle/>
                    <a:p>
                      <a:pPr algn="l" defTabSz="1015959">
                        <a:defRPr sz="1800"/>
                      </a:pPr>
                      <a:r>
                        <a:rPr sz="1300">
                          <a:solidFill>
                            <a:srgbClr val="333333"/>
                          </a:solidFill>
                          <a:latin typeface="Verdana"/>
                          <a:ea typeface="Verdana"/>
                          <a:cs typeface="Verdana"/>
                          <a:sym typeface="Verdana"/>
                        </a:rPr>
                        <a:t>src/main/config</a:t>
                      </a:r>
                    </a:p>
                  </a:txBody>
                  <a:tcPr marL="12065" marR="12065" marT="12065" marB="12065" horzOverflow="overflow">
                    <a:lnL w="12700">
                      <a:solidFill>
                        <a:srgbClr val="000000"/>
                      </a:solidFill>
                    </a:lnL>
                    <a:solidFill>
                      <a:srgbClr val="DDDDDD"/>
                    </a:solidFill>
                  </a:tcPr>
                </a:tc>
                <a:tc>
                  <a:txBody>
                    <a:bodyPr/>
                    <a:lstStyle/>
                    <a:p>
                      <a:pPr algn="l" defTabSz="1015959">
                        <a:defRPr sz="1800"/>
                      </a:pPr>
                      <a:r>
                        <a:rPr sz="1300">
                          <a:solidFill>
                            <a:srgbClr val="333333"/>
                          </a:solidFill>
                          <a:latin typeface="Verdana"/>
                          <a:ea typeface="Verdana"/>
                          <a:cs typeface="Verdana"/>
                          <a:sym typeface="Verdana"/>
                        </a:rPr>
                        <a:t>Configuration files</a:t>
                      </a:r>
                    </a:p>
                  </a:txBody>
                  <a:tcPr marL="12065" marR="12065" marT="12065" marB="12065" horzOverflow="overflow">
                    <a:lnR w="12700">
                      <a:solidFill>
                        <a:srgbClr val="000000"/>
                      </a:solidFill>
                    </a:lnR>
                    <a:solidFill>
                      <a:srgbClr val="DDDDDD"/>
                    </a:solidFill>
                  </a:tcPr>
                </a:tc>
                <a:extLst>
                  <a:ext uri="{0D108BD9-81ED-4DB2-BD59-A6C34878D82A}">
                    <a16:rowId xmlns:a16="http://schemas.microsoft.com/office/drawing/2014/main" val="10004"/>
                  </a:ext>
                </a:extLst>
              </a:tr>
              <a:tr h="457579">
                <a:tc>
                  <a:txBody>
                    <a:bodyPr/>
                    <a:lstStyle/>
                    <a:p>
                      <a:pPr algn="l" defTabSz="1015959">
                        <a:defRPr sz="1800"/>
                      </a:pPr>
                      <a:r>
                        <a:rPr sz="1300">
                          <a:solidFill>
                            <a:srgbClr val="333333"/>
                          </a:solidFill>
                          <a:latin typeface="Verdana"/>
                          <a:ea typeface="Verdana"/>
                          <a:cs typeface="Verdana"/>
                          <a:sym typeface="Verdana"/>
                        </a:rPr>
                        <a:t>src/main/scripts</a:t>
                      </a:r>
                    </a:p>
                  </a:txBody>
                  <a:tcPr marL="12065" marR="12065" marT="12065" marB="12065" horzOverflow="overflow">
                    <a:lnL w="12700">
                      <a:solidFill>
                        <a:srgbClr val="000000"/>
                      </a:solidFill>
                    </a:lnL>
                    <a:solidFill>
                      <a:srgbClr val="EEEEEE"/>
                    </a:solidFill>
                  </a:tcPr>
                </a:tc>
                <a:tc>
                  <a:txBody>
                    <a:bodyPr/>
                    <a:lstStyle/>
                    <a:p>
                      <a:pPr algn="l" defTabSz="1015959">
                        <a:defRPr sz="1800"/>
                      </a:pPr>
                      <a:r>
                        <a:rPr sz="1300">
                          <a:solidFill>
                            <a:srgbClr val="333333"/>
                          </a:solidFill>
                          <a:latin typeface="Verdana"/>
                          <a:ea typeface="Verdana"/>
                          <a:cs typeface="Verdana"/>
                          <a:sym typeface="Verdana"/>
                        </a:rPr>
                        <a:t>Application/Library scripts</a:t>
                      </a:r>
                    </a:p>
                  </a:txBody>
                  <a:tcPr marL="12065" marR="12065" marT="12065" marB="12065" horzOverflow="overflow">
                    <a:lnR w="12700">
                      <a:solidFill>
                        <a:srgbClr val="000000"/>
                      </a:solidFill>
                    </a:lnR>
                    <a:solidFill>
                      <a:srgbClr val="EEEEEE"/>
                    </a:solidFill>
                  </a:tcPr>
                </a:tc>
                <a:extLst>
                  <a:ext uri="{0D108BD9-81ED-4DB2-BD59-A6C34878D82A}">
                    <a16:rowId xmlns:a16="http://schemas.microsoft.com/office/drawing/2014/main" val="10005"/>
                  </a:ext>
                </a:extLst>
              </a:tr>
              <a:tr h="457579">
                <a:tc>
                  <a:txBody>
                    <a:bodyPr/>
                    <a:lstStyle/>
                    <a:p>
                      <a:pPr algn="l" defTabSz="1015959">
                        <a:defRPr sz="1800"/>
                      </a:pPr>
                      <a:r>
                        <a:rPr sz="1300">
                          <a:solidFill>
                            <a:srgbClr val="333333"/>
                          </a:solidFill>
                          <a:latin typeface="Verdana"/>
                          <a:ea typeface="Verdana"/>
                          <a:cs typeface="Verdana"/>
                          <a:sym typeface="Verdana"/>
                        </a:rPr>
                        <a:t>src/main/webapp</a:t>
                      </a:r>
                    </a:p>
                  </a:txBody>
                  <a:tcPr marL="12065" marR="12065" marT="12065" marB="12065" horzOverflow="overflow">
                    <a:lnL w="12700">
                      <a:solidFill>
                        <a:srgbClr val="000000"/>
                      </a:solidFill>
                    </a:lnL>
                    <a:solidFill>
                      <a:srgbClr val="DDDDDD"/>
                    </a:solidFill>
                  </a:tcPr>
                </a:tc>
                <a:tc>
                  <a:txBody>
                    <a:bodyPr/>
                    <a:lstStyle/>
                    <a:p>
                      <a:pPr algn="l" defTabSz="1015959">
                        <a:defRPr sz="1800"/>
                      </a:pPr>
                      <a:r>
                        <a:rPr sz="1300">
                          <a:solidFill>
                            <a:srgbClr val="333333"/>
                          </a:solidFill>
                          <a:latin typeface="Verdana"/>
                          <a:ea typeface="Verdana"/>
                          <a:cs typeface="Verdana"/>
                          <a:sym typeface="Verdana"/>
                        </a:rPr>
                        <a:t>Web application sources</a:t>
                      </a:r>
                    </a:p>
                  </a:txBody>
                  <a:tcPr marL="12065" marR="12065" marT="12065" marB="12065" horzOverflow="overflow">
                    <a:lnR w="12700">
                      <a:solidFill>
                        <a:srgbClr val="000000"/>
                      </a:solidFill>
                    </a:lnR>
                    <a:solidFill>
                      <a:srgbClr val="DDDDDD"/>
                    </a:solidFill>
                  </a:tcPr>
                </a:tc>
                <a:extLst>
                  <a:ext uri="{0D108BD9-81ED-4DB2-BD59-A6C34878D82A}">
                    <a16:rowId xmlns:a16="http://schemas.microsoft.com/office/drawing/2014/main" val="10006"/>
                  </a:ext>
                </a:extLst>
              </a:tr>
              <a:tr h="457579">
                <a:tc>
                  <a:txBody>
                    <a:bodyPr/>
                    <a:lstStyle/>
                    <a:p>
                      <a:pPr algn="l" defTabSz="1015959">
                        <a:defRPr sz="1800"/>
                      </a:pPr>
                      <a:r>
                        <a:rPr sz="1300">
                          <a:solidFill>
                            <a:srgbClr val="333333"/>
                          </a:solidFill>
                          <a:latin typeface="Verdana"/>
                          <a:ea typeface="Verdana"/>
                          <a:cs typeface="Verdana"/>
                          <a:sym typeface="Verdana"/>
                        </a:rPr>
                        <a:t>src/test/java</a:t>
                      </a:r>
                    </a:p>
                  </a:txBody>
                  <a:tcPr marL="12065" marR="12065" marT="12065" marB="12065" horzOverflow="overflow">
                    <a:lnL w="12700">
                      <a:solidFill>
                        <a:srgbClr val="000000"/>
                      </a:solidFill>
                    </a:lnL>
                    <a:solidFill>
                      <a:srgbClr val="EEEEEE"/>
                    </a:solidFill>
                  </a:tcPr>
                </a:tc>
                <a:tc>
                  <a:txBody>
                    <a:bodyPr/>
                    <a:lstStyle/>
                    <a:p>
                      <a:pPr algn="l" defTabSz="1015959">
                        <a:defRPr sz="1800"/>
                      </a:pPr>
                      <a:r>
                        <a:rPr sz="1300">
                          <a:solidFill>
                            <a:srgbClr val="333333"/>
                          </a:solidFill>
                          <a:latin typeface="Verdana"/>
                          <a:ea typeface="Verdana"/>
                          <a:cs typeface="Verdana"/>
                          <a:sym typeface="Verdana"/>
                        </a:rPr>
                        <a:t>Test sources</a:t>
                      </a:r>
                    </a:p>
                  </a:txBody>
                  <a:tcPr marL="12065" marR="12065" marT="12065" marB="12065" horzOverflow="overflow">
                    <a:lnR w="12700">
                      <a:solidFill>
                        <a:srgbClr val="000000"/>
                      </a:solidFill>
                    </a:lnR>
                    <a:solidFill>
                      <a:srgbClr val="EEEEEE"/>
                    </a:solidFill>
                  </a:tcPr>
                </a:tc>
                <a:extLst>
                  <a:ext uri="{0D108BD9-81ED-4DB2-BD59-A6C34878D82A}">
                    <a16:rowId xmlns:a16="http://schemas.microsoft.com/office/drawing/2014/main" val="10007"/>
                  </a:ext>
                </a:extLst>
              </a:tr>
              <a:tr h="457579">
                <a:tc>
                  <a:txBody>
                    <a:bodyPr/>
                    <a:lstStyle/>
                    <a:p>
                      <a:pPr algn="l" defTabSz="1015959">
                        <a:defRPr sz="1800"/>
                      </a:pPr>
                      <a:r>
                        <a:rPr sz="1300">
                          <a:solidFill>
                            <a:srgbClr val="333333"/>
                          </a:solidFill>
                          <a:latin typeface="Verdana"/>
                          <a:ea typeface="Verdana"/>
                          <a:cs typeface="Verdana"/>
                          <a:sym typeface="Verdana"/>
                        </a:rPr>
                        <a:t>src/test/resources</a:t>
                      </a:r>
                    </a:p>
                  </a:txBody>
                  <a:tcPr marL="12065" marR="12065" marT="12065" marB="12065" horzOverflow="overflow">
                    <a:lnL w="12700">
                      <a:solidFill>
                        <a:srgbClr val="000000"/>
                      </a:solidFill>
                    </a:lnL>
                    <a:solidFill>
                      <a:srgbClr val="DDDDDD"/>
                    </a:solidFill>
                  </a:tcPr>
                </a:tc>
                <a:tc>
                  <a:txBody>
                    <a:bodyPr/>
                    <a:lstStyle/>
                    <a:p>
                      <a:pPr algn="l" defTabSz="1015959">
                        <a:defRPr sz="1800"/>
                      </a:pPr>
                      <a:r>
                        <a:rPr sz="1300">
                          <a:solidFill>
                            <a:srgbClr val="333333"/>
                          </a:solidFill>
                          <a:latin typeface="Verdana"/>
                          <a:ea typeface="Verdana"/>
                          <a:cs typeface="Verdana"/>
                          <a:sym typeface="Verdana"/>
                        </a:rPr>
                        <a:t>Test resources</a:t>
                      </a:r>
                    </a:p>
                  </a:txBody>
                  <a:tcPr marL="12065" marR="12065" marT="12065" marB="12065" horzOverflow="overflow">
                    <a:lnR w="12700">
                      <a:solidFill>
                        <a:srgbClr val="000000"/>
                      </a:solidFill>
                    </a:lnR>
                    <a:solidFill>
                      <a:srgbClr val="DDDDDD"/>
                    </a:solidFill>
                  </a:tcPr>
                </a:tc>
                <a:extLst>
                  <a:ext uri="{0D108BD9-81ED-4DB2-BD59-A6C34878D82A}">
                    <a16:rowId xmlns:a16="http://schemas.microsoft.com/office/drawing/2014/main" val="10008"/>
                  </a:ext>
                </a:extLst>
              </a:tr>
              <a:tr h="457579">
                <a:tc>
                  <a:txBody>
                    <a:bodyPr/>
                    <a:lstStyle/>
                    <a:p>
                      <a:pPr algn="l" defTabSz="1015959">
                        <a:defRPr sz="1800"/>
                      </a:pPr>
                      <a:r>
                        <a:rPr sz="1300">
                          <a:solidFill>
                            <a:srgbClr val="333333"/>
                          </a:solidFill>
                          <a:latin typeface="Verdana"/>
                          <a:ea typeface="Verdana"/>
                          <a:cs typeface="Verdana"/>
                          <a:sym typeface="Verdana"/>
                        </a:rPr>
                        <a:t>src/test/filters</a:t>
                      </a:r>
                    </a:p>
                  </a:txBody>
                  <a:tcPr marL="12065" marR="12065" marT="12065" marB="12065" horzOverflow="overflow">
                    <a:lnL w="12700">
                      <a:solidFill>
                        <a:srgbClr val="000000"/>
                      </a:solidFill>
                    </a:lnL>
                    <a:solidFill>
                      <a:srgbClr val="EEEEEE"/>
                    </a:solidFill>
                  </a:tcPr>
                </a:tc>
                <a:tc>
                  <a:txBody>
                    <a:bodyPr/>
                    <a:lstStyle/>
                    <a:p>
                      <a:pPr algn="l" defTabSz="1015959">
                        <a:defRPr sz="1800"/>
                      </a:pPr>
                      <a:r>
                        <a:rPr sz="1300">
                          <a:solidFill>
                            <a:srgbClr val="333333"/>
                          </a:solidFill>
                          <a:latin typeface="Verdana"/>
                          <a:ea typeface="Verdana"/>
                          <a:cs typeface="Verdana"/>
                          <a:sym typeface="Verdana"/>
                        </a:rPr>
                        <a:t>Test resource filter files</a:t>
                      </a:r>
                    </a:p>
                  </a:txBody>
                  <a:tcPr marL="12065" marR="12065" marT="12065" marB="12065" horzOverflow="overflow">
                    <a:lnR w="12700">
                      <a:solidFill>
                        <a:srgbClr val="000000"/>
                      </a:solidFill>
                    </a:lnR>
                    <a:solidFill>
                      <a:srgbClr val="EEEEEE"/>
                    </a:solidFill>
                  </a:tcPr>
                </a:tc>
                <a:extLst>
                  <a:ext uri="{0D108BD9-81ED-4DB2-BD59-A6C34878D82A}">
                    <a16:rowId xmlns:a16="http://schemas.microsoft.com/office/drawing/2014/main" val="10009"/>
                  </a:ext>
                </a:extLst>
              </a:tr>
              <a:tr h="457579">
                <a:tc>
                  <a:txBody>
                    <a:bodyPr/>
                    <a:lstStyle/>
                    <a:p>
                      <a:pPr algn="l" defTabSz="1015959">
                        <a:defRPr sz="1800"/>
                      </a:pPr>
                      <a:r>
                        <a:rPr sz="1300">
                          <a:solidFill>
                            <a:srgbClr val="333333"/>
                          </a:solidFill>
                          <a:latin typeface="Verdana"/>
                          <a:ea typeface="Verdana"/>
                          <a:cs typeface="Verdana"/>
                          <a:sym typeface="Verdana"/>
                        </a:rPr>
                        <a:t>src/site</a:t>
                      </a:r>
                    </a:p>
                  </a:txBody>
                  <a:tcPr marL="12065" marR="12065" marT="12065" marB="12065" horzOverflow="overflow">
                    <a:lnL w="12700">
                      <a:solidFill>
                        <a:srgbClr val="000000"/>
                      </a:solidFill>
                    </a:lnL>
                    <a:solidFill>
                      <a:srgbClr val="DDDDDD"/>
                    </a:solidFill>
                  </a:tcPr>
                </a:tc>
                <a:tc>
                  <a:txBody>
                    <a:bodyPr/>
                    <a:lstStyle/>
                    <a:p>
                      <a:pPr algn="l" defTabSz="1015959">
                        <a:defRPr sz="1800"/>
                      </a:pPr>
                      <a:r>
                        <a:rPr sz="1300">
                          <a:solidFill>
                            <a:srgbClr val="333333"/>
                          </a:solidFill>
                          <a:latin typeface="Verdana"/>
                          <a:ea typeface="Verdana"/>
                          <a:cs typeface="Verdana"/>
                          <a:sym typeface="Verdana"/>
                        </a:rPr>
                        <a:t>Site</a:t>
                      </a:r>
                    </a:p>
                  </a:txBody>
                  <a:tcPr marL="12065" marR="12065" marT="12065" marB="12065" horzOverflow="overflow">
                    <a:lnR w="12700">
                      <a:solidFill>
                        <a:srgbClr val="000000"/>
                      </a:solidFill>
                    </a:lnR>
                    <a:solidFill>
                      <a:srgbClr val="DDDDDD"/>
                    </a:solidFill>
                  </a:tcPr>
                </a:tc>
                <a:extLst>
                  <a:ext uri="{0D108BD9-81ED-4DB2-BD59-A6C34878D82A}">
                    <a16:rowId xmlns:a16="http://schemas.microsoft.com/office/drawing/2014/main" val="10010"/>
                  </a:ext>
                </a:extLst>
              </a:tr>
              <a:tr h="457579">
                <a:tc>
                  <a:txBody>
                    <a:bodyPr/>
                    <a:lstStyle/>
                    <a:p>
                      <a:pPr algn="l" defTabSz="1015959">
                        <a:defRPr sz="1800"/>
                      </a:pPr>
                      <a:r>
                        <a:rPr sz="1300">
                          <a:solidFill>
                            <a:srgbClr val="333333"/>
                          </a:solidFill>
                          <a:latin typeface="Verdana"/>
                          <a:ea typeface="Verdana"/>
                          <a:cs typeface="Verdana"/>
                          <a:sym typeface="Verdana"/>
                        </a:rPr>
                        <a:t>LICENSE.txt</a:t>
                      </a:r>
                    </a:p>
                  </a:txBody>
                  <a:tcPr marL="12065" marR="12065" marT="12065" marB="12065" horzOverflow="overflow">
                    <a:lnL w="12700">
                      <a:solidFill>
                        <a:srgbClr val="000000"/>
                      </a:solidFill>
                    </a:lnL>
                    <a:solidFill>
                      <a:srgbClr val="EEEEEE"/>
                    </a:solidFill>
                  </a:tcPr>
                </a:tc>
                <a:tc>
                  <a:txBody>
                    <a:bodyPr/>
                    <a:lstStyle/>
                    <a:p>
                      <a:pPr algn="l" defTabSz="1015959">
                        <a:defRPr sz="1800"/>
                      </a:pPr>
                      <a:r>
                        <a:rPr sz="1300">
                          <a:solidFill>
                            <a:srgbClr val="333333"/>
                          </a:solidFill>
                          <a:latin typeface="Verdana"/>
                          <a:ea typeface="Verdana"/>
                          <a:cs typeface="Verdana"/>
                          <a:sym typeface="Verdana"/>
                        </a:rPr>
                        <a:t>Project's license</a:t>
                      </a:r>
                    </a:p>
                  </a:txBody>
                  <a:tcPr marL="12065" marR="12065" marT="12065" marB="12065" horzOverflow="overflow">
                    <a:lnR w="12700">
                      <a:solidFill>
                        <a:srgbClr val="000000"/>
                      </a:solidFill>
                    </a:lnR>
                    <a:solidFill>
                      <a:srgbClr val="EEEEEE"/>
                    </a:solidFill>
                  </a:tcPr>
                </a:tc>
                <a:extLst>
                  <a:ext uri="{0D108BD9-81ED-4DB2-BD59-A6C34878D82A}">
                    <a16:rowId xmlns:a16="http://schemas.microsoft.com/office/drawing/2014/main" val="10011"/>
                  </a:ext>
                </a:extLst>
              </a:tr>
              <a:tr h="457579">
                <a:tc>
                  <a:txBody>
                    <a:bodyPr/>
                    <a:lstStyle/>
                    <a:p>
                      <a:pPr algn="l" defTabSz="1015959">
                        <a:defRPr sz="1800"/>
                      </a:pPr>
                      <a:r>
                        <a:rPr sz="1300">
                          <a:solidFill>
                            <a:srgbClr val="333333"/>
                          </a:solidFill>
                          <a:latin typeface="Verdana"/>
                          <a:ea typeface="Verdana"/>
                          <a:cs typeface="Verdana"/>
                          <a:sym typeface="Verdana"/>
                        </a:rPr>
                        <a:t>NOTICE.txt</a:t>
                      </a:r>
                    </a:p>
                  </a:txBody>
                  <a:tcPr marL="12065" marR="12065" marT="12065" marB="12065" horzOverflow="overflow">
                    <a:lnL w="12700">
                      <a:solidFill>
                        <a:srgbClr val="000000"/>
                      </a:solidFill>
                    </a:lnL>
                    <a:solidFill>
                      <a:srgbClr val="DDDDDD"/>
                    </a:solidFill>
                  </a:tcPr>
                </a:tc>
                <a:tc>
                  <a:txBody>
                    <a:bodyPr/>
                    <a:lstStyle/>
                    <a:p>
                      <a:pPr algn="l" defTabSz="1015959">
                        <a:defRPr sz="1800"/>
                      </a:pPr>
                      <a:r>
                        <a:rPr sz="1300">
                          <a:solidFill>
                            <a:srgbClr val="333333"/>
                          </a:solidFill>
                          <a:latin typeface="Verdana"/>
                          <a:ea typeface="Verdana"/>
                          <a:cs typeface="Verdana"/>
                          <a:sym typeface="Verdana"/>
                        </a:rPr>
                        <a:t>Notices and attributions required by libraries that the project depends on</a:t>
                      </a:r>
                    </a:p>
                  </a:txBody>
                  <a:tcPr marL="12065" marR="12065" marT="12065" marB="12065" horzOverflow="overflow">
                    <a:lnR w="12700">
                      <a:solidFill>
                        <a:srgbClr val="000000"/>
                      </a:solidFill>
                    </a:lnR>
                    <a:solidFill>
                      <a:srgbClr val="DDDDDD"/>
                    </a:solidFill>
                  </a:tcPr>
                </a:tc>
                <a:extLst>
                  <a:ext uri="{0D108BD9-81ED-4DB2-BD59-A6C34878D82A}">
                    <a16:rowId xmlns:a16="http://schemas.microsoft.com/office/drawing/2014/main" val="10012"/>
                  </a:ext>
                </a:extLst>
              </a:tr>
              <a:tr h="457579">
                <a:tc>
                  <a:txBody>
                    <a:bodyPr/>
                    <a:lstStyle/>
                    <a:p>
                      <a:pPr algn="l" defTabSz="1015959">
                        <a:defRPr sz="1800"/>
                      </a:pPr>
                      <a:r>
                        <a:rPr sz="1300">
                          <a:solidFill>
                            <a:srgbClr val="333333"/>
                          </a:solidFill>
                          <a:latin typeface="Verdana"/>
                          <a:ea typeface="Verdana"/>
                          <a:cs typeface="Verdana"/>
                          <a:sym typeface="Verdana"/>
                        </a:rPr>
                        <a:t>README.txt</a:t>
                      </a:r>
                    </a:p>
                  </a:txBody>
                  <a:tcPr marL="12065" marR="12065" marT="12065" marB="12065" horzOverflow="overflow">
                    <a:lnL w="12700">
                      <a:solidFill>
                        <a:srgbClr val="000000"/>
                      </a:solidFill>
                    </a:lnL>
                    <a:lnB w="12700">
                      <a:solidFill>
                        <a:srgbClr val="000000"/>
                      </a:solidFill>
                    </a:lnB>
                    <a:solidFill>
                      <a:srgbClr val="EEEEEE"/>
                    </a:solidFill>
                  </a:tcPr>
                </a:tc>
                <a:tc>
                  <a:txBody>
                    <a:bodyPr/>
                    <a:lstStyle/>
                    <a:p>
                      <a:pPr algn="l" defTabSz="1015959">
                        <a:defRPr sz="1800"/>
                      </a:pPr>
                      <a:r>
                        <a:rPr sz="1300">
                          <a:solidFill>
                            <a:srgbClr val="333333"/>
                          </a:solidFill>
                          <a:latin typeface="Verdana"/>
                          <a:ea typeface="Verdana"/>
                          <a:cs typeface="Verdana"/>
                          <a:sym typeface="Verdana"/>
                        </a:rPr>
                        <a:t>Project's readme</a:t>
                      </a:r>
                    </a:p>
                  </a:txBody>
                  <a:tcPr marL="12065" marR="12065" marT="12065" marB="12065" horzOverflow="overflow">
                    <a:lnR w="12700">
                      <a:solidFill>
                        <a:srgbClr val="000000"/>
                      </a:solidFill>
                    </a:lnR>
                    <a:lnB w="12700">
                      <a:solidFill>
                        <a:srgbClr val="000000"/>
                      </a:solidFill>
                    </a:lnB>
                    <a:solidFill>
                      <a:srgbClr val="EEEEEE"/>
                    </a:solidFill>
                  </a:tcPr>
                </a:tc>
                <a:extLst>
                  <a:ext uri="{0D108BD9-81ED-4DB2-BD59-A6C34878D82A}">
                    <a16:rowId xmlns:a16="http://schemas.microsoft.com/office/drawing/2014/main" val="10013"/>
                  </a:ext>
                </a:extLst>
              </a:tr>
            </a:tbl>
          </a:graphicData>
        </a:graphic>
      </p:graphicFrame>
      <p:pic>
        <p:nvPicPr>
          <p:cNvPr id="156" name="Picture 1" descr="Picture 1"/>
          <p:cNvPicPr>
            <a:picLocks noChangeAspect="1"/>
          </p:cNvPicPr>
          <p:nvPr/>
        </p:nvPicPr>
        <p:blipFill>
          <a:blip r:embed="rId2"/>
          <a:srcRect r="27042"/>
          <a:stretch>
            <a:fillRect/>
          </a:stretch>
        </p:blipFill>
        <p:spPr>
          <a:xfrm>
            <a:off x="9004300" y="1651000"/>
            <a:ext cx="2182190" cy="6451692"/>
          </a:xfrm>
          <a:prstGeom prst="rect">
            <a:avLst/>
          </a:prstGeom>
          <a:ln w="25400">
            <a:solidFill>
              <a:srgbClr val="77933C"/>
            </a:solidFill>
            <a:miter/>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54"/>
                                        </p:tgtEl>
                                        <p:attrNameLst>
                                          <p:attrName>style.visibility</p:attrName>
                                        </p:attrNameLst>
                                      </p:cBhvr>
                                      <p:to>
                                        <p:strVal val="visible"/>
                                      </p:to>
                                    </p:set>
                                    <p:animEffect transition="in" filter="dissolve">
                                      <p:cBhvr>
                                        <p:cTn id="7" dur="10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2" nodeType="clickEffect">
                                  <p:stCondLst>
                                    <p:cond delay="0"/>
                                  </p:stCondLst>
                                  <p:iterate>
                                    <p:tmAbs val="0"/>
                                  </p:iterate>
                                  <p:childTnLst>
                                    <p:set>
                                      <p:cBhvr>
                                        <p:cTn id="11" fill="hold"/>
                                        <p:tgtEl>
                                          <p:spTgt spid="155"/>
                                        </p:tgtEl>
                                        <p:attrNameLst>
                                          <p:attrName>style.visibility</p:attrName>
                                        </p:attrNameLst>
                                      </p:cBhvr>
                                      <p:to>
                                        <p:strVal val="visible"/>
                                      </p:to>
                                    </p:set>
                                    <p:anim calcmode="lin" valueType="num">
                                      <p:cBhvr>
                                        <p:cTn id="12" dur="1500" fill="hold"/>
                                        <p:tgtEl>
                                          <p:spTgt spid="155"/>
                                        </p:tgtEl>
                                        <p:attrNameLst>
                                          <p:attrName>ppt_x</p:attrName>
                                        </p:attrNameLst>
                                      </p:cBhvr>
                                      <p:tavLst>
                                        <p:tav tm="0">
                                          <p:val>
                                            <p:strVal val="#ppt_x"/>
                                          </p:val>
                                        </p:tav>
                                        <p:tav tm="100000">
                                          <p:val>
                                            <p:strVal val="#ppt_x"/>
                                          </p:val>
                                        </p:tav>
                                      </p:tavLst>
                                    </p:anim>
                                    <p:anim calcmode="lin" valueType="num">
                                      <p:cBhvr>
                                        <p:cTn id="13" dur="1500" fill="hold"/>
                                        <p:tgtEl>
                                          <p:spTgt spid="155"/>
                                        </p:tgtEl>
                                        <p:attrNameLst>
                                          <p:attrName>ppt_y</p:attrName>
                                        </p:attrNameLst>
                                      </p:cBhvr>
                                      <p:tavLst>
                                        <p:tav tm="0">
                                          <p:val>
                                            <p:strVal val="0-#ppt_h/2"/>
                                          </p:val>
                                        </p:tav>
                                        <p:tav tm="100000">
                                          <p:val>
                                            <p:strVal val="#ppt_y"/>
                                          </p:val>
                                        </p:tav>
                                      </p:tavLst>
                                    </p:anim>
                                  </p:childTnLst>
                                </p:cTn>
                              </p:par>
                            </p:childTnLst>
                          </p:cTn>
                        </p:par>
                        <p:par>
                          <p:cTn id="14" fill="hold">
                            <p:stCondLst>
                              <p:cond delay="1500"/>
                            </p:stCondLst>
                            <p:childTnLst>
                              <p:par>
                                <p:cTn id="15" presetID="2" presetClass="entr" presetSubtype="1" fill="hold" grpId="3" nodeType="afterEffect">
                                  <p:stCondLst>
                                    <p:cond delay="0"/>
                                  </p:stCondLst>
                                  <p:iterate>
                                    <p:tmAbs val="0"/>
                                  </p:iterate>
                                  <p:childTnLst>
                                    <p:set>
                                      <p:cBhvr>
                                        <p:cTn id="16" fill="hold"/>
                                        <p:tgtEl>
                                          <p:spTgt spid="156"/>
                                        </p:tgtEl>
                                        <p:attrNameLst>
                                          <p:attrName>style.visibility</p:attrName>
                                        </p:attrNameLst>
                                      </p:cBhvr>
                                      <p:to>
                                        <p:strVal val="visible"/>
                                      </p:to>
                                    </p:set>
                                    <p:anim calcmode="lin" valueType="num">
                                      <p:cBhvr>
                                        <p:cTn id="17" dur="1500" fill="hold"/>
                                        <p:tgtEl>
                                          <p:spTgt spid="156"/>
                                        </p:tgtEl>
                                        <p:attrNameLst>
                                          <p:attrName>ppt_x</p:attrName>
                                        </p:attrNameLst>
                                      </p:cBhvr>
                                      <p:tavLst>
                                        <p:tav tm="0">
                                          <p:val>
                                            <p:strVal val="#ppt_x"/>
                                          </p:val>
                                        </p:tav>
                                        <p:tav tm="100000">
                                          <p:val>
                                            <p:strVal val="#ppt_x"/>
                                          </p:val>
                                        </p:tav>
                                      </p:tavLst>
                                    </p:anim>
                                    <p:anim calcmode="lin" valueType="num">
                                      <p:cBhvr>
                                        <p:cTn id="18" dur="1500" fill="hold"/>
                                        <p:tgtEl>
                                          <p:spTgt spid="15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1" animBg="1" advAuto="0"/>
      <p:bldP spid="155" grpId="2" animBg="1" advAuto="0"/>
      <p:bldP spid="156" grpId="3"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hose external libraries that a project uses are called dependencies. The dependency management feature in Maven ensures automatic download of those libraries from a central repository, so you don’t have to store them locally.…"/>
          <p:cNvSpPr txBox="1">
            <a:spLocks noGrp="1"/>
          </p:cNvSpPr>
          <p:nvPr>
            <p:ph type="ctrTitle"/>
          </p:nvPr>
        </p:nvSpPr>
        <p:spPr>
          <a:xfrm>
            <a:off x="1270000" y="1638300"/>
            <a:ext cx="10464800" cy="2526408"/>
          </a:xfrm>
          <a:prstGeom prst="rect">
            <a:avLst/>
          </a:prstGeom>
        </p:spPr>
        <p:txBody>
          <a:bodyPr>
            <a:normAutofit/>
          </a:bodyPr>
          <a:lstStyle/>
          <a:p>
            <a:pPr marL="342900" indent="-342900" algn="l" defTabSz="479044">
              <a:spcBef>
                <a:spcPts val="3400"/>
              </a:spcBef>
              <a:buFont typeface="Wingdings" pitchFamily="2" charset="2"/>
              <a:buChar char="Ø"/>
              <a:defRPr sz="2460">
                <a:latin typeface="Rockwell"/>
                <a:ea typeface="Rockwell"/>
                <a:cs typeface="Rockwell"/>
                <a:sym typeface="Rockwell"/>
              </a:defRPr>
            </a:pPr>
            <a:r>
              <a:rPr dirty="0"/>
              <a:t>Those external libraries that a project uses are called dependencies. The dependency management feature in Maven ensures automatic download of those libraries from a central repository, so you don’t have to store them locally.</a:t>
            </a:r>
          </a:p>
          <a:p>
            <a:pPr marL="342900" indent="-342900" algn="l" defTabSz="831818">
              <a:spcBef>
                <a:spcPts val="400"/>
              </a:spcBef>
              <a:buFont typeface="Wingdings" pitchFamily="2" charset="2"/>
              <a:buChar char="Ø"/>
              <a:defRPr sz="2460">
                <a:latin typeface="Rockwell"/>
                <a:ea typeface="Rockwell"/>
                <a:cs typeface="Rockwell"/>
                <a:sym typeface="Rockwell"/>
              </a:defRPr>
            </a:pPr>
            <a:r>
              <a:rPr dirty="0"/>
              <a:t>In order to declare a dependency on an external library, you need to provide the </a:t>
            </a:r>
            <a:r>
              <a:rPr dirty="0" err="1"/>
              <a:t>groupId</a:t>
            </a:r>
            <a:r>
              <a:rPr dirty="0"/>
              <a:t>, </a:t>
            </a:r>
            <a:r>
              <a:rPr dirty="0" err="1"/>
              <a:t>artifactId</a:t>
            </a:r>
            <a:r>
              <a:rPr dirty="0"/>
              <a:t>, and the version of the library.</a:t>
            </a:r>
          </a:p>
        </p:txBody>
      </p:sp>
      <p:sp>
        <p:nvSpPr>
          <p:cNvPr id="159" name="Dependencies"/>
          <p:cNvSpPr txBox="1">
            <a:spLocks noGrp="1"/>
          </p:cNvSpPr>
          <p:nvPr>
            <p:ph type="subTitle" idx="1"/>
          </p:nvPr>
        </p:nvSpPr>
        <p:spPr>
          <a:xfrm>
            <a:off x="1270000" y="431800"/>
            <a:ext cx="10464800" cy="1130300"/>
          </a:xfrm>
          <a:prstGeom prst="rect">
            <a:avLst/>
          </a:prstGeom>
        </p:spPr>
        <p:txBody>
          <a:bodyPr>
            <a:normAutofit/>
          </a:bodyPr>
          <a:lstStyle>
            <a:lvl1pPr defTabSz="490727">
              <a:defRPr sz="6719">
                <a:solidFill>
                  <a:schemeClr val="accent6">
                    <a:satOff val="-15808"/>
                    <a:lumOff val="-17557"/>
                  </a:schemeClr>
                </a:solidFill>
                <a:latin typeface="Phosphate Inline"/>
                <a:ea typeface="Phosphate Inline"/>
                <a:cs typeface="Phosphate Inline"/>
                <a:sym typeface="Phosphate Inline"/>
              </a:defRPr>
            </a:lvl1pPr>
          </a:lstStyle>
          <a:p>
            <a:r>
              <a:t>Dependencies</a:t>
            </a:r>
          </a:p>
        </p:txBody>
      </p:sp>
      <p:pic>
        <p:nvPicPr>
          <p:cNvPr id="160" name="Screenshot 2019-11-18 at 11.29.53 PM.png" descr="Screenshot 2019-11-18 at 11.29.53 PM.png"/>
          <p:cNvPicPr>
            <a:picLocks noChangeAspect="1"/>
          </p:cNvPicPr>
          <p:nvPr/>
        </p:nvPicPr>
        <p:blipFill>
          <a:blip r:embed="rId2"/>
          <a:stretch>
            <a:fillRect/>
          </a:stretch>
        </p:blipFill>
        <p:spPr>
          <a:xfrm>
            <a:off x="2627114" y="4240907"/>
            <a:ext cx="6666012" cy="3936621"/>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59"/>
                                        </p:tgtEl>
                                        <p:attrNameLst>
                                          <p:attrName>style.visibility</p:attrName>
                                        </p:attrNameLst>
                                      </p:cBhvr>
                                      <p:to>
                                        <p:strVal val="visible"/>
                                      </p:to>
                                    </p:set>
                                    <p:animEffect transition="in" filter="dissolve">
                                      <p:cBhvr>
                                        <p:cTn id="7" dur="10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type="wd">
                                    <p:tmAbs val="0"/>
                                  </p:iterate>
                                  <p:childTnLst>
                                    <p:set>
                                      <p:cBhvr>
                                        <p:cTn id="11" fill="hold"/>
                                        <p:tgtEl>
                                          <p:spTgt spid="158"/>
                                        </p:tgtEl>
                                        <p:attrNameLst>
                                          <p:attrName>style.visibility</p:attrName>
                                        </p:attrNameLst>
                                      </p:cBhvr>
                                      <p:to>
                                        <p:strVal val="visible"/>
                                      </p:to>
                                    </p:set>
                                    <p:animEffect transition="in" filter="dissolve">
                                      <p:cBhvr>
                                        <p:cTn id="12" dur="10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3" nodeType="clickEffect">
                                  <p:stCondLst>
                                    <p:cond delay="0"/>
                                  </p:stCondLst>
                                  <p:iterate>
                                    <p:tmAbs val="0"/>
                                  </p:iterate>
                                  <p:childTnLst>
                                    <p:set>
                                      <p:cBhvr>
                                        <p:cTn id="16" fill="hold"/>
                                        <p:tgtEl>
                                          <p:spTgt spid="160"/>
                                        </p:tgtEl>
                                        <p:attrNameLst>
                                          <p:attrName>style.visibility</p:attrName>
                                        </p:attrNameLst>
                                      </p:cBhvr>
                                      <p:to>
                                        <p:strVal val="visible"/>
                                      </p:to>
                                    </p:set>
                                    <p:anim calcmode="lin" valueType="num">
                                      <p:cBhvr>
                                        <p:cTn id="17" dur="1500" fill="hold"/>
                                        <p:tgtEl>
                                          <p:spTgt spid="160"/>
                                        </p:tgtEl>
                                        <p:attrNameLst>
                                          <p:attrName>ppt_x</p:attrName>
                                        </p:attrNameLst>
                                      </p:cBhvr>
                                      <p:tavLst>
                                        <p:tav tm="0">
                                          <p:val>
                                            <p:strVal val="#ppt_x"/>
                                          </p:val>
                                        </p:tav>
                                        <p:tav tm="100000">
                                          <p:val>
                                            <p:strVal val="#ppt_x"/>
                                          </p:val>
                                        </p:tav>
                                      </p:tavLst>
                                    </p:anim>
                                    <p:anim calcmode="lin" valueType="num">
                                      <p:cBhvr>
                                        <p:cTn id="18" dur="1500" fill="hold"/>
                                        <p:tgtEl>
                                          <p:spTgt spid="16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2" animBg="1" advAuto="0"/>
      <p:bldP spid="159" grpId="1" animBg="1" advAuto="0"/>
      <p:bldP spid="160" grpId="3"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A snapshot version in Maven is one that has not been released.…"/>
          <p:cNvSpPr txBox="1">
            <a:spLocks noGrp="1"/>
          </p:cNvSpPr>
          <p:nvPr>
            <p:ph type="ctrTitle"/>
          </p:nvPr>
        </p:nvSpPr>
        <p:spPr>
          <a:xfrm>
            <a:off x="1270000" y="1638300"/>
            <a:ext cx="10464800" cy="3495824"/>
          </a:xfrm>
          <a:prstGeom prst="rect">
            <a:avLst/>
          </a:prstGeom>
        </p:spPr>
        <p:txBody>
          <a:bodyPr>
            <a:normAutofit/>
          </a:bodyPr>
          <a:lstStyle/>
          <a:p>
            <a:pPr marL="342900" indent="-342900" algn="l" defTabSz="373887">
              <a:spcBef>
                <a:spcPts val="700"/>
              </a:spcBef>
              <a:buSzPct val="50000"/>
              <a:buFont typeface="Wingdings" pitchFamily="2" charset="2"/>
              <a:buChar char="Ø"/>
              <a:defRPr sz="2048">
                <a:latin typeface="Helvetica Neue"/>
                <a:ea typeface="Helvetica Neue"/>
                <a:cs typeface="Helvetica Neue"/>
                <a:sym typeface="Helvetica Neue"/>
              </a:defRPr>
            </a:pPr>
            <a:r>
              <a:rPr dirty="0"/>
              <a:t>A snapshot version in Maven is one that has not been released. </a:t>
            </a:r>
          </a:p>
          <a:p>
            <a:pPr marL="342900" indent="-342900" algn="l" defTabSz="373887">
              <a:spcBef>
                <a:spcPts val="700"/>
              </a:spcBef>
              <a:buSzPct val="50000"/>
              <a:buFont typeface="Wingdings" pitchFamily="2" charset="2"/>
              <a:buChar char="Ø"/>
              <a:defRPr sz="2048">
                <a:latin typeface="Helvetica Neue"/>
                <a:ea typeface="Helvetica Neue"/>
                <a:cs typeface="Helvetica Neue"/>
                <a:sym typeface="Helvetica Neue"/>
              </a:defRPr>
            </a:pPr>
            <a:r>
              <a:rPr dirty="0"/>
              <a:t>The difference between a “real” version and a snapshot version is that snapshots might get updates. That means that downloading 1.0-SNAPSHOT today might give a different file than downloading it yesterday or tomorrow.</a:t>
            </a:r>
          </a:p>
          <a:p>
            <a:pPr marL="342900" indent="-342900" algn="l" defTabSz="373887">
              <a:spcBef>
                <a:spcPts val="700"/>
              </a:spcBef>
              <a:buSzPct val="50000"/>
              <a:buFont typeface="Wingdings" pitchFamily="2" charset="2"/>
              <a:buChar char="Ø"/>
              <a:defRPr sz="2048">
                <a:latin typeface="Helvetica Neue"/>
                <a:ea typeface="Helvetica Neue"/>
                <a:cs typeface="Helvetica Neue"/>
                <a:sym typeface="Helvetica Neue"/>
              </a:defRPr>
            </a:pPr>
            <a:r>
              <a:rPr dirty="0"/>
              <a:t>Usually, snapshot dependencies should only exist during development and no released version (i.e. no non-snapshot) should have a dependency on a snapshot version.</a:t>
            </a:r>
          </a:p>
          <a:p>
            <a:pPr marL="342900" indent="-342900" algn="l" defTabSz="373887">
              <a:spcBef>
                <a:spcPts val="700"/>
              </a:spcBef>
              <a:buSzPct val="50000"/>
              <a:buFont typeface="Wingdings" pitchFamily="2" charset="2"/>
              <a:buChar char="Ø"/>
              <a:defRPr sz="2048">
                <a:latin typeface="Helvetica Neue"/>
                <a:ea typeface="Helvetica Neue"/>
                <a:cs typeface="Helvetica Neue"/>
                <a:sym typeface="Helvetica Neue"/>
              </a:defRPr>
            </a:pPr>
            <a:r>
              <a:rPr dirty="0"/>
              <a:t>The snapshot is not necessarily more stable: it is just the latest build. The snapshot precedes the actual release, it does not come after it. Indeed, version numbers typically do not refer to branches</a:t>
            </a:r>
          </a:p>
        </p:txBody>
      </p:sp>
      <p:sp>
        <p:nvSpPr>
          <p:cNvPr id="163" name="Snapshots"/>
          <p:cNvSpPr txBox="1">
            <a:spLocks noGrp="1"/>
          </p:cNvSpPr>
          <p:nvPr>
            <p:ph type="subTitle" idx="1"/>
          </p:nvPr>
        </p:nvSpPr>
        <p:spPr>
          <a:xfrm>
            <a:off x="1270000" y="431800"/>
            <a:ext cx="10464800" cy="1130300"/>
          </a:xfrm>
          <a:prstGeom prst="rect">
            <a:avLst/>
          </a:prstGeom>
        </p:spPr>
        <p:txBody>
          <a:bodyPr>
            <a:normAutofit/>
          </a:bodyPr>
          <a:lstStyle>
            <a:lvl1pPr defTabSz="490727">
              <a:defRPr sz="6719">
                <a:solidFill>
                  <a:schemeClr val="accent6">
                    <a:satOff val="-15808"/>
                    <a:lumOff val="-17557"/>
                  </a:schemeClr>
                </a:solidFill>
                <a:latin typeface="Phosphate Inline"/>
                <a:ea typeface="Phosphate Inline"/>
                <a:cs typeface="Phosphate Inline"/>
                <a:sym typeface="Phosphate Inline"/>
              </a:defRPr>
            </a:lvl1pPr>
          </a:lstStyle>
          <a:p>
            <a:r>
              <a:t>Snapshots</a:t>
            </a:r>
          </a:p>
        </p:txBody>
      </p:sp>
      <p:pic>
        <p:nvPicPr>
          <p:cNvPr id="164" name="continuous-deliverywithmaven-26-728.jpg" descr="continuous-deliverywithmaven-26-728.jpg"/>
          <p:cNvPicPr>
            <a:picLocks noChangeAspect="1"/>
          </p:cNvPicPr>
          <p:nvPr/>
        </p:nvPicPr>
        <p:blipFill>
          <a:blip r:embed="rId2"/>
          <a:stretch>
            <a:fillRect/>
          </a:stretch>
        </p:blipFill>
        <p:spPr>
          <a:xfrm>
            <a:off x="3738033" y="5210323"/>
            <a:ext cx="4182534" cy="3136901"/>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63"/>
                                        </p:tgtEl>
                                        <p:attrNameLst>
                                          <p:attrName>style.visibility</p:attrName>
                                        </p:attrNameLst>
                                      </p:cBhvr>
                                      <p:to>
                                        <p:strVal val="visible"/>
                                      </p:to>
                                    </p:set>
                                    <p:animEffect transition="in" filter="dissolve">
                                      <p:cBhvr>
                                        <p:cTn id="7" dur="1000"/>
                                        <p:tgtEl>
                                          <p:spTgt spid="16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2" nodeType="clickEffect">
                                  <p:stCondLst>
                                    <p:cond delay="0"/>
                                  </p:stCondLst>
                                  <p:iterate type="wd">
                                    <p:tmAbs val="0"/>
                                  </p:iterate>
                                  <p:childTnLst>
                                    <p:set>
                                      <p:cBhvr>
                                        <p:cTn id="11" fill="hold"/>
                                        <p:tgtEl>
                                          <p:spTgt spid="162"/>
                                        </p:tgtEl>
                                        <p:attrNameLst>
                                          <p:attrName>style.visibility</p:attrName>
                                        </p:attrNameLst>
                                      </p:cBhvr>
                                      <p:to>
                                        <p:strVal val="visible"/>
                                      </p:to>
                                    </p:set>
                                    <p:anim calcmode="lin" valueType="num">
                                      <p:cBhvr>
                                        <p:cTn id="12" dur="1000" fill="hold"/>
                                        <p:tgtEl>
                                          <p:spTgt spid="162"/>
                                        </p:tgtEl>
                                        <p:attrNameLst>
                                          <p:attrName>ppt_x</p:attrName>
                                        </p:attrNameLst>
                                      </p:cBhvr>
                                      <p:tavLst>
                                        <p:tav tm="0">
                                          <p:val>
                                            <p:strVal val="0-#ppt_w/2"/>
                                          </p:val>
                                        </p:tav>
                                        <p:tav tm="100000">
                                          <p:val>
                                            <p:strVal val="#ppt_x"/>
                                          </p:val>
                                        </p:tav>
                                      </p:tavLst>
                                    </p:anim>
                                    <p:anim calcmode="lin" valueType="num">
                                      <p:cBhvr>
                                        <p:cTn id="13" dur="1000" fill="hold"/>
                                        <p:tgtEl>
                                          <p:spTgt spid="16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3" nodeType="clickEffect">
                                  <p:stCondLst>
                                    <p:cond delay="0"/>
                                  </p:stCondLst>
                                  <p:iterate>
                                    <p:tmAbs val="0"/>
                                  </p:iterate>
                                  <p:childTnLst>
                                    <p:set>
                                      <p:cBhvr>
                                        <p:cTn id="17" fill="hold"/>
                                        <p:tgtEl>
                                          <p:spTgt spid="164"/>
                                        </p:tgtEl>
                                        <p:attrNameLst>
                                          <p:attrName>style.visibility</p:attrName>
                                        </p:attrNameLst>
                                      </p:cBhvr>
                                      <p:to>
                                        <p:strVal val="visible"/>
                                      </p:to>
                                    </p:set>
                                    <p:anim calcmode="lin" valueType="num">
                                      <p:cBhvr>
                                        <p:cTn id="18" dur="1500" fill="hold"/>
                                        <p:tgtEl>
                                          <p:spTgt spid="164"/>
                                        </p:tgtEl>
                                        <p:attrNameLst>
                                          <p:attrName>ppt_x</p:attrName>
                                        </p:attrNameLst>
                                      </p:cBhvr>
                                      <p:tavLst>
                                        <p:tav tm="0">
                                          <p:val>
                                            <p:strVal val="#ppt_x"/>
                                          </p:val>
                                        </p:tav>
                                        <p:tav tm="100000">
                                          <p:val>
                                            <p:strVal val="#ppt_x"/>
                                          </p:val>
                                        </p:tav>
                                      </p:tavLst>
                                    </p:anim>
                                    <p:anim calcmode="lin" valueType="num">
                                      <p:cBhvr>
                                        <p:cTn id="19" dur="1500" fill="hold"/>
                                        <p:tgtEl>
                                          <p:spTgt spid="16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2" animBg="1" advAuto="0"/>
      <p:bldP spid="163" grpId="1" animBg="1" advAuto="0"/>
      <p:bldP spid="164" grpId="3"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 maven repository is a directory of packaged JAR file with pom.xml file. Maven searches for dependencies in the repositories.…"/>
          <p:cNvSpPr txBox="1">
            <a:spLocks noGrp="1"/>
          </p:cNvSpPr>
          <p:nvPr>
            <p:ph type="ctrTitle"/>
          </p:nvPr>
        </p:nvSpPr>
        <p:spPr>
          <a:xfrm>
            <a:off x="1270000" y="1638300"/>
            <a:ext cx="10464800" cy="6811433"/>
          </a:xfrm>
          <a:prstGeom prst="rect">
            <a:avLst/>
          </a:prstGeom>
        </p:spPr>
        <p:txBody>
          <a:bodyPr>
            <a:normAutofit/>
          </a:bodyPr>
          <a:lstStyle/>
          <a:p>
            <a:pPr marL="342900" indent="-342900" algn="l" defTabSz="408940">
              <a:lnSpc>
                <a:spcPct val="150000"/>
              </a:lnSpc>
              <a:spcBef>
                <a:spcPts val="2900"/>
              </a:spcBef>
              <a:buFont typeface="Wingdings" pitchFamily="2" charset="2"/>
              <a:buChar char="Ø"/>
              <a:defRPr sz="2240">
                <a:latin typeface="Rockwell"/>
                <a:ea typeface="Rockwell"/>
                <a:cs typeface="Rockwell"/>
                <a:sym typeface="Rockwell"/>
              </a:defRPr>
            </a:pPr>
            <a:r>
              <a:rPr dirty="0"/>
              <a:t>A maven repository is a directory of packaged JAR file with </a:t>
            </a:r>
            <a:r>
              <a:rPr dirty="0" err="1"/>
              <a:t>pom.xml</a:t>
            </a:r>
            <a:r>
              <a:rPr dirty="0"/>
              <a:t> file. Maven searches for dependencies in the repositories.</a:t>
            </a:r>
          </a:p>
          <a:p>
            <a:pPr marL="342900" indent="-342900" algn="l" defTabSz="408940">
              <a:lnSpc>
                <a:spcPct val="150000"/>
              </a:lnSpc>
              <a:spcBef>
                <a:spcPts val="2900"/>
              </a:spcBef>
              <a:buSzPct val="50000"/>
              <a:buFont typeface="Wingdings" pitchFamily="2" charset="2"/>
              <a:buChar char="Ø"/>
              <a:defRPr sz="2240">
                <a:latin typeface="Rockwell"/>
                <a:ea typeface="Rockwell"/>
                <a:cs typeface="Rockwell"/>
                <a:sym typeface="Rockwell"/>
              </a:defRPr>
            </a:pPr>
            <a:r>
              <a:rPr dirty="0"/>
              <a:t>A repository in Maven is used to hold build artifacts and dependencies of varying types. The default local repository is located in the .m2/repository folder under the home directory of the user.</a:t>
            </a:r>
          </a:p>
          <a:p>
            <a:pPr marL="342900" indent="-342900" algn="l" defTabSz="408940">
              <a:lnSpc>
                <a:spcPct val="150000"/>
              </a:lnSpc>
              <a:spcBef>
                <a:spcPts val="2900"/>
              </a:spcBef>
              <a:buSzPct val="50000"/>
              <a:buFont typeface="Wingdings" pitchFamily="2" charset="2"/>
              <a:buChar char="Ø"/>
              <a:defRPr sz="2240">
                <a:latin typeface="Rockwell"/>
                <a:ea typeface="Rockwell"/>
                <a:cs typeface="Rockwell"/>
                <a:sym typeface="Rockwell"/>
              </a:defRPr>
            </a:pPr>
            <a:r>
              <a:rPr dirty="0"/>
              <a:t>If an artifact or a plug-in is available in the local repository, Maven uses it. Otherwise, it is downloaded from a central repository and stored in the local repository. The default central repository is Maven Central.</a:t>
            </a:r>
          </a:p>
          <a:p>
            <a:pPr marL="342900" indent="-342900" algn="l" defTabSz="408940">
              <a:lnSpc>
                <a:spcPct val="150000"/>
              </a:lnSpc>
              <a:spcBef>
                <a:spcPts val="2900"/>
              </a:spcBef>
              <a:buSzPct val="50000"/>
              <a:buFont typeface="Wingdings" pitchFamily="2" charset="2"/>
              <a:buChar char="Ø"/>
              <a:defRPr sz="2240">
                <a:latin typeface="Rockwell"/>
                <a:ea typeface="Rockwell"/>
                <a:cs typeface="Rockwell"/>
                <a:sym typeface="Rockwell"/>
              </a:defRPr>
            </a:pPr>
            <a:r>
              <a:rPr dirty="0"/>
              <a:t>Some libraries, such as </a:t>
            </a:r>
            <a:r>
              <a:rPr dirty="0" err="1"/>
              <a:t>JBoss</a:t>
            </a:r>
            <a:r>
              <a:rPr dirty="0"/>
              <a:t> server, are not available at the central repository but are available at an alternate repository. For those libraries, you need to provide the URL to the alternate repository inside </a:t>
            </a:r>
            <a:r>
              <a:rPr dirty="0" err="1"/>
              <a:t>pom.xml</a:t>
            </a:r>
            <a:r>
              <a:rPr dirty="0"/>
              <a:t> file:</a:t>
            </a:r>
          </a:p>
        </p:txBody>
      </p:sp>
      <p:sp>
        <p:nvSpPr>
          <p:cNvPr id="167" name="Repositories"/>
          <p:cNvSpPr txBox="1">
            <a:spLocks noGrp="1"/>
          </p:cNvSpPr>
          <p:nvPr>
            <p:ph type="subTitle" idx="1"/>
          </p:nvPr>
        </p:nvSpPr>
        <p:spPr>
          <a:xfrm>
            <a:off x="1270000" y="381000"/>
            <a:ext cx="10464800" cy="1130300"/>
          </a:xfrm>
          <a:prstGeom prst="rect">
            <a:avLst/>
          </a:prstGeom>
        </p:spPr>
        <p:txBody>
          <a:bodyPr>
            <a:normAutofit/>
          </a:bodyPr>
          <a:lstStyle>
            <a:lvl1pPr defTabSz="490727">
              <a:defRPr sz="6719">
                <a:solidFill>
                  <a:schemeClr val="accent6">
                    <a:satOff val="-15808"/>
                    <a:lumOff val="-17557"/>
                  </a:schemeClr>
                </a:solidFill>
                <a:latin typeface="Phosphate Inline"/>
                <a:ea typeface="Phosphate Inline"/>
                <a:cs typeface="Phosphate Inline"/>
                <a:sym typeface="Phosphate Inline"/>
              </a:defRPr>
            </a:lvl1pPr>
          </a:lstStyle>
          <a:p>
            <a:r>
              <a:t>Repositories</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67"/>
                                        </p:tgtEl>
                                        <p:attrNameLst>
                                          <p:attrName>style.visibility</p:attrName>
                                        </p:attrNameLst>
                                      </p:cBhvr>
                                      <p:to>
                                        <p:strVal val="visible"/>
                                      </p:to>
                                    </p:set>
                                    <p:animEffect transition="in" filter="dissolve">
                                      <p:cBhvr>
                                        <p:cTn id="7" dur="10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type="wd">
                                    <p:tmAbs val="0"/>
                                  </p:iterate>
                                  <p:childTnLst>
                                    <p:set>
                                      <p:cBhvr>
                                        <p:cTn id="11" fill="hold"/>
                                        <p:tgtEl>
                                          <p:spTgt spid="166"/>
                                        </p:tgtEl>
                                        <p:attrNameLst>
                                          <p:attrName>style.visibility</p:attrName>
                                        </p:attrNameLst>
                                      </p:cBhvr>
                                      <p:to>
                                        <p:strVal val="visible"/>
                                      </p:to>
                                    </p:set>
                                    <p:animEffect transition="in" filter="dissolve">
                                      <p:cBhvr>
                                        <p:cTn id="12" dur="10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2" animBg="1" advAuto="0"/>
      <p:bldP spid="167" grpId="1"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here are 3 types of maven repository:…"/>
          <p:cNvSpPr txBox="1">
            <a:spLocks noGrp="1"/>
          </p:cNvSpPr>
          <p:nvPr>
            <p:ph type="ctrTitle"/>
          </p:nvPr>
        </p:nvSpPr>
        <p:spPr>
          <a:xfrm>
            <a:off x="1270000" y="1917700"/>
            <a:ext cx="10464800" cy="5626646"/>
          </a:xfrm>
          <a:prstGeom prst="rect">
            <a:avLst/>
          </a:prstGeom>
        </p:spPr>
        <p:txBody>
          <a:bodyPr>
            <a:normAutofit/>
          </a:bodyPr>
          <a:lstStyle/>
          <a:p>
            <a:pPr algn="l" defTabSz="490727">
              <a:spcBef>
                <a:spcPts val="700"/>
              </a:spcBef>
              <a:buFont typeface="Arial"/>
              <a:defRPr sz="2688">
                <a:latin typeface="Rockwell"/>
                <a:ea typeface="Rockwell"/>
                <a:cs typeface="Rockwell"/>
                <a:sym typeface="Rockwell"/>
              </a:defRPr>
            </a:pPr>
            <a:r>
              <a:rPr dirty="0"/>
              <a:t>There are 3 types of maven repository:</a:t>
            </a:r>
          </a:p>
          <a:p>
            <a:pPr marL="373379" indent="-373379" algn="l" defTabSz="490727">
              <a:spcBef>
                <a:spcPts val="700"/>
              </a:spcBef>
              <a:buSzPct val="50000"/>
              <a:defRPr sz="2688">
                <a:latin typeface="Rockwell"/>
                <a:ea typeface="Rockwell"/>
                <a:cs typeface="Rockwell"/>
                <a:sym typeface="Rockwell"/>
              </a:defRPr>
            </a:pPr>
            <a:r>
              <a:rPr dirty="0"/>
              <a:t>Local Repository</a:t>
            </a:r>
          </a:p>
          <a:p>
            <a:pPr marL="373379" indent="-373379" algn="l" defTabSz="490727">
              <a:spcBef>
                <a:spcPts val="700"/>
              </a:spcBef>
              <a:buSzPct val="50000"/>
              <a:defRPr sz="2688">
                <a:latin typeface="Rockwell"/>
                <a:ea typeface="Rockwell"/>
                <a:cs typeface="Rockwell"/>
                <a:sym typeface="Rockwell"/>
              </a:defRPr>
            </a:pPr>
            <a:r>
              <a:rPr dirty="0"/>
              <a:t>Central Repository</a:t>
            </a:r>
          </a:p>
          <a:p>
            <a:pPr marL="373379" indent="-373379" algn="l" defTabSz="490727">
              <a:spcBef>
                <a:spcPts val="700"/>
              </a:spcBef>
              <a:buSzPct val="50000"/>
              <a:defRPr sz="2688">
                <a:latin typeface="Rockwell"/>
                <a:ea typeface="Rockwell"/>
                <a:cs typeface="Rockwell"/>
                <a:sym typeface="Rockwell"/>
              </a:defRPr>
            </a:pPr>
            <a:r>
              <a:rPr dirty="0"/>
              <a:t>Remote Repository</a:t>
            </a:r>
          </a:p>
          <a:p>
            <a:pPr algn="l" defTabSz="490727">
              <a:spcBef>
                <a:spcPts val="700"/>
              </a:spcBef>
              <a:defRPr sz="2688">
                <a:latin typeface="Rockwell"/>
                <a:ea typeface="Rockwell"/>
                <a:cs typeface="Rockwell"/>
                <a:sym typeface="Rockwell"/>
              </a:defRPr>
            </a:pPr>
            <a:endParaRPr dirty="0"/>
          </a:p>
          <a:p>
            <a:pPr algn="l" defTabSz="490727">
              <a:spcBef>
                <a:spcPts val="700"/>
              </a:spcBef>
              <a:buFont typeface="Arial"/>
              <a:defRPr sz="2688">
                <a:latin typeface="Rockwell"/>
                <a:ea typeface="Rockwell"/>
                <a:cs typeface="Rockwell"/>
                <a:sym typeface="Rockwell"/>
              </a:defRPr>
            </a:pPr>
            <a:r>
              <a:rPr dirty="0"/>
              <a:t>Maven searches for the dependencies in the following order:</a:t>
            </a:r>
          </a:p>
          <a:p>
            <a:pPr algn="l" defTabSz="490727">
              <a:spcBef>
                <a:spcPts val="700"/>
              </a:spcBef>
              <a:buFont typeface="Arial"/>
              <a:defRPr sz="2688">
                <a:latin typeface="Rockwell"/>
                <a:ea typeface="Rockwell"/>
                <a:cs typeface="Rockwell"/>
                <a:sym typeface="Rockwell"/>
              </a:defRPr>
            </a:pPr>
            <a:r>
              <a:rPr dirty="0"/>
              <a:t>Local repository</a:t>
            </a:r>
            <a:r>
              <a:rPr dirty="0">
                <a:latin typeface="Calibri"/>
                <a:ea typeface="Calibri"/>
                <a:cs typeface="Calibri"/>
                <a:sym typeface="Calibri"/>
              </a:rPr>
              <a:t> -&gt; </a:t>
            </a:r>
            <a:r>
              <a:rPr dirty="0"/>
              <a:t>Central repository</a:t>
            </a:r>
            <a:r>
              <a:rPr dirty="0">
                <a:latin typeface="Calibri"/>
                <a:ea typeface="Calibri"/>
                <a:cs typeface="Calibri"/>
                <a:sym typeface="Calibri"/>
              </a:rPr>
              <a:t> -&gt; </a:t>
            </a:r>
            <a:r>
              <a:rPr dirty="0"/>
              <a:t>Remote repository</a:t>
            </a:r>
            <a:r>
              <a:rPr dirty="0">
                <a:latin typeface="Calibri"/>
                <a:ea typeface="Calibri"/>
                <a:cs typeface="Calibri"/>
                <a:sym typeface="Calibri"/>
              </a:rPr>
              <a:t>.</a:t>
            </a:r>
          </a:p>
          <a:p>
            <a:pPr algn="l" defTabSz="490727">
              <a:spcBef>
                <a:spcPts val="700"/>
              </a:spcBef>
              <a:buFont typeface="Arial"/>
              <a:defRPr sz="2688">
                <a:latin typeface="Rockwell"/>
                <a:ea typeface="Rockwell"/>
                <a:cs typeface="Rockwell"/>
                <a:sym typeface="Rockwell"/>
              </a:defRPr>
            </a:pPr>
            <a:endParaRPr dirty="0">
              <a:latin typeface="Calibri"/>
              <a:ea typeface="Calibri"/>
              <a:cs typeface="Calibri"/>
              <a:sym typeface="Calibri"/>
            </a:endParaRPr>
          </a:p>
          <a:p>
            <a:pPr algn="l" defTabSz="490727">
              <a:spcBef>
                <a:spcPts val="700"/>
              </a:spcBef>
              <a:buFont typeface="Arial"/>
              <a:defRPr sz="2688">
                <a:latin typeface="Rockwell"/>
                <a:ea typeface="Rockwell"/>
                <a:cs typeface="Rockwell"/>
                <a:sym typeface="Rockwell"/>
              </a:defRPr>
            </a:pPr>
            <a:r>
              <a:rPr dirty="0"/>
              <a:t>If dependency is not found in these repositories, maven stops processing and throws an error.</a:t>
            </a:r>
          </a:p>
        </p:txBody>
      </p:sp>
      <p:sp>
        <p:nvSpPr>
          <p:cNvPr id="170" name="Types of Repositories"/>
          <p:cNvSpPr txBox="1">
            <a:spLocks noGrp="1"/>
          </p:cNvSpPr>
          <p:nvPr>
            <p:ph type="subTitle" idx="1"/>
          </p:nvPr>
        </p:nvSpPr>
        <p:spPr>
          <a:xfrm>
            <a:off x="1270000" y="381000"/>
            <a:ext cx="10464800" cy="1130300"/>
          </a:xfrm>
          <a:prstGeom prst="rect">
            <a:avLst/>
          </a:prstGeom>
        </p:spPr>
        <p:txBody>
          <a:bodyPr>
            <a:normAutofit/>
          </a:bodyPr>
          <a:lstStyle>
            <a:lvl1pPr defTabSz="490727">
              <a:defRPr sz="6719">
                <a:solidFill>
                  <a:schemeClr val="accent6">
                    <a:satOff val="-15808"/>
                    <a:lumOff val="-17557"/>
                  </a:schemeClr>
                </a:solidFill>
                <a:latin typeface="Phosphate Inline"/>
                <a:ea typeface="Phosphate Inline"/>
                <a:cs typeface="Phosphate Inline"/>
                <a:sym typeface="Phosphate Inline"/>
              </a:defRPr>
            </a:lvl1pPr>
          </a:lstStyle>
          <a:p>
            <a:r>
              <a:t>Types of Repositories</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70"/>
                                        </p:tgtEl>
                                        <p:attrNameLst>
                                          <p:attrName>style.visibility</p:attrName>
                                        </p:attrNameLst>
                                      </p:cBhvr>
                                      <p:to>
                                        <p:strVal val="visible"/>
                                      </p:to>
                                    </p:set>
                                    <p:animEffect transition="in" filter="dissolve">
                                      <p:cBhvr>
                                        <p:cTn id="7" dur="10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type="wd">
                                    <p:tmAbs val="0"/>
                                  </p:iterate>
                                  <p:childTnLst>
                                    <p:set>
                                      <p:cBhvr>
                                        <p:cTn id="11" fill="hold"/>
                                        <p:tgtEl>
                                          <p:spTgt spid="169"/>
                                        </p:tgtEl>
                                        <p:attrNameLst>
                                          <p:attrName>style.visibility</p:attrName>
                                        </p:attrNameLst>
                                      </p:cBhvr>
                                      <p:to>
                                        <p:strVal val="visible"/>
                                      </p:to>
                                    </p:set>
                                    <p:animEffect transition="in" filter="dissolve">
                                      <p:cBhvr>
                                        <p:cTn id="12"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2" animBg="1" advAuto="0"/>
      <p:bldP spid="170" grpId="1"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A plugin provides a set of goals that can be executed to perform a task…"/>
          <p:cNvSpPr txBox="1">
            <a:spLocks noGrp="1"/>
          </p:cNvSpPr>
          <p:nvPr>
            <p:ph type="ctrTitle"/>
          </p:nvPr>
        </p:nvSpPr>
        <p:spPr>
          <a:xfrm>
            <a:off x="1270000" y="1638300"/>
            <a:ext cx="10464800" cy="6813901"/>
          </a:xfrm>
          <a:prstGeom prst="rect">
            <a:avLst/>
          </a:prstGeom>
        </p:spPr>
        <p:txBody>
          <a:bodyPr>
            <a:normAutofit/>
          </a:bodyPr>
          <a:lstStyle/>
          <a:p>
            <a:pPr marL="457200" indent="-457200" algn="l" defTabSz="239522">
              <a:buSzPct val="50000"/>
              <a:buFont typeface="Wingdings" pitchFamily="2" charset="2"/>
              <a:buChar char="Ø"/>
              <a:defRPr sz="3280"/>
            </a:pPr>
            <a:r>
              <a:rPr dirty="0"/>
              <a:t>A plugin provides a set of goals that can be executed to perform a task</a:t>
            </a:r>
          </a:p>
          <a:p>
            <a:pPr marL="457200" indent="-457200" algn="l" defTabSz="239522">
              <a:buSzPct val="50000"/>
              <a:buFont typeface="Wingdings" pitchFamily="2" charset="2"/>
              <a:buChar char="Ø"/>
              <a:defRPr sz="3280"/>
            </a:pPr>
            <a:r>
              <a:rPr dirty="0"/>
              <a:t>There are Maven plugins for building, testing, source control management, running a web server, generating eclipse project files, and much more</a:t>
            </a:r>
          </a:p>
          <a:p>
            <a:pPr marL="457200" indent="-457200" algn="l" defTabSz="239522">
              <a:buSzPct val="50000"/>
              <a:buFont typeface="Wingdings" pitchFamily="2" charset="2"/>
              <a:buChar char="Ø"/>
              <a:defRPr sz="3280"/>
            </a:pPr>
            <a:r>
              <a:rPr dirty="0"/>
              <a:t>Some basic plugins are included in every project by default, and they have sensible default settings.</a:t>
            </a:r>
          </a:p>
          <a:p>
            <a:pPr marL="457200" indent="-457200" algn="l" defTabSz="239522">
              <a:buSzPct val="50000"/>
              <a:buFont typeface="Wingdings" pitchFamily="2" charset="2"/>
              <a:buChar char="Ø"/>
              <a:defRPr sz="3280"/>
            </a:pPr>
            <a:r>
              <a:rPr dirty="0"/>
              <a:t>A goal is like an ant target</a:t>
            </a:r>
          </a:p>
          <a:p>
            <a:pPr marL="457200" indent="-457200" algn="l" defTabSz="239522">
              <a:buSzPct val="50000"/>
              <a:buFont typeface="Wingdings" pitchFamily="2" charset="2"/>
              <a:buChar char="Ø"/>
              <a:defRPr sz="3280"/>
            </a:pPr>
            <a:r>
              <a:rPr dirty="0"/>
              <a:t>We can write our own plugins with goals or use those provided by Maven</a:t>
            </a:r>
          </a:p>
          <a:p>
            <a:pPr marL="457200" indent="-457200" algn="l" defTabSz="239522">
              <a:buSzPct val="50000"/>
              <a:buFont typeface="Wingdings" pitchFamily="2" charset="2"/>
              <a:buChar char="Ø"/>
              <a:defRPr sz="3280"/>
            </a:pPr>
            <a:r>
              <a:rPr dirty="0"/>
              <a:t>For example, a Java project can be compiled with the compiler plugin’s compile - goal by running </a:t>
            </a:r>
            <a:r>
              <a:rPr dirty="0" err="1"/>
              <a:t>mvn</a:t>
            </a:r>
            <a:r>
              <a:rPr dirty="0"/>
              <a:t> </a:t>
            </a:r>
            <a:r>
              <a:rPr dirty="0" err="1"/>
              <a:t>compiler:compile</a:t>
            </a:r>
            <a:endParaRPr dirty="0"/>
          </a:p>
        </p:txBody>
      </p:sp>
      <p:sp>
        <p:nvSpPr>
          <p:cNvPr id="173" name="Plugins and goals"/>
          <p:cNvSpPr txBox="1">
            <a:spLocks noGrp="1"/>
          </p:cNvSpPr>
          <p:nvPr>
            <p:ph type="subTitle" idx="1"/>
          </p:nvPr>
        </p:nvSpPr>
        <p:spPr>
          <a:xfrm>
            <a:off x="1270000" y="317500"/>
            <a:ext cx="10464800" cy="1130300"/>
          </a:xfrm>
          <a:prstGeom prst="rect">
            <a:avLst/>
          </a:prstGeom>
        </p:spPr>
        <p:txBody>
          <a:bodyPr>
            <a:normAutofit/>
          </a:bodyPr>
          <a:lstStyle>
            <a:lvl1pPr defTabSz="490727">
              <a:defRPr sz="6719">
                <a:solidFill>
                  <a:schemeClr val="accent6">
                    <a:satOff val="-15808"/>
                    <a:lumOff val="-17557"/>
                  </a:schemeClr>
                </a:solidFill>
                <a:latin typeface="Phosphate Inline"/>
                <a:ea typeface="Phosphate Inline"/>
                <a:cs typeface="Phosphate Inline"/>
                <a:sym typeface="Phosphate Inline"/>
              </a:defRPr>
            </a:lvl1pPr>
          </a:lstStyle>
          <a:p>
            <a:r>
              <a:t>Plugins and goals</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73"/>
                                        </p:tgtEl>
                                        <p:attrNameLst>
                                          <p:attrName>style.visibility</p:attrName>
                                        </p:attrNameLst>
                                      </p:cBhvr>
                                      <p:to>
                                        <p:strVal val="visible"/>
                                      </p:to>
                                    </p:set>
                                    <p:animEffect transition="in" filter="dissolve">
                                      <p:cBhvr>
                                        <p:cTn id="7" dur="10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type="wd">
                                    <p:tmAbs val="0"/>
                                  </p:iterate>
                                  <p:childTnLst>
                                    <p:set>
                                      <p:cBhvr>
                                        <p:cTn id="11" fill="hold"/>
                                        <p:tgtEl>
                                          <p:spTgt spid="172"/>
                                        </p:tgtEl>
                                        <p:attrNameLst>
                                          <p:attrName>style.visibility</p:attrName>
                                        </p:attrNameLst>
                                      </p:cBhvr>
                                      <p:to>
                                        <p:strVal val="visible"/>
                                      </p:to>
                                    </p:set>
                                    <p:animEffect transition="in" filter="dissolve">
                                      <p:cBhvr>
                                        <p:cTn id="12" dur="1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2" animBg="1" advAuto="0"/>
      <p:bldP spid="173" grpId="1"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ugins and goals"/>
          <p:cNvSpPr txBox="1">
            <a:spLocks noGrp="1"/>
          </p:cNvSpPr>
          <p:nvPr>
            <p:ph type="subTitle" idx="1"/>
          </p:nvPr>
        </p:nvSpPr>
        <p:spPr>
          <a:xfrm>
            <a:off x="1270000" y="457200"/>
            <a:ext cx="10464800" cy="1130300"/>
          </a:xfrm>
          <a:prstGeom prst="rect">
            <a:avLst/>
          </a:prstGeom>
        </p:spPr>
        <p:txBody>
          <a:bodyPr>
            <a:normAutofit/>
          </a:bodyPr>
          <a:lstStyle>
            <a:lvl1pPr defTabSz="490727">
              <a:defRPr sz="6719">
                <a:solidFill>
                  <a:schemeClr val="accent6">
                    <a:satOff val="-15808"/>
                    <a:lumOff val="-17557"/>
                  </a:schemeClr>
                </a:solidFill>
                <a:latin typeface="Phosphate Inline"/>
                <a:ea typeface="Phosphate Inline"/>
                <a:cs typeface="Phosphate Inline"/>
                <a:sym typeface="Phosphate Inline"/>
              </a:defRPr>
            </a:lvl1pPr>
          </a:lstStyle>
          <a:p>
            <a:r>
              <a:t>Plugins and goals</a:t>
            </a:r>
          </a:p>
        </p:txBody>
      </p:sp>
      <p:pic>
        <p:nvPicPr>
          <p:cNvPr id="176" name="MOw5a-2.png" descr="MOw5a-2.png"/>
          <p:cNvPicPr>
            <a:picLocks noChangeAspect="1"/>
          </p:cNvPicPr>
          <p:nvPr/>
        </p:nvPicPr>
        <p:blipFill>
          <a:blip r:embed="rId2"/>
          <a:stretch>
            <a:fillRect/>
          </a:stretch>
        </p:blipFill>
        <p:spPr>
          <a:xfrm>
            <a:off x="2870200" y="1638300"/>
            <a:ext cx="7264400" cy="6477000"/>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fill="hold"/>
                                        <p:tgtEl>
                                          <p:spTgt spid="176"/>
                                        </p:tgtEl>
                                        <p:attrNameLst>
                                          <p:attrName>style.visibility</p:attrName>
                                        </p:attrNameLst>
                                      </p:cBhvr>
                                      <p:to>
                                        <p:strVal val="visible"/>
                                      </p:to>
                                    </p:set>
                                    <p:anim calcmode="lin" valueType="num">
                                      <p:cBhvr>
                                        <p:cTn id="7" dur="1500" fill="hold"/>
                                        <p:tgtEl>
                                          <p:spTgt spid="176"/>
                                        </p:tgtEl>
                                        <p:attrNameLst>
                                          <p:attrName>ppt_x</p:attrName>
                                        </p:attrNameLst>
                                      </p:cBhvr>
                                      <p:tavLst>
                                        <p:tav tm="0">
                                          <p:val>
                                            <p:strVal val="#ppt_x"/>
                                          </p:val>
                                        </p:tav>
                                        <p:tav tm="100000">
                                          <p:val>
                                            <p:strVal val="#ppt_x"/>
                                          </p:val>
                                        </p:tav>
                                      </p:tavLst>
                                    </p:anim>
                                    <p:anim calcmode="lin" valueType="num">
                                      <p:cBhvr>
                                        <p:cTn id="8" dur="1500" fill="hold"/>
                                        <p:tgtEl>
                                          <p:spTgt spid="17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Every Maven build follows a specified lifecycle. You can execute several build lifecycle goals, including the ones to compile the project’s code, create a package, and install the archive file in the local Maven dependency repository.…"/>
          <p:cNvSpPr txBox="1">
            <a:spLocks noGrp="1"/>
          </p:cNvSpPr>
          <p:nvPr>
            <p:ph type="ctrTitle"/>
          </p:nvPr>
        </p:nvSpPr>
        <p:spPr>
          <a:xfrm>
            <a:off x="1270000" y="2228256"/>
            <a:ext cx="10464800" cy="5837189"/>
          </a:xfrm>
          <a:prstGeom prst="rect">
            <a:avLst/>
          </a:prstGeom>
        </p:spPr>
        <p:txBody>
          <a:bodyPr>
            <a:normAutofit/>
          </a:bodyPr>
          <a:lstStyle/>
          <a:p>
            <a:pPr algn="l" defTabSz="484886">
              <a:spcBef>
                <a:spcPts val="3400"/>
              </a:spcBef>
              <a:buFont typeface="Arial"/>
              <a:defRPr sz="2656">
                <a:latin typeface="Rockwell"/>
                <a:ea typeface="Rockwell"/>
                <a:cs typeface="Rockwell"/>
                <a:sym typeface="Rockwell"/>
              </a:defRPr>
            </a:pPr>
            <a:r>
              <a:rPr dirty="0"/>
              <a:t>Every Maven build follows a specified </a:t>
            </a:r>
            <a:r>
              <a:rPr i="1" dirty="0"/>
              <a:t>lifecycle</a:t>
            </a:r>
            <a:r>
              <a:rPr dirty="0"/>
              <a:t>. You can execute several build </a:t>
            </a:r>
            <a:r>
              <a:rPr i="1" dirty="0"/>
              <a:t>lifecycle goals</a:t>
            </a:r>
            <a:r>
              <a:rPr dirty="0"/>
              <a:t>, including the ones to </a:t>
            </a:r>
            <a:r>
              <a:rPr i="1" dirty="0"/>
              <a:t>compile</a:t>
            </a:r>
            <a:r>
              <a:rPr dirty="0"/>
              <a:t> the project’s code, create a </a:t>
            </a:r>
            <a:r>
              <a:rPr i="1" dirty="0"/>
              <a:t>package,</a:t>
            </a:r>
            <a:r>
              <a:rPr dirty="0"/>
              <a:t> and </a:t>
            </a:r>
            <a:r>
              <a:rPr i="1" dirty="0"/>
              <a:t>install</a:t>
            </a:r>
            <a:r>
              <a:rPr dirty="0"/>
              <a:t> the archive file in the local Maven dependency repository.</a:t>
            </a:r>
          </a:p>
          <a:p>
            <a:pPr algn="l" defTabSz="484886">
              <a:spcBef>
                <a:spcPts val="3400"/>
              </a:spcBef>
              <a:buFont typeface="Arial"/>
              <a:defRPr sz="2656" b="1">
                <a:solidFill>
                  <a:schemeClr val="accent5">
                    <a:hueOff val="-82419"/>
                    <a:satOff val="-9513"/>
                    <a:lumOff val="-16343"/>
                  </a:schemeClr>
                </a:solidFill>
                <a:latin typeface="Rockwell"/>
                <a:ea typeface="Rockwell"/>
                <a:cs typeface="Rockwell"/>
                <a:sym typeface="Rockwell"/>
              </a:defRPr>
            </a:pPr>
            <a:r>
              <a:rPr dirty="0"/>
              <a:t>Lifecycle and its Phases</a:t>
            </a:r>
          </a:p>
          <a:p>
            <a:pPr algn="l" defTabSz="484886">
              <a:spcBef>
                <a:spcPts val="800"/>
              </a:spcBef>
              <a:buFont typeface="Arial"/>
              <a:defRPr sz="2656">
                <a:latin typeface="Rockwell"/>
                <a:ea typeface="Rockwell"/>
                <a:cs typeface="Rockwell"/>
                <a:sym typeface="Rockwell"/>
              </a:defRPr>
            </a:pPr>
            <a:r>
              <a:rPr dirty="0"/>
              <a:t>A build lifecycle is an organized sequence of phases that exist to give order to a set of goals. Those goals are chosen and bound by the packaging type of the project being acted upon. There are 3 standard lifecycles in Maven:</a:t>
            </a:r>
          </a:p>
          <a:p>
            <a:pPr marL="368934" indent="-368934" algn="l" defTabSz="484886">
              <a:spcBef>
                <a:spcPts val="800"/>
              </a:spcBef>
              <a:buSzPct val="50000"/>
              <a:defRPr sz="2656">
                <a:latin typeface="Rockwell"/>
                <a:ea typeface="Rockwell"/>
                <a:cs typeface="Rockwell"/>
                <a:sym typeface="Rockwell"/>
              </a:defRPr>
            </a:pPr>
            <a:r>
              <a:rPr dirty="0"/>
              <a:t>Clean</a:t>
            </a:r>
          </a:p>
          <a:p>
            <a:pPr marL="368934" indent="-368934" algn="l" defTabSz="484886">
              <a:spcBef>
                <a:spcPts val="800"/>
              </a:spcBef>
              <a:buSzPct val="50000"/>
              <a:defRPr sz="2656">
                <a:latin typeface="Rockwell"/>
                <a:ea typeface="Rockwell"/>
                <a:cs typeface="Rockwell"/>
                <a:sym typeface="Rockwell"/>
              </a:defRPr>
            </a:pPr>
            <a:r>
              <a:rPr dirty="0"/>
              <a:t>Default(Sometimes called Build)</a:t>
            </a:r>
          </a:p>
          <a:p>
            <a:pPr marL="368934" indent="-368934" algn="l" defTabSz="484886">
              <a:spcBef>
                <a:spcPts val="800"/>
              </a:spcBef>
              <a:buSzPct val="50000"/>
              <a:defRPr sz="2656">
                <a:latin typeface="Rockwell"/>
                <a:ea typeface="Rockwell"/>
                <a:cs typeface="Rockwell"/>
                <a:sym typeface="Rockwell"/>
              </a:defRPr>
            </a:pPr>
            <a:r>
              <a:rPr dirty="0"/>
              <a:t>Site</a:t>
            </a:r>
          </a:p>
        </p:txBody>
      </p:sp>
      <p:sp>
        <p:nvSpPr>
          <p:cNvPr id="179" name="Build life cycles"/>
          <p:cNvSpPr txBox="1">
            <a:spLocks noGrp="1"/>
          </p:cNvSpPr>
          <p:nvPr>
            <p:ph type="subTitle" idx="1"/>
          </p:nvPr>
        </p:nvSpPr>
        <p:spPr>
          <a:xfrm>
            <a:off x="1270000" y="520700"/>
            <a:ext cx="10464800" cy="1130300"/>
          </a:xfrm>
          <a:prstGeom prst="rect">
            <a:avLst/>
          </a:prstGeom>
        </p:spPr>
        <p:txBody>
          <a:bodyPr>
            <a:normAutofit/>
          </a:bodyPr>
          <a:lstStyle>
            <a:lvl1pPr defTabSz="490727">
              <a:defRPr sz="6719">
                <a:solidFill>
                  <a:schemeClr val="accent6">
                    <a:satOff val="-15808"/>
                    <a:lumOff val="-17557"/>
                  </a:schemeClr>
                </a:solidFill>
                <a:latin typeface="Phosphate Inline"/>
                <a:ea typeface="Phosphate Inline"/>
                <a:cs typeface="Phosphate Inline"/>
                <a:sym typeface="Phosphate Inline"/>
              </a:defRPr>
            </a:lvl1pPr>
          </a:lstStyle>
          <a:p>
            <a:r>
              <a:t>Build life cycles</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79"/>
                                        </p:tgtEl>
                                        <p:attrNameLst>
                                          <p:attrName>style.visibility</p:attrName>
                                        </p:attrNameLst>
                                      </p:cBhvr>
                                      <p:to>
                                        <p:strVal val="visible"/>
                                      </p:to>
                                    </p:set>
                                    <p:animEffect transition="in" filter="dissolve">
                                      <p:cBhvr>
                                        <p:cTn id="7" dur="1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type="wd">
                                    <p:tmAbs val="0"/>
                                  </p:iterate>
                                  <p:childTnLst>
                                    <p:set>
                                      <p:cBhvr>
                                        <p:cTn id="11" fill="hold"/>
                                        <p:tgtEl>
                                          <p:spTgt spid="178"/>
                                        </p:tgtEl>
                                        <p:attrNameLst>
                                          <p:attrName>style.visibility</p:attrName>
                                        </p:attrNameLst>
                                      </p:cBhvr>
                                      <p:to>
                                        <p:strVal val="visible"/>
                                      </p:to>
                                    </p:set>
                                    <p:animEffect transition="in" filter="dissolve">
                                      <p:cBhvr>
                                        <p:cTn id="12"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2" animBg="1" advAuto="0"/>
      <p:bldP spid="179"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What is a Build Tool?…"/>
          <p:cNvSpPr txBox="1">
            <a:spLocks noGrp="1"/>
          </p:cNvSpPr>
          <p:nvPr>
            <p:ph type="ctrTitle"/>
          </p:nvPr>
        </p:nvSpPr>
        <p:spPr>
          <a:xfrm>
            <a:off x="1168400" y="1989534"/>
            <a:ext cx="10464800" cy="6071692"/>
          </a:xfrm>
          <a:prstGeom prst="rect">
            <a:avLst/>
          </a:prstGeom>
        </p:spPr>
        <p:txBody>
          <a:bodyPr>
            <a:normAutofit/>
          </a:bodyPr>
          <a:lstStyle/>
          <a:p>
            <a:pPr marL="457200" indent="-457200" algn="l" defTabSz="479044">
              <a:buSzPct val="50000"/>
              <a:buFont typeface="Wingdings" pitchFamily="2" charset="2"/>
              <a:buChar char="Ø"/>
              <a:defRPr sz="2624">
                <a:solidFill>
                  <a:schemeClr val="accent5">
                    <a:hueOff val="-82419"/>
                    <a:satOff val="-9513"/>
                    <a:lumOff val="-16343"/>
                  </a:schemeClr>
                </a:solidFill>
                <a:latin typeface="Rockwell"/>
                <a:ea typeface="Rockwell"/>
                <a:cs typeface="Rockwell"/>
                <a:sym typeface="Rockwell"/>
              </a:defRPr>
            </a:pPr>
            <a:r>
              <a:rPr dirty="0"/>
              <a:t>What is a Build Tool?</a:t>
            </a:r>
          </a:p>
          <a:p>
            <a:pPr marL="457200" indent="-457200" algn="l" defTabSz="479044">
              <a:buSzPct val="50000"/>
              <a:buFont typeface="Wingdings" pitchFamily="2" charset="2"/>
              <a:buChar char="Ø"/>
              <a:defRPr sz="2624">
                <a:solidFill>
                  <a:schemeClr val="accent5">
                    <a:hueOff val="-82419"/>
                    <a:satOff val="-9513"/>
                    <a:lumOff val="-16343"/>
                  </a:schemeClr>
                </a:solidFill>
                <a:latin typeface="Rockwell"/>
                <a:ea typeface="Rockwell"/>
                <a:cs typeface="Rockwell"/>
                <a:sym typeface="Rockwell"/>
              </a:defRPr>
            </a:pPr>
            <a:r>
              <a:rPr dirty="0"/>
              <a:t>What is Maven?</a:t>
            </a:r>
          </a:p>
          <a:p>
            <a:pPr marL="457200" indent="-457200" algn="l" defTabSz="479044">
              <a:buSzPct val="50000"/>
              <a:buFont typeface="Wingdings" pitchFamily="2" charset="2"/>
              <a:buChar char="Ø"/>
              <a:defRPr sz="2624">
                <a:solidFill>
                  <a:schemeClr val="accent5">
                    <a:hueOff val="-82419"/>
                    <a:satOff val="-9513"/>
                    <a:lumOff val="-16343"/>
                  </a:schemeClr>
                </a:solidFill>
                <a:latin typeface="Rockwell"/>
                <a:ea typeface="Rockwell"/>
                <a:cs typeface="Rockwell"/>
                <a:sym typeface="Rockwell"/>
              </a:defRPr>
            </a:pPr>
            <a:r>
              <a:rPr dirty="0"/>
              <a:t>What Maven can do?</a:t>
            </a:r>
          </a:p>
          <a:p>
            <a:pPr marL="457200" indent="-457200" algn="l" defTabSz="479044">
              <a:buSzPct val="50000"/>
              <a:buFont typeface="Wingdings" pitchFamily="2" charset="2"/>
              <a:buChar char="Ø"/>
              <a:defRPr sz="2624">
                <a:solidFill>
                  <a:schemeClr val="accent5">
                    <a:hueOff val="-82419"/>
                    <a:satOff val="-9513"/>
                    <a:lumOff val="-16343"/>
                  </a:schemeClr>
                </a:solidFill>
                <a:latin typeface="Rockwell"/>
                <a:ea typeface="Rockwell"/>
                <a:cs typeface="Rockwell"/>
                <a:sym typeface="Rockwell"/>
              </a:defRPr>
            </a:pPr>
            <a:r>
              <a:rPr dirty="0"/>
              <a:t>Advantages over ANT</a:t>
            </a:r>
          </a:p>
          <a:p>
            <a:pPr marL="457200" indent="-457200" algn="l" defTabSz="479044">
              <a:buSzPct val="50000"/>
              <a:buFont typeface="Wingdings" pitchFamily="2" charset="2"/>
              <a:buChar char="Ø"/>
              <a:defRPr sz="2624">
                <a:solidFill>
                  <a:schemeClr val="accent5">
                    <a:hueOff val="-82419"/>
                    <a:satOff val="-9513"/>
                    <a:lumOff val="-16343"/>
                  </a:schemeClr>
                </a:solidFill>
                <a:latin typeface="Rockwell"/>
                <a:ea typeface="Rockwell"/>
                <a:cs typeface="Rockwell"/>
                <a:sym typeface="Rockwell"/>
              </a:defRPr>
            </a:pPr>
            <a:r>
              <a:rPr dirty="0"/>
              <a:t>Maven-Core Concepts</a:t>
            </a:r>
          </a:p>
          <a:p>
            <a:pPr marL="457200" indent="-457200" algn="l" defTabSz="479044">
              <a:buSzPct val="50000"/>
              <a:buFont typeface="Wingdings" pitchFamily="2" charset="2"/>
              <a:buChar char="Ø"/>
              <a:defRPr sz="2624">
                <a:solidFill>
                  <a:schemeClr val="accent5">
                    <a:hueOff val="-82419"/>
                    <a:satOff val="-9513"/>
                    <a:lumOff val="-16343"/>
                  </a:schemeClr>
                </a:solidFill>
                <a:latin typeface="Rockwell"/>
                <a:ea typeface="Rockwell"/>
                <a:cs typeface="Rockwell"/>
                <a:sym typeface="Rockwell"/>
              </a:defRPr>
            </a:pPr>
            <a:r>
              <a:rPr dirty="0"/>
              <a:t>Project Object Model (</a:t>
            </a:r>
            <a:r>
              <a:rPr dirty="0" err="1"/>
              <a:t>pom.xml</a:t>
            </a:r>
            <a:r>
              <a:rPr dirty="0"/>
              <a:t>)</a:t>
            </a:r>
          </a:p>
          <a:p>
            <a:pPr marL="457200" indent="-457200" algn="l" defTabSz="479044">
              <a:buSzPct val="50000"/>
              <a:buFont typeface="Wingdings" pitchFamily="2" charset="2"/>
              <a:buChar char="Ø"/>
              <a:defRPr sz="2624">
                <a:solidFill>
                  <a:schemeClr val="accent5">
                    <a:hueOff val="-82419"/>
                    <a:satOff val="-9513"/>
                    <a:lumOff val="-16343"/>
                  </a:schemeClr>
                </a:solidFill>
                <a:latin typeface="Rockwell"/>
                <a:ea typeface="Rockwell"/>
                <a:cs typeface="Rockwell"/>
                <a:sym typeface="Rockwell"/>
              </a:defRPr>
            </a:pPr>
            <a:r>
              <a:rPr dirty="0"/>
              <a:t>Archetypes</a:t>
            </a:r>
          </a:p>
          <a:p>
            <a:pPr marL="457200" indent="-457200" algn="l" defTabSz="479044">
              <a:buSzPct val="50000"/>
              <a:buFont typeface="Wingdings" pitchFamily="2" charset="2"/>
              <a:buChar char="Ø"/>
              <a:defRPr sz="2624">
                <a:solidFill>
                  <a:schemeClr val="accent5">
                    <a:hueOff val="-82419"/>
                    <a:satOff val="-9513"/>
                    <a:lumOff val="-16343"/>
                  </a:schemeClr>
                </a:solidFill>
                <a:latin typeface="Rockwell"/>
                <a:ea typeface="Rockwell"/>
                <a:cs typeface="Rockwell"/>
                <a:sym typeface="Rockwell"/>
              </a:defRPr>
            </a:pPr>
            <a:r>
              <a:rPr dirty="0"/>
              <a:t>Dependencies</a:t>
            </a:r>
          </a:p>
          <a:p>
            <a:pPr marL="457200" indent="-457200" algn="l" defTabSz="479044">
              <a:buSzPct val="50000"/>
              <a:buFont typeface="Wingdings" pitchFamily="2" charset="2"/>
              <a:buChar char="Ø"/>
              <a:defRPr sz="2624">
                <a:solidFill>
                  <a:schemeClr val="accent5">
                    <a:hueOff val="-82419"/>
                    <a:satOff val="-9513"/>
                    <a:lumOff val="-16343"/>
                  </a:schemeClr>
                </a:solidFill>
                <a:latin typeface="Rockwell"/>
                <a:ea typeface="Rockwell"/>
                <a:cs typeface="Rockwell"/>
                <a:sym typeface="Rockwell"/>
              </a:defRPr>
            </a:pPr>
            <a:r>
              <a:rPr dirty="0"/>
              <a:t>Snapshots</a:t>
            </a:r>
          </a:p>
          <a:p>
            <a:pPr marL="457200" indent="-457200" algn="l" defTabSz="479044">
              <a:buSzPct val="50000"/>
              <a:buFont typeface="Wingdings" pitchFamily="2" charset="2"/>
              <a:buChar char="Ø"/>
              <a:defRPr sz="2624">
                <a:solidFill>
                  <a:schemeClr val="accent5">
                    <a:hueOff val="-82419"/>
                    <a:satOff val="-9513"/>
                    <a:lumOff val="-16343"/>
                  </a:schemeClr>
                </a:solidFill>
                <a:latin typeface="Rockwell"/>
                <a:ea typeface="Rockwell"/>
                <a:cs typeface="Rockwell"/>
                <a:sym typeface="Rockwell"/>
              </a:defRPr>
            </a:pPr>
            <a:r>
              <a:rPr dirty="0"/>
              <a:t>Repositories</a:t>
            </a:r>
          </a:p>
          <a:p>
            <a:pPr marL="457200" indent="-457200" algn="l" defTabSz="479044">
              <a:buSzPct val="50000"/>
              <a:buFont typeface="Wingdings" pitchFamily="2" charset="2"/>
              <a:buChar char="Ø"/>
              <a:defRPr sz="2624">
                <a:solidFill>
                  <a:schemeClr val="accent5">
                    <a:hueOff val="-82419"/>
                    <a:satOff val="-9513"/>
                    <a:lumOff val="-16343"/>
                  </a:schemeClr>
                </a:solidFill>
                <a:latin typeface="Rockwell"/>
                <a:ea typeface="Rockwell"/>
                <a:cs typeface="Rockwell"/>
                <a:sym typeface="Rockwell"/>
              </a:defRPr>
            </a:pPr>
            <a:r>
              <a:rPr dirty="0"/>
              <a:t>Plugins</a:t>
            </a:r>
          </a:p>
          <a:p>
            <a:pPr marL="457200" indent="-457200" algn="l" defTabSz="479044">
              <a:buSzPct val="50000"/>
              <a:buFont typeface="Wingdings" pitchFamily="2" charset="2"/>
              <a:buChar char="Ø"/>
              <a:defRPr sz="2624">
                <a:solidFill>
                  <a:schemeClr val="accent5">
                    <a:hueOff val="-82419"/>
                    <a:satOff val="-9513"/>
                    <a:lumOff val="-16343"/>
                  </a:schemeClr>
                </a:solidFill>
                <a:latin typeface="Rockwell"/>
                <a:ea typeface="Rockwell"/>
                <a:cs typeface="Rockwell"/>
                <a:sym typeface="Rockwell"/>
              </a:defRPr>
            </a:pPr>
            <a:r>
              <a:rPr dirty="0"/>
              <a:t>Build Life Cycles</a:t>
            </a:r>
          </a:p>
          <a:p>
            <a:pPr marL="457200" indent="-457200" algn="l" defTabSz="479044">
              <a:buSzPct val="50000"/>
              <a:buFont typeface="Wingdings" pitchFamily="2" charset="2"/>
              <a:buChar char="Ø"/>
              <a:defRPr sz="2624">
                <a:solidFill>
                  <a:schemeClr val="accent5">
                    <a:hueOff val="-82419"/>
                    <a:satOff val="-9513"/>
                    <a:lumOff val="-16343"/>
                  </a:schemeClr>
                </a:solidFill>
                <a:latin typeface="Rockwell"/>
                <a:ea typeface="Rockwell"/>
                <a:cs typeface="Rockwell"/>
                <a:sym typeface="Rockwell"/>
              </a:defRPr>
            </a:pPr>
            <a:r>
              <a:rPr dirty="0"/>
              <a:t>Profiles</a:t>
            </a:r>
          </a:p>
          <a:p>
            <a:pPr marL="457200" indent="-457200" algn="l" defTabSz="479044">
              <a:buSzPct val="50000"/>
              <a:buFont typeface="Wingdings" pitchFamily="2" charset="2"/>
              <a:buChar char="Ø"/>
              <a:defRPr sz="2624">
                <a:solidFill>
                  <a:schemeClr val="accent5">
                    <a:hueOff val="-82419"/>
                    <a:satOff val="-9513"/>
                    <a:lumOff val="-16343"/>
                  </a:schemeClr>
                </a:solidFill>
                <a:latin typeface="Rockwell"/>
                <a:ea typeface="Rockwell"/>
                <a:cs typeface="Rockwell"/>
                <a:sym typeface="Rockwell"/>
              </a:defRPr>
            </a:pPr>
            <a:r>
              <a:rPr dirty="0"/>
              <a:t>Properties</a:t>
            </a:r>
          </a:p>
          <a:p>
            <a:pPr marL="457200" indent="-457200" algn="l" defTabSz="479044">
              <a:buSzPct val="50000"/>
              <a:buFont typeface="Wingdings" pitchFamily="2" charset="2"/>
              <a:buChar char="Ø"/>
              <a:defRPr sz="2624">
                <a:solidFill>
                  <a:schemeClr val="accent5">
                    <a:hueOff val="-82419"/>
                    <a:satOff val="-9513"/>
                    <a:lumOff val="-16343"/>
                  </a:schemeClr>
                </a:solidFill>
                <a:latin typeface="Rockwell"/>
                <a:ea typeface="Rockwell"/>
                <a:cs typeface="Rockwell"/>
                <a:sym typeface="Rockwell"/>
              </a:defRPr>
            </a:pPr>
            <a:r>
              <a:rPr dirty="0"/>
              <a:t>Build</a:t>
            </a:r>
          </a:p>
        </p:txBody>
      </p:sp>
      <p:sp>
        <p:nvSpPr>
          <p:cNvPr id="125" name="Agenda"/>
          <p:cNvSpPr txBox="1">
            <a:spLocks noGrp="1"/>
          </p:cNvSpPr>
          <p:nvPr>
            <p:ph type="subTitle" idx="1"/>
          </p:nvPr>
        </p:nvSpPr>
        <p:spPr>
          <a:xfrm>
            <a:off x="1168400" y="850900"/>
            <a:ext cx="10464800" cy="1130300"/>
          </a:xfrm>
          <a:prstGeom prst="rect">
            <a:avLst/>
          </a:prstGeom>
        </p:spPr>
        <p:txBody>
          <a:bodyPr>
            <a:normAutofit/>
          </a:bodyPr>
          <a:lstStyle>
            <a:lvl1pPr defTabSz="490727">
              <a:defRPr sz="6719">
                <a:solidFill>
                  <a:schemeClr val="accent6">
                    <a:satOff val="-15808"/>
                    <a:lumOff val="-17557"/>
                  </a:schemeClr>
                </a:solidFill>
                <a:latin typeface="Phosphate Inline"/>
                <a:ea typeface="Phosphate Inline"/>
                <a:cs typeface="Phosphate Inline"/>
                <a:sym typeface="Phosphate Inline"/>
              </a:defRPr>
            </a:lvl1pPr>
          </a:lstStyle>
          <a:p>
            <a:r>
              <a:t>Agenda</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25"/>
                                        </p:tgtEl>
                                        <p:attrNameLst>
                                          <p:attrName>style.visibility</p:attrName>
                                        </p:attrNameLst>
                                      </p:cBhvr>
                                      <p:to>
                                        <p:strVal val="visible"/>
                                      </p:to>
                                    </p:set>
                                    <p:animEffect transition="in" filter="dissolve">
                                      <p:cBhvr>
                                        <p:cTn id="7" dur="10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2" nodeType="clickEffect">
                                  <p:stCondLst>
                                    <p:cond delay="0"/>
                                  </p:stCondLst>
                                  <p:iterate type="wd">
                                    <p:tmAbs val="0"/>
                                  </p:iterate>
                                  <p:childTnLst>
                                    <p:set>
                                      <p:cBhvr>
                                        <p:cTn id="11" fill="hold"/>
                                        <p:tgtEl>
                                          <p:spTgt spid="124"/>
                                        </p:tgtEl>
                                        <p:attrNameLst>
                                          <p:attrName>style.visibility</p:attrName>
                                        </p:attrNameLst>
                                      </p:cBhvr>
                                      <p:to>
                                        <p:strVal val="visible"/>
                                      </p:to>
                                    </p:set>
                                    <p:anim calcmode="lin" valueType="num">
                                      <p:cBhvr>
                                        <p:cTn id="12" dur="2000" fill="hold"/>
                                        <p:tgtEl>
                                          <p:spTgt spid="124"/>
                                        </p:tgtEl>
                                        <p:attrNameLst>
                                          <p:attrName>ppt_x</p:attrName>
                                        </p:attrNameLst>
                                      </p:cBhvr>
                                      <p:tavLst>
                                        <p:tav tm="0">
                                          <p:val>
                                            <p:strVal val="0-#ppt_w/2"/>
                                          </p:val>
                                        </p:tav>
                                        <p:tav tm="100000">
                                          <p:val>
                                            <p:strVal val="#ppt_x"/>
                                          </p:val>
                                        </p:tav>
                                      </p:tavLst>
                                    </p:anim>
                                    <p:anim calcmode="lin" valueType="num">
                                      <p:cBhvr>
                                        <p:cTn id="13" dur="2000" fill="hold"/>
                                        <p:tgtEl>
                                          <p:spTgt spid="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2" animBg="1" advAuto="0"/>
      <p:bldP spid="125" grpId="1"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following list shows the most important Maven Build lifecycle phases:…"/>
          <p:cNvSpPr txBox="1">
            <a:spLocks noGrp="1"/>
          </p:cNvSpPr>
          <p:nvPr>
            <p:ph type="ctrTitle"/>
          </p:nvPr>
        </p:nvSpPr>
        <p:spPr>
          <a:xfrm>
            <a:off x="1270000" y="1638300"/>
            <a:ext cx="10464800" cy="2997449"/>
          </a:xfrm>
          <a:prstGeom prst="rect">
            <a:avLst/>
          </a:prstGeom>
        </p:spPr>
        <p:txBody>
          <a:bodyPr>
            <a:normAutofit/>
          </a:bodyPr>
          <a:lstStyle/>
          <a:p>
            <a:pPr algn="l" defTabSz="882539">
              <a:spcBef>
                <a:spcPts val="400"/>
              </a:spcBef>
              <a:defRPr sz="1740">
                <a:latin typeface="Rockwell"/>
                <a:ea typeface="Rockwell"/>
                <a:cs typeface="Rockwell"/>
                <a:sym typeface="Rockwell"/>
              </a:defRPr>
            </a:pPr>
            <a:r>
              <a:t>The following list shows the most important Maven Build </a:t>
            </a:r>
            <a:r>
              <a:rPr i="1"/>
              <a:t>lifecycle</a:t>
            </a:r>
            <a:r>
              <a:t> phases:</a:t>
            </a:r>
          </a:p>
          <a:p>
            <a:pPr marL="241696" indent="-241696" algn="l" defTabSz="882539">
              <a:spcBef>
                <a:spcPts val="400"/>
              </a:spcBef>
              <a:buSzPct val="50000"/>
              <a:defRPr sz="1740" i="1">
                <a:latin typeface="Rockwell"/>
                <a:ea typeface="Rockwell"/>
                <a:cs typeface="Rockwell"/>
                <a:sym typeface="Rockwell"/>
              </a:defRPr>
            </a:pPr>
            <a:r>
              <a:t>validate</a:t>
            </a:r>
            <a:r>
              <a:rPr i="0"/>
              <a:t> – checks the correctness of the project</a:t>
            </a:r>
          </a:p>
          <a:p>
            <a:pPr marL="241696" indent="-241696" algn="l" defTabSz="882539">
              <a:spcBef>
                <a:spcPts val="400"/>
              </a:spcBef>
              <a:buSzPct val="50000"/>
              <a:defRPr sz="1740" i="1">
                <a:latin typeface="Rockwell"/>
                <a:ea typeface="Rockwell"/>
                <a:cs typeface="Rockwell"/>
                <a:sym typeface="Rockwell"/>
              </a:defRPr>
            </a:pPr>
            <a:r>
              <a:t>compile</a:t>
            </a:r>
            <a:r>
              <a:rPr i="0"/>
              <a:t> – compiles the provided source code into binary artifacts</a:t>
            </a:r>
          </a:p>
          <a:p>
            <a:pPr marL="241696" indent="-241696" algn="l" defTabSz="882539">
              <a:spcBef>
                <a:spcPts val="400"/>
              </a:spcBef>
              <a:buSzPct val="50000"/>
              <a:defRPr sz="1740" i="1">
                <a:latin typeface="Rockwell"/>
                <a:ea typeface="Rockwell"/>
                <a:cs typeface="Rockwell"/>
                <a:sym typeface="Rockwell"/>
              </a:defRPr>
            </a:pPr>
            <a:r>
              <a:t>test</a:t>
            </a:r>
            <a:r>
              <a:rPr i="0"/>
              <a:t> – executes unit tests</a:t>
            </a:r>
          </a:p>
          <a:p>
            <a:pPr marL="241696" indent="-241696" algn="l" defTabSz="882539">
              <a:spcBef>
                <a:spcPts val="400"/>
              </a:spcBef>
              <a:buSzPct val="50000"/>
              <a:defRPr sz="1740" i="1">
                <a:latin typeface="Rockwell"/>
                <a:ea typeface="Rockwell"/>
                <a:cs typeface="Rockwell"/>
                <a:sym typeface="Rockwell"/>
              </a:defRPr>
            </a:pPr>
            <a:r>
              <a:t>package</a:t>
            </a:r>
            <a:r>
              <a:rPr i="0"/>
              <a:t> – packages compiled code into an archive file</a:t>
            </a:r>
          </a:p>
          <a:p>
            <a:pPr marL="241696" indent="-241696" algn="l" defTabSz="882539">
              <a:spcBef>
                <a:spcPts val="400"/>
              </a:spcBef>
              <a:buSzPct val="50000"/>
              <a:defRPr sz="1740" i="1">
                <a:latin typeface="Rockwell"/>
                <a:ea typeface="Rockwell"/>
                <a:cs typeface="Rockwell"/>
                <a:sym typeface="Rockwell"/>
              </a:defRPr>
            </a:pPr>
            <a:r>
              <a:t>integration-test</a:t>
            </a:r>
            <a:r>
              <a:rPr i="0"/>
              <a:t> – executes additional tests, which require the packaging</a:t>
            </a:r>
          </a:p>
          <a:p>
            <a:pPr marL="241696" indent="-241696" algn="l" defTabSz="882539">
              <a:spcBef>
                <a:spcPts val="400"/>
              </a:spcBef>
              <a:buSzPct val="50000"/>
              <a:defRPr sz="1740" i="1">
                <a:latin typeface="Rockwell"/>
                <a:ea typeface="Rockwell"/>
                <a:cs typeface="Rockwell"/>
                <a:sym typeface="Rockwell"/>
              </a:defRPr>
            </a:pPr>
            <a:r>
              <a:t>verify</a:t>
            </a:r>
            <a:r>
              <a:rPr i="0"/>
              <a:t> – checks if the package is valid</a:t>
            </a:r>
          </a:p>
          <a:p>
            <a:pPr marL="241696" indent="-241696" algn="l" defTabSz="882539">
              <a:spcBef>
                <a:spcPts val="400"/>
              </a:spcBef>
              <a:buSzPct val="50000"/>
              <a:defRPr sz="1740" i="1">
                <a:latin typeface="Rockwell"/>
                <a:ea typeface="Rockwell"/>
                <a:cs typeface="Rockwell"/>
                <a:sym typeface="Rockwell"/>
              </a:defRPr>
            </a:pPr>
            <a:r>
              <a:t>install</a:t>
            </a:r>
            <a:r>
              <a:rPr i="0"/>
              <a:t> – installs the package file into the local Maven repository</a:t>
            </a:r>
          </a:p>
          <a:p>
            <a:pPr marL="241696" indent="-241696" algn="l" defTabSz="882539">
              <a:spcBef>
                <a:spcPts val="400"/>
              </a:spcBef>
              <a:buSzPct val="50000"/>
              <a:defRPr sz="1740" i="1">
                <a:latin typeface="Rockwell"/>
                <a:ea typeface="Rockwell"/>
                <a:cs typeface="Rockwell"/>
                <a:sym typeface="Rockwell"/>
              </a:defRPr>
            </a:pPr>
            <a:r>
              <a:t>deploy</a:t>
            </a:r>
            <a:r>
              <a:rPr i="0"/>
              <a:t> – deploys the package file to a remote server or repository</a:t>
            </a:r>
          </a:p>
        </p:txBody>
      </p:sp>
      <p:sp>
        <p:nvSpPr>
          <p:cNvPr id="182" name="Build life cycles"/>
          <p:cNvSpPr txBox="1">
            <a:spLocks noGrp="1"/>
          </p:cNvSpPr>
          <p:nvPr>
            <p:ph type="subTitle" idx="1"/>
          </p:nvPr>
        </p:nvSpPr>
        <p:spPr>
          <a:xfrm>
            <a:off x="1270000" y="330200"/>
            <a:ext cx="10464800" cy="1130300"/>
          </a:xfrm>
          <a:prstGeom prst="rect">
            <a:avLst/>
          </a:prstGeom>
        </p:spPr>
        <p:txBody>
          <a:bodyPr>
            <a:normAutofit/>
          </a:bodyPr>
          <a:lstStyle>
            <a:lvl1pPr defTabSz="490727">
              <a:defRPr sz="6719">
                <a:solidFill>
                  <a:schemeClr val="accent6">
                    <a:satOff val="-15808"/>
                    <a:lumOff val="-17557"/>
                  </a:schemeClr>
                </a:solidFill>
                <a:latin typeface="Phosphate Inline"/>
                <a:ea typeface="Phosphate Inline"/>
                <a:cs typeface="Phosphate Inline"/>
                <a:sym typeface="Phosphate Inline"/>
              </a:defRPr>
            </a:lvl1pPr>
          </a:lstStyle>
          <a:p>
            <a:r>
              <a:t>Build life cycles</a:t>
            </a:r>
          </a:p>
        </p:txBody>
      </p:sp>
      <p:pic>
        <p:nvPicPr>
          <p:cNvPr id="183" name="Picture 4" descr="Picture 4"/>
          <p:cNvPicPr>
            <a:picLocks noChangeAspect="1"/>
          </p:cNvPicPr>
          <p:nvPr/>
        </p:nvPicPr>
        <p:blipFill>
          <a:blip r:embed="rId2"/>
          <a:stretch>
            <a:fillRect/>
          </a:stretch>
        </p:blipFill>
        <p:spPr>
          <a:xfrm>
            <a:off x="2883327" y="4813548"/>
            <a:ext cx="7238146" cy="3876449"/>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wd">
                                    <p:tmAbs val="0"/>
                                  </p:iterate>
                                  <p:childTnLst>
                                    <p:set>
                                      <p:cBhvr>
                                        <p:cTn id="6" fill="hold"/>
                                        <p:tgtEl>
                                          <p:spTgt spid="181"/>
                                        </p:tgtEl>
                                        <p:attrNameLst>
                                          <p:attrName>style.visibility</p:attrName>
                                        </p:attrNameLst>
                                      </p:cBhvr>
                                      <p:to>
                                        <p:strVal val="visible"/>
                                      </p:to>
                                    </p:set>
                                    <p:anim calcmode="lin" valueType="num">
                                      <p:cBhvr>
                                        <p:cTn id="7" dur="1000" fill="hold"/>
                                        <p:tgtEl>
                                          <p:spTgt spid="181"/>
                                        </p:tgtEl>
                                        <p:attrNameLst>
                                          <p:attrName>ppt_x</p:attrName>
                                        </p:attrNameLst>
                                      </p:cBhvr>
                                      <p:tavLst>
                                        <p:tav tm="0">
                                          <p:val>
                                            <p:strVal val="0-#ppt_w/2"/>
                                          </p:val>
                                        </p:tav>
                                        <p:tav tm="100000">
                                          <p:val>
                                            <p:strVal val="#ppt_x"/>
                                          </p:val>
                                        </p:tav>
                                      </p:tavLst>
                                    </p:anim>
                                    <p:anim calcmode="lin" valueType="num">
                                      <p:cBhvr>
                                        <p:cTn id="8" dur="1000" fill="hold"/>
                                        <p:tgtEl>
                                          <p:spTgt spid="1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2" nodeType="clickEffect">
                                  <p:stCondLst>
                                    <p:cond delay="0"/>
                                  </p:stCondLst>
                                  <p:iterate>
                                    <p:tmAbs val="0"/>
                                  </p:iterate>
                                  <p:childTnLst>
                                    <p:set>
                                      <p:cBhvr>
                                        <p:cTn id="12" fill="hold"/>
                                        <p:tgtEl>
                                          <p:spTgt spid="183"/>
                                        </p:tgtEl>
                                        <p:attrNameLst>
                                          <p:attrName>style.visibility</p:attrName>
                                        </p:attrNameLst>
                                      </p:cBhvr>
                                      <p:to>
                                        <p:strVal val="visible"/>
                                      </p:to>
                                    </p:set>
                                    <p:anim calcmode="lin" valueType="num">
                                      <p:cBhvr>
                                        <p:cTn id="13" dur="1500" fill="hold"/>
                                        <p:tgtEl>
                                          <p:spTgt spid="183"/>
                                        </p:tgtEl>
                                        <p:attrNameLst>
                                          <p:attrName>ppt_x</p:attrName>
                                        </p:attrNameLst>
                                      </p:cBhvr>
                                      <p:tavLst>
                                        <p:tav tm="0">
                                          <p:val>
                                            <p:strVal val="#ppt_x"/>
                                          </p:val>
                                        </p:tav>
                                        <p:tav tm="100000">
                                          <p:val>
                                            <p:strVal val="#ppt_x"/>
                                          </p:val>
                                        </p:tav>
                                      </p:tavLst>
                                    </p:anim>
                                    <p:anim calcmode="lin" valueType="num">
                                      <p:cBhvr>
                                        <p:cTn id="14" dur="1500" fill="hold"/>
                                        <p:tgtEl>
                                          <p:spTgt spid="18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1" animBg="1" advAuto="0"/>
      <p:bldP spid="183" grpId="2"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Another important feature of Maven is its support for profiles. A profile is basically a set of configuration values. By using profiles, you can customize the build for different environments such as Production/Test/Development:…"/>
          <p:cNvSpPr txBox="1">
            <a:spLocks noGrp="1"/>
          </p:cNvSpPr>
          <p:nvPr>
            <p:ph type="ctrTitle"/>
          </p:nvPr>
        </p:nvSpPr>
        <p:spPr>
          <a:xfrm>
            <a:off x="1270000" y="1705768"/>
            <a:ext cx="10464800" cy="2688432"/>
          </a:xfrm>
          <a:prstGeom prst="rect">
            <a:avLst/>
          </a:prstGeom>
        </p:spPr>
        <p:txBody>
          <a:bodyPr>
            <a:normAutofit/>
          </a:bodyPr>
          <a:lstStyle/>
          <a:p>
            <a:pPr algn="l" defTabSz="1014412">
              <a:spcBef>
                <a:spcPts val="500"/>
              </a:spcBef>
              <a:buFont typeface="Arial"/>
              <a:defRPr sz="2400">
                <a:latin typeface="Rockwell"/>
                <a:ea typeface="Rockwell"/>
                <a:cs typeface="Rockwell"/>
                <a:sym typeface="Rockwell"/>
              </a:defRPr>
            </a:pPr>
            <a:r>
              <a:rPr sz="2200"/>
              <a:t>Another important feature of Maven is its support for </a:t>
            </a:r>
            <a:r>
              <a:rPr sz="2200" i="1"/>
              <a:t>profiles.</a:t>
            </a:r>
            <a:r>
              <a:rPr sz="2200"/>
              <a:t> A </a:t>
            </a:r>
            <a:r>
              <a:rPr sz="2200" i="1"/>
              <a:t>profile</a:t>
            </a:r>
            <a:r>
              <a:rPr sz="2200"/>
              <a:t> is basically a set of configuration values. By using </a:t>
            </a:r>
            <a:r>
              <a:rPr sz="2200" i="1"/>
              <a:t>profiles</a:t>
            </a:r>
            <a:r>
              <a:rPr sz="2200"/>
              <a:t>, you can customize the build for different environments such as Production/Test/Development:</a:t>
            </a:r>
          </a:p>
          <a:p>
            <a:pPr algn="l" defTabSz="1014412">
              <a:spcBef>
                <a:spcPts val="500"/>
              </a:spcBef>
              <a:buFont typeface="Arial"/>
              <a:defRPr sz="2200">
                <a:latin typeface="Rockwell"/>
                <a:ea typeface="Rockwell"/>
                <a:cs typeface="Rockwell"/>
                <a:sym typeface="Rockwell"/>
              </a:defRPr>
            </a:pPr>
            <a:r>
              <a:t>As you can see in the example below, the default profile is set to </a:t>
            </a:r>
            <a:r>
              <a:rPr i="1"/>
              <a:t>development</a:t>
            </a:r>
            <a:r>
              <a:t>. If you want to run the </a:t>
            </a:r>
            <a:r>
              <a:rPr i="1"/>
              <a:t>production profile</a:t>
            </a:r>
            <a:r>
              <a:t>, you can use the following Maven command:  </a:t>
            </a:r>
            <a:r>
              <a:rPr i="1">
                <a:solidFill>
                  <a:schemeClr val="accent5">
                    <a:hueOff val="-82419"/>
                    <a:satOff val="-9513"/>
                    <a:lumOff val="-16343"/>
                  </a:schemeClr>
                </a:solidFill>
              </a:rPr>
              <a:t>mvn clean install -Pproduction</a:t>
            </a:r>
          </a:p>
        </p:txBody>
      </p:sp>
      <p:sp>
        <p:nvSpPr>
          <p:cNvPr id="186" name="Profiles"/>
          <p:cNvSpPr txBox="1">
            <a:spLocks noGrp="1"/>
          </p:cNvSpPr>
          <p:nvPr>
            <p:ph type="subTitle" idx="1"/>
          </p:nvPr>
        </p:nvSpPr>
        <p:spPr>
          <a:xfrm>
            <a:off x="1270000" y="317500"/>
            <a:ext cx="10464800" cy="1130300"/>
          </a:xfrm>
          <a:prstGeom prst="rect">
            <a:avLst/>
          </a:prstGeom>
        </p:spPr>
        <p:txBody>
          <a:bodyPr>
            <a:normAutofit/>
          </a:bodyPr>
          <a:lstStyle>
            <a:lvl1pPr defTabSz="490727">
              <a:defRPr sz="6719">
                <a:solidFill>
                  <a:schemeClr val="accent6">
                    <a:satOff val="-15808"/>
                    <a:lumOff val="-17557"/>
                  </a:schemeClr>
                </a:solidFill>
                <a:latin typeface="Phosphate Inline"/>
                <a:ea typeface="Phosphate Inline"/>
                <a:cs typeface="Phosphate Inline"/>
                <a:sym typeface="Phosphate Inline"/>
              </a:defRPr>
            </a:lvl1pPr>
          </a:lstStyle>
          <a:p>
            <a:r>
              <a:t>Profiles</a:t>
            </a:r>
          </a:p>
        </p:txBody>
      </p:sp>
      <p:pic>
        <p:nvPicPr>
          <p:cNvPr id="187" name="Picture 4" descr="Picture 4"/>
          <p:cNvPicPr>
            <a:picLocks noChangeAspect="1"/>
          </p:cNvPicPr>
          <p:nvPr/>
        </p:nvPicPr>
        <p:blipFill>
          <a:blip r:embed="rId2"/>
          <a:stretch>
            <a:fillRect/>
          </a:stretch>
        </p:blipFill>
        <p:spPr>
          <a:xfrm>
            <a:off x="2746375" y="4652168"/>
            <a:ext cx="7512050" cy="3886201"/>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86"/>
                                        </p:tgtEl>
                                        <p:attrNameLst>
                                          <p:attrName>style.visibility</p:attrName>
                                        </p:attrNameLst>
                                      </p:cBhvr>
                                      <p:to>
                                        <p:strVal val="visible"/>
                                      </p:to>
                                    </p:set>
                                    <p:animEffect transition="in" filter="dissolve">
                                      <p:cBhvr>
                                        <p:cTn id="7" dur="1000"/>
                                        <p:tgtEl>
                                          <p:spTgt spid="1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type="wd">
                                    <p:tmAbs val="0"/>
                                  </p:iterate>
                                  <p:childTnLst>
                                    <p:set>
                                      <p:cBhvr>
                                        <p:cTn id="11" fill="hold"/>
                                        <p:tgtEl>
                                          <p:spTgt spid="185"/>
                                        </p:tgtEl>
                                        <p:attrNameLst>
                                          <p:attrName>style.visibility</p:attrName>
                                        </p:attrNameLst>
                                      </p:cBhvr>
                                      <p:to>
                                        <p:strVal val="visible"/>
                                      </p:to>
                                    </p:set>
                                    <p:animEffect transition="in" filter="dissolve">
                                      <p:cBhvr>
                                        <p:cTn id="12" dur="1000"/>
                                        <p:tgtEl>
                                          <p:spTgt spid="18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3" nodeType="clickEffect">
                                  <p:stCondLst>
                                    <p:cond delay="0"/>
                                  </p:stCondLst>
                                  <p:iterate>
                                    <p:tmAbs val="0"/>
                                  </p:iterate>
                                  <p:childTnLst>
                                    <p:set>
                                      <p:cBhvr>
                                        <p:cTn id="16" fill="hold"/>
                                        <p:tgtEl>
                                          <p:spTgt spid="187"/>
                                        </p:tgtEl>
                                        <p:attrNameLst>
                                          <p:attrName>style.visibility</p:attrName>
                                        </p:attrNameLst>
                                      </p:cBhvr>
                                      <p:to>
                                        <p:strVal val="visible"/>
                                      </p:to>
                                    </p:set>
                                    <p:anim calcmode="lin" valueType="num">
                                      <p:cBhvr>
                                        <p:cTn id="17" dur="1500" fill="hold"/>
                                        <p:tgtEl>
                                          <p:spTgt spid="187"/>
                                        </p:tgtEl>
                                        <p:attrNameLst>
                                          <p:attrName>ppt_x</p:attrName>
                                        </p:attrNameLst>
                                      </p:cBhvr>
                                      <p:tavLst>
                                        <p:tav tm="0">
                                          <p:val>
                                            <p:strVal val="#ppt_x"/>
                                          </p:val>
                                        </p:tav>
                                        <p:tav tm="100000">
                                          <p:val>
                                            <p:strVal val="#ppt_x"/>
                                          </p:val>
                                        </p:tav>
                                      </p:tavLst>
                                    </p:anim>
                                    <p:anim calcmode="lin" valueType="num">
                                      <p:cBhvr>
                                        <p:cTn id="18" dur="1500" fill="hold"/>
                                        <p:tgtEl>
                                          <p:spTgt spid="18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2" animBg="1" advAuto="0"/>
      <p:bldP spid="186" grpId="1" animBg="1" advAuto="0"/>
      <p:bldP spid="187" grpId="3"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 properties can help to make your pom.xml file easier to read and maintain. In the classic use case, you would use custom properties to define versions for your project’s dependencies.…"/>
          <p:cNvSpPr txBox="1">
            <a:spLocks noGrp="1"/>
          </p:cNvSpPr>
          <p:nvPr>
            <p:ph type="ctrTitle"/>
          </p:nvPr>
        </p:nvSpPr>
        <p:spPr>
          <a:xfrm>
            <a:off x="1270000" y="1739900"/>
            <a:ext cx="10464800" cy="3302000"/>
          </a:xfrm>
          <a:prstGeom prst="rect">
            <a:avLst/>
          </a:prstGeom>
        </p:spPr>
        <p:txBody>
          <a:bodyPr>
            <a:normAutofit/>
          </a:bodyPr>
          <a:lstStyle/>
          <a:p>
            <a:pPr algn="l" defTabSz="385572">
              <a:spcBef>
                <a:spcPts val="2700"/>
              </a:spcBef>
              <a:buFont typeface="Arial"/>
              <a:defRPr sz="2112">
                <a:latin typeface="Rockwell"/>
                <a:ea typeface="Rockwell"/>
                <a:cs typeface="Rockwell"/>
                <a:sym typeface="Rockwell"/>
              </a:defRPr>
            </a:pPr>
            <a:r>
              <a:t>Custom properties can help to make your </a:t>
            </a:r>
            <a:r>
              <a:rPr i="1">
                <a:latin typeface="Calibri"/>
                <a:ea typeface="Calibri"/>
                <a:cs typeface="Calibri"/>
                <a:sym typeface="Calibri"/>
              </a:rPr>
              <a:t>pom.xml</a:t>
            </a:r>
            <a:r>
              <a:t> file easier to read and maintain. In the classic use case, you would use custom properties to define versions for your project’s dependencies.</a:t>
            </a:r>
          </a:p>
          <a:p>
            <a:pPr algn="l" defTabSz="385572">
              <a:spcBef>
                <a:spcPts val="2700"/>
              </a:spcBef>
              <a:buFont typeface="Arial"/>
              <a:defRPr sz="2112">
                <a:latin typeface="Rockwell"/>
                <a:ea typeface="Rockwell"/>
                <a:cs typeface="Rockwell"/>
                <a:sym typeface="Rockwell"/>
              </a:defRPr>
            </a:pPr>
            <a:r>
              <a:t>Maven properties are value-placeholders and are accessible anywhere within a </a:t>
            </a:r>
            <a:r>
              <a:rPr i="1">
                <a:latin typeface="Calibri"/>
                <a:ea typeface="Calibri"/>
                <a:cs typeface="Calibri"/>
                <a:sym typeface="Calibri"/>
              </a:rPr>
              <a:t>pom.xml </a:t>
            </a:r>
            <a:r>
              <a:t>by using the notation </a:t>
            </a:r>
            <a:r>
              <a:rPr i="1">
                <a:latin typeface="Calibri"/>
                <a:ea typeface="Calibri"/>
                <a:cs typeface="Calibri"/>
                <a:sym typeface="Calibri"/>
              </a:rPr>
              <a:t>${name}</a:t>
            </a:r>
            <a:r>
              <a:rPr>
                <a:latin typeface="Calibri"/>
                <a:ea typeface="Calibri"/>
                <a:cs typeface="Calibri"/>
                <a:sym typeface="Calibri"/>
              </a:rPr>
              <a:t>, where </a:t>
            </a:r>
            <a:r>
              <a:rPr i="1">
                <a:latin typeface="Calibri"/>
                <a:ea typeface="Calibri"/>
                <a:cs typeface="Calibri"/>
                <a:sym typeface="Calibri"/>
              </a:rPr>
              <a:t>name</a:t>
            </a:r>
            <a:r>
              <a:rPr>
                <a:latin typeface="Calibri"/>
                <a:ea typeface="Calibri"/>
                <a:cs typeface="Calibri"/>
                <a:sym typeface="Calibri"/>
              </a:rPr>
              <a:t> is the property.</a:t>
            </a:r>
          </a:p>
          <a:p>
            <a:pPr algn="l" defTabSz="385572">
              <a:spcBef>
                <a:spcPts val="2700"/>
              </a:spcBef>
              <a:buFont typeface="Arial"/>
              <a:defRPr sz="2112">
                <a:latin typeface="Rockwell"/>
                <a:ea typeface="Rockwell"/>
                <a:cs typeface="Rockwell"/>
                <a:sym typeface="Rockwell"/>
              </a:defRPr>
            </a:pPr>
            <a:r>
              <a:t>Now if you want to upgrade Spring to a newer version, you only have to change the value inside the</a:t>
            </a:r>
            <a:r>
              <a:rPr i="1">
                <a:latin typeface="Calibri"/>
                <a:ea typeface="Calibri"/>
                <a:cs typeface="Calibri"/>
                <a:sym typeface="Calibri"/>
              </a:rPr>
              <a:t>&lt;spring.version&gt; </a:t>
            </a:r>
            <a:r>
              <a:t>property tag and all the dependencies using that property in their </a:t>
            </a:r>
            <a:r>
              <a:rPr i="1">
                <a:latin typeface="Calibri"/>
                <a:ea typeface="Calibri"/>
                <a:cs typeface="Calibri"/>
                <a:sym typeface="Calibri"/>
              </a:rPr>
              <a:t>&lt;version&gt;</a:t>
            </a:r>
            <a:r>
              <a:t> tags will be updated.</a:t>
            </a:r>
          </a:p>
        </p:txBody>
      </p:sp>
      <p:sp>
        <p:nvSpPr>
          <p:cNvPr id="190" name="Properties"/>
          <p:cNvSpPr txBox="1">
            <a:spLocks noGrp="1"/>
          </p:cNvSpPr>
          <p:nvPr>
            <p:ph type="subTitle" idx="1"/>
          </p:nvPr>
        </p:nvSpPr>
        <p:spPr>
          <a:xfrm>
            <a:off x="1270000" y="393700"/>
            <a:ext cx="10464800" cy="1130300"/>
          </a:xfrm>
          <a:prstGeom prst="rect">
            <a:avLst/>
          </a:prstGeom>
        </p:spPr>
        <p:txBody>
          <a:bodyPr>
            <a:normAutofit/>
          </a:bodyPr>
          <a:lstStyle>
            <a:lvl1pPr defTabSz="490727">
              <a:defRPr sz="6719">
                <a:solidFill>
                  <a:schemeClr val="accent6">
                    <a:satOff val="-15808"/>
                    <a:lumOff val="-17557"/>
                  </a:schemeClr>
                </a:solidFill>
                <a:latin typeface="Phosphate Inline"/>
                <a:ea typeface="Phosphate Inline"/>
                <a:cs typeface="Phosphate Inline"/>
                <a:sym typeface="Phosphate Inline"/>
              </a:defRPr>
            </a:lvl1pPr>
          </a:lstStyle>
          <a:p>
            <a:r>
              <a:t>Properties</a:t>
            </a:r>
          </a:p>
        </p:txBody>
      </p:sp>
      <p:pic>
        <p:nvPicPr>
          <p:cNvPr id="191" name="Picture 4" descr="Picture 4"/>
          <p:cNvPicPr>
            <a:picLocks noChangeAspect="1"/>
          </p:cNvPicPr>
          <p:nvPr/>
        </p:nvPicPr>
        <p:blipFill>
          <a:blip r:embed="rId2"/>
          <a:stretch>
            <a:fillRect/>
          </a:stretch>
        </p:blipFill>
        <p:spPr>
          <a:xfrm>
            <a:off x="2425969" y="5257800"/>
            <a:ext cx="8152862" cy="2663577"/>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90"/>
                                        </p:tgtEl>
                                        <p:attrNameLst>
                                          <p:attrName>style.visibility</p:attrName>
                                        </p:attrNameLst>
                                      </p:cBhvr>
                                      <p:to>
                                        <p:strVal val="visible"/>
                                      </p:to>
                                    </p:set>
                                    <p:animEffect transition="in" filter="dissolve">
                                      <p:cBhvr>
                                        <p:cTn id="7" dur="10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type="wd">
                                    <p:tmAbs val="0"/>
                                  </p:iterate>
                                  <p:childTnLst>
                                    <p:set>
                                      <p:cBhvr>
                                        <p:cTn id="11" fill="hold"/>
                                        <p:tgtEl>
                                          <p:spTgt spid="189"/>
                                        </p:tgtEl>
                                        <p:attrNameLst>
                                          <p:attrName>style.visibility</p:attrName>
                                        </p:attrNameLst>
                                      </p:cBhvr>
                                      <p:to>
                                        <p:strVal val="visible"/>
                                      </p:to>
                                    </p:set>
                                    <p:animEffect transition="in" filter="dissolve">
                                      <p:cBhvr>
                                        <p:cTn id="12" dur="10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3" nodeType="clickEffect">
                                  <p:stCondLst>
                                    <p:cond delay="0"/>
                                  </p:stCondLst>
                                  <p:iterate>
                                    <p:tmAbs val="0"/>
                                  </p:iterate>
                                  <p:childTnLst>
                                    <p:set>
                                      <p:cBhvr>
                                        <p:cTn id="16" fill="hold"/>
                                        <p:tgtEl>
                                          <p:spTgt spid="191"/>
                                        </p:tgtEl>
                                        <p:attrNameLst>
                                          <p:attrName>style.visibility</p:attrName>
                                        </p:attrNameLst>
                                      </p:cBhvr>
                                      <p:to>
                                        <p:strVal val="visible"/>
                                      </p:to>
                                    </p:set>
                                    <p:anim calcmode="lin" valueType="num">
                                      <p:cBhvr>
                                        <p:cTn id="17" dur="1500" fill="hold"/>
                                        <p:tgtEl>
                                          <p:spTgt spid="191"/>
                                        </p:tgtEl>
                                        <p:attrNameLst>
                                          <p:attrName>ppt_x</p:attrName>
                                        </p:attrNameLst>
                                      </p:cBhvr>
                                      <p:tavLst>
                                        <p:tav tm="0">
                                          <p:val>
                                            <p:strVal val="#ppt_x"/>
                                          </p:val>
                                        </p:tav>
                                        <p:tav tm="100000">
                                          <p:val>
                                            <p:strVal val="#ppt_x"/>
                                          </p:val>
                                        </p:tav>
                                      </p:tavLst>
                                    </p:anim>
                                    <p:anim calcmode="lin" valueType="num">
                                      <p:cBhvr>
                                        <p:cTn id="18" dur="1500" fill="hold"/>
                                        <p:tgtEl>
                                          <p:spTgt spid="19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2" animBg="1" advAuto="0"/>
      <p:bldP spid="190" grpId="1" animBg="1" advAuto="0"/>
      <p:bldP spid="191" grpId="3"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he build section is also a very important section of the Maven POM. It provides information about the default Maven goal, the directory for the compiled project, and the final name of the application.…"/>
          <p:cNvSpPr txBox="1">
            <a:spLocks noGrp="1"/>
          </p:cNvSpPr>
          <p:nvPr>
            <p:ph type="ctrTitle"/>
          </p:nvPr>
        </p:nvSpPr>
        <p:spPr>
          <a:xfrm>
            <a:off x="1270000" y="1638300"/>
            <a:ext cx="10464800" cy="3128715"/>
          </a:xfrm>
          <a:prstGeom prst="rect">
            <a:avLst/>
          </a:prstGeom>
        </p:spPr>
        <p:txBody>
          <a:bodyPr>
            <a:normAutofit/>
          </a:bodyPr>
          <a:lstStyle/>
          <a:p>
            <a:pPr algn="l" defTabSz="332993">
              <a:spcBef>
                <a:spcPts val="2300"/>
              </a:spcBef>
              <a:buFont typeface="Arial"/>
              <a:defRPr sz="1824">
                <a:latin typeface="Rockwell"/>
                <a:ea typeface="Rockwell"/>
                <a:cs typeface="Rockwell"/>
                <a:sym typeface="Rockwell"/>
              </a:defRPr>
            </a:pPr>
            <a:r>
              <a:t>The </a:t>
            </a:r>
            <a:r>
              <a:rPr i="1"/>
              <a:t>build</a:t>
            </a:r>
            <a:r>
              <a:t> section is also a very important section of the Maven </a:t>
            </a:r>
            <a:r>
              <a:rPr i="1"/>
              <a:t>POM.</a:t>
            </a:r>
            <a:r>
              <a:t> It provides information about the default Maven </a:t>
            </a:r>
            <a:r>
              <a:rPr i="1"/>
              <a:t>goal</a:t>
            </a:r>
            <a:r>
              <a:t>, the directory for the compiled project, and the final name of the application. </a:t>
            </a:r>
          </a:p>
          <a:p>
            <a:pPr algn="l" defTabSz="332993">
              <a:spcBef>
                <a:spcPts val="2300"/>
              </a:spcBef>
              <a:buFont typeface="Arial"/>
              <a:defRPr sz="1824">
                <a:latin typeface="Rockwell"/>
                <a:ea typeface="Rockwell"/>
                <a:cs typeface="Rockwell"/>
                <a:sym typeface="Rockwell"/>
              </a:defRPr>
            </a:pPr>
            <a:r>
              <a:t>The default output folder for compiled artifacts is named </a:t>
            </a:r>
            <a:r>
              <a:rPr i="1"/>
              <a:t>target</a:t>
            </a:r>
            <a:r>
              <a:t>, and the final name of the packaged artifact consists of the </a:t>
            </a:r>
            <a:r>
              <a:rPr i="1"/>
              <a:t>artifactId</a:t>
            </a:r>
            <a:r>
              <a:t> and </a:t>
            </a:r>
            <a:r>
              <a:rPr i="1"/>
              <a:t>version</a:t>
            </a:r>
            <a:r>
              <a:t>, but you can change it at any time.</a:t>
            </a:r>
          </a:p>
          <a:p>
            <a:pPr algn="l" defTabSz="332993">
              <a:spcBef>
                <a:spcPts val="2300"/>
              </a:spcBef>
              <a:buFont typeface="Arial"/>
              <a:defRPr sz="1824">
                <a:latin typeface="Rockwell"/>
                <a:ea typeface="Rockwell"/>
                <a:cs typeface="Rockwell"/>
                <a:sym typeface="Rockwell"/>
              </a:defRPr>
            </a:pPr>
            <a:r>
              <a:t>The default </a:t>
            </a:r>
            <a:r>
              <a:rPr i="1"/>
              <a:t>build</a:t>
            </a:r>
            <a:r>
              <a:t> section looks like this:</a:t>
            </a:r>
          </a:p>
        </p:txBody>
      </p:sp>
      <p:sp>
        <p:nvSpPr>
          <p:cNvPr id="194" name="Build"/>
          <p:cNvSpPr txBox="1">
            <a:spLocks noGrp="1"/>
          </p:cNvSpPr>
          <p:nvPr>
            <p:ph type="subTitle" idx="1"/>
          </p:nvPr>
        </p:nvSpPr>
        <p:spPr>
          <a:xfrm>
            <a:off x="1270000" y="266700"/>
            <a:ext cx="10464800" cy="1130300"/>
          </a:xfrm>
          <a:prstGeom prst="rect">
            <a:avLst/>
          </a:prstGeom>
        </p:spPr>
        <p:txBody>
          <a:bodyPr>
            <a:normAutofit/>
          </a:bodyPr>
          <a:lstStyle>
            <a:lvl1pPr defTabSz="490727">
              <a:defRPr sz="6719">
                <a:solidFill>
                  <a:schemeClr val="accent6">
                    <a:satOff val="-15808"/>
                    <a:lumOff val="-17557"/>
                  </a:schemeClr>
                </a:solidFill>
                <a:latin typeface="Phosphate Inline"/>
                <a:ea typeface="Phosphate Inline"/>
                <a:cs typeface="Phosphate Inline"/>
                <a:sym typeface="Phosphate Inline"/>
              </a:defRPr>
            </a:lvl1pPr>
          </a:lstStyle>
          <a:p>
            <a:r>
              <a:t>Build</a:t>
            </a:r>
          </a:p>
        </p:txBody>
      </p:sp>
      <p:pic>
        <p:nvPicPr>
          <p:cNvPr id="195" name="Picture 4" descr="Picture 4"/>
          <p:cNvPicPr>
            <a:picLocks noChangeAspect="1"/>
          </p:cNvPicPr>
          <p:nvPr/>
        </p:nvPicPr>
        <p:blipFill>
          <a:blip r:embed="rId2"/>
          <a:stretch>
            <a:fillRect/>
          </a:stretch>
        </p:blipFill>
        <p:spPr>
          <a:xfrm>
            <a:off x="2654300" y="4911725"/>
            <a:ext cx="7696200" cy="2413000"/>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94"/>
                                        </p:tgtEl>
                                        <p:attrNameLst>
                                          <p:attrName>style.visibility</p:attrName>
                                        </p:attrNameLst>
                                      </p:cBhvr>
                                      <p:to>
                                        <p:strVal val="visible"/>
                                      </p:to>
                                    </p:set>
                                    <p:animEffect transition="in" filter="dissolve">
                                      <p:cBhvr>
                                        <p:cTn id="7" dur="1000"/>
                                        <p:tgtEl>
                                          <p:spTgt spid="19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type="wd">
                                    <p:tmAbs val="0"/>
                                  </p:iterate>
                                  <p:childTnLst>
                                    <p:set>
                                      <p:cBhvr>
                                        <p:cTn id="11" fill="hold"/>
                                        <p:tgtEl>
                                          <p:spTgt spid="193"/>
                                        </p:tgtEl>
                                        <p:attrNameLst>
                                          <p:attrName>style.visibility</p:attrName>
                                        </p:attrNameLst>
                                      </p:cBhvr>
                                      <p:to>
                                        <p:strVal val="visible"/>
                                      </p:to>
                                    </p:set>
                                    <p:animEffect transition="in" filter="dissolve">
                                      <p:cBhvr>
                                        <p:cTn id="12" dur="1000"/>
                                        <p:tgtEl>
                                          <p:spTgt spid="19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3" nodeType="clickEffect">
                                  <p:stCondLst>
                                    <p:cond delay="0"/>
                                  </p:stCondLst>
                                  <p:iterate>
                                    <p:tmAbs val="0"/>
                                  </p:iterate>
                                  <p:childTnLst>
                                    <p:set>
                                      <p:cBhvr>
                                        <p:cTn id="16" fill="hold"/>
                                        <p:tgtEl>
                                          <p:spTgt spid="195"/>
                                        </p:tgtEl>
                                        <p:attrNameLst>
                                          <p:attrName>style.visibility</p:attrName>
                                        </p:attrNameLst>
                                      </p:cBhvr>
                                      <p:to>
                                        <p:strVal val="visible"/>
                                      </p:to>
                                    </p:set>
                                    <p:anim calcmode="lin" valueType="num">
                                      <p:cBhvr>
                                        <p:cTn id="17" dur="1500" fill="hold"/>
                                        <p:tgtEl>
                                          <p:spTgt spid="195"/>
                                        </p:tgtEl>
                                        <p:attrNameLst>
                                          <p:attrName>ppt_x</p:attrName>
                                        </p:attrNameLst>
                                      </p:cBhvr>
                                      <p:tavLst>
                                        <p:tav tm="0">
                                          <p:val>
                                            <p:strVal val="#ppt_x"/>
                                          </p:val>
                                        </p:tav>
                                        <p:tav tm="100000">
                                          <p:val>
                                            <p:strVal val="#ppt_x"/>
                                          </p:val>
                                        </p:tav>
                                      </p:tavLst>
                                    </p:anim>
                                    <p:anim calcmode="lin" valueType="num">
                                      <p:cBhvr>
                                        <p:cTn id="18" dur="1500" fill="hold"/>
                                        <p:tgtEl>
                                          <p:spTgt spid="19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2" animBg="1" advAuto="0"/>
      <p:bldP spid="194" grpId="1" animBg="1" advAuto="0"/>
      <p:bldP spid="195" grpId="3"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A build tool is a tool that automates everything related to the software project. Building a software project typically includes one or more of these activities:…"/>
          <p:cNvSpPr txBox="1">
            <a:spLocks noGrp="1"/>
          </p:cNvSpPr>
          <p:nvPr>
            <p:ph type="ctrTitle"/>
          </p:nvPr>
        </p:nvSpPr>
        <p:spPr>
          <a:xfrm>
            <a:off x="1066800" y="1993900"/>
            <a:ext cx="10464800" cy="5886798"/>
          </a:xfrm>
          <a:prstGeom prst="rect">
            <a:avLst/>
          </a:prstGeom>
        </p:spPr>
        <p:txBody>
          <a:bodyPr>
            <a:normAutofit/>
          </a:bodyPr>
          <a:lstStyle/>
          <a:p>
            <a:pPr algn="l" defTabSz="356362">
              <a:defRPr sz="2440">
                <a:latin typeface="Rockwell"/>
                <a:ea typeface="Rockwell"/>
                <a:cs typeface="Rockwell"/>
                <a:sym typeface="Rockwell"/>
              </a:defRPr>
            </a:pPr>
            <a:r>
              <a:rPr dirty="0"/>
              <a:t>A build tool is a tool that automates everything related to the software project. Building a software project typically includes one or more of these activities:</a:t>
            </a:r>
          </a:p>
          <a:p>
            <a:pPr algn="l" defTabSz="356362">
              <a:defRPr sz="2440">
                <a:latin typeface="Rockwell"/>
                <a:ea typeface="Rockwell"/>
                <a:cs typeface="Rockwell"/>
                <a:sym typeface="Rockwell"/>
              </a:defRPr>
            </a:pPr>
            <a:endParaRPr dirty="0"/>
          </a:p>
          <a:p>
            <a:pPr marL="338931" indent="-338931" algn="l" defTabSz="356362">
              <a:buSzPct val="50000"/>
              <a:defRPr sz="2440">
                <a:latin typeface="Rockwell"/>
                <a:ea typeface="Rockwell"/>
                <a:cs typeface="Rockwell"/>
                <a:sym typeface="Rockwell"/>
              </a:defRPr>
            </a:pPr>
            <a:r>
              <a:rPr dirty="0"/>
              <a:t>Generating source code</a:t>
            </a:r>
          </a:p>
          <a:p>
            <a:pPr marL="338931" indent="-338931" algn="l" defTabSz="356362">
              <a:buSzPct val="50000"/>
              <a:defRPr sz="2440">
                <a:latin typeface="Rockwell"/>
                <a:ea typeface="Rockwell"/>
                <a:cs typeface="Rockwell"/>
                <a:sym typeface="Rockwell"/>
              </a:defRPr>
            </a:pPr>
            <a:r>
              <a:rPr dirty="0"/>
              <a:t>Generating documentation from the source code</a:t>
            </a:r>
          </a:p>
          <a:p>
            <a:pPr marL="338931" indent="-338931" algn="l" defTabSz="356362">
              <a:buSzPct val="50000"/>
              <a:defRPr sz="2440">
                <a:latin typeface="Rockwell"/>
                <a:ea typeface="Rockwell"/>
                <a:cs typeface="Rockwell"/>
                <a:sym typeface="Rockwell"/>
              </a:defRPr>
            </a:pPr>
            <a:r>
              <a:rPr dirty="0"/>
              <a:t>Compiling source code</a:t>
            </a:r>
          </a:p>
          <a:p>
            <a:pPr marL="342900" indent="-342900" algn="l" defTabSz="356362">
              <a:buSzPct val="50000"/>
              <a:buFont typeface="Wingdings" pitchFamily="2" charset="2"/>
              <a:buChar char="Ø"/>
              <a:defRPr sz="2440">
                <a:latin typeface="Rockwell"/>
                <a:ea typeface="Rockwell"/>
                <a:cs typeface="Rockwell"/>
                <a:sym typeface="Rockwell"/>
              </a:defRPr>
            </a:pPr>
            <a:r>
              <a:rPr dirty="0"/>
              <a:t>Packaging compiled code into JAR files or ZIP files</a:t>
            </a:r>
          </a:p>
          <a:p>
            <a:pPr marL="342900" indent="-342900" algn="l" defTabSz="356362">
              <a:buSzPct val="50000"/>
              <a:buFont typeface="Wingdings" pitchFamily="2" charset="2"/>
              <a:buChar char="Ø"/>
              <a:defRPr sz="2440">
                <a:latin typeface="Rockwell"/>
                <a:ea typeface="Rockwell"/>
                <a:cs typeface="Rockwell"/>
                <a:sym typeface="Rockwell"/>
              </a:defRPr>
            </a:pPr>
            <a:r>
              <a:rPr dirty="0"/>
              <a:t>Installing the packaged code on a server, in a repository or somewhere else.</a:t>
            </a:r>
          </a:p>
          <a:p>
            <a:pPr algn="l" defTabSz="356362">
              <a:defRPr sz="2440">
                <a:latin typeface="Rockwell"/>
                <a:ea typeface="Rockwell"/>
                <a:cs typeface="Rockwell"/>
                <a:sym typeface="Rockwell"/>
              </a:defRPr>
            </a:pPr>
            <a:endParaRPr dirty="0"/>
          </a:p>
          <a:p>
            <a:pPr algn="l" defTabSz="356362">
              <a:defRPr sz="2440">
                <a:latin typeface="Rockwell"/>
                <a:ea typeface="Rockwell"/>
                <a:cs typeface="Rockwell"/>
                <a:sym typeface="Rockwell"/>
              </a:defRPr>
            </a:pPr>
            <a:r>
              <a:rPr dirty="0"/>
              <a:t>The Advantages of automating the build process is that you minimize the risk of humans making errors while building the software manually. Additionally, an automated build tool is typically faster than a human performing the same steps manually.</a:t>
            </a:r>
          </a:p>
        </p:txBody>
      </p:sp>
      <p:sp>
        <p:nvSpPr>
          <p:cNvPr id="128" name="What is a build tool?"/>
          <p:cNvSpPr txBox="1">
            <a:spLocks noGrp="1"/>
          </p:cNvSpPr>
          <p:nvPr>
            <p:ph type="subTitle" idx="1"/>
          </p:nvPr>
        </p:nvSpPr>
        <p:spPr>
          <a:xfrm>
            <a:off x="1270000" y="406400"/>
            <a:ext cx="10464800" cy="1130300"/>
          </a:xfrm>
          <a:prstGeom prst="rect">
            <a:avLst/>
          </a:prstGeom>
        </p:spPr>
        <p:txBody>
          <a:bodyPr>
            <a:normAutofit/>
          </a:bodyPr>
          <a:lstStyle>
            <a:lvl1pPr defTabSz="490727">
              <a:defRPr sz="6719">
                <a:solidFill>
                  <a:schemeClr val="accent6">
                    <a:satOff val="-15808"/>
                    <a:lumOff val="-17557"/>
                  </a:schemeClr>
                </a:solidFill>
                <a:latin typeface="Phosphate Inline"/>
                <a:ea typeface="Phosphate Inline"/>
                <a:cs typeface="Phosphate Inline"/>
                <a:sym typeface="Phosphate Inline"/>
              </a:defRPr>
            </a:lvl1pPr>
          </a:lstStyle>
          <a:p>
            <a:r>
              <a:t>What is a build tool?</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28"/>
                                        </p:tgtEl>
                                        <p:attrNameLst>
                                          <p:attrName>style.visibility</p:attrName>
                                        </p:attrNameLst>
                                      </p:cBhvr>
                                      <p:to>
                                        <p:strVal val="visible"/>
                                      </p:to>
                                    </p:set>
                                    <p:animEffect transition="in" filter="dissolve">
                                      <p:cBhvr>
                                        <p:cTn id="7" dur="10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type="wd">
                                    <p:tmAbs val="0"/>
                                  </p:iterate>
                                  <p:childTnLst>
                                    <p:set>
                                      <p:cBhvr>
                                        <p:cTn id="11" fill="hold"/>
                                        <p:tgtEl>
                                          <p:spTgt spid="127"/>
                                        </p:tgtEl>
                                        <p:attrNameLst>
                                          <p:attrName>style.visibility</p:attrName>
                                        </p:attrNameLst>
                                      </p:cBhvr>
                                      <p:to>
                                        <p:strVal val="visible"/>
                                      </p:to>
                                    </p:set>
                                    <p:animEffect transition="in" filter="dissolve">
                                      <p:cBhvr>
                                        <p:cTn id="12" dur="1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2" animBg="1" advAuto="0"/>
      <p:bldP spid="128" grpId="1"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Apache Maven is a software project management and comprehension tool. Based on the concept of a Project Object Model (POM), Maven can manage a project’s build, reporting and documentation from a central piece of information.…"/>
          <p:cNvSpPr txBox="1">
            <a:spLocks noGrp="1"/>
          </p:cNvSpPr>
          <p:nvPr>
            <p:ph type="ctrTitle"/>
          </p:nvPr>
        </p:nvSpPr>
        <p:spPr>
          <a:xfrm>
            <a:off x="1270000" y="1943100"/>
            <a:ext cx="10464800" cy="5867400"/>
          </a:xfrm>
          <a:prstGeom prst="rect">
            <a:avLst/>
          </a:prstGeom>
        </p:spPr>
        <p:txBody>
          <a:bodyPr>
            <a:normAutofit/>
          </a:bodyPr>
          <a:lstStyle/>
          <a:p>
            <a:pPr>
              <a:defRPr sz="4000">
                <a:latin typeface="Rockwell"/>
                <a:ea typeface="Rockwell"/>
                <a:cs typeface="Rockwell"/>
                <a:sym typeface="Rockwell"/>
              </a:defRPr>
            </a:pPr>
            <a:r>
              <a:rPr dirty="0"/>
              <a:t> Apache Maven is a software project management and comprehension tool. Based on the concept of a </a:t>
            </a:r>
            <a:r>
              <a:rPr dirty="0">
                <a:solidFill>
                  <a:schemeClr val="accent5">
                    <a:hueOff val="-82419"/>
                    <a:satOff val="-9513"/>
                    <a:lumOff val="-16343"/>
                  </a:schemeClr>
                </a:solidFill>
              </a:rPr>
              <a:t>Project Object Model (POM)</a:t>
            </a:r>
            <a:r>
              <a:rPr dirty="0"/>
              <a:t>, Maven can manage a project’s build, reporting and documentation from a central piece of information.</a:t>
            </a:r>
          </a:p>
          <a:p>
            <a:pPr>
              <a:defRPr sz="4000">
                <a:latin typeface="Rockwell"/>
                <a:ea typeface="Rockwell"/>
                <a:cs typeface="Rockwell"/>
                <a:sym typeface="Rockwell"/>
              </a:defRPr>
            </a:pPr>
            <a:endParaRPr dirty="0"/>
          </a:p>
          <a:p>
            <a:pPr>
              <a:defRPr sz="4000" i="1">
                <a:solidFill>
                  <a:schemeClr val="accent5">
                    <a:hueOff val="-82419"/>
                    <a:satOff val="-9513"/>
                    <a:lumOff val="-16343"/>
                  </a:schemeClr>
                </a:solidFill>
                <a:latin typeface="Rockwell"/>
                <a:ea typeface="Rockwell"/>
                <a:cs typeface="Rockwell"/>
                <a:sym typeface="Rockwell"/>
              </a:defRPr>
            </a:pPr>
            <a:r>
              <a:rPr dirty="0"/>
              <a:t>“But it is not a mere build tool”</a:t>
            </a:r>
          </a:p>
        </p:txBody>
      </p:sp>
      <p:sp>
        <p:nvSpPr>
          <p:cNvPr id="131" name="What is Maven?"/>
          <p:cNvSpPr txBox="1">
            <a:spLocks noGrp="1"/>
          </p:cNvSpPr>
          <p:nvPr>
            <p:ph type="subTitle" idx="1"/>
          </p:nvPr>
        </p:nvSpPr>
        <p:spPr>
          <a:xfrm>
            <a:off x="1270000" y="762000"/>
            <a:ext cx="10464800" cy="1130300"/>
          </a:xfrm>
          <a:prstGeom prst="rect">
            <a:avLst/>
          </a:prstGeom>
        </p:spPr>
        <p:txBody>
          <a:bodyPr>
            <a:normAutofit/>
          </a:bodyPr>
          <a:lstStyle>
            <a:lvl1pPr defTabSz="490727">
              <a:defRPr sz="6719">
                <a:solidFill>
                  <a:schemeClr val="accent6">
                    <a:satOff val="-15808"/>
                    <a:lumOff val="-17557"/>
                  </a:schemeClr>
                </a:solidFill>
                <a:latin typeface="Phosphate Inline"/>
                <a:ea typeface="Phosphate Inline"/>
                <a:cs typeface="Phosphate Inline"/>
                <a:sym typeface="Phosphate Inline"/>
              </a:defRPr>
            </a:lvl1pPr>
          </a:lstStyle>
          <a:p>
            <a:r>
              <a:t>What is Maven?</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31"/>
                                        </p:tgtEl>
                                        <p:attrNameLst>
                                          <p:attrName>style.visibility</p:attrName>
                                        </p:attrNameLst>
                                      </p:cBhvr>
                                      <p:to>
                                        <p:strVal val="visible"/>
                                      </p:to>
                                    </p:set>
                                    <p:animEffect transition="in" filter="dissolve">
                                      <p:cBhvr>
                                        <p:cTn id="7" dur="1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type="wd">
                                    <p:tmAbs val="0"/>
                                  </p:iterate>
                                  <p:childTnLst>
                                    <p:set>
                                      <p:cBhvr>
                                        <p:cTn id="11" fill="hold"/>
                                        <p:tgtEl>
                                          <p:spTgt spid="130"/>
                                        </p:tgtEl>
                                        <p:attrNameLst>
                                          <p:attrName>style.visibility</p:attrName>
                                        </p:attrNameLst>
                                      </p:cBhvr>
                                      <p:to>
                                        <p:strVal val="visible"/>
                                      </p:to>
                                    </p:set>
                                    <p:animEffect transition="in" filter="dissolve">
                                      <p:cBhvr>
                                        <p:cTn id="12" dur="2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2" animBg="1" advAuto="0"/>
      <p:bldP spid="131"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Model our software project…"/>
          <p:cNvSpPr txBox="1">
            <a:spLocks noGrp="1"/>
          </p:cNvSpPr>
          <p:nvPr>
            <p:ph type="ctrTitle"/>
          </p:nvPr>
        </p:nvSpPr>
        <p:spPr>
          <a:xfrm>
            <a:off x="1270000" y="2268587"/>
            <a:ext cx="10464800" cy="3847009"/>
          </a:xfrm>
          <a:prstGeom prst="rect">
            <a:avLst/>
          </a:prstGeom>
        </p:spPr>
        <p:txBody>
          <a:bodyPr>
            <a:normAutofit/>
          </a:bodyPr>
          <a:lstStyle/>
          <a:p>
            <a:pPr marL="555625" indent="-555625" algn="l">
              <a:buSzPct val="50000"/>
              <a:buBlip>
                <a:blip r:embed="rId2"/>
              </a:buBlip>
              <a:defRPr sz="4000">
                <a:latin typeface="Rockwell"/>
                <a:ea typeface="Rockwell"/>
                <a:cs typeface="Rockwell"/>
                <a:sym typeface="Rockwell"/>
              </a:defRPr>
            </a:pPr>
            <a:r>
              <a:rPr dirty="0"/>
              <a:t>Model our software project</a:t>
            </a:r>
          </a:p>
          <a:p>
            <a:pPr marL="555625" indent="-555625" algn="l">
              <a:buSzPct val="50000"/>
              <a:defRPr sz="4000">
                <a:latin typeface="Rockwell"/>
                <a:ea typeface="Rockwell"/>
                <a:cs typeface="Rockwell"/>
                <a:sym typeface="Rockwell"/>
              </a:defRPr>
            </a:pPr>
            <a:r>
              <a:rPr dirty="0"/>
              <a:t>Centralize our project information</a:t>
            </a:r>
          </a:p>
          <a:p>
            <a:pPr marL="555625" indent="-555625" algn="l">
              <a:buSzPct val="50000"/>
              <a:defRPr sz="4000">
                <a:latin typeface="Rockwell"/>
                <a:ea typeface="Rockwell"/>
                <a:cs typeface="Rockwell"/>
                <a:sym typeface="Rockwell"/>
              </a:defRPr>
            </a:pPr>
            <a:r>
              <a:rPr dirty="0"/>
              <a:t>Manage our build process</a:t>
            </a:r>
          </a:p>
          <a:p>
            <a:pPr marL="555625" indent="-555625" algn="l">
              <a:buSzPct val="50000"/>
              <a:defRPr sz="4000">
                <a:latin typeface="Rockwell"/>
                <a:ea typeface="Rockwell"/>
                <a:cs typeface="Rockwell"/>
                <a:sym typeface="Rockwell"/>
              </a:defRPr>
            </a:pPr>
            <a:r>
              <a:rPr dirty="0"/>
              <a:t>Gather data about our software project and the build itself</a:t>
            </a:r>
          </a:p>
          <a:p>
            <a:pPr marL="555625" indent="-555625" algn="l">
              <a:buSzPct val="50000"/>
              <a:defRPr sz="4000">
                <a:latin typeface="Rockwell"/>
                <a:ea typeface="Rockwell"/>
                <a:cs typeface="Rockwell"/>
                <a:sym typeface="Rockwell"/>
              </a:defRPr>
            </a:pPr>
            <a:r>
              <a:rPr dirty="0"/>
              <a:t>Document the software and our project</a:t>
            </a:r>
          </a:p>
        </p:txBody>
      </p:sp>
      <p:sp>
        <p:nvSpPr>
          <p:cNvPr id="134" name="What Maven Can do?"/>
          <p:cNvSpPr txBox="1">
            <a:spLocks noGrp="1"/>
          </p:cNvSpPr>
          <p:nvPr>
            <p:ph type="subTitle" idx="1"/>
          </p:nvPr>
        </p:nvSpPr>
        <p:spPr>
          <a:xfrm>
            <a:off x="1270000" y="533400"/>
            <a:ext cx="10464800" cy="1130300"/>
          </a:xfrm>
          <a:prstGeom prst="rect">
            <a:avLst/>
          </a:prstGeom>
        </p:spPr>
        <p:txBody>
          <a:bodyPr>
            <a:normAutofit/>
          </a:bodyPr>
          <a:lstStyle>
            <a:lvl1pPr defTabSz="490727">
              <a:defRPr sz="6719">
                <a:solidFill>
                  <a:schemeClr val="accent6">
                    <a:satOff val="-15808"/>
                    <a:lumOff val="-17557"/>
                  </a:schemeClr>
                </a:solidFill>
                <a:latin typeface="Phosphate Inline"/>
                <a:ea typeface="Phosphate Inline"/>
                <a:cs typeface="Phosphate Inline"/>
                <a:sym typeface="Phosphate Inline"/>
              </a:defRPr>
            </a:lvl1pPr>
          </a:lstStyle>
          <a:p>
            <a:r>
              <a:t>What Maven Can do?</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34"/>
                                        </p:tgtEl>
                                        <p:attrNameLst>
                                          <p:attrName>style.visibility</p:attrName>
                                        </p:attrNameLst>
                                      </p:cBhvr>
                                      <p:to>
                                        <p:strVal val="visible"/>
                                      </p:to>
                                    </p:set>
                                    <p:animEffect transition="in" filter="dissolve">
                                      <p:cBhvr>
                                        <p:cTn id="7" dur="10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2" nodeType="clickEffect">
                                  <p:stCondLst>
                                    <p:cond delay="0"/>
                                  </p:stCondLst>
                                  <p:iterate type="wd">
                                    <p:tmAbs val="0"/>
                                  </p:iterate>
                                  <p:childTnLst>
                                    <p:set>
                                      <p:cBhvr>
                                        <p:cTn id="11" fill="hold"/>
                                        <p:tgtEl>
                                          <p:spTgt spid="133"/>
                                        </p:tgtEl>
                                        <p:attrNameLst>
                                          <p:attrName>style.visibility</p:attrName>
                                        </p:attrNameLst>
                                      </p:cBhvr>
                                      <p:to>
                                        <p:strVal val="visible"/>
                                      </p:to>
                                    </p:set>
                                    <p:anim calcmode="lin" valueType="num">
                                      <p:cBhvr>
                                        <p:cTn id="12" dur="1500" fill="hold"/>
                                        <p:tgtEl>
                                          <p:spTgt spid="133"/>
                                        </p:tgtEl>
                                        <p:attrNameLst>
                                          <p:attrName>ppt_x</p:attrName>
                                        </p:attrNameLst>
                                      </p:cBhvr>
                                      <p:tavLst>
                                        <p:tav tm="0">
                                          <p:val>
                                            <p:strVal val="0-#ppt_w/2"/>
                                          </p:val>
                                        </p:tav>
                                        <p:tav tm="100000">
                                          <p:val>
                                            <p:strVal val="#ppt_x"/>
                                          </p:val>
                                        </p:tav>
                                      </p:tavLst>
                                    </p:anim>
                                    <p:anim calcmode="lin" valueType="num">
                                      <p:cBhvr>
                                        <p:cTn id="13" dur="1500" fill="hold"/>
                                        <p:tgtEl>
                                          <p:spTgt spid="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2" animBg="1" advAuto="0"/>
      <p:bldP spid="134" grpId="1"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Eliminate the hassle of maintaining complicated scripts…"/>
          <p:cNvSpPr txBox="1">
            <a:spLocks noGrp="1"/>
          </p:cNvSpPr>
          <p:nvPr>
            <p:ph type="ctrTitle"/>
          </p:nvPr>
        </p:nvSpPr>
        <p:spPr>
          <a:xfrm>
            <a:off x="1270000" y="2967567"/>
            <a:ext cx="10464800" cy="5243166"/>
          </a:xfrm>
          <a:prstGeom prst="rect">
            <a:avLst/>
          </a:prstGeom>
        </p:spPr>
        <p:txBody>
          <a:bodyPr>
            <a:normAutofit fontScale="90000"/>
          </a:bodyPr>
          <a:lstStyle/>
          <a:p>
            <a:pPr marL="457200" indent="-457200" algn="l" defTabSz="461518">
              <a:lnSpc>
                <a:spcPct val="150000"/>
              </a:lnSpc>
              <a:buSzPct val="50000"/>
              <a:buFont typeface="Wingdings" pitchFamily="2" charset="2"/>
              <a:buChar char="Ø"/>
              <a:defRPr sz="3160">
                <a:latin typeface="Rockwell"/>
                <a:ea typeface="Rockwell"/>
                <a:cs typeface="Rockwell"/>
                <a:sym typeface="Rockwell"/>
              </a:defRPr>
            </a:pPr>
            <a:r>
              <a:rPr dirty="0"/>
              <a:t>Eliminate the hassle of maintaining complicated scripts</a:t>
            </a:r>
          </a:p>
          <a:p>
            <a:pPr marL="457200" indent="-457200" algn="l" defTabSz="461518">
              <a:lnSpc>
                <a:spcPct val="150000"/>
              </a:lnSpc>
              <a:buSzPct val="50000"/>
              <a:buFont typeface="Wingdings" pitchFamily="2" charset="2"/>
              <a:buChar char="Ø"/>
              <a:defRPr sz="3160">
                <a:latin typeface="Rockwell"/>
                <a:ea typeface="Rockwell"/>
                <a:cs typeface="Rockwell"/>
                <a:sym typeface="Rockwell"/>
              </a:defRPr>
            </a:pPr>
            <a:r>
              <a:rPr dirty="0"/>
              <a:t>All the functionality required to build your project, i.e., clean, compile, copy resources, install, deploy, </a:t>
            </a:r>
            <a:r>
              <a:rPr dirty="0" err="1"/>
              <a:t>etc</a:t>
            </a:r>
            <a:r>
              <a:rPr dirty="0"/>
              <a:t> is build right into the maven</a:t>
            </a:r>
          </a:p>
          <a:p>
            <a:pPr marL="457200" indent="-457200" algn="l" defTabSz="461518">
              <a:lnSpc>
                <a:spcPct val="150000"/>
              </a:lnSpc>
              <a:buSzPct val="50000"/>
              <a:buFont typeface="Wingdings" pitchFamily="2" charset="2"/>
              <a:buChar char="Ø"/>
              <a:defRPr sz="3160">
                <a:latin typeface="Rockwell"/>
                <a:ea typeface="Rockwell"/>
                <a:cs typeface="Rockwell"/>
                <a:sym typeface="Rockwell"/>
              </a:defRPr>
            </a:pPr>
            <a:r>
              <a:rPr dirty="0"/>
              <a:t>Cross project Reuse - Ant has no convenient way to reuse target across projects, but maven does provide the functionality</a:t>
            </a:r>
          </a:p>
          <a:p>
            <a:pPr marL="457200" indent="-457200" algn="l" defTabSz="461518">
              <a:lnSpc>
                <a:spcPct val="150000"/>
              </a:lnSpc>
              <a:buSzPct val="50000"/>
              <a:buFont typeface="Wingdings" pitchFamily="2" charset="2"/>
              <a:buChar char="Ø"/>
              <a:defRPr sz="3160">
                <a:latin typeface="Rockwell"/>
                <a:ea typeface="Rockwell"/>
                <a:cs typeface="Rockwell"/>
                <a:sym typeface="Rockwell"/>
              </a:defRPr>
            </a:pPr>
            <a:r>
              <a:rPr dirty="0"/>
              <a:t>Logic and looping - Maven provides conditional logic, looping constructs reuse mechanisms which were missing in ANT</a:t>
            </a:r>
          </a:p>
        </p:txBody>
      </p:sp>
      <p:sp>
        <p:nvSpPr>
          <p:cNvPr id="137" name="Advantages over ANT"/>
          <p:cNvSpPr txBox="1">
            <a:spLocks noGrp="1"/>
          </p:cNvSpPr>
          <p:nvPr>
            <p:ph type="subTitle" idx="1"/>
          </p:nvPr>
        </p:nvSpPr>
        <p:spPr>
          <a:xfrm>
            <a:off x="1270000" y="482600"/>
            <a:ext cx="10464800" cy="1130300"/>
          </a:xfrm>
          <a:prstGeom prst="rect">
            <a:avLst/>
          </a:prstGeom>
        </p:spPr>
        <p:txBody>
          <a:bodyPr>
            <a:normAutofit/>
          </a:bodyPr>
          <a:lstStyle>
            <a:lvl1pPr defTabSz="490727">
              <a:defRPr sz="6719">
                <a:solidFill>
                  <a:schemeClr val="accent6">
                    <a:satOff val="-15808"/>
                    <a:lumOff val="-17557"/>
                  </a:schemeClr>
                </a:solidFill>
                <a:latin typeface="Phosphate Inline"/>
                <a:ea typeface="Phosphate Inline"/>
                <a:cs typeface="Phosphate Inline"/>
                <a:sym typeface="Phosphate Inline"/>
              </a:defRPr>
            </a:lvl1pPr>
          </a:lstStyle>
          <a:p>
            <a:r>
              <a:t>Advantages over ANT</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37"/>
                                        </p:tgtEl>
                                        <p:attrNameLst>
                                          <p:attrName>style.visibility</p:attrName>
                                        </p:attrNameLst>
                                      </p:cBhvr>
                                      <p:to>
                                        <p:strVal val="visible"/>
                                      </p:to>
                                    </p:set>
                                    <p:animEffect transition="in" filter="dissolve">
                                      <p:cBhvr>
                                        <p:cTn id="7" dur="100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2" nodeType="clickEffect">
                                  <p:stCondLst>
                                    <p:cond delay="0"/>
                                  </p:stCondLst>
                                  <p:iterate type="wd">
                                    <p:tmAbs val="0"/>
                                  </p:iterate>
                                  <p:childTnLst>
                                    <p:set>
                                      <p:cBhvr>
                                        <p:cTn id="11" fill="hold"/>
                                        <p:tgtEl>
                                          <p:spTgt spid="136"/>
                                        </p:tgtEl>
                                        <p:attrNameLst>
                                          <p:attrName>style.visibility</p:attrName>
                                        </p:attrNameLst>
                                      </p:cBhvr>
                                      <p:to>
                                        <p:strVal val="visible"/>
                                      </p:to>
                                    </p:set>
                                    <p:anim calcmode="lin" valueType="num">
                                      <p:cBhvr>
                                        <p:cTn id="12" dur="1500" fill="hold"/>
                                        <p:tgtEl>
                                          <p:spTgt spid="136"/>
                                        </p:tgtEl>
                                        <p:attrNameLst>
                                          <p:attrName>ppt_x</p:attrName>
                                        </p:attrNameLst>
                                      </p:cBhvr>
                                      <p:tavLst>
                                        <p:tav tm="0">
                                          <p:val>
                                            <p:strVal val="0-#ppt_w/2"/>
                                          </p:val>
                                        </p:tav>
                                        <p:tav tm="100000">
                                          <p:val>
                                            <p:strVal val="#ppt_x"/>
                                          </p:val>
                                        </p:tav>
                                      </p:tavLst>
                                    </p:anim>
                                    <p:anim calcmode="lin" valueType="num">
                                      <p:cBhvr>
                                        <p:cTn id="13" dur="1500" fill="hold"/>
                                        <p:tgtEl>
                                          <p:spTgt spid="1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2" animBg="1" advAuto="0"/>
      <p:bldP spid="137"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Maven - core concepts"/>
          <p:cNvSpPr txBox="1">
            <a:spLocks noGrp="1"/>
          </p:cNvSpPr>
          <p:nvPr>
            <p:ph type="subTitle" idx="1"/>
          </p:nvPr>
        </p:nvSpPr>
        <p:spPr>
          <a:xfrm>
            <a:off x="1270000" y="342900"/>
            <a:ext cx="10464800" cy="1130300"/>
          </a:xfrm>
          <a:prstGeom prst="rect">
            <a:avLst/>
          </a:prstGeom>
        </p:spPr>
        <p:txBody>
          <a:bodyPr>
            <a:normAutofit/>
          </a:bodyPr>
          <a:lstStyle>
            <a:lvl1pPr defTabSz="490727">
              <a:defRPr sz="6719">
                <a:solidFill>
                  <a:schemeClr val="accent6">
                    <a:satOff val="-15808"/>
                    <a:lumOff val="-17557"/>
                  </a:schemeClr>
                </a:solidFill>
                <a:latin typeface="Phosphate Inline"/>
                <a:ea typeface="Phosphate Inline"/>
                <a:cs typeface="Phosphate Inline"/>
                <a:sym typeface="Phosphate Inline"/>
              </a:defRPr>
            </a:lvl1pPr>
          </a:lstStyle>
          <a:p>
            <a:r>
              <a:t>Maven - core concepts</a:t>
            </a:r>
          </a:p>
        </p:txBody>
      </p:sp>
      <p:pic>
        <p:nvPicPr>
          <p:cNvPr id="140" name="Picture 1" descr="Picture 1"/>
          <p:cNvPicPr>
            <a:picLocks noChangeAspect="1"/>
          </p:cNvPicPr>
          <p:nvPr/>
        </p:nvPicPr>
        <p:blipFill>
          <a:blip r:embed="rId2"/>
          <a:stretch>
            <a:fillRect/>
          </a:stretch>
        </p:blipFill>
        <p:spPr>
          <a:xfrm>
            <a:off x="2789012" y="2152492"/>
            <a:ext cx="7426776" cy="5448616"/>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39"/>
                                        </p:tgtEl>
                                        <p:attrNameLst>
                                          <p:attrName>style.visibility</p:attrName>
                                        </p:attrNameLst>
                                      </p:cBhvr>
                                      <p:to>
                                        <p:strVal val="visible"/>
                                      </p:to>
                                    </p:set>
                                    <p:animEffect transition="in" filter="dissolve">
                                      <p:cBhvr>
                                        <p:cTn id="7" dur="1000"/>
                                        <p:tgtEl>
                                          <p:spTgt spid="1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2" nodeType="clickEffect">
                                  <p:stCondLst>
                                    <p:cond delay="0"/>
                                  </p:stCondLst>
                                  <p:iterate>
                                    <p:tmAbs val="0"/>
                                  </p:iterate>
                                  <p:childTnLst>
                                    <p:set>
                                      <p:cBhvr>
                                        <p:cTn id="11" fill="hold"/>
                                        <p:tgtEl>
                                          <p:spTgt spid="140"/>
                                        </p:tgtEl>
                                        <p:attrNameLst>
                                          <p:attrName>style.visibility</p:attrName>
                                        </p:attrNameLst>
                                      </p:cBhvr>
                                      <p:to>
                                        <p:strVal val="visible"/>
                                      </p:to>
                                    </p:set>
                                    <p:anim calcmode="lin" valueType="num">
                                      <p:cBhvr>
                                        <p:cTn id="12" dur="2500" fill="hold"/>
                                        <p:tgtEl>
                                          <p:spTgt spid="140"/>
                                        </p:tgtEl>
                                        <p:attrNameLst>
                                          <p:attrName>ppt_x</p:attrName>
                                        </p:attrNameLst>
                                      </p:cBhvr>
                                      <p:tavLst>
                                        <p:tav tm="0">
                                          <p:val>
                                            <p:strVal val="#ppt_x"/>
                                          </p:val>
                                        </p:tav>
                                        <p:tav tm="100000">
                                          <p:val>
                                            <p:strVal val="#ppt_x"/>
                                          </p:val>
                                        </p:tav>
                                      </p:tavLst>
                                    </p:anim>
                                    <p:anim calcmode="lin" valueType="num">
                                      <p:cBhvr>
                                        <p:cTn id="13" dur="2500" fill="hold"/>
                                        <p:tgtEl>
                                          <p:spTgt spid="1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1" animBg="1" advAuto="0"/>
      <p:bldP spid="140" grpId="2"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Maven - core concepts"/>
          <p:cNvSpPr txBox="1">
            <a:spLocks noGrp="1"/>
          </p:cNvSpPr>
          <p:nvPr>
            <p:ph type="subTitle" idx="1"/>
          </p:nvPr>
        </p:nvSpPr>
        <p:spPr>
          <a:xfrm>
            <a:off x="1270000" y="584200"/>
            <a:ext cx="10464800" cy="1130300"/>
          </a:xfrm>
          <a:prstGeom prst="rect">
            <a:avLst/>
          </a:prstGeom>
        </p:spPr>
        <p:txBody>
          <a:bodyPr>
            <a:normAutofit/>
          </a:bodyPr>
          <a:lstStyle>
            <a:lvl1pPr defTabSz="490727">
              <a:defRPr sz="6719">
                <a:solidFill>
                  <a:schemeClr val="accent6">
                    <a:satOff val="-15808"/>
                    <a:lumOff val="-17557"/>
                  </a:schemeClr>
                </a:solidFill>
                <a:latin typeface="Phosphate Inline"/>
                <a:ea typeface="Phosphate Inline"/>
                <a:cs typeface="Phosphate Inline"/>
                <a:sym typeface="Phosphate Inline"/>
              </a:defRPr>
            </a:lvl1pPr>
          </a:lstStyle>
          <a:p>
            <a:r>
              <a:t>Maven - core concepts</a:t>
            </a:r>
          </a:p>
        </p:txBody>
      </p:sp>
      <p:pic>
        <p:nvPicPr>
          <p:cNvPr id="143" name="Picture 3" descr="Picture 3"/>
          <p:cNvPicPr>
            <a:picLocks noChangeAspect="1"/>
          </p:cNvPicPr>
          <p:nvPr/>
        </p:nvPicPr>
        <p:blipFill>
          <a:blip r:embed="rId2"/>
          <a:stretch>
            <a:fillRect/>
          </a:stretch>
        </p:blipFill>
        <p:spPr>
          <a:xfrm>
            <a:off x="1215024" y="2684611"/>
            <a:ext cx="10384252" cy="4028778"/>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fill="hold"/>
                                        <p:tgtEl>
                                          <p:spTgt spid="143"/>
                                        </p:tgtEl>
                                        <p:attrNameLst>
                                          <p:attrName>style.visibility</p:attrName>
                                        </p:attrNameLst>
                                      </p:cBhvr>
                                      <p:to>
                                        <p:strVal val="visible"/>
                                      </p:to>
                                    </p:set>
                                    <p:anim calcmode="lin" valueType="num">
                                      <p:cBhvr>
                                        <p:cTn id="7" dur="1500" fill="hold"/>
                                        <p:tgtEl>
                                          <p:spTgt spid="143"/>
                                        </p:tgtEl>
                                        <p:attrNameLst>
                                          <p:attrName>ppt_x</p:attrName>
                                        </p:attrNameLst>
                                      </p:cBhvr>
                                      <p:tavLst>
                                        <p:tav tm="0">
                                          <p:val>
                                            <p:strVal val="#ppt_x"/>
                                          </p:val>
                                        </p:tav>
                                        <p:tav tm="100000">
                                          <p:val>
                                            <p:strVal val="#ppt_x"/>
                                          </p:val>
                                        </p:tav>
                                      </p:tavLst>
                                    </p:anim>
                                    <p:anim calcmode="lin" valueType="num">
                                      <p:cBhvr>
                                        <p:cTn id="8" dur="1500" fill="hold"/>
                                        <p:tgtEl>
                                          <p:spTgt spid="1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1"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undamental unit of work in Maven…"/>
          <p:cNvSpPr txBox="1">
            <a:spLocks noGrp="1"/>
          </p:cNvSpPr>
          <p:nvPr>
            <p:ph type="ctrTitle"/>
          </p:nvPr>
        </p:nvSpPr>
        <p:spPr>
          <a:xfrm>
            <a:off x="1270000" y="1337733"/>
            <a:ext cx="10464800" cy="7772399"/>
          </a:xfrm>
          <a:prstGeom prst="rect">
            <a:avLst/>
          </a:prstGeom>
        </p:spPr>
        <p:txBody>
          <a:bodyPr>
            <a:normAutofit fontScale="90000"/>
          </a:bodyPr>
          <a:lstStyle/>
          <a:p>
            <a:pPr marL="342900" indent="-342900" algn="l" defTabSz="327152">
              <a:lnSpc>
                <a:spcPct val="150000"/>
              </a:lnSpc>
              <a:buSzPct val="50000"/>
              <a:buFont typeface="Wingdings" pitchFamily="2" charset="2"/>
              <a:buChar char="Ø"/>
              <a:defRPr sz="2240">
                <a:latin typeface="Rockwell"/>
                <a:ea typeface="Rockwell"/>
                <a:cs typeface="Rockwell"/>
                <a:sym typeface="Rockwell"/>
              </a:defRPr>
            </a:pPr>
            <a:r>
              <a:rPr dirty="0"/>
              <a:t>Fundamental unit of work in Maven</a:t>
            </a:r>
          </a:p>
          <a:p>
            <a:pPr marL="342900" indent="-342900" algn="l" defTabSz="327152">
              <a:lnSpc>
                <a:spcPct val="150000"/>
              </a:lnSpc>
              <a:buSzPct val="50000"/>
              <a:buFont typeface="Wingdings" pitchFamily="2" charset="2"/>
              <a:buChar char="Ø"/>
              <a:defRPr sz="2240">
                <a:latin typeface="Rockwell"/>
                <a:ea typeface="Rockwell"/>
                <a:cs typeface="Rockwell"/>
                <a:sym typeface="Rockwell"/>
              </a:defRPr>
            </a:pPr>
            <a:r>
              <a:rPr dirty="0"/>
              <a:t>It is an XML file that contains information about the project and configuration details used by Maven to build the project</a:t>
            </a:r>
          </a:p>
          <a:p>
            <a:pPr marL="342900" indent="-342900" algn="l" defTabSz="327152">
              <a:lnSpc>
                <a:spcPct val="150000"/>
              </a:lnSpc>
              <a:buSzPct val="50000"/>
              <a:buFont typeface="Wingdings" pitchFamily="2" charset="2"/>
              <a:buChar char="Ø"/>
              <a:defRPr sz="2240">
                <a:latin typeface="Rockwell"/>
                <a:ea typeface="Rockwell"/>
                <a:cs typeface="Rockwell"/>
                <a:sym typeface="Rockwell"/>
              </a:defRPr>
            </a:pPr>
            <a:r>
              <a:rPr dirty="0" err="1"/>
              <a:t>project.xml</a:t>
            </a:r>
            <a:r>
              <a:rPr dirty="0"/>
              <a:t> in Maven 1(Version)</a:t>
            </a:r>
          </a:p>
          <a:p>
            <a:pPr marL="342900" indent="-342900" algn="l" defTabSz="327152">
              <a:lnSpc>
                <a:spcPct val="150000"/>
              </a:lnSpc>
              <a:buSzPct val="50000"/>
              <a:buFont typeface="Wingdings" pitchFamily="2" charset="2"/>
              <a:buChar char="Ø"/>
              <a:defRPr sz="2240">
                <a:latin typeface="Rockwell"/>
                <a:ea typeface="Rockwell"/>
                <a:cs typeface="Rockwell"/>
                <a:sym typeface="Rockwell"/>
              </a:defRPr>
            </a:pPr>
            <a:r>
              <a:rPr dirty="0" err="1"/>
              <a:t>pom.xml</a:t>
            </a:r>
            <a:r>
              <a:rPr dirty="0"/>
              <a:t> in Maven 2 and onwards</a:t>
            </a:r>
          </a:p>
          <a:p>
            <a:pPr marL="342900" indent="-342900" algn="l" defTabSz="327152">
              <a:lnSpc>
                <a:spcPct val="150000"/>
              </a:lnSpc>
              <a:buSzPct val="50000"/>
              <a:buFont typeface="Wingdings" pitchFamily="2" charset="2"/>
              <a:buChar char="Ø"/>
              <a:defRPr sz="2240">
                <a:latin typeface="Rockwell"/>
                <a:ea typeface="Rockwell"/>
                <a:cs typeface="Rockwell"/>
                <a:sym typeface="Rockwell"/>
              </a:defRPr>
            </a:pPr>
            <a:r>
              <a:rPr dirty="0"/>
              <a:t>Build directory, source directory, the test source directory and so on</a:t>
            </a:r>
          </a:p>
          <a:p>
            <a:pPr marL="342900" indent="-342900" algn="l" defTabSz="327152">
              <a:lnSpc>
                <a:spcPct val="150000"/>
              </a:lnSpc>
              <a:buSzPct val="50000"/>
              <a:buFont typeface="Wingdings" pitchFamily="2" charset="2"/>
              <a:buChar char="Ø"/>
              <a:defRPr sz="2240">
                <a:latin typeface="Rockwell"/>
                <a:ea typeface="Rockwell"/>
                <a:cs typeface="Rockwell"/>
                <a:sym typeface="Rockwell"/>
              </a:defRPr>
            </a:pPr>
            <a:r>
              <a:rPr dirty="0"/>
              <a:t>The goals or plugins</a:t>
            </a:r>
          </a:p>
          <a:p>
            <a:pPr marL="342900" indent="-342900" algn="l" defTabSz="327152">
              <a:lnSpc>
                <a:spcPct val="150000"/>
              </a:lnSpc>
              <a:buSzPct val="50000"/>
              <a:buFont typeface="Wingdings" pitchFamily="2" charset="2"/>
              <a:buChar char="Ø"/>
              <a:defRPr sz="2240">
                <a:latin typeface="Rockwell"/>
                <a:ea typeface="Rockwell"/>
                <a:cs typeface="Rockwell"/>
                <a:sym typeface="Rockwell"/>
              </a:defRPr>
            </a:pPr>
            <a:r>
              <a:rPr dirty="0"/>
              <a:t>Project Co-ordinates(GAV)</a:t>
            </a:r>
          </a:p>
          <a:p>
            <a:pPr marL="342900" indent="-342900" algn="l" defTabSz="327152">
              <a:lnSpc>
                <a:spcPct val="150000"/>
              </a:lnSpc>
              <a:buSzPct val="50000"/>
              <a:buFont typeface="Wingdings" pitchFamily="2" charset="2"/>
              <a:buChar char="Ø"/>
              <a:defRPr sz="2240">
                <a:latin typeface="Rockwell"/>
                <a:ea typeface="Rockwell"/>
                <a:cs typeface="Rockwell"/>
                <a:sym typeface="Rockwell"/>
              </a:defRPr>
            </a:pPr>
            <a:r>
              <a:rPr dirty="0"/>
              <a:t>Build Phases</a:t>
            </a:r>
          </a:p>
          <a:p>
            <a:pPr marL="342900" indent="-342900" algn="l" defTabSz="327152">
              <a:lnSpc>
                <a:spcPct val="150000"/>
              </a:lnSpc>
              <a:buSzPct val="50000"/>
              <a:buFont typeface="Wingdings" pitchFamily="2" charset="2"/>
              <a:buChar char="Ø"/>
              <a:defRPr sz="2240">
                <a:latin typeface="Rockwell"/>
                <a:ea typeface="Rockwell"/>
                <a:cs typeface="Rockwell"/>
                <a:sym typeface="Rockwell"/>
              </a:defRPr>
            </a:pPr>
            <a:r>
              <a:rPr dirty="0"/>
              <a:t>Project Type(Packaging-JAR, WAR, EAR)</a:t>
            </a:r>
          </a:p>
          <a:p>
            <a:pPr marL="342900" indent="-342900" algn="l" defTabSz="327152">
              <a:lnSpc>
                <a:spcPct val="150000"/>
              </a:lnSpc>
              <a:buSzPct val="50000"/>
              <a:buFont typeface="Wingdings" pitchFamily="2" charset="2"/>
              <a:buChar char="Ø"/>
              <a:defRPr sz="2240">
                <a:latin typeface="Rockwell"/>
                <a:ea typeface="Rockwell"/>
                <a:cs typeface="Rockwell"/>
                <a:sym typeface="Rockwell"/>
              </a:defRPr>
            </a:pPr>
            <a:r>
              <a:rPr dirty="0"/>
              <a:t>Dependencies</a:t>
            </a:r>
          </a:p>
          <a:p>
            <a:pPr marL="342900" indent="-342900" algn="l" defTabSz="327152">
              <a:lnSpc>
                <a:spcPct val="150000"/>
              </a:lnSpc>
              <a:buSzPct val="50000"/>
              <a:buFont typeface="Wingdings" pitchFamily="2" charset="2"/>
              <a:buChar char="Ø"/>
              <a:defRPr sz="2240">
                <a:latin typeface="Rockwell"/>
                <a:ea typeface="Rockwell"/>
                <a:cs typeface="Rockwell"/>
                <a:sym typeface="Rockwell"/>
              </a:defRPr>
            </a:pPr>
            <a:r>
              <a:rPr dirty="0"/>
              <a:t>Minimal </a:t>
            </a:r>
            <a:r>
              <a:rPr dirty="0" err="1"/>
              <a:t>pom.xml</a:t>
            </a:r>
            <a:r>
              <a:rPr dirty="0"/>
              <a:t> should have below lines</a:t>
            </a:r>
          </a:p>
          <a:p>
            <a:pPr algn="l" defTabSz="327152">
              <a:defRPr sz="2240">
                <a:latin typeface="Rockwell"/>
                <a:ea typeface="Rockwell"/>
                <a:cs typeface="Rockwell"/>
                <a:sym typeface="Rockwell"/>
              </a:defRPr>
            </a:pPr>
            <a:endParaRPr dirty="0"/>
          </a:p>
          <a:p>
            <a:pPr algn="l" defTabSz="327152">
              <a:defRPr sz="2240">
                <a:solidFill>
                  <a:schemeClr val="accent1">
                    <a:lumOff val="-13575"/>
                  </a:schemeClr>
                </a:solidFill>
                <a:latin typeface="Rockwell"/>
                <a:ea typeface="Rockwell"/>
                <a:cs typeface="Rockwell"/>
                <a:sym typeface="Rockwell"/>
              </a:defRPr>
            </a:pPr>
            <a:r>
              <a:rPr dirty="0"/>
              <a:t>&lt;project&gt;</a:t>
            </a:r>
          </a:p>
          <a:p>
            <a:pPr lvl="1" algn="l" defTabSz="327152">
              <a:defRPr sz="2240">
                <a:solidFill>
                  <a:schemeClr val="accent1">
                    <a:lumOff val="-13575"/>
                  </a:schemeClr>
                </a:solidFill>
                <a:latin typeface="Rockwell"/>
                <a:ea typeface="Rockwell"/>
                <a:cs typeface="Rockwell"/>
                <a:sym typeface="Rockwell"/>
              </a:defRPr>
            </a:pPr>
            <a:r>
              <a:rPr dirty="0"/>
              <a:t>    &lt;</a:t>
            </a:r>
            <a:r>
              <a:rPr dirty="0" err="1"/>
              <a:t>modelVersion</a:t>
            </a:r>
            <a:r>
              <a:rPr dirty="0"/>
              <a:t>&gt;4.0.0&lt;/</a:t>
            </a:r>
            <a:r>
              <a:rPr dirty="0" err="1"/>
              <a:t>modelVersion</a:t>
            </a:r>
            <a:r>
              <a:rPr dirty="0"/>
              <a:t>&gt;</a:t>
            </a:r>
          </a:p>
          <a:p>
            <a:pPr lvl="2" algn="l" defTabSz="327152">
              <a:defRPr sz="2240">
                <a:solidFill>
                  <a:schemeClr val="accent1">
                    <a:lumOff val="-13575"/>
                  </a:schemeClr>
                </a:solidFill>
                <a:latin typeface="Rockwell"/>
                <a:ea typeface="Rockwell"/>
                <a:cs typeface="Rockwell"/>
                <a:sym typeface="Rockwell"/>
              </a:defRPr>
            </a:pPr>
            <a:r>
              <a:rPr dirty="0"/>
              <a:t>    &lt;</a:t>
            </a:r>
            <a:r>
              <a:rPr dirty="0" err="1"/>
              <a:t>groupId</a:t>
            </a:r>
            <a:r>
              <a:rPr dirty="0"/>
              <a:t>&gt;</a:t>
            </a:r>
            <a:r>
              <a:rPr dirty="0" err="1"/>
              <a:t>com.mycompany.app</a:t>
            </a:r>
            <a:r>
              <a:rPr dirty="0"/>
              <a:t>&lt;/</a:t>
            </a:r>
            <a:r>
              <a:rPr dirty="0" err="1"/>
              <a:t>groupID</a:t>
            </a:r>
            <a:r>
              <a:rPr dirty="0"/>
              <a:t>&gt;</a:t>
            </a:r>
          </a:p>
          <a:p>
            <a:pPr lvl="1" algn="l" defTabSz="327152">
              <a:defRPr sz="2240">
                <a:solidFill>
                  <a:schemeClr val="accent1">
                    <a:lumOff val="-13575"/>
                  </a:schemeClr>
                </a:solidFill>
                <a:latin typeface="Rockwell"/>
                <a:ea typeface="Rockwell"/>
                <a:cs typeface="Rockwell"/>
                <a:sym typeface="Rockwell"/>
              </a:defRPr>
            </a:pPr>
            <a:r>
              <a:rPr dirty="0"/>
              <a:t>    &lt;</a:t>
            </a:r>
            <a:r>
              <a:rPr dirty="0" err="1"/>
              <a:t>artifactId</a:t>
            </a:r>
            <a:r>
              <a:rPr dirty="0"/>
              <a:t>&gt;my-app&lt;/</a:t>
            </a:r>
            <a:r>
              <a:rPr dirty="0" err="1"/>
              <a:t>artifactId</a:t>
            </a:r>
            <a:r>
              <a:rPr dirty="0"/>
              <a:t>&gt;</a:t>
            </a:r>
          </a:p>
          <a:p>
            <a:pPr lvl="1" algn="l" defTabSz="327152">
              <a:defRPr sz="2240">
                <a:solidFill>
                  <a:schemeClr val="accent1">
                    <a:lumOff val="-13575"/>
                  </a:schemeClr>
                </a:solidFill>
                <a:latin typeface="Rockwell"/>
                <a:ea typeface="Rockwell"/>
                <a:cs typeface="Rockwell"/>
                <a:sym typeface="Rockwell"/>
              </a:defRPr>
            </a:pPr>
            <a:r>
              <a:rPr dirty="0"/>
              <a:t>    &lt;version&gt;1&lt;/version&gt;</a:t>
            </a:r>
          </a:p>
          <a:p>
            <a:pPr algn="l" defTabSz="327152">
              <a:defRPr sz="2240">
                <a:solidFill>
                  <a:schemeClr val="accent1">
                    <a:lumOff val="-13575"/>
                  </a:schemeClr>
                </a:solidFill>
                <a:latin typeface="Rockwell"/>
                <a:ea typeface="Rockwell"/>
                <a:cs typeface="Rockwell"/>
                <a:sym typeface="Rockwell"/>
              </a:defRPr>
            </a:pPr>
            <a:r>
              <a:rPr dirty="0"/>
              <a:t>&lt;/project&gt;</a:t>
            </a:r>
          </a:p>
        </p:txBody>
      </p:sp>
      <p:sp>
        <p:nvSpPr>
          <p:cNvPr id="146" name="Project object model - pom"/>
          <p:cNvSpPr txBox="1">
            <a:spLocks noGrp="1"/>
          </p:cNvSpPr>
          <p:nvPr>
            <p:ph type="subTitle" idx="1"/>
          </p:nvPr>
        </p:nvSpPr>
        <p:spPr>
          <a:xfrm>
            <a:off x="1117600" y="237066"/>
            <a:ext cx="10464800" cy="901849"/>
          </a:xfrm>
          <a:prstGeom prst="rect">
            <a:avLst/>
          </a:prstGeom>
        </p:spPr>
        <p:txBody>
          <a:bodyPr>
            <a:normAutofit/>
          </a:bodyPr>
          <a:lstStyle>
            <a:lvl1pPr defTabSz="373887">
              <a:defRPr sz="5119">
                <a:solidFill>
                  <a:schemeClr val="accent6">
                    <a:satOff val="-15808"/>
                    <a:lumOff val="-17557"/>
                  </a:schemeClr>
                </a:solidFill>
                <a:latin typeface="Phosphate Inline"/>
                <a:ea typeface="Phosphate Inline"/>
                <a:cs typeface="Phosphate Inline"/>
                <a:sym typeface="Phosphate Inline"/>
              </a:defRPr>
            </a:lvl1pPr>
          </a:lstStyle>
          <a:p>
            <a:r>
              <a:rPr dirty="0"/>
              <a:t>Project object model - </a:t>
            </a:r>
            <a:r>
              <a:rPr dirty="0" err="1"/>
              <a:t>pom</a:t>
            </a:r>
            <a:endParaRPr dirty="0"/>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46"/>
                                        </p:tgtEl>
                                        <p:attrNameLst>
                                          <p:attrName>style.visibility</p:attrName>
                                        </p:attrNameLst>
                                      </p:cBhvr>
                                      <p:to>
                                        <p:strVal val="visible"/>
                                      </p:to>
                                    </p:set>
                                    <p:animEffect transition="in" filter="dissolve">
                                      <p:cBhvr>
                                        <p:cTn id="7" dur="1000"/>
                                        <p:tgtEl>
                                          <p:spTgt spid="1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2" nodeType="clickEffect">
                                  <p:stCondLst>
                                    <p:cond delay="0"/>
                                  </p:stCondLst>
                                  <p:iterate type="wd">
                                    <p:tmAbs val="0"/>
                                  </p:iterate>
                                  <p:childTnLst>
                                    <p:set>
                                      <p:cBhvr>
                                        <p:cTn id="11" fill="hold"/>
                                        <p:tgtEl>
                                          <p:spTgt spid="145"/>
                                        </p:tgtEl>
                                        <p:attrNameLst>
                                          <p:attrName>style.visibility</p:attrName>
                                        </p:attrNameLst>
                                      </p:cBhvr>
                                      <p:to>
                                        <p:strVal val="visible"/>
                                      </p:to>
                                    </p:set>
                                    <p:anim calcmode="lin" valueType="num">
                                      <p:cBhvr>
                                        <p:cTn id="12" dur="1000" fill="hold"/>
                                        <p:tgtEl>
                                          <p:spTgt spid="145"/>
                                        </p:tgtEl>
                                        <p:attrNameLst>
                                          <p:attrName>ppt_x</p:attrName>
                                        </p:attrNameLst>
                                      </p:cBhvr>
                                      <p:tavLst>
                                        <p:tav tm="0">
                                          <p:val>
                                            <p:strVal val="0-#ppt_w/2"/>
                                          </p:val>
                                        </p:tav>
                                        <p:tav tm="100000">
                                          <p:val>
                                            <p:strVal val="#ppt_x"/>
                                          </p:val>
                                        </p:tav>
                                      </p:tavLst>
                                    </p:anim>
                                    <p:anim calcmode="lin" valueType="num">
                                      <p:cBhvr>
                                        <p:cTn id="13" dur="10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2" animBg="1" advAuto="0"/>
      <p:bldP spid="146" grpId="1" animBg="1" advAuto="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TotalTime>
  <Words>1892</Words>
  <Application>Microsoft Macintosh PowerPoint</Application>
  <PresentationFormat>Custom</PresentationFormat>
  <Paragraphs>188</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Helvetica Neue</vt:lpstr>
      <vt:lpstr>Phosphate Inline</vt:lpstr>
      <vt:lpstr>Rockwell</vt:lpstr>
      <vt:lpstr>Verdana</vt:lpstr>
      <vt:lpstr>Wingdings</vt:lpstr>
      <vt:lpstr>Office Theme</vt:lpstr>
      <vt:lpstr>PowerPoint Presentation</vt:lpstr>
      <vt:lpstr>What is a Build Tool? What is Maven? What Maven can do? Advantages over ANT Maven-Core Concepts Project Object Model (pom.xml) Archetypes Dependencies Snapshots Repositories Plugins Build Life Cycles Profiles Properties Build</vt:lpstr>
      <vt:lpstr>A build tool is a tool that automates everything related to the software project. Building a software project typically includes one or more of these activities:  Generating source code Generating documentation from the source code Compiling source code Packaging compiled code into JAR files or ZIP files Installing the packaged code on a server, in a repository or somewhere else.  The Advantages of automating the build process is that you minimize the risk of humans making errors while building the software manually. Additionally, an automated build tool is typically faster than a human performing the same steps manually.</vt:lpstr>
      <vt:lpstr> Apache Maven is a software project management and comprehension tool. Based on the concept of a Project Object Model (POM), Maven can manage a project’s build, reporting and documentation from a central piece of information.  “But it is not a mere build tool”</vt:lpstr>
      <vt:lpstr>Model our software project Centralize our project information Manage our build process Gather data about our software project and the build itself Document the software and our project</vt:lpstr>
      <vt:lpstr>Eliminate the hassle of maintaining complicated scripts All the functionality required to build your project, i.e., clean, compile, copy resources, install, deploy, etc is build right into the maven Cross project Reuse - Ant has no convenient way to reuse target across projects, but maven does provide the functionality Logic and looping - Maven provides conditional logic, looping constructs reuse mechanisms which were missing in ANT</vt:lpstr>
      <vt:lpstr>PowerPoint Presentation</vt:lpstr>
      <vt:lpstr>PowerPoint Presentation</vt:lpstr>
      <vt:lpstr>Fundamental unit of work in Maven It is an XML file that contains information about the project and configuration details used by Maven to build the project project.xml in Maven 1(Version) pom.xml in Maven 2 and onwards Build directory, source directory, the test source directory and so on The goals or plugins Project Co-ordinates(GAV) Build Phases Project Type(Packaging-JAR, WAR, EAR) Dependencies Minimal pom.xml should have below lines  &lt;project&gt;     &lt;modelVersion&gt;4.0.0&lt;/modelVersion&gt;     &lt;groupId&gt;com.mycompany.app&lt;/groupID&gt;     &lt;artifactId&gt;my-app&lt;/artifactId&gt;     &lt;version&gt;1&lt;/version&gt; &lt;/project&gt;</vt:lpstr>
      <vt:lpstr>Sample pom.xml  &lt;project xmlns = "http://maven.apache.org/POM/4.0.0" xmlns:xsi = "http://www.w3.org/2001/XMLSchema-instance" xsi:schemaLocation = "http://maven.apache.org/POM/4.0.0 http://maven.apache.org/xsd/maven-4.0.0.xsd"&gt;  &lt;modelVersion&gt;4.0.0&lt;/modelVersion&gt;  &lt;groupId&gt;com.mycompany.app&lt;/groupId&gt;  &lt;artifactId&gt;my-app&lt;/artifactId&gt;  &lt;packaging&gt;jar&lt;/packaging&gt;  &lt;version&gt;1.0.0-SNAPSHOT&lt;/version&gt;  &lt;name&gt;Maven Quick Start Archetype&lt;/name&gt;  &lt;url&gt;http://maven.apache.org&lt;/url&gt;  &lt;dependencies&gt;      &lt;dependency&gt;                         &lt;groupId&gt;junit&lt;/groupId&gt;             &lt;artifactId&gt;junit&lt;/artifactId&gt;          &lt;version&gt;4.8.2&lt;/version&gt;            &lt;scope&gt;test&lt;/scope&gt;      &lt;/dependency&gt;  &lt;/dependencies&gt; &lt;/project&gt;</vt:lpstr>
      <vt:lpstr>In general - a primitive type or an original model or pattern from which all other things of same kind are made. For Maven - a template of a project which is combined with some user input to produce a working Maven project that has been tailored to the user’s requirements There are hundreds of archetypes to help us get started  To create a standard Maven project through terminal/command line tool: mvn archetype:generate -DgroupId = com.xactly -DartifactId = common-automation -DarchetypeArtifactId = maven-archetype-quickstart -DinteractiveMode = false  groupId -&gt; a unique base name of the company or group that created the project artifactId -&gt; a unique name of the project version -&gt; a version of the project packaging -&gt; a packaging method The first 3 of these(groupId:artifactId:version) combine to form the unique identifier and are the mechanism by which you specify which versions of external libraries your project will use</vt:lpstr>
      <vt:lpstr>PowerPoint Presentation</vt:lpstr>
      <vt:lpstr>Those external libraries that a project uses are called dependencies. The dependency management feature in Maven ensures automatic download of those libraries from a central repository, so you don’t have to store them locally. In order to declare a dependency on an external library, you need to provide the groupId, artifactId, and the version of the library.</vt:lpstr>
      <vt:lpstr>A snapshot version in Maven is one that has not been released.  The difference between a “real” version and a snapshot version is that snapshots might get updates. That means that downloading 1.0-SNAPSHOT today might give a different file than downloading it yesterday or tomorrow. Usually, snapshot dependencies should only exist during development and no released version (i.e. no non-snapshot) should have a dependency on a snapshot version. The snapshot is not necessarily more stable: it is just the latest build. The snapshot precedes the actual release, it does not come after it. Indeed, version numbers typically do not refer to branches</vt:lpstr>
      <vt:lpstr>A maven repository is a directory of packaged JAR file with pom.xml file. Maven searches for dependencies in the repositories. A repository in Maven is used to hold build artifacts and dependencies of varying types. The default local repository is located in the .m2/repository folder under the home directory of the user. If an artifact or a plug-in is available in the local repository, Maven uses it. Otherwise, it is downloaded from a central repository and stored in the local repository. The default central repository is Maven Central. Some libraries, such as JBoss server, are not available at the central repository but are available at an alternate repository. For those libraries, you need to provide the URL to the alternate repository inside pom.xml file:</vt:lpstr>
      <vt:lpstr>There are 3 types of maven repository: Local Repository Central Repository Remote Repository  Maven searches for the dependencies in the following order: Local repository -&gt; Central repository -&gt; Remote repository.  If dependency is not found in these repositories, maven stops processing and throws an error.</vt:lpstr>
      <vt:lpstr>A plugin provides a set of goals that can be executed to perform a task There are Maven plugins for building, testing, source control management, running a web server, generating eclipse project files, and much more Some basic plugins are included in every project by default, and they have sensible default settings. A goal is like an ant target We can write our own plugins with goals or use those provided by Maven For example, a Java project can be compiled with the compiler plugin’s compile - goal by running mvn compiler:compile</vt:lpstr>
      <vt:lpstr>PowerPoint Presentation</vt:lpstr>
      <vt:lpstr>Every Maven build follows a specified lifecycle. You can execute several build lifecycle goals, including the ones to compile the project’s code, create a package, and install the archive file in the local Maven dependency repository. Lifecycle and its Phases A build lifecycle is an organized sequence of phases that exist to give order to a set of goals. Those goals are chosen and bound by the packaging type of the project being acted upon. There are 3 standard lifecycles in Maven: Clean Default(Sometimes called Build) Site</vt:lpstr>
      <vt:lpstr>The following list shows the most important Maven Build lifecycle phases: validate – checks the correctness of the project compile – compiles the provided source code into binary artifacts test – executes unit tests package – packages compiled code into an archive file integration-test – executes additional tests, which require the packaging verify – checks if the package is valid install – installs the package file into the local Maven repository deploy – deploys the package file to a remote server or repository</vt:lpstr>
      <vt:lpstr>Another important feature of Maven is its support for profiles. A profile is basically a set of configuration values. By using profiles, you can customize the build for different environments such as Production/Test/Development: As you can see in the example below, the default profile is set to development. If you want to run the production profile, you can use the following Maven command:  mvn clean install -Pproduction</vt:lpstr>
      <vt:lpstr>Custom properties can help to make your pom.xml file easier to read and maintain. In the classic use case, you would use custom properties to define versions for your project’s dependencies. Maven properties are value-placeholders and are accessible anywhere within a pom.xml by using the notation ${name}, where name is the property. Now if you want to upgrade Spring to a newer version, you only have to change the value inside the&lt;spring.version&gt; property tag and all the dependencies using that property in their &lt;version&gt; tags will be updated.</vt:lpstr>
      <vt:lpstr>The build section is also a very important section of the Maven POM. It provides information about the default Maven goal, the directory for the compiled project, and the final name of the application.  The default output folder for compiled artifacts is named target, and the final name of the packaged artifact consists of the artifactId and version, but you can change it at any time. The default build section looks like this: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Venkata Sudheer Kumar Gurram</cp:lastModifiedBy>
  <cp:revision>15</cp:revision>
  <dcterms:modified xsi:type="dcterms:W3CDTF">2021-05-27T06:50:21Z</dcterms:modified>
</cp:coreProperties>
</file>