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1"/>
  </p:notesMasterIdLst>
  <p:sldIdLst>
    <p:sldId id="256" r:id="rId2"/>
    <p:sldId id="274" r:id="rId3"/>
    <p:sldId id="257" r:id="rId4"/>
    <p:sldId id="258" r:id="rId5"/>
    <p:sldId id="260" r:id="rId6"/>
    <p:sldId id="261" r:id="rId7"/>
    <p:sldId id="263" r:id="rId8"/>
    <p:sldId id="284" r:id="rId9"/>
    <p:sldId id="285" r:id="rId10"/>
    <p:sldId id="286" r:id="rId11"/>
    <p:sldId id="287" r:id="rId12"/>
    <p:sldId id="275" r:id="rId13"/>
    <p:sldId id="280" r:id="rId14"/>
    <p:sldId id="276" r:id="rId15"/>
    <p:sldId id="279" r:id="rId16"/>
    <p:sldId id="277" r:id="rId17"/>
    <p:sldId id="278" r:id="rId18"/>
    <p:sldId id="281" r:id="rId19"/>
    <p:sldId id="283" r:id="rId20"/>
    <p:sldId id="282" r:id="rId21"/>
    <p:sldId id="264" r:id="rId22"/>
    <p:sldId id="265" r:id="rId23"/>
    <p:sldId id="267" r:id="rId24"/>
    <p:sldId id="269" r:id="rId25"/>
    <p:sldId id="270" r:id="rId26"/>
    <p:sldId id="271" r:id="rId27"/>
    <p:sldId id="272" r:id="rId28"/>
    <p:sldId id="273" r:id="rId29"/>
    <p:sldId id="266" r:id="rId30"/>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A8C03-935E-4572-9EF7-7EB425595A12}" type="datetimeFigureOut">
              <a:rPr lang="en-IN" smtClean="0"/>
              <a:t>12-10-2015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5A912-6073-4353-93A7-6623045778A2}" type="slidenum">
              <a:rPr lang="en-IN" smtClean="0"/>
              <a:t>‹#›</a:t>
            </a:fld>
            <a:endParaRPr lang="en-IN"/>
          </a:p>
        </p:txBody>
      </p:sp>
    </p:spTree>
    <p:extLst>
      <p:ext uri="{BB962C8B-B14F-4D97-AF65-F5344CB8AC3E}">
        <p14:creationId xmlns:p14="http://schemas.microsoft.com/office/powerpoint/2010/main" val="24413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C75A912-6073-4353-93A7-6623045778A2}" type="slidenum">
              <a:rPr lang="en-IN" smtClean="0"/>
              <a:t>3</a:t>
            </a:fld>
            <a:endParaRPr lang="en-IN"/>
          </a:p>
        </p:txBody>
      </p:sp>
    </p:spTree>
    <p:extLst>
      <p:ext uri="{BB962C8B-B14F-4D97-AF65-F5344CB8AC3E}">
        <p14:creationId xmlns:p14="http://schemas.microsoft.com/office/powerpoint/2010/main" val="262819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0" y="2438400"/>
            <a:ext cx="9009063"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en-IN" noProof="0" smtClean="0"/>
              <a:t>Click to edit Master title style</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IN" noProof="0" smtClean="0"/>
              <a:t>Click to edit Master subtitle style</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I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I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136DC23-65A2-4CDF-87F6-7CF0DBF4F7F9}" type="slidenum">
              <a:rPr lang="en-IN"/>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669A20D-1020-4EA6-BF31-6B9AB4A3AFF3}" type="slidenum">
              <a:rPr lang="en-IN"/>
              <a:pPr/>
              <a:t>‹#›</a:t>
            </a:fld>
            <a:endParaRPr lang="en-IN"/>
          </a:p>
        </p:txBody>
      </p:sp>
    </p:spTree>
    <p:extLst>
      <p:ext uri="{BB962C8B-B14F-4D97-AF65-F5344CB8AC3E}">
        <p14:creationId xmlns:p14="http://schemas.microsoft.com/office/powerpoint/2010/main" val="21510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IN" smtClean="0"/>
              <a:t>Click to edit Master title style</a:t>
            </a:r>
            <a:endParaRPr lang="en-I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52BB259-B6A8-4427-A68B-B4D76D2CC55B}" type="slidenum">
              <a:rPr lang="en-IN"/>
              <a:pPr/>
              <a:t>‹#›</a:t>
            </a:fld>
            <a:endParaRPr lang="en-IN"/>
          </a:p>
        </p:txBody>
      </p:sp>
    </p:spTree>
    <p:extLst>
      <p:ext uri="{BB962C8B-B14F-4D97-AF65-F5344CB8AC3E}">
        <p14:creationId xmlns:p14="http://schemas.microsoft.com/office/powerpoint/2010/main" val="128628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idx="1"/>
          </p:nvPr>
        </p:nvSpPr>
        <p:spPr/>
        <p:txBody>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25C83000-5604-46B3-A223-249F8B140F64}" type="slidenum">
              <a:rPr lang="en-IN"/>
              <a:pPr/>
              <a:t>‹#›</a:t>
            </a:fld>
            <a:endParaRPr lang="en-IN"/>
          </a:p>
        </p:txBody>
      </p:sp>
    </p:spTree>
    <p:extLst>
      <p:ext uri="{BB962C8B-B14F-4D97-AF65-F5344CB8AC3E}">
        <p14:creationId xmlns:p14="http://schemas.microsoft.com/office/powerpoint/2010/main" val="24564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IN"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IN" smtClean="0"/>
              <a:t>Click to edit Master text styles</a:t>
            </a:r>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601DDE7F-9375-4CC4-A934-94166DD59965}" type="slidenum">
              <a:rPr lang="en-IN"/>
              <a:pPr/>
              <a:t>‹#›</a:t>
            </a:fld>
            <a:endParaRPr lang="en-IN"/>
          </a:p>
        </p:txBody>
      </p:sp>
    </p:spTree>
    <p:extLst>
      <p:ext uri="{BB962C8B-B14F-4D97-AF65-F5344CB8AC3E}">
        <p14:creationId xmlns:p14="http://schemas.microsoft.com/office/powerpoint/2010/main" val="170392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D5BCB491-6C05-4EDE-872C-6D7A5849333F}" type="slidenum">
              <a:rPr lang="en-IN"/>
              <a:pPr/>
              <a:t>‹#›</a:t>
            </a:fld>
            <a:endParaRPr lang="en-IN"/>
          </a:p>
        </p:txBody>
      </p:sp>
    </p:spTree>
    <p:extLst>
      <p:ext uri="{BB962C8B-B14F-4D97-AF65-F5344CB8AC3E}">
        <p14:creationId xmlns:p14="http://schemas.microsoft.com/office/powerpoint/2010/main" val="297523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IN"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07FD866A-1CD5-4745-9133-77A019BB5B28}" type="slidenum">
              <a:rPr lang="en-IN"/>
              <a:pPr/>
              <a:t>‹#›</a:t>
            </a:fld>
            <a:endParaRPr lang="en-IN"/>
          </a:p>
        </p:txBody>
      </p:sp>
    </p:spTree>
    <p:extLst>
      <p:ext uri="{BB962C8B-B14F-4D97-AF65-F5344CB8AC3E}">
        <p14:creationId xmlns:p14="http://schemas.microsoft.com/office/powerpoint/2010/main" val="230861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DEA7F355-5D0D-4FD1-86FD-856A0CB3EC2C}" type="slidenum">
              <a:rPr lang="en-IN"/>
              <a:pPr/>
              <a:t>‹#›</a:t>
            </a:fld>
            <a:endParaRPr lang="en-IN"/>
          </a:p>
        </p:txBody>
      </p:sp>
    </p:spTree>
    <p:extLst>
      <p:ext uri="{BB962C8B-B14F-4D97-AF65-F5344CB8AC3E}">
        <p14:creationId xmlns:p14="http://schemas.microsoft.com/office/powerpoint/2010/main" val="29039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C83C500E-2320-45B6-9A74-8BD05DBF62D7}" type="slidenum">
              <a:rPr lang="en-IN"/>
              <a:pPr/>
              <a:t>‹#›</a:t>
            </a:fld>
            <a:endParaRPr lang="en-IN"/>
          </a:p>
        </p:txBody>
      </p:sp>
    </p:spTree>
    <p:extLst>
      <p:ext uri="{BB962C8B-B14F-4D97-AF65-F5344CB8AC3E}">
        <p14:creationId xmlns:p14="http://schemas.microsoft.com/office/powerpoint/2010/main" val="158986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IN"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23BAA7B1-CFCF-4383-9CF2-EC46D0E8E86C}" type="slidenum">
              <a:rPr lang="en-IN"/>
              <a:pPr/>
              <a:t>‹#›</a:t>
            </a:fld>
            <a:endParaRPr lang="en-IN"/>
          </a:p>
        </p:txBody>
      </p:sp>
    </p:spTree>
    <p:extLst>
      <p:ext uri="{BB962C8B-B14F-4D97-AF65-F5344CB8AC3E}">
        <p14:creationId xmlns:p14="http://schemas.microsoft.com/office/powerpoint/2010/main" val="30345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IN"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IN"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137F584B-54F5-42FE-875E-450E0D5430D1}" type="slidenum">
              <a:rPr lang="en-IN"/>
              <a:pPr/>
              <a:t>‹#›</a:t>
            </a:fld>
            <a:endParaRPr lang="en-IN"/>
          </a:p>
        </p:txBody>
      </p:sp>
    </p:spTree>
    <p:extLst>
      <p:ext uri="{BB962C8B-B14F-4D97-AF65-F5344CB8AC3E}">
        <p14:creationId xmlns:p14="http://schemas.microsoft.com/office/powerpoint/2010/main" val="78864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IN"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I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I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AD741C45-2BED-4F14-A0FC-220A5980193E}"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a:t>
            </a:r>
            <a:endParaRPr lang="en-IN" dirty="0"/>
          </a:p>
        </p:txBody>
      </p:sp>
      <p:sp>
        <p:nvSpPr>
          <p:cNvPr id="3" name="Subtitle 2"/>
          <p:cNvSpPr>
            <a:spLocks noGrp="1"/>
          </p:cNvSpPr>
          <p:nvPr>
            <p:ph type="subTitle" idx="1"/>
          </p:nvPr>
        </p:nvSpPr>
        <p:spPr/>
        <p:txBody>
          <a:bodyPr/>
          <a:lstStyle/>
          <a:p>
            <a:r>
              <a:rPr lang="en-IN" dirty="0" err="1" smtClean="0"/>
              <a:t>sudheer</a:t>
            </a:r>
            <a:endParaRPr lang="en-IN" dirty="0"/>
          </a:p>
        </p:txBody>
      </p:sp>
    </p:spTree>
    <p:extLst>
      <p:ext uri="{BB962C8B-B14F-4D97-AF65-F5344CB8AC3E}">
        <p14:creationId xmlns:p14="http://schemas.microsoft.com/office/powerpoint/2010/main" val="299753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Structure</a:t>
            </a:r>
            <a:endParaRPr lang="en-IN" dirty="0"/>
          </a:p>
        </p:txBody>
      </p:sp>
      <p:sp>
        <p:nvSpPr>
          <p:cNvPr id="3" name="Content Placeholder 2"/>
          <p:cNvSpPr>
            <a:spLocks noGrp="1"/>
          </p:cNvSpPr>
          <p:nvPr>
            <p:ph idx="1"/>
          </p:nvPr>
        </p:nvSpPr>
        <p:spPr/>
        <p:txBody>
          <a:bodyPr/>
          <a:lstStyle/>
          <a:p>
            <a:pPr marL="0" indent="0">
              <a:buNone/>
            </a:pPr>
            <a:r>
              <a:rPr lang="en-IN" sz="2400" dirty="0"/>
              <a:t>package  com.java;</a:t>
            </a:r>
          </a:p>
          <a:p>
            <a:pPr marL="0" indent="0">
              <a:buNone/>
            </a:pPr>
            <a:r>
              <a:rPr lang="en-IN" sz="2400" dirty="0"/>
              <a:t>import </a:t>
            </a:r>
            <a:r>
              <a:rPr lang="en-IN" sz="2400" dirty="0" err="1"/>
              <a:t>com.lang.Math</a:t>
            </a:r>
            <a:r>
              <a:rPr lang="en-IN" sz="2400" dirty="0"/>
              <a:t>;</a:t>
            </a:r>
          </a:p>
          <a:p>
            <a:pPr marL="0" indent="0">
              <a:buNone/>
            </a:pPr>
            <a:endParaRPr lang="en-IN" sz="2400" dirty="0"/>
          </a:p>
          <a:p>
            <a:pPr marL="0" indent="0">
              <a:buNone/>
            </a:pPr>
            <a:r>
              <a:rPr lang="en-IN" sz="2400" dirty="0"/>
              <a:t>public class &lt;</a:t>
            </a:r>
            <a:r>
              <a:rPr lang="en-IN" sz="2400" dirty="0" err="1"/>
              <a:t>ClassName</a:t>
            </a:r>
            <a:r>
              <a:rPr lang="en-IN" sz="2400" dirty="0"/>
              <a:t>&gt;</a:t>
            </a:r>
          </a:p>
          <a:p>
            <a:pPr marL="0" indent="0">
              <a:buNone/>
            </a:pPr>
            <a:r>
              <a:rPr lang="en-IN" sz="2400" dirty="0"/>
              <a:t>{</a:t>
            </a:r>
          </a:p>
          <a:p>
            <a:pPr marL="0" indent="0">
              <a:buNone/>
            </a:pPr>
            <a:r>
              <a:rPr lang="en-IN" sz="2400" dirty="0"/>
              <a:t>    variables</a:t>
            </a:r>
          </a:p>
          <a:p>
            <a:pPr marL="0" indent="0">
              <a:buNone/>
            </a:pPr>
            <a:r>
              <a:rPr lang="en-IN" sz="2400" dirty="0"/>
              <a:t>    constructors</a:t>
            </a:r>
          </a:p>
          <a:p>
            <a:pPr marL="0" indent="0">
              <a:buNone/>
            </a:pPr>
            <a:r>
              <a:rPr lang="en-IN" sz="2400" dirty="0"/>
              <a:t>    methods</a:t>
            </a:r>
          </a:p>
          <a:p>
            <a:pPr marL="0" indent="0">
              <a:buNone/>
            </a:pPr>
            <a:r>
              <a:rPr lang="en-IN" sz="2400" dirty="0"/>
              <a:t>}</a:t>
            </a:r>
          </a:p>
        </p:txBody>
      </p:sp>
    </p:spTree>
    <p:extLst>
      <p:ext uri="{BB962C8B-B14F-4D97-AF65-F5344CB8AC3E}">
        <p14:creationId xmlns:p14="http://schemas.microsoft.com/office/powerpoint/2010/main" val="275900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t>Create a </a:t>
            </a:r>
            <a:r>
              <a:rPr lang="en-IN" sz="3200" dirty="0" err="1" smtClean="0"/>
              <a:t>HelloWorld</a:t>
            </a:r>
            <a:r>
              <a:rPr lang="en-IN" sz="3200" dirty="0" smtClean="0"/>
              <a:t> Program </a:t>
            </a:r>
            <a:br>
              <a:rPr lang="en-IN" sz="3200" dirty="0" smtClean="0"/>
            </a:br>
            <a:r>
              <a:rPr lang="en-IN" sz="3200" dirty="0" smtClean="0"/>
              <a:t>+ </a:t>
            </a:r>
            <a:br>
              <a:rPr lang="en-IN" sz="3200" dirty="0" smtClean="0"/>
            </a:br>
            <a:r>
              <a:rPr lang="en-IN" sz="3200" dirty="0" smtClean="0"/>
              <a:t>Run From Command Line</a:t>
            </a:r>
            <a:endParaRPr lang="en-IN" sz="32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9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Keywords</a:t>
            </a:r>
            <a:endParaRPr lang="en-IN" dirty="0"/>
          </a:p>
        </p:txBody>
      </p:sp>
      <p:graphicFrame>
        <p:nvGraphicFramePr>
          <p:cNvPr id="5" name="Group 114"/>
          <p:cNvGraphicFramePr>
            <a:graphicFrameLocks noGrp="1"/>
          </p:cNvGraphicFramePr>
          <p:nvPr>
            <p:ph/>
            <p:extLst>
              <p:ext uri="{D42A27DB-BD31-4B8C-83A1-F6EECF244321}">
                <p14:modId xmlns:p14="http://schemas.microsoft.com/office/powerpoint/2010/main" val="2180891366"/>
              </p:ext>
            </p:extLst>
          </p:nvPr>
        </p:nvGraphicFramePr>
        <p:xfrm>
          <a:off x="395536" y="2420888"/>
          <a:ext cx="8153400" cy="3886201"/>
        </p:xfrm>
        <a:graphic>
          <a:graphicData uri="http://schemas.openxmlformats.org/drawingml/2006/table">
            <a:tbl>
              <a:tblPr/>
              <a:tblGrid>
                <a:gridCol w="1143000"/>
                <a:gridCol w="1185863"/>
                <a:gridCol w="1100137"/>
                <a:gridCol w="1230313"/>
                <a:gridCol w="1165225"/>
                <a:gridCol w="1163637"/>
                <a:gridCol w="1165225"/>
              </a:tblGrid>
              <a:tr h="55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charset="0"/>
                        </a:rPr>
                        <a:t>abstract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boolean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break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charset="0"/>
                        </a:rPr>
                        <a:t>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const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continue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extends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final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finally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implements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instanceof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native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new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short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static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strictfp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super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switch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synchronized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throw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throws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transient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void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volatile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cs typeface="Arial" charset="0"/>
                        </a:rPr>
                        <a:t>while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charset="0"/>
                        </a:rPr>
                        <a:t>assert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86139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a:t>
            </a:r>
            <a:endParaRPr lang="en-IN" dirty="0"/>
          </a:p>
        </p:txBody>
      </p:sp>
      <p:sp>
        <p:nvSpPr>
          <p:cNvPr id="3" name="Content Placeholder 2"/>
          <p:cNvSpPr>
            <a:spLocks noGrp="1"/>
          </p:cNvSpPr>
          <p:nvPr>
            <p:ph idx="1"/>
          </p:nvPr>
        </p:nvSpPr>
        <p:spPr/>
        <p:txBody>
          <a:bodyPr/>
          <a:lstStyle/>
          <a:p>
            <a:r>
              <a:rPr lang="en-IN" sz="1400" dirty="0" smtClean="0"/>
              <a:t>Identifiers </a:t>
            </a:r>
            <a:r>
              <a:rPr lang="en-IN" sz="1400" dirty="0"/>
              <a:t>must start with a letter, a currency character ($), or a connecting </a:t>
            </a:r>
            <a:r>
              <a:rPr lang="en-IN" sz="1400" dirty="0" smtClean="0"/>
              <a:t>character such </a:t>
            </a:r>
            <a:r>
              <a:rPr lang="en-IN" sz="1400" dirty="0"/>
              <a:t>as the underscore _. </a:t>
            </a:r>
            <a:endParaRPr lang="en-IN" sz="1400" dirty="0" smtClean="0"/>
          </a:p>
          <a:p>
            <a:r>
              <a:rPr lang="en-IN" sz="1400" dirty="0" smtClean="0"/>
              <a:t>Identifiers </a:t>
            </a:r>
            <a:r>
              <a:rPr lang="en-IN" sz="1400" dirty="0"/>
              <a:t>cannot start with a number. </a:t>
            </a:r>
            <a:endParaRPr lang="en-IN" sz="1400" dirty="0" smtClean="0"/>
          </a:p>
          <a:p>
            <a:r>
              <a:rPr lang="en-IN" sz="1400" dirty="0" smtClean="0"/>
              <a:t>After </a:t>
            </a:r>
            <a:r>
              <a:rPr lang="en-IN" sz="1400" dirty="0"/>
              <a:t>the first character, identifiers can contain any combination of letters, currency characters, connecting characters, or numbers</a:t>
            </a:r>
            <a:r>
              <a:rPr lang="en-IN" sz="1400" dirty="0" smtClean="0"/>
              <a:t>.</a:t>
            </a:r>
          </a:p>
          <a:p>
            <a:r>
              <a:rPr lang="en-IN" sz="1400" dirty="0" smtClean="0"/>
              <a:t> </a:t>
            </a:r>
            <a:r>
              <a:rPr lang="en-IN" sz="1400" dirty="0"/>
              <a:t>There is no limit to the number of characters an identifier can contain. </a:t>
            </a:r>
            <a:endParaRPr lang="en-IN" sz="1400" dirty="0" smtClean="0"/>
          </a:p>
          <a:p>
            <a:r>
              <a:rPr lang="en-IN" sz="1400" dirty="0" smtClean="0"/>
              <a:t>You </a:t>
            </a:r>
            <a:r>
              <a:rPr lang="en-IN" sz="1400" dirty="0"/>
              <a:t>can't use a Java keyword as an identifier. </a:t>
            </a:r>
            <a:endParaRPr lang="en-IN" sz="1400" dirty="0" smtClean="0"/>
          </a:p>
          <a:p>
            <a:r>
              <a:rPr lang="en-IN" sz="1400" dirty="0" smtClean="0"/>
              <a:t>Identifiers </a:t>
            </a:r>
            <a:r>
              <a:rPr lang="en-IN" sz="1400" dirty="0"/>
              <a:t>in Java are </a:t>
            </a:r>
            <a:r>
              <a:rPr lang="en-IN" sz="1400" b="1" dirty="0"/>
              <a:t>case</a:t>
            </a:r>
            <a:r>
              <a:rPr lang="en-IN" sz="1400" dirty="0"/>
              <a:t>-sensitive; foo and FOO are two different identifiers. </a:t>
            </a:r>
            <a:endParaRPr lang="en-IN" sz="1400" dirty="0" smtClean="0"/>
          </a:p>
          <a:p>
            <a:r>
              <a:rPr lang="en-IN" sz="1400" dirty="0" smtClean="0"/>
              <a:t>A </a:t>
            </a:r>
            <a:r>
              <a:rPr lang="en-IN" sz="1400" dirty="0"/>
              <a:t>legal identifier for a variable is also a legal identifier for a method or a class</a:t>
            </a:r>
            <a:r>
              <a:rPr lang="en-IN" sz="1400" dirty="0" smtClean="0"/>
              <a:t>.</a:t>
            </a:r>
          </a:p>
          <a:p>
            <a:endParaRPr lang="en-IN" sz="1400" dirty="0"/>
          </a:p>
          <a:p>
            <a:r>
              <a:rPr lang="en-IN" sz="1400" dirty="0" smtClean="0"/>
              <a:t>Examples:</a:t>
            </a:r>
          </a:p>
          <a:p>
            <a:pPr lvl="1"/>
            <a:r>
              <a:rPr lang="en-IN" sz="1400" dirty="0" smtClean="0"/>
              <a:t>While //is not valid</a:t>
            </a:r>
          </a:p>
          <a:p>
            <a:pPr lvl="1"/>
            <a:r>
              <a:rPr lang="en-IN" sz="1400" dirty="0" smtClean="0"/>
              <a:t>$</a:t>
            </a:r>
            <a:r>
              <a:rPr lang="en-IN" sz="1400" dirty="0" err="1" smtClean="0"/>
              <a:t>sudheer</a:t>
            </a:r>
            <a:r>
              <a:rPr lang="en-IN" sz="1400" dirty="0" smtClean="0"/>
              <a:t>  //valid</a:t>
            </a:r>
          </a:p>
          <a:p>
            <a:pPr lvl="1"/>
            <a:r>
              <a:rPr lang="en-IN" sz="1400" dirty="0" smtClean="0"/>
              <a:t>_Sudheer123 //valid</a:t>
            </a:r>
          </a:p>
          <a:p>
            <a:pPr lvl="1"/>
            <a:r>
              <a:rPr lang="en-IN" sz="1400" dirty="0" smtClean="0"/>
              <a:t>$_Sudh$_123 //valid</a:t>
            </a:r>
          </a:p>
          <a:p>
            <a:pPr lvl="1"/>
            <a:r>
              <a:rPr lang="en-IN" sz="1400" dirty="0" smtClean="0"/>
              <a:t>12sudheer //</a:t>
            </a:r>
            <a:r>
              <a:rPr lang="en-IN" sz="1400" smtClean="0"/>
              <a:t>Not valid</a:t>
            </a:r>
            <a:endParaRPr lang="en-IN" sz="1400" dirty="0"/>
          </a:p>
        </p:txBody>
      </p:sp>
    </p:spTree>
    <p:extLst>
      <p:ext uri="{BB962C8B-B14F-4D97-AF65-F5344CB8AC3E}">
        <p14:creationId xmlns:p14="http://schemas.microsoft.com/office/powerpoint/2010/main" val="187198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Modifiers - Class</a:t>
            </a:r>
            <a:endParaRPr lang="en-IN" dirty="0"/>
          </a:p>
        </p:txBody>
      </p:sp>
      <p:sp>
        <p:nvSpPr>
          <p:cNvPr id="3" name="Content Placeholder 2"/>
          <p:cNvSpPr>
            <a:spLocks noGrp="1"/>
          </p:cNvSpPr>
          <p:nvPr>
            <p:ph idx="1"/>
          </p:nvPr>
        </p:nvSpPr>
        <p:spPr/>
        <p:txBody>
          <a:bodyPr/>
          <a:lstStyle/>
          <a:p>
            <a:pPr>
              <a:lnSpc>
                <a:spcPct val="80000"/>
              </a:lnSpc>
              <a:buClr>
                <a:srgbClr val="FF9900"/>
              </a:buClr>
              <a:buSzPct val="125000"/>
              <a:buFontTx/>
              <a:buChar char="•"/>
            </a:pPr>
            <a:r>
              <a:rPr lang="en-US" sz="1600" dirty="0">
                <a:latin typeface="Trebuchet MS" pitchFamily="34" charset="0"/>
              </a:rPr>
              <a:t>public </a:t>
            </a:r>
          </a:p>
          <a:p>
            <a:pPr lvl="1">
              <a:lnSpc>
                <a:spcPct val="80000"/>
              </a:lnSpc>
              <a:buClr>
                <a:srgbClr val="FF9900"/>
              </a:buClr>
              <a:buSzPct val="125000"/>
              <a:buFontTx/>
              <a:buChar char="–"/>
            </a:pPr>
            <a:r>
              <a:rPr lang="en-US" sz="1600" dirty="0">
                <a:latin typeface="Trebuchet MS" pitchFamily="34" charset="0"/>
              </a:rPr>
              <a:t>Class can be accessed from any other class present in any package</a:t>
            </a:r>
          </a:p>
          <a:p>
            <a:pPr lvl="1">
              <a:lnSpc>
                <a:spcPct val="80000"/>
              </a:lnSpc>
              <a:buClr>
                <a:srgbClr val="FF9900"/>
              </a:buClr>
              <a:buSzPct val="125000"/>
            </a:pPr>
            <a:endParaRPr lang="en-US" sz="1600" dirty="0">
              <a:latin typeface="Trebuchet MS" pitchFamily="34" charset="0"/>
            </a:endParaRPr>
          </a:p>
          <a:p>
            <a:pPr>
              <a:lnSpc>
                <a:spcPct val="80000"/>
              </a:lnSpc>
              <a:buClr>
                <a:srgbClr val="FF9900"/>
              </a:buClr>
              <a:buSzPct val="125000"/>
              <a:buFontTx/>
              <a:buChar char="•"/>
            </a:pPr>
            <a:r>
              <a:rPr lang="en-US" sz="1600" dirty="0">
                <a:latin typeface="Trebuchet MS" pitchFamily="34" charset="0"/>
              </a:rPr>
              <a:t>default</a:t>
            </a:r>
          </a:p>
          <a:p>
            <a:pPr lvl="1">
              <a:lnSpc>
                <a:spcPct val="80000"/>
              </a:lnSpc>
              <a:buClr>
                <a:srgbClr val="FF9900"/>
              </a:buClr>
              <a:buSzPct val="125000"/>
              <a:buFontTx/>
              <a:buChar char="–"/>
            </a:pPr>
            <a:r>
              <a:rPr lang="en-US" sz="1600" dirty="0">
                <a:latin typeface="Trebuchet MS" pitchFamily="34" charset="0"/>
              </a:rPr>
              <a:t>Class can be accessed only from within the same package. Classes outside the package in which the class is defined cannot access this class</a:t>
            </a:r>
          </a:p>
          <a:p>
            <a:pPr lvl="1">
              <a:lnSpc>
                <a:spcPct val="80000"/>
              </a:lnSpc>
              <a:buClr>
                <a:srgbClr val="FF9900"/>
              </a:buClr>
              <a:buSzPct val="125000"/>
            </a:pPr>
            <a:endParaRPr lang="en-US" sz="1600" dirty="0">
              <a:latin typeface="Trebuchet MS" pitchFamily="34" charset="0"/>
            </a:endParaRPr>
          </a:p>
          <a:p>
            <a:pPr>
              <a:lnSpc>
                <a:spcPct val="80000"/>
              </a:lnSpc>
              <a:buClr>
                <a:srgbClr val="FF9900"/>
              </a:buClr>
              <a:buSzPct val="125000"/>
              <a:buFontTx/>
              <a:buChar char="•"/>
            </a:pPr>
            <a:r>
              <a:rPr lang="en-US" sz="1600" dirty="0">
                <a:latin typeface="Trebuchet MS" pitchFamily="34" charset="0"/>
              </a:rPr>
              <a:t>final </a:t>
            </a:r>
          </a:p>
          <a:p>
            <a:pPr lvl="1">
              <a:lnSpc>
                <a:spcPct val="80000"/>
              </a:lnSpc>
              <a:buClr>
                <a:srgbClr val="FF9900"/>
              </a:buClr>
              <a:buSzPct val="125000"/>
              <a:buFontTx/>
              <a:buChar char="–"/>
            </a:pPr>
            <a:r>
              <a:rPr lang="en-US" sz="1600" dirty="0">
                <a:latin typeface="Trebuchet MS" pitchFamily="34" charset="0"/>
              </a:rPr>
              <a:t>This class cannot be sub-classed, one cannot extend this class</a:t>
            </a:r>
          </a:p>
          <a:p>
            <a:pPr lvl="1">
              <a:lnSpc>
                <a:spcPct val="80000"/>
              </a:lnSpc>
              <a:buClr>
                <a:srgbClr val="FF9900"/>
              </a:buClr>
              <a:buSzPct val="125000"/>
            </a:pPr>
            <a:endParaRPr lang="en-US" sz="1600" dirty="0">
              <a:latin typeface="Trebuchet MS" pitchFamily="34" charset="0"/>
            </a:endParaRPr>
          </a:p>
          <a:p>
            <a:pPr>
              <a:lnSpc>
                <a:spcPct val="80000"/>
              </a:lnSpc>
              <a:buClr>
                <a:srgbClr val="FF9900"/>
              </a:buClr>
              <a:buSzPct val="125000"/>
              <a:buFontTx/>
              <a:buChar char="•"/>
            </a:pPr>
            <a:r>
              <a:rPr lang="en-US" sz="1600" dirty="0">
                <a:latin typeface="Trebuchet MS" pitchFamily="34" charset="0"/>
              </a:rPr>
              <a:t>abstract</a:t>
            </a:r>
          </a:p>
          <a:p>
            <a:pPr lvl="1">
              <a:lnSpc>
                <a:spcPct val="80000"/>
              </a:lnSpc>
              <a:buClr>
                <a:srgbClr val="FF9900"/>
              </a:buClr>
              <a:buSzPct val="125000"/>
              <a:buFontTx/>
              <a:buChar char="–"/>
            </a:pPr>
            <a:r>
              <a:rPr lang="en-US" sz="1600" dirty="0">
                <a:latin typeface="Trebuchet MS" pitchFamily="34" charset="0"/>
              </a:rPr>
              <a:t>Class cannot be instantiated, need to sub-</a:t>
            </a:r>
            <a:r>
              <a:rPr lang="en-US" sz="1600" dirty="0" err="1">
                <a:latin typeface="Trebuchet MS" pitchFamily="34" charset="0"/>
              </a:rPr>
              <a:t>classs</a:t>
            </a:r>
            <a:r>
              <a:rPr lang="en-US" sz="1600" dirty="0">
                <a:latin typeface="Trebuchet MS" pitchFamily="34" charset="0"/>
              </a:rPr>
              <a:t>/extend.</a:t>
            </a:r>
          </a:p>
          <a:p>
            <a:pPr lvl="1">
              <a:lnSpc>
                <a:spcPct val="80000"/>
              </a:lnSpc>
              <a:buClr>
                <a:srgbClr val="FF9900"/>
              </a:buClr>
              <a:buSzPct val="125000"/>
            </a:pPr>
            <a:endParaRPr lang="en-US" sz="1600" dirty="0">
              <a:latin typeface="Trebuchet MS" pitchFamily="34" charset="0"/>
            </a:endParaRPr>
          </a:p>
          <a:p>
            <a:pPr>
              <a:lnSpc>
                <a:spcPct val="80000"/>
              </a:lnSpc>
              <a:buClr>
                <a:srgbClr val="FF9900"/>
              </a:buClr>
              <a:buSzPct val="125000"/>
              <a:buFontTx/>
              <a:buChar char="•"/>
            </a:pPr>
            <a:r>
              <a:rPr lang="en-US" sz="1600" dirty="0">
                <a:latin typeface="Trebuchet MS" pitchFamily="34" charset="0"/>
              </a:rPr>
              <a:t> </a:t>
            </a:r>
            <a:r>
              <a:rPr lang="en-US" sz="1600" dirty="0" err="1">
                <a:latin typeface="Trebuchet MS" pitchFamily="34" charset="0"/>
              </a:rPr>
              <a:t>strictfp</a:t>
            </a:r>
            <a:endParaRPr lang="en-US" sz="1600" dirty="0">
              <a:latin typeface="Trebuchet MS" pitchFamily="34" charset="0"/>
            </a:endParaRPr>
          </a:p>
          <a:p>
            <a:pPr lvl="1">
              <a:lnSpc>
                <a:spcPct val="80000"/>
              </a:lnSpc>
              <a:buClr>
                <a:srgbClr val="FF9900"/>
              </a:buClr>
              <a:buSzPct val="125000"/>
              <a:buFontTx/>
              <a:buChar char="–"/>
            </a:pPr>
            <a:r>
              <a:rPr lang="en-US" sz="1600" dirty="0">
                <a:latin typeface="Trebuchet MS" pitchFamily="34" charset="0"/>
              </a:rPr>
              <a:t>Conforms that all methods in the class will conform to IEEE standard rules for floating points</a:t>
            </a:r>
          </a:p>
          <a:p>
            <a:endParaRPr lang="en-IN" sz="1600" dirty="0"/>
          </a:p>
        </p:txBody>
      </p:sp>
    </p:spTree>
    <p:extLst>
      <p:ext uri="{BB962C8B-B14F-4D97-AF65-F5344CB8AC3E}">
        <p14:creationId xmlns:p14="http://schemas.microsoft.com/office/powerpoint/2010/main" val="1303044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Modifiers - Introduction</a:t>
            </a:r>
            <a:endParaRPr lang="en-IN" dirty="0"/>
          </a:p>
        </p:txBody>
      </p:sp>
      <p:sp>
        <p:nvSpPr>
          <p:cNvPr id="3" name="Content Placeholder 2"/>
          <p:cNvSpPr>
            <a:spLocks noGrp="1"/>
          </p:cNvSpPr>
          <p:nvPr>
            <p:ph idx="1"/>
          </p:nvPr>
        </p:nvSpPr>
        <p:spPr/>
        <p:txBody>
          <a:bodyPr/>
          <a:lstStyle/>
          <a:p>
            <a:r>
              <a:rPr lang="en-IN" sz="2800" dirty="0"/>
              <a:t>Modifiers are keywords that you add to those </a:t>
            </a:r>
            <a:r>
              <a:rPr lang="en-IN" sz="2800" dirty="0" smtClean="0"/>
              <a:t>definitions (variables, methods, and classes) </a:t>
            </a:r>
            <a:r>
              <a:rPr lang="en-IN" sz="2800" dirty="0"/>
              <a:t>to change their meanings. The Java language has a wide variety of </a:t>
            </a:r>
            <a:r>
              <a:rPr lang="en-IN" sz="2800" dirty="0" smtClean="0"/>
              <a:t>modifiers.</a:t>
            </a:r>
            <a:endParaRPr lang="en-IN" sz="2800" dirty="0"/>
          </a:p>
        </p:txBody>
      </p:sp>
    </p:spTree>
    <p:extLst>
      <p:ext uri="{BB962C8B-B14F-4D97-AF65-F5344CB8AC3E}">
        <p14:creationId xmlns:p14="http://schemas.microsoft.com/office/powerpoint/2010/main" val="187840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Modifiers - Variables</a:t>
            </a:r>
            <a:endParaRPr lang="en-IN" dirty="0"/>
          </a:p>
        </p:txBody>
      </p:sp>
      <p:sp>
        <p:nvSpPr>
          <p:cNvPr id="3" name="Content Placeholder 2"/>
          <p:cNvSpPr>
            <a:spLocks noGrp="1"/>
          </p:cNvSpPr>
          <p:nvPr>
            <p:ph idx="1"/>
          </p:nvPr>
        </p:nvSpPr>
        <p:spPr/>
        <p:txBody>
          <a:bodyPr/>
          <a:lstStyle/>
          <a:p>
            <a:pPr>
              <a:lnSpc>
                <a:spcPct val="80000"/>
              </a:lnSpc>
              <a:buClr>
                <a:srgbClr val="FF9900"/>
              </a:buClr>
              <a:buSzPct val="125000"/>
              <a:buFontTx/>
              <a:buChar char="•"/>
            </a:pPr>
            <a:r>
              <a:rPr lang="en-US" sz="1600" dirty="0">
                <a:latin typeface="Trebuchet MS" pitchFamily="34" charset="0"/>
              </a:rPr>
              <a:t>public </a:t>
            </a:r>
          </a:p>
          <a:p>
            <a:pPr lvl="1">
              <a:lnSpc>
                <a:spcPct val="80000"/>
              </a:lnSpc>
              <a:buClr>
                <a:srgbClr val="FF9900"/>
              </a:buClr>
              <a:buSzPct val="125000"/>
              <a:buFontTx/>
              <a:buChar char="–"/>
            </a:pPr>
            <a:r>
              <a:rPr lang="en-US" sz="1600" dirty="0">
                <a:latin typeface="Trebuchet MS" pitchFamily="34" charset="0"/>
              </a:rPr>
              <a:t>Attribute can be accessed from any other class present in any package</a:t>
            </a:r>
          </a:p>
          <a:p>
            <a:pPr>
              <a:lnSpc>
                <a:spcPct val="80000"/>
              </a:lnSpc>
              <a:buClr>
                <a:srgbClr val="FF9900"/>
              </a:buClr>
              <a:buSzPct val="125000"/>
              <a:buFontTx/>
              <a:buChar char="•"/>
            </a:pPr>
            <a:r>
              <a:rPr lang="en-US" sz="1600" dirty="0">
                <a:latin typeface="Trebuchet MS" pitchFamily="34" charset="0"/>
              </a:rPr>
              <a:t>private</a:t>
            </a:r>
          </a:p>
          <a:p>
            <a:pPr lvl="1">
              <a:lnSpc>
                <a:spcPct val="80000"/>
              </a:lnSpc>
              <a:buClr>
                <a:srgbClr val="FF9900"/>
              </a:buClr>
              <a:buSzPct val="125000"/>
              <a:buFontTx/>
              <a:buChar char="–"/>
            </a:pPr>
            <a:r>
              <a:rPr lang="en-US" sz="1600" dirty="0">
                <a:latin typeface="Trebuchet MS" pitchFamily="34" charset="0"/>
              </a:rPr>
              <a:t>Attribute can be accessed from only within the class</a:t>
            </a:r>
          </a:p>
          <a:p>
            <a:pPr>
              <a:lnSpc>
                <a:spcPct val="80000"/>
              </a:lnSpc>
              <a:buClr>
                <a:srgbClr val="FF9900"/>
              </a:buClr>
              <a:buSzPct val="125000"/>
              <a:buFontTx/>
              <a:buChar char="•"/>
            </a:pPr>
            <a:r>
              <a:rPr lang="en-US" sz="1600" dirty="0">
                <a:latin typeface="Trebuchet MS" pitchFamily="34" charset="0"/>
              </a:rPr>
              <a:t>protected</a:t>
            </a:r>
          </a:p>
          <a:p>
            <a:pPr lvl="1">
              <a:lnSpc>
                <a:spcPct val="80000"/>
              </a:lnSpc>
              <a:buClr>
                <a:srgbClr val="FF9900"/>
              </a:buClr>
              <a:buSzPct val="125000"/>
              <a:buFontTx/>
              <a:buChar char="–"/>
            </a:pPr>
            <a:r>
              <a:rPr lang="en-US" sz="1600" dirty="0">
                <a:latin typeface="Trebuchet MS" pitchFamily="34" charset="0"/>
              </a:rPr>
              <a:t>Attribute can be accessed from all classes in the same package and sub-classes.</a:t>
            </a:r>
          </a:p>
          <a:p>
            <a:pPr>
              <a:lnSpc>
                <a:spcPct val="80000"/>
              </a:lnSpc>
              <a:buClr>
                <a:srgbClr val="FF9900"/>
              </a:buClr>
              <a:buSzPct val="125000"/>
              <a:buFontTx/>
              <a:buChar char="•"/>
            </a:pPr>
            <a:r>
              <a:rPr lang="en-US" sz="1600" dirty="0">
                <a:latin typeface="Trebuchet MS" pitchFamily="34" charset="0"/>
              </a:rPr>
              <a:t>default</a:t>
            </a:r>
          </a:p>
          <a:p>
            <a:pPr lvl="1">
              <a:lnSpc>
                <a:spcPct val="80000"/>
              </a:lnSpc>
              <a:buClr>
                <a:srgbClr val="FF9900"/>
              </a:buClr>
              <a:buSzPct val="125000"/>
              <a:buFontTx/>
              <a:buChar char="–"/>
            </a:pPr>
            <a:r>
              <a:rPr lang="en-US" sz="1600" dirty="0">
                <a:latin typeface="Trebuchet MS" pitchFamily="34" charset="0"/>
              </a:rPr>
              <a:t>Attribute can be accessed only from within the same package.</a:t>
            </a:r>
          </a:p>
          <a:p>
            <a:pPr>
              <a:lnSpc>
                <a:spcPct val="80000"/>
              </a:lnSpc>
              <a:buClr>
                <a:srgbClr val="FF9900"/>
              </a:buClr>
              <a:buSzPct val="125000"/>
              <a:buFontTx/>
              <a:buChar char="•"/>
            </a:pPr>
            <a:r>
              <a:rPr lang="en-US" sz="1600" dirty="0">
                <a:latin typeface="Trebuchet MS" pitchFamily="34" charset="0"/>
              </a:rPr>
              <a:t>final </a:t>
            </a:r>
          </a:p>
          <a:p>
            <a:pPr lvl="1">
              <a:lnSpc>
                <a:spcPct val="80000"/>
              </a:lnSpc>
              <a:buClr>
                <a:srgbClr val="FF9900"/>
              </a:buClr>
              <a:buSzPct val="125000"/>
              <a:buFontTx/>
              <a:buChar char="–"/>
            </a:pPr>
            <a:r>
              <a:rPr lang="en-US" sz="1600" dirty="0">
                <a:latin typeface="Trebuchet MS" pitchFamily="34" charset="0"/>
              </a:rPr>
              <a:t>This value of the attribute cannot be changed, can assign only 1 value</a:t>
            </a:r>
          </a:p>
          <a:p>
            <a:pPr>
              <a:lnSpc>
                <a:spcPct val="80000"/>
              </a:lnSpc>
              <a:buClr>
                <a:srgbClr val="FF9900"/>
              </a:buClr>
              <a:buSzPct val="125000"/>
              <a:buFontTx/>
              <a:buChar char="•"/>
            </a:pPr>
            <a:r>
              <a:rPr lang="en-US" sz="1600" dirty="0">
                <a:latin typeface="Trebuchet MS" pitchFamily="34" charset="0"/>
              </a:rPr>
              <a:t>transient</a:t>
            </a:r>
          </a:p>
          <a:p>
            <a:pPr lvl="1">
              <a:lnSpc>
                <a:spcPct val="80000"/>
              </a:lnSpc>
              <a:buClr>
                <a:srgbClr val="FF9900"/>
              </a:buClr>
              <a:buSzPct val="125000"/>
              <a:buFontTx/>
              <a:buChar char="–"/>
            </a:pPr>
            <a:r>
              <a:rPr lang="en-US" sz="1600" dirty="0">
                <a:latin typeface="Trebuchet MS" pitchFamily="34" charset="0"/>
              </a:rPr>
              <a:t>The attribute value cannot be serialized</a:t>
            </a:r>
          </a:p>
          <a:p>
            <a:pPr>
              <a:lnSpc>
                <a:spcPct val="80000"/>
              </a:lnSpc>
              <a:buClr>
                <a:srgbClr val="FF9900"/>
              </a:buClr>
              <a:buSzPct val="125000"/>
              <a:buFontTx/>
              <a:buChar char="•"/>
            </a:pPr>
            <a:r>
              <a:rPr lang="en-US" sz="1600" dirty="0">
                <a:latin typeface="Trebuchet MS" pitchFamily="34" charset="0"/>
              </a:rPr>
              <a:t> volatile</a:t>
            </a:r>
          </a:p>
          <a:p>
            <a:pPr lvl="1">
              <a:lnSpc>
                <a:spcPct val="80000"/>
              </a:lnSpc>
              <a:buClr>
                <a:srgbClr val="FF9900"/>
              </a:buClr>
              <a:buSzPct val="125000"/>
              <a:buFontTx/>
              <a:buChar char="–"/>
            </a:pPr>
            <a:r>
              <a:rPr lang="en-US" sz="1600" dirty="0">
                <a:latin typeface="Trebuchet MS" pitchFamily="34" charset="0"/>
              </a:rPr>
              <a:t>Thread always reconciles its own copy of attribute with master.</a:t>
            </a:r>
          </a:p>
          <a:p>
            <a:pPr>
              <a:lnSpc>
                <a:spcPct val="80000"/>
              </a:lnSpc>
              <a:buClr>
                <a:srgbClr val="FF9900"/>
              </a:buClr>
              <a:buSzPct val="125000"/>
              <a:buFontTx/>
              <a:buChar char="•"/>
            </a:pPr>
            <a:r>
              <a:rPr lang="en-US" sz="1600" dirty="0">
                <a:latin typeface="Trebuchet MS" pitchFamily="34" charset="0"/>
              </a:rPr>
              <a:t>static</a:t>
            </a:r>
          </a:p>
          <a:p>
            <a:pPr lvl="1">
              <a:lnSpc>
                <a:spcPct val="80000"/>
              </a:lnSpc>
              <a:buClr>
                <a:srgbClr val="FF9900"/>
              </a:buClr>
              <a:buSzPct val="125000"/>
              <a:buFontTx/>
              <a:buChar char="–"/>
            </a:pPr>
            <a:r>
              <a:rPr lang="en-US" sz="1600" dirty="0">
                <a:latin typeface="Trebuchet MS" pitchFamily="34" charset="0"/>
              </a:rPr>
              <a:t>Only one value of the attribute per class</a:t>
            </a:r>
          </a:p>
          <a:p>
            <a:pPr>
              <a:lnSpc>
                <a:spcPct val="80000"/>
              </a:lnSpc>
              <a:buClr>
                <a:srgbClr val="FF9900"/>
              </a:buClr>
              <a:buSzPct val="125000"/>
              <a:buFontTx/>
              <a:buChar char="•"/>
            </a:pPr>
            <a:endParaRPr lang="en-US" sz="1600" dirty="0">
              <a:latin typeface="Trebuchet MS" pitchFamily="34" charset="0"/>
            </a:endParaRPr>
          </a:p>
          <a:p>
            <a:pPr>
              <a:lnSpc>
                <a:spcPct val="80000"/>
              </a:lnSpc>
              <a:buClr>
                <a:srgbClr val="FF9900"/>
              </a:buClr>
              <a:buSzPct val="125000"/>
              <a:buFontTx/>
              <a:buChar char="•"/>
            </a:pPr>
            <a:endParaRPr lang="en-US" sz="1600" dirty="0">
              <a:latin typeface="Trebuchet MS" pitchFamily="34" charset="0"/>
            </a:endParaRPr>
          </a:p>
          <a:p>
            <a:pPr>
              <a:lnSpc>
                <a:spcPct val="80000"/>
              </a:lnSpc>
              <a:buClr>
                <a:srgbClr val="FF9900"/>
              </a:buClr>
              <a:buSzPct val="125000"/>
              <a:buFontTx/>
              <a:buChar char="•"/>
            </a:pPr>
            <a:endParaRPr lang="en-US" sz="1600" dirty="0">
              <a:latin typeface="Trebuchet MS" pitchFamily="34" charset="0"/>
            </a:endParaRPr>
          </a:p>
          <a:p>
            <a:pPr lvl="1">
              <a:lnSpc>
                <a:spcPct val="80000"/>
              </a:lnSpc>
              <a:buClr>
                <a:srgbClr val="FF9900"/>
              </a:buClr>
              <a:buSzPct val="125000"/>
              <a:buFontTx/>
              <a:buChar char="–"/>
            </a:pPr>
            <a:endParaRPr lang="en-US" sz="1600" dirty="0">
              <a:latin typeface="Trebuchet MS" pitchFamily="34" charset="0"/>
            </a:endParaRPr>
          </a:p>
          <a:p>
            <a:pPr>
              <a:lnSpc>
                <a:spcPct val="80000"/>
              </a:lnSpc>
              <a:buClr>
                <a:srgbClr val="FF9900"/>
              </a:buClr>
              <a:buSzPct val="125000"/>
            </a:pPr>
            <a:endParaRPr lang="en-US" sz="1600" dirty="0">
              <a:latin typeface="Trebuchet MS" pitchFamily="34" charset="0"/>
            </a:endParaRPr>
          </a:p>
          <a:p>
            <a:endParaRPr lang="en-IN" sz="1600" dirty="0"/>
          </a:p>
        </p:txBody>
      </p:sp>
    </p:spTree>
    <p:extLst>
      <p:ext uri="{BB962C8B-B14F-4D97-AF65-F5344CB8AC3E}">
        <p14:creationId xmlns:p14="http://schemas.microsoft.com/office/powerpoint/2010/main" val="99214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Modifiers - Methods</a:t>
            </a:r>
            <a:endParaRPr lang="en-IN" dirty="0"/>
          </a:p>
        </p:txBody>
      </p:sp>
      <p:sp>
        <p:nvSpPr>
          <p:cNvPr id="3" name="Content Placeholder 2"/>
          <p:cNvSpPr>
            <a:spLocks noGrp="1"/>
          </p:cNvSpPr>
          <p:nvPr>
            <p:ph idx="1"/>
          </p:nvPr>
        </p:nvSpPr>
        <p:spPr>
          <a:xfrm>
            <a:off x="1182688" y="2017712"/>
            <a:ext cx="7772400" cy="4435623"/>
          </a:xfrm>
        </p:spPr>
        <p:txBody>
          <a:bodyPr/>
          <a:lstStyle/>
          <a:p>
            <a:pPr>
              <a:lnSpc>
                <a:spcPct val="80000"/>
              </a:lnSpc>
              <a:buClr>
                <a:srgbClr val="FF9900"/>
              </a:buClr>
              <a:buSzPct val="125000"/>
              <a:buFontTx/>
              <a:buChar char="•"/>
            </a:pPr>
            <a:r>
              <a:rPr lang="en-US" sz="1400" dirty="0">
                <a:latin typeface="Trebuchet MS" pitchFamily="34" charset="0"/>
              </a:rPr>
              <a:t>public </a:t>
            </a:r>
          </a:p>
          <a:p>
            <a:pPr lvl="1">
              <a:lnSpc>
                <a:spcPct val="80000"/>
              </a:lnSpc>
              <a:buClr>
                <a:srgbClr val="FF9900"/>
              </a:buClr>
              <a:buSzPct val="125000"/>
              <a:buFontTx/>
              <a:buChar char="–"/>
            </a:pPr>
            <a:r>
              <a:rPr lang="en-US" sz="1400" dirty="0">
                <a:latin typeface="Trebuchet MS" pitchFamily="34" charset="0"/>
              </a:rPr>
              <a:t>Method can be accessed from any other class present in any package</a:t>
            </a:r>
          </a:p>
          <a:p>
            <a:pPr>
              <a:lnSpc>
                <a:spcPct val="80000"/>
              </a:lnSpc>
              <a:buClr>
                <a:srgbClr val="FF9900"/>
              </a:buClr>
              <a:buSzPct val="125000"/>
              <a:buFontTx/>
              <a:buChar char="•"/>
            </a:pPr>
            <a:r>
              <a:rPr lang="en-US" sz="1400" dirty="0">
                <a:latin typeface="Trebuchet MS" pitchFamily="34" charset="0"/>
              </a:rPr>
              <a:t>private</a:t>
            </a:r>
          </a:p>
          <a:p>
            <a:pPr lvl="1">
              <a:lnSpc>
                <a:spcPct val="80000"/>
              </a:lnSpc>
              <a:buClr>
                <a:srgbClr val="FF9900"/>
              </a:buClr>
              <a:buSzPct val="125000"/>
              <a:buFontTx/>
              <a:buChar char="–"/>
            </a:pPr>
            <a:r>
              <a:rPr lang="en-US" sz="1400" dirty="0">
                <a:latin typeface="Trebuchet MS" pitchFamily="34" charset="0"/>
              </a:rPr>
              <a:t>Method can be accessed from only within the class</a:t>
            </a:r>
          </a:p>
          <a:p>
            <a:pPr>
              <a:lnSpc>
                <a:spcPct val="80000"/>
              </a:lnSpc>
              <a:buClr>
                <a:srgbClr val="FF9900"/>
              </a:buClr>
              <a:buSzPct val="125000"/>
              <a:buFontTx/>
              <a:buChar char="•"/>
            </a:pPr>
            <a:r>
              <a:rPr lang="en-US" sz="1400" dirty="0">
                <a:latin typeface="Trebuchet MS" pitchFamily="34" charset="0"/>
              </a:rPr>
              <a:t>protected</a:t>
            </a:r>
          </a:p>
          <a:p>
            <a:pPr lvl="1">
              <a:lnSpc>
                <a:spcPct val="80000"/>
              </a:lnSpc>
              <a:buClr>
                <a:srgbClr val="FF9900"/>
              </a:buClr>
              <a:buSzPct val="125000"/>
              <a:buFontTx/>
              <a:buChar char="–"/>
            </a:pPr>
            <a:r>
              <a:rPr lang="en-US" sz="1400" dirty="0">
                <a:latin typeface="Trebuchet MS" pitchFamily="34" charset="0"/>
              </a:rPr>
              <a:t>Method can be accessed from all classes in the same package and sub-classes.</a:t>
            </a:r>
          </a:p>
          <a:p>
            <a:pPr>
              <a:lnSpc>
                <a:spcPct val="80000"/>
              </a:lnSpc>
              <a:buClr>
                <a:srgbClr val="FF9900"/>
              </a:buClr>
              <a:buSzPct val="125000"/>
              <a:buFontTx/>
              <a:buChar char="•"/>
            </a:pPr>
            <a:r>
              <a:rPr lang="en-US" sz="1400" dirty="0">
                <a:latin typeface="Trebuchet MS" pitchFamily="34" charset="0"/>
              </a:rPr>
              <a:t>default</a:t>
            </a:r>
          </a:p>
          <a:p>
            <a:pPr lvl="1">
              <a:lnSpc>
                <a:spcPct val="80000"/>
              </a:lnSpc>
              <a:buClr>
                <a:srgbClr val="FF9900"/>
              </a:buClr>
              <a:buSzPct val="125000"/>
              <a:buFontTx/>
              <a:buChar char="–"/>
            </a:pPr>
            <a:r>
              <a:rPr lang="en-US" sz="1400" dirty="0">
                <a:latin typeface="Trebuchet MS" pitchFamily="34" charset="0"/>
              </a:rPr>
              <a:t>Method can be accessed only from within the same package.</a:t>
            </a:r>
          </a:p>
          <a:p>
            <a:pPr>
              <a:lnSpc>
                <a:spcPct val="80000"/>
              </a:lnSpc>
              <a:buClr>
                <a:srgbClr val="FF9900"/>
              </a:buClr>
              <a:buSzPct val="125000"/>
              <a:buFontTx/>
              <a:buChar char="•"/>
            </a:pPr>
            <a:r>
              <a:rPr lang="en-US" sz="1400" dirty="0">
                <a:latin typeface="Trebuchet MS" pitchFamily="34" charset="0"/>
              </a:rPr>
              <a:t>final </a:t>
            </a:r>
          </a:p>
          <a:p>
            <a:pPr lvl="1">
              <a:lnSpc>
                <a:spcPct val="80000"/>
              </a:lnSpc>
              <a:buClr>
                <a:srgbClr val="FF9900"/>
              </a:buClr>
              <a:buSzPct val="125000"/>
              <a:buFontTx/>
              <a:buChar char="–"/>
            </a:pPr>
            <a:r>
              <a:rPr lang="en-US" sz="1400" dirty="0">
                <a:latin typeface="Trebuchet MS" pitchFamily="34" charset="0"/>
              </a:rPr>
              <a:t>The method cannot be overridden</a:t>
            </a:r>
          </a:p>
          <a:p>
            <a:pPr>
              <a:lnSpc>
                <a:spcPct val="80000"/>
              </a:lnSpc>
              <a:buClr>
                <a:srgbClr val="FF9900"/>
              </a:buClr>
              <a:buSzPct val="125000"/>
              <a:buFontTx/>
              <a:buChar char="•"/>
            </a:pPr>
            <a:r>
              <a:rPr lang="en-US" sz="1400" dirty="0">
                <a:latin typeface="Trebuchet MS" pitchFamily="34" charset="0"/>
              </a:rPr>
              <a:t>abstract</a:t>
            </a:r>
          </a:p>
          <a:p>
            <a:pPr lvl="1">
              <a:lnSpc>
                <a:spcPct val="80000"/>
              </a:lnSpc>
              <a:buClr>
                <a:srgbClr val="FF9900"/>
              </a:buClr>
              <a:buSzPct val="125000"/>
              <a:buFontTx/>
              <a:buChar char="–"/>
            </a:pPr>
            <a:r>
              <a:rPr lang="en-US" sz="1400" dirty="0">
                <a:latin typeface="Trebuchet MS" pitchFamily="34" charset="0"/>
              </a:rPr>
              <a:t>Only provides the method declaration</a:t>
            </a:r>
          </a:p>
          <a:p>
            <a:pPr>
              <a:lnSpc>
                <a:spcPct val="80000"/>
              </a:lnSpc>
              <a:buClr>
                <a:srgbClr val="FF9900"/>
              </a:buClr>
              <a:buSzPct val="125000"/>
              <a:buFontTx/>
              <a:buChar char="•"/>
            </a:pPr>
            <a:r>
              <a:rPr lang="en-US" sz="1400" dirty="0">
                <a:latin typeface="Trebuchet MS" pitchFamily="34" charset="0"/>
              </a:rPr>
              <a:t> </a:t>
            </a:r>
            <a:r>
              <a:rPr lang="en-US" sz="1400" dirty="0" err="1">
                <a:latin typeface="Trebuchet MS" pitchFamily="34" charset="0"/>
              </a:rPr>
              <a:t>strictfp</a:t>
            </a:r>
            <a:endParaRPr lang="en-US" sz="1400" dirty="0">
              <a:latin typeface="Trebuchet MS" pitchFamily="34" charset="0"/>
            </a:endParaRPr>
          </a:p>
          <a:p>
            <a:pPr lvl="1">
              <a:lnSpc>
                <a:spcPct val="80000"/>
              </a:lnSpc>
              <a:buClr>
                <a:srgbClr val="FF9900"/>
              </a:buClr>
              <a:buSzPct val="125000"/>
              <a:buFontTx/>
              <a:buChar char="–"/>
            </a:pPr>
            <a:r>
              <a:rPr lang="en-US" sz="1400" dirty="0">
                <a:latin typeface="Trebuchet MS" pitchFamily="34" charset="0"/>
              </a:rPr>
              <a:t>Method conforms to IEEE standard rules for floating points</a:t>
            </a:r>
          </a:p>
          <a:p>
            <a:pPr>
              <a:lnSpc>
                <a:spcPct val="80000"/>
              </a:lnSpc>
              <a:buClr>
                <a:srgbClr val="FF9900"/>
              </a:buClr>
              <a:buSzPct val="125000"/>
              <a:buFontTx/>
              <a:buChar char="•"/>
            </a:pPr>
            <a:r>
              <a:rPr lang="en-US" sz="1400" dirty="0">
                <a:latin typeface="Trebuchet MS" pitchFamily="34" charset="0"/>
              </a:rPr>
              <a:t>synchronized</a:t>
            </a:r>
          </a:p>
          <a:p>
            <a:pPr lvl="1">
              <a:lnSpc>
                <a:spcPct val="80000"/>
              </a:lnSpc>
              <a:buClr>
                <a:srgbClr val="FF9900"/>
              </a:buClr>
              <a:buSzPct val="125000"/>
              <a:buFontTx/>
              <a:buChar char="–"/>
            </a:pPr>
            <a:r>
              <a:rPr lang="en-US" sz="1400" dirty="0">
                <a:latin typeface="Trebuchet MS" pitchFamily="34" charset="0"/>
              </a:rPr>
              <a:t>Only one thread can access the method at a time</a:t>
            </a:r>
          </a:p>
          <a:p>
            <a:pPr>
              <a:lnSpc>
                <a:spcPct val="80000"/>
              </a:lnSpc>
              <a:buClr>
                <a:srgbClr val="FF9900"/>
              </a:buClr>
              <a:buSzPct val="125000"/>
              <a:buFontTx/>
              <a:buChar char="•"/>
            </a:pPr>
            <a:r>
              <a:rPr lang="en-US" sz="1400" dirty="0">
                <a:latin typeface="Trebuchet MS" pitchFamily="34" charset="0"/>
              </a:rPr>
              <a:t>native</a:t>
            </a:r>
          </a:p>
          <a:p>
            <a:pPr lvl="1">
              <a:lnSpc>
                <a:spcPct val="80000"/>
              </a:lnSpc>
              <a:buClr>
                <a:srgbClr val="FF9900"/>
              </a:buClr>
              <a:buSzPct val="125000"/>
              <a:buFontTx/>
              <a:buChar char="–"/>
            </a:pPr>
            <a:r>
              <a:rPr lang="en-US" sz="1400" dirty="0">
                <a:latin typeface="Trebuchet MS" pitchFamily="34" charset="0"/>
              </a:rPr>
              <a:t>Method is implemented in platform dependent language</a:t>
            </a:r>
          </a:p>
          <a:p>
            <a:pPr>
              <a:lnSpc>
                <a:spcPct val="80000"/>
              </a:lnSpc>
              <a:buClr>
                <a:srgbClr val="FF9900"/>
              </a:buClr>
              <a:buSzPct val="125000"/>
              <a:buFontTx/>
              <a:buChar char="•"/>
            </a:pPr>
            <a:r>
              <a:rPr lang="en-US" sz="1400" dirty="0">
                <a:latin typeface="Trebuchet MS" pitchFamily="34" charset="0"/>
              </a:rPr>
              <a:t>static</a:t>
            </a:r>
          </a:p>
          <a:p>
            <a:pPr lvl="1">
              <a:lnSpc>
                <a:spcPct val="80000"/>
              </a:lnSpc>
              <a:buClr>
                <a:srgbClr val="FF9900"/>
              </a:buClr>
              <a:buSzPct val="125000"/>
              <a:buFontTx/>
              <a:buChar char="–"/>
            </a:pPr>
            <a:r>
              <a:rPr lang="en-US" sz="1400" dirty="0">
                <a:latin typeface="Trebuchet MS" pitchFamily="34" charset="0"/>
              </a:rPr>
              <a:t>Cannot access only static members.</a:t>
            </a:r>
          </a:p>
          <a:p>
            <a:pPr lvl="1">
              <a:lnSpc>
                <a:spcPct val="80000"/>
              </a:lnSpc>
              <a:buClr>
                <a:srgbClr val="FF9900"/>
              </a:buClr>
              <a:buSzPct val="125000"/>
              <a:buFontTx/>
              <a:buChar char="–"/>
            </a:pPr>
            <a:endParaRPr lang="en-US" sz="1400" dirty="0">
              <a:latin typeface="Trebuchet MS" pitchFamily="34" charset="0"/>
            </a:endParaRPr>
          </a:p>
          <a:p>
            <a:pPr>
              <a:lnSpc>
                <a:spcPct val="80000"/>
              </a:lnSpc>
              <a:buClr>
                <a:srgbClr val="FF9900"/>
              </a:buClr>
              <a:buSzPct val="125000"/>
              <a:buFontTx/>
              <a:buChar char="•"/>
            </a:pPr>
            <a:endParaRPr lang="en-US" sz="1400" dirty="0">
              <a:latin typeface="Trebuchet MS" pitchFamily="34" charset="0"/>
            </a:endParaRPr>
          </a:p>
          <a:p>
            <a:pPr>
              <a:lnSpc>
                <a:spcPct val="80000"/>
              </a:lnSpc>
              <a:buClr>
                <a:srgbClr val="FF9900"/>
              </a:buClr>
              <a:buSzPct val="125000"/>
              <a:buFontTx/>
              <a:buChar char="•"/>
            </a:pPr>
            <a:endParaRPr lang="en-US" sz="1400" dirty="0">
              <a:latin typeface="Trebuchet MS" pitchFamily="34" charset="0"/>
            </a:endParaRPr>
          </a:p>
          <a:p>
            <a:pPr>
              <a:lnSpc>
                <a:spcPct val="80000"/>
              </a:lnSpc>
              <a:buClr>
                <a:srgbClr val="FF9900"/>
              </a:buClr>
              <a:buSzPct val="125000"/>
              <a:buFontTx/>
              <a:buChar char="•"/>
            </a:pPr>
            <a:endParaRPr lang="en-US" sz="1400" dirty="0">
              <a:latin typeface="Trebuchet MS" pitchFamily="34" charset="0"/>
            </a:endParaRPr>
          </a:p>
          <a:p>
            <a:pPr lvl="1">
              <a:lnSpc>
                <a:spcPct val="80000"/>
              </a:lnSpc>
              <a:buClr>
                <a:srgbClr val="FF9900"/>
              </a:buClr>
              <a:buSzPct val="125000"/>
              <a:buFontTx/>
              <a:buChar char="–"/>
            </a:pPr>
            <a:endParaRPr lang="en-US" sz="1400" dirty="0">
              <a:latin typeface="Trebuchet MS" pitchFamily="34" charset="0"/>
            </a:endParaRPr>
          </a:p>
          <a:p>
            <a:pPr>
              <a:lnSpc>
                <a:spcPct val="80000"/>
              </a:lnSpc>
              <a:buClr>
                <a:srgbClr val="FF9900"/>
              </a:buClr>
              <a:buSzPct val="125000"/>
            </a:pPr>
            <a:endParaRPr lang="en-US" sz="1400" dirty="0">
              <a:latin typeface="Trebuchet MS" pitchFamily="34" charset="0"/>
            </a:endParaRPr>
          </a:p>
          <a:p>
            <a:endParaRPr lang="en-IN" sz="1400" dirty="0"/>
          </a:p>
        </p:txBody>
      </p:sp>
    </p:spTree>
    <p:extLst>
      <p:ext uri="{BB962C8B-B14F-4D97-AF65-F5344CB8AC3E}">
        <p14:creationId xmlns:p14="http://schemas.microsoft.com/office/powerpoint/2010/main" val="82784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Content Placeholder 2"/>
          <p:cNvSpPr>
            <a:spLocks noGrp="1"/>
          </p:cNvSpPr>
          <p:nvPr>
            <p:ph idx="1"/>
          </p:nvPr>
        </p:nvSpPr>
        <p:spPr/>
        <p:txBody>
          <a:bodyPr/>
          <a:lstStyle/>
          <a:p>
            <a:r>
              <a:rPr lang="en-IN" sz="1400" dirty="0"/>
              <a:t>Variables are used to store values; each variable in java has specific type which determines size and values to be stored in variable.</a:t>
            </a:r>
          </a:p>
          <a:p>
            <a:pPr marL="0" indent="0">
              <a:buNone/>
            </a:pPr>
            <a:endParaRPr lang="en-IN" sz="1400" dirty="0" smtClean="0"/>
          </a:p>
          <a:p>
            <a:pPr lvl="1"/>
            <a:r>
              <a:rPr lang="en-IN" sz="1400" dirty="0" smtClean="0"/>
              <a:t>Local Variables</a:t>
            </a:r>
          </a:p>
          <a:p>
            <a:pPr lvl="1"/>
            <a:r>
              <a:rPr lang="en-IN" sz="1400" dirty="0" smtClean="0"/>
              <a:t>Instance Variables</a:t>
            </a:r>
          </a:p>
          <a:p>
            <a:pPr lvl="1"/>
            <a:r>
              <a:rPr lang="en-IN" sz="1400" dirty="0" smtClean="0"/>
              <a:t>Class Variables/ Static Variables</a:t>
            </a:r>
          </a:p>
          <a:p>
            <a:pPr lvl="1"/>
            <a:endParaRPr lang="en-IN" sz="1400" dirty="0"/>
          </a:p>
          <a:p>
            <a:r>
              <a:rPr lang="en-IN" sz="1800" dirty="0" smtClean="0"/>
              <a:t>Examples:-</a:t>
            </a:r>
          </a:p>
          <a:p>
            <a:pPr marL="0" indent="0">
              <a:buNone/>
            </a:pPr>
            <a:r>
              <a:rPr lang="en-IN" sz="1800" dirty="0" err="1" smtClean="0"/>
              <a:t>int</a:t>
            </a:r>
            <a:r>
              <a:rPr lang="en-IN" sz="1800" dirty="0" smtClean="0"/>
              <a:t> x=10;  </a:t>
            </a:r>
            <a:r>
              <a:rPr lang="en-IN" sz="1800" dirty="0"/>
              <a:t>//declare and initialize </a:t>
            </a:r>
            <a:r>
              <a:rPr lang="en-IN" sz="1800" dirty="0" smtClean="0"/>
              <a:t>variables</a:t>
            </a:r>
          </a:p>
          <a:p>
            <a:pPr marL="0" indent="0">
              <a:buNone/>
            </a:pPr>
            <a:r>
              <a:rPr lang="en-IN" sz="1800" dirty="0" err="1" smtClean="0"/>
              <a:t>Int</a:t>
            </a:r>
            <a:r>
              <a:rPr lang="en-IN" sz="1800" dirty="0" smtClean="0"/>
              <a:t> z;</a:t>
            </a:r>
          </a:p>
          <a:p>
            <a:pPr marL="0" indent="0">
              <a:buNone/>
            </a:pPr>
            <a:r>
              <a:rPr lang="en-IN" sz="1800" dirty="0" smtClean="0"/>
              <a:t>Z= 20;</a:t>
            </a:r>
          </a:p>
          <a:p>
            <a:endParaRPr lang="en-IN" sz="1800" dirty="0"/>
          </a:p>
          <a:p>
            <a:pPr marL="0" indent="0">
              <a:buNone/>
            </a:pPr>
            <a:endParaRPr lang="en-IN" sz="1800" dirty="0"/>
          </a:p>
        </p:txBody>
      </p:sp>
    </p:spTree>
    <p:extLst>
      <p:ext uri="{BB962C8B-B14F-4D97-AF65-F5344CB8AC3E}">
        <p14:creationId xmlns:p14="http://schemas.microsoft.com/office/powerpoint/2010/main" val="2411505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694407"/>
          </a:xfrm>
        </p:spPr>
        <p:txBody>
          <a:bodyPr/>
          <a:lstStyle/>
          <a:p>
            <a:r>
              <a:rPr lang="en-IN" dirty="0" smtClean="0"/>
              <a:t>Variables Continuation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99082853"/>
              </p:ext>
            </p:extLst>
          </p:nvPr>
        </p:nvGraphicFramePr>
        <p:xfrm>
          <a:off x="1115616" y="1196752"/>
          <a:ext cx="7560840" cy="5565847"/>
        </p:xfrm>
        <a:graphic>
          <a:graphicData uri="http://schemas.openxmlformats.org/drawingml/2006/table">
            <a:tbl>
              <a:tblPr firstRow="1" firstCol="1" bandRow="1">
                <a:tableStyleId>{5C22544A-7EE6-4342-B048-85BDC9FD1C3A}</a:tableStyleId>
              </a:tblPr>
              <a:tblGrid>
                <a:gridCol w="2421832"/>
                <a:gridCol w="2584271"/>
                <a:gridCol w="2554737"/>
              </a:tblGrid>
              <a:tr h="189082">
                <a:tc>
                  <a:txBody>
                    <a:bodyPr/>
                    <a:lstStyle/>
                    <a:p>
                      <a:pPr algn="l">
                        <a:lnSpc>
                          <a:spcPct val="115000"/>
                        </a:lnSpc>
                        <a:spcAft>
                          <a:spcPts val="0"/>
                        </a:spcAft>
                      </a:pPr>
                      <a:r>
                        <a:rPr lang="en-IN" sz="1200" b="1" dirty="0">
                          <a:effectLst/>
                        </a:rPr>
                        <a:t>Local Variables</a:t>
                      </a:r>
                      <a:endParaRPr lang="en-IN" sz="1200" b="1"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b="1" dirty="0">
                          <a:effectLst/>
                        </a:rPr>
                        <a:t>Instance Variables</a:t>
                      </a:r>
                      <a:endParaRPr lang="en-IN" sz="1200" b="1"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b="1" dirty="0">
                          <a:effectLst/>
                        </a:rPr>
                        <a:t>Class Variables</a:t>
                      </a:r>
                      <a:endParaRPr lang="en-IN" sz="1200" b="1" dirty="0">
                        <a:effectLst/>
                        <a:latin typeface="Calibri"/>
                        <a:ea typeface="Calibri"/>
                        <a:cs typeface="Times New Roman"/>
                      </a:endParaRPr>
                    </a:p>
                  </a:txBody>
                  <a:tcPr marL="58551" marR="58551" marT="0" marB="0" anchor="b"/>
                </a:tc>
              </a:tr>
              <a:tr h="1074052">
                <a:tc>
                  <a:txBody>
                    <a:bodyPr/>
                    <a:lstStyle/>
                    <a:p>
                      <a:pPr algn="l">
                        <a:lnSpc>
                          <a:spcPct val="115000"/>
                        </a:lnSpc>
                        <a:spcAft>
                          <a:spcPts val="0"/>
                        </a:spcAft>
                      </a:pPr>
                      <a:r>
                        <a:rPr lang="en-IN" sz="1200" dirty="0">
                          <a:effectLst/>
                        </a:rPr>
                        <a:t>declared within methods, constructors, or blocks</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Inside class, but outside methods, constructors, or blocks.</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a:effectLst/>
                        </a:rPr>
                        <a:t>Class variables also known as static variables are declared with the static keyword in a class, but outside a method, constructor or a block.</a:t>
                      </a:r>
                      <a:endParaRPr lang="en-IN" sz="1200">
                        <a:effectLst/>
                        <a:latin typeface="Calibri"/>
                        <a:ea typeface="Calibri"/>
                        <a:cs typeface="Times New Roman"/>
                      </a:endParaRPr>
                    </a:p>
                  </a:txBody>
                  <a:tcPr marL="58551" marR="58551" marT="0" marB="0" anchor="b"/>
                </a:tc>
              </a:tr>
              <a:tr h="1291808">
                <a:tc>
                  <a:txBody>
                    <a:bodyPr/>
                    <a:lstStyle/>
                    <a:p>
                      <a:pPr algn="l">
                        <a:lnSpc>
                          <a:spcPct val="115000"/>
                        </a:lnSpc>
                        <a:spcAft>
                          <a:spcPts val="0"/>
                        </a:spcAft>
                      </a:pPr>
                      <a:r>
                        <a:rPr lang="en-IN" sz="1200" dirty="0">
                          <a:effectLst/>
                        </a:rPr>
                        <a:t>These are created when the method, constructor or block is entered and the variable will be destroyed once it exits the method, constructor or block.</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When a space is allocated for an object in the heap, a slot for each instance variable value is created, and destroyed when the object is destroyed.</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a:effectLst/>
                        </a:rPr>
                        <a:t>Static variables are created when the program starts and destroyed when the program stops</a:t>
                      </a:r>
                      <a:endParaRPr lang="en-IN" sz="1200">
                        <a:effectLst/>
                        <a:latin typeface="Calibri"/>
                        <a:ea typeface="Calibri"/>
                        <a:cs typeface="Times New Roman"/>
                      </a:endParaRPr>
                    </a:p>
                  </a:txBody>
                  <a:tcPr marL="58551" marR="58551" marT="0" marB="0" anchor="b"/>
                </a:tc>
              </a:tr>
              <a:tr h="420785">
                <a:tc>
                  <a:txBody>
                    <a:bodyPr/>
                    <a:lstStyle/>
                    <a:p>
                      <a:pPr algn="l">
                        <a:lnSpc>
                          <a:spcPct val="115000"/>
                        </a:lnSpc>
                        <a:spcAft>
                          <a:spcPts val="0"/>
                        </a:spcAft>
                      </a:pPr>
                      <a:r>
                        <a:rPr lang="en-IN" sz="1200">
                          <a:effectLst/>
                        </a:rPr>
                        <a:t>Access modifiers cannot be used for local variables.</a:t>
                      </a:r>
                      <a:endParaRPr lang="en-IN" sz="120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Access modifiers can be given for instance variables.</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smtClean="0">
                          <a:effectLst/>
                          <a:latin typeface="+mn-lt"/>
                          <a:ea typeface="+mn-ea"/>
                          <a:cs typeface="+mn-cs"/>
                        </a:rPr>
                        <a:t>Access</a:t>
                      </a:r>
                      <a:r>
                        <a:rPr lang="en-IN" sz="1200" baseline="0" dirty="0" smtClean="0">
                          <a:effectLst/>
                          <a:latin typeface="+mn-lt"/>
                          <a:ea typeface="+mn-ea"/>
                          <a:cs typeface="+mn-cs"/>
                        </a:rPr>
                        <a:t> modifiers can be used.</a:t>
                      </a:r>
                      <a:endParaRPr lang="en-IN" sz="1200" dirty="0">
                        <a:effectLst/>
                        <a:latin typeface="Calibri"/>
                        <a:ea typeface="Calibri"/>
                        <a:cs typeface="Times New Roman"/>
                      </a:endParaRPr>
                    </a:p>
                  </a:txBody>
                  <a:tcPr marL="58551" marR="58551" marT="0" marB="0" anchor="b"/>
                </a:tc>
              </a:tr>
              <a:tr h="638541">
                <a:tc>
                  <a:txBody>
                    <a:bodyPr/>
                    <a:lstStyle/>
                    <a:p>
                      <a:pPr algn="l">
                        <a:lnSpc>
                          <a:spcPct val="115000"/>
                        </a:lnSpc>
                        <a:spcAft>
                          <a:spcPts val="0"/>
                        </a:spcAft>
                      </a:pPr>
                      <a:r>
                        <a:rPr lang="en-IN" sz="1200">
                          <a:effectLst/>
                        </a:rPr>
                        <a:t>visible only within the declared method, constructor or block.</a:t>
                      </a:r>
                      <a:endParaRPr lang="en-IN" sz="120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The instance variables are visible for all methods, constructors and block in the class.</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a:effectLst/>
                        </a:rPr>
                        <a:t>Visibility is similar to instance variables</a:t>
                      </a:r>
                      <a:endParaRPr lang="en-IN" sz="1200">
                        <a:effectLst/>
                        <a:latin typeface="Calibri"/>
                        <a:ea typeface="Calibri"/>
                        <a:cs typeface="Times New Roman"/>
                      </a:endParaRPr>
                    </a:p>
                  </a:txBody>
                  <a:tcPr marL="58551" marR="58551" marT="0" marB="0" anchor="b"/>
                </a:tc>
              </a:tr>
              <a:tr h="638541">
                <a:tc>
                  <a:txBody>
                    <a:bodyPr/>
                    <a:lstStyle/>
                    <a:p>
                      <a:pPr algn="l">
                        <a:lnSpc>
                          <a:spcPct val="115000"/>
                        </a:lnSpc>
                        <a:spcAft>
                          <a:spcPts val="0"/>
                        </a:spcAft>
                      </a:pPr>
                      <a:r>
                        <a:rPr lang="en-IN" sz="1200">
                          <a:effectLst/>
                        </a:rPr>
                        <a:t>No default value, so before using this variable those must be initialized.</a:t>
                      </a:r>
                      <a:endParaRPr lang="en-IN" sz="120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Instance variables have default values</a:t>
                      </a:r>
                      <a:endParaRPr lang="en-IN" sz="1200" dirty="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Default values are same as instance variables.</a:t>
                      </a:r>
                      <a:endParaRPr lang="en-IN" sz="1200" dirty="0">
                        <a:effectLst/>
                        <a:latin typeface="Calibri"/>
                        <a:ea typeface="Calibri"/>
                        <a:cs typeface="Times New Roman"/>
                      </a:endParaRPr>
                    </a:p>
                  </a:txBody>
                  <a:tcPr marL="58551" marR="58551" marT="0" marB="0" anchor="b"/>
                </a:tc>
              </a:tr>
              <a:tr h="1291808">
                <a:tc>
                  <a:txBody>
                    <a:bodyPr/>
                    <a:lstStyle/>
                    <a:p>
                      <a:pPr algn="l">
                        <a:lnSpc>
                          <a:spcPct val="115000"/>
                        </a:lnSpc>
                        <a:spcAft>
                          <a:spcPts val="0"/>
                        </a:spcAft>
                      </a:pPr>
                      <a:r>
                        <a:rPr lang="en-IN" sz="1200">
                          <a:effectLst/>
                        </a:rPr>
                        <a:t>Local variables are used with the method where it's declared.</a:t>
                      </a:r>
                      <a:endParaRPr lang="en-IN" sz="120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a:effectLst/>
                        </a:rPr>
                        <a:t>Instance variables can be accessed directly by calling the variable name inside the class.</a:t>
                      </a:r>
                      <a:br>
                        <a:rPr lang="en-IN" sz="1200">
                          <a:effectLst/>
                        </a:rPr>
                      </a:br>
                      <a:r>
                        <a:rPr lang="en-IN" sz="1200">
                          <a:effectLst/>
                        </a:rPr>
                        <a:t>However within static methods and different class. ObjectReference.VariableName.</a:t>
                      </a:r>
                      <a:endParaRPr lang="en-IN" sz="1200">
                        <a:effectLst/>
                        <a:latin typeface="Calibri"/>
                        <a:ea typeface="Calibri"/>
                        <a:cs typeface="Times New Roman"/>
                      </a:endParaRPr>
                    </a:p>
                  </a:txBody>
                  <a:tcPr marL="58551" marR="58551" marT="0" marB="0" anchor="b"/>
                </a:tc>
                <a:tc>
                  <a:txBody>
                    <a:bodyPr/>
                    <a:lstStyle/>
                    <a:p>
                      <a:pPr algn="l">
                        <a:lnSpc>
                          <a:spcPct val="115000"/>
                        </a:lnSpc>
                        <a:spcAft>
                          <a:spcPts val="0"/>
                        </a:spcAft>
                      </a:pPr>
                      <a:r>
                        <a:rPr lang="en-IN" sz="1200" dirty="0">
                          <a:effectLst/>
                        </a:rPr>
                        <a:t>Static variables can be accessed by calling with the class name. </a:t>
                      </a:r>
                      <a:br>
                        <a:rPr lang="en-IN" sz="1200" dirty="0">
                          <a:effectLst/>
                        </a:rPr>
                      </a:br>
                      <a:r>
                        <a:rPr lang="en-IN" sz="1200" dirty="0" err="1">
                          <a:effectLst/>
                        </a:rPr>
                        <a:t>ClassName.VariableName</a:t>
                      </a:r>
                      <a:r>
                        <a:rPr lang="en-IN" sz="1200" dirty="0">
                          <a:effectLst/>
                        </a:rPr>
                        <a:t>.</a:t>
                      </a:r>
                      <a:endParaRPr lang="en-IN" sz="1200" dirty="0">
                        <a:effectLst/>
                        <a:latin typeface="Calibri"/>
                        <a:ea typeface="Calibri"/>
                        <a:cs typeface="Times New Roman"/>
                      </a:endParaRPr>
                    </a:p>
                  </a:txBody>
                  <a:tcPr marL="58551" marR="58551" marT="0" marB="0" anchor="b"/>
                </a:tc>
              </a:tr>
            </a:tbl>
          </a:graphicData>
        </a:graphic>
      </p:graphicFrame>
    </p:spTree>
    <p:extLst>
      <p:ext uri="{BB962C8B-B14F-4D97-AF65-F5344CB8AC3E}">
        <p14:creationId xmlns:p14="http://schemas.microsoft.com/office/powerpoint/2010/main" val="201776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Overview</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429000"/>
            <a:ext cx="74295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57250" y="2276872"/>
            <a:ext cx="7429500" cy="923330"/>
          </a:xfrm>
          <a:prstGeom prst="rect">
            <a:avLst/>
          </a:prstGeom>
          <a:noFill/>
        </p:spPr>
        <p:txBody>
          <a:bodyPr wrap="square" rtlCol="0">
            <a:spAutoFit/>
          </a:bodyPr>
          <a:lstStyle/>
          <a:p>
            <a:pPr marL="285750" indent="-285750">
              <a:buFont typeface="Arial" pitchFamily="34" charset="0"/>
              <a:buChar char="•"/>
            </a:pPr>
            <a:r>
              <a:rPr lang="en-IN" dirty="0" smtClean="0">
                <a:latin typeface="Calibri" pitchFamily="34" charset="0"/>
              </a:rPr>
              <a:t>Java is a Object Oriented Programming Languages</a:t>
            </a:r>
          </a:p>
          <a:p>
            <a:pPr marL="285750" indent="-285750">
              <a:buFont typeface="Arial" pitchFamily="34" charset="0"/>
              <a:buChar char="•"/>
            </a:pPr>
            <a:r>
              <a:rPr lang="en-IN" dirty="0" smtClean="0">
                <a:latin typeface="Calibri" pitchFamily="34" charset="0"/>
              </a:rPr>
              <a:t>It is developed by Sun Micro Systems later in 2010 acquired by Oracle Corporation.</a:t>
            </a:r>
            <a:endParaRPr lang="en-IN" dirty="0">
              <a:latin typeface="Calibri" pitchFamily="34" charset="0"/>
            </a:endParaRPr>
          </a:p>
        </p:txBody>
      </p:sp>
    </p:spTree>
    <p:extLst>
      <p:ext uri="{BB962C8B-B14F-4D97-AF65-F5344CB8AC3E}">
        <p14:creationId xmlns:p14="http://schemas.microsoft.com/office/powerpoint/2010/main" val="1571080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DataTypes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42600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 of Operators</a:t>
            </a:r>
            <a:endParaRPr lang="en-IN" dirty="0">
              <a:solidFill>
                <a:srgbClr val="FF0000"/>
              </a:solidFill>
            </a:endParaRPr>
          </a:p>
        </p:txBody>
      </p:sp>
      <p:sp>
        <p:nvSpPr>
          <p:cNvPr id="3" name="Content Placeholder 2"/>
          <p:cNvSpPr>
            <a:spLocks noGrp="1"/>
          </p:cNvSpPr>
          <p:nvPr>
            <p:ph sz="quarter" idx="1"/>
          </p:nvPr>
        </p:nvSpPr>
        <p:spPr>
          <a:xfrm>
            <a:off x="1043608" y="2060848"/>
            <a:ext cx="4618856" cy="4592488"/>
          </a:xfrm>
        </p:spPr>
        <p:txBody>
          <a:bodyPr>
            <a:normAutofit fontScale="92500" lnSpcReduction="20000"/>
          </a:bodyPr>
          <a:lstStyle/>
          <a:p>
            <a:pPr marL="457200" indent="-457200">
              <a:lnSpc>
                <a:spcPct val="150000"/>
              </a:lnSpc>
              <a:buClr>
                <a:srgbClr val="CC00CC"/>
              </a:buClr>
              <a:buFont typeface="+mj-lt"/>
              <a:buAutoNum type="arabicPeriod"/>
            </a:pPr>
            <a:r>
              <a:rPr lang="en-IN" sz="2200" dirty="0"/>
              <a:t>Assignment </a:t>
            </a:r>
            <a:r>
              <a:rPr lang="en-IN" sz="2200" dirty="0" smtClean="0"/>
              <a:t>Operators</a:t>
            </a:r>
          </a:p>
          <a:p>
            <a:pPr marL="457200" indent="-457200">
              <a:lnSpc>
                <a:spcPct val="150000"/>
              </a:lnSpc>
              <a:buClr>
                <a:srgbClr val="CC00CC"/>
              </a:buClr>
              <a:buFont typeface="+mj-lt"/>
              <a:buAutoNum type="arabicPeriod"/>
            </a:pPr>
            <a:r>
              <a:rPr lang="en-IN" sz="2200" dirty="0" smtClean="0"/>
              <a:t>Increment </a:t>
            </a:r>
            <a:r>
              <a:rPr lang="en-IN" sz="2200" dirty="0"/>
              <a:t>Decrement </a:t>
            </a:r>
            <a:r>
              <a:rPr lang="en-IN" sz="2200" dirty="0" smtClean="0"/>
              <a:t>Operators</a:t>
            </a:r>
          </a:p>
          <a:p>
            <a:pPr marL="457200" indent="-457200">
              <a:lnSpc>
                <a:spcPct val="150000"/>
              </a:lnSpc>
              <a:buClr>
                <a:srgbClr val="CC00CC"/>
              </a:buClr>
              <a:buFont typeface="+mj-lt"/>
              <a:buAutoNum type="arabicPeriod"/>
            </a:pPr>
            <a:r>
              <a:rPr lang="en-IN" sz="2200" dirty="0" smtClean="0"/>
              <a:t>Arithmetic Operators</a:t>
            </a:r>
          </a:p>
          <a:p>
            <a:pPr marL="457200" indent="-457200">
              <a:lnSpc>
                <a:spcPct val="150000"/>
              </a:lnSpc>
              <a:buClr>
                <a:srgbClr val="CC00CC"/>
              </a:buClr>
              <a:buFont typeface="+mj-lt"/>
              <a:buAutoNum type="arabicPeriod"/>
            </a:pPr>
            <a:r>
              <a:rPr lang="en-IN" sz="2200" dirty="0" smtClean="0"/>
              <a:t>Bitwise Operators</a:t>
            </a:r>
          </a:p>
          <a:p>
            <a:pPr marL="457200" indent="-457200">
              <a:lnSpc>
                <a:spcPct val="150000"/>
              </a:lnSpc>
              <a:buClr>
                <a:srgbClr val="CC00CC"/>
              </a:buClr>
              <a:buFont typeface="+mj-lt"/>
              <a:buAutoNum type="arabicPeriod"/>
            </a:pPr>
            <a:r>
              <a:rPr lang="en-IN" sz="2200" dirty="0" smtClean="0"/>
              <a:t>Relational Operators</a:t>
            </a:r>
          </a:p>
          <a:p>
            <a:pPr marL="457200" indent="-457200">
              <a:lnSpc>
                <a:spcPct val="150000"/>
              </a:lnSpc>
              <a:buClr>
                <a:srgbClr val="CC00CC"/>
              </a:buClr>
              <a:buFont typeface="+mj-lt"/>
              <a:buAutoNum type="arabicPeriod"/>
            </a:pPr>
            <a:r>
              <a:rPr lang="en-IN" sz="2200" dirty="0" smtClean="0"/>
              <a:t>Logical Operators</a:t>
            </a:r>
          </a:p>
          <a:p>
            <a:pPr marL="457200" indent="-457200">
              <a:lnSpc>
                <a:spcPct val="150000"/>
              </a:lnSpc>
              <a:buClr>
                <a:srgbClr val="CC00CC"/>
              </a:buClr>
              <a:buFont typeface="+mj-lt"/>
              <a:buAutoNum type="arabicPeriod"/>
            </a:pPr>
            <a:r>
              <a:rPr lang="en-IN" sz="2200" dirty="0" smtClean="0"/>
              <a:t>Ternary Operators</a:t>
            </a:r>
          </a:p>
          <a:p>
            <a:pPr marL="457200" indent="-457200">
              <a:lnSpc>
                <a:spcPct val="150000"/>
              </a:lnSpc>
              <a:buClr>
                <a:srgbClr val="CC00CC"/>
              </a:buClr>
              <a:buFont typeface="+mj-lt"/>
              <a:buAutoNum type="arabicPeriod"/>
            </a:pPr>
            <a:r>
              <a:rPr lang="en-IN" sz="2200" dirty="0" smtClean="0"/>
              <a:t>Comma Operators</a:t>
            </a:r>
          </a:p>
          <a:p>
            <a:pPr marL="457200" indent="-457200">
              <a:lnSpc>
                <a:spcPct val="150000"/>
              </a:lnSpc>
              <a:buClr>
                <a:srgbClr val="CC00CC"/>
              </a:buClr>
              <a:buFont typeface="+mj-lt"/>
              <a:buAutoNum type="arabicPeriod"/>
            </a:pPr>
            <a:r>
              <a:rPr lang="en-IN" sz="2200" dirty="0" smtClean="0"/>
              <a:t>Instanceof Operators</a:t>
            </a:r>
            <a:br>
              <a:rPr lang="en-IN" sz="2200" dirty="0" smtClean="0"/>
            </a:br>
            <a:endParaRPr lang="en-IN" sz="2200" dirty="0"/>
          </a:p>
        </p:txBody>
      </p:sp>
    </p:spTree>
    <p:extLst>
      <p:ext uri="{BB962C8B-B14F-4D97-AF65-F5344CB8AC3E}">
        <p14:creationId xmlns:p14="http://schemas.microsoft.com/office/powerpoint/2010/main" val="33508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Assigning values Example</a:t>
            </a:r>
            <a:endParaRPr lang="en-IN" dirty="0">
              <a:solidFill>
                <a:srgbClr val="FF0000"/>
              </a:solidFill>
            </a:endParaRPr>
          </a:p>
        </p:txBody>
      </p:sp>
      <p:pic>
        <p:nvPicPr>
          <p:cNvPr id="1026" name="Picture 2" descr="\\SREE\Users\Thenmurugeshwari\My Documents\Work\March\14.3.11\Assignment.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043608" y="2204864"/>
            <a:ext cx="7931224"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272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FF0000"/>
                </a:solidFill>
              </a:rPr>
              <a:t>Increment and Decrement operators</a:t>
            </a:r>
            <a:br>
              <a:rPr lang="en-US" sz="3200" dirty="0" smtClean="0">
                <a:solidFill>
                  <a:srgbClr val="FF0000"/>
                </a:solidFill>
              </a:rPr>
            </a:br>
            <a:r>
              <a:rPr lang="en-US" sz="3200" dirty="0" smtClean="0">
                <a:solidFill>
                  <a:srgbClr val="FF0000"/>
                </a:solidFill>
              </a:rPr>
              <a:t>++ and --</a:t>
            </a:r>
            <a:endParaRPr lang="en-IN" sz="3200" dirty="0">
              <a:solidFill>
                <a:srgbClr val="FF0000"/>
              </a:solidFill>
            </a:endParaRPr>
          </a:p>
        </p:txBody>
      </p:sp>
      <p:sp>
        <p:nvSpPr>
          <p:cNvPr id="3" name="Content Placeholder 2"/>
          <p:cNvSpPr>
            <a:spLocks noGrp="1"/>
          </p:cNvSpPr>
          <p:nvPr>
            <p:ph sz="quarter" idx="1"/>
          </p:nvPr>
        </p:nvSpPr>
        <p:spPr/>
        <p:txBody>
          <a:bodyPr>
            <a:normAutofit/>
          </a:bodyPr>
          <a:lstStyle/>
          <a:p>
            <a:pPr>
              <a:lnSpc>
                <a:spcPct val="200000"/>
              </a:lnSpc>
            </a:pPr>
            <a:r>
              <a:rPr lang="en-IN" sz="1800" dirty="0"/>
              <a:t>The </a:t>
            </a:r>
            <a:r>
              <a:rPr lang="en-IN" sz="1800" dirty="0" smtClean="0"/>
              <a:t>increment(++) operators add </a:t>
            </a:r>
            <a:r>
              <a:rPr lang="en-IN" sz="1800" dirty="0"/>
              <a:t>an integer variable </a:t>
            </a:r>
            <a:r>
              <a:rPr lang="en-IN" sz="1800" dirty="0" smtClean="0"/>
              <a:t>value by </a:t>
            </a:r>
            <a:r>
              <a:rPr lang="en-IN" sz="1800" dirty="0"/>
              <a:t>one</a:t>
            </a:r>
            <a:r>
              <a:rPr lang="en-IN" sz="1800" dirty="0" smtClean="0"/>
              <a:t>.</a:t>
            </a:r>
          </a:p>
          <a:p>
            <a:pPr lvl="1">
              <a:lnSpc>
                <a:spcPct val="200000"/>
              </a:lnSpc>
            </a:pPr>
            <a:r>
              <a:rPr lang="en-IN" sz="1800" dirty="0" smtClean="0"/>
              <a:t>Pre fix (++var)</a:t>
            </a:r>
          </a:p>
          <a:p>
            <a:pPr lvl="1">
              <a:lnSpc>
                <a:spcPct val="200000"/>
              </a:lnSpc>
            </a:pPr>
            <a:r>
              <a:rPr lang="en-IN" sz="1800" dirty="0" smtClean="0"/>
              <a:t>Post fix (var++)</a:t>
            </a:r>
          </a:p>
          <a:p>
            <a:pPr>
              <a:lnSpc>
                <a:spcPct val="200000"/>
              </a:lnSpc>
            </a:pPr>
            <a:r>
              <a:rPr lang="en-IN" sz="1800" dirty="0"/>
              <a:t>The </a:t>
            </a:r>
            <a:r>
              <a:rPr lang="en-IN" sz="1800" dirty="0" smtClean="0"/>
              <a:t>Decrement(--) operators </a:t>
            </a:r>
            <a:r>
              <a:rPr lang="en-IN" sz="1800" dirty="0"/>
              <a:t>add an integer variable value by one</a:t>
            </a:r>
            <a:r>
              <a:rPr lang="en-IN" sz="1800" dirty="0" smtClean="0"/>
              <a:t>.</a:t>
            </a:r>
          </a:p>
          <a:p>
            <a:pPr lvl="1">
              <a:lnSpc>
                <a:spcPct val="200000"/>
              </a:lnSpc>
            </a:pPr>
            <a:r>
              <a:rPr lang="en-IN" sz="1800" dirty="0"/>
              <a:t>Pre fix </a:t>
            </a:r>
            <a:r>
              <a:rPr lang="en-IN" sz="1800" dirty="0" smtClean="0"/>
              <a:t>(--var</a:t>
            </a:r>
            <a:r>
              <a:rPr lang="en-IN" sz="1800" dirty="0"/>
              <a:t>)</a:t>
            </a:r>
          </a:p>
          <a:p>
            <a:pPr lvl="1">
              <a:lnSpc>
                <a:spcPct val="200000"/>
              </a:lnSpc>
            </a:pPr>
            <a:r>
              <a:rPr lang="en-IN" sz="1800" dirty="0"/>
              <a:t>Post fix (</a:t>
            </a:r>
            <a:r>
              <a:rPr lang="en-IN" sz="1800" dirty="0" smtClean="0"/>
              <a:t>var--)</a:t>
            </a:r>
            <a:endParaRPr lang="en-IN" sz="1800" dirty="0"/>
          </a:p>
          <a:p>
            <a:pPr>
              <a:lnSpc>
                <a:spcPct val="200000"/>
              </a:lnSpc>
            </a:pPr>
            <a:endParaRPr lang="en-IN" sz="1800" dirty="0"/>
          </a:p>
        </p:txBody>
      </p:sp>
    </p:spTree>
    <p:extLst>
      <p:ext uri="{BB962C8B-B14F-4D97-AF65-F5344CB8AC3E}">
        <p14:creationId xmlns:p14="http://schemas.microsoft.com/office/powerpoint/2010/main" val="26169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48680"/>
            <a:ext cx="6707088" cy="1143000"/>
          </a:xfrm>
        </p:spPr>
        <p:txBody>
          <a:bodyPr/>
          <a:lstStyle/>
          <a:p>
            <a:r>
              <a:rPr lang="en-US" dirty="0" smtClean="0">
                <a:solidFill>
                  <a:srgbClr val="FF0000"/>
                </a:solidFill>
              </a:rPr>
              <a:t>Arithmetic Operators</a:t>
            </a:r>
            <a:endParaRPr lang="en-IN" dirty="0">
              <a:solidFill>
                <a:srgbClr val="FF0000"/>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94515328"/>
              </p:ext>
            </p:extLst>
          </p:nvPr>
        </p:nvGraphicFramePr>
        <p:xfrm>
          <a:off x="1187624" y="1988840"/>
          <a:ext cx="6275039" cy="4602480"/>
        </p:xfrm>
        <a:graphic>
          <a:graphicData uri="http://schemas.openxmlformats.org/drawingml/2006/table">
            <a:tbl>
              <a:tblPr firstRow="1" bandRow="1">
                <a:tableStyleId>{ED083AE6-46FA-4A59-8FB0-9F97EB10719F}</a:tableStyleId>
              </a:tblPr>
              <a:tblGrid>
                <a:gridCol w="1230407"/>
                <a:gridCol w="2522316"/>
                <a:gridCol w="2522316"/>
              </a:tblGrid>
              <a:tr h="309281">
                <a:tc>
                  <a:txBody>
                    <a:bodyPr/>
                    <a:lstStyle/>
                    <a:p>
                      <a:pPr fontAlgn="t"/>
                      <a:r>
                        <a:rPr lang="en-IN" sz="1600" dirty="0">
                          <a:effectLst/>
                        </a:rPr>
                        <a:t>Operator</a:t>
                      </a:r>
                      <a:endParaRPr lang="en-IN" sz="1600" dirty="0">
                        <a:effectLst/>
                        <a:latin typeface="Calibri" pitchFamily="34" charset="0"/>
                      </a:endParaRPr>
                    </a:p>
                  </a:txBody>
                  <a:tcPr/>
                </a:tc>
                <a:tc>
                  <a:txBody>
                    <a:bodyPr/>
                    <a:lstStyle/>
                    <a:p>
                      <a:pPr fontAlgn="t"/>
                      <a:r>
                        <a:rPr lang="en-IN" sz="1600" dirty="0">
                          <a:effectLst/>
                        </a:rPr>
                        <a:t>Result</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 is 10, and B</a:t>
                      </a:r>
                      <a:r>
                        <a:rPr lang="en-IN" sz="1600" baseline="0" dirty="0" smtClean="0">
                          <a:effectLst/>
                          <a:latin typeface="Calibri" pitchFamily="34" charset="0"/>
                        </a:rPr>
                        <a:t> is 20</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Addition</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A+B = 30</a:t>
                      </a:r>
                      <a:endParaRPr lang="en-IN" sz="1600" dirty="0">
                        <a:effectLst/>
                        <a:latin typeface="Calibri" pitchFamily="34" charset="0"/>
                      </a:endParaRPr>
                    </a:p>
                  </a:txBody>
                  <a:tcPr/>
                </a:tc>
              </a:tr>
              <a:tr h="525530">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Subtraction (also unary minus)</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A-B = -10</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Multiplication</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A*B = 200</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Division</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B/A = 2</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Modulus</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B%A</a:t>
                      </a:r>
                      <a:r>
                        <a:rPr lang="en-IN" sz="1600" baseline="0" dirty="0" smtClean="0">
                          <a:effectLst/>
                          <a:latin typeface="Calibri" pitchFamily="34" charset="0"/>
                        </a:rPr>
                        <a:t> = 0</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Increment</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 =</a:t>
                      </a:r>
                      <a:r>
                        <a:rPr lang="en-IN" sz="1600" baseline="0" dirty="0" smtClean="0">
                          <a:effectLst/>
                          <a:latin typeface="Calibri" pitchFamily="34" charset="0"/>
                        </a:rPr>
                        <a:t> 11</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Addition assignment</a:t>
                      </a:r>
                      <a:endParaRPr lang="en-IN" sz="1600" dirty="0">
                        <a:effectLst/>
                        <a:latin typeface="Calibri" pitchFamily="34" charset="0"/>
                      </a:endParaRPr>
                    </a:p>
                  </a:txBody>
                  <a:tcPr/>
                </a:tc>
                <a:tc>
                  <a:txBody>
                    <a:bodyPr/>
                    <a:lstStyle/>
                    <a:p>
                      <a:pPr fontAlgn="t"/>
                      <a:r>
                        <a:rPr lang="en-IN" sz="1600" dirty="0" smtClean="0">
                          <a:effectLst/>
                          <a:latin typeface="Calibri" pitchFamily="34" charset="0"/>
                        </a:rPr>
                        <a:t>A -= B , </a:t>
                      </a:r>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Subtraction assignment</a:t>
                      </a:r>
                      <a:endParaRPr lang="en-IN" sz="1600" dirty="0">
                        <a:effectLst/>
                        <a:latin typeface="Calibri" pitchFamily="34" charset="0"/>
                      </a:endParaRPr>
                    </a:p>
                  </a:txBody>
                  <a:tcPr/>
                </a:tc>
                <a:tc>
                  <a:txBody>
                    <a:bodyPr/>
                    <a:lstStyle/>
                    <a:p>
                      <a:pPr fontAlgn="t"/>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Multiplication assignment</a:t>
                      </a:r>
                      <a:endParaRPr lang="en-IN" sz="1600" dirty="0">
                        <a:effectLst/>
                        <a:latin typeface="Calibri" pitchFamily="34" charset="0"/>
                      </a:endParaRPr>
                    </a:p>
                  </a:txBody>
                  <a:tcPr/>
                </a:tc>
                <a:tc>
                  <a:txBody>
                    <a:bodyPr/>
                    <a:lstStyle/>
                    <a:p>
                      <a:pPr fontAlgn="t"/>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Division assignment</a:t>
                      </a:r>
                      <a:endParaRPr lang="en-IN" sz="1600" dirty="0">
                        <a:effectLst/>
                        <a:latin typeface="Calibri" pitchFamily="34" charset="0"/>
                      </a:endParaRPr>
                    </a:p>
                  </a:txBody>
                  <a:tcPr/>
                </a:tc>
                <a:tc>
                  <a:txBody>
                    <a:bodyPr/>
                    <a:lstStyle/>
                    <a:p>
                      <a:pPr fontAlgn="t"/>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Modulus assignment</a:t>
                      </a:r>
                      <a:endParaRPr lang="en-IN" sz="1600" dirty="0">
                        <a:effectLst/>
                        <a:latin typeface="Calibri" pitchFamily="34" charset="0"/>
                      </a:endParaRPr>
                    </a:p>
                  </a:txBody>
                  <a:tcPr/>
                </a:tc>
                <a:tc>
                  <a:txBody>
                    <a:bodyPr/>
                    <a:lstStyle/>
                    <a:p>
                      <a:pPr fontAlgn="t"/>
                      <a:endParaRPr lang="en-IN" sz="1600" dirty="0">
                        <a:effectLst/>
                        <a:latin typeface="Calibri" pitchFamily="34" charset="0"/>
                      </a:endParaRPr>
                    </a:p>
                  </a:txBody>
                  <a:tcPr/>
                </a:tc>
              </a:tr>
              <a:tr h="309281">
                <a:tc>
                  <a:txBody>
                    <a:bodyPr/>
                    <a:lstStyle/>
                    <a:p>
                      <a:pPr fontAlgn="t"/>
                      <a:r>
                        <a:rPr lang="en-IN" sz="1600" dirty="0">
                          <a:effectLst/>
                        </a:rPr>
                        <a:t>--</a:t>
                      </a:r>
                      <a:endParaRPr lang="en-IN" sz="1600" dirty="0">
                        <a:effectLst/>
                        <a:latin typeface="Calibri" pitchFamily="34" charset="0"/>
                      </a:endParaRPr>
                    </a:p>
                  </a:txBody>
                  <a:tcPr/>
                </a:tc>
                <a:tc>
                  <a:txBody>
                    <a:bodyPr/>
                    <a:lstStyle/>
                    <a:p>
                      <a:pPr fontAlgn="t"/>
                      <a:r>
                        <a:rPr lang="en-IN" sz="1600" dirty="0">
                          <a:effectLst/>
                        </a:rPr>
                        <a:t>Decrement</a:t>
                      </a:r>
                      <a:endParaRPr lang="en-IN" sz="1600" dirty="0">
                        <a:effectLst/>
                        <a:latin typeface="Calibri" pitchFamily="34" charset="0"/>
                      </a:endParaRPr>
                    </a:p>
                  </a:txBody>
                  <a:tcPr/>
                </a:tc>
                <a:tc>
                  <a:txBody>
                    <a:bodyPr/>
                    <a:lstStyle/>
                    <a:p>
                      <a:pPr fontAlgn="t"/>
                      <a:endParaRPr lang="en-IN" sz="1600" dirty="0">
                        <a:effectLst/>
                        <a:latin typeface="Calibri" pitchFamily="34" charset="0"/>
                      </a:endParaRPr>
                    </a:p>
                  </a:txBody>
                  <a:tcPr/>
                </a:tc>
              </a:tr>
            </a:tbl>
          </a:graphicData>
        </a:graphic>
      </p:graphicFrame>
    </p:spTree>
    <p:extLst>
      <p:ext uri="{BB962C8B-B14F-4D97-AF65-F5344CB8AC3E}">
        <p14:creationId xmlns:p14="http://schemas.microsoft.com/office/powerpoint/2010/main" val="331307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Relational Operators</a:t>
            </a:r>
            <a:endParaRPr lang="en-I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132856"/>
            <a:ext cx="6552728" cy="4392488"/>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9699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Logical Operators</a:t>
            </a:r>
            <a:endParaRPr lang="en-IN"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36912"/>
            <a:ext cx="5267325" cy="2609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872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Conditional or Ternary Operators</a:t>
            </a:r>
            <a:endParaRPr lang="en-IN" sz="4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48072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8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Of Operators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69674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918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p:cNvSpPr>
            <a:spLocks noChangeArrowheads="1"/>
          </p:cNvSpPr>
          <p:nvPr/>
        </p:nvSpPr>
        <p:spPr bwMode="auto">
          <a:xfrm rot="1383019">
            <a:off x="5036899" y="5399976"/>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7" name="Rectangle 6"/>
          <p:cNvSpPr/>
          <p:nvPr/>
        </p:nvSpPr>
        <p:spPr>
          <a:xfrm>
            <a:off x="2519772" y="3068960"/>
            <a:ext cx="5472608" cy="2462213"/>
          </a:xfrm>
          <a:prstGeom prst="rect">
            <a:avLst/>
          </a:prstGeom>
          <a:solidFill>
            <a:srgbClr val="FFFF00"/>
          </a:solidFill>
        </p:spPr>
        <p:txBody>
          <a:bodyPr wrap="square">
            <a:spAutoFit/>
          </a:bodyPr>
          <a:lstStyle/>
          <a:p>
            <a:pPr>
              <a:buFontTx/>
              <a:buNone/>
            </a:pPr>
            <a:r>
              <a:rPr lang="en-US" sz="1400" b="1" dirty="0" smtClean="0">
                <a:latin typeface="Courier New" pitchFamily="49" charset="0"/>
              </a:rPr>
              <a:t>int </a:t>
            </a:r>
            <a:r>
              <a:rPr lang="en-US" sz="1400" b="1" dirty="0">
                <a:latin typeface="Courier New" pitchFamily="49" charset="0"/>
              </a:rPr>
              <a:t>j, p, q, r, s;</a:t>
            </a:r>
          </a:p>
          <a:p>
            <a:pPr>
              <a:buFontTx/>
              <a:buNone/>
            </a:pPr>
            <a:r>
              <a:rPr lang="en-US" sz="1400" b="1" dirty="0" smtClean="0">
                <a:latin typeface="Courier New" pitchFamily="49" charset="0"/>
              </a:rPr>
              <a:t>j </a:t>
            </a:r>
            <a:r>
              <a:rPr lang="en-US" sz="1400" b="1" dirty="0">
                <a:latin typeface="Courier New" pitchFamily="49" charset="0"/>
              </a:rPr>
              <a:t>= 5;</a:t>
            </a:r>
          </a:p>
          <a:p>
            <a:pPr>
              <a:buFontTx/>
              <a:buNone/>
            </a:pPr>
            <a:r>
              <a:rPr lang="en-US" sz="1400" b="1" dirty="0" smtClean="0">
                <a:latin typeface="Courier New" pitchFamily="49" charset="0"/>
              </a:rPr>
              <a:t>p </a:t>
            </a:r>
            <a:r>
              <a:rPr lang="en-US" sz="1400" b="1" dirty="0">
                <a:latin typeface="Courier New" pitchFamily="49" charset="0"/>
              </a:rPr>
              <a:t>= ++j;  //  j = j + 1;  p = j;</a:t>
            </a:r>
          </a:p>
          <a:p>
            <a:pPr>
              <a:buFontTx/>
              <a:buNone/>
            </a:pPr>
            <a:r>
              <a:rPr lang="en-US" sz="1400" b="1" dirty="0" smtClean="0">
                <a:latin typeface="Courier New" pitchFamily="49" charset="0"/>
              </a:rPr>
              <a:t>System.out.println</a:t>
            </a:r>
            <a:r>
              <a:rPr lang="en-US" sz="1400" b="1" dirty="0">
                <a:latin typeface="Courier New" pitchFamily="49" charset="0"/>
              </a:rPr>
              <a:t>("p = " + p);</a:t>
            </a:r>
          </a:p>
          <a:p>
            <a:pPr>
              <a:buFontTx/>
              <a:buNone/>
            </a:pPr>
            <a:r>
              <a:rPr lang="en-US" sz="1400" b="1" dirty="0" smtClean="0">
                <a:latin typeface="Courier New" pitchFamily="49" charset="0"/>
              </a:rPr>
              <a:t>q </a:t>
            </a:r>
            <a:r>
              <a:rPr lang="en-US" sz="1400" b="1" dirty="0">
                <a:latin typeface="Courier New" pitchFamily="49" charset="0"/>
              </a:rPr>
              <a:t>= j++;  //  q = j;      j = j + 1;</a:t>
            </a:r>
          </a:p>
          <a:p>
            <a:pPr>
              <a:buFontTx/>
              <a:buNone/>
            </a:pPr>
            <a:r>
              <a:rPr lang="en-US" sz="1400" b="1" dirty="0" smtClean="0">
                <a:latin typeface="Courier New" pitchFamily="49" charset="0"/>
              </a:rPr>
              <a:t>System.out.println</a:t>
            </a:r>
            <a:r>
              <a:rPr lang="en-US" sz="1400" b="1" dirty="0">
                <a:latin typeface="Courier New" pitchFamily="49" charset="0"/>
              </a:rPr>
              <a:t>("q = " + q);</a:t>
            </a:r>
          </a:p>
          <a:p>
            <a:pPr>
              <a:buFontTx/>
              <a:buNone/>
            </a:pPr>
            <a:r>
              <a:rPr lang="en-US" sz="1400" b="1" dirty="0" smtClean="0">
                <a:latin typeface="Courier New" pitchFamily="49" charset="0"/>
              </a:rPr>
              <a:t>System.out.println</a:t>
            </a:r>
            <a:r>
              <a:rPr lang="en-US" sz="1400" b="1" dirty="0">
                <a:latin typeface="Courier New" pitchFamily="49" charset="0"/>
              </a:rPr>
              <a:t>("j = " + j);</a:t>
            </a:r>
          </a:p>
          <a:p>
            <a:pPr>
              <a:buFontTx/>
              <a:buNone/>
            </a:pPr>
            <a:r>
              <a:rPr lang="en-US" sz="1400" b="1" dirty="0" smtClean="0">
                <a:latin typeface="Courier New" pitchFamily="49" charset="0"/>
              </a:rPr>
              <a:t>r </a:t>
            </a:r>
            <a:r>
              <a:rPr lang="en-US" sz="1400" b="1" dirty="0">
                <a:latin typeface="Courier New" pitchFamily="49" charset="0"/>
              </a:rPr>
              <a:t>= --j;  //  j = j -1;   r = j;</a:t>
            </a:r>
          </a:p>
          <a:p>
            <a:pPr>
              <a:buFontTx/>
              <a:buNone/>
            </a:pPr>
            <a:r>
              <a:rPr lang="en-US" sz="1400" b="1" dirty="0" smtClean="0">
                <a:latin typeface="Courier New" pitchFamily="49" charset="0"/>
              </a:rPr>
              <a:t>System.out.println</a:t>
            </a:r>
            <a:r>
              <a:rPr lang="en-US" sz="1400" b="1" dirty="0">
                <a:latin typeface="Courier New" pitchFamily="49" charset="0"/>
              </a:rPr>
              <a:t>("r = " + r);</a:t>
            </a:r>
          </a:p>
          <a:p>
            <a:pPr>
              <a:buFontTx/>
              <a:buNone/>
            </a:pPr>
            <a:r>
              <a:rPr lang="en-US" sz="1400" b="1" dirty="0" smtClean="0">
                <a:latin typeface="Courier New" pitchFamily="49" charset="0"/>
              </a:rPr>
              <a:t>s </a:t>
            </a:r>
            <a:r>
              <a:rPr lang="en-US" sz="1400" b="1" dirty="0">
                <a:latin typeface="Courier New" pitchFamily="49" charset="0"/>
              </a:rPr>
              <a:t>= j--;  //  s = j;      j = j - 1;</a:t>
            </a:r>
          </a:p>
          <a:p>
            <a:pPr>
              <a:buFontTx/>
              <a:buNone/>
            </a:pPr>
            <a:r>
              <a:rPr lang="en-US" sz="1400" b="1" dirty="0" smtClean="0">
                <a:latin typeface="Courier New" pitchFamily="49" charset="0"/>
              </a:rPr>
              <a:t>System.out.println("s = " + s);</a:t>
            </a:r>
            <a:endParaRPr lang="en-US" sz="1400" b="1" dirty="0">
              <a:latin typeface="Courier New" pitchFamily="49" charset="0"/>
            </a:endParaRPr>
          </a:p>
        </p:txBody>
      </p:sp>
      <p:sp>
        <p:nvSpPr>
          <p:cNvPr id="2" name="Title 1"/>
          <p:cNvSpPr>
            <a:spLocks noGrp="1"/>
          </p:cNvSpPr>
          <p:nvPr>
            <p:ph type="title"/>
          </p:nvPr>
        </p:nvSpPr>
        <p:spPr>
          <a:xfrm>
            <a:off x="1331640" y="692696"/>
            <a:ext cx="8229600" cy="782960"/>
          </a:xfrm>
        </p:spPr>
        <p:txBody>
          <a:bodyPr/>
          <a:lstStyle/>
          <a:p>
            <a:r>
              <a:rPr lang="en-US" sz="4000" dirty="0" smtClean="0">
                <a:solidFill>
                  <a:srgbClr val="FF0000"/>
                </a:solidFill>
              </a:rPr>
              <a:t>Increment, Decrement - Examples</a:t>
            </a:r>
            <a:endParaRPr lang="en-IN" sz="4000" dirty="0">
              <a:solidFill>
                <a:srgbClr val="FF0000"/>
              </a:solidFill>
            </a:endParaRPr>
          </a:p>
        </p:txBody>
      </p:sp>
      <p:sp>
        <p:nvSpPr>
          <p:cNvPr id="4" name="Rectangle 5"/>
          <p:cNvSpPr>
            <a:spLocks noChangeArrowheads="1"/>
          </p:cNvSpPr>
          <p:nvPr/>
        </p:nvSpPr>
        <p:spPr bwMode="auto">
          <a:xfrm>
            <a:off x="7092280" y="5660237"/>
            <a:ext cx="1800200" cy="1197763"/>
          </a:xfrm>
          <a:prstGeom prst="rect">
            <a:avLst/>
          </a:prstGeom>
          <a:ln/>
        </p:spPr>
        <p:style>
          <a:lnRef idx="1">
            <a:schemeClr val="accent4"/>
          </a:lnRef>
          <a:fillRef idx="2">
            <a:schemeClr val="accent4"/>
          </a:fillRef>
          <a:effectRef idx="1">
            <a:schemeClr val="accent4"/>
          </a:effectRef>
          <a:fontRef idx="minor">
            <a:schemeClr val="dk1"/>
          </a:fontRef>
        </p:style>
        <p:txBody>
          <a:bodyPr wrap="none"/>
          <a:lstStyle/>
          <a:p>
            <a:pPr>
              <a:lnSpc>
                <a:spcPct val="90000"/>
              </a:lnSpc>
            </a:pPr>
            <a:r>
              <a:rPr lang="en-US" sz="1200" b="1" dirty="0">
                <a:latin typeface="Courier New" pitchFamily="49" charset="0"/>
              </a:rPr>
              <a:t>&gt; java example</a:t>
            </a:r>
          </a:p>
          <a:p>
            <a:pPr>
              <a:lnSpc>
                <a:spcPct val="90000"/>
              </a:lnSpc>
            </a:pPr>
            <a:r>
              <a:rPr lang="en-US" sz="1200" b="1" dirty="0">
                <a:latin typeface="Courier New" pitchFamily="49" charset="0"/>
              </a:rPr>
              <a:t>p = 6</a:t>
            </a:r>
          </a:p>
          <a:p>
            <a:pPr>
              <a:lnSpc>
                <a:spcPct val="90000"/>
              </a:lnSpc>
            </a:pPr>
            <a:r>
              <a:rPr lang="en-US" sz="1200" b="1" dirty="0">
                <a:latin typeface="Courier New" pitchFamily="49" charset="0"/>
              </a:rPr>
              <a:t>q = 6</a:t>
            </a:r>
          </a:p>
          <a:p>
            <a:pPr>
              <a:lnSpc>
                <a:spcPct val="90000"/>
              </a:lnSpc>
            </a:pPr>
            <a:r>
              <a:rPr lang="en-US" sz="1200" b="1" dirty="0">
                <a:latin typeface="Courier New" pitchFamily="49" charset="0"/>
              </a:rPr>
              <a:t>j = 7</a:t>
            </a:r>
          </a:p>
          <a:p>
            <a:pPr>
              <a:lnSpc>
                <a:spcPct val="90000"/>
              </a:lnSpc>
            </a:pPr>
            <a:r>
              <a:rPr lang="en-US" sz="1200" b="1" dirty="0">
                <a:latin typeface="Courier New" pitchFamily="49" charset="0"/>
              </a:rPr>
              <a:t>r = 6</a:t>
            </a:r>
          </a:p>
          <a:p>
            <a:pPr>
              <a:lnSpc>
                <a:spcPct val="90000"/>
              </a:lnSpc>
            </a:pPr>
            <a:r>
              <a:rPr lang="en-US" sz="1200" b="1" dirty="0">
                <a:latin typeface="Courier New" pitchFamily="49" charset="0"/>
              </a:rPr>
              <a:t>s = 6</a:t>
            </a:r>
          </a:p>
          <a:p>
            <a:pPr>
              <a:lnSpc>
                <a:spcPct val="90000"/>
              </a:lnSpc>
            </a:pPr>
            <a:r>
              <a:rPr lang="en-US" sz="1200" b="1" dirty="0">
                <a:latin typeface="Courier New" pitchFamily="49" charset="0"/>
              </a:rPr>
              <a:t>&gt;</a:t>
            </a:r>
          </a:p>
        </p:txBody>
      </p:sp>
      <p:sp>
        <p:nvSpPr>
          <p:cNvPr id="6" name="Rectangle 12"/>
          <p:cNvSpPr txBox="1">
            <a:spLocks noChangeArrowheads="1"/>
          </p:cNvSpPr>
          <p:nvPr/>
        </p:nvSpPr>
        <p:spPr>
          <a:xfrm>
            <a:off x="1115616" y="2161793"/>
            <a:ext cx="7776864" cy="44644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sz="1800" b="1" dirty="0" smtClean="0">
                <a:latin typeface="Courier New" pitchFamily="49" charset="0"/>
              </a:rPr>
              <a:t>public class Example </a:t>
            </a:r>
          </a:p>
          <a:p>
            <a:pPr>
              <a:lnSpc>
                <a:spcPct val="80000"/>
              </a:lnSpc>
              <a:buFontTx/>
              <a:buNone/>
            </a:pPr>
            <a:r>
              <a:rPr lang="en-US" sz="1800" b="1" dirty="0" smtClean="0">
                <a:latin typeface="Courier New" pitchFamily="49" charset="0"/>
              </a:rPr>
              <a:t>{</a:t>
            </a:r>
          </a:p>
          <a:p>
            <a:pPr>
              <a:lnSpc>
                <a:spcPct val="80000"/>
              </a:lnSpc>
              <a:buFontTx/>
              <a:buNone/>
            </a:pPr>
            <a:r>
              <a:rPr lang="en-US" sz="1800" b="1" dirty="0" smtClean="0">
                <a:latin typeface="Courier New" pitchFamily="49" charset="0"/>
              </a:rPr>
              <a:t>	public static void main(String[] args) </a:t>
            </a:r>
          </a:p>
          <a:p>
            <a:pPr>
              <a:lnSpc>
                <a:spcPct val="80000"/>
              </a:lnSpc>
              <a:buFontTx/>
              <a:buNone/>
            </a:pPr>
            <a:r>
              <a:rPr lang="en-US" sz="1800" b="1" dirty="0">
                <a:latin typeface="Courier New" pitchFamily="49" charset="0"/>
              </a:rPr>
              <a:t> </a:t>
            </a:r>
            <a:r>
              <a:rPr lang="en-US" sz="1800" b="1" dirty="0" smtClean="0">
                <a:latin typeface="Courier New" pitchFamily="49" charset="0"/>
              </a:rPr>
              <a:t>  {</a:t>
            </a:r>
          </a:p>
          <a:p>
            <a:pPr>
              <a:lnSpc>
                <a:spcPct val="80000"/>
              </a:lnSpc>
              <a:buFontTx/>
              <a:buNone/>
            </a:pPr>
            <a:r>
              <a:rPr lang="en-US" sz="1800" b="1" dirty="0" smtClean="0">
                <a:latin typeface="Courier New" pitchFamily="49" charset="0"/>
              </a:rPr>
              <a:t>		</a:t>
            </a:r>
          </a:p>
          <a:p>
            <a:pPr>
              <a:lnSpc>
                <a:spcPct val="80000"/>
              </a:lnSpc>
              <a:buFontTx/>
              <a:buNone/>
            </a:pPr>
            <a:endParaRPr lang="en-US" sz="1800" b="1" dirty="0">
              <a:latin typeface="Courier New" pitchFamily="49" charset="0"/>
            </a:endParaRPr>
          </a:p>
          <a:p>
            <a:pPr>
              <a:lnSpc>
                <a:spcPct val="80000"/>
              </a:lnSpc>
              <a:buFontTx/>
              <a:buNone/>
            </a:pPr>
            <a:endParaRPr lang="en-US" sz="1800" b="1" dirty="0" smtClean="0">
              <a:latin typeface="Courier New" pitchFamily="49" charset="0"/>
            </a:endParaRPr>
          </a:p>
          <a:p>
            <a:pPr>
              <a:lnSpc>
                <a:spcPct val="80000"/>
              </a:lnSpc>
              <a:buFontTx/>
              <a:buNone/>
            </a:pPr>
            <a:endParaRPr lang="en-US" sz="1800" b="1" dirty="0">
              <a:latin typeface="Courier New" pitchFamily="49" charset="0"/>
            </a:endParaRPr>
          </a:p>
          <a:p>
            <a:pPr>
              <a:lnSpc>
                <a:spcPct val="80000"/>
              </a:lnSpc>
              <a:buFontTx/>
              <a:buNone/>
            </a:pPr>
            <a:endParaRPr lang="en-US" sz="1800" b="1" dirty="0" smtClean="0">
              <a:latin typeface="Courier New" pitchFamily="49" charset="0"/>
            </a:endParaRPr>
          </a:p>
          <a:p>
            <a:pPr>
              <a:lnSpc>
                <a:spcPct val="80000"/>
              </a:lnSpc>
              <a:buFontTx/>
              <a:buNone/>
            </a:pPr>
            <a:endParaRPr lang="en-US" sz="1800" b="1" dirty="0">
              <a:latin typeface="Courier New" pitchFamily="49" charset="0"/>
            </a:endParaRPr>
          </a:p>
          <a:p>
            <a:pPr>
              <a:lnSpc>
                <a:spcPct val="80000"/>
              </a:lnSpc>
              <a:buFontTx/>
              <a:buNone/>
            </a:pPr>
            <a:endParaRPr lang="en-US" sz="1800" b="1" dirty="0" smtClean="0">
              <a:latin typeface="Courier New" pitchFamily="49" charset="0"/>
            </a:endParaRPr>
          </a:p>
          <a:p>
            <a:pPr>
              <a:lnSpc>
                <a:spcPct val="80000"/>
              </a:lnSpc>
              <a:buFontTx/>
              <a:buNone/>
            </a:pPr>
            <a:endParaRPr lang="en-US" sz="1800" b="1" dirty="0">
              <a:latin typeface="Courier New" pitchFamily="49" charset="0"/>
            </a:endParaRPr>
          </a:p>
          <a:p>
            <a:pPr>
              <a:lnSpc>
                <a:spcPct val="80000"/>
              </a:lnSpc>
              <a:buFontTx/>
              <a:buNone/>
            </a:pPr>
            <a:endParaRPr lang="en-US" sz="1800" b="1" dirty="0" smtClean="0">
              <a:latin typeface="Courier New" pitchFamily="49" charset="0"/>
            </a:endParaRPr>
          </a:p>
          <a:p>
            <a:pPr>
              <a:lnSpc>
                <a:spcPct val="80000"/>
              </a:lnSpc>
              <a:buFontTx/>
              <a:buNone/>
            </a:pPr>
            <a:endParaRPr lang="en-US" sz="1800" b="1" dirty="0">
              <a:latin typeface="Courier New" pitchFamily="49" charset="0"/>
            </a:endParaRPr>
          </a:p>
          <a:p>
            <a:pPr>
              <a:lnSpc>
                <a:spcPct val="80000"/>
              </a:lnSpc>
              <a:buFontTx/>
              <a:buNone/>
            </a:pPr>
            <a:endParaRPr lang="en-US" sz="1800" b="1" dirty="0" smtClean="0">
              <a:latin typeface="Courier New" pitchFamily="49" charset="0"/>
            </a:endParaRPr>
          </a:p>
          <a:p>
            <a:pPr>
              <a:lnSpc>
                <a:spcPct val="80000"/>
              </a:lnSpc>
              <a:buFontTx/>
              <a:buNone/>
            </a:pPr>
            <a:r>
              <a:rPr lang="en-US" sz="1800" b="1" dirty="0" smtClean="0">
                <a:latin typeface="Courier New" pitchFamily="49" charset="0"/>
              </a:rPr>
              <a:t>	 }</a:t>
            </a:r>
          </a:p>
          <a:p>
            <a:pPr>
              <a:lnSpc>
                <a:spcPct val="80000"/>
              </a:lnSpc>
              <a:buFontTx/>
              <a:buNone/>
            </a:pPr>
            <a:r>
              <a:rPr lang="en-US" sz="1800" b="1" dirty="0" smtClean="0">
                <a:latin typeface="Courier New" pitchFamily="49" charset="0"/>
              </a:rPr>
              <a:t>}</a:t>
            </a:r>
            <a:endParaRPr lang="en-US" sz="1800" b="1" dirty="0">
              <a:latin typeface="Courier New" pitchFamily="49" charset="0"/>
            </a:endParaRPr>
          </a:p>
        </p:txBody>
      </p:sp>
    </p:spTree>
    <p:extLst>
      <p:ext uri="{BB962C8B-B14F-4D97-AF65-F5344CB8AC3E}">
        <p14:creationId xmlns:p14="http://schemas.microsoft.com/office/powerpoint/2010/main" val="186923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subTnLst>
                                    <p:set>
                                      <p:cBhvr override="childStyle">
                                        <p:cTn dur="1" fill="hold" display="0" masterRel="sameClick" afterEffect="1">
                                          <p:stCondLst>
                                            <p:cond evt="end" delay="0">
                                              <p:tn val="9"/>
                                            </p:cond>
                                          </p:stCondLst>
                                        </p:cTn>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a:t>
            </a:r>
            <a:endParaRPr lang="en-IN" dirty="0"/>
          </a:p>
        </p:txBody>
      </p:sp>
      <p:sp>
        <p:nvSpPr>
          <p:cNvPr id="3" name="Content Placeholder 2"/>
          <p:cNvSpPr>
            <a:spLocks noGrp="1"/>
          </p:cNvSpPr>
          <p:nvPr>
            <p:ph idx="1"/>
          </p:nvPr>
        </p:nvSpPr>
        <p:spPr>
          <a:xfrm>
            <a:off x="1182688" y="2017712"/>
            <a:ext cx="7772400" cy="4579639"/>
          </a:xfrm>
        </p:spPr>
        <p:txBody>
          <a:bodyPr/>
          <a:lstStyle/>
          <a:p>
            <a:pPr marL="457200" indent="-457200">
              <a:buFont typeface="+mj-lt"/>
              <a:buAutoNum type="arabicPeriod"/>
            </a:pPr>
            <a:r>
              <a:rPr lang="en-IN" sz="2000" dirty="0" smtClean="0">
                <a:latin typeface="Calibri" pitchFamily="34" charset="0"/>
              </a:rPr>
              <a:t>Simple</a:t>
            </a:r>
          </a:p>
          <a:p>
            <a:pPr marL="457200" indent="-457200">
              <a:buFont typeface="+mj-lt"/>
              <a:buAutoNum type="arabicPeriod"/>
            </a:pPr>
            <a:r>
              <a:rPr lang="en-IN" sz="2000" dirty="0" smtClean="0">
                <a:latin typeface="Calibri" pitchFamily="34" charset="0"/>
              </a:rPr>
              <a:t>Object-Oriented</a:t>
            </a:r>
          </a:p>
          <a:p>
            <a:pPr marL="457200" indent="-457200">
              <a:buFont typeface="+mj-lt"/>
              <a:buAutoNum type="arabicPeriod"/>
            </a:pPr>
            <a:r>
              <a:rPr lang="en-IN" sz="2000" dirty="0" smtClean="0">
                <a:latin typeface="Calibri" pitchFamily="34" charset="0"/>
              </a:rPr>
              <a:t>Platform independent</a:t>
            </a:r>
          </a:p>
          <a:p>
            <a:pPr marL="457200" indent="-457200">
              <a:buFont typeface="+mj-lt"/>
              <a:buAutoNum type="arabicPeriod"/>
            </a:pPr>
            <a:r>
              <a:rPr lang="en-IN" sz="2000" dirty="0" smtClean="0">
                <a:latin typeface="Calibri" pitchFamily="34" charset="0"/>
              </a:rPr>
              <a:t>Secured</a:t>
            </a:r>
          </a:p>
          <a:p>
            <a:pPr marL="457200" indent="-457200">
              <a:buFont typeface="+mj-lt"/>
              <a:buAutoNum type="arabicPeriod"/>
            </a:pPr>
            <a:r>
              <a:rPr lang="en-IN" sz="2000" dirty="0" smtClean="0">
                <a:latin typeface="Calibri" pitchFamily="34" charset="0"/>
              </a:rPr>
              <a:t>Robust</a:t>
            </a:r>
          </a:p>
          <a:p>
            <a:pPr marL="457200" indent="-457200">
              <a:buFont typeface="+mj-lt"/>
              <a:buAutoNum type="arabicPeriod"/>
            </a:pPr>
            <a:r>
              <a:rPr lang="en-IN" sz="2000" dirty="0" smtClean="0">
                <a:latin typeface="Calibri" pitchFamily="34" charset="0"/>
              </a:rPr>
              <a:t>Architecture neutral</a:t>
            </a:r>
          </a:p>
          <a:p>
            <a:pPr marL="457200" indent="-457200">
              <a:buFont typeface="+mj-lt"/>
              <a:buAutoNum type="arabicPeriod"/>
            </a:pPr>
            <a:r>
              <a:rPr lang="en-IN" sz="2000" dirty="0" smtClean="0">
                <a:latin typeface="Calibri" pitchFamily="34" charset="0"/>
              </a:rPr>
              <a:t>Portable</a:t>
            </a:r>
          </a:p>
          <a:p>
            <a:pPr marL="457200" indent="-457200">
              <a:buFont typeface="+mj-lt"/>
              <a:buAutoNum type="arabicPeriod"/>
            </a:pPr>
            <a:r>
              <a:rPr lang="en-IN" sz="2000" dirty="0" smtClean="0">
                <a:latin typeface="Calibri" pitchFamily="34" charset="0"/>
              </a:rPr>
              <a:t>Dynamic</a:t>
            </a:r>
          </a:p>
          <a:p>
            <a:pPr marL="457200" indent="-457200">
              <a:buFont typeface="+mj-lt"/>
              <a:buAutoNum type="arabicPeriod"/>
            </a:pPr>
            <a:r>
              <a:rPr lang="en-IN" sz="2000" dirty="0" smtClean="0">
                <a:latin typeface="Calibri" pitchFamily="34" charset="0"/>
              </a:rPr>
              <a:t>Interpreted</a:t>
            </a:r>
          </a:p>
          <a:p>
            <a:pPr marL="457200" indent="-457200">
              <a:buFont typeface="+mj-lt"/>
              <a:buAutoNum type="arabicPeriod"/>
            </a:pPr>
            <a:r>
              <a:rPr lang="en-IN" sz="2000" dirty="0" smtClean="0">
                <a:latin typeface="Calibri" pitchFamily="34" charset="0"/>
              </a:rPr>
              <a:t>High Performance</a:t>
            </a:r>
          </a:p>
          <a:p>
            <a:pPr marL="457200" indent="-457200">
              <a:buFont typeface="+mj-lt"/>
              <a:buAutoNum type="arabicPeriod"/>
            </a:pPr>
            <a:r>
              <a:rPr lang="en-IN" sz="2000" dirty="0" smtClean="0">
                <a:latin typeface="Calibri" pitchFamily="34" charset="0"/>
              </a:rPr>
              <a:t>Multithreaded</a:t>
            </a:r>
          </a:p>
          <a:p>
            <a:pPr marL="457200" indent="-457200">
              <a:buFont typeface="+mj-lt"/>
              <a:buAutoNum type="arabicPeriod"/>
            </a:pPr>
            <a:r>
              <a:rPr lang="en-IN" sz="2000" dirty="0" smtClean="0">
                <a:latin typeface="Calibri" pitchFamily="34" charset="0"/>
              </a:rPr>
              <a:t>Distributed</a:t>
            </a:r>
            <a:endParaRPr lang="en-IN" sz="2000" dirty="0">
              <a:latin typeface="Calibri" pitchFamily="34" charset="0"/>
            </a:endParaRPr>
          </a:p>
        </p:txBody>
      </p:sp>
    </p:spTree>
    <p:extLst>
      <p:ext uri="{BB962C8B-B14F-4D97-AF65-F5344CB8AC3E}">
        <p14:creationId xmlns:p14="http://schemas.microsoft.com/office/powerpoint/2010/main" val="300582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 Continuation…</a:t>
            </a:r>
            <a:endParaRPr lang="en-IN" dirty="0"/>
          </a:p>
        </p:txBody>
      </p:sp>
      <p:sp>
        <p:nvSpPr>
          <p:cNvPr id="3" name="Content Placeholder 2"/>
          <p:cNvSpPr>
            <a:spLocks noGrp="1"/>
          </p:cNvSpPr>
          <p:nvPr>
            <p:ph idx="1"/>
          </p:nvPr>
        </p:nvSpPr>
        <p:spPr/>
        <p:txBody>
          <a:bodyPr/>
          <a:lstStyle/>
          <a:p>
            <a:r>
              <a:rPr lang="en-IN" sz="1600" dirty="0" smtClean="0">
                <a:solidFill>
                  <a:srgbClr val="FF0000"/>
                </a:solidFill>
                <a:latin typeface="Calibri" pitchFamily="34" charset="0"/>
              </a:rPr>
              <a:t>Simple:- </a:t>
            </a:r>
            <a:r>
              <a:rPr lang="en-IN" sz="1600" dirty="0" smtClean="0">
                <a:latin typeface="Calibri" pitchFamily="34" charset="0"/>
              </a:rPr>
              <a:t>No Pointers, Easy Syntax</a:t>
            </a:r>
          </a:p>
          <a:p>
            <a:r>
              <a:rPr lang="en-IN" sz="1600" dirty="0" smtClean="0">
                <a:solidFill>
                  <a:srgbClr val="FF0000"/>
                </a:solidFill>
                <a:latin typeface="Calibri" pitchFamily="34" charset="0"/>
              </a:rPr>
              <a:t>Object-Oriented:- </a:t>
            </a:r>
            <a:r>
              <a:rPr lang="en-IN" sz="1600" dirty="0" smtClean="0">
                <a:latin typeface="Calibri" pitchFamily="34" charset="0"/>
              </a:rPr>
              <a:t>Software is organized as a combination of different types of objects that incorporates both data and behaviour.</a:t>
            </a:r>
          </a:p>
          <a:p>
            <a:r>
              <a:rPr lang="en-IN" sz="1600" dirty="0" smtClean="0">
                <a:solidFill>
                  <a:srgbClr val="FF0000"/>
                </a:solidFill>
                <a:latin typeface="Calibri" pitchFamily="34" charset="0"/>
              </a:rPr>
              <a:t>Platform Independent:-</a:t>
            </a:r>
            <a:r>
              <a:rPr lang="en-IN" sz="1600" dirty="0" smtClean="0">
                <a:latin typeface="Calibri" pitchFamily="34" charset="0"/>
              </a:rPr>
              <a:t>Java code is compiled by the compiler and converted into byte code. This byte code is a platform independent code because it can be run on multiple platforms i.e. Write Once and Run Anywhere(WORA).</a:t>
            </a:r>
            <a:endParaRPr lang="en-IN" sz="1200" dirty="0" smtClean="0">
              <a:latin typeface="Calibri" pitchFamily="34" charset="0"/>
            </a:endParaRPr>
          </a:p>
          <a:p>
            <a:pPr lvl="1"/>
            <a:r>
              <a:rPr lang="en-IN" sz="1600" dirty="0" smtClean="0">
                <a:latin typeface="Calibri" pitchFamily="34" charset="0"/>
              </a:rPr>
              <a:t>A platform is the hardware or software environment in which a program runs. There are two types of platforms software-based and hardware-based. Java provides software-based platform. The Java platform  is a software-based platform that runs on top of other hardware-based platforms. It has two components:</a:t>
            </a:r>
          </a:p>
          <a:p>
            <a:pPr lvl="2"/>
            <a:r>
              <a:rPr lang="en-IN" sz="1600" dirty="0" smtClean="0">
                <a:latin typeface="Calibri" pitchFamily="34" charset="0"/>
              </a:rPr>
              <a:t>Runtime Environment</a:t>
            </a:r>
          </a:p>
          <a:p>
            <a:pPr lvl="2"/>
            <a:r>
              <a:rPr lang="en-IN" sz="1600" dirty="0" smtClean="0">
                <a:latin typeface="Calibri" pitchFamily="34" charset="0"/>
              </a:rPr>
              <a:t>API(Application Programming Interface)</a:t>
            </a:r>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725144"/>
            <a:ext cx="3203848" cy="206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157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 Continuation…</a:t>
            </a:r>
            <a:endParaRPr lang="en-IN" dirty="0"/>
          </a:p>
        </p:txBody>
      </p:sp>
      <p:sp>
        <p:nvSpPr>
          <p:cNvPr id="3" name="Content Placeholder 2"/>
          <p:cNvSpPr>
            <a:spLocks noGrp="1"/>
          </p:cNvSpPr>
          <p:nvPr>
            <p:ph idx="1"/>
          </p:nvPr>
        </p:nvSpPr>
        <p:spPr>
          <a:xfrm>
            <a:off x="1182688" y="2017712"/>
            <a:ext cx="7772400" cy="4363615"/>
          </a:xfrm>
        </p:spPr>
        <p:txBody>
          <a:bodyPr/>
          <a:lstStyle/>
          <a:p>
            <a:r>
              <a:rPr lang="en-IN" sz="1600" dirty="0" smtClean="0">
                <a:solidFill>
                  <a:srgbClr val="FF0000"/>
                </a:solidFill>
                <a:latin typeface="Calibri" pitchFamily="34" charset="0"/>
              </a:rPr>
              <a:t>Robust:- </a:t>
            </a:r>
            <a:r>
              <a:rPr lang="en-IN" sz="1600" dirty="0" smtClean="0">
                <a:latin typeface="Calibri" pitchFamily="34" charset="0"/>
              </a:rPr>
              <a:t>Robust simply means strong. Java uses strong memory management. There are lack of pointers that avoids security problem. There is automatic garbage collection in java. There is exception handling and type checking mechanism in java. All these points makes java robust.</a:t>
            </a:r>
          </a:p>
          <a:p>
            <a:r>
              <a:rPr lang="en-IN" sz="1600" dirty="0" smtClean="0">
                <a:solidFill>
                  <a:srgbClr val="FF0000"/>
                </a:solidFill>
                <a:latin typeface="Calibri" pitchFamily="34" charset="0"/>
              </a:rPr>
              <a:t>Portable:- </a:t>
            </a:r>
            <a:r>
              <a:rPr lang="en-IN" sz="1600" dirty="0" smtClean="0">
                <a:latin typeface="Calibri" pitchFamily="34" charset="0"/>
              </a:rPr>
              <a:t>Java byte code can be carried to any platform for execution.</a:t>
            </a:r>
          </a:p>
          <a:p>
            <a:r>
              <a:rPr lang="en-IN" sz="1600" dirty="0" smtClean="0">
                <a:solidFill>
                  <a:srgbClr val="FF0000"/>
                </a:solidFill>
                <a:latin typeface="Calibri" pitchFamily="34" charset="0"/>
              </a:rPr>
              <a:t>Distributed:- </a:t>
            </a:r>
            <a:r>
              <a:rPr lang="en-IN" sz="1600" dirty="0" smtClean="0">
                <a:latin typeface="Calibri" pitchFamily="34" charset="0"/>
              </a:rPr>
              <a:t>We can create distributed applications in java. RMI and EJB are used for creating distributed applications. We may access files by calling the methods from any machine on the internet.</a:t>
            </a:r>
          </a:p>
          <a:p>
            <a:r>
              <a:rPr lang="en-IN" sz="1600" dirty="0" smtClean="0">
                <a:solidFill>
                  <a:srgbClr val="FF0000"/>
                </a:solidFill>
                <a:latin typeface="Calibri" pitchFamily="34" charset="0"/>
              </a:rPr>
              <a:t>Multi-threaded:-</a:t>
            </a:r>
            <a:r>
              <a:rPr lang="en-IN" sz="1600" dirty="0" smtClean="0">
                <a:latin typeface="Calibri" pitchFamily="34" charset="0"/>
              </a:rPr>
              <a:t>A thread is like a separate program, executing concurrently. We can write Java programs that deal with many tasks at once by defining multiple threads. The main advantage of multi-threading is that it shares the same memory. Threads are important for multi-media, Web applications etc.</a:t>
            </a:r>
          </a:p>
          <a:p>
            <a:r>
              <a:rPr lang="en-IN" sz="1600" dirty="0" smtClean="0">
                <a:solidFill>
                  <a:srgbClr val="FF0000"/>
                </a:solidFill>
                <a:latin typeface="Calibri" pitchFamily="34" charset="0"/>
              </a:rPr>
              <a:t>Secure:-</a:t>
            </a:r>
          </a:p>
          <a:p>
            <a:pPr lvl="1"/>
            <a:r>
              <a:rPr lang="en-IN" sz="1600" dirty="0">
                <a:latin typeface="Calibri" pitchFamily="34" charset="0"/>
                <a:ea typeface="+mn-ea"/>
                <a:cs typeface="+mn-cs"/>
              </a:rPr>
              <a:t>Java program always runs in JRE with almost null interaction with system OS, hence it is more secure.</a:t>
            </a:r>
          </a:p>
          <a:p>
            <a:pPr lvl="1"/>
            <a:r>
              <a:rPr lang="en-IN" sz="1600" dirty="0">
                <a:latin typeface="Calibri" pitchFamily="34" charset="0"/>
                <a:ea typeface="+mn-ea"/>
                <a:cs typeface="+mn-cs"/>
              </a:rPr>
              <a:t>No explicit pointer</a:t>
            </a:r>
          </a:p>
          <a:p>
            <a:pPr lvl="1"/>
            <a:endParaRPr lang="en-IN" sz="1200" dirty="0">
              <a:latin typeface="Calibri" pitchFamily="34" charset="0"/>
            </a:endParaRPr>
          </a:p>
        </p:txBody>
      </p:sp>
    </p:spTree>
    <p:extLst>
      <p:ext uri="{BB962C8B-B14F-4D97-AF65-F5344CB8AC3E}">
        <p14:creationId xmlns:p14="http://schemas.microsoft.com/office/powerpoint/2010/main" val="266971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 Continuation…</a:t>
            </a:r>
            <a:endParaRPr lang="en-IN" dirty="0"/>
          </a:p>
        </p:txBody>
      </p:sp>
      <p:sp>
        <p:nvSpPr>
          <p:cNvPr id="3" name="Content Placeholder 2"/>
          <p:cNvSpPr>
            <a:spLocks noGrp="1"/>
          </p:cNvSpPr>
          <p:nvPr>
            <p:ph idx="1"/>
          </p:nvPr>
        </p:nvSpPr>
        <p:spPr/>
        <p:txBody>
          <a:bodyPr/>
          <a:lstStyle/>
          <a:p>
            <a:r>
              <a:rPr lang="en-IN" sz="1600" dirty="0">
                <a:solidFill>
                  <a:srgbClr val="FF0000"/>
                </a:solidFill>
                <a:latin typeface="Calibri" pitchFamily="34" charset="0"/>
              </a:rPr>
              <a:t>Architectural </a:t>
            </a:r>
            <a:r>
              <a:rPr lang="en-IN" sz="1600" dirty="0" smtClean="0">
                <a:solidFill>
                  <a:srgbClr val="FF0000"/>
                </a:solidFill>
                <a:latin typeface="Calibri" pitchFamily="34" charset="0"/>
              </a:rPr>
              <a:t>Neutral:- </a:t>
            </a:r>
            <a:r>
              <a:rPr lang="en-IN" sz="1600" dirty="0" smtClean="0">
                <a:latin typeface="Calibri" pitchFamily="34" charset="0"/>
              </a:rPr>
              <a:t>Compiler </a:t>
            </a:r>
            <a:r>
              <a:rPr lang="en-IN" sz="1600" dirty="0">
                <a:latin typeface="Calibri" pitchFamily="34" charset="0"/>
              </a:rPr>
              <a:t>generates </a:t>
            </a:r>
            <a:r>
              <a:rPr lang="en-IN" sz="1600" dirty="0" smtClean="0">
                <a:latin typeface="Calibri" pitchFamily="34" charset="0"/>
              </a:rPr>
              <a:t>byte codes</a:t>
            </a:r>
            <a:r>
              <a:rPr lang="en-IN" sz="1600" dirty="0">
                <a:latin typeface="Calibri" pitchFamily="34" charset="0"/>
              </a:rPr>
              <a:t>, which have nothing to do with a particular computer architecture, hence a Java program is easy to </a:t>
            </a:r>
            <a:r>
              <a:rPr lang="en-IN" sz="1600" dirty="0" smtClean="0">
                <a:latin typeface="Calibri" pitchFamily="34" charset="0"/>
              </a:rPr>
              <a:t>interpret </a:t>
            </a:r>
            <a:r>
              <a:rPr lang="en-IN" sz="1600" dirty="0">
                <a:latin typeface="Calibri" pitchFamily="34" charset="0"/>
              </a:rPr>
              <a:t>on any machine</a:t>
            </a:r>
            <a:r>
              <a:rPr lang="en-IN" sz="1600" dirty="0" smtClean="0">
                <a:latin typeface="Calibri" pitchFamily="34" charset="0"/>
              </a:rPr>
              <a:t>.</a:t>
            </a:r>
          </a:p>
          <a:p>
            <a:r>
              <a:rPr lang="en-IN" sz="1600" dirty="0" smtClean="0">
                <a:solidFill>
                  <a:srgbClr val="FF0000"/>
                </a:solidFill>
                <a:latin typeface="Calibri" pitchFamily="34" charset="0"/>
              </a:rPr>
              <a:t>Interpreted:- </a:t>
            </a:r>
            <a:r>
              <a:rPr lang="en-IN" sz="1600" dirty="0" smtClean="0">
                <a:latin typeface="Calibri" pitchFamily="34" charset="0"/>
              </a:rPr>
              <a:t>The Java compiler generates byte-codes, rather than native machine code. To actually run a Java program, you use the Java interpreter to execute the compiled byte-codes. Java byte-codes provide an architecture-neutral object file format. The code is designed to transport programs efficiently to multiple platforms.</a:t>
            </a:r>
            <a:endParaRPr lang="en-IN" sz="1600" dirty="0">
              <a:latin typeface="Calibri" pitchFamily="34" charset="0"/>
            </a:endParaRPr>
          </a:p>
        </p:txBody>
      </p:sp>
      <p:pic>
        <p:nvPicPr>
          <p:cNvPr id="104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126362"/>
            <a:ext cx="6984776" cy="182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423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 Continuation…</a:t>
            </a:r>
            <a:endParaRPr lang="en-IN" dirty="0"/>
          </a:p>
        </p:txBody>
      </p:sp>
      <p:sp>
        <p:nvSpPr>
          <p:cNvPr id="3" name="Content Placeholder 2"/>
          <p:cNvSpPr>
            <a:spLocks noGrp="1"/>
          </p:cNvSpPr>
          <p:nvPr>
            <p:ph idx="1"/>
          </p:nvPr>
        </p:nvSpPr>
        <p:spPr/>
        <p:txBody>
          <a:bodyPr/>
          <a:lstStyle/>
          <a:p>
            <a:r>
              <a:rPr lang="en-IN" sz="1600" dirty="0" smtClean="0">
                <a:solidFill>
                  <a:srgbClr val="FF0000"/>
                </a:solidFill>
                <a:latin typeface="Calibri" pitchFamily="34" charset="0"/>
              </a:rPr>
              <a:t>Dynamic</a:t>
            </a:r>
          </a:p>
          <a:p>
            <a:pPr lvl="1"/>
            <a:r>
              <a:rPr lang="en-IN" sz="1600" dirty="0" smtClean="0">
                <a:latin typeface="Calibri" pitchFamily="34" charset="0"/>
              </a:rPr>
              <a:t>Java is dynamic language</a:t>
            </a:r>
          </a:p>
          <a:p>
            <a:pPr lvl="1"/>
            <a:r>
              <a:rPr lang="en-IN" sz="1600" dirty="0" smtClean="0">
                <a:latin typeface="Calibri" pitchFamily="34" charset="0"/>
              </a:rPr>
              <a:t>Java is  capable of dynamically linking new </a:t>
            </a:r>
          </a:p>
          <a:p>
            <a:pPr lvl="2"/>
            <a:r>
              <a:rPr lang="en-IN" sz="1600" dirty="0" smtClean="0">
                <a:latin typeface="Calibri" pitchFamily="34" charset="0"/>
              </a:rPr>
              <a:t>Class libraries</a:t>
            </a:r>
          </a:p>
          <a:p>
            <a:pPr lvl="2"/>
            <a:r>
              <a:rPr lang="en-IN" sz="1600" dirty="0" smtClean="0">
                <a:latin typeface="Calibri" pitchFamily="34" charset="0"/>
              </a:rPr>
              <a:t>Methods</a:t>
            </a:r>
          </a:p>
          <a:p>
            <a:pPr lvl="2"/>
            <a:r>
              <a:rPr lang="en-IN" sz="1600" dirty="0" smtClean="0">
                <a:latin typeface="Calibri" pitchFamily="34" charset="0"/>
              </a:rPr>
              <a:t>Objects</a:t>
            </a:r>
          </a:p>
          <a:p>
            <a:pPr lvl="1"/>
            <a:r>
              <a:rPr lang="en-IN" sz="1600" dirty="0" smtClean="0">
                <a:latin typeface="Calibri" pitchFamily="34" charset="0"/>
              </a:rPr>
              <a:t>Java Programs supports functions written C and C++ , these functions are known as “native methods”.</a:t>
            </a:r>
            <a:endParaRPr lang="en-IN" sz="1600" dirty="0">
              <a:latin typeface="Calibri" pitchFamily="34" charset="0"/>
            </a:endParaRPr>
          </a:p>
        </p:txBody>
      </p:sp>
    </p:spTree>
    <p:extLst>
      <p:ext uri="{BB962C8B-B14F-4D97-AF65-F5344CB8AC3E}">
        <p14:creationId xmlns:p14="http://schemas.microsoft.com/office/powerpoint/2010/main" val="877769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Java</a:t>
            </a:r>
            <a:endParaRPr lang="en-IN" dirty="0"/>
          </a:p>
        </p:txBody>
      </p:sp>
      <p:sp>
        <p:nvSpPr>
          <p:cNvPr id="3" name="Content Placeholder 2"/>
          <p:cNvSpPr>
            <a:spLocks noGrp="1"/>
          </p:cNvSpPr>
          <p:nvPr>
            <p:ph idx="1"/>
          </p:nvPr>
        </p:nvSpPr>
        <p:spPr/>
        <p:txBody>
          <a:bodyPr/>
          <a:lstStyle/>
          <a:p>
            <a:r>
              <a:rPr lang="en-IN" dirty="0" smtClean="0"/>
              <a:t>Download and install the java</a:t>
            </a:r>
          </a:p>
          <a:p>
            <a:r>
              <a:rPr lang="en-IN" dirty="0" smtClean="0"/>
              <a:t>Set Environment variables for java.</a:t>
            </a:r>
          </a:p>
          <a:p>
            <a:pPr lvl="1"/>
            <a:r>
              <a:rPr lang="en-IN" dirty="0" smtClean="0"/>
              <a:t>Java –version</a:t>
            </a:r>
          </a:p>
          <a:p>
            <a:pPr lvl="1"/>
            <a:r>
              <a:rPr lang="en-IN" dirty="0" err="1" smtClean="0"/>
              <a:t>Javac</a:t>
            </a:r>
            <a:endParaRPr lang="en-IN" dirty="0" smtClean="0"/>
          </a:p>
          <a:p>
            <a:pPr lvl="1"/>
            <a:r>
              <a:rPr lang="en-IN" dirty="0" smtClean="0"/>
              <a:t>java</a:t>
            </a:r>
          </a:p>
          <a:p>
            <a:r>
              <a:rPr lang="en-IN" dirty="0" smtClean="0"/>
              <a:t>Download and use Eclipse IDE.</a:t>
            </a:r>
          </a:p>
          <a:p>
            <a:endParaRPr lang="en-IN" dirty="0"/>
          </a:p>
        </p:txBody>
      </p:sp>
    </p:spTree>
    <p:extLst>
      <p:ext uri="{BB962C8B-B14F-4D97-AF65-F5344CB8AC3E}">
        <p14:creationId xmlns:p14="http://schemas.microsoft.com/office/powerpoint/2010/main" val="229259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and Object</a:t>
            </a:r>
            <a:endParaRPr lang="en-IN" dirty="0"/>
          </a:p>
        </p:txBody>
      </p:sp>
      <p:sp>
        <p:nvSpPr>
          <p:cNvPr id="3" name="Content Placeholder 2"/>
          <p:cNvSpPr>
            <a:spLocks noGrp="1"/>
          </p:cNvSpPr>
          <p:nvPr>
            <p:ph idx="1"/>
          </p:nvPr>
        </p:nvSpPr>
        <p:spPr/>
        <p:txBody>
          <a:bodyPr/>
          <a:lstStyle/>
          <a:p>
            <a:r>
              <a:rPr lang="en-IN" sz="2400" dirty="0" smtClean="0"/>
              <a:t>In real time everything we can see and touch can be call it as Object.</a:t>
            </a:r>
          </a:p>
          <a:p>
            <a:pPr lvl="1"/>
            <a:r>
              <a:rPr lang="en-IN" sz="2400" dirty="0" smtClean="0"/>
              <a:t>Ex:- Car, Dog, Laptop, Pen, Chair</a:t>
            </a:r>
          </a:p>
          <a:p>
            <a:r>
              <a:rPr lang="en-IN" sz="2400" dirty="0" smtClean="0"/>
              <a:t>Every object has certain properties.</a:t>
            </a:r>
          </a:p>
          <a:p>
            <a:pPr lvl="1"/>
            <a:r>
              <a:rPr lang="en-IN" sz="2400" dirty="0" smtClean="0"/>
              <a:t>Ex:- car has color, model, manufacturer</a:t>
            </a:r>
          </a:p>
          <a:p>
            <a:r>
              <a:rPr lang="en-IN" sz="2400" dirty="0" smtClean="0"/>
              <a:t>In java , Object is an instance of class.</a:t>
            </a:r>
          </a:p>
          <a:p>
            <a:r>
              <a:rPr lang="en-IN" sz="2400" dirty="0" smtClean="0"/>
              <a:t>Class is a blueprint.</a:t>
            </a:r>
            <a:endParaRPr lang="en-IN" sz="2400" dirty="0"/>
          </a:p>
        </p:txBody>
      </p:sp>
    </p:spTree>
    <p:extLst>
      <p:ext uri="{BB962C8B-B14F-4D97-AF65-F5344CB8AC3E}">
        <p14:creationId xmlns:p14="http://schemas.microsoft.com/office/powerpoint/2010/main" val="1593429100"/>
      </p:ext>
    </p:extLst>
  </p:cSld>
  <p:clrMapOvr>
    <a:masterClrMapping/>
  </p:clrMapOvr>
</p:sld>
</file>

<file path=ppt/theme/theme1.xml><?xml version="1.0" encoding="utf-8"?>
<a:theme xmlns:a="http://schemas.openxmlformats.org/drawingml/2006/main" name="Blends design template">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 design template</Template>
  <TotalTime>821</TotalTime>
  <Words>1687</Words>
  <Application>Microsoft Office PowerPoint</Application>
  <PresentationFormat>On-screen Show (4:3)</PresentationFormat>
  <Paragraphs>326</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Blends design template</vt:lpstr>
      <vt:lpstr>Java</vt:lpstr>
      <vt:lpstr>Java Overview</vt:lpstr>
      <vt:lpstr>Java Features</vt:lpstr>
      <vt:lpstr>Java Features Continuation…</vt:lpstr>
      <vt:lpstr>Java Features Continuation…</vt:lpstr>
      <vt:lpstr>Java Features Continuation…</vt:lpstr>
      <vt:lpstr>Java Features Continuation…</vt:lpstr>
      <vt:lpstr>Installing Java</vt:lpstr>
      <vt:lpstr>Class and Object</vt:lpstr>
      <vt:lpstr>Class Structure</vt:lpstr>
      <vt:lpstr>Create a HelloWorld Program  +  Run From Command Line</vt:lpstr>
      <vt:lpstr>Java Keywords</vt:lpstr>
      <vt:lpstr>Identifiers</vt:lpstr>
      <vt:lpstr>Modifiers - Class</vt:lpstr>
      <vt:lpstr>Modifiers - Introduction</vt:lpstr>
      <vt:lpstr>Modifiers - Variables</vt:lpstr>
      <vt:lpstr>Modifiers - Methods</vt:lpstr>
      <vt:lpstr>Variables</vt:lpstr>
      <vt:lpstr>Variables Continuation</vt:lpstr>
      <vt:lpstr>DataTypes</vt:lpstr>
      <vt:lpstr>Types of Operators</vt:lpstr>
      <vt:lpstr>Assigning values Example</vt:lpstr>
      <vt:lpstr>Increment and Decrement operators ++ and --</vt:lpstr>
      <vt:lpstr>Arithmetic Operators</vt:lpstr>
      <vt:lpstr>Relational Operators</vt:lpstr>
      <vt:lpstr>Logical Operators</vt:lpstr>
      <vt:lpstr>Conditional or Ternary Operators</vt:lpstr>
      <vt:lpstr>Instance Of Operators</vt:lpstr>
      <vt:lpstr>Increment, Decrement -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deepak</dc:creator>
  <cp:lastModifiedBy>deepak</cp:lastModifiedBy>
  <cp:revision>55</cp:revision>
  <cp:lastPrinted>1601-01-01T00:00:00Z</cp:lastPrinted>
  <dcterms:created xsi:type="dcterms:W3CDTF">2015-07-26T02:29:06Z</dcterms:created>
  <dcterms:modified xsi:type="dcterms:W3CDTF">2015-10-13T01:33:32Z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TC102037591033</vt:lpwstr>
  </property>
</Properties>
</file>