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4" r:id="rId3"/>
    <p:sldId id="266" r:id="rId4"/>
    <p:sldId id="278" r:id="rId5"/>
    <p:sldId id="280" r:id="rId6"/>
    <p:sldId id="282" r:id="rId7"/>
    <p:sldId id="284" r:id="rId8"/>
    <p:sldId id="270" r:id="rId9"/>
    <p:sldId id="273" r:id="rId10"/>
    <p:sldId id="288" r:id="rId11"/>
    <p:sldId id="291" r:id="rId12"/>
    <p:sldId id="292" r:id="rId13"/>
    <p:sldId id="290" r:id="rId14"/>
    <p:sldId id="285" r:id="rId15"/>
    <p:sldId id="286" r:id="rId16"/>
    <p:sldId id="272" r:id="rId17"/>
    <p:sldId id="268" r:id="rId18"/>
    <p:sldId id="276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84875" autoAdjust="0"/>
  </p:normalViewPr>
  <p:slideViewPr>
    <p:cSldViewPr>
      <p:cViewPr varScale="1">
        <p:scale>
          <a:sx n="74" d="100"/>
          <a:sy n="74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4C47A-7EE6-442B-8BC3-E10B9ED37FE9}" type="datetimeFigureOut">
              <a:rPr lang="en-IN" smtClean="0"/>
              <a:t>06-08-2015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B3C3-BC88-4C4A-A22A-F23F60D0B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0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https://code.google.com/p/selenium/source/browse/javascript/selenium-core/scripts/selenium-api.js?r=789dad2290856eddeffea32789c9b1339ea60954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B3C3-BC88-4C4A-A22A-F23F60D0BB5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Module-1  </a:t>
            </a:r>
            <a:r>
              <a:rPr lang="af-ZA" dirty="0" smtClean="0">
                <a:solidFill>
                  <a:srgbClr val="0070C0"/>
                </a:solidFill>
              </a:rPr>
              <a:t>Selenium Overview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af-ZA" dirty="0" smtClean="0"/>
              <a:t>Course content</a:t>
            </a:r>
          </a:p>
          <a:p>
            <a:r>
              <a:rPr lang="af-ZA" dirty="0" smtClean="0"/>
              <a:t>Why do you need to learn selenium</a:t>
            </a:r>
          </a:p>
          <a:p>
            <a:r>
              <a:rPr lang="af-ZA" dirty="0" smtClean="0"/>
              <a:t>Selenium overview</a:t>
            </a:r>
          </a:p>
          <a:p>
            <a:pPr lvl="1"/>
            <a:r>
              <a:rPr lang="af-ZA" dirty="0" smtClean="0"/>
              <a:t>What is selenium?</a:t>
            </a:r>
          </a:p>
          <a:p>
            <a:pPr lvl="1"/>
            <a:r>
              <a:rPr lang="af-ZA" dirty="0" smtClean="0"/>
              <a:t>Selenium history</a:t>
            </a:r>
          </a:p>
          <a:p>
            <a:r>
              <a:rPr lang="af-ZA" dirty="0" smtClean="0"/>
              <a:t>Selenium features</a:t>
            </a:r>
          </a:p>
          <a:p>
            <a:r>
              <a:rPr lang="af-ZA" dirty="0" smtClean="0"/>
              <a:t>Selenium vs QTP</a:t>
            </a:r>
          </a:p>
          <a:p>
            <a:r>
              <a:rPr lang="af-ZA" dirty="0" smtClean="0"/>
              <a:t>Selenium components</a:t>
            </a:r>
          </a:p>
        </p:txBody>
      </p:sp>
    </p:spTree>
    <p:extLst>
      <p:ext uri="{BB962C8B-B14F-4D97-AF65-F5344CB8AC3E}">
        <p14:creationId xmlns:p14="http://schemas.microsoft.com/office/powerpoint/2010/main" val="34966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Module-10 </a:t>
            </a:r>
            <a:r>
              <a:rPr lang="af-ZA" dirty="0" smtClean="0">
                <a:solidFill>
                  <a:srgbClr val="0070C0"/>
                </a:solidFill>
              </a:rPr>
              <a:t>XPATH and CSS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>
            <a:normAutofit/>
          </a:bodyPr>
          <a:lstStyle/>
          <a:p>
            <a:r>
              <a:rPr lang="en-IN" dirty="0" smtClean="0"/>
              <a:t>XPATH N CSS in Detail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XPATH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7225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Module-10 </a:t>
            </a:r>
            <a:r>
              <a:rPr lang="af-ZA" dirty="0" smtClean="0">
                <a:solidFill>
                  <a:srgbClr val="0070C0"/>
                </a:solidFill>
              </a:rPr>
              <a:t>WebElement Methods</a:t>
            </a: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6921"/>
              </p:ext>
            </p:extLst>
          </p:nvPr>
        </p:nvGraphicFramePr>
        <p:xfrm>
          <a:off x="457200" y="1066800"/>
          <a:ext cx="8382000" cy="548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76096"/>
                <a:gridCol w="6205904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ReturnType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Method-Name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Void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clear()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void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click()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WebElement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findElement(By by)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java.util.List&lt;WebElement&gt;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findElements(By by)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java.lang.String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getAttribute</a:t>
                      </a:r>
                      <a:r>
                        <a:rPr lang="en-IN" sz="1400" u="none" strike="noStrike" dirty="0">
                          <a:effectLst/>
                        </a:rPr>
                        <a:t>(</a:t>
                      </a:r>
                      <a:r>
                        <a:rPr lang="en-IN" sz="1400" u="none" strike="noStrike" dirty="0" err="1">
                          <a:effectLst/>
                        </a:rPr>
                        <a:t>java.lang.String</a:t>
                      </a:r>
                      <a:r>
                        <a:rPr lang="en-IN" sz="1400" u="none" strike="noStrike" dirty="0">
                          <a:effectLst/>
                        </a:rPr>
                        <a:t> name)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java.lang.String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getCssValue(java.lang.String propertyName)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Point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getLocation()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Dimension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getSize()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java.lang.String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getTagName()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java.lang.String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getText()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boolean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isDisplayed()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boolean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isEnabled()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boolean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isSelected()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void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sendKeys(java.lang.CharSequence... keysToSend)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void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submit()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7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af-ZA" dirty="0">
                <a:solidFill>
                  <a:srgbClr val="C00000"/>
                </a:solidFill>
              </a:rPr>
              <a:t>Module-10 </a:t>
            </a:r>
            <a:r>
              <a:rPr lang="af-ZA" dirty="0">
                <a:solidFill>
                  <a:srgbClr val="0070C0"/>
                </a:solidFill>
              </a:rPr>
              <a:t>WebElement Methods</a:t>
            </a:r>
            <a:endParaRPr lang="en-IN" dirty="0"/>
          </a:p>
        </p:txBody>
      </p:sp>
      <p:pic>
        <p:nvPicPr>
          <p:cNvPr id="3074" name="Picture 2" descr="C:\Users\deepak\Desktop\WebElementMetho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878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524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Module-11 </a:t>
            </a:r>
            <a:r>
              <a:rPr lang="af-ZA" sz="3100" dirty="0">
                <a:solidFill>
                  <a:srgbClr val="0070C0"/>
                </a:solidFill>
              </a:rPr>
              <a:t>E</a:t>
            </a:r>
            <a:r>
              <a:rPr lang="af-ZA" sz="3100" dirty="0" smtClean="0">
                <a:solidFill>
                  <a:srgbClr val="0070C0"/>
                </a:solidFill>
              </a:rPr>
              <a:t>xploring WebElement Methods</a:t>
            </a:r>
            <a:endParaRPr lang="en-IN" sz="3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 </a:t>
            </a:r>
            <a:r>
              <a:rPr lang="af-ZA" dirty="0" smtClean="0">
                <a:solidFill>
                  <a:srgbClr val="0070C0"/>
                </a:solidFill>
              </a:rPr>
              <a:t>Operators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>
            <a:normAutofit/>
          </a:bodyPr>
          <a:lstStyle/>
          <a:p>
            <a:r>
              <a:rPr lang="en-IN" dirty="0" smtClean="0"/>
              <a:t>Operators</a:t>
            </a:r>
          </a:p>
          <a:p>
            <a:pPr lvl="1"/>
            <a:r>
              <a:rPr lang="en-IN" dirty="0"/>
              <a:t>Arithmetic Operators</a:t>
            </a:r>
          </a:p>
          <a:p>
            <a:pPr lvl="1"/>
            <a:r>
              <a:rPr lang="en-IN" dirty="0"/>
              <a:t>Relational Operators</a:t>
            </a:r>
          </a:p>
          <a:p>
            <a:pPr lvl="1"/>
            <a:r>
              <a:rPr lang="en-IN" dirty="0" smtClean="0"/>
              <a:t>Logical </a:t>
            </a:r>
            <a:r>
              <a:rPr lang="en-IN" dirty="0"/>
              <a:t>Operators</a:t>
            </a:r>
          </a:p>
          <a:p>
            <a:pPr lvl="1"/>
            <a:r>
              <a:rPr lang="en-IN" dirty="0"/>
              <a:t>Assignment </a:t>
            </a:r>
            <a:r>
              <a:rPr lang="en-IN" dirty="0" smtClean="0"/>
              <a:t>Operators</a:t>
            </a:r>
          </a:p>
          <a:p>
            <a:pPr lvl="1"/>
            <a:r>
              <a:rPr lang="en-IN" dirty="0" smtClean="0"/>
              <a:t>Increment and Decrement Operator</a:t>
            </a:r>
          </a:p>
          <a:p>
            <a:pPr lvl="1"/>
            <a:r>
              <a:rPr lang="en-IN" dirty="0" smtClean="0"/>
              <a:t>Bitwise Operator</a:t>
            </a:r>
          </a:p>
          <a:p>
            <a:pPr lvl="1"/>
            <a:r>
              <a:rPr lang="en-IN" dirty="0" smtClean="0"/>
              <a:t>Conditional Operator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4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 </a:t>
            </a:r>
            <a:r>
              <a:rPr lang="af-ZA" dirty="0" smtClean="0">
                <a:solidFill>
                  <a:srgbClr val="0070C0"/>
                </a:solidFill>
              </a:rPr>
              <a:t>Flow-Control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Decision </a:t>
            </a:r>
            <a:r>
              <a:rPr lang="en-IN" dirty="0"/>
              <a:t>making statement</a:t>
            </a:r>
          </a:p>
          <a:p>
            <a:pPr lvl="1"/>
            <a:r>
              <a:rPr lang="en-IN" dirty="0"/>
              <a:t>If statement</a:t>
            </a:r>
          </a:p>
          <a:p>
            <a:pPr lvl="1"/>
            <a:r>
              <a:rPr lang="en-IN" dirty="0"/>
              <a:t>If-else statement</a:t>
            </a:r>
          </a:p>
          <a:p>
            <a:pPr lvl="1"/>
            <a:r>
              <a:rPr lang="en-IN" dirty="0"/>
              <a:t>Switch </a:t>
            </a:r>
            <a:r>
              <a:rPr lang="en-IN" dirty="0" smtClean="0"/>
              <a:t>statement</a:t>
            </a:r>
          </a:p>
          <a:p>
            <a:pPr lvl="1"/>
            <a:endParaRPr lang="en-IN" dirty="0"/>
          </a:p>
          <a:p>
            <a:r>
              <a:rPr lang="en-IN" dirty="0"/>
              <a:t>Looping statement</a:t>
            </a:r>
          </a:p>
          <a:p>
            <a:pPr lvl="1"/>
            <a:r>
              <a:rPr lang="en-IN" dirty="0"/>
              <a:t>While statement</a:t>
            </a:r>
          </a:p>
          <a:p>
            <a:pPr lvl="1"/>
            <a:r>
              <a:rPr lang="en-IN" dirty="0"/>
              <a:t>Do-while statement</a:t>
            </a:r>
          </a:p>
          <a:p>
            <a:pPr lvl="1"/>
            <a:r>
              <a:rPr lang="en-IN" dirty="0"/>
              <a:t>For </a:t>
            </a:r>
            <a:r>
              <a:rPr lang="en-IN" dirty="0" smtClean="0"/>
              <a:t>statement</a:t>
            </a:r>
          </a:p>
          <a:p>
            <a:pPr lvl="1"/>
            <a:endParaRPr lang="en-IN" dirty="0"/>
          </a:p>
          <a:p>
            <a:r>
              <a:rPr lang="en-IN" dirty="0"/>
              <a:t>Branching statement</a:t>
            </a:r>
          </a:p>
          <a:p>
            <a:pPr lvl="1"/>
            <a:r>
              <a:rPr lang="en-IN" dirty="0"/>
              <a:t>Break statement</a:t>
            </a:r>
          </a:p>
          <a:p>
            <a:pPr lvl="1"/>
            <a:r>
              <a:rPr lang="en-IN" dirty="0"/>
              <a:t>Continue statement</a:t>
            </a:r>
          </a:p>
          <a:p>
            <a:pPr lvl="1"/>
            <a:r>
              <a:rPr lang="en-IN" dirty="0"/>
              <a:t>Return statement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7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Module-10 </a:t>
            </a:r>
            <a:r>
              <a:rPr lang="en-IN" dirty="0" smtClean="0">
                <a:solidFill>
                  <a:srgbClr val="0070C0"/>
                </a:solidFill>
              </a:rPr>
              <a:t>Test-NG-Framework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How to use </a:t>
            </a:r>
            <a:r>
              <a:rPr lang="en-IN" sz="2800" dirty="0" err="1"/>
              <a:t>TestNG</a:t>
            </a:r>
            <a:r>
              <a:rPr lang="en-IN" sz="2800" dirty="0"/>
              <a:t> configuration methods with parameters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How to configure your test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Creating the XML file for </a:t>
            </a:r>
            <a:r>
              <a:rPr lang="en-IN" sz="2800" dirty="0" err="1"/>
              <a:t>TestNG</a:t>
            </a:r>
            <a:r>
              <a:rPr lang="en-IN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Lauching</a:t>
            </a:r>
            <a:r>
              <a:rPr lang="en-IN" sz="2800" dirty="0"/>
              <a:t> your tests with Eclipse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How to make the test design a little better for the future 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endParaRPr lang="af-ZA" sz="2800" dirty="0"/>
          </a:p>
          <a:p>
            <a:pPr marL="400050" lvl="1" indent="0">
              <a:buNone/>
            </a:pPr>
            <a:r>
              <a:rPr lang="en-IN" sz="2000" dirty="0" smtClean="0"/>
              <a:t>Reference:-http</a:t>
            </a:r>
            <a:r>
              <a:rPr lang="en-IN" sz="2000" dirty="0"/>
              <a:t>://www.testng.org/doc/selenium.html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Module-11 </a:t>
            </a:r>
            <a:r>
              <a:rPr lang="en-IN" sz="3600" dirty="0" smtClean="0">
                <a:solidFill>
                  <a:schemeClr val="accent1"/>
                </a:solidFill>
              </a:rPr>
              <a:t>Running on Different Browsers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Available </a:t>
            </a:r>
            <a:r>
              <a:rPr lang="en-IN" dirty="0" smtClean="0"/>
              <a:t>Web-Drivers</a:t>
            </a:r>
          </a:p>
          <a:p>
            <a:pPr lvl="1"/>
            <a:r>
              <a:rPr lang="en-IN" dirty="0" err="1"/>
              <a:t>FirefoxDriver</a:t>
            </a:r>
            <a:endParaRPr lang="en-IN" dirty="0"/>
          </a:p>
          <a:p>
            <a:pPr lvl="1"/>
            <a:r>
              <a:rPr lang="en-IN" dirty="0" err="1"/>
              <a:t>InternetExplorerDriver</a:t>
            </a:r>
            <a:endParaRPr lang="en-IN" dirty="0"/>
          </a:p>
          <a:p>
            <a:pPr lvl="1"/>
            <a:r>
              <a:rPr lang="en-IN" dirty="0" err="1"/>
              <a:t>ChromeDriver</a:t>
            </a:r>
            <a:endParaRPr lang="en-IN" dirty="0"/>
          </a:p>
          <a:p>
            <a:pPr lvl="1"/>
            <a:r>
              <a:rPr lang="en-IN" dirty="0" err="1"/>
              <a:t>SafariDriver</a:t>
            </a:r>
            <a:endParaRPr lang="en-IN" dirty="0"/>
          </a:p>
          <a:p>
            <a:pPr lvl="1"/>
            <a:r>
              <a:rPr lang="en-IN" dirty="0" err="1" smtClean="0"/>
              <a:t>OperaDriver</a:t>
            </a:r>
            <a:endParaRPr lang="en-IN" dirty="0" smtClean="0"/>
          </a:p>
          <a:p>
            <a:r>
              <a:rPr lang="en-IN" dirty="0" smtClean="0"/>
              <a:t>Running the application different browsers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61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Module-12 </a:t>
            </a:r>
            <a:r>
              <a:rPr lang="en-IN" sz="3600" dirty="0" smtClean="0">
                <a:solidFill>
                  <a:schemeClr val="accent1"/>
                </a:solidFill>
              </a:rPr>
              <a:t>Handling  Keyboard &amp; Mouse </a:t>
            </a:r>
            <a:r>
              <a:rPr lang="en-IN" sz="3600" dirty="0">
                <a:solidFill>
                  <a:schemeClr val="accent1"/>
                </a:solidFill>
              </a:rPr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Keyboard </a:t>
            </a:r>
            <a:r>
              <a:rPr lang="en-IN" dirty="0" smtClean="0"/>
              <a:t>events &amp; Mouse Events</a:t>
            </a:r>
          </a:p>
          <a:p>
            <a:pPr lvl="1"/>
            <a:r>
              <a:rPr lang="en-IN" dirty="0" err="1"/>
              <a:t>clickAndHold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contextClick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doubleClick</a:t>
            </a:r>
            <a:r>
              <a:rPr lang="en-IN" dirty="0"/>
              <a:t>()	</a:t>
            </a:r>
          </a:p>
          <a:p>
            <a:pPr lvl="1"/>
            <a:r>
              <a:rPr lang="en-IN" dirty="0" err="1"/>
              <a:t>dragAndDrop</a:t>
            </a:r>
            <a:r>
              <a:rPr lang="en-IN" dirty="0"/>
              <a:t>(source, target)</a:t>
            </a:r>
          </a:p>
          <a:p>
            <a:pPr lvl="1"/>
            <a:r>
              <a:rPr lang="en-IN" dirty="0" err="1"/>
              <a:t>dragAndDropBy</a:t>
            </a:r>
            <a:r>
              <a:rPr lang="en-IN" dirty="0"/>
              <a:t>(source, x-offset, y-offset)</a:t>
            </a:r>
          </a:p>
          <a:p>
            <a:pPr lvl="1"/>
            <a:r>
              <a:rPr lang="en-IN" dirty="0" err="1"/>
              <a:t>keyDown</a:t>
            </a:r>
            <a:r>
              <a:rPr lang="en-IN" dirty="0"/>
              <a:t>(</a:t>
            </a:r>
            <a:r>
              <a:rPr lang="en-IN" dirty="0" err="1"/>
              <a:t>modifier_key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keyUp</a:t>
            </a:r>
            <a:r>
              <a:rPr lang="en-IN" dirty="0"/>
              <a:t>(modifier _</a:t>
            </a:r>
            <a:r>
              <a:rPr lang="en-IN" dirty="0" smtClean="0"/>
              <a:t>key) :- </a:t>
            </a:r>
            <a:r>
              <a:rPr lang="en-IN" sz="2300" dirty="0" err="1" smtClean="0"/>
              <a:t>modifier_key</a:t>
            </a:r>
            <a:r>
              <a:rPr lang="en-IN" sz="2300" dirty="0" smtClean="0"/>
              <a:t> </a:t>
            </a:r>
            <a:r>
              <a:rPr lang="en-IN" sz="2300" dirty="0"/>
              <a:t>- </a:t>
            </a:r>
            <a:r>
              <a:rPr lang="en-IN" sz="2300" dirty="0" err="1" smtClean="0"/>
              <a:t>Keys.ALT</a:t>
            </a:r>
            <a:r>
              <a:rPr lang="en-IN" sz="2300" dirty="0"/>
              <a:t>, </a:t>
            </a:r>
            <a:r>
              <a:rPr lang="en-IN" sz="2300" dirty="0" err="1"/>
              <a:t>Keys.SHIFT</a:t>
            </a:r>
            <a:r>
              <a:rPr lang="en-IN" sz="2300" dirty="0"/>
              <a:t>, or </a:t>
            </a:r>
            <a:r>
              <a:rPr lang="en-IN" sz="2300" dirty="0" err="1" smtClean="0"/>
              <a:t>Keys.CONTROL</a:t>
            </a:r>
            <a:endParaRPr lang="en-IN" sz="2300" dirty="0" smtClean="0"/>
          </a:p>
          <a:p>
            <a:pPr lvl="1"/>
            <a:r>
              <a:rPr lang="en-IN" dirty="0" err="1"/>
              <a:t>moveByOffset</a:t>
            </a:r>
            <a:r>
              <a:rPr lang="en-IN" dirty="0"/>
              <a:t>(x-offset, y-offset)</a:t>
            </a:r>
          </a:p>
          <a:p>
            <a:pPr lvl="1"/>
            <a:r>
              <a:rPr lang="en-IN" dirty="0" err="1"/>
              <a:t>moveToElement</a:t>
            </a:r>
            <a:r>
              <a:rPr lang="en-IN" dirty="0"/>
              <a:t>(</a:t>
            </a:r>
            <a:r>
              <a:rPr lang="en-IN" dirty="0" err="1"/>
              <a:t>toElement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release()</a:t>
            </a:r>
          </a:p>
          <a:p>
            <a:pPr lvl="1"/>
            <a:r>
              <a:rPr lang="en-IN" dirty="0" err="1"/>
              <a:t>sendKeys</a:t>
            </a:r>
            <a:r>
              <a:rPr lang="en-IN" dirty="0"/>
              <a:t>(</a:t>
            </a:r>
            <a:r>
              <a:rPr lang="en-IN" dirty="0" err="1"/>
              <a:t>onElement</a:t>
            </a:r>
            <a:r>
              <a:rPr lang="en-IN" dirty="0"/>
              <a:t>, </a:t>
            </a:r>
            <a:r>
              <a:rPr lang="en-IN" dirty="0" err="1"/>
              <a:t>charsequence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97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Module-13 </a:t>
            </a:r>
            <a:r>
              <a:rPr lang="af-ZA" sz="4000" dirty="0" smtClean="0">
                <a:solidFill>
                  <a:schemeClr val="accent1"/>
                </a:solidFill>
              </a:rPr>
              <a:t>Multiple Windows Handling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dirty="0" smtClean="0"/>
              <a:t>Multiple Browser Handling</a:t>
            </a:r>
          </a:p>
          <a:p>
            <a:endParaRPr lang="en-IN" dirty="0" smtClean="0"/>
          </a:p>
          <a:p>
            <a:r>
              <a:rPr lang="en-IN" dirty="0" smtClean="0"/>
              <a:t>Handling Popup/Alerts</a:t>
            </a:r>
          </a:p>
          <a:p>
            <a:endParaRPr lang="en-IN" dirty="0" smtClean="0"/>
          </a:p>
          <a:p>
            <a:r>
              <a:rPr lang="en-IN" dirty="0" smtClean="0"/>
              <a:t>Handling Frames</a:t>
            </a:r>
          </a:p>
        </p:txBody>
      </p:sp>
    </p:spTree>
    <p:extLst>
      <p:ext uri="{BB962C8B-B14F-4D97-AF65-F5344CB8AC3E}">
        <p14:creationId xmlns:p14="http://schemas.microsoft.com/office/powerpoint/2010/main" val="34976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Module-2 </a:t>
            </a:r>
            <a:r>
              <a:rPr lang="af-ZA" dirty="0" smtClean="0">
                <a:solidFill>
                  <a:srgbClr val="0070C0"/>
                </a:solidFill>
              </a:rPr>
              <a:t>Selenium IDE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af-ZA" dirty="0" smtClean="0"/>
              <a:t>Selenium IDE</a:t>
            </a:r>
          </a:p>
          <a:p>
            <a:pPr lvl="1"/>
            <a:r>
              <a:rPr lang="en-IN" dirty="0"/>
              <a:t>Introduction</a:t>
            </a:r>
          </a:p>
          <a:p>
            <a:pPr lvl="1"/>
            <a:r>
              <a:rPr lang="en-IN" dirty="0"/>
              <a:t>Setting up Selenium </a:t>
            </a:r>
            <a:r>
              <a:rPr lang="en-IN" dirty="0" smtClean="0"/>
              <a:t>IDE</a:t>
            </a:r>
          </a:p>
          <a:p>
            <a:pPr lvl="1"/>
            <a:r>
              <a:rPr lang="en-IN" dirty="0"/>
              <a:t>Record </a:t>
            </a:r>
            <a:r>
              <a:rPr lang="en-IN" dirty="0" smtClean="0"/>
              <a:t>, explain the recorded section and Playback in IDE</a:t>
            </a:r>
            <a:endParaRPr lang="en-IN" dirty="0"/>
          </a:p>
          <a:p>
            <a:pPr lvl="1"/>
            <a:r>
              <a:rPr lang="en-IN" dirty="0" smtClean="0"/>
              <a:t>Editing </a:t>
            </a:r>
            <a:r>
              <a:rPr lang="en-IN" dirty="0"/>
              <a:t>Scripts in Selenium </a:t>
            </a:r>
            <a:r>
              <a:rPr lang="en-IN" dirty="0" smtClean="0"/>
              <a:t>IDE</a:t>
            </a:r>
          </a:p>
          <a:p>
            <a:pPr lvl="1"/>
            <a:r>
              <a:rPr lang="af-ZA" dirty="0" smtClean="0"/>
              <a:t>Debugging the script</a:t>
            </a:r>
          </a:p>
          <a:p>
            <a:pPr lvl="1"/>
            <a:r>
              <a:rPr lang="af-ZA" dirty="0" smtClean="0"/>
              <a:t>Verify and assert</a:t>
            </a:r>
            <a:endParaRPr lang="en-IN" dirty="0" smtClean="0"/>
          </a:p>
          <a:p>
            <a:pPr lvl="1"/>
            <a:r>
              <a:rPr lang="en-IN" dirty="0"/>
              <a:t>IDE in detail – Features and </a:t>
            </a:r>
            <a:r>
              <a:rPr lang="en-IN" dirty="0" smtClean="0"/>
              <a:t>Components</a:t>
            </a:r>
          </a:p>
          <a:p>
            <a:pPr lvl="1"/>
            <a:r>
              <a:rPr lang="af-ZA" dirty="0" smtClean="0"/>
              <a:t>IDE Options</a:t>
            </a:r>
          </a:p>
          <a:p>
            <a:pPr lvl="1"/>
            <a:r>
              <a:rPr lang="af-ZA" dirty="0" smtClean="0"/>
              <a:t>IDE Format</a:t>
            </a:r>
          </a:p>
          <a:p>
            <a:pPr lvl="1"/>
            <a:r>
              <a:rPr lang="af-ZA" dirty="0" smtClean="0"/>
              <a:t>IDE Clipboard format</a:t>
            </a:r>
            <a:endParaRPr lang="en-IN" dirty="0"/>
          </a:p>
          <a:p>
            <a:pPr lvl="1"/>
            <a:r>
              <a:rPr lang="en-IN" dirty="0" smtClean="0"/>
              <a:t>Selenium </a:t>
            </a:r>
            <a:r>
              <a:rPr lang="en-IN" dirty="0"/>
              <a:t>Commands</a:t>
            </a:r>
          </a:p>
          <a:p>
            <a:pPr lvl="1"/>
            <a:r>
              <a:rPr lang="en-IN" dirty="0"/>
              <a:t>Adding Verification Points</a:t>
            </a:r>
          </a:p>
          <a:p>
            <a:pPr lvl="1"/>
            <a:r>
              <a:rPr lang="en-IN" dirty="0"/>
              <a:t>Script Examples</a:t>
            </a:r>
          </a:p>
          <a:p>
            <a:pPr lvl="1"/>
            <a:r>
              <a:rPr lang="en-IN" dirty="0"/>
              <a:t>Test </a:t>
            </a:r>
            <a:r>
              <a:rPr lang="en-IN" dirty="0" smtClean="0"/>
              <a:t>Suites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5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Module-14 </a:t>
            </a:r>
            <a:r>
              <a:rPr lang="af-ZA" dirty="0" smtClean="0">
                <a:solidFill>
                  <a:schemeClr val="accent1"/>
                </a:solidFill>
              </a:rPr>
              <a:t>Cookies &amp; ScreenShot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dirty="0" smtClean="0"/>
              <a:t>Handling Cookies</a:t>
            </a:r>
          </a:p>
          <a:p>
            <a:endParaRPr lang="en-IN" dirty="0" smtClean="0"/>
          </a:p>
          <a:p>
            <a:r>
              <a:rPr lang="en-IN" dirty="0" smtClean="0"/>
              <a:t>Taking Screenshots</a:t>
            </a:r>
          </a:p>
        </p:txBody>
      </p:sp>
    </p:spTree>
    <p:extLst>
      <p:ext uri="{BB962C8B-B14F-4D97-AF65-F5344CB8AC3E}">
        <p14:creationId xmlns:p14="http://schemas.microsoft.com/office/powerpoint/2010/main" val="11320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Module-3</a:t>
            </a:r>
            <a:r>
              <a:rPr lang="af-ZA" dirty="0" smtClean="0">
                <a:solidFill>
                  <a:srgbClr val="0070C0"/>
                </a:solidFill>
              </a:rPr>
              <a:t> Installation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>
            <a:normAutofit/>
          </a:bodyPr>
          <a:lstStyle/>
          <a:p>
            <a:r>
              <a:rPr lang="en-IN" dirty="0" smtClean="0"/>
              <a:t>Installation &amp; Execution</a:t>
            </a:r>
          </a:p>
          <a:p>
            <a:pPr lvl="1"/>
            <a:r>
              <a:rPr lang="en-IN" dirty="0" smtClean="0"/>
              <a:t>Downloading and Installing Java</a:t>
            </a:r>
          </a:p>
          <a:p>
            <a:pPr lvl="1"/>
            <a:r>
              <a:rPr lang="en-IN" dirty="0" smtClean="0"/>
              <a:t>Verifying Java</a:t>
            </a:r>
          </a:p>
          <a:p>
            <a:pPr lvl="1"/>
            <a:r>
              <a:rPr lang="en-IN" dirty="0"/>
              <a:t>Setting-up Java Environment </a:t>
            </a:r>
            <a:r>
              <a:rPr lang="en-IN" dirty="0" smtClean="0"/>
              <a:t>Variables</a:t>
            </a:r>
          </a:p>
          <a:p>
            <a:pPr lvl="1"/>
            <a:r>
              <a:rPr lang="en-IN" dirty="0" smtClean="0"/>
              <a:t>Downloading Eclipse and using eclipse</a:t>
            </a:r>
          </a:p>
          <a:p>
            <a:pPr lvl="1"/>
            <a:r>
              <a:rPr lang="en-IN" dirty="0" smtClean="0"/>
              <a:t>Downloading Selenium Web-Driver Libraries</a:t>
            </a:r>
          </a:p>
          <a:p>
            <a:pPr lvl="1"/>
            <a:r>
              <a:rPr lang="en-IN" dirty="0" smtClean="0"/>
              <a:t>Integrating Selenium to Eclipse</a:t>
            </a:r>
          </a:p>
          <a:p>
            <a:pPr lvl="1"/>
            <a:r>
              <a:rPr lang="en-IN" dirty="0" smtClean="0"/>
              <a:t>Exporting Java TC from IDE and running on eclipse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114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Module-4</a:t>
            </a:r>
            <a:r>
              <a:rPr lang="af-ZA" dirty="0" smtClean="0">
                <a:solidFill>
                  <a:srgbClr val="0070C0"/>
                </a:solidFill>
              </a:rPr>
              <a:t> Java OverView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 to Java</a:t>
            </a:r>
          </a:p>
          <a:p>
            <a:r>
              <a:rPr lang="en-IN" dirty="0" smtClean="0"/>
              <a:t>History of Java</a:t>
            </a:r>
          </a:p>
          <a:p>
            <a:r>
              <a:rPr lang="en-IN" dirty="0" smtClean="0"/>
              <a:t>Features of Java</a:t>
            </a:r>
          </a:p>
          <a:p>
            <a:r>
              <a:rPr lang="en-IN" dirty="0"/>
              <a:t>The way java </a:t>
            </a:r>
            <a:r>
              <a:rPr lang="en-IN" dirty="0" smtClean="0"/>
              <a:t>works</a:t>
            </a:r>
          </a:p>
          <a:p>
            <a:r>
              <a:rPr lang="en-IN" dirty="0" smtClean="0"/>
              <a:t>Class &amp; Object</a:t>
            </a:r>
          </a:p>
          <a:p>
            <a:r>
              <a:rPr lang="en-IN" dirty="0"/>
              <a:t>Java Class Structure</a:t>
            </a:r>
          </a:p>
          <a:p>
            <a:r>
              <a:rPr lang="en-IN" dirty="0"/>
              <a:t>Object Creation to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6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Module-5</a:t>
            </a:r>
            <a:r>
              <a:rPr lang="af-ZA" dirty="0" smtClean="0">
                <a:solidFill>
                  <a:srgbClr val="0070C0"/>
                </a:solidFill>
              </a:rPr>
              <a:t> Getting Started with Java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Write a Hello World Script</a:t>
            </a:r>
          </a:p>
          <a:p>
            <a:r>
              <a:rPr lang="en-IN" sz="2800" dirty="0" smtClean="0"/>
              <a:t>Writing a class with variable and method and accessing them within the class</a:t>
            </a:r>
          </a:p>
          <a:p>
            <a:r>
              <a:rPr lang="en-IN" sz="2800" dirty="0" smtClean="0"/>
              <a:t>Introduction to variables and data types</a:t>
            </a:r>
          </a:p>
          <a:p>
            <a:r>
              <a:rPr lang="en-IN" sz="2800" dirty="0" smtClean="0"/>
              <a:t>Writing two classes Student &amp; </a:t>
            </a:r>
            <a:r>
              <a:rPr lang="en-IN" sz="2800" dirty="0" err="1" smtClean="0"/>
              <a:t>GetStudentDetails</a:t>
            </a:r>
            <a:r>
              <a:rPr lang="en-IN" sz="2800" dirty="0" smtClean="0"/>
              <a:t>, and invoking Student class method and variables from </a:t>
            </a:r>
            <a:r>
              <a:rPr lang="en-IN" sz="2800" dirty="0" err="1" smtClean="0"/>
              <a:t>GetStudentDetails</a:t>
            </a:r>
            <a:endParaRPr lang="en-IN" sz="2800" dirty="0" smtClean="0"/>
          </a:p>
          <a:p>
            <a:r>
              <a:rPr lang="en-IN" sz="2800" dirty="0" smtClean="0"/>
              <a:t>Keywords</a:t>
            </a:r>
          </a:p>
          <a:p>
            <a:r>
              <a:rPr lang="en-IN" sz="2800" dirty="0" smtClean="0"/>
              <a:t>Identifiers</a:t>
            </a:r>
          </a:p>
          <a:p>
            <a:r>
              <a:rPr lang="en-IN" sz="2800" dirty="0" smtClean="0"/>
              <a:t>Brief Introduction to Access-Modifiers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78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Module-6</a:t>
            </a:r>
            <a:r>
              <a:rPr lang="af-ZA" dirty="0" smtClean="0">
                <a:solidFill>
                  <a:srgbClr val="0070C0"/>
                </a:solidFill>
              </a:rPr>
              <a:t> Variables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>
                <a:solidFill>
                  <a:srgbClr val="002060"/>
                </a:solidFill>
              </a:rPr>
              <a:t>Variables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3200" dirty="0" smtClean="0"/>
              <a:t>Instance Variables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3200" dirty="0" smtClean="0"/>
              <a:t>Local Variables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3200" dirty="0" smtClean="0"/>
              <a:t>Class Variables /Static Variables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af-ZA" sz="3200" dirty="0" smtClean="0"/>
              <a:t>Create examples to show Local and Instance Variables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af-ZA" sz="3200" dirty="0" smtClean="0"/>
              <a:t>Create examples to show static variable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02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Module-7</a:t>
            </a:r>
            <a:r>
              <a:rPr lang="af-ZA" dirty="0" smtClean="0">
                <a:solidFill>
                  <a:srgbClr val="0070C0"/>
                </a:solidFill>
              </a:rPr>
              <a:t>  Datatypes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4000" dirty="0" smtClean="0">
                <a:solidFill>
                  <a:srgbClr val="7030A0"/>
                </a:solidFill>
              </a:rPr>
              <a:t>Data types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/>
              <a:t>Primitive data types</a:t>
            </a:r>
          </a:p>
          <a:p>
            <a:pPr marL="1257300" lvl="2" indent="-457200">
              <a:buFont typeface="+mj-lt"/>
              <a:buAutoNum type="arabicPeriod"/>
            </a:pPr>
            <a:r>
              <a:rPr lang="af-ZA" b="1" dirty="0" smtClean="0"/>
              <a:t>Byte</a:t>
            </a:r>
          </a:p>
          <a:p>
            <a:pPr marL="1257300" lvl="2" indent="-457200">
              <a:buFont typeface="+mj-lt"/>
              <a:buAutoNum type="arabicPeriod"/>
            </a:pPr>
            <a:r>
              <a:rPr lang="af-ZA" b="1" dirty="0" smtClean="0"/>
              <a:t>Short</a:t>
            </a:r>
          </a:p>
          <a:p>
            <a:pPr marL="1257300" lvl="2" indent="-457200">
              <a:buFont typeface="+mj-lt"/>
              <a:buAutoNum type="arabicPeriod"/>
            </a:pPr>
            <a:r>
              <a:rPr lang="af-ZA" b="1" dirty="0" smtClean="0"/>
              <a:t>Int</a:t>
            </a:r>
          </a:p>
          <a:p>
            <a:pPr marL="1257300" lvl="2" indent="-457200">
              <a:buFont typeface="+mj-lt"/>
              <a:buAutoNum type="arabicPeriod"/>
            </a:pPr>
            <a:r>
              <a:rPr lang="af-ZA" b="1" dirty="0" smtClean="0"/>
              <a:t>Long</a:t>
            </a:r>
          </a:p>
          <a:p>
            <a:pPr marL="1257300" lvl="2" indent="-457200">
              <a:buFont typeface="+mj-lt"/>
              <a:buAutoNum type="arabicPeriod"/>
            </a:pPr>
            <a:r>
              <a:rPr lang="af-ZA" b="1" dirty="0" smtClean="0"/>
              <a:t>Float</a:t>
            </a:r>
          </a:p>
          <a:p>
            <a:pPr marL="1257300" lvl="2" indent="-457200">
              <a:buFont typeface="+mj-lt"/>
              <a:buAutoNum type="arabicPeriod"/>
            </a:pPr>
            <a:r>
              <a:rPr lang="af-ZA" b="1" dirty="0" smtClean="0"/>
              <a:t>Double</a:t>
            </a:r>
          </a:p>
          <a:p>
            <a:pPr marL="1257300" lvl="2" indent="-457200">
              <a:buFont typeface="+mj-lt"/>
              <a:buAutoNum type="arabicPeriod"/>
            </a:pPr>
            <a:r>
              <a:rPr lang="af-ZA" b="1" dirty="0" smtClean="0"/>
              <a:t>Boolean</a:t>
            </a:r>
          </a:p>
          <a:p>
            <a:pPr marL="1257300" lvl="2" indent="-457200">
              <a:buFont typeface="+mj-lt"/>
              <a:buAutoNum type="arabicPeriod"/>
            </a:pPr>
            <a:r>
              <a:rPr lang="af-ZA" b="1" dirty="0" smtClean="0"/>
              <a:t>Character</a:t>
            </a:r>
          </a:p>
          <a:p>
            <a:pPr marL="800100" lvl="2" indent="0">
              <a:buNone/>
            </a:pPr>
            <a:endParaRPr lang="en-IN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/>
              <a:t>Reference data types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75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Module-8 </a:t>
            </a:r>
            <a:r>
              <a:rPr lang="af-ZA" dirty="0" smtClean="0">
                <a:solidFill>
                  <a:srgbClr val="0070C0"/>
                </a:solidFill>
              </a:rPr>
              <a:t>Understanding Test Script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>
            <a:normAutofit/>
          </a:bodyPr>
          <a:lstStyle/>
          <a:p>
            <a:r>
              <a:rPr lang="en-IN" dirty="0" smtClean="0"/>
              <a:t>Understanding the test script exported from IDE</a:t>
            </a:r>
          </a:p>
          <a:p>
            <a:r>
              <a:rPr lang="en-IN" dirty="0" smtClean="0"/>
              <a:t>Writing the test script manually</a:t>
            </a:r>
          </a:p>
          <a:p>
            <a:pPr lvl="1"/>
            <a:r>
              <a:rPr lang="en-IN" dirty="0" smtClean="0"/>
              <a:t>Initializing the driver</a:t>
            </a:r>
          </a:p>
          <a:p>
            <a:pPr lvl="1"/>
            <a:r>
              <a:rPr lang="en-IN" dirty="0" smtClean="0"/>
              <a:t>Open the browser with the URL</a:t>
            </a:r>
          </a:p>
          <a:p>
            <a:pPr lvl="1"/>
            <a:r>
              <a:rPr lang="en-IN" dirty="0" smtClean="0"/>
              <a:t>Understanding implicit wait</a:t>
            </a:r>
          </a:p>
          <a:p>
            <a:pPr lvl="1"/>
            <a:r>
              <a:rPr lang="en-IN" dirty="0" smtClean="0"/>
              <a:t>Understating the selenium </a:t>
            </a:r>
            <a:r>
              <a:rPr lang="en-IN" dirty="0" err="1" smtClean="0"/>
              <a:t>api’s</a:t>
            </a:r>
            <a:endParaRPr lang="en-IN" dirty="0" smtClean="0"/>
          </a:p>
          <a:p>
            <a:pPr lvl="1"/>
            <a:r>
              <a:rPr lang="en-IN" dirty="0" smtClean="0"/>
              <a:t>What is </a:t>
            </a:r>
            <a:r>
              <a:rPr lang="en-IN" dirty="0" err="1" smtClean="0"/>
              <a:t>WebElement</a:t>
            </a:r>
            <a:endParaRPr lang="en-IN" dirty="0" smtClean="0"/>
          </a:p>
          <a:p>
            <a:pPr lvl="1"/>
            <a:r>
              <a:rPr lang="en-IN" dirty="0" smtClean="0"/>
              <a:t>What is locator and types of locators</a:t>
            </a:r>
          </a:p>
        </p:txBody>
      </p:sp>
    </p:spTree>
    <p:extLst>
      <p:ext uri="{BB962C8B-B14F-4D97-AF65-F5344CB8AC3E}">
        <p14:creationId xmlns:p14="http://schemas.microsoft.com/office/powerpoint/2010/main" val="22216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af-ZA" dirty="0" smtClean="0">
                <a:solidFill>
                  <a:srgbClr val="C00000"/>
                </a:solidFill>
              </a:rPr>
              <a:t>Module-9 </a:t>
            </a:r>
            <a:r>
              <a:rPr lang="af-ZA" dirty="0" smtClean="0">
                <a:solidFill>
                  <a:srgbClr val="0070C0"/>
                </a:solidFill>
              </a:rPr>
              <a:t>Locators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>
            <a:normAutofit/>
          </a:bodyPr>
          <a:lstStyle/>
          <a:p>
            <a:r>
              <a:rPr lang="en-IN" dirty="0" smtClean="0"/>
              <a:t>Types of Locators</a:t>
            </a:r>
          </a:p>
          <a:p>
            <a:pPr lvl="1"/>
            <a:r>
              <a:rPr lang="en-IN" dirty="0"/>
              <a:t>ID</a:t>
            </a:r>
          </a:p>
          <a:p>
            <a:pPr lvl="1"/>
            <a:r>
              <a:rPr lang="en-IN" dirty="0"/>
              <a:t>Name</a:t>
            </a:r>
          </a:p>
          <a:p>
            <a:pPr lvl="1"/>
            <a:r>
              <a:rPr lang="en-IN" dirty="0" err="1" smtClean="0"/>
              <a:t>LinkText</a:t>
            </a:r>
            <a:endParaRPr lang="en-IN" dirty="0" smtClean="0"/>
          </a:p>
          <a:p>
            <a:pPr lvl="1"/>
            <a:r>
              <a:rPr lang="en-IN" dirty="0" err="1" smtClean="0"/>
              <a:t>ClassName</a:t>
            </a:r>
            <a:endParaRPr lang="en-IN" dirty="0"/>
          </a:p>
          <a:p>
            <a:pPr lvl="1"/>
            <a:r>
              <a:rPr lang="en-IN" dirty="0"/>
              <a:t>Partial Link Text</a:t>
            </a:r>
          </a:p>
          <a:p>
            <a:pPr lvl="1"/>
            <a:r>
              <a:rPr lang="en-IN" dirty="0"/>
              <a:t>Tag Name</a:t>
            </a:r>
          </a:p>
          <a:p>
            <a:pPr lvl="1"/>
            <a:r>
              <a:rPr lang="en-IN" dirty="0" err="1"/>
              <a:t>Xpath</a:t>
            </a:r>
            <a:endParaRPr lang="en-IN" dirty="0"/>
          </a:p>
          <a:p>
            <a:pPr lvl="1"/>
            <a:r>
              <a:rPr lang="en-IN" dirty="0"/>
              <a:t>CSS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483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567</Words>
  <Application>Microsoft Office PowerPoint</Application>
  <PresentationFormat>On-screen Show (4:3)</PresentationFormat>
  <Paragraphs>221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Module-1  Selenium Overview</vt:lpstr>
      <vt:lpstr>Module-2 Selenium IDE</vt:lpstr>
      <vt:lpstr>Module-3 Installation</vt:lpstr>
      <vt:lpstr>Module-4 Java OverView</vt:lpstr>
      <vt:lpstr>Module-5 Getting Started with Java</vt:lpstr>
      <vt:lpstr>Module-6 Variables</vt:lpstr>
      <vt:lpstr>Module-7  Datatypes</vt:lpstr>
      <vt:lpstr>Module-8 Understanding Test Script</vt:lpstr>
      <vt:lpstr>Module-9 Locators</vt:lpstr>
      <vt:lpstr>Module-10 XPATH and CSS</vt:lpstr>
      <vt:lpstr>Module-10 WebElement Methods</vt:lpstr>
      <vt:lpstr>Module-10 WebElement Methods</vt:lpstr>
      <vt:lpstr>Module-11 Exploring WebElement Methods</vt:lpstr>
      <vt:lpstr>Module Operators</vt:lpstr>
      <vt:lpstr>Module Flow-Control</vt:lpstr>
      <vt:lpstr>Module-10 Test-NG-Framework</vt:lpstr>
      <vt:lpstr>Module-11 Running on Different Browsers</vt:lpstr>
      <vt:lpstr>Module-12 Handling  Keyboard &amp; Mouse Events</vt:lpstr>
      <vt:lpstr>Module-13 Multiple Windows Handling</vt:lpstr>
      <vt:lpstr>Module-14 Cookies &amp; ScreenShot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deepak</cp:lastModifiedBy>
  <cp:revision>69</cp:revision>
  <dcterms:created xsi:type="dcterms:W3CDTF">2006-08-16T00:00:00Z</dcterms:created>
  <dcterms:modified xsi:type="dcterms:W3CDTF">2015-08-06T15:34:49Z</dcterms:modified>
</cp:coreProperties>
</file>