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1" r:id="rId5"/>
    <p:sldId id="262" r:id="rId6"/>
    <p:sldId id="289" r:id="rId7"/>
    <p:sldId id="290" r:id="rId8"/>
    <p:sldId id="291" r:id="rId9"/>
    <p:sldId id="281" r:id="rId10"/>
    <p:sldId id="282" r:id="rId11"/>
    <p:sldId id="288" r:id="rId12"/>
    <p:sldId id="264" r:id="rId13"/>
    <p:sldId id="286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99" r:id="rId22"/>
    <p:sldId id="300" r:id="rId23"/>
    <p:sldId id="292" r:id="rId24"/>
    <p:sldId id="293" r:id="rId25"/>
    <p:sldId id="301" r:id="rId26"/>
    <p:sldId id="294" r:id="rId27"/>
    <p:sldId id="295" r:id="rId28"/>
    <p:sldId id="296" r:id="rId29"/>
    <p:sldId id="297" r:id="rId30"/>
    <p:sldId id="298" r:id="rId31"/>
    <p:sldId id="280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79537" autoAdjust="0"/>
  </p:normalViewPr>
  <p:slideViewPr>
    <p:cSldViewPr>
      <p:cViewPr varScale="1">
        <p:scale>
          <a:sx n="58" d="100"/>
          <a:sy n="58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4C47A-7EE6-442B-8BC3-E10B9ED37FE9}" type="datetimeFigureOut">
              <a:rPr lang="en-IN" smtClean="0"/>
              <a:t>16-08-2015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B3C3-BC88-4C4A-A22A-F23F60D0B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34786-6256-4EAF-ACD5-0DD043C58D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1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34786-6256-4EAF-ACD5-0DD043C58D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6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34786-6256-4EAF-ACD5-0DD043C58D5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.googlecode.com/git/docs/api/java/org/openqa/selenium/JavascriptExecuto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maven.jsp" TargetMode="External"/><Relationship Id="rId2" Type="http://schemas.openxmlformats.org/officeDocument/2006/relationships/hyperlink" Target="http://maven.apache.org/surefire/maven-surefire-plugin/examples/jun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rgbClr val="C00000"/>
                </a:solidFill>
              </a:rPr>
              <a:t>Introduction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Selenium is an automation tool which is used to automation  web application.</a:t>
            </a:r>
          </a:p>
          <a:p>
            <a:endParaRPr lang="en-IN" sz="2400" dirty="0"/>
          </a:p>
          <a:p>
            <a:r>
              <a:rPr lang="en-IN" sz="2400" dirty="0" smtClean="0">
                <a:solidFill>
                  <a:srgbClr val="C00000"/>
                </a:solidFill>
              </a:rPr>
              <a:t>History of Selenium:</a:t>
            </a:r>
          </a:p>
          <a:p>
            <a:pPr lvl="1"/>
            <a:r>
              <a:rPr lang="en-IN" sz="2000" dirty="0" smtClean="0">
                <a:solidFill>
                  <a:schemeClr val="tx2"/>
                </a:solidFill>
              </a:rPr>
              <a:t>Selenium was originally developed by Jason Huggins in 2004 as an internal tool at “Thought Works”, and in the same year it made open source.</a:t>
            </a:r>
          </a:p>
          <a:p>
            <a:pPr lvl="1"/>
            <a:r>
              <a:rPr lang="en-IN" sz="2000" dirty="0" smtClean="0">
                <a:solidFill>
                  <a:schemeClr val="tx2"/>
                </a:solidFill>
              </a:rPr>
              <a:t>Later Thought works and Google continued to develop the selenium.</a:t>
            </a:r>
          </a:p>
          <a:p>
            <a:pPr lvl="1"/>
            <a:r>
              <a:rPr lang="en-IN" sz="2000" dirty="0" smtClean="0">
                <a:solidFill>
                  <a:schemeClr val="tx2"/>
                </a:solidFill>
              </a:rPr>
              <a:t>As its made open source any one can contribute to selenium.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400" dirty="0" smtClean="0">
                <a:solidFill>
                  <a:srgbClr val="C00000"/>
                </a:solidFill>
              </a:rPr>
              <a:t>Why Selenium?</a:t>
            </a:r>
          </a:p>
          <a:p>
            <a:pPr lvl="1"/>
            <a:endParaRPr lang="en-IN" sz="2000" dirty="0" smtClean="0">
              <a:solidFill>
                <a:srgbClr val="C00000"/>
              </a:solidFill>
            </a:endParaRPr>
          </a:p>
          <a:p>
            <a:pPr lvl="1"/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Selenese-Commands continuation…..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Check(): To check the check box.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selectPopUp</a:t>
            </a:r>
            <a:r>
              <a:rPr lang="en-US" sz="1800" dirty="0"/>
              <a:t>(): To identify the pop up window.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selectWindow</a:t>
            </a:r>
            <a:r>
              <a:rPr lang="en-US" sz="1800" dirty="0"/>
              <a:t>(): To identify the child window.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selectFrame</a:t>
            </a:r>
            <a:r>
              <a:rPr lang="en-US" sz="1800" dirty="0"/>
              <a:t>(): To identify the frame.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getAlert</a:t>
            </a:r>
            <a:r>
              <a:rPr lang="en-US" sz="1800" dirty="0"/>
              <a:t>(): To Click ok on alert box.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getConfirmation</a:t>
            </a:r>
            <a:r>
              <a:rPr lang="en-US" sz="1800" dirty="0"/>
              <a:t>(): To click ok on confirmation message.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chooseCancelOnNextConfirmation</a:t>
            </a:r>
            <a:r>
              <a:rPr lang="en-US" sz="1800" dirty="0"/>
              <a:t>(): To click Cancel on next displayed      					       confirmation message.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chooseOkOnNextConfirmation</a:t>
            </a:r>
            <a:r>
              <a:rPr lang="en-US" sz="1800" dirty="0"/>
              <a:t>(): To click Cancel on next displayed      					       confirmation message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Verify&lt;&gt;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Assert&lt;&gt;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XPATH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N" sz="1800" dirty="0" err="1"/>
              <a:t>WebDriver</a:t>
            </a:r>
            <a:r>
              <a:rPr lang="en-IN" sz="1800" dirty="0"/>
              <a:t> uses </a:t>
            </a:r>
            <a:r>
              <a:rPr lang="en-IN" sz="1800" dirty="0" err="1"/>
              <a:t>XPath</a:t>
            </a:r>
            <a:r>
              <a:rPr lang="en-IN" sz="1800" dirty="0"/>
              <a:t> to identify a </a:t>
            </a:r>
            <a:r>
              <a:rPr lang="en-IN" sz="1800" dirty="0" err="1"/>
              <a:t>WebElement</a:t>
            </a:r>
            <a:r>
              <a:rPr lang="en-IN" sz="1800" dirty="0"/>
              <a:t> on the web page. </a:t>
            </a:r>
          </a:p>
          <a:p>
            <a:pPr>
              <a:lnSpc>
                <a:spcPct val="80000"/>
              </a:lnSpc>
            </a:pPr>
            <a:r>
              <a:rPr lang="en-IN" sz="1800" dirty="0" err="1"/>
              <a:t>XPath</a:t>
            </a:r>
            <a:r>
              <a:rPr lang="en-IN" sz="1800" dirty="0"/>
              <a:t> is a short name for the XML path. 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The HTML for our web page is also one form of the XML document.</a:t>
            </a:r>
          </a:p>
          <a:p>
            <a:pPr>
              <a:lnSpc>
                <a:spcPct val="80000"/>
              </a:lnSpc>
            </a:pPr>
            <a:endParaRPr lang="en-IN" sz="1800" dirty="0"/>
          </a:p>
          <a:p>
            <a:pPr>
              <a:lnSpc>
                <a:spcPct val="80000"/>
              </a:lnSpc>
            </a:pPr>
            <a:r>
              <a:rPr lang="en-IN" sz="1800" dirty="0"/>
              <a:t>The root element is identified as //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To identify all the div elements, the syntax will be //div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To identify the link tags that are within the div element, the syntax will be //div/a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To identify all the elements with a tag, we use *. The syntax will be //div/*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To identify all the div elements that are at three levels down from the root, we can use //*/*/div</a:t>
            </a:r>
          </a:p>
          <a:p>
            <a:pPr>
              <a:lnSpc>
                <a:spcPct val="80000"/>
              </a:lnSpc>
            </a:pPr>
            <a:r>
              <a:rPr lang="en-IN" sz="1800" dirty="0"/>
              <a:t>To identify specific elements, we use attribute values of those elements, such as //div/a[@id='</a:t>
            </a:r>
            <a:r>
              <a:rPr lang="en-IN" sz="1800" dirty="0" err="1"/>
              <a:t>attrValue</a:t>
            </a:r>
            <a:r>
              <a:rPr lang="en-IN" sz="1800" dirty="0"/>
              <a:t>'], which will return the anchor element.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0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Installation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Prerequisites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Java 1.6 above must be installed.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Firefox browser must be installed.</a:t>
            </a:r>
          </a:p>
          <a:p>
            <a:pPr lvl="1">
              <a:buFont typeface="Wingdings" pitchFamily="2" charset="2"/>
              <a:buChar char="§"/>
            </a:pP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Selenium Installation:</a:t>
            </a:r>
          </a:p>
          <a:p>
            <a:pPr lvl="1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83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close and quit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close( )</a:t>
            </a:r>
            <a:r>
              <a:rPr lang="en-IN" dirty="0"/>
              <a:t> </a:t>
            </a:r>
            <a:r>
              <a:rPr lang="en-IN" dirty="0" err="1"/>
              <a:t>WebDriver</a:t>
            </a:r>
            <a:r>
              <a:rPr lang="en-IN" dirty="0"/>
              <a:t> command closes the Browser window which is in focus.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If there are more than one Browser window opened by the Selenium Automation, then the close( ) command will only close the Browser window which is having focus at that time. It wont close the remaining Browser windows.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Where as </a:t>
            </a:r>
            <a:r>
              <a:rPr lang="en-IN" b="1" dirty="0"/>
              <a:t>quit( )</a:t>
            </a:r>
            <a:r>
              <a:rPr lang="en-IN" dirty="0"/>
              <a:t> </a:t>
            </a:r>
            <a:r>
              <a:rPr lang="en-IN" dirty="0" err="1"/>
              <a:t>WebDriver</a:t>
            </a:r>
            <a:r>
              <a:rPr lang="en-IN" dirty="0"/>
              <a:t> command is generally used to shut down the </a:t>
            </a:r>
            <a:r>
              <a:rPr lang="en-IN" dirty="0" err="1"/>
              <a:t>WebDrivers</a:t>
            </a:r>
            <a:r>
              <a:rPr lang="en-IN" dirty="0"/>
              <a:t> instance. Hence it closes all the Browser windows that are opened by the Selenium Automation.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close( )</a:t>
            </a:r>
            <a:r>
              <a:rPr lang="en-IN" dirty="0"/>
              <a:t> and </a:t>
            </a:r>
            <a:r>
              <a:rPr lang="en-IN" b="1" dirty="0"/>
              <a:t>quit( )</a:t>
            </a:r>
            <a:r>
              <a:rPr lang="en-IN" dirty="0"/>
              <a:t> work in the similar way when Selenium Automation opens only single Browser window. </a:t>
            </a:r>
            <a:r>
              <a:rPr lang="en-IN"/>
              <a:t>They differ in their functionality when there are more than one Browser windows opened by the Selenium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13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SELENIUM RC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RC stands for Remote Control.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is a Server and launches the Browser.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acts as a API and Library of Selenium.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We need to configure the Selenium RC with the supported language, then we can automate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8040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 RC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Download the Selenium </a:t>
            </a:r>
            <a:r>
              <a:rPr lang="en-IN" sz="1800" dirty="0" smtClean="0"/>
              <a:t>RC  </a:t>
            </a:r>
            <a:r>
              <a:rPr lang="en-IN" sz="1800" dirty="0"/>
              <a:t>from</a:t>
            </a:r>
          </a:p>
          <a:p>
            <a:pPr lvl="1"/>
            <a:r>
              <a:rPr lang="en-IN" sz="1400" dirty="0"/>
              <a:t> </a:t>
            </a:r>
            <a:r>
              <a:rPr lang="en-IN" sz="1400" dirty="0">
                <a:hlinkClick r:id="rId2"/>
              </a:rPr>
              <a:t>http://www.seleniumhq.org/download/</a:t>
            </a:r>
            <a:endParaRPr lang="en-IN" sz="14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Add the downloaded jar in the project class path.</a:t>
            </a:r>
          </a:p>
          <a:p>
            <a:pPr lvl="2"/>
            <a:r>
              <a:rPr lang="en-IN" dirty="0"/>
              <a:t>“</a:t>
            </a:r>
            <a:r>
              <a:rPr lang="en-IN" dirty="0" smtClean="0">
                <a:solidFill>
                  <a:srgbClr val="FF0000"/>
                </a:solidFill>
              </a:rPr>
              <a:t>selenium-server-standalone-2.44.0.jar</a:t>
            </a:r>
            <a:r>
              <a:rPr lang="en-IN" dirty="0" smtClean="0"/>
              <a:t>”</a:t>
            </a:r>
            <a:endParaRPr lang="en-IN" dirty="0"/>
          </a:p>
        </p:txBody>
      </p:sp>
      <p:pic>
        <p:nvPicPr>
          <p:cNvPr id="3075" name="Picture 3" descr="C:\Users\deepak\Desktop\Work\Selenium\Selenium_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6962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Selenium RC – Start Server &amp; Run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IN" dirty="0" smtClean="0"/>
              <a:t>To start server,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Selenium RC Script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deepak\Desktop\Work\Selenium\Selenium_RC_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" y="3810000"/>
            <a:ext cx="85931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 RC in other browsers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Selenium RC in chrome</a:t>
            </a:r>
          </a:p>
          <a:p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7964"/>
            <a:ext cx="7924800" cy="64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9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 Web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Selenium </a:t>
            </a:r>
            <a:r>
              <a:rPr lang="en-IN" dirty="0" err="1"/>
              <a:t>WebDriver</a:t>
            </a:r>
            <a:r>
              <a:rPr lang="en-IN" dirty="0"/>
              <a:t> fits in the same role as RC </a:t>
            </a:r>
            <a:r>
              <a:rPr lang="en-IN" dirty="0" smtClean="0"/>
              <a:t>did.</a:t>
            </a:r>
          </a:p>
          <a:p>
            <a:endParaRPr lang="en-IN" dirty="0" smtClean="0"/>
          </a:p>
          <a:p>
            <a:r>
              <a:rPr lang="en-IN" dirty="0" err="1"/>
              <a:t>WebDriver</a:t>
            </a:r>
            <a:r>
              <a:rPr lang="en-IN" dirty="0"/>
              <a:t> is designed in a simpler and more concise programming interface along with addressing some limitations in the Selenium-RC API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It drives the browser much more effectively and overcomes the limitations of Selenium 1.x which affected our functional test coverage, like the file upload or download, pop-ups and dialogs barrier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47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 Web driver -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/>
              <a:t>Download the Selenium </a:t>
            </a:r>
            <a:r>
              <a:rPr lang="en-IN" sz="1800" dirty="0" smtClean="0"/>
              <a:t>Web driver  </a:t>
            </a:r>
            <a:r>
              <a:rPr lang="en-IN" sz="1800" dirty="0"/>
              <a:t>from</a:t>
            </a:r>
          </a:p>
          <a:p>
            <a:pPr lvl="1"/>
            <a:r>
              <a:rPr lang="en-IN" sz="1400" dirty="0"/>
              <a:t> </a:t>
            </a:r>
            <a:r>
              <a:rPr lang="en-IN" sz="1400" dirty="0">
                <a:hlinkClick r:id="rId2"/>
              </a:rPr>
              <a:t>http://</a:t>
            </a:r>
            <a:r>
              <a:rPr lang="en-IN" sz="1400" dirty="0" smtClean="0">
                <a:hlinkClick r:id="rId2"/>
              </a:rPr>
              <a:t>www.seleniumhq.org/download/</a:t>
            </a:r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r>
              <a:rPr lang="en-IN" sz="1700" dirty="0" smtClean="0"/>
              <a:t>Download above driver for Internet explorer, for fire fox no need to download anything.</a:t>
            </a:r>
            <a:endParaRPr lang="en-IN" dirty="0"/>
          </a:p>
        </p:txBody>
      </p:sp>
      <p:pic>
        <p:nvPicPr>
          <p:cNvPr id="6146" name="Picture 2" descr="C:\Users\deepak\Desktop\Work\Selenium\Selenium_Web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64327"/>
            <a:ext cx="74676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FEATURES </a:t>
            </a:r>
            <a:r>
              <a:rPr lang="en-US" sz="2800" dirty="0" smtClean="0">
                <a:solidFill>
                  <a:srgbClr val="C00000"/>
                </a:solidFill>
              </a:rPr>
              <a:t>OF </a:t>
            </a:r>
            <a:r>
              <a:rPr lang="en-US" sz="2800" dirty="0">
                <a:solidFill>
                  <a:srgbClr val="C00000"/>
                </a:solidFill>
              </a:rPr>
              <a:t>SELENIUM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Selenium </a:t>
            </a:r>
            <a:r>
              <a:rPr lang="en-US" sz="2400" dirty="0"/>
              <a:t>is an open source tool (No cost Involved in it).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Browsers Supported: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Firefox</a:t>
            </a:r>
            <a:r>
              <a:rPr lang="en-US" sz="2000" dirty="0"/>
              <a:t>, </a:t>
            </a:r>
            <a:r>
              <a:rPr lang="en-US" sz="2000" dirty="0" smtClean="0"/>
              <a:t>IE, Safari</a:t>
            </a:r>
            <a:r>
              <a:rPr lang="en-US" sz="2000" dirty="0"/>
              <a:t>, </a:t>
            </a:r>
            <a:r>
              <a:rPr lang="en-US" sz="2000" dirty="0" smtClean="0"/>
              <a:t>Chrome, Opera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Programming Languages Supported: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 C#, Haskell, Java, JavaScript, Objective-C, Pearl, PHP, Python, Ruby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Platforms Supported:  </a:t>
            </a:r>
            <a:r>
              <a:rPr lang="en-US" sz="1800" dirty="0"/>
              <a:t>Selenium test can be executed on </a:t>
            </a:r>
            <a:r>
              <a:rPr lang="en-US" sz="1800" dirty="0" smtClean="0"/>
              <a:t>any of below platforms,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Windows</a:t>
            </a:r>
            <a:r>
              <a:rPr lang="en-US" sz="2000" dirty="0"/>
              <a:t>, Linux and Mac.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Community support, frequent release updates to support  new version of browsers,  platforms, etc.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u="sng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3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Selenium Web driver- Write &amp; Run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Test Script on Firefox browser using selenium </a:t>
            </a:r>
            <a:r>
              <a:rPr lang="en-IN" dirty="0" err="1" smtClean="0"/>
              <a:t>webdriver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Test Script on </a:t>
            </a:r>
            <a:r>
              <a:rPr lang="en-IN" dirty="0" smtClean="0"/>
              <a:t>IE browser </a:t>
            </a:r>
            <a:r>
              <a:rPr lang="en-IN" dirty="0"/>
              <a:t>using selenium </a:t>
            </a:r>
            <a:r>
              <a:rPr lang="en-IN" dirty="0" err="1"/>
              <a:t>webdriver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Run scripts on other browser download corresponding browser drivers.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6539"/>
            <a:ext cx="7924800" cy="145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deepak\Desktop\Work\Selenium\Selenium_IE_Dri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0" y="3733800"/>
            <a:ext cx="7723909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functions</a:t>
            </a: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A Select function allows you select or deselect values from a drop-down box or a radio button. It includes a list of Selenium API methods to work with select boxes that contain the </a:t>
            </a:r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&lt;select&gt;</a:t>
            </a:r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…</a:t>
            </a:r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&lt;/select&gt;</a:t>
            </a:r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 tags. These functions interact with the UI </a:t>
            </a:r>
            <a:r>
              <a:rPr lang="en-IN" dirty="0" err="1">
                <a:latin typeface="+mj-lt"/>
                <a:ea typeface="Verdana" pitchFamily="34" charset="0"/>
                <a:cs typeface="Verdana" pitchFamily="34" charset="0"/>
              </a:rPr>
              <a:t>comboboxes</a:t>
            </a:r>
            <a:r>
              <a:rPr lang="en-IN" dirty="0">
                <a:latin typeface="+mj-lt"/>
                <a:ea typeface="Verdana" pitchFamily="34" charset="0"/>
                <a:cs typeface="Verdana" pitchFamily="34" charset="0"/>
              </a:rPr>
              <a:t> to select options.</a:t>
            </a:r>
            <a:endParaRPr lang="en-IN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G:\Repos\Material\Imgs\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5579"/>
            <a:ext cx="8229600" cy="40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Window functions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Tests on specific Firefox versions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5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Handling Ajax websites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Timeouts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 err="1"/>
              <a:t>implicitlyWait</a:t>
            </a:r>
            <a:r>
              <a:rPr lang="en-IN" sz="2000" b="1" dirty="0" smtClean="0"/>
              <a:t>():-</a:t>
            </a:r>
            <a:r>
              <a:rPr lang="en-IN" sz="2000" dirty="0" smtClean="0"/>
              <a:t> </a:t>
            </a:r>
            <a:r>
              <a:rPr lang="en-IN" sz="2000" dirty="0"/>
              <a:t>An implicit wait waits for an element to </a:t>
            </a:r>
            <a:r>
              <a:rPr lang="en-IN" sz="2000" dirty="0" smtClean="0"/>
              <a:t>appear. </a:t>
            </a:r>
            <a:r>
              <a:rPr lang="en-IN" sz="2000" dirty="0"/>
              <a:t>It lets you to poll the DOM for a specific time period until an element is found. The implicit wait is active from the start to the end of the test execution, that is, till the web page is </a:t>
            </a:r>
            <a:r>
              <a:rPr lang="en-IN" sz="2000" dirty="0" smtClean="0"/>
              <a:t>closed, and is applicable for all elements.</a:t>
            </a:r>
          </a:p>
          <a:p>
            <a:pPr marL="0" indent="0">
              <a:buNone/>
            </a:pPr>
            <a:r>
              <a:rPr lang="en-IN" sz="2000" i="1" dirty="0" err="1">
                <a:solidFill>
                  <a:srgbClr val="FF0000"/>
                </a:solidFill>
              </a:rPr>
              <a:t>driver.manage</a:t>
            </a:r>
            <a:r>
              <a:rPr lang="en-IN" sz="2000" i="1" dirty="0">
                <a:solidFill>
                  <a:srgbClr val="FF0000"/>
                </a:solidFill>
              </a:rPr>
              <a:t>().timeouts</a:t>
            </a:r>
            <a:r>
              <a:rPr lang="en-IN" sz="2000" i="1" dirty="0" smtClean="0">
                <a:solidFill>
                  <a:srgbClr val="FF0000"/>
                </a:solidFill>
              </a:rPr>
              <a:t>().</a:t>
            </a:r>
            <a:r>
              <a:rPr lang="en-IN" sz="2000" i="1" dirty="0">
                <a:solidFill>
                  <a:srgbClr val="7030A0"/>
                </a:solidFill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</a:rPr>
              <a:t>implicitlyWait</a:t>
            </a:r>
            <a:r>
              <a:rPr lang="en-IN" sz="2000" i="1" dirty="0" smtClean="0">
                <a:solidFill>
                  <a:srgbClr val="FF0000"/>
                </a:solidFill>
              </a:rPr>
              <a:t>(</a:t>
            </a:r>
            <a:r>
              <a:rPr lang="en-IN" sz="2000" b="1" i="1" dirty="0" smtClean="0">
                <a:solidFill>
                  <a:srgbClr val="FF0000"/>
                </a:solidFill>
              </a:rPr>
              <a:t>long, </a:t>
            </a:r>
            <a:r>
              <a:rPr lang="en-IN" sz="2000" b="1" i="1" dirty="0" err="1">
                <a:solidFill>
                  <a:srgbClr val="FF0000"/>
                </a:solidFill>
              </a:rPr>
              <a:t>TimeUnit</a:t>
            </a:r>
            <a:r>
              <a:rPr lang="en-IN" sz="2000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i="1" dirty="0" err="1" smtClean="0">
                <a:solidFill>
                  <a:srgbClr val="7030A0"/>
                </a:solidFill>
              </a:rPr>
              <a:t>driver.manage</a:t>
            </a:r>
            <a:r>
              <a:rPr lang="en-IN" sz="2000" i="1" dirty="0">
                <a:solidFill>
                  <a:srgbClr val="7030A0"/>
                </a:solidFill>
              </a:rPr>
              <a:t>().timeouts().</a:t>
            </a:r>
            <a:r>
              <a:rPr lang="en-IN" sz="2000" i="1" dirty="0" err="1">
                <a:solidFill>
                  <a:srgbClr val="7030A0"/>
                </a:solidFill>
              </a:rPr>
              <a:t>implicitlyWait</a:t>
            </a:r>
            <a:r>
              <a:rPr lang="en-IN" sz="2000" i="1" dirty="0">
                <a:solidFill>
                  <a:srgbClr val="7030A0"/>
                </a:solidFill>
              </a:rPr>
              <a:t>(30, </a:t>
            </a:r>
            <a:r>
              <a:rPr lang="en-IN" sz="2000" i="1" dirty="0" err="1">
                <a:solidFill>
                  <a:srgbClr val="7030A0"/>
                </a:solidFill>
              </a:rPr>
              <a:t>TimeUnit.SECONDS</a:t>
            </a:r>
            <a:r>
              <a:rPr lang="en-IN" sz="2000" i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IN" sz="2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b="1" dirty="0" err="1" smtClean="0"/>
              <a:t>pageLoadTimeout</a:t>
            </a:r>
            <a:r>
              <a:rPr lang="en-IN" sz="2000" b="1" dirty="0"/>
              <a:t>()</a:t>
            </a:r>
            <a:r>
              <a:rPr lang="en-IN" sz="2000" b="1" dirty="0"/>
              <a:t>: </a:t>
            </a:r>
            <a:r>
              <a:rPr lang="en-IN" sz="2000" b="1" dirty="0" smtClean="0"/>
              <a:t>-</a:t>
            </a:r>
            <a:r>
              <a:rPr lang="en-IN" sz="2000" dirty="0" smtClean="0"/>
              <a:t>The</a:t>
            </a:r>
            <a:r>
              <a:rPr lang="en-IN" sz="2000" dirty="0"/>
              <a:t> </a:t>
            </a:r>
            <a:r>
              <a:rPr lang="en-IN" sz="2000" dirty="0" err="1"/>
              <a:t>pageLoad</a:t>
            </a:r>
            <a:r>
              <a:rPr lang="en-IN" sz="2000" dirty="0"/>
              <a:t> timeout method waits for the entire page to be loaded within a specific time period. A timeout exception will be thrown whenever a page takes more than the expected time to load. The following is the syntax for this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i="1" dirty="0" err="1" smtClean="0">
                <a:solidFill>
                  <a:srgbClr val="7030A0"/>
                </a:solidFill>
              </a:rPr>
              <a:t>driver.manage</a:t>
            </a:r>
            <a:r>
              <a:rPr lang="en-IN" sz="2000" i="1" dirty="0">
                <a:solidFill>
                  <a:srgbClr val="7030A0"/>
                </a:solidFill>
              </a:rPr>
              <a:t>().timeouts().</a:t>
            </a:r>
            <a:r>
              <a:rPr lang="en-IN" sz="2000" i="1" dirty="0" err="1">
                <a:solidFill>
                  <a:srgbClr val="7030A0"/>
                </a:solidFill>
              </a:rPr>
              <a:t>implicitlyWait</a:t>
            </a:r>
            <a:r>
              <a:rPr lang="en-IN" sz="2000" i="1" dirty="0">
                <a:solidFill>
                  <a:srgbClr val="7030A0"/>
                </a:solidFill>
              </a:rPr>
              <a:t>(30, </a:t>
            </a:r>
            <a:r>
              <a:rPr lang="en-IN" sz="2000" i="1" dirty="0" err="1">
                <a:solidFill>
                  <a:srgbClr val="7030A0"/>
                </a:solidFill>
              </a:rPr>
              <a:t>TimeUnit.SECONDS</a:t>
            </a:r>
            <a:r>
              <a:rPr lang="en-IN" sz="2000" i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IN" sz="20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b="1" dirty="0" err="1"/>
              <a:t>setScriptTimeout</a:t>
            </a:r>
            <a:r>
              <a:rPr lang="en-IN" sz="2000" b="1" dirty="0" smtClean="0"/>
              <a:t>():-</a:t>
            </a:r>
            <a:r>
              <a:rPr lang="en-IN" sz="2000" dirty="0" smtClean="0"/>
              <a:t> </a:t>
            </a:r>
            <a:r>
              <a:rPr lang="en-IN" sz="2000" dirty="0"/>
              <a:t>The </a:t>
            </a:r>
            <a:r>
              <a:rPr lang="en-IN" sz="2000" dirty="0" err="1"/>
              <a:t>setScript</a:t>
            </a:r>
            <a:r>
              <a:rPr lang="en-IN" sz="2000" dirty="0"/>
              <a:t> timeout method waits for asynchronous APIs (Ajax) to be loaded in a web page within a certain time period. The following is the syntax for this method:</a:t>
            </a:r>
            <a:endParaRPr lang="en-IN" sz="20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i="1" dirty="0" err="1">
                <a:solidFill>
                  <a:srgbClr val="7030A0"/>
                </a:solidFill>
              </a:rPr>
              <a:t>driver.manage</a:t>
            </a:r>
            <a:r>
              <a:rPr lang="en-IN" sz="2000" i="1" dirty="0">
                <a:solidFill>
                  <a:srgbClr val="7030A0"/>
                </a:solidFill>
              </a:rPr>
              <a:t>().timeouts().</a:t>
            </a:r>
            <a:r>
              <a:rPr lang="en-IN" sz="2000" i="1" dirty="0" err="1">
                <a:solidFill>
                  <a:srgbClr val="7030A0"/>
                </a:solidFill>
              </a:rPr>
              <a:t>setScriptTimeout</a:t>
            </a:r>
            <a:r>
              <a:rPr lang="en-IN" sz="2000" i="1" dirty="0">
                <a:solidFill>
                  <a:srgbClr val="7030A0"/>
                </a:solidFill>
              </a:rPr>
              <a:t>(</a:t>
            </a:r>
            <a:r>
              <a:rPr lang="en-IN" sz="2000" b="1" i="1" dirty="0">
                <a:solidFill>
                  <a:srgbClr val="7030A0"/>
                </a:solidFill>
              </a:rPr>
              <a:t>30</a:t>
            </a:r>
            <a:r>
              <a:rPr lang="en-IN" sz="2000" i="1" dirty="0">
                <a:solidFill>
                  <a:srgbClr val="7030A0"/>
                </a:solidFill>
              </a:rPr>
              <a:t>, </a:t>
            </a:r>
            <a:r>
              <a:rPr lang="en-IN" sz="2000" i="1" dirty="0" err="1">
                <a:solidFill>
                  <a:srgbClr val="7030A0"/>
                </a:solidFill>
              </a:rPr>
              <a:t>TimeUnit.SECONDS</a:t>
            </a:r>
            <a:r>
              <a:rPr lang="en-IN" sz="2000" i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318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Waits -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ExplicitWait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Waits are used to wait for an element to appear.</a:t>
            </a:r>
          </a:p>
          <a:p>
            <a:r>
              <a:rPr lang="en-IN" sz="2400" b="1" dirty="0" err="1" smtClean="0">
                <a:solidFill>
                  <a:srgbClr val="FF0000"/>
                </a:solidFill>
              </a:rPr>
              <a:t>ExplicitWait</a:t>
            </a:r>
            <a:r>
              <a:rPr lang="en-IN" sz="2400" dirty="0" smtClean="0"/>
              <a:t>:-</a:t>
            </a:r>
            <a:r>
              <a:rPr lang="en-IN" sz="2400" dirty="0"/>
              <a:t>An explicit wait waits for certain conditions to occur. It results in </a:t>
            </a:r>
            <a:r>
              <a:rPr lang="en-IN" sz="2400" dirty="0" err="1" smtClean="0"/>
              <a:t>TimeoutException</a:t>
            </a:r>
            <a:r>
              <a:rPr lang="en-IN" sz="2400" dirty="0"/>
              <a:t> only when the conditions fail to </a:t>
            </a:r>
            <a:r>
              <a:rPr lang="en-IN" sz="2400" dirty="0" smtClean="0"/>
              <a:t>meet </a:t>
            </a:r>
            <a:r>
              <a:rPr lang="en-IN" sz="2400" dirty="0"/>
              <a:t>their target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 </a:t>
            </a:r>
            <a:r>
              <a:rPr lang="en-IN" sz="2000" dirty="0"/>
              <a:t>There can be instance when a particular element takes more than a minute to load. In that case you definitely not like to set a huge time to Implicit wait, as if you do this your browser will going to wait for the same time for every element.</a:t>
            </a:r>
          </a:p>
          <a:p>
            <a:r>
              <a:rPr lang="en-IN" sz="2000" dirty="0"/>
              <a:t>To avoid that situation you can simply put a separate time on the required element only. By following this your browser implicit wait time would be short for every element and it </a:t>
            </a:r>
            <a:r>
              <a:rPr lang="en-IN" sz="2400" dirty="0"/>
              <a:t>would be large for specific element.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5791200"/>
            <a:ext cx="83058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WebDriverWait</a:t>
            </a:r>
            <a:r>
              <a:rPr lang="en-IN" dirty="0">
                <a:solidFill>
                  <a:schemeClr val="tx1"/>
                </a:solidFill>
              </a:rPr>
              <a:t> wait = new </a:t>
            </a:r>
            <a:r>
              <a:rPr lang="en-IN" dirty="0" err="1">
                <a:solidFill>
                  <a:schemeClr val="tx1"/>
                </a:solidFill>
              </a:rPr>
              <a:t>WebDriverWait</a:t>
            </a:r>
            <a:r>
              <a:rPr lang="en-IN" dirty="0">
                <a:solidFill>
                  <a:schemeClr val="tx1"/>
                </a:solidFill>
              </a:rPr>
              <a:t>(driver, </a:t>
            </a:r>
            <a:r>
              <a:rPr lang="en-IN" b="1" dirty="0">
                <a:solidFill>
                  <a:schemeClr val="tx1"/>
                </a:solidFill>
              </a:rPr>
              <a:t>10</a:t>
            </a:r>
            <a:r>
              <a:rPr lang="en-IN" dirty="0">
                <a:solidFill>
                  <a:schemeClr val="tx1"/>
                </a:solidFill>
              </a:rPr>
              <a:t>); </a:t>
            </a:r>
            <a:r>
              <a:rPr lang="en-IN" dirty="0" err="1">
                <a:solidFill>
                  <a:schemeClr val="tx1"/>
                </a:solidFill>
              </a:rPr>
              <a:t>wait.until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ExpectedConditions.</a:t>
            </a:r>
            <a:r>
              <a:rPr lang="en-IN" b="1" dirty="0" err="1">
                <a:solidFill>
                  <a:schemeClr val="tx1"/>
                </a:solidFill>
              </a:rPr>
              <a:t>presenceOfElementLocated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By.</a:t>
            </a:r>
            <a:r>
              <a:rPr lang="en-IN" b="1" dirty="0" err="1">
                <a:solidFill>
                  <a:schemeClr val="tx1"/>
                </a:solidFill>
              </a:rPr>
              <a:t>locatorType</a:t>
            </a:r>
            <a:r>
              <a:rPr lang="en-IN" b="1" dirty="0">
                <a:solidFill>
                  <a:schemeClr val="tx1"/>
                </a:solidFill>
              </a:rPr>
              <a:t>("path")</a:t>
            </a:r>
            <a:r>
              <a:rPr lang="en-IN" dirty="0">
                <a:solidFill>
                  <a:schemeClr val="tx1"/>
                </a:solidFill>
              </a:rPr>
              <a:t>));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5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PageObject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6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PageFactory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EventFiringWebDriver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rgbClr val="C00000"/>
                </a:solidFill>
              </a:rPr>
              <a:t>Selenium Vs. QTP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4495800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Selenium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can be used windows, mac, and Linux.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It’s open source tool (free).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It’s supports multiple programming languages.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It’s supports multiple browsers.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Selenium test’s can be developed using any available IDE (such as Eclipse, Net beans, Visual Studio etc.).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</a:t>
            </a:r>
            <a:r>
              <a:rPr lang="en-IN" dirty="0"/>
              <a:t>has no official support, since it is an open </a:t>
            </a:r>
            <a:r>
              <a:rPr lang="en-IN" dirty="0" smtClean="0"/>
              <a:t>source.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With </a:t>
            </a:r>
            <a:r>
              <a:rPr lang="en-IN" dirty="0"/>
              <a:t>new Selenium release the API changes. So Test Scripts need to be updated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1066800"/>
            <a:ext cx="40386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QTP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can only be used in windows.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It’s licenced tool, hence cost applies.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QTP test’s can be developed by using only VB Script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QTP supports limited browsers such as IE, Firefox.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QTP test’s can be developed by using only QTP IDE.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has official technical support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QTP support backward compatibility, The latest releases support code written 5 years back.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6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JavascriptExecutor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http://</a:t>
            </a:r>
            <a:r>
              <a:rPr lang="en-IN" sz="1600" dirty="0" smtClean="0">
                <a:hlinkClick r:id="rId2"/>
              </a:rPr>
              <a:t>selenium.googlecode.com/git/docs/api/java/org/openqa/selenium/JavascriptExecutor.html</a:t>
            </a:r>
            <a:endParaRPr lang="en-IN" sz="1600" dirty="0" smtClean="0"/>
          </a:p>
          <a:p>
            <a:endParaRPr lang="en-IN" sz="1600" dirty="0"/>
          </a:p>
          <a:p>
            <a:r>
              <a:rPr lang="en-IN" sz="1600" dirty="0"/>
              <a:t>http://www.w3schools.com/jsref/dom_obj_document.asp</a:t>
            </a:r>
          </a:p>
        </p:txBody>
      </p:sp>
    </p:spTree>
    <p:extLst>
      <p:ext uri="{BB962C8B-B14F-4D97-AF65-F5344CB8AC3E}">
        <p14:creationId xmlns:p14="http://schemas.microsoft.com/office/powerpoint/2010/main" val="1935600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SELENIUM </a:t>
            </a:r>
            <a:r>
              <a:rPr lang="en-US" sz="28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Selenium Grid is used for launching the multiple browsers with supported operating system in parallel.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We can run the scripts on different browsers in parallel.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allows you to easily run multiple tests in parallel, on multiple machines, in a heterogeneous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151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GIT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https://git-scm.com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lvl="1"/>
            <a:r>
              <a:rPr lang="en-IN" dirty="0" smtClean="0"/>
              <a:t>Click on “download for windows” and download</a:t>
            </a:r>
          </a:p>
          <a:p>
            <a:pPr lvl="1"/>
            <a:r>
              <a:rPr lang="en-IN" dirty="0" smtClean="0"/>
              <a:t>Install the downloaded file</a:t>
            </a:r>
          </a:p>
          <a:p>
            <a:pPr lvl="1"/>
            <a:endParaRPr lang="en-IN" dirty="0"/>
          </a:p>
          <a:p>
            <a:pPr lvl="1"/>
            <a:r>
              <a:rPr lang="en-IN" smtClean="0"/>
              <a:t>Git reset --hard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6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You can install last M2Eclipse release by using the following update site from within Eclipse:</a:t>
            </a:r>
          </a:p>
          <a:p>
            <a:pPr marL="0" indent="0">
              <a:buNone/>
            </a:pPr>
            <a:r>
              <a:rPr lang="en-IN" sz="2000" dirty="0" smtClean="0"/>
              <a:t>	http</a:t>
            </a:r>
            <a:r>
              <a:rPr lang="en-IN" sz="2000" dirty="0"/>
              <a:t>://download.eclipse.org/technology/m2e/releases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56102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	Maven-Dependencies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Add all these dependency to dependencies section of POM.xml</a:t>
            </a:r>
            <a:endParaRPr lang="en-IN" sz="2000" dirty="0" smtClean="0">
              <a:solidFill>
                <a:srgbClr val="002060"/>
              </a:solidFill>
              <a:hlinkClick r:id="rId2"/>
            </a:endParaRPr>
          </a:p>
          <a:p>
            <a:pPr marL="0" indent="0">
              <a:buNone/>
            </a:pPr>
            <a:endParaRPr lang="en-IN" sz="2000" dirty="0" smtClean="0">
              <a:solidFill>
                <a:srgbClr val="002060"/>
              </a:solidFill>
              <a:hlinkClick r:id="rId2"/>
            </a:endParaRPr>
          </a:p>
          <a:p>
            <a:pPr marL="0" indent="0">
              <a:buNone/>
            </a:pPr>
            <a:r>
              <a:rPr lang="en-IN" sz="2000" dirty="0" smtClean="0">
                <a:hlinkClick r:id="rId2"/>
              </a:rPr>
              <a:t>http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maven.apache.org/surefire/maven-surefire-plugin/examples/junit.html</a:t>
            </a:r>
            <a:endParaRPr lang="en-IN" sz="2000" dirty="0" smtClean="0"/>
          </a:p>
          <a:p>
            <a:pPr marL="400050" lvl="1" indent="0">
              <a:buNone/>
            </a:pPr>
            <a:r>
              <a:rPr lang="en-IN" sz="1600" dirty="0"/>
              <a:t>&lt;dependency&gt;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junit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  <a:r>
              <a:rPr lang="en-IN" sz="1600" dirty="0" err="1"/>
              <a:t>junit</a:t>
            </a:r>
            <a:r>
              <a:rPr lang="en-IN" sz="1600" dirty="0"/>
              <a:t>&lt;/</a:t>
            </a:r>
            <a:r>
              <a:rPr lang="en-IN" sz="1600" dirty="0" err="1"/>
              <a:t>artifactId</a:t>
            </a:r>
            <a:r>
              <a:rPr lang="en-IN" sz="1600" dirty="0"/>
              <a:t>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/>
              <a:t>version&gt;4.11&lt;/version&gt;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/>
              <a:t>scope&gt;test&lt;/scope</a:t>
            </a:r>
            <a:r>
              <a:rPr lang="en-IN" sz="1600" dirty="0" smtClean="0"/>
              <a:t>&gt;</a:t>
            </a:r>
          </a:p>
          <a:p>
            <a:pPr marL="400050" lvl="1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&lt;/dependency&gt;</a:t>
            </a:r>
            <a:endParaRPr lang="en-IN" sz="1600" dirty="0" smtClean="0"/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http://</a:t>
            </a:r>
            <a:r>
              <a:rPr lang="en-IN" sz="2000" dirty="0" smtClean="0">
                <a:hlinkClick r:id="rId3"/>
              </a:rPr>
              <a:t>www.seleniumhq.org/download/maven.jsp</a:t>
            </a:r>
            <a:endParaRPr lang="en-IN" sz="2000" dirty="0" smtClean="0"/>
          </a:p>
          <a:p>
            <a:pPr marL="400050" lvl="1" indent="0">
              <a:buNone/>
            </a:pPr>
            <a:r>
              <a:rPr lang="en-IN" sz="1600" dirty="0"/>
              <a:t>&lt;dependency&gt;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org.seleniumhq.selenium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artifactId</a:t>
            </a:r>
            <a:r>
              <a:rPr lang="en-IN" sz="1600" dirty="0"/>
              <a:t>&gt;selenium-java&lt;/</a:t>
            </a:r>
            <a:r>
              <a:rPr lang="en-IN" sz="1600" dirty="0" err="1"/>
              <a:t>artifactId</a:t>
            </a:r>
            <a:r>
              <a:rPr lang="en-IN" sz="1600" dirty="0"/>
              <a:t>&gt; </a:t>
            </a:r>
            <a:endParaRPr lang="en-IN" sz="1600" dirty="0" smtClean="0"/>
          </a:p>
          <a:p>
            <a:pPr marL="800100" lvl="2" indent="0">
              <a:buNone/>
            </a:pPr>
            <a:r>
              <a:rPr lang="en-IN" sz="1600" dirty="0" smtClean="0"/>
              <a:t>&lt;</a:t>
            </a:r>
            <a:r>
              <a:rPr lang="en-IN" sz="1600" dirty="0"/>
              <a:t>version&gt;2.46.0&lt;/version&gt;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dirty="0" smtClean="0"/>
              <a:t>&lt;/</a:t>
            </a:r>
            <a:r>
              <a:rPr lang="en-IN" sz="1600" dirty="0"/>
              <a:t>dependency&gt; </a:t>
            </a:r>
          </a:p>
        </p:txBody>
      </p:sp>
    </p:spTree>
    <p:extLst>
      <p:ext uri="{BB962C8B-B14F-4D97-AF65-F5344CB8AC3E}">
        <p14:creationId xmlns:p14="http://schemas.microsoft.com/office/powerpoint/2010/main" val="181247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COMPONETS OF SELENIUM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Selenium is mainly built on </a:t>
            </a:r>
            <a:r>
              <a:rPr lang="en-US" sz="2400" dirty="0" smtClean="0"/>
              <a:t>4 </a:t>
            </a:r>
            <a:r>
              <a:rPr lang="en-US" sz="2400" dirty="0"/>
              <a:t>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Selenium IDE</a:t>
            </a:r>
          </a:p>
          <a:p>
            <a:pPr marL="914400" lvl="1" indent="-514350"/>
            <a:r>
              <a:rPr lang="en-IN" sz="2000" dirty="0" smtClean="0"/>
              <a:t>It’s a Firefox </a:t>
            </a:r>
            <a:r>
              <a:rPr lang="en-IN" sz="2000" dirty="0"/>
              <a:t>add-on that will do simple record-and-playback of </a:t>
            </a:r>
            <a:r>
              <a:rPr lang="en-IN" sz="2000" dirty="0" smtClean="0"/>
              <a:t>user interactions </a:t>
            </a:r>
            <a:r>
              <a:rPr lang="en-IN" sz="2000" dirty="0"/>
              <a:t>with the browser. </a:t>
            </a:r>
            <a:endParaRPr lang="en-IN" sz="2000" dirty="0" smtClean="0"/>
          </a:p>
          <a:p>
            <a:pPr marL="914400" lvl="1" indent="-514350"/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Selenium Remote Control (RC)</a:t>
            </a:r>
          </a:p>
          <a:p>
            <a:pPr marL="914400" lvl="1" indent="-514350"/>
            <a:r>
              <a:rPr lang="en-IN" sz="2000" dirty="0" smtClean="0"/>
              <a:t>Is a </a:t>
            </a:r>
            <a:r>
              <a:rPr lang="en-IN" sz="2000" dirty="0"/>
              <a:t>test tool that allows you to write </a:t>
            </a:r>
            <a:r>
              <a:rPr lang="en-IN" sz="2000" dirty="0" smtClean="0"/>
              <a:t>automation test code  </a:t>
            </a:r>
            <a:r>
              <a:rPr lang="en-IN" sz="2000" dirty="0"/>
              <a:t>in any programming </a:t>
            </a:r>
            <a:r>
              <a:rPr lang="en-IN" sz="2000" dirty="0" smtClean="0"/>
              <a:t>language such as c#, java, </a:t>
            </a:r>
            <a:r>
              <a:rPr lang="en-IN" sz="2000" dirty="0" err="1" smtClean="0"/>
              <a:t>js</a:t>
            </a:r>
            <a:r>
              <a:rPr lang="en-IN" sz="2000" dirty="0" smtClean="0"/>
              <a:t>, </a:t>
            </a:r>
            <a:r>
              <a:rPr lang="en-IN" sz="2000" dirty="0" err="1" smtClean="0"/>
              <a:t>obj</a:t>
            </a:r>
            <a:r>
              <a:rPr lang="en-IN" sz="2000" dirty="0" smtClean="0"/>
              <a:t>-c, pearl, </a:t>
            </a:r>
            <a:r>
              <a:rPr lang="en-IN" sz="2000" dirty="0" err="1" smtClean="0"/>
              <a:t>php</a:t>
            </a:r>
            <a:r>
              <a:rPr lang="en-IN" sz="2000" dirty="0" smtClean="0"/>
              <a:t>, python, ruby.</a:t>
            </a:r>
          </a:p>
          <a:p>
            <a:pPr marL="914400" lvl="1" indent="-514350"/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Selenium Web Driver</a:t>
            </a:r>
          </a:p>
          <a:p>
            <a:pPr marL="914400" lvl="1" indent="-514350"/>
            <a:r>
              <a:rPr lang="en-IN" sz="2000" dirty="0"/>
              <a:t>Selenium </a:t>
            </a:r>
            <a:r>
              <a:rPr lang="en-IN" sz="2000" dirty="0" smtClean="0"/>
              <a:t>Web-Driver </a:t>
            </a:r>
            <a:r>
              <a:rPr lang="en-IN" sz="2000" dirty="0"/>
              <a:t>is the successor of Selenium Remote </a:t>
            </a:r>
            <a:r>
              <a:rPr lang="en-IN" sz="2000" dirty="0" smtClean="0"/>
              <a:t>Control, and RC is deprecated.</a:t>
            </a:r>
          </a:p>
          <a:p>
            <a:pPr marL="914400" lvl="1" indent="-514350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Selenium Grid</a:t>
            </a:r>
          </a:p>
          <a:p>
            <a:pPr marL="914400" lvl="1" indent="-514350"/>
            <a:r>
              <a:rPr lang="en-IN" sz="2000" dirty="0"/>
              <a:t>Selenium Grid is used to run multiple tests across different browsers, operating systems, and machines in parallel.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81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af-ZA" sz="2800" dirty="0">
                <a:solidFill>
                  <a:srgbClr val="C00000"/>
                </a:solidFill>
              </a:rPr>
              <a:t>Selenium-IDE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Selenium IDE is a Firefox plugin which records and plays back user interactions with the browser.</a:t>
            </a:r>
          </a:p>
          <a:p>
            <a:endParaRPr lang="en-IN" dirty="0"/>
          </a:p>
          <a:p>
            <a:r>
              <a:rPr lang="en-IN" dirty="0"/>
              <a:t>Use this to either create simple scripts or assist in exploratory testing.</a:t>
            </a:r>
          </a:p>
          <a:p>
            <a:endParaRPr lang="en-IN" dirty="0"/>
          </a:p>
          <a:p>
            <a:r>
              <a:rPr lang="en-IN" dirty="0"/>
              <a:t>It can also export Remote Control or Web Driver scripts.</a:t>
            </a:r>
          </a:p>
          <a:p>
            <a:endParaRPr lang="en-IN" dirty="0"/>
          </a:p>
          <a:p>
            <a:r>
              <a:rPr lang="en-IN" dirty="0"/>
              <a:t>The exported scripts can run on other browser with the help of Remote Control or Web Driver.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2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Selenium IDE Installation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IN" sz="1800" dirty="0" smtClean="0"/>
              <a:t>Download the Selenium IDE from</a:t>
            </a:r>
          </a:p>
          <a:p>
            <a:pPr lvl="1"/>
            <a:r>
              <a:rPr lang="en-IN" sz="1400" dirty="0" smtClean="0"/>
              <a:t> </a:t>
            </a:r>
            <a:r>
              <a:rPr lang="en-IN" sz="1400" dirty="0" smtClean="0">
                <a:hlinkClick r:id="rId2"/>
              </a:rPr>
              <a:t>http://www.seleniumhq.org/download/</a:t>
            </a:r>
            <a:endParaRPr lang="en-IN" sz="14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Install the downloaded plugin “” on fire fox browser, just dragging it to browser.</a:t>
            </a:r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18434" name="Picture 2" descr="C:\Users\deepak\Desktop\Work\Selenium\SeleniumIDE_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46337"/>
            <a:ext cx="594360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deepak\Desktop\Work\Selenium\SeleniumIDE_Inst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52794"/>
            <a:ext cx="5543550" cy="22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Selenium IDE continuation……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/>
              <a:t>Click on      the icon at right corner of browser to launch IDE.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49" y="1357312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deepak\Desktop\Work\Selenium\SeleniumIDE_Rec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4999"/>
            <a:ext cx="7696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Export TC &amp;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TestSuite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IDE	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deepak\Desktop\Work\Selenium\Export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4352925" cy="4114800"/>
          </a:xfrm>
          <a:prstGeom prst="rect">
            <a:avLst/>
          </a:prstGeom>
          <a:ln w="127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epak\Desktop\Work\Selenium\ExportTest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143375" cy="5000625"/>
          </a:xfrm>
          <a:prstGeom prst="rect">
            <a:avLst/>
          </a:prstGeom>
          <a:ln w="1905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Selenese-Commands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Selenium commands, often called </a:t>
            </a:r>
            <a:r>
              <a:rPr lang="en-US" sz="2000" dirty="0" err="1"/>
              <a:t>selenese</a:t>
            </a:r>
            <a:r>
              <a:rPr lang="en-US" sz="2000" dirty="0"/>
              <a:t>. </a:t>
            </a:r>
            <a:r>
              <a:rPr lang="en-US" sz="2000" dirty="0" smtClean="0"/>
              <a:t> The </a:t>
            </a:r>
            <a:r>
              <a:rPr lang="en-US" sz="2000" dirty="0"/>
              <a:t>set of these commands are nothing but test script. </a:t>
            </a:r>
          </a:p>
          <a:p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Open</a:t>
            </a:r>
            <a:r>
              <a:rPr lang="en-US" sz="2000" dirty="0"/>
              <a:t>(): To open the </a:t>
            </a:r>
            <a:r>
              <a:rPr lang="en-US" sz="2000" dirty="0" err="1"/>
              <a:t>url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Close(): To kill or close the Browser.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windowMaximize</a:t>
            </a:r>
            <a:r>
              <a:rPr lang="en-US" sz="2000" dirty="0"/>
              <a:t>(): To maximize the window.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Type(): To enter some text into a text box.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Click(): To click on Button, Radio button and Link.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Select(): To select a value </a:t>
            </a:r>
            <a:r>
              <a:rPr lang="en-US" sz="2000" dirty="0" smtClean="0"/>
              <a:t>from combo/list/dropdown box.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1321</Words>
  <Application>Microsoft Office PowerPoint</Application>
  <PresentationFormat>On-screen Show (4:3)</PresentationFormat>
  <Paragraphs>262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</vt:lpstr>
      <vt:lpstr>FEATURES OF SELENIUM</vt:lpstr>
      <vt:lpstr>Selenium Vs. QTP</vt:lpstr>
      <vt:lpstr>COMPONETS OF SELENIUM</vt:lpstr>
      <vt:lpstr>Selenium-IDE</vt:lpstr>
      <vt:lpstr>Selenium IDE Installation</vt:lpstr>
      <vt:lpstr>Selenium IDE continuation……</vt:lpstr>
      <vt:lpstr>Export TC &amp; TestSuite from IDE </vt:lpstr>
      <vt:lpstr>Selenese-Commands</vt:lpstr>
      <vt:lpstr>Selenese-Commands continuation…..</vt:lpstr>
      <vt:lpstr>XPATH</vt:lpstr>
      <vt:lpstr>Installation</vt:lpstr>
      <vt:lpstr>Difference between close and quit</vt:lpstr>
      <vt:lpstr>SELENIUM RC</vt:lpstr>
      <vt:lpstr>Selenium RC Installation</vt:lpstr>
      <vt:lpstr>Selenium RC – Start Server &amp; Run Script</vt:lpstr>
      <vt:lpstr>Selenium RC in other browsers</vt:lpstr>
      <vt:lpstr>Selenium Web Driver</vt:lpstr>
      <vt:lpstr>Selenium Web driver - Installation</vt:lpstr>
      <vt:lpstr>Selenium Web driver- Write &amp; Run Script</vt:lpstr>
      <vt:lpstr>Select functions </vt:lpstr>
      <vt:lpstr>Window functions </vt:lpstr>
      <vt:lpstr>Tests on specific Firefox versions </vt:lpstr>
      <vt:lpstr>Handling Ajax websites </vt:lpstr>
      <vt:lpstr>Timeouts</vt:lpstr>
      <vt:lpstr>Waits - ExplicitWait </vt:lpstr>
      <vt:lpstr>The PageObject pattern</vt:lpstr>
      <vt:lpstr>The PageFactory class </vt:lpstr>
      <vt:lpstr>The EventFiringWebDriver class </vt:lpstr>
      <vt:lpstr>The JavascriptExecutor class </vt:lpstr>
      <vt:lpstr>SELENIUM GRID</vt:lpstr>
      <vt:lpstr>GIT</vt:lpstr>
      <vt:lpstr>Maven</vt:lpstr>
      <vt:lpstr> Maven-Dependencies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deepak</cp:lastModifiedBy>
  <cp:revision>48</cp:revision>
  <dcterms:created xsi:type="dcterms:W3CDTF">2006-08-16T00:00:00Z</dcterms:created>
  <dcterms:modified xsi:type="dcterms:W3CDTF">2015-08-16T14:41:34Z</dcterms:modified>
</cp:coreProperties>
</file>