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Helvetica Neue" panose="02000503000000020004" pitchFamily="2" charset="0"/>
      <p:regular r:id="rId12"/>
      <p:bold r:id="rId13"/>
      <p:italic r:id="rId14"/>
      <p:boldItalic r:id="rId15"/>
    </p:embeddedFont>
    <p:embeddedFont>
      <p:font typeface="Maven Pro" pitchFamily="2" charset="77"/>
      <p:regular r:id="rId16"/>
      <p:bold r:id="rId17"/>
    </p:embeddedFont>
    <p:embeddedFont>
      <p:font typeface="Nunito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llk2odHA0RE5xgxQwO6OPK07C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cfea7d84e_0_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4" name="Google Shape;324;g8cfea7d84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d0d1a0149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gdd0d1a0149_0_4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d0d1a0149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Google Shape;384;gdd0d1a0149_0_4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d0d1a0149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Google Shape;390;gdd0d1a0149_0_4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dd0d1a0149_0_9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gdd0d1a0149_0_9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gdd0d1a0149_0_9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gdd0d1a0149_0_9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gdd0d1a0149_0_9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gdd0d1a0149_0_9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gdd0d1a0149_0_9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gdd0d1a0149_0_9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gdd0d1a0149_0_9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gdd0d1a0149_0_9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gdd0d1a0149_0_9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gdd0d1a0149_0_9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gdd0d1a0149_0_9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gdd0d1a0149_0_9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gdd0d1a0149_0_9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gdd0d1a0149_0_9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gdd0d1a0149_0_9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gdd0d1a0149_0_9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gdd0d1a0149_0_9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gdd0d1a0149_0_9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gdd0d1a0149_0_9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dd0d1a0149_0_9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gdd0d1a0149_0_9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gdd0d1a0149_0_9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gdd0d1a0149_0_9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gdd0d1a0149_0_9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gdd0d1a0149_0_9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gdd0d1a0149_0_9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gdd0d1a0149_0_9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gdd0d1a0149_0_9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gdd0d1a0149_0_9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gdd0d1a0149_0_9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gdd0d1a0149_0_9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gdd0d1a0149_0_9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gdd0d1a0149_0_9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gdd0d1a0149_0_9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gdd0d1a0149_0_94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dd0d1a0149_0_94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gdd0d1a0149_0_9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gdd0d1a0149_0_226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gdd0d1a0149_0_226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gdd0d1a0149_0_22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gdd0d1a0149_0_22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gdd0d1a0149_0_22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gdd0d1a0149_0_22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gdd0d1a0149_0_226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gdd0d1a0149_0_22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gdd0d1a0149_0_22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gdd0d1a0149_0_22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gdd0d1a0149_0_226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gdd0d1a0149_0_22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gdd0d1a0149_0_226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gdd0d1a0149_0_22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gdd0d1a0149_0_22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gdd0d1a0149_0_22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gdd0d1a0149_0_22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gdd0d1a0149_0_226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gdd0d1a0149_0_22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gdd0d1a0149_0_22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gdd0d1a0149_0_22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gdd0d1a0149_0_226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gdd0d1a0149_0_226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gdd0d1a0149_0_226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gdd0d1a0149_0_22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gdd0d1a0149_0_226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gdd0d1a0149_0_226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gdd0d1a0149_0_226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gdd0d1a0149_0_226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gdd0d1a0149_0_226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gdd0d1a0149_0_226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gdd0d1a0149_0_226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gdd0d1a0149_0_226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gdd0d1a0149_0_226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gdd0d1a0149_0_22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gdd0d1a0149_0_226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gdd0d1a0149_0_226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gdd0d1a0149_0_226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gdd0d1a0149_0_226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gdd0d1a0149_0_226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gdd0d1a0149_0_226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gdd0d1a0149_0_226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gdd0d1a0149_0_226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gdd0d1a0149_0_226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gdd0d1a0149_0_22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gdd0d1a0149_0_226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gdd0d1a0149_0_226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gdd0d1a0149_0_226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gdd0d1a0149_0_226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gdd0d1a0149_0_226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gdd0d1a0149_0_226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gdd0d1a0149_0_226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gdd0d1a0149_0_226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gdd0d1a0149_0_226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gdd0d1a0149_0_22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gdd0d1a0149_0_226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gdd0d1a0149_0_226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gdd0d1a0149_0_226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gdd0d1a0149_0_226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gdd0d1a0149_0_226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gdd0d1a0149_0_226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gdd0d1a0149_0_226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gdd0d1a0149_0_226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gdd0d1a0149_0_226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gdd0d1a0149_0_22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gdd0d1a0149_0_226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gdd0d1a0149_0_226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gdd0d1a0149_0_226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gdd0d1a0149_0_226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gdd0d1a0149_0_226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gdd0d1a0149_0_226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gdd0d1a0149_0_226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gdd0d1a0149_0_226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gdd0d1a0149_0_226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gdd0d1a0149_0_22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gdd0d1a0149_0_226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gdd0d1a0149_0_226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gdd0d1a0149_0_226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gdd0d1a0149_0_226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gdd0d1a0149_0_226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gdd0d1a0149_0_226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gdd0d1a0149_0_226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gdd0d1a0149_0_226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gdd0d1a0149_0_226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gdd0d1a0149_0_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gdd0d1a0149_0_226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gdd0d1a0149_0_226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gdd0d1a0149_0_226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gdd0d1a0149_0_226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gdd0d1a0149_0_226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gdd0d1a0149_0_226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gdd0d1a0149_0_226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gdd0d1a0149_0_226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gdd0d1a0149_0_226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gdd0d1a0149_0_22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gdd0d1a0149_0_226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gdd0d1a0149_0_226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gdd0d1a0149_0_226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gdd0d1a0149_0_226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gdd0d1a0149_0_226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gdd0d1a0149_0_226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gdd0d1a0149_0_226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gdd0d1a0149_0_226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gdd0d1a0149_0_226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gdd0d1a0149_0_22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gdd0d1a0149_0_226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gdd0d1a0149_0_226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gdd0d1a0149_0_226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gdd0d1a0149_0_226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gdd0d1a0149_0_226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gdd0d1a0149_0_226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gdd0d1a0149_0_226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gdd0d1a0149_0_226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gdd0d1a0149_0_226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gdd0d1a0149_0_22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gdd0d1a0149_0_226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gdd0d1a0149_0_226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gdd0d1a0149_0_226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gdd0d1a0149_0_226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gdd0d1a0149_0_226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gdd0d1a0149_0_226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gdd0d1a0149_0_226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gdd0d1a0149_0_226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gdd0d1a0149_0_226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gdd0d1a0149_0_22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gdd0d1a0149_0_226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gdd0d1a0149_0_226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gdd0d1a0149_0_226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gdd0d1a0149_0_2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d0d1a0149_0_35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Blank_1_1">
  <p:cSld name="16_Blank_1_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d0d1a0149_0_358"/>
          <p:cNvSpPr/>
          <p:nvPr/>
        </p:nvSpPr>
        <p:spPr>
          <a:xfrm>
            <a:off x="-38100" y="-38100"/>
            <a:ext cx="9182100" cy="5181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8787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gdd0d1a0149_0_358" descr="Google Shape;279;p42"/>
          <p:cNvPicPr preferRelativeResize="0"/>
          <p:nvPr/>
        </p:nvPicPr>
        <p:blipFill rotWithShape="1">
          <a:blip r:embed="rId2">
            <a:alphaModFix/>
          </a:blip>
          <a:srcRect t="36390"/>
          <a:stretch/>
        </p:blipFill>
        <p:spPr>
          <a:xfrm>
            <a:off x="-38104" y="-38100"/>
            <a:ext cx="58778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dd0d1a0149_0_358" descr="Google Shape;28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4075" y="255373"/>
            <a:ext cx="2213403" cy="53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dd0d1a0149_0_358" descr="Google Shape;281;p42"/>
          <p:cNvPicPr preferRelativeResize="0"/>
          <p:nvPr/>
        </p:nvPicPr>
        <p:blipFill rotWithShape="1">
          <a:blip r:embed="rId4">
            <a:alphaModFix/>
          </a:blip>
          <a:srcRect l="12049" t="6196" r="12261" b="10967"/>
          <a:stretch/>
        </p:blipFill>
        <p:spPr>
          <a:xfrm>
            <a:off x="2587798" y="1243298"/>
            <a:ext cx="4227553" cy="2667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dd0d1a0149_0_358" descr="Google Shape;282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3568" y="1000255"/>
            <a:ext cx="4659437" cy="410762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dd0d1a0149_0_358"/>
          <p:cNvSpPr txBox="1">
            <a:spLocks noGrp="1"/>
          </p:cNvSpPr>
          <p:nvPr>
            <p:ph type="sldNum" idx="12"/>
          </p:nvPr>
        </p:nvSpPr>
        <p:spPr>
          <a:xfrm>
            <a:off x="6279548" y="4635137"/>
            <a:ext cx="273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gdd0d1a0149_0_365" descr="Google Shape;1493;p2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42" y="1329"/>
            <a:ext cx="9139355" cy="514217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dd0d1a0149_0_365"/>
          <p:cNvSpPr txBox="1"/>
          <p:nvPr/>
        </p:nvSpPr>
        <p:spPr>
          <a:xfrm>
            <a:off x="166906" y="4821661"/>
            <a:ext cx="3713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Calibri"/>
              <a:buNone/>
            </a:pPr>
            <a:r>
              <a:rPr lang="en-US" sz="9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©2019 Xactly Corporation. All rights reserved. Proprietary &amp; Confidential.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dd0d1a0149_0_365"/>
          <p:cNvSpPr txBox="1">
            <a:spLocks noGrp="1"/>
          </p:cNvSpPr>
          <p:nvPr>
            <p:ph type="title"/>
          </p:nvPr>
        </p:nvSpPr>
        <p:spPr>
          <a:xfrm>
            <a:off x="182419" y="227410"/>
            <a:ext cx="85665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gdd0d1a0149_0_365"/>
          <p:cNvSpPr txBox="1">
            <a:spLocks noGrp="1"/>
          </p:cNvSpPr>
          <p:nvPr>
            <p:ph type="sldNum" idx="12"/>
          </p:nvPr>
        </p:nvSpPr>
        <p:spPr>
          <a:xfrm>
            <a:off x="8730050" y="4723671"/>
            <a:ext cx="291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raditional with title">
  <p:cSld name="7_Traditional with title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Google Shape;286;gdd0d1a0149_0_370"/>
          <p:cNvCxnSpPr/>
          <p:nvPr/>
        </p:nvCxnSpPr>
        <p:spPr>
          <a:xfrm>
            <a:off x="324334" y="258765"/>
            <a:ext cx="964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7" name="Google Shape;287;gdd0d1a0149_0_370"/>
          <p:cNvSpPr txBox="1">
            <a:spLocks noGrp="1"/>
          </p:cNvSpPr>
          <p:nvPr>
            <p:ph type="body" idx="1"/>
          </p:nvPr>
        </p:nvSpPr>
        <p:spPr>
          <a:xfrm>
            <a:off x="326140" y="790709"/>
            <a:ext cx="85638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None/>
              <a:defRPr sz="1800">
                <a:solidFill>
                  <a:srgbClr val="434343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None/>
              <a:defRPr sz="1800">
                <a:solidFill>
                  <a:srgbClr val="434343"/>
                </a:solidFill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>
                <a:solidFill>
                  <a:srgbClr val="434343"/>
                </a:solidFill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–"/>
              <a:defRPr sz="1800">
                <a:solidFill>
                  <a:srgbClr val="434343"/>
                </a:solidFill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»"/>
              <a:defRPr sz="1800">
                <a:solidFill>
                  <a:srgbClr val="434343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gdd0d1a0149_0_370"/>
          <p:cNvSpPr txBox="1"/>
          <p:nvPr/>
        </p:nvSpPr>
        <p:spPr>
          <a:xfrm>
            <a:off x="166906" y="4822247"/>
            <a:ext cx="3713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2018 Xactly Corporation. All rights reserved. Proprietary &amp; Confidential.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gdd0d1a0149_0_370" descr="Google Shape;1920;p3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93535" y="4778866"/>
            <a:ext cx="956930" cy="316748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dd0d1a0149_0_370"/>
          <p:cNvSpPr txBox="1">
            <a:spLocks noGrp="1"/>
          </p:cNvSpPr>
          <p:nvPr>
            <p:ph type="title"/>
          </p:nvPr>
        </p:nvSpPr>
        <p:spPr>
          <a:xfrm>
            <a:off x="324334" y="339792"/>
            <a:ext cx="85656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gdd0d1a0149_0_370"/>
          <p:cNvSpPr txBox="1">
            <a:spLocks noGrp="1"/>
          </p:cNvSpPr>
          <p:nvPr>
            <p:ph type="body" idx="2"/>
          </p:nvPr>
        </p:nvSpPr>
        <p:spPr>
          <a:xfrm>
            <a:off x="324335" y="1309035"/>
            <a:ext cx="85656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gdd0d1a0149_0_370"/>
          <p:cNvSpPr txBox="1">
            <a:spLocks noGrp="1"/>
          </p:cNvSpPr>
          <p:nvPr>
            <p:ph type="sldNum" idx="12"/>
          </p:nvPr>
        </p:nvSpPr>
        <p:spPr>
          <a:xfrm>
            <a:off x="8786494" y="4832060"/>
            <a:ext cx="217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raditional with title 1">
  <p:cSld name="TITLE_AND_BODY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Google Shape;294;gdd0d1a0149_0_378"/>
          <p:cNvCxnSpPr/>
          <p:nvPr/>
        </p:nvCxnSpPr>
        <p:spPr>
          <a:xfrm>
            <a:off x="324331" y="258763"/>
            <a:ext cx="964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5" name="Google Shape;295;gdd0d1a0149_0_378"/>
          <p:cNvSpPr txBox="1"/>
          <p:nvPr/>
        </p:nvSpPr>
        <p:spPr>
          <a:xfrm>
            <a:off x="166906" y="4822247"/>
            <a:ext cx="3713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©2016 Xactly Corporation. All rights reserved. Proprietary &amp; Confidential.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gdd0d1a0149_0_378" descr="Google Shape;3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93535" y="4778866"/>
            <a:ext cx="957003" cy="316808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dd0d1a0149_0_378"/>
          <p:cNvSpPr txBox="1">
            <a:spLocks noGrp="1"/>
          </p:cNvSpPr>
          <p:nvPr>
            <p:ph type="body" idx="1"/>
          </p:nvPr>
        </p:nvSpPr>
        <p:spPr>
          <a:xfrm>
            <a:off x="324334" y="1476259"/>
            <a:ext cx="8565600" cy="30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»"/>
              <a:defRPr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8" name="Google Shape;298;gdd0d1a0149_0_378"/>
          <p:cNvSpPr txBox="1">
            <a:spLocks noGrp="1"/>
          </p:cNvSpPr>
          <p:nvPr>
            <p:ph type="title"/>
          </p:nvPr>
        </p:nvSpPr>
        <p:spPr>
          <a:xfrm>
            <a:off x="324334" y="339793"/>
            <a:ext cx="85656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gdd0d1a0149_0_378"/>
          <p:cNvSpPr txBox="1">
            <a:spLocks noGrp="1"/>
          </p:cNvSpPr>
          <p:nvPr>
            <p:ph type="body" idx="2"/>
          </p:nvPr>
        </p:nvSpPr>
        <p:spPr>
          <a:xfrm>
            <a:off x="326140" y="790707"/>
            <a:ext cx="85638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79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0" name="Google Shape;300;gdd0d1a0149_0_378"/>
          <p:cNvSpPr txBox="1">
            <a:spLocks noGrp="1"/>
          </p:cNvSpPr>
          <p:nvPr>
            <p:ph type="sldNum" idx="12"/>
          </p:nvPr>
        </p:nvSpPr>
        <p:spPr>
          <a:xfrm>
            <a:off x="8792941" y="4824049"/>
            <a:ext cx="21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50" tIns="34250" rIns="34250" bIns="342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raditional with title">
  <p:cSld name="8_Traditional with title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2" name="Google Shape;302;gdd0d1a0149_0_386"/>
          <p:cNvCxnSpPr/>
          <p:nvPr/>
        </p:nvCxnSpPr>
        <p:spPr>
          <a:xfrm>
            <a:off x="324331" y="258762"/>
            <a:ext cx="964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3" name="Google Shape;303;gdd0d1a0149_0_386"/>
          <p:cNvSpPr txBox="1"/>
          <p:nvPr/>
        </p:nvSpPr>
        <p:spPr>
          <a:xfrm>
            <a:off x="166906" y="4822247"/>
            <a:ext cx="3713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©2016 Xactly Corporation. All rights reserved. Proprietary &amp; Confidential.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gdd0d1a0149_0_386" descr="Google Shape;3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93535" y="4778866"/>
            <a:ext cx="957003" cy="31680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dd0d1a0149_0_386"/>
          <p:cNvSpPr txBox="1">
            <a:spLocks noGrp="1"/>
          </p:cNvSpPr>
          <p:nvPr>
            <p:ph type="body" idx="1"/>
          </p:nvPr>
        </p:nvSpPr>
        <p:spPr>
          <a:xfrm>
            <a:off x="324334" y="1476259"/>
            <a:ext cx="8565600" cy="30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»"/>
              <a:defRPr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6" name="Google Shape;306;gdd0d1a0149_0_386"/>
          <p:cNvSpPr txBox="1">
            <a:spLocks noGrp="1"/>
          </p:cNvSpPr>
          <p:nvPr>
            <p:ph type="title"/>
          </p:nvPr>
        </p:nvSpPr>
        <p:spPr>
          <a:xfrm>
            <a:off x="324334" y="339792"/>
            <a:ext cx="85656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gdd0d1a0149_0_386"/>
          <p:cNvSpPr txBox="1">
            <a:spLocks noGrp="1"/>
          </p:cNvSpPr>
          <p:nvPr>
            <p:ph type="body" idx="2"/>
          </p:nvPr>
        </p:nvSpPr>
        <p:spPr>
          <a:xfrm>
            <a:off x="326140" y="790707"/>
            <a:ext cx="85638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8" name="Google Shape;308;gdd0d1a0149_0_386"/>
          <p:cNvSpPr txBox="1">
            <a:spLocks noGrp="1"/>
          </p:cNvSpPr>
          <p:nvPr>
            <p:ph type="sldNum" idx="12"/>
          </p:nvPr>
        </p:nvSpPr>
        <p:spPr>
          <a:xfrm>
            <a:off x="8792941" y="4824048"/>
            <a:ext cx="210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8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8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8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8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8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8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8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8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8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TITLE_AND_BODY_2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gdd0d1a0149_0_394" descr="Google Shape;152;p23"/>
          <p:cNvPicPr preferRelativeResize="0"/>
          <p:nvPr/>
        </p:nvPicPr>
        <p:blipFill rotWithShape="1">
          <a:blip r:embed="rId2">
            <a:alphaModFix/>
          </a:blip>
          <a:srcRect r="26150"/>
          <a:stretch/>
        </p:blipFill>
        <p:spPr>
          <a:xfrm>
            <a:off x="0" y="-15726"/>
            <a:ext cx="9144000" cy="51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dd0d1a0149_0_394"/>
          <p:cNvSpPr txBox="1">
            <a:spLocks noGrp="1"/>
          </p:cNvSpPr>
          <p:nvPr>
            <p:ph type="body" idx="1"/>
          </p:nvPr>
        </p:nvSpPr>
        <p:spPr>
          <a:xfrm>
            <a:off x="6611935" y="4328900"/>
            <a:ext cx="22146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–"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•"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–"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»"/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gdd0d1a0149_0_394"/>
          <p:cNvSpPr txBox="1">
            <a:spLocks noGrp="1"/>
          </p:cNvSpPr>
          <p:nvPr>
            <p:ph type="body" idx="2"/>
          </p:nvPr>
        </p:nvSpPr>
        <p:spPr>
          <a:xfrm>
            <a:off x="6549101" y="4481079"/>
            <a:ext cx="22773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gdd0d1a0149_0_394"/>
          <p:cNvSpPr txBox="1">
            <a:spLocks noGrp="1"/>
          </p:cNvSpPr>
          <p:nvPr>
            <p:ph type="body" idx="3"/>
          </p:nvPr>
        </p:nvSpPr>
        <p:spPr>
          <a:xfrm>
            <a:off x="1243911" y="1539100"/>
            <a:ext cx="6656100" cy="16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314" name="Google Shape;314;gdd0d1a0149_0_394"/>
          <p:cNvCxnSpPr/>
          <p:nvPr/>
        </p:nvCxnSpPr>
        <p:spPr>
          <a:xfrm>
            <a:off x="4089679" y="3005875"/>
            <a:ext cx="964500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5" name="Google Shape;315;gdd0d1a0149_0_394" descr="Google Shape;15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769" y="265705"/>
            <a:ext cx="1503001" cy="49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dd0d1a0149_0_394"/>
          <p:cNvSpPr txBox="1">
            <a:spLocks noGrp="1"/>
          </p:cNvSpPr>
          <p:nvPr>
            <p:ph type="sldNum" idx="12"/>
          </p:nvPr>
        </p:nvSpPr>
        <p:spPr>
          <a:xfrm>
            <a:off x="6279548" y="4635137"/>
            <a:ext cx="273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gdd0d1a0149_0_134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gdd0d1a0149_0_134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gdd0d1a0149_0_134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gdd0d1a0149_0_134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gdd0d1a0149_0_13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gdd0d1a0149_0_134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gdd0d1a0149_0_134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gdd0d1a0149_0_13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gdd0d1a0149_0_134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gdd0d1a0149_0_13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gdd0d1a0149_0_134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gdd0d1a0149_0_134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gdd0d1a0149_0_134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gdd0d1a0149_0_134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gdd0d1a0149_0_13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gdd0d1a0149_0_134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gdd0d1a0149_0_134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gdd0d1a0149_0_134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gdd0d1a0149_0_134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gdd0d1a0149_0_134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gdd0d1a0149_0_134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gdd0d1a0149_0_134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gdd0d1a0149_0_134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gdd0d1a0149_0_134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gdd0d1a0149_0_13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gdd0d1a0149_0_134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gdd0d1a0149_0_134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gdd0d1a0149_0_134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gdd0d1a0149_0_134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gdd0d1a0149_0_134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gdd0d1a0149_0_134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gdd0d1a0149_0_134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gdd0d1a0149_0_134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gdd0d1a0149_0_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gdd0d1a0149_0_16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gdd0d1a0149_0_16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dd0d1a0149_0_16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gdd0d1a0149_0_16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dd0d1a0149_0_16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gdd0d1a0149_0_16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dd0d1a0149_0_17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gdd0d1a0149_0_17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gdd0d1a0149_0_17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gdd0d1a0149_0_17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dd0d1a0149_0_17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gdd0d1a0149_0_176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gdd0d1a0149_0_17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dd0d1a0149_0_18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gdd0d1a0149_0_18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gdd0d1a0149_0_18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gdd0d1a0149_0_18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dd0d1a0149_0_18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dd0d1a0149_0_19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gdd0d1a0149_0_19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gdd0d1a0149_0_19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gdd0d1a0149_0_19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dd0d1a0149_0_19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gdd0d1a0149_0_1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gdd0d1a0149_0_197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gdd0d1a0149_0_197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gdd0d1a0149_0_197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gdd0d1a0149_0_197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gdd0d1a0149_0_19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gdd0d1a0149_0_197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gdd0d1a0149_0_197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gdd0d1a0149_0_197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gdd0d1a0149_0_197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gdd0d1a0149_0_197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gdd0d1a0149_0_197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gdd0d1a0149_0_197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gdd0d1a0149_0_197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gdd0d1a0149_0_19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gdd0d1a0149_0_21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gdd0d1a0149_0_2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gdd0d1a0149_0_2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gdd0d1a0149_0_21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dd0d1a0149_0_21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gdd0d1a0149_0_212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gdd0d1a0149_0_2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gdd0d1a0149_0_22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gdd0d1a0149_0_22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gdd0d1a0149_0_22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gdd0d1a0149_0_22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gdd0d1a0149_0_2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dd0d1a0149_0_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gdd0d1a0149_0_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gdd0d1a0149_0_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"/>
          <p:cNvSpPr txBox="1">
            <a:spLocks noGrp="1"/>
          </p:cNvSpPr>
          <p:nvPr>
            <p:ph type="body" idx="4294967295"/>
          </p:nvPr>
        </p:nvSpPr>
        <p:spPr>
          <a:xfrm>
            <a:off x="1243911" y="1539100"/>
            <a:ext cx="6656100" cy="166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EF5923"/>
                </a:solidFill>
              </a:rPr>
              <a:t>JAVA &amp; API Testing</a:t>
            </a:r>
            <a:endParaRPr>
              <a:solidFill>
                <a:srgbClr val="EF592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g8cfea7d84e_0_23"/>
          <p:cNvGrpSpPr/>
          <p:nvPr/>
        </p:nvGrpSpPr>
        <p:grpSpPr>
          <a:xfrm>
            <a:off x="66721" y="1204599"/>
            <a:ext cx="6221973" cy="442883"/>
            <a:chOff x="2011807" y="313307"/>
            <a:chExt cx="6221973" cy="620892"/>
          </a:xfrm>
        </p:grpSpPr>
        <p:grpSp>
          <p:nvGrpSpPr>
            <p:cNvPr id="327" name="Google Shape;327;g8cfea7d84e_0_23"/>
            <p:cNvGrpSpPr/>
            <p:nvPr/>
          </p:nvGrpSpPr>
          <p:grpSpPr>
            <a:xfrm>
              <a:off x="2011807" y="313307"/>
              <a:ext cx="6221973" cy="617969"/>
              <a:chOff x="3925455" y="1191491"/>
              <a:chExt cx="6330864" cy="987644"/>
            </a:xfrm>
          </p:grpSpPr>
          <p:sp>
            <p:nvSpPr>
              <p:cNvPr id="328" name="Google Shape;328;g8cfea7d84e_0_23"/>
              <p:cNvSpPr/>
              <p:nvPr/>
            </p:nvSpPr>
            <p:spPr>
              <a:xfrm>
                <a:off x="4825419" y="1209235"/>
                <a:ext cx="5430900" cy="969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9" name="Google Shape;329;g8cfea7d84e_0_23"/>
              <p:cNvGrpSpPr/>
              <p:nvPr/>
            </p:nvGrpSpPr>
            <p:grpSpPr>
              <a:xfrm>
                <a:off x="3925455" y="1191491"/>
                <a:ext cx="1178647" cy="969900"/>
                <a:chOff x="3925455" y="1191491"/>
                <a:chExt cx="1178647" cy="969900"/>
              </a:xfrm>
            </p:grpSpPr>
            <p:sp>
              <p:nvSpPr>
                <p:cNvPr id="330" name="Google Shape;330;g8cfea7d84e_0_23"/>
                <p:cNvSpPr/>
                <p:nvPr/>
              </p:nvSpPr>
              <p:spPr>
                <a:xfrm>
                  <a:off x="3925455" y="1191491"/>
                  <a:ext cx="969900" cy="969900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1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" name="Google Shape;331;g8cfea7d84e_0_23"/>
                <p:cNvSpPr/>
                <p:nvPr/>
              </p:nvSpPr>
              <p:spPr>
                <a:xfrm rot="5400000">
                  <a:off x="4803052" y="1537114"/>
                  <a:ext cx="323400" cy="2787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endParaRPr sz="16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32" name="Google Shape;332;g8cfea7d84e_0_23"/>
            <p:cNvSpPr txBox="1"/>
            <p:nvPr/>
          </p:nvSpPr>
          <p:spPr>
            <a:xfrm>
              <a:off x="3210982" y="459599"/>
              <a:ext cx="28866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91425" bIns="45700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>
                  <a:latin typeface="Calibri"/>
                  <a:ea typeface="Calibri"/>
                  <a:cs typeface="Calibri"/>
                  <a:sym typeface="Calibri"/>
                </a:rPr>
                <a:t>Core Java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g8cfea7d84e_0_23"/>
          <p:cNvGrpSpPr/>
          <p:nvPr/>
        </p:nvGrpSpPr>
        <p:grpSpPr>
          <a:xfrm>
            <a:off x="66721" y="1769577"/>
            <a:ext cx="6221973" cy="442883"/>
            <a:chOff x="2011807" y="313307"/>
            <a:chExt cx="6221973" cy="620892"/>
          </a:xfrm>
        </p:grpSpPr>
        <p:grpSp>
          <p:nvGrpSpPr>
            <p:cNvPr id="334" name="Google Shape;334;g8cfea7d84e_0_23"/>
            <p:cNvGrpSpPr/>
            <p:nvPr/>
          </p:nvGrpSpPr>
          <p:grpSpPr>
            <a:xfrm>
              <a:off x="2011807" y="313307"/>
              <a:ext cx="6221973" cy="617969"/>
              <a:chOff x="3925455" y="1191491"/>
              <a:chExt cx="6330864" cy="987644"/>
            </a:xfrm>
          </p:grpSpPr>
          <p:sp>
            <p:nvSpPr>
              <p:cNvPr id="335" name="Google Shape;335;g8cfea7d84e_0_23"/>
              <p:cNvSpPr/>
              <p:nvPr/>
            </p:nvSpPr>
            <p:spPr>
              <a:xfrm>
                <a:off x="4825419" y="1209235"/>
                <a:ext cx="5430900" cy="969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6" name="Google Shape;336;g8cfea7d84e_0_23"/>
              <p:cNvGrpSpPr/>
              <p:nvPr/>
            </p:nvGrpSpPr>
            <p:grpSpPr>
              <a:xfrm>
                <a:off x="3925455" y="1191491"/>
                <a:ext cx="1178647" cy="969900"/>
                <a:chOff x="3925455" y="1191491"/>
                <a:chExt cx="1178647" cy="969900"/>
              </a:xfrm>
            </p:grpSpPr>
            <p:sp>
              <p:nvSpPr>
                <p:cNvPr id="337" name="Google Shape;337;g8cfea7d84e_0_23"/>
                <p:cNvSpPr/>
                <p:nvPr/>
              </p:nvSpPr>
              <p:spPr>
                <a:xfrm>
                  <a:off x="3925455" y="1191491"/>
                  <a:ext cx="969900" cy="969900"/>
                </a:xfrm>
                <a:prstGeom prst="rect">
                  <a:avLst/>
                </a:prstGeom>
                <a:solidFill>
                  <a:schemeClr val="accent2"/>
                </a:solidFill>
                <a:ln w="2540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1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" name="Google Shape;338;g8cfea7d84e_0_23"/>
                <p:cNvSpPr/>
                <p:nvPr/>
              </p:nvSpPr>
              <p:spPr>
                <a:xfrm rot="5400000">
                  <a:off x="4803052" y="1537114"/>
                  <a:ext cx="323400" cy="2787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endParaRPr sz="16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39" name="Google Shape;339;g8cfea7d84e_0_23"/>
            <p:cNvSpPr txBox="1"/>
            <p:nvPr/>
          </p:nvSpPr>
          <p:spPr>
            <a:xfrm>
              <a:off x="3210982" y="459599"/>
              <a:ext cx="28866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91425" bIns="45700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>
                  <a:latin typeface="Calibri"/>
                  <a:ea typeface="Calibri"/>
                  <a:cs typeface="Calibri"/>
                  <a:sym typeface="Calibri"/>
                </a:rPr>
                <a:t>Core Java Practice Session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Google Shape;340;g8cfea7d84e_0_23"/>
          <p:cNvGrpSpPr/>
          <p:nvPr/>
        </p:nvGrpSpPr>
        <p:grpSpPr>
          <a:xfrm>
            <a:off x="66721" y="2334555"/>
            <a:ext cx="6222375" cy="442883"/>
            <a:chOff x="2011807" y="313307"/>
            <a:chExt cx="6222375" cy="620892"/>
          </a:xfrm>
        </p:grpSpPr>
        <p:grpSp>
          <p:nvGrpSpPr>
            <p:cNvPr id="341" name="Google Shape;341;g8cfea7d84e_0_23"/>
            <p:cNvGrpSpPr/>
            <p:nvPr/>
          </p:nvGrpSpPr>
          <p:grpSpPr>
            <a:xfrm>
              <a:off x="2011807" y="313307"/>
              <a:ext cx="6221973" cy="617969"/>
              <a:chOff x="3925455" y="1191491"/>
              <a:chExt cx="6330864" cy="987644"/>
            </a:xfrm>
          </p:grpSpPr>
          <p:sp>
            <p:nvSpPr>
              <p:cNvPr id="342" name="Google Shape;342;g8cfea7d84e_0_23"/>
              <p:cNvSpPr/>
              <p:nvPr/>
            </p:nvSpPr>
            <p:spPr>
              <a:xfrm>
                <a:off x="4825419" y="1209235"/>
                <a:ext cx="5430900" cy="969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3" name="Google Shape;343;g8cfea7d84e_0_23"/>
              <p:cNvGrpSpPr/>
              <p:nvPr/>
            </p:nvGrpSpPr>
            <p:grpSpPr>
              <a:xfrm>
                <a:off x="3925455" y="1191491"/>
                <a:ext cx="1178647" cy="969900"/>
                <a:chOff x="3925455" y="1191491"/>
                <a:chExt cx="1178647" cy="969900"/>
              </a:xfrm>
            </p:grpSpPr>
            <p:sp>
              <p:nvSpPr>
                <p:cNvPr id="344" name="Google Shape;344;g8cfea7d84e_0_23"/>
                <p:cNvSpPr/>
                <p:nvPr/>
              </p:nvSpPr>
              <p:spPr>
                <a:xfrm>
                  <a:off x="3925455" y="1191491"/>
                  <a:ext cx="969900" cy="96990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1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345;g8cfea7d84e_0_23"/>
                <p:cNvSpPr/>
                <p:nvPr/>
              </p:nvSpPr>
              <p:spPr>
                <a:xfrm rot="5400000">
                  <a:off x="4803052" y="1537114"/>
                  <a:ext cx="323400" cy="278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endParaRPr sz="16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46" name="Google Shape;346;g8cfea7d84e_0_23"/>
            <p:cNvSpPr txBox="1"/>
            <p:nvPr/>
          </p:nvSpPr>
          <p:spPr>
            <a:xfrm>
              <a:off x="3210982" y="459599"/>
              <a:ext cx="50232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91425" bIns="45700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>
                  <a:latin typeface="Calibri"/>
                  <a:ea typeface="Calibri"/>
                  <a:cs typeface="Calibri"/>
                  <a:sym typeface="Calibri"/>
                </a:rPr>
                <a:t>What is API Testing or Web Service Testing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" name="Google Shape;347;g8cfea7d84e_0_23"/>
          <p:cNvGrpSpPr/>
          <p:nvPr/>
        </p:nvGrpSpPr>
        <p:grpSpPr>
          <a:xfrm>
            <a:off x="66721" y="2908850"/>
            <a:ext cx="6221973" cy="442883"/>
            <a:chOff x="2011807" y="313307"/>
            <a:chExt cx="6221973" cy="620892"/>
          </a:xfrm>
        </p:grpSpPr>
        <p:grpSp>
          <p:nvGrpSpPr>
            <p:cNvPr id="348" name="Google Shape;348;g8cfea7d84e_0_23"/>
            <p:cNvGrpSpPr/>
            <p:nvPr/>
          </p:nvGrpSpPr>
          <p:grpSpPr>
            <a:xfrm>
              <a:off x="2011807" y="313307"/>
              <a:ext cx="6221973" cy="617969"/>
              <a:chOff x="3925455" y="1191491"/>
              <a:chExt cx="6330864" cy="987644"/>
            </a:xfrm>
          </p:grpSpPr>
          <p:sp>
            <p:nvSpPr>
              <p:cNvPr id="349" name="Google Shape;349;g8cfea7d84e_0_23"/>
              <p:cNvSpPr/>
              <p:nvPr/>
            </p:nvSpPr>
            <p:spPr>
              <a:xfrm>
                <a:off x="4825419" y="1209235"/>
                <a:ext cx="5430900" cy="969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0" name="Google Shape;350;g8cfea7d84e_0_23"/>
              <p:cNvGrpSpPr/>
              <p:nvPr/>
            </p:nvGrpSpPr>
            <p:grpSpPr>
              <a:xfrm>
                <a:off x="3925455" y="1191491"/>
                <a:ext cx="1178647" cy="969900"/>
                <a:chOff x="3925455" y="1191491"/>
                <a:chExt cx="1178647" cy="969900"/>
              </a:xfrm>
            </p:grpSpPr>
            <p:sp>
              <p:nvSpPr>
                <p:cNvPr id="351" name="Google Shape;351;g8cfea7d84e_0_23"/>
                <p:cNvSpPr/>
                <p:nvPr/>
              </p:nvSpPr>
              <p:spPr>
                <a:xfrm>
                  <a:off x="3925455" y="1191491"/>
                  <a:ext cx="969900" cy="969900"/>
                </a:xfrm>
                <a:prstGeom prst="rect">
                  <a:avLst/>
                </a:prstGeom>
                <a:solidFill>
                  <a:srgbClr val="00B0F0"/>
                </a:solidFill>
                <a:ln w="2540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1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Google Shape;352;g8cfea7d84e_0_23"/>
                <p:cNvSpPr/>
                <p:nvPr/>
              </p:nvSpPr>
              <p:spPr>
                <a:xfrm rot="5400000">
                  <a:off x="4803052" y="1537114"/>
                  <a:ext cx="323400" cy="278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endParaRPr sz="16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53" name="Google Shape;353;g8cfea7d84e_0_23"/>
            <p:cNvSpPr txBox="1"/>
            <p:nvPr/>
          </p:nvSpPr>
          <p:spPr>
            <a:xfrm>
              <a:off x="3210982" y="459599"/>
              <a:ext cx="48096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91425" bIns="45700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>
                  <a:latin typeface="Calibri"/>
                  <a:ea typeface="Calibri"/>
                  <a:cs typeface="Calibri"/>
                  <a:sym typeface="Calibri"/>
                </a:rPr>
                <a:t>Types of WebServices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" name="Google Shape;354;g8cfea7d84e_0_23"/>
          <p:cNvGrpSpPr/>
          <p:nvPr/>
        </p:nvGrpSpPr>
        <p:grpSpPr>
          <a:xfrm>
            <a:off x="66721" y="3483145"/>
            <a:ext cx="6221973" cy="442883"/>
            <a:chOff x="2011807" y="313307"/>
            <a:chExt cx="6221973" cy="620892"/>
          </a:xfrm>
        </p:grpSpPr>
        <p:grpSp>
          <p:nvGrpSpPr>
            <p:cNvPr id="355" name="Google Shape;355;g8cfea7d84e_0_23"/>
            <p:cNvGrpSpPr/>
            <p:nvPr/>
          </p:nvGrpSpPr>
          <p:grpSpPr>
            <a:xfrm>
              <a:off x="2011807" y="313307"/>
              <a:ext cx="6221973" cy="617969"/>
              <a:chOff x="3925455" y="1191491"/>
              <a:chExt cx="6330864" cy="987644"/>
            </a:xfrm>
          </p:grpSpPr>
          <p:sp>
            <p:nvSpPr>
              <p:cNvPr id="356" name="Google Shape;356;g8cfea7d84e_0_23"/>
              <p:cNvSpPr/>
              <p:nvPr/>
            </p:nvSpPr>
            <p:spPr>
              <a:xfrm>
                <a:off x="4825419" y="1209235"/>
                <a:ext cx="5430900" cy="969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7" name="Google Shape;357;g8cfea7d84e_0_23"/>
              <p:cNvGrpSpPr/>
              <p:nvPr/>
            </p:nvGrpSpPr>
            <p:grpSpPr>
              <a:xfrm>
                <a:off x="3925455" y="1191491"/>
                <a:ext cx="1178647" cy="969900"/>
                <a:chOff x="3925455" y="1191491"/>
                <a:chExt cx="1178647" cy="969900"/>
              </a:xfrm>
            </p:grpSpPr>
            <p:sp>
              <p:nvSpPr>
                <p:cNvPr id="358" name="Google Shape;358;g8cfea7d84e_0_23"/>
                <p:cNvSpPr/>
                <p:nvPr/>
              </p:nvSpPr>
              <p:spPr>
                <a:xfrm>
                  <a:off x="3925455" y="1191491"/>
                  <a:ext cx="969900" cy="969900"/>
                </a:xfrm>
                <a:prstGeom prst="rect">
                  <a:avLst/>
                </a:prstGeom>
                <a:solidFill>
                  <a:srgbClr val="7030A0"/>
                </a:solidFill>
                <a:ln w="2540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1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g8cfea7d84e_0_23"/>
                <p:cNvSpPr/>
                <p:nvPr/>
              </p:nvSpPr>
              <p:spPr>
                <a:xfrm rot="5400000">
                  <a:off x="4803052" y="1537114"/>
                  <a:ext cx="323400" cy="278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7030A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endParaRPr sz="16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60" name="Google Shape;360;g8cfea7d84e_0_23"/>
            <p:cNvSpPr txBox="1"/>
            <p:nvPr/>
          </p:nvSpPr>
          <p:spPr>
            <a:xfrm>
              <a:off x="3210982" y="459599"/>
              <a:ext cx="28866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91425" bIns="45700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>
                  <a:latin typeface="Calibri"/>
                  <a:ea typeface="Calibri"/>
                  <a:cs typeface="Calibri"/>
                  <a:sym typeface="Calibri"/>
                </a:rPr>
                <a:t>Tools used to Test Web Services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g8cfea7d84e_0_23"/>
          <p:cNvGrpSpPr/>
          <p:nvPr/>
        </p:nvGrpSpPr>
        <p:grpSpPr>
          <a:xfrm>
            <a:off x="66721" y="4032808"/>
            <a:ext cx="6221973" cy="442875"/>
            <a:chOff x="2011807" y="313307"/>
            <a:chExt cx="6221973" cy="620881"/>
          </a:xfrm>
        </p:grpSpPr>
        <p:grpSp>
          <p:nvGrpSpPr>
            <p:cNvPr id="362" name="Google Shape;362;g8cfea7d84e_0_23"/>
            <p:cNvGrpSpPr/>
            <p:nvPr/>
          </p:nvGrpSpPr>
          <p:grpSpPr>
            <a:xfrm>
              <a:off x="2011807" y="313307"/>
              <a:ext cx="6221973" cy="617969"/>
              <a:chOff x="3925455" y="1191491"/>
              <a:chExt cx="6330864" cy="987644"/>
            </a:xfrm>
          </p:grpSpPr>
          <p:sp>
            <p:nvSpPr>
              <p:cNvPr id="363" name="Google Shape;363;g8cfea7d84e_0_23"/>
              <p:cNvSpPr/>
              <p:nvPr/>
            </p:nvSpPr>
            <p:spPr>
              <a:xfrm>
                <a:off x="4825419" y="1209235"/>
                <a:ext cx="5430900" cy="969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64" name="Google Shape;364;g8cfea7d84e_0_23"/>
              <p:cNvGrpSpPr/>
              <p:nvPr/>
            </p:nvGrpSpPr>
            <p:grpSpPr>
              <a:xfrm>
                <a:off x="3925455" y="1191491"/>
                <a:ext cx="1178647" cy="969900"/>
                <a:chOff x="3925455" y="1191491"/>
                <a:chExt cx="1178647" cy="969900"/>
              </a:xfrm>
            </p:grpSpPr>
            <p:sp>
              <p:nvSpPr>
                <p:cNvPr id="365" name="Google Shape;365;g8cfea7d84e_0_23"/>
                <p:cNvSpPr/>
                <p:nvPr/>
              </p:nvSpPr>
              <p:spPr>
                <a:xfrm>
                  <a:off x="3925455" y="1191491"/>
                  <a:ext cx="969900" cy="969900"/>
                </a:xfrm>
                <a:prstGeom prst="rect">
                  <a:avLst/>
                </a:prstGeom>
                <a:solidFill>
                  <a:srgbClr val="BE5C09"/>
                </a:solidFill>
                <a:ln w="2540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1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g8cfea7d84e_0_23"/>
                <p:cNvSpPr/>
                <p:nvPr/>
              </p:nvSpPr>
              <p:spPr>
                <a:xfrm rot="5400000">
                  <a:off x="4803052" y="1537114"/>
                  <a:ext cx="323400" cy="278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BE5C0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endParaRPr sz="16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67" name="Google Shape;367;g8cfea7d84e_0_23"/>
            <p:cNvSpPr txBox="1"/>
            <p:nvPr/>
          </p:nvSpPr>
          <p:spPr>
            <a:xfrm>
              <a:off x="3210988" y="459588"/>
              <a:ext cx="44319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91425" bIns="45700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dirty="0">
                  <a:latin typeface="Calibri"/>
                  <a:ea typeface="Calibri"/>
                  <a:cs typeface="Calibri"/>
                  <a:sym typeface="Calibri"/>
                </a:rPr>
                <a:t>Exploring POSTMAN Tool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8" name="Google Shape;368;g8cfea7d84e_0_23"/>
          <p:cNvGrpSpPr/>
          <p:nvPr/>
        </p:nvGrpSpPr>
        <p:grpSpPr>
          <a:xfrm>
            <a:off x="66721" y="4571319"/>
            <a:ext cx="6221973" cy="442883"/>
            <a:chOff x="2011807" y="313307"/>
            <a:chExt cx="6221973" cy="620892"/>
          </a:xfrm>
        </p:grpSpPr>
        <p:grpSp>
          <p:nvGrpSpPr>
            <p:cNvPr id="369" name="Google Shape;369;g8cfea7d84e_0_23"/>
            <p:cNvGrpSpPr/>
            <p:nvPr/>
          </p:nvGrpSpPr>
          <p:grpSpPr>
            <a:xfrm>
              <a:off x="2011807" y="313307"/>
              <a:ext cx="6221973" cy="617969"/>
              <a:chOff x="3925455" y="1191491"/>
              <a:chExt cx="6330864" cy="987644"/>
            </a:xfrm>
          </p:grpSpPr>
          <p:sp>
            <p:nvSpPr>
              <p:cNvPr id="370" name="Google Shape;370;g8cfea7d84e_0_23"/>
              <p:cNvSpPr/>
              <p:nvPr/>
            </p:nvSpPr>
            <p:spPr>
              <a:xfrm>
                <a:off x="4825419" y="1209235"/>
                <a:ext cx="5430900" cy="969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71" name="Google Shape;371;g8cfea7d84e_0_23"/>
              <p:cNvGrpSpPr/>
              <p:nvPr/>
            </p:nvGrpSpPr>
            <p:grpSpPr>
              <a:xfrm>
                <a:off x="3925455" y="1191491"/>
                <a:ext cx="1178647" cy="969900"/>
                <a:chOff x="3925455" y="1191491"/>
                <a:chExt cx="1178647" cy="969900"/>
              </a:xfrm>
            </p:grpSpPr>
            <p:sp>
              <p:nvSpPr>
                <p:cNvPr id="372" name="Google Shape;372;g8cfea7d84e_0_23"/>
                <p:cNvSpPr/>
                <p:nvPr/>
              </p:nvSpPr>
              <p:spPr>
                <a:xfrm>
                  <a:off x="3925455" y="1191491"/>
                  <a:ext cx="969900" cy="969900"/>
                </a:xfrm>
                <a:prstGeom prst="rect">
                  <a:avLst/>
                </a:prstGeom>
                <a:solidFill>
                  <a:srgbClr val="C00000"/>
                </a:solidFill>
                <a:ln w="2540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1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" name="Google Shape;373;g8cfea7d84e_0_23"/>
                <p:cNvSpPr/>
                <p:nvPr/>
              </p:nvSpPr>
              <p:spPr>
                <a:xfrm rot="5400000">
                  <a:off x="4803052" y="1537114"/>
                  <a:ext cx="323400" cy="278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endParaRPr sz="16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74" name="Google Shape;374;g8cfea7d84e_0_23"/>
            <p:cNvSpPr txBox="1"/>
            <p:nvPr/>
          </p:nvSpPr>
          <p:spPr>
            <a:xfrm>
              <a:off x="3210982" y="459599"/>
              <a:ext cx="43083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91425" bIns="45700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dirty="0">
                  <a:latin typeface="Calibri"/>
                  <a:ea typeface="Calibri"/>
                  <a:cs typeface="Calibri"/>
                  <a:sym typeface="Calibri"/>
                </a:rPr>
                <a:t>GIT &amp; MAVEN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5" name="Google Shape;375;g8cfea7d84e_0_23"/>
          <p:cNvSpPr txBox="1">
            <a:spLocks noGrp="1"/>
          </p:cNvSpPr>
          <p:nvPr>
            <p:ph type="title"/>
          </p:nvPr>
        </p:nvSpPr>
        <p:spPr>
          <a:xfrm>
            <a:off x="182419" y="227410"/>
            <a:ext cx="8566500" cy="45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dd0d1a0149_0_436"/>
          <p:cNvSpPr txBox="1">
            <a:spLocks noGrp="1"/>
          </p:cNvSpPr>
          <p:nvPr>
            <p:ph type="title"/>
          </p:nvPr>
        </p:nvSpPr>
        <p:spPr>
          <a:xfrm>
            <a:off x="1243200" y="61700"/>
            <a:ext cx="70305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160">
                <a:solidFill>
                  <a:schemeClr val="accent1"/>
                </a:solidFill>
              </a:rPr>
              <a:t>Day-2 </a:t>
            </a:r>
            <a:r>
              <a:rPr lang="en-US" sz="2160">
                <a:solidFill>
                  <a:schemeClr val="accent2"/>
                </a:solidFill>
              </a:rPr>
              <a:t>Introduction to Web Service Testing</a:t>
            </a:r>
            <a:endParaRPr sz="240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81" name="Google Shape;381;gdd0d1a0149_0_436"/>
          <p:cNvSpPr txBox="1">
            <a:spLocks noGrp="1"/>
          </p:cNvSpPr>
          <p:nvPr>
            <p:ph type="body" idx="1"/>
          </p:nvPr>
        </p:nvSpPr>
        <p:spPr>
          <a:xfrm>
            <a:off x="1347125" y="623450"/>
            <a:ext cx="6991500" cy="4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Introduction to Web Service Testing 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Types of web services 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lphaL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About REST Web Service 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lphaL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About SOAP Web Service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Tools used to test WebServices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HTTP Status Codes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HTTP Methods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POSTMAN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lphaL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How to create GET , POST, Delete Requests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lphaL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How to Run And Analyze the Results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lphaL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Collections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Practice on Demo APP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800">
              <a:solidFill>
                <a:srgbClr val="FF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d0d1a0149_0_442"/>
          <p:cNvSpPr txBox="1">
            <a:spLocks noGrp="1"/>
          </p:cNvSpPr>
          <p:nvPr>
            <p:ph type="title"/>
          </p:nvPr>
        </p:nvSpPr>
        <p:spPr>
          <a:xfrm>
            <a:off x="1243200" y="61700"/>
            <a:ext cx="70305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160">
                <a:solidFill>
                  <a:schemeClr val="accent1"/>
                </a:solidFill>
              </a:rPr>
              <a:t>Day-2 </a:t>
            </a:r>
            <a:r>
              <a:rPr lang="en-US" sz="2160">
                <a:solidFill>
                  <a:schemeClr val="accent2"/>
                </a:solidFill>
              </a:rPr>
              <a:t>Introduction to Web Service Testing</a:t>
            </a:r>
            <a:endParaRPr sz="240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87" name="Google Shape;387;gdd0d1a0149_0_442"/>
          <p:cNvSpPr txBox="1">
            <a:spLocks noGrp="1"/>
          </p:cNvSpPr>
          <p:nvPr>
            <p:ph type="body" idx="1"/>
          </p:nvPr>
        </p:nvSpPr>
        <p:spPr>
          <a:xfrm>
            <a:off x="1347125" y="623450"/>
            <a:ext cx="6991500" cy="4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Introduction to Web Service Testing 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Types of web services 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lphaL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About REST Web Service 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lphaL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About SOAP Web Service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Tools used to test WebServices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HTTP Status Codes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HTTP Methods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POSTMAN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lphaL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How to create GET , POST, Delete Requests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lphaL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How to Run And Analyze the Results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lphaL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Collections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AutoNum type="arabicPeriod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Practice on Demo APP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800">
              <a:solidFill>
                <a:srgbClr val="FF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dd0d1a0149_0_452"/>
          <p:cNvSpPr txBox="1">
            <a:spLocks noGrp="1"/>
          </p:cNvSpPr>
          <p:nvPr>
            <p:ph type="title"/>
          </p:nvPr>
        </p:nvSpPr>
        <p:spPr>
          <a:xfrm>
            <a:off x="1243200" y="61700"/>
            <a:ext cx="70305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160">
                <a:solidFill>
                  <a:schemeClr val="accent1"/>
                </a:solidFill>
              </a:rPr>
              <a:t>Day-3 </a:t>
            </a:r>
            <a:r>
              <a:rPr lang="en-US" sz="2160">
                <a:solidFill>
                  <a:srgbClr val="EF5923"/>
                </a:solidFill>
              </a:rPr>
              <a:t>GIT , MAVEN &amp; Practice Sessions</a:t>
            </a:r>
            <a:endParaRPr sz="2400">
              <a:solidFill>
                <a:srgbClr val="EF592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16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160">
              <a:solidFill>
                <a:schemeClr val="accent1"/>
              </a:solidFill>
            </a:endParaRPr>
          </a:p>
        </p:txBody>
      </p:sp>
      <p:sp>
        <p:nvSpPr>
          <p:cNvPr id="393" name="Google Shape;393;gdd0d1a0149_0_452"/>
          <p:cNvSpPr txBox="1">
            <a:spLocks noGrp="1"/>
          </p:cNvSpPr>
          <p:nvPr>
            <p:ph type="body" idx="1"/>
          </p:nvPr>
        </p:nvSpPr>
        <p:spPr>
          <a:xfrm>
            <a:off x="1347125" y="623450"/>
            <a:ext cx="6991500" cy="4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●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What is GIT?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Commands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Cloning the projects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Branching techniques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How to Create a pull request?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●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MAVEN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What is a Build Tool?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Why Maven?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Maven Overview - Core Concepts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Project Object Model(pom.xml)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Dependencies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Plugins and Goals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Repositories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Types of Repositories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lvl="2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■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Local Repository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lvl="2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■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Maven Central Repository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lvl="2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■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Maven Remote Repository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Maven Build LifeCycles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Snapshots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Build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Profiles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Char char="○"/>
            </a:pPr>
            <a:r>
              <a:rPr lang="en-US" sz="1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Properties</a:t>
            </a: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●"/>
            </a:pPr>
            <a:r>
              <a:rPr lang="en-US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Practice Sessions</a:t>
            </a:r>
            <a:endParaRPr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1_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37C18"/>
      </a:accent1>
      <a:accent2>
        <a:srgbClr val="FEC609"/>
      </a:accent2>
      <a:accent3>
        <a:srgbClr val="6DBECD"/>
      </a:accent3>
      <a:accent4>
        <a:srgbClr val="EEF3F6"/>
      </a:accent4>
      <a:accent5>
        <a:srgbClr val="C2C0D1"/>
      </a:accent5>
      <a:accent6>
        <a:srgbClr val="8885A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Macintosh PowerPoint</Application>
  <PresentationFormat>On-screen Show (16:9)</PresentationFormat>
  <Paragraphs>66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Helvetica Neue</vt:lpstr>
      <vt:lpstr>Calibri</vt:lpstr>
      <vt:lpstr>Maven Pro</vt:lpstr>
      <vt:lpstr>Arial</vt:lpstr>
      <vt:lpstr>Nunito</vt:lpstr>
      <vt:lpstr>Momentum</vt:lpstr>
      <vt:lpstr>PowerPoint Presentation</vt:lpstr>
      <vt:lpstr>PowerPoint Presentation</vt:lpstr>
      <vt:lpstr>Day-2 Introduction to Web Service Testing </vt:lpstr>
      <vt:lpstr>Day-2 Introduction to Web Service Testing </vt:lpstr>
      <vt:lpstr>Day-3 GIT , MAVEN &amp; Practice Sessions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Venkata Sudheer Kumar Gurram</cp:lastModifiedBy>
  <cp:revision>1</cp:revision>
  <dcterms:modified xsi:type="dcterms:W3CDTF">2021-05-27T06:54:50Z</dcterms:modified>
</cp:coreProperties>
</file>