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1430000" cy="8305800"/>
  <p:notesSz cx="11430000" cy="8305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1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2006600"/>
            <a:ext cx="777113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4" y="1201737"/>
            <a:ext cx="4822826" cy="848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5400" b="1" dirty="0"/>
              <a:t>TEAM MEMBER: </a:t>
            </a:r>
            <a:endParaRPr sz="5400" b="1" dirty="0"/>
          </a:p>
        </p:txBody>
      </p:sp>
      <p:sp>
        <p:nvSpPr>
          <p:cNvPr id="3" name="object 3"/>
          <p:cNvSpPr/>
          <p:nvPr/>
        </p:nvSpPr>
        <p:spPr>
          <a:xfrm flipV="1">
            <a:off x="610235" y="2072906"/>
            <a:ext cx="5114925" cy="45719"/>
          </a:xfrm>
          <a:custGeom>
            <a:avLst/>
            <a:gdLst/>
            <a:ahLst/>
            <a:cxnLst/>
            <a:rect l="l" t="t" r="r" b="b"/>
            <a:pathLst>
              <a:path w="3295650" h="190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375" y="2830512"/>
            <a:ext cx="8709025" cy="147668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5400" spc="-70" dirty="0">
                <a:solidFill>
                  <a:srgbClr val="E0D6DE"/>
                </a:solidFill>
                <a:latin typeface="Calibri"/>
                <a:cs typeface="Calibri"/>
              </a:rPr>
              <a:t>NAME: </a:t>
            </a:r>
            <a:r>
              <a:rPr lang="en-US" sz="4400" spc="-70" dirty="0">
                <a:solidFill>
                  <a:srgbClr val="E0D6DE"/>
                </a:solidFill>
                <a:latin typeface="Calibri"/>
                <a:cs typeface="Calibri"/>
              </a:rPr>
              <a:t>SIRISETTI  SUDHEER KUMAR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000" spc="-70" dirty="0">
                <a:solidFill>
                  <a:srgbClr val="E0D6DE"/>
                </a:solidFill>
                <a:latin typeface="Calibri"/>
                <a:cs typeface="Calibri"/>
              </a:rPr>
              <a:t>ROLL.NO</a:t>
            </a:r>
            <a:r>
              <a:rPr lang="en-US" sz="3200" spc="-70" dirty="0">
                <a:solidFill>
                  <a:srgbClr val="E0D6DE"/>
                </a:solidFill>
                <a:latin typeface="Calibri"/>
                <a:cs typeface="Calibri"/>
              </a:rPr>
              <a:t>:  322129512055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254" y="2425700"/>
            <a:ext cx="193675" cy="441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350" spc="-25" dirty="0">
              <a:solidFill>
                <a:srgbClr val="E0D6DE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Strategic</a:t>
            </a:r>
            <a:r>
              <a:rPr spc="-120" dirty="0"/>
              <a:t> </a:t>
            </a:r>
            <a:r>
              <a:rPr spc="-60" dirty="0"/>
              <a:t>AdvantageS</a:t>
            </a:r>
            <a:r>
              <a:rPr spc="-120" dirty="0"/>
              <a:t> </a:t>
            </a:r>
            <a:r>
              <a:rPr spc="-45" dirty="0"/>
              <a:t>for</a:t>
            </a:r>
            <a:r>
              <a:rPr spc="-114" dirty="0"/>
              <a:t> </a:t>
            </a:r>
            <a:r>
              <a:rPr spc="-20" dirty="0"/>
              <a:t>Financial</a:t>
            </a:r>
            <a:r>
              <a:rPr spc="-120" dirty="0"/>
              <a:t> </a:t>
            </a:r>
            <a:r>
              <a:rPr spc="-50" dirty="0"/>
              <a:t>InStitutionS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26864" y="290333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28165" y="0"/>
                </a:moveTo>
                <a:lnTo>
                  <a:pt x="46880" y="0"/>
                </a:lnTo>
                <a:lnTo>
                  <a:pt x="28643" y="3688"/>
                </a:lnTo>
                <a:lnTo>
                  <a:pt x="13740" y="13742"/>
                </a:lnTo>
                <a:lnTo>
                  <a:pt x="3687" y="28648"/>
                </a:lnTo>
                <a:lnTo>
                  <a:pt x="0" y="46888"/>
                </a:lnTo>
                <a:lnTo>
                  <a:pt x="0" y="328168"/>
                </a:lnTo>
                <a:lnTo>
                  <a:pt x="3687" y="346408"/>
                </a:lnTo>
                <a:lnTo>
                  <a:pt x="13740" y="361313"/>
                </a:lnTo>
                <a:lnTo>
                  <a:pt x="28643" y="371368"/>
                </a:lnTo>
                <a:lnTo>
                  <a:pt x="46880" y="375056"/>
                </a:lnTo>
                <a:lnTo>
                  <a:pt x="328165" y="375056"/>
                </a:lnTo>
                <a:lnTo>
                  <a:pt x="346402" y="371368"/>
                </a:lnTo>
                <a:lnTo>
                  <a:pt x="361305" y="361313"/>
                </a:lnTo>
                <a:lnTo>
                  <a:pt x="371358" y="346408"/>
                </a:lnTo>
                <a:lnTo>
                  <a:pt x="375046" y="328168"/>
                </a:lnTo>
                <a:lnTo>
                  <a:pt x="375046" y="324777"/>
                </a:lnTo>
                <a:lnTo>
                  <a:pt x="188694" y="324777"/>
                </a:lnTo>
                <a:lnTo>
                  <a:pt x="138338" y="320521"/>
                </a:lnTo>
                <a:lnTo>
                  <a:pt x="92116" y="307140"/>
                </a:lnTo>
                <a:lnTo>
                  <a:pt x="54415" y="284467"/>
                </a:lnTo>
                <a:lnTo>
                  <a:pt x="49888" y="275474"/>
                </a:lnTo>
                <a:lnTo>
                  <a:pt x="53116" y="266933"/>
                </a:lnTo>
                <a:lnTo>
                  <a:pt x="61053" y="262409"/>
                </a:lnTo>
                <a:lnTo>
                  <a:pt x="375046" y="262409"/>
                </a:lnTo>
                <a:lnTo>
                  <a:pt x="375046" y="256130"/>
                </a:lnTo>
                <a:lnTo>
                  <a:pt x="187565" y="256130"/>
                </a:lnTo>
                <a:lnTo>
                  <a:pt x="178962" y="253022"/>
                </a:lnTo>
                <a:lnTo>
                  <a:pt x="176930" y="248180"/>
                </a:lnTo>
                <a:lnTo>
                  <a:pt x="125030" y="248180"/>
                </a:lnTo>
                <a:lnTo>
                  <a:pt x="116425" y="245072"/>
                </a:lnTo>
                <a:lnTo>
                  <a:pt x="112514" y="235750"/>
                </a:lnTo>
                <a:lnTo>
                  <a:pt x="112514" y="218627"/>
                </a:lnTo>
                <a:lnTo>
                  <a:pt x="62492" y="218627"/>
                </a:lnTo>
                <a:lnTo>
                  <a:pt x="53887" y="215519"/>
                </a:lnTo>
                <a:lnTo>
                  <a:pt x="49975" y="206197"/>
                </a:lnTo>
                <a:lnTo>
                  <a:pt x="49975" y="93764"/>
                </a:lnTo>
                <a:lnTo>
                  <a:pt x="53887" y="84441"/>
                </a:lnTo>
                <a:lnTo>
                  <a:pt x="62492" y="81333"/>
                </a:lnTo>
                <a:lnTo>
                  <a:pt x="112514" y="81333"/>
                </a:lnTo>
                <a:lnTo>
                  <a:pt x="112514" y="68732"/>
                </a:lnTo>
                <a:lnTo>
                  <a:pt x="116425" y="59409"/>
                </a:lnTo>
                <a:lnTo>
                  <a:pt x="125030" y="56302"/>
                </a:lnTo>
                <a:lnTo>
                  <a:pt x="177634" y="56302"/>
                </a:lnTo>
                <a:lnTo>
                  <a:pt x="178962" y="53136"/>
                </a:lnTo>
                <a:lnTo>
                  <a:pt x="187565" y="50028"/>
                </a:lnTo>
                <a:lnTo>
                  <a:pt x="375046" y="50028"/>
                </a:lnTo>
                <a:lnTo>
                  <a:pt x="375046" y="46888"/>
                </a:lnTo>
                <a:lnTo>
                  <a:pt x="371358" y="28648"/>
                </a:lnTo>
                <a:lnTo>
                  <a:pt x="361305" y="13742"/>
                </a:lnTo>
                <a:lnTo>
                  <a:pt x="346402" y="3688"/>
                </a:lnTo>
                <a:lnTo>
                  <a:pt x="328165" y="0"/>
                </a:lnTo>
                <a:close/>
              </a:path>
              <a:path w="375284" h="375285">
                <a:moveTo>
                  <a:pt x="375046" y="262409"/>
                </a:moveTo>
                <a:lnTo>
                  <a:pt x="314115" y="262409"/>
                </a:lnTo>
                <a:lnTo>
                  <a:pt x="319490" y="265468"/>
                </a:lnTo>
                <a:lnTo>
                  <a:pt x="321974" y="266933"/>
                </a:lnTo>
                <a:lnTo>
                  <a:pt x="284268" y="306582"/>
                </a:lnTo>
                <a:lnTo>
                  <a:pt x="238800" y="320075"/>
                </a:lnTo>
                <a:lnTo>
                  <a:pt x="188694" y="324777"/>
                </a:lnTo>
                <a:lnTo>
                  <a:pt x="375046" y="324777"/>
                </a:lnTo>
                <a:lnTo>
                  <a:pt x="375046" y="262409"/>
                </a:lnTo>
                <a:close/>
              </a:path>
              <a:path w="375284" h="375285">
                <a:moveTo>
                  <a:pt x="313873" y="262409"/>
                </a:moveTo>
                <a:lnTo>
                  <a:pt x="61053" y="262409"/>
                </a:lnTo>
                <a:lnTo>
                  <a:pt x="70653" y="265468"/>
                </a:lnTo>
                <a:lnTo>
                  <a:pt x="111077" y="287575"/>
                </a:lnTo>
                <a:lnTo>
                  <a:pt x="161553" y="298461"/>
                </a:lnTo>
                <a:lnTo>
                  <a:pt x="215200" y="298293"/>
                </a:lnTo>
                <a:lnTo>
                  <a:pt x="265134" y="287239"/>
                </a:lnTo>
                <a:lnTo>
                  <a:pt x="304472" y="265468"/>
                </a:lnTo>
                <a:lnTo>
                  <a:pt x="313873" y="262409"/>
                </a:lnTo>
                <a:close/>
              </a:path>
              <a:path w="375284" h="375285">
                <a:moveTo>
                  <a:pt x="375046" y="50028"/>
                </a:moveTo>
                <a:lnTo>
                  <a:pt x="187565" y="50028"/>
                </a:lnTo>
                <a:lnTo>
                  <a:pt x="196169" y="53136"/>
                </a:lnTo>
                <a:lnTo>
                  <a:pt x="200079" y="62458"/>
                </a:lnTo>
                <a:lnTo>
                  <a:pt x="200079" y="243700"/>
                </a:lnTo>
                <a:lnTo>
                  <a:pt x="196169" y="253022"/>
                </a:lnTo>
                <a:lnTo>
                  <a:pt x="187565" y="256130"/>
                </a:lnTo>
                <a:lnTo>
                  <a:pt x="375046" y="256130"/>
                </a:lnTo>
                <a:lnTo>
                  <a:pt x="375046" y="248180"/>
                </a:lnTo>
                <a:lnTo>
                  <a:pt x="250016" y="248180"/>
                </a:lnTo>
                <a:lnTo>
                  <a:pt x="241411" y="245072"/>
                </a:lnTo>
                <a:lnTo>
                  <a:pt x="237500" y="235750"/>
                </a:lnTo>
                <a:lnTo>
                  <a:pt x="237500" y="68732"/>
                </a:lnTo>
                <a:lnTo>
                  <a:pt x="241411" y="59409"/>
                </a:lnTo>
                <a:lnTo>
                  <a:pt x="250016" y="56302"/>
                </a:lnTo>
                <a:lnTo>
                  <a:pt x="375046" y="56302"/>
                </a:lnTo>
                <a:lnTo>
                  <a:pt x="375046" y="50028"/>
                </a:lnTo>
                <a:close/>
              </a:path>
              <a:path w="375284" h="375285">
                <a:moveTo>
                  <a:pt x="177634" y="56302"/>
                </a:moveTo>
                <a:lnTo>
                  <a:pt x="125030" y="56302"/>
                </a:lnTo>
                <a:lnTo>
                  <a:pt x="133634" y="59409"/>
                </a:lnTo>
                <a:lnTo>
                  <a:pt x="137546" y="68732"/>
                </a:lnTo>
                <a:lnTo>
                  <a:pt x="137546" y="235750"/>
                </a:lnTo>
                <a:lnTo>
                  <a:pt x="133634" y="245072"/>
                </a:lnTo>
                <a:lnTo>
                  <a:pt x="125030" y="248180"/>
                </a:lnTo>
                <a:lnTo>
                  <a:pt x="176930" y="248180"/>
                </a:lnTo>
                <a:lnTo>
                  <a:pt x="175051" y="243700"/>
                </a:lnTo>
                <a:lnTo>
                  <a:pt x="175051" y="62458"/>
                </a:lnTo>
                <a:lnTo>
                  <a:pt x="177634" y="56302"/>
                </a:lnTo>
                <a:close/>
              </a:path>
              <a:path w="375284" h="375285">
                <a:moveTo>
                  <a:pt x="375046" y="56302"/>
                </a:moveTo>
                <a:lnTo>
                  <a:pt x="250016" y="56302"/>
                </a:lnTo>
                <a:lnTo>
                  <a:pt x="258621" y="59409"/>
                </a:lnTo>
                <a:lnTo>
                  <a:pt x="262533" y="68732"/>
                </a:lnTo>
                <a:lnTo>
                  <a:pt x="262533" y="235750"/>
                </a:lnTo>
                <a:lnTo>
                  <a:pt x="258621" y="245072"/>
                </a:lnTo>
                <a:lnTo>
                  <a:pt x="250016" y="248180"/>
                </a:lnTo>
                <a:lnTo>
                  <a:pt x="375046" y="248180"/>
                </a:lnTo>
                <a:lnTo>
                  <a:pt x="375046" y="218627"/>
                </a:lnTo>
                <a:lnTo>
                  <a:pt x="312553" y="218627"/>
                </a:lnTo>
                <a:lnTo>
                  <a:pt x="303948" y="215519"/>
                </a:lnTo>
                <a:lnTo>
                  <a:pt x="300037" y="206197"/>
                </a:lnTo>
                <a:lnTo>
                  <a:pt x="300037" y="93764"/>
                </a:lnTo>
                <a:lnTo>
                  <a:pt x="303948" y="84441"/>
                </a:lnTo>
                <a:lnTo>
                  <a:pt x="312553" y="81333"/>
                </a:lnTo>
                <a:lnTo>
                  <a:pt x="375046" y="81333"/>
                </a:lnTo>
                <a:lnTo>
                  <a:pt x="375046" y="56302"/>
                </a:lnTo>
                <a:close/>
              </a:path>
              <a:path w="375284" h="375285">
                <a:moveTo>
                  <a:pt x="112514" y="81333"/>
                </a:moveTo>
                <a:lnTo>
                  <a:pt x="62492" y="81333"/>
                </a:lnTo>
                <a:lnTo>
                  <a:pt x="71097" y="84441"/>
                </a:lnTo>
                <a:lnTo>
                  <a:pt x="75008" y="93764"/>
                </a:lnTo>
                <a:lnTo>
                  <a:pt x="75008" y="206197"/>
                </a:lnTo>
                <a:lnTo>
                  <a:pt x="71097" y="215519"/>
                </a:lnTo>
                <a:lnTo>
                  <a:pt x="62492" y="218627"/>
                </a:lnTo>
                <a:lnTo>
                  <a:pt x="112514" y="218627"/>
                </a:lnTo>
                <a:lnTo>
                  <a:pt x="112514" y="81333"/>
                </a:lnTo>
                <a:close/>
              </a:path>
              <a:path w="375284" h="375285">
                <a:moveTo>
                  <a:pt x="375046" y="81333"/>
                </a:moveTo>
                <a:lnTo>
                  <a:pt x="312553" y="81333"/>
                </a:lnTo>
                <a:lnTo>
                  <a:pt x="321159" y="84441"/>
                </a:lnTo>
                <a:lnTo>
                  <a:pt x="325070" y="93764"/>
                </a:lnTo>
                <a:lnTo>
                  <a:pt x="325070" y="206197"/>
                </a:lnTo>
                <a:lnTo>
                  <a:pt x="321159" y="215519"/>
                </a:lnTo>
                <a:lnTo>
                  <a:pt x="312553" y="218627"/>
                </a:lnTo>
                <a:lnTo>
                  <a:pt x="375046" y="218627"/>
                </a:lnTo>
                <a:lnTo>
                  <a:pt x="375046" y="81333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375" y="3516312"/>
            <a:ext cx="322707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5" dirty="0">
                <a:solidFill>
                  <a:srgbClr val="E0D6DE"/>
                </a:solidFill>
                <a:latin typeface="Calibri"/>
                <a:cs typeface="Calibri"/>
              </a:rPr>
              <a:t>Enhanced </a:t>
            </a:r>
            <a:r>
              <a:rPr sz="1650" spc="-40" dirty="0">
                <a:solidFill>
                  <a:srgbClr val="E0D6DE"/>
                </a:solidFill>
                <a:latin typeface="Calibri"/>
                <a:cs typeface="Calibri"/>
              </a:rPr>
              <a:t>CuStomer</a:t>
            </a:r>
            <a:r>
              <a:rPr sz="1650" spc="-2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Experience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Faster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approvals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lead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higher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satisfaction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loyalty.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6225" y="2876549"/>
            <a:ext cx="428625" cy="429259"/>
          </a:xfrm>
          <a:custGeom>
            <a:avLst/>
            <a:gdLst/>
            <a:ahLst/>
            <a:cxnLst/>
            <a:rect l="l" t="t" r="r" b="b"/>
            <a:pathLst>
              <a:path w="428625" h="429260">
                <a:moveTo>
                  <a:pt x="200914" y="0"/>
                </a:moveTo>
                <a:lnTo>
                  <a:pt x="187528" y="0"/>
                </a:lnTo>
                <a:lnTo>
                  <a:pt x="137680" y="6698"/>
                </a:lnTo>
                <a:lnTo>
                  <a:pt x="92884" y="25603"/>
                </a:lnTo>
                <a:lnTo>
                  <a:pt x="54930" y="54925"/>
                </a:lnTo>
                <a:lnTo>
                  <a:pt x="25606" y="92879"/>
                </a:lnTo>
                <a:lnTo>
                  <a:pt x="6699" y="137675"/>
                </a:lnTo>
                <a:lnTo>
                  <a:pt x="69" y="187007"/>
                </a:lnTo>
                <a:lnTo>
                  <a:pt x="0" y="187528"/>
                </a:lnTo>
                <a:lnTo>
                  <a:pt x="2808" y="220002"/>
                </a:lnTo>
                <a:lnTo>
                  <a:pt x="10874" y="250522"/>
                </a:lnTo>
                <a:lnTo>
                  <a:pt x="10915" y="250678"/>
                </a:lnTo>
                <a:lnTo>
                  <a:pt x="23842" y="279078"/>
                </a:lnTo>
                <a:lnTo>
                  <a:pt x="41109" y="304723"/>
                </a:lnTo>
                <a:lnTo>
                  <a:pt x="46375" y="312208"/>
                </a:lnTo>
                <a:lnTo>
                  <a:pt x="50293" y="320005"/>
                </a:lnTo>
                <a:lnTo>
                  <a:pt x="52738" y="327987"/>
                </a:lnTo>
                <a:lnTo>
                  <a:pt x="53581" y="336029"/>
                </a:lnTo>
                <a:lnTo>
                  <a:pt x="53670" y="422681"/>
                </a:lnTo>
                <a:lnTo>
                  <a:pt x="59689" y="428713"/>
                </a:lnTo>
                <a:lnTo>
                  <a:pt x="74257" y="428713"/>
                </a:lnTo>
                <a:lnTo>
                  <a:pt x="80276" y="422681"/>
                </a:lnTo>
                <a:lnTo>
                  <a:pt x="80365" y="336029"/>
                </a:lnTo>
                <a:lnTo>
                  <a:pt x="78961" y="322544"/>
                </a:lnTo>
                <a:lnTo>
                  <a:pt x="75091" y="309935"/>
                </a:lnTo>
                <a:lnTo>
                  <a:pt x="69274" y="298362"/>
                </a:lnTo>
                <a:lnTo>
                  <a:pt x="62026" y="287985"/>
                </a:lnTo>
                <a:lnTo>
                  <a:pt x="47197" y="266011"/>
                </a:lnTo>
                <a:lnTo>
                  <a:pt x="36118" y="241676"/>
                </a:lnTo>
                <a:lnTo>
                  <a:pt x="29183" y="215381"/>
                </a:lnTo>
                <a:lnTo>
                  <a:pt x="26784" y="187528"/>
                </a:lnTo>
                <a:lnTo>
                  <a:pt x="34981" y="136731"/>
                </a:lnTo>
                <a:lnTo>
                  <a:pt x="57806" y="92607"/>
                </a:lnTo>
                <a:lnTo>
                  <a:pt x="92607" y="57806"/>
                </a:lnTo>
                <a:lnTo>
                  <a:pt x="136731" y="34981"/>
                </a:lnTo>
                <a:lnTo>
                  <a:pt x="186780" y="26904"/>
                </a:lnTo>
                <a:lnTo>
                  <a:pt x="292057" y="26904"/>
                </a:lnTo>
                <a:lnTo>
                  <a:pt x="248822" y="7075"/>
                </a:lnTo>
                <a:lnTo>
                  <a:pt x="200914" y="0"/>
                </a:lnTo>
                <a:close/>
              </a:path>
              <a:path w="428625" h="429260">
                <a:moveTo>
                  <a:pt x="292057" y="26904"/>
                </a:moveTo>
                <a:lnTo>
                  <a:pt x="201727" y="26904"/>
                </a:lnTo>
                <a:lnTo>
                  <a:pt x="241232" y="32761"/>
                </a:lnTo>
                <a:lnTo>
                  <a:pt x="277660" y="49483"/>
                </a:lnTo>
                <a:lnTo>
                  <a:pt x="307905" y="75138"/>
                </a:lnTo>
                <a:lnTo>
                  <a:pt x="329679" y="107911"/>
                </a:lnTo>
                <a:lnTo>
                  <a:pt x="341904" y="134885"/>
                </a:lnTo>
                <a:lnTo>
                  <a:pt x="345965" y="143779"/>
                </a:lnTo>
                <a:lnTo>
                  <a:pt x="370498" y="187528"/>
                </a:lnTo>
                <a:lnTo>
                  <a:pt x="399072" y="217741"/>
                </a:lnTo>
                <a:lnTo>
                  <a:pt x="402005" y="224193"/>
                </a:lnTo>
                <a:lnTo>
                  <a:pt x="402005" y="230974"/>
                </a:lnTo>
                <a:lnTo>
                  <a:pt x="400152" y="240171"/>
                </a:lnTo>
                <a:lnTo>
                  <a:pt x="395097" y="247675"/>
                </a:lnTo>
                <a:lnTo>
                  <a:pt x="387593" y="252731"/>
                </a:lnTo>
                <a:lnTo>
                  <a:pt x="378396" y="254584"/>
                </a:lnTo>
                <a:lnTo>
                  <a:pt x="354279" y="254584"/>
                </a:lnTo>
                <a:lnTo>
                  <a:pt x="348259" y="260604"/>
                </a:lnTo>
                <a:lnTo>
                  <a:pt x="348259" y="321551"/>
                </a:lnTo>
                <a:lnTo>
                  <a:pt x="346156" y="331990"/>
                </a:lnTo>
                <a:lnTo>
                  <a:pt x="340420" y="340507"/>
                </a:lnTo>
                <a:lnTo>
                  <a:pt x="331907" y="346245"/>
                </a:lnTo>
                <a:lnTo>
                  <a:pt x="321475" y="348348"/>
                </a:lnTo>
                <a:lnTo>
                  <a:pt x="247129" y="348348"/>
                </a:lnTo>
                <a:lnTo>
                  <a:pt x="241096" y="354368"/>
                </a:lnTo>
                <a:lnTo>
                  <a:pt x="241096" y="422681"/>
                </a:lnTo>
                <a:lnTo>
                  <a:pt x="247129" y="428713"/>
                </a:lnTo>
                <a:lnTo>
                  <a:pt x="261861" y="428713"/>
                </a:lnTo>
                <a:lnTo>
                  <a:pt x="267893" y="422681"/>
                </a:lnTo>
                <a:lnTo>
                  <a:pt x="267893" y="375043"/>
                </a:lnTo>
                <a:lnTo>
                  <a:pt x="321475" y="375043"/>
                </a:lnTo>
                <a:lnTo>
                  <a:pt x="359336" y="359341"/>
                </a:lnTo>
                <a:lnTo>
                  <a:pt x="375028" y="321551"/>
                </a:lnTo>
                <a:lnTo>
                  <a:pt x="375043" y="281292"/>
                </a:lnTo>
                <a:lnTo>
                  <a:pt x="378231" y="281292"/>
                </a:lnTo>
                <a:lnTo>
                  <a:pt x="397828" y="277336"/>
                </a:lnTo>
                <a:lnTo>
                  <a:pt x="413848" y="266542"/>
                </a:lnTo>
                <a:lnTo>
                  <a:pt x="424552" y="250678"/>
                </a:lnTo>
                <a:lnTo>
                  <a:pt x="424658" y="250522"/>
                </a:lnTo>
                <a:lnTo>
                  <a:pt x="428607" y="230974"/>
                </a:lnTo>
                <a:lnTo>
                  <a:pt x="427489" y="220265"/>
                </a:lnTo>
                <a:lnTo>
                  <a:pt x="424186" y="210227"/>
                </a:lnTo>
                <a:lnTo>
                  <a:pt x="418873" y="201101"/>
                </a:lnTo>
                <a:lnTo>
                  <a:pt x="411708" y="193217"/>
                </a:lnTo>
                <a:lnTo>
                  <a:pt x="409028" y="190868"/>
                </a:lnTo>
                <a:lnTo>
                  <a:pt x="400084" y="181845"/>
                </a:lnTo>
                <a:lnTo>
                  <a:pt x="378142" y="148767"/>
                </a:lnTo>
                <a:lnTo>
                  <a:pt x="359981" y="109842"/>
                </a:lnTo>
                <a:lnTo>
                  <a:pt x="357047" y="103225"/>
                </a:lnTo>
                <a:lnTo>
                  <a:pt x="353872" y="96443"/>
                </a:lnTo>
                <a:lnTo>
                  <a:pt x="327960" y="57392"/>
                </a:lnTo>
                <a:lnTo>
                  <a:pt x="292057" y="26904"/>
                </a:lnTo>
                <a:close/>
              </a:path>
              <a:path w="428625" h="429260">
                <a:moveTo>
                  <a:pt x="290652" y="147345"/>
                </a:moveTo>
                <a:lnTo>
                  <a:pt x="285318" y="147345"/>
                </a:lnTo>
                <a:lnTo>
                  <a:pt x="282752" y="147840"/>
                </a:lnTo>
                <a:lnTo>
                  <a:pt x="267893" y="164769"/>
                </a:lnTo>
                <a:lnTo>
                  <a:pt x="267893" y="170091"/>
                </a:lnTo>
                <a:lnTo>
                  <a:pt x="285318" y="187528"/>
                </a:lnTo>
                <a:lnTo>
                  <a:pt x="290652" y="187528"/>
                </a:lnTo>
                <a:lnTo>
                  <a:pt x="308076" y="170091"/>
                </a:lnTo>
                <a:lnTo>
                  <a:pt x="308076" y="164769"/>
                </a:lnTo>
                <a:lnTo>
                  <a:pt x="290652" y="147345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68762" y="3516312"/>
            <a:ext cx="309499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0D6DE"/>
                </a:solidFill>
                <a:latin typeface="Calibri"/>
                <a:cs typeface="Calibri"/>
              </a:rPr>
              <a:t>IncreaSed</a:t>
            </a:r>
            <a:r>
              <a:rPr sz="1650" spc="-8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Profitability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Lower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operational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costs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reduced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risk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directly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impact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bottom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Lucida Sans"/>
                <a:cs typeface="Lucida Sans"/>
              </a:rPr>
              <a:t>line.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2850" y="2919412"/>
            <a:ext cx="428625" cy="342900"/>
          </a:xfrm>
          <a:custGeom>
            <a:avLst/>
            <a:gdLst/>
            <a:ahLst/>
            <a:cxnLst/>
            <a:rect l="l" t="t" r="r" b="b"/>
            <a:pathLst>
              <a:path w="428625" h="342900">
                <a:moveTo>
                  <a:pt x="133553" y="267970"/>
                </a:moveTo>
                <a:lnTo>
                  <a:pt x="123609" y="267970"/>
                </a:lnTo>
                <a:lnTo>
                  <a:pt x="118833" y="269240"/>
                </a:lnTo>
                <a:lnTo>
                  <a:pt x="91084" y="300990"/>
                </a:lnTo>
                <a:lnTo>
                  <a:pt x="91084" y="311150"/>
                </a:lnTo>
                <a:lnTo>
                  <a:pt x="118833" y="342900"/>
                </a:lnTo>
                <a:lnTo>
                  <a:pt x="138341" y="342900"/>
                </a:lnTo>
                <a:lnTo>
                  <a:pt x="162425" y="322580"/>
                </a:lnTo>
                <a:lnTo>
                  <a:pt x="126453" y="322580"/>
                </a:lnTo>
                <a:lnTo>
                  <a:pt x="124409" y="321310"/>
                </a:lnTo>
                <a:lnTo>
                  <a:pt x="112509" y="308610"/>
                </a:lnTo>
                <a:lnTo>
                  <a:pt x="112509" y="303530"/>
                </a:lnTo>
                <a:lnTo>
                  <a:pt x="124409" y="290830"/>
                </a:lnTo>
                <a:lnTo>
                  <a:pt x="126453" y="289560"/>
                </a:lnTo>
                <a:lnTo>
                  <a:pt x="162425" y="289560"/>
                </a:lnTo>
                <a:lnTo>
                  <a:pt x="161340" y="287020"/>
                </a:lnTo>
                <a:lnTo>
                  <a:pt x="158623" y="283210"/>
                </a:lnTo>
                <a:lnTo>
                  <a:pt x="151587" y="275590"/>
                </a:lnTo>
                <a:lnTo>
                  <a:pt x="147535" y="273050"/>
                </a:lnTo>
                <a:lnTo>
                  <a:pt x="138341" y="269240"/>
                </a:lnTo>
                <a:lnTo>
                  <a:pt x="133553" y="267970"/>
                </a:lnTo>
                <a:close/>
              </a:path>
              <a:path w="428625" h="342900">
                <a:moveTo>
                  <a:pt x="344792" y="151130"/>
                </a:moveTo>
                <a:lnTo>
                  <a:pt x="319582" y="151130"/>
                </a:lnTo>
                <a:lnTo>
                  <a:pt x="301129" y="154940"/>
                </a:lnTo>
                <a:lnTo>
                  <a:pt x="289420" y="160020"/>
                </a:lnTo>
                <a:lnTo>
                  <a:pt x="283870" y="163830"/>
                </a:lnTo>
                <a:lnTo>
                  <a:pt x="273342" y="170180"/>
                </a:lnTo>
                <a:lnTo>
                  <a:pt x="248475" y="199390"/>
                </a:lnTo>
                <a:lnTo>
                  <a:pt x="235872" y="240030"/>
                </a:lnTo>
                <a:lnTo>
                  <a:pt x="235750" y="254000"/>
                </a:lnTo>
                <a:lnTo>
                  <a:pt x="236359" y="259080"/>
                </a:lnTo>
                <a:lnTo>
                  <a:pt x="248475" y="295910"/>
                </a:lnTo>
                <a:lnTo>
                  <a:pt x="283870" y="330200"/>
                </a:lnTo>
                <a:lnTo>
                  <a:pt x="289420" y="334010"/>
                </a:lnTo>
                <a:lnTo>
                  <a:pt x="301129" y="339090"/>
                </a:lnTo>
                <a:lnTo>
                  <a:pt x="319582" y="342900"/>
                </a:lnTo>
                <a:lnTo>
                  <a:pt x="344792" y="342900"/>
                </a:lnTo>
                <a:lnTo>
                  <a:pt x="363245" y="339090"/>
                </a:lnTo>
                <a:lnTo>
                  <a:pt x="374942" y="334010"/>
                </a:lnTo>
                <a:lnTo>
                  <a:pt x="380504" y="330200"/>
                </a:lnTo>
                <a:lnTo>
                  <a:pt x="391033" y="323850"/>
                </a:lnTo>
                <a:lnTo>
                  <a:pt x="392654" y="322580"/>
                </a:lnTo>
                <a:lnTo>
                  <a:pt x="327253" y="322580"/>
                </a:lnTo>
                <a:lnTo>
                  <a:pt x="322376" y="321310"/>
                </a:lnTo>
                <a:lnTo>
                  <a:pt x="286410" y="307340"/>
                </a:lnTo>
                <a:lnTo>
                  <a:pt x="282625" y="303530"/>
                </a:lnTo>
                <a:lnTo>
                  <a:pt x="275653" y="297180"/>
                </a:lnTo>
                <a:lnTo>
                  <a:pt x="257657" y="256540"/>
                </a:lnTo>
                <a:lnTo>
                  <a:pt x="257416" y="240030"/>
                </a:lnTo>
                <a:lnTo>
                  <a:pt x="257657" y="237490"/>
                </a:lnTo>
                <a:lnTo>
                  <a:pt x="272554" y="201930"/>
                </a:lnTo>
                <a:lnTo>
                  <a:pt x="286410" y="187960"/>
                </a:lnTo>
                <a:lnTo>
                  <a:pt x="294601" y="181610"/>
                </a:lnTo>
                <a:lnTo>
                  <a:pt x="298932" y="179070"/>
                </a:lnTo>
                <a:lnTo>
                  <a:pt x="308025" y="176530"/>
                </a:lnTo>
                <a:lnTo>
                  <a:pt x="312712" y="173990"/>
                </a:lnTo>
                <a:lnTo>
                  <a:pt x="322376" y="172720"/>
                </a:lnTo>
                <a:lnTo>
                  <a:pt x="327253" y="171450"/>
                </a:lnTo>
                <a:lnTo>
                  <a:pt x="392654" y="171450"/>
                </a:lnTo>
                <a:lnTo>
                  <a:pt x="391033" y="170180"/>
                </a:lnTo>
                <a:lnTo>
                  <a:pt x="380504" y="163830"/>
                </a:lnTo>
                <a:lnTo>
                  <a:pt x="374942" y="160020"/>
                </a:lnTo>
                <a:lnTo>
                  <a:pt x="363245" y="154940"/>
                </a:lnTo>
                <a:lnTo>
                  <a:pt x="344792" y="151130"/>
                </a:lnTo>
                <a:close/>
              </a:path>
              <a:path w="428625" h="342900">
                <a:moveTo>
                  <a:pt x="162425" y="289560"/>
                </a:moveTo>
                <a:lnTo>
                  <a:pt x="130721" y="289560"/>
                </a:lnTo>
                <a:lnTo>
                  <a:pt x="132765" y="290830"/>
                </a:lnTo>
                <a:lnTo>
                  <a:pt x="136702" y="292100"/>
                </a:lnTo>
                <a:lnTo>
                  <a:pt x="138442" y="293370"/>
                </a:lnTo>
                <a:lnTo>
                  <a:pt x="141465" y="295910"/>
                </a:lnTo>
                <a:lnTo>
                  <a:pt x="142621" y="298450"/>
                </a:lnTo>
                <a:lnTo>
                  <a:pt x="144259" y="302260"/>
                </a:lnTo>
                <a:lnTo>
                  <a:pt x="144665" y="303530"/>
                </a:lnTo>
                <a:lnTo>
                  <a:pt x="144665" y="308610"/>
                </a:lnTo>
                <a:lnTo>
                  <a:pt x="132765" y="321310"/>
                </a:lnTo>
                <a:lnTo>
                  <a:pt x="130721" y="322580"/>
                </a:lnTo>
                <a:lnTo>
                  <a:pt x="162425" y="322580"/>
                </a:lnTo>
                <a:lnTo>
                  <a:pt x="165138" y="316230"/>
                </a:lnTo>
                <a:lnTo>
                  <a:pt x="166090" y="311150"/>
                </a:lnTo>
                <a:lnTo>
                  <a:pt x="166090" y="300990"/>
                </a:lnTo>
                <a:lnTo>
                  <a:pt x="165138" y="295910"/>
                </a:lnTo>
                <a:lnTo>
                  <a:pt x="162425" y="289560"/>
                </a:lnTo>
                <a:close/>
              </a:path>
              <a:path w="428625" h="342900">
                <a:moveTo>
                  <a:pt x="392654" y="171450"/>
                </a:moveTo>
                <a:lnTo>
                  <a:pt x="337108" y="171450"/>
                </a:lnTo>
                <a:lnTo>
                  <a:pt x="341985" y="172720"/>
                </a:lnTo>
                <a:lnTo>
                  <a:pt x="351650" y="173990"/>
                </a:lnTo>
                <a:lnTo>
                  <a:pt x="356336" y="176530"/>
                </a:lnTo>
                <a:lnTo>
                  <a:pt x="365442" y="179070"/>
                </a:lnTo>
                <a:lnTo>
                  <a:pt x="369760" y="181610"/>
                </a:lnTo>
                <a:lnTo>
                  <a:pt x="377952" y="187960"/>
                </a:lnTo>
                <a:lnTo>
                  <a:pt x="381736" y="190500"/>
                </a:lnTo>
                <a:lnTo>
                  <a:pt x="404787" y="227330"/>
                </a:lnTo>
                <a:lnTo>
                  <a:pt x="406717" y="237490"/>
                </a:lnTo>
                <a:lnTo>
                  <a:pt x="406717" y="256540"/>
                </a:lnTo>
                <a:lnTo>
                  <a:pt x="391820" y="293370"/>
                </a:lnTo>
                <a:lnTo>
                  <a:pt x="381736" y="303530"/>
                </a:lnTo>
                <a:lnTo>
                  <a:pt x="377952" y="307340"/>
                </a:lnTo>
                <a:lnTo>
                  <a:pt x="341985" y="321310"/>
                </a:lnTo>
                <a:lnTo>
                  <a:pt x="337108" y="322580"/>
                </a:lnTo>
                <a:lnTo>
                  <a:pt x="392654" y="322580"/>
                </a:lnTo>
                <a:lnTo>
                  <a:pt x="395897" y="320040"/>
                </a:lnTo>
                <a:lnTo>
                  <a:pt x="418858" y="289560"/>
                </a:lnTo>
                <a:lnTo>
                  <a:pt x="428625" y="254000"/>
                </a:lnTo>
                <a:lnTo>
                  <a:pt x="428500" y="240030"/>
                </a:lnTo>
                <a:lnTo>
                  <a:pt x="428251" y="237490"/>
                </a:lnTo>
                <a:lnTo>
                  <a:pt x="428127" y="236220"/>
                </a:lnTo>
                <a:lnTo>
                  <a:pt x="428002" y="234950"/>
                </a:lnTo>
                <a:lnTo>
                  <a:pt x="408851" y="187960"/>
                </a:lnTo>
                <a:lnTo>
                  <a:pt x="395897" y="173990"/>
                </a:lnTo>
                <a:lnTo>
                  <a:pt x="392654" y="171450"/>
                </a:lnTo>
                <a:close/>
              </a:path>
              <a:path w="428625" h="342900">
                <a:moveTo>
                  <a:pt x="342900" y="257810"/>
                </a:moveTo>
                <a:lnTo>
                  <a:pt x="321475" y="257810"/>
                </a:lnTo>
                <a:lnTo>
                  <a:pt x="321475" y="295910"/>
                </a:lnTo>
                <a:lnTo>
                  <a:pt x="326288" y="300990"/>
                </a:lnTo>
                <a:lnTo>
                  <a:pt x="338074" y="300990"/>
                </a:lnTo>
                <a:lnTo>
                  <a:pt x="342900" y="295910"/>
                </a:lnTo>
                <a:lnTo>
                  <a:pt x="342900" y="257810"/>
                </a:lnTo>
                <a:close/>
              </a:path>
              <a:path w="428625" h="342900">
                <a:moveTo>
                  <a:pt x="361378" y="21590"/>
                </a:moveTo>
                <a:lnTo>
                  <a:pt x="41186" y="21590"/>
                </a:lnTo>
                <a:lnTo>
                  <a:pt x="45605" y="25400"/>
                </a:lnTo>
                <a:lnTo>
                  <a:pt x="46609" y="30480"/>
                </a:lnTo>
                <a:lnTo>
                  <a:pt x="86055" y="223520"/>
                </a:lnTo>
                <a:lnTo>
                  <a:pt x="113478" y="255270"/>
                </a:lnTo>
                <a:lnTo>
                  <a:pt x="128054" y="257810"/>
                </a:lnTo>
                <a:lnTo>
                  <a:pt x="214782" y="257810"/>
                </a:lnTo>
                <a:lnTo>
                  <a:pt x="214672" y="256540"/>
                </a:lnTo>
                <a:lnTo>
                  <a:pt x="214562" y="255270"/>
                </a:lnTo>
                <a:lnTo>
                  <a:pt x="214452" y="240030"/>
                </a:lnTo>
                <a:lnTo>
                  <a:pt x="214672" y="237490"/>
                </a:lnTo>
                <a:lnTo>
                  <a:pt x="214782" y="236220"/>
                </a:lnTo>
                <a:lnTo>
                  <a:pt x="128054" y="236220"/>
                </a:lnTo>
                <a:lnTo>
                  <a:pt x="120762" y="234950"/>
                </a:lnTo>
                <a:lnTo>
                  <a:pt x="114495" y="231140"/>
                </a:lnTo>
                <a:lnTo>
                  <a:pt x="109750" y="226060"/>
                </a:lnTo>
                <a:lnTo>
                  <a:pt x="107022" y="219710"/>
                </a:lnTo>
                <a:lnTo>
                  <a:pt x="101803" y="193040"/>
                </a:lnTo>
                <a:lnTo>
                  <a:pt x="227177" y="193040"/>
                </a:lnTo>
                <a:lnTo>
                  <a:pt x="230272" y="187960"/>
                </a:lnTo>
                <a:lnTo>
                  <a:pt x="233649" y="182880"/>
                </a:lnTo>
                <a:lnTo>
                  <a:pt x="237305" y="176530"/>
                </a:lnTo>
                <a:lnTo>
                  <a:pt x="241236" y="171450"/>
                </a:lnTo>
                <a:lnTo>
                  <a:pt x="97383" y="171450"/>
                </a:lnTo>
                <a:lnTo>
                  <a:pt x="71056" y="43180"/>
                </a:lnTo>
                <a:lnTo>
                  <a:pt x="382216" y="43180"/>
                </a:lnTo>
                <a:lnTo>
                  <a:pt x="382272" y="39370"/>
                </a:lnTo>
                <a:lnTo>
                  <a:pt x="378242" y="30480"/>
                </a:lnTo>
                <a:lnTo>
                  <a:pt x="370971" y="24130"/>
                </a:lnTo>
                <a:lnTo>
                  <a:pt x="361378" y="21590"/>
                </a:lnTo>
                <a:close/>
              </a:path>
              <a:path w="428625" h="342900">
                <a:moveTo>
                  <a:pt x="380936" y="236220"/>
                </a:moveTo>
                <a:lnTo>
                  <a:pt x="283425" y="236220"/>
                </a:lnTo>
                <a:lnTo>
                  <a:pt x="278612" y="241300"/>
                </a:lnTo>
                <a:lnTo>
                  <a:pt x="278612" y="252730"/>
                </a:lnTo>
                <a:lnTo>
                  <a:pt x="283425" y="257810"/>
                </a:lnTo>
                <a:lnTo>
                  <a:pt x="380936" y="257810"/>
                </a:lnTo>
                <a:lnTo>
                  <a:pt x="385762" y="252730"/>
                </a:lnTo>
                <a:lnTo>
                  <a:pt x="385762" y="241300"/>
                </a:lnTo>
                <a:lnTo>
                  <a:pt x="380936" y="236220"/>
                </a:lnTo>
                <a:close/>
              </a:path>
              <a:path w="428625" h="342900">
                <a:moveTo>
                  <a:pt x="338074" y="193040"/>
                </a:moveTo>
                <a:lnTo>
                  <a:pt x="326288" y="193040"/>
                </a:lnTo>
                <a:lnTo>
                  <a:pt x="321475" y="198120"/>
                </a:lnTo>
                <a:lnTo>
                  <a:pt x="321475" y="236220"/>
                </a:lnTo>
                <a:lnTo>
                  <a:pt x="342900" y="236220"/>
                </a:lnTo>
                <a:lnTo>
                  <a:pt x="342900" y="198120"/>
                </a:lnTo>
                <a:lnTo>
                  <a:pt x="338074" y="193040"/>
                </a:lnTo>
                <a:close/>
              </a:path>
              <a:path w="428625" h="342900">
                <a:moveTo>
                  <a:pt x="382216" y="43180"/>
                </a:moveTo>
                <a:lnTo>
                  <a:pt x="361315" y="43180"/>
                </a:lnTo>
                <a:lnTo>
                  <a:pt x="339813" y="129540"/>
                </a:lnTo>
                <a:lnTo>
                  <a:pt x="347116" y="129540"/>
                </a:lnTo>
                <a:lnTo>
                  <a:pt x="354215" y="130810"/>
                </a:lnTo>
                <a:lnTo>
                  <a:pt x="361048" y="133350"/>
                </a:lnTo>
                <a:lnTo>
                  <a:pt x="382143" y="48260"/>
                </a:lnTo>
                <a:lnTo>
                  <a:pt x="382216" y="43180"/>
                </a:lnTo>
                <a:close/>
              </a:path>
              <a:path w="428625" h="342900">
                <a:moveTo>
                  <a:pt x="36093" y="0"/>
                </a:moveTo>
                <a:lnTo>
                  <a:pt x="4826" y="0"/>
                </a:lnTo>
                <a:lnTo>
                  <a:pt x="0" y="5080"/>
                </a:lnTo>
                <a:lnTo>
                  <a:pt x="0" y="17780"/>
                </a:lnTo>
                <a:lnTo>
                  <a:pt x="4826" y="21590"/>
                </a:lnTo>
                <a:lnTo>
                  <a:pt x="66370" y="21590"/>
                </a:lnTo>
                <a:lnTo>
                  <a:pt x="61705" y="13970"/>
                </a:lnTo>
                <a:lnTo>
                  <a:pt x="54722" y="6350"/>
                </a:lnTo>
                <a:lnTo>
                  <a:pt x="45994" y="2540"/>
                </a:lnTo>
                <a:lnTo>
                  <a:pt x="36093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0150" y="3516312"/>
            <a:ext cx="249301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E0D6DE"/>
                </a:solidFill>
                <a:latin typeface="Calibri"/>
                <a:cs typeface="Calibri"/>
              </a:rPr>
              <a:t>Competitive</a:t>
            </a:r>
            <a:r>
              <a:rPr sz="1650" spc="-1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E0D6DE"/>
                </a:solidFill>
                <a:latin typeface="Calibri"/>
                <a:cs typeface="Calibri"/>
              </a:rPr>
              <a:t>Edge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Positioning your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institution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as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25" dirty="0">
                <a:solidFill>
                  <a:srgbClr val="E0D6DE"/>
                </a:solidFill>
                <a:latin typeface="Lucida Sans"/>
                <a:cs typeface="Lucida Sans"/>
              </a:rPr>
              <a:t>an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innovative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market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leader.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2254250"/>
            <a:ext cx="590169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60" dirty="0"/>
              <a:t>Revolutionizing</a:t>
            </a:r>
            <a:r>
              <a:rPr spc="-120" dirty="0"/>
              <a:t> </a:t>
            </a:r>
            <a:r>
              <a:rPr spc="-65" dirty="0"/>
              <a:t>Loan</a:t>
            </a:r>
            <a:r>
              <a:rPr spc="-120" dirty="0"/>
              <a:t> </a:t>
            </a:r>
            <a:r>
              <a:rPr spc="-25" dirty="0"/>
              <a:t>Eligibility</a:t>
            </a:r>
            <a:r>
              <a:rPr spc="-120" dirty="0"/>
              <a:t> </a:t>
            </a:r>
            <a:r>
              <a:rPr spc="-165" dirty="0"/>
              <a:t>With </a:t>
            </a:r>
            <a:r>
              <a:rPr spc="-10" dirty="0"/>
              <a:t>AI/ML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3545840"/>
            <a:ext cx="592963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Unlocking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future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of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lending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through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intelligent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automation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and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data-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driven decisions.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7F5FA-97F0-38D8-C06E-FD685FBA3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569F7E-5AA1-2728-9356-9EBC72462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375" y="1201737"/>
            <a:ext cx="64897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5" dirty="0"/>
              <a:t>Agenda</a:t>
            </a:r>
            <a:endParaRPr sz="165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FA3122E-73A4-5ABD-C30F-40933F3911C2}"/>
              </a:ext>
            </a:extLst>
          </p:cNvPr>
          <p:cNvSpPr/>
          <p:nvPr/>
        </p:nvSpPr>
        <p:spPr>
          <a:xfrm>
            <a:off x="600075" y="2714624"/>
            <a:ext cx="3295650" cy="19050"/>
          </a:xfrm>
          <a:custGeom>
            <a:avLst/>
            <a:gdLst/>
            <a:ahLst/>
            <a:cxnLst/>
            <a:rect l="l" t="t" r="r" b="b"/>
            <a:pathLst>
              <a:path w="3295650" h="190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0DC2D97-85C1-3C2A-4048-38A5979EFDF4}"/>
              </a:ext>
            </a:extLst>
          </p:cNvPr>
          <p:cNvSpPr txBox="1"/>
          <p:nvPr/>
        </p:nvSpPr>
        <p:spPr>
          <a:xfrm>
            <a:off x="587375" y="2830512"/>
            <a:ext cx="323278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70" dirty="0">
                <a:solidFill>
                  <a:srgbClr val="E0D6DE"/>
                </a:solidFill>
                <a:latin typeface="Calibri"/>
                <a:cs typeface="Calibri"/>
              </a:rPr>
              <a:t>The</a:t>
            </a:r>
            <a:r>
              <a:rPr sz="1650" spc="-2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35" dirty="0">
                <a:solidFill>
                  <a:srgbClr val="E0D6DE"/>
                </a:solidFill>
                <a:latin typeface="Calibri"/>
                <a:cs typeface="Calibri"/>
              </a:rPr>
              <a:t>Current</a:t>
            </a:r>
            <a:r>
              <a:rPr sz="1650" spc="-4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Challenge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Identifying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inefficiencies</a:t>
            </a:r>
            <a:r>
              <a:rPr sz="1350" spc="-50" dirty="0">
                <a:solidFill>
                  <a:srgbClr val="E0D6DE"/>
                </a:solidFill>
                <a:latin typeface="Lucida Sans"/>
                <a:cs typeface="Lucida Sans"/>
              </a:rPr>
              <a:t> in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traditional</a:t>
            </a:r>
            <a:r>
              <a:rPr sz="1350" spc="-5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Lucida Sans"/>
                <a:cs typeface="Lucida Sans"/>
              </a:rPr>
              <a:t>loan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processes.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E85DDFB-5B3E-E8F4-40AF-978948831C0B}"/>
              </a:ext>
            </a:extLst>
          </p:cNvPr>
          <p:cNvSpPr txBox="1"/>
          <p:nvPr/>
        </p:nvSpPr>
        <p:spPr>
          <a:xfrm>
            <a:off x="587375" y="1654175"/>
            <a:ext cx="6109970" cy="1002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40" dirty="0">
                <a:solidFill>
                  <a:srgbClr val="FA94AE"/>
                </a:solidFill>
                <a:latin typeface="Calibri"/>
                <a:cs typeface="Calibri"/>
              </a:rPr>
              <a:t>Streamlining</a:t>
            </a:r>
            <a:r>
              <a:rPr sz="3350" spc="-95" dirty="0">
                <a:solidFill>
                  <a:srgbClr val="FA94AE"/>
                </a:solidFill>
                <a:latin typeface="Calibri"/>
                <a:cs typeface="Calibri"/>
              </a:rPr>
              <a:t> </a:t>
            </a:r>
            <a:r>
              <a:rPr sz="3350" spc="-60" dirty="0">
                <a:solidFill>
                  <a:srgbClr val="FA94AE"/>
                </a:solidFill>
                <a:latin typeface="Calibri"/>
                <a:cs typeface="Calibri"/>
              </a:rPr>
              <a:t>th</a:t>
            </a:r>
            <a:r>
              <a:rPr lang="en-US" sz="3350" spc="-60" dirty="0">
                <a:solidFill>
                  <a:srgbClr val="FA94AE"/>
                </a:solidFill>
                <a:latin typeface="Calibri"/>
                <a:cs typeface="Calibri"/>
              </a:rPr>
              <a:t>e</a:t>
            </a:r>
            <a:r>
              <a:rPr lang="en-US" sz="3350" spc="-90" dirty="0">
                <a:solidFill>
                  <a:srgbClr val="FA94AE"/>
                </a:solidFill>
                <a:latin typeface="Calibri"/>
                <a:cs typeface="Calibri"/>
              </a:rPr>
              <a:t> </a:t>
            </a:r>
            <a:r>
              <a:rPr lang="en-US" sz="3350" spc="-55" dirty="0">
                <a:solidFill>
                  <a:srgbClr val="FA94AE"/>
                </a:solidFill>
                <a:latin typeface="Calibri"/>
                <a:cs typeface="Calibri"/>
              </a:rPr>
              <a:t>Lending</a:t>
            </a:r>
            <a:r>
              <a:rPr lang="en-US" sz="3350" spc="-95" dirty="0">
                <a:solidFill>
                  <a:srgbClr val="FA94AE"/>
                </a:solidFill>
                <a:latin typeface="Calibri"/>
                <a:cs typeface="Calibri"/>
              </a:rPr>
              <a:t> </a:t>
            </a:r>
            <a:r>
              <a:rPr lang="en-US" sz="3350" spc="-10" dirty="0" err="1">
                <a:solidFill>
                  <a:srgbClr val="FA94AE"/>
                </a:solidFill>
                <a:latin typeface="Calibri"/>
                <a:cs typeface="Calibri"/>
              </a:rPr>
              <a:t>LandScape</a:t>
            </a:r>
            <a:endParaRPr lang="en-US" sz="3350" dirty="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2030"/>
              </a:spcBef>
              <a:tabLst>
                <a:tab pos="3482340" algn="l"/>
              </a:tabLst>
            </a:pPr>
            <a:r>
              <a:rPr lang="en-US" sz="1350" spc="-25" dirty="0">
                <a:solidFill>
                  <a:srgbClr val="E0D6DE"/>
                </a:solidFill>
                <a:latin typeface="Calibri"/>
                <a:cs typeface="Calibri"/>
              </a:rPr>
              <a:t>01</a:t>
            </a:r>
            <a:r>
              <a:rPr lang="en-US" sz="1350" dirty="0">
                <a:solidFill>
                  <a:srgbClr val="E0D6DE"/>
                </a:solidFill>
                <a:latin typeface="Calibri"/>
                <a:cs typeface="Calibri"/>
              </a:rPr>
              <a:t>	</a:t>
            </a:r>
            <a:r>
              <a:rPr lang="en-US" sz="1350" spc="-25" dirty="0">
                <a:solidFill>
                  <a:srgbClr val="E0D6DE"/>
                </a:solidFill>
                <a:latin typeface="Calibri"/>
                <a:cs typeface="Calibri"/>
              </a:rPr>
              <a:t>02</a:t>
            </a:r>
            <a:endParaRPr lang="en-US" sz="135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3E6C2E0-2FC0-FB17-AFD7-5D1333DAC541}"/>
              </a:ext>
            </a:extLst>
          </p:cNvPr>
          <p:cNvSpPr/>
          <p:nvPr/>
        </p:nvSpPr>
        <p:spPr>
          <a:xfrm>
            <a:off x="4067175" y="2714624"/>
            <a:ext cx="3295650" cy="19050"/>
          </a:xfrm>
          <a:custGeom>
            <a:avLst/>
            <a:gdLst/>
            <a:ahLst/>
            <a:cxnLst/>
            <a:rect l="l" t="t" r="r" b="b"/>
            <a:pathLst>
              <a:path w="3295650" h="190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463DDD3-E2EF-8AB7-2831-5914851408B1}"/>
              </a:ext>
            </a:extLst>
          </p:cNvPr>
          <p:cNvSpPr txBox="1"/>
          <p:nvPr/>
        </p:nvSpPr>
        <p:spPr>
          <a:xfrm>
            <a:off x="4054475" y="2830512"/>
            <a:ext cx="284480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0" dirty="0">
                <a:solidFill>
                  <a:srgbClr val="E0D6DE"/>
                </a:solidFill>
                <a:latin typeface="Calibri"/>
                <a:cs typeface="Calibri"/>
              </a:rPr>
              <a:t>AI/ML</a:t>
            </a:r>
            <a:r>
              <a:rPr sz="1650" spc="-1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E0D6DE"/>
                </a:solidFill>
                <a:latin typeface="Calibri"/>
                <a:cs typeface="Calibri"/>
              </a:rPr>
              <a:t>Solution</a:t>
            </a:r>
            <a:r>
              <a:rPr sz="1650" spc="-2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OvervieW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Introducing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automated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eligibility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prediction.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7BD8C30-34BB-A9C7-BCB3-B36E9B6CAEFE}"/>
              </a:ext>
            </a:extLst>
          </p:cNvPr>
          <p:cNvSpPr txBox="1"/>
          <p:nvPr/>
        </p:nvSpPr>
        <p:spPr>
          <a:xfrm>
            <a:off x="7524254" y="2425700"/>
            <a:ext cx="1936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E0D6DE"/>
                </a:solidFill>
                <a:latin typeface="Calibri"/>
                <a:cs typeface="Calibri"/>
              </a:rPr>
              <a:t>03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25BFCC7-FE60-EC1A-1398-55D96AD13D8B}"/>
              </a:ext>
            </a:extLst>
          </p:cNvPr>
          <p:cNvSpPr/>
          <p:nvPr/>
        </p:nvSpPr>
        <p:spPr>
          <a:xfrm>
            <a:off x="7534275" y="2714624"/>
            <a:ext cx="3295650" cy="19050"/>
          </a:xfrm>
          <a:custGeom>
            <a:avLst/>
            <a:gdLst/>
            <a:ahLst/>
            <a:cxnLst/>
            <a:rect l="l" t="t" r="r" b="b"/>
            <a:pathLst>
              <a:path w="3295650" h="190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C8A4EA7-26B2-F3F4-C906-6CBC286D05FD}"/>
              </a:ext>
            </a:extLst>
          </p:cNvPr>
          <p:cNvSpPr txBox="1"/>
          <p:nvPr/>
        </p:nvSpPr>
        <p:spPr>
          <a:xfrm>
            <a:off x="7521575" y="2830512"/>
            <a:ext cx="284416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Key</a:t>
            </a:r>
            <a:r>
              <a:rPr sz="1650" spc="-6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30" dirty="0">
                <a:solidFill>
                  <a:srgbClr val="E0D6DE"/>
                </a:solidFill>
                <a:latin typeface="Calibri"/>
                <a:cs typeface="Calibri"/>
              </a:rPr>
              <a:t>FeatureS</a:t>
            </a:r>
            <a:r>
              <a:rPr sz="1650" spc="-3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254" dirty="0">
                <a:solidFill>
                  <a:srgbClr val="E0D6DE"/>
                </a:solidFill>
                <a:latin typeface="Calibri"/>
                <a:cs typeface="Calibri"/>
              </a:rPr>
              <a:t>&amp;</a:t>
            </a:r>
            <a:r>
              <a:rPr sz="1650" spc="-1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BenefitS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Exploring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advantages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for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financial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institutions.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EB4742F-4E52-4892-1112-02AEE867E793}"/>
              </a:ext>
            </a:extLst>
          </p:cNvPr>
          <p:cNvSpPr txBox="1"/>
          <p:nvPr/>
        </p:nvSpPr>
        <p:spPr>
          <a:xfrm>
            <a:off x="590054" y="4044950"/>
            <a:ext cx="1936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E0D6DE"/>
                </a:solidFill>
                <a:latin typeface="Calibri"/>
                <a:cs typeface="Calibri"/>
              </a:rPr>
              <a:t>04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62BC253-0E22-11D7-85DE-EF735A2641A4}"/>
              </a:ext>
            </a:extLst>
          </p:cNvPr>
          <p:cNvSpPr/>
          <p:nvPr/>
        </p:nvSpPr>
        <p:spPr>
          <a:xfrm>
            <a:off x="600075" y="4333875"/>
            <a:ext cx="5029200" cy="19050"/>
          </a:xfrm>
          <a:custGeom>
            <a:avLst/>
            <a:gdLst/>
            <a:ahLst/>
            <a:cxnLst/>
            <a:rect l="l" t="t" r="r" b="b"/>
            <a:pathLst>
              <a:path w="5029200" h="19050">
                <a:moveTo>
                  <a:pt x="5029200" y="0"/>
                </a:moveTo>
                <a:lnTo>
                  <a:pt x="0" y="0"/>
                </a:lnTo>
                <a:lnTo>
                  <a:pt x="0" y="19050"/>
                </a:lnTo>
                <a:lnTo>
                  <a:pt x="5029200" y="19050"/>
                </a:lnTo>
                <a:lnTo>
                  <a:pt x="502920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08B2399-C17C-141A-07C9-A15044BE9BB8}"/>
              </a:ext>
            </a:extLst>
          </p:cNvPr>
          <p:cNvSpPr txBox="1"/>
          <p:nvPr/>
        </p:nvSpPr>
        <p:spPr>
          <a:xfrm>
            <a:off x="587375" y="4449762"/>
            <a:ext cx="3582670" cy="617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E0D6DE"/>
                </a:solidFill>
                <a:latin typeface="Calibri"/>
                <a:cs typeface="Calibri"/>
              </a:rPr>
              <a:t>Implementation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254" dirty="0">
                <a:solidFill>
                  <a:srgbClr val="E0D6DE"/>
                </a:solidFill>
                <a:latin typeface="Calibri"/>
                <a:cs typeface="Calibri"/>
              </a:rPr>
              <a:t>&amp;</a:t>
            </a:r>
            <a:r>
              <a:rPr sz="1650" spc="-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Impact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Real-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world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application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expected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outcomes.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7F6C1AA-E83C-EFF8-5EC4-A8B523E9C618}"/>
              </a:ext>
            </a:extLst>
          </p:cNvPr>
          <p:cNvSpPr txBox="1"/>
          <p:nvPr/>
        </p:nvSpPr>
        <p:spPr>
          <a:xfrm>
            <a:off x="5790704" y="4044950"/>
            <a:ext cx="1936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E0D6DE"/>
                </a:solidFill>
                <a:latin typeface="Calibri"/>
                <a:cs typeface="Calibri"/>
              </a:rPr>
              <a:t>05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74981D2-6D9B-89F7-EAD9-62CB606FA31C}"/>
              </a:ext>
            </a:extLst>
          </p:cNvPr>
          <p:cNvSpPr/>
          <p:nvPr/>
        </p:nvSpPr>
        <p:spPr>
          <a:xfrm>
            <a:off x="5800725" y="4333875"/>
            <a:ext cx="5029200" cy="19050"/>
          </a:xfrm>
          <a:custGeom>
            <a:avLst/>
            <a:gdLst/>
            <a:ahLst/>
            <a:cxnLst/>
            <a:rect l="l" t="t" r="r" b="b"/>
            <a:pathLst>
              <a:path w="5029200" h="19050">
                <a:moveTo>
                  <a:pt x="5029200" y="0"/>
                </a:moveTo>
                <a:lnTo>
                  <a:pt x="0" y="0"/>
                </a:lnTo>
                <a:lnTo>
                  <a:pt x="0" y="19050"/>
                </a:lnTo>
                <a:lnTo>
                  <a:pt x="5029200" y="19050"/>
                </a:lnTo>
                <a:lnTo>
                  <a:pt x="502920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44D712B-82EC-9716-C213-27DCCE351B39}"/>
              </a:ext>
            </a:extLst>
          </p:cNvPr>
          <p:cNvSpPr txBox="1"/>
          <p:nvPr/>
        </p:nvSpPr>
        <p:spPr>
          <a:xfrm>
            <a:off x="5788025" y="4449762"/>
            <a:ext cx="2945765" cy="617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0D6DE"/>
                </a:solidFill>
                <a:latin typeface="Calibri"/>
                <a:cs typeface="Calibri"/>
              </a:rPr>
              <a:t>Call</a:t>
            </a:r>
            <a:r>
              <a:rPr sz="1650" spc="-5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30" dirty="0">
                <a:solidFill>
                  <a:srgbClr val="E0D6DE"/>
                </a:solidFill>
                <a:latin typeface="Calibri"/>
                <a:cs typeface="Calibri"/>
              </a:rPr>
              <a:t>to</a:t>
            </a:r>
            <a:r>
              <a:rPr sz="1650" spc="-5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Action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Partnering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for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smarter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lending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future.</a:t>
            </a:r>
            <a:endParaRPr sz="135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27415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64800" cy="6435725"/>
          </a:xfrm>
          <a:custGeom>
            <a:avLst/>
            <a:gdLst/>
            <a:ahLst/>
            <a:cxnLst/>
            <a:rect l="l" t="t" r="r" b="b"/>
            <a:pathLst>
              <a:path w="10464800" h="6435725">
                <a:moveTo>
                  <a:pt x="10464293" y="0"/>
                </a:moveTo>
                <a:lnTo>
                  <a:pt x="0" y="0"/>
                </a:lnTo>
                <a:lnTo>
                  <a:pt x="0" y="6435540"/>
                </a:lnTo>
                <a:lnTo>
                  <a:pt x="10464293" y="6435540"/>
                </a:lnTo>
                <a:lnTo>
                  <a:pt x="10464293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675" y="440752"/>
            <a:ext cx="7191375" cy="496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050" spc="-130" dirty="0"/>
              <a:t>The</a:t>
            </a:r>
            <a:r>
              <a:rPr sz="3050" spc="-45" dirty="0"/>
              <a:t> </a:t>
            </a:r>
            <a:r>
              <a:rPr sz="3050" spc="-35" dirty="0"/>
              <a:t>BottleneckS</a:t>
            </a:r>
            <a:r>
              <a:rPr sz="3050" spc="-125" dirty="0"/>
              <a:t> </a:t>
            </a:r>
            <a:r>
              <a:rPr sz="3050" spc="-45" dirty="0"/>
              <a:t>of</a:t>
            </a:r>
            <a:r>
              <a:rPr sz="3050" spc="-80" dirty="0"/>
              <a:t> </a:t>
            </a:r>
            <a:r>
              <a:rPr sz="3050" spc="-60" dirty="0"/>
              <a:t>Traditional</a:t>
            </a:r>
            <a:r>
              <a:rPr sz="3050" spc="-85" dirty="0"/>
              <a:t> </a:t>
            </a:r>
            <a:r>
              <a:rPr sz="3050" spc="-55" dirty="0"/>
              <a:t>Loan</a:t>
            </a:r>
            <a:r>
              <a:rPr sz="3050" spc="-85" dirty="0"/>
              <a:t> </a:t>
            </a:r>
            <a:r>
              <a:rPr sz="3050" spc="-10" dirty="0"/>
              <a:t>ProceSSing</a:t>
            </a:r>
            <a:endParaRPr sz="3050"/>
          </a:p>
        </p:txBody>
      </p:sp>
      <p:sp>
        <p:nvSpPr>
          <p:cNvPr id="4" name="object 4"/>
          <p:cNvSpPr/>
          <p:nvPr/>
        </p:nvSpPr>
        <p:spPr>
          <a:xfrm>
            <a:off x="584256" y="23021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9630" y="0"/>
                </a:moveTo>
                <a:lnTo>
                  <a:pt x="22691" y="0"/>
                </a:lnTo>
                <a:lnTo>
                  <a:pt x="19353" y="662"/>
                </a:lnTo>
                <a:lnTo>
                  <a:pt x="0" y="22695"/>
                </a:lnTo>
                <a:lnTo>
                  <a:pt x="0" y="29637"/>
                </a:lnTo>
                <a:lnTo>
                  <a:pt x="22691" y="52321"/>
                </a:lnTo>
                <a:lnTo>
                  <a:pt x="29630" y="52321"/>
                </a:lnTo>
                <a:lnTo>
                  <a:pt x="52321" y="29637"/>
                </a:lnTo>
                <a:lnTo>
                  <a:pt x="52321" y="26160"/>
                </a:lnTo>
                <a:lnTo>
                  <a:pt x="52321" y="22695"/>
                </a:lnTo>
                <a:lnTo>
                  <a:pt x="32968" y="662"/>
                </a:lnTo>
                <a:lnTo>
                  <a:pt x="29630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256" y="286024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9630" y="0"/>
                </a:moveTo>
                <a:lnTo>
                  <a:pt x="22691" y="0"/>
                </a:lnTo>
                <a:lnTo>
                  <a:pt x="19353" y="662"/>
                </a:lnTo>
                <a:lnTo>
                  <a:pt x="0" y="22695"/>
                </a:lnTo>
                <a:lnTo>
                  <a:pt x="0" y="29637"/>
                </a:lnTo>
                <a:lnTo>
                  <a:pt x="22691" y="52321"/>
                </a:lnTo>
                <a:lnTo>
                  <a:pt x="29630" y="52321"/>
                </a:lnTo>
                <a:lnTo>
                  <a:pt x="52321" y="29637"/>
                </a:lnTo>
                <a:lnTo>
                  <a:pt x="52321" y="26160"/>
                </a:lnTo>
                <a:lnTo>
                  <a:pt x="52321" y="22695"/>
                </a:lnTo>
                <a:lnTo>
                  <a:pt x="32968" y="662"/>
                </a:lnTo>
                <a:lnTo>
                  <a:pt x="29630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256" y="340961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9630" y="0"/>
                </a:moveTo>
                <a:lnTo>
                  <a:pt x="22691" y="0"/>
                </a:lnTo>
                <a:lnTo>
                  <a:pt x="19353" y="662"/>
                </a:lnTo>
                <a:lnTo>
                  <a:pt x="0" y="22695"/>
                </a:lnTo>
                <a:lnTo>
                  <a:pt x="0" y="29637"/>
                </a:lnTo>
                <a:lnTo>
                  <a:pt x="22691" y="52321"/>
                </a:lnTo>
                <a:lnTo>
                  <a:pt x="29630" y="52321"/>
                </a:lnTo>
                <a:lnTo>
                  <a:pt x="52321" y="29637"/>
                </a:lnTo>
                <a:lnTo>
                  <a:pt x="52321" y="26160"/>
                </a:lnTo>
                <a:lnTo>
                  <a:pt x="52321" y="22695"/>
                </a:lnTo>
                <a:lnTo>
                  <a:pt x="32968" y="662"/>
                </a:lnTo>
                <a:lnTo>
                  <a:pt x="29630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675" y="1239527"/>
            <a:ext cx="4491990" cy="2536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90"/>
              </a:spcBef>
            </a:pP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Financial</a:t>
            </a:r>
            <a:r>
              <a:rPr sz="120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Lucida Sans"/>
                <a:cs typeface="Lucida Sans"/>
              </a:rPr>
              <a:t>institutions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grapple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with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thousands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Lucida Sans"/>
                <a:cs typeface="Lucida Sans"/>
              </a:rPr>
              <a:t>applications 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monthly,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each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demanding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meticulous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Lucida Sans"/>
                <a:cs typeface="Lucida Sans"/>
              </a:rPr>
              <a:t>scrutiny.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7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current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process</a:t>
            </a:r>
            <a:r>
              <a:rPr sz="120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is</a:t>
            </a:r>
            <a:r>
              <a:rPr sz="120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Lucida Sans"/>
                <a:cs typeface="Lucida Sans"/>
              </a:rPr>
              <a:t>fraught</a:t>
            </a:r>
            <a:r>
              <a:rPr sz="120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with</a:t>
            </a:r>
            <a:r>
              <a:rPr sz="120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challenges:</a:t>
            </a:r>
            <a:endParaRPr sz="1200">
              <a:latin typeface="Lucida Sans"/>
              <a:cs typeface="Lucida Sans"/>
            </a:endParaRPr>
          </a:p>
          <a:p>
            <a:pPr marL="263525" marR="85725">
              <a:lnSpc>
                <a:spcPct val="133500"/>
              </a:lnSpc>
              <a:spcBef>
                <a:spcPts val="1170"/>
              </a:spcBef>
            </a:pPr>
            <a:r>
              <a:rPr sz="1200" b="1" dirty="0">
                <a:solidFill>
                  <a:srgbClr val="E0D6DE"/>
                </a:solidFill>
                <a:latin typeface="Trebuchet MS"/>
                <a:cs typeface="Trebuchet MS"/>
              </a:rPr>
              <a:t>Manual</a:t>
            </a:r>
            <a:r>
              <a:rPr sz="1200" b="1" spc="-8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b="1" spc="-50" dirty="0">
                <a:solidFill>
                  <a:srgbClr val="E0D6DE"/>
                </a:solidFill>
                <a:latin typeface="Trebuchet MS"/>
                <a:cs typeface="Trebuchet MS"/>
              </a:rPr>
              <a:t>Verification:</a:t>
            </a:r>
            <a:r>
              <a:rPr sz="1200" b="1" spc="-3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Extensive paperwork </a:t>
            </a:r>
            <a:r>
              <a:rPr sz="1200" spc="-35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human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Lucida Sans"/>
                <a:cs typeface="Lucida Sans"/>
              </a:rPr>
              <a:t>checks 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are </a:t>
            </a:r>
            <a:r>
              <a:rPr sz="1200" spc="-25" dirty="0">
                <a:solidFill>
                  <a:srgbClr val="E0D6DE"/>
                </a:solidFill>
                <a:latin typeface="Lucida Sans"/>
                <a:cs typeface="Lucida Sans"/>
              </a:rPr>
              <a:t>time-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consuming.</a:t>
            </a:r>
            <a:endParaRPr sz="1200">
              <a:latin typeface="Lucida Sans"/>
              <a:cs typeface="Lucida Sans"/>
            </a:endParaRPr>
          </a:p>
          <a:p>
            <a:pPr marL="263525" marR="309880">
              <a:lnSpc>
                <a:spcPct val="133500"/>
              </a:lnSpc>
              <a:spcBef>
                <a:spcPts val="550"/>
              </a:spcBef>
            </a:pPr>
            <a:r>
              <a:rPr sz="1200" b="1" spc="-25" dirty="0">
                <a:solidFill>
                  <a:srgbClr val="E0D6DE"/>
                </a:solidFill>
                <a:latin typeface="Trebuchet MS"/>
                <a:cs typeface="Trebuchet MS"/>
              </a:rPr>
              <a:t>Human</a:t>
            </a:r>
            <a:r>
              <a:rPr sz="1200" b="1" spc="-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b="1" spc="-70" dirty="0">
                <a:solidFill>
                  <a:srgbClr val="E0D6DE"/>
                </a:solidFill>
                <a:latin typeface="Trebuchet MS"/>
                <a:cs typeface="Trebuchet MS"/>
              </a:rPr>
              <a:t>Error:</a:t>
            </a:r>
            <a:r>
              <a:rPr sz="1200" b="1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Lucida Sans"/>
                <a:cs typeface="Lucida Sans"/>
              </a:rPr>
              <a:t>Subjectivity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can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Lucida Sans"/>
                <a:cs typeface="Lucida Sans"/>
              </a:rPr>
              <a:t>lead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Lucida Sans"/>
                <a:cs typeface="Lucida Sans"/>
              </a:rPr>
              <a:t>inconsistencies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Lucida Sans"/>
                <a:cs typeface="Lucida Sans"/>
              </a:rPr>
              <a:t>and 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mistakes.</a:t>
            </a:r>
            <a:endParaRPr sz="1200">
              <a:latin typeface="Lucida Sans"/>
              <a:cs typeface="Lucida Sans"/>
            </a:endParaRPr>
          </a:p>
          <a:p>
            <a:pPr marL="263525" marR="440690">
              <a:lnSpc>
                <a:spcPct val="138300"/>
              </a:lnSpc>
              <a:spcBef>
                <a:spcPts val="409"/>
              </a:spcBef>
            </a:pPr>
            <a:r>
              <a:rPr sz="1200" b="1" spc="-20" dirty="0">
                <a:solidFill>
                  <a:srgbClr val="E0D6DE"/>
                </a:solidFill>
                <a:latin typeface="Trebuchet MS"/>
                <a:cs typeface="Trebuchet MS"/>
              </a:rPr>
              <a:t>Inconsistent</a:t>
            </a:r>
            <a:r>
              <a:rPr sz="1200" b="1" spc="-6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E0D6DE"/>
                </a:solidFill>
                <a:latin typeface="Trebuchet MS"/>
                <a:cs typeface="Trebuchet MS"/>
              </a:rPr>
              <a:t>Decisions:</a:t>
            </a:r>
            <a:r>
              <a:rPr sz="1200" b="1" spc="-2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Lack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standardized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Lucida Sans"/>
                <a:cs typeface="Lucida Sans"/>
              </a:rPr>
              <a:t>evaluation 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criteria.</a:t>
            </a:r>
            <a:endParaRPr sz="1200">
              <a:latin typeface="Lucida Sans"/>
              <a:cs typeface="Lucida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2712" y="1334197"/>
            <a:ext cx="4490925" cy="4490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082800"/>
            <a:ext cx="62039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0" dirty="0"/>
              <a:t>Our</a:t>
            </a:r>
            <a:r>
              <a:rPr spc="-35" dirty="0"/>
              <a:t> </a:t>
            </a:r>
            <a:r>
              <a:rPr spc="-90" dirty="0"/>
              <a:t>ViSion:</a:t>
            </a:r>
            <a:r>
              <a:rPr spc="-75" dirty="0"/>
              <a:t> </a:t>
            </a:r>
            <a:r>
              <a:rPr spc="-135" dirty="0"/>
              <a:t>Automated</a:t>
            </a:r>
            <a:r>
              <a:rPr spc="-55" dirty="0"/>
              <a:t> </a:t>
            </a:r>
            <a:r>
              <a:rPr spc="-65" dirty="0"/>
              <a:t>Loan</a:t>
            </a:r>
            <a:r>
              <a:rPr spc="-55" dirty="0"/>
              <a:t> </a:t>
            </a:r>
            <a:r>
              <a:rPr spc="-10" dirty="0"/>
              <a:t>Eligibility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600075" y="2962274"/>
            <a:ext cx="19050" cy="933450"/>
          </a:xfrm>
          <a:custGeom>
            <a:avLst/>
            <a:gdLst/>
            <a:ahLst/>
            <a:cxnLst/>
            <a:rect l="l" t="t" r="r" b="b"/>
            <a:pathLst>
              <a:path w="19050" h="933450">
                <a:moveTo>
                  <a:pt x="19050" y="0"/>
                </a:moveTo>
                <a:lnTo>
                  <a:pt x="0" y="0"/>
                </a:lnTo>
                <a:lnTo>
                  <a:pt x="0" y="933450"/>
                </a:lnTo>
                <a:lnTo>
                  <a:pt x="19050" y="933450"/>
                </a:lnTo>
                <a:lnTo>
                  <a:pt x="1905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375" y="3088639"/>
            <a:ext cx="1007999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>
              <a:lnSpc>
                <a:spcPct val="134300"/>
              </a:lnSpc>
              <a:spcBef>
                <a:spcPts val="100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"To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develop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an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automated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system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that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precisely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predicts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eligibility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based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on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applicant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features,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enabling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banks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make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faster,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data-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driven,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reliable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decisions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while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significantly </a:t>
            </a:r>
            <a:r>
              <a:rPr sz="1350" spc="-105" dirty="0">
                <a:solidFill>
                  <a:srgbClr val="E0D6DE"/>
                </a:solidFill>
                <a:latin typeface="Lucida Sans"/>
                <a:cs typeface="Lucida Sans"/>
              </a:rPr>
              <a:t>minimizing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default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risks."</a:t>
            </a:r>
            <a:endParaRPr sz="13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3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This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project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aims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transform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conventional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approval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process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into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streamlined,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efficient,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objective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system.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16565" cy="6440805"/>
          </a:xfrm>
          <a:custGeom>
            <a:avLst/>
            <a:gdLst/>
            <a:ahLst/>
            <a:cxnLst/>
            <a:rect l="l" t="t" r="r" b="b"/>
            <a:pathLst>
              <a:path w="10616565" h="6440805">
                <a:moveTo>
                  <a:pt x="10616083" y="0"/>
                </a:moveTo>
                <a:lnTo>
                  <a:pt x="0" y="0"/>
                </a:lnTo>
                <a:lnTo>
                  <a:pt x="0" y="6440423"/>
                </a:lnTo>
                <a:lnTo>
                  <a:pt x="10616083" y="6440423"/>
                </a:lnTo>
                <a:lnTo>
                  <a:pt x="10616083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644" y="447330"/>
            <a:ext cx="504380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375" dirty="0"/>
              <a:t>HoW</a:t>
            </a:r>
            <a:r>
              <a:rPr sz="3100" spc="-30" dirty="0"/>
              <a:t> </a:t>
            </a:r>
            <a:r>
              <a:rPr sz="3100" spc="-165" dirty="0"/>
              <a:t>AI/ML</a:t>
            </a:r>
            <a:r>
              <a:rPr sz="3100" spc="-30" dirty="0"/>
              <a:t> </a:t>
            </a:r>
            <a:r>
              <a:rPr sz="3100" spc="-65" dirty="0"/>
              <a:t>DriveS</a:t>
            </a:r>
            <a:r>
              <a:rPr sz="3100" spc="-95" dirty="0"/>
              <a:t> </a:t>
            </a:r>
            <a:r>
              <a:rPr sz="3100" spc="-55" dirty="0"/>
              <a:t>Loan</a:t>
            </a:r>
            <a:r>
              <a:rPr sz="3100" spc="-50" dirty="0"/>
              <a:t> </a:t>
            </a:r>
            <a:r>
              <a:rPr sz="3100" spc="-10" dirty="0"/>
              <a:t>EligiBility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774011" y="4249795"/>
            <a:ext cx="9060815" cy="889000"/>
          </a:xfrm>
          <a:custGeom>
            <a:avLst/>
            <a:gdLst/>
            <a:ahLst/>
            <a:cxnLst/>
            <a:rect l="l" t="t" r="r" b="b"/>
            <a:pathLst>
              <a:path w="9060815" h="889000">
                <a:moveTo>
                  <a:pt x="8607137" y="0"/>
                </a:moveTo>
                <a:lnTo>
                  <a:pt x="8607137" y="114004"/>
                </a:lnTo>
                <a:lnTo>
                  <a:pt x="0" y="114004"/>
                </a:lnTo>
                <a:lnTo>
                  <a:pt x="0" y="779090"/>
                </a:lnTo>
                <a:lnTo>
                  <a:pt x="8607137" y="779090"/>
                </a:lnTo>
                <a:lnTo>
                  <a:pt x="8607137" y="888648"/>
                </a:lnTo>
                <a:lnTo>
                  <a:pt x="9060468" y="444330"/>
                </a:lnTo>
                <a:lnTo>
                  <a:pt x="8607137" y="0"/>
                </a:lnTo>
                <a:close/>
              </a:path>
            </a:pathLst>
          </a:custGeom>
          <a:solidFill>
            <a:srgbClr val="F988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011" y="3311993"/>
            <a:ext cx="8205470" cy="889000"/>
          </a:xfrm>
          <a:custGeom>
            <a:avLst/>
            <a:gdLst/>
            <a:ahLst/>
            <a:cxnLst/>
            <a:rect l="l" t="t" r="r" b="b"/>
            <a:pathLst>
              <a:path w="8205470" h="889000">
                <a:moveTo>
                  <a:pt x="7752036" y="0"/>
                </a:moveTo>
                <a:lnTo>
                  <a:pt x="7752036" y="111197"/>
                </a:lnTo>
                <a:lnTo>
                  <a:pt x="0" y="111197"/>
                </a:lnTo>
                <a:lnTo>
                  <a:pt x="0" y="776271"/>
                </a:lnTo>
                <a:lnTo>
                  <a:pt x="7752036" y="776271"/>
                </a:lnTo>
                <a:lnTo>
                  <a:pt x="7752036" y="888660"/>
                </a:lnTo>
                <a:lnTo>
                  <a:pt x="8205354" y="444330"/>
                </a:lnTo>
                <a:lnTo>
                  <a:pt x="7752036" y="0"/>
                </a:lnTo>
                <a:close/>
              </a:path>
            </a:pathLst>
          </a:custGeom>
          <a:solidFill>
            <a:srgbClr val="F87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011" y="2375832"/>
            <a:ext cx="7445375" cy="889000"/>
          </a:xfrm>
          <a:custGeom>
            <a:avLst/>
            <a:gdLst/>
            <a:ahLst/>
            <a:cxnLst/>
            <a:rect l="l" t="t" r="r" b="b"/>
            <a:pathLst>
              <a:path w="7445375" h="889000">
                <a:moveTo>
                  <a:pt x="6991948" y="0"/>
                </a:moveTo>
                <a:lnTo>
                  <a:pt x="6991948" y="114016"/>
                </a:lnTo>
                <a:lnTo>
                  <a:pt x="0" y="114016"/>
                </a:lnTo>
                <a:lnTo>
                  <a:pt x="0" y="779102"/>
                </a:lnTo>
                <a:lnTo>
                  <a:pt x="6991948" y="779102"/>
                </a:lnTo>
                <a:lnTo>
                  <a:pt x="6991948" y="888660"/>
                </a:lnTo>
                <a:lnTo>
                  <a:pt x="7445254" y="444330"/>
                </a:lnTo>
                <a:lnTo>
                  <a:pt x="6991948" y="0"/>
                </a:lnTo>
                <a:close/>
              </a:path>
            </a:pathLst>
          </a:custGeom>
          <a:solidFill>
            <a:srgbClr val="F85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19" y="1437441"/>
            <a:ext cx="6675755" cy="889000"/>
          </a:xfrm>
          <a:custGeom>
            <a:avLst/>
            <a:gdLst/>
            <a:ahLst/>
            <a:cxnLst/>
            <a:rect l="l" t="t" r="r" b="b"/>
            <a:pathLst>
              <a:path w="6675755" h="889000">
                <a:moveTo>
                  <a:pt x="6222344" y="0"/>
                </a:moveTo>
                <a:lnTo>
                  <a:pt x="6222344" y="111787"/>
                </a:lnTo>
                <a:lnTo>
                  <a:pt x="0" y="111787"/>
                </a:lnTo>
                <a:lnTo>
                  <a:pt x="0" y="776873"/>
                </a:lnTo>
                <a:lnTo>
                  <a:pt x="6222344" y="776873"/>
                </a:lnTo>
                <a:lnTo>
                  <a:pt x="6222344" y="888660"/>
                </a:lnTo>
                <a:lnTo>
                  <a:pt x="6675674" y="444342"/>
                </a:lnTo>
                <a:lnTo>
                  <a:pt x="6222344" y="0"/>
                </a:lnTo>
                <a:close/>
              </a:path>
            </a:pathLst>
          </a:custGeom>
          <a:solidFill>
            <a:srgbClr val="F74C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4106" y="4545877"/>
            <a:ext cx="15405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0" dirty="0">
                <a:latin typeface="Calibri"/>
                <a:cs typeface="Calibri"/>
              </a:rPr>
              <a:t>Model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35" dirty="0">
                <a:latin typeface="Calibri"/>
                <a:cs typeface="Calibri"/>
              </a:rPr>
              <a:t>Refinement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4106" y="3605262"/>
            <a:ext cx="5702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0" dirty="0">
                <a:latin typeface="Calibri"/>
                <a:cs typeface="Calibri"/>
              </a:rPr>
              <a:t>Output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4106" y="2674148"/>
            <a:ext cx="10674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latin typeface="Calibri"/>
                <a:cs typeface="Calibri"/>
              </a:rPr>
              <a:t>AI/ML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40" dirty="0">
                <a:latin typeface="Calibri"/>
                <a:cs typeface="Calibri"/>
              </a:rPr>
              <a:t>Model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4106" y="1733532"/>
            <a:ext cx="86804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0" dirty="0">
                <a:latin typeface="Calibri"/>
                <a:cs typeface="Calibri"/>
              </a:rPr>
              <a:t>Data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30" dirty="0">
                <a:latin typeface="Calibri"/>
                <a:cs typeface="Calibri"/>
              </a:rPr>
              <a:t>Input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644" y="5433350"/>
            <a:ext cx="9046845" cy="539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700"/>
              </a:lnSpc>
              <a:spcBef>
                <a:spcPts val="95"/>
              </a:spcBef>
            </a:pPr>
            <a:r>
              <a:rPr sz="1250" spc="-90" dirty="0">
                <a:solidFill>
                  <a:srgbClr val="E0D6DE"/>
                </a:solidFill>
                <a:latin typeface="Lucida Sans"/>
                <a:cs typeface="Lucida Sans"/>
              </a:rPr>
              <a:t>Our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machine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learning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model </a:t>
            </a:r>
            <a:r>
              <a:rPr sz="1250" spc="-80" dirty="0">
                <a:solidFill>
                  <a:srgbClr val="E0D6DE"/>
                </a:solidFill>
                <a:latin typeface="Lucida Sans"/>
                <a:cs typeface="Lucida Sans"/>
              </a:rPr>
              <a:t>processes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1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65" dirty="0">
                <a:solidFill>
                  <a:srgbClr val="E0D6DE"/>
                </a:solidFill>
                <a:latin typeface="Lucida Sans"/>
                <a:cs typeface="Lucida Sans"/>
              </a:rPr>
              <a:t>diverse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60" dirty="0">
                <a:solidFill>
                  <a:srgbClr val="E0D6DE"/>
                </a:solidFill>
                <a:latin typeface="Lucida Sans"/>
                <a:cs typeface="Lucida Sans"/>
              </a:rPr>
              <a:t>set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60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60" dirty="0">
                <a:solidFill>
                  <a:srgbClr val="E0D6DE"/>
                </a:solidFill>
                <a:latin typeface="Lucida Sans"/>
                <a:cs typeface="Lucida Sans"/>
              </a:rPr>
              <a:t>applicant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50" dirty="0">
                <a:solidFill>
                  <a:srgbClr val="E0D6DE"/>
                </a:solidFill>
                <a:latin typeface="Lucida Sans"/>
                <a:cs typeface="Lucida Sans"/>
              </a:rPr>
              <a:t>data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5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determine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55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eligibility, </a:t>
            </a:r>
            <a:r>
              <a:rPr sz="1250" spc="-80" dirty="0">
                <a:solidFill>
                  <a:srgbClr val="E0D6DE"/>
                </a:solidFill>
                <a:latin typeface="Lucida Sans"/>
                <a:cs typeface="Lucida Sans"/>
              </a:rPr>
              <a:t>providing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1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55" dirty="0">
                <a:solidFill>
                  <a:srgbClr val="E0D6DE"/>
                </a:solidFill>
                <a:latin typeface="Lucida Sans"/>
                <a:cs typeface="Lucida Sans"/>
              </a:rPr>
              <a:t>clear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"Approved" </a:t>
            </a:r>
            <a:r>
              <a:rPr sz="1250" spc="-25" dirty="0">
                <a:solidFill>
                  <a:srgbClr val="E0D6DE"/>
                </a:solidFill>
                <a:latin typeface="Lucida Sans"/>
                <a:cs typeface="Lucida Sans"/>
              </a:rPr>
              <a:t>or </a:t>
            </a:r>
            <a:r>
              <a:rPr sz="1250" spc="-50" dirty="0">
                <a:solidFill>
                  <a:srgbClr val="E0D6DE"/>
                </a:solidFill>
                <a:latin typeface="Lucida Sans"/>
                <a:cs typeface="Lucida Sans"/>
              </a:rPr>
              <a:t>"Rejected" </a:t>
            </a:r>
            <a:r>
              <a:rPr sz="1250" spc="-10" dirty="0">
                <a:solidFill>
                  <a:srgbClr val="E0D6DE"/>
                </a:solidFill>
                <a:latin typeface="Lucida Sans"/>
                <a:cs typeface="Lucida Sans"/>
              </a:rPr>
              <a:t>outcome.</a:t>
            </a:r>
            <a:endParaRPr sz="12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749300"/>
            <a:ext cx="471106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Key</a:t>
            </a:r>
            <a:r>
              <a:rPr spc="-160" dirty="0"/>
              <a:t> </a:t>
            </a:r>
            <a:r>
              <a:rPr spc="-70" dirty="0"/>
              <a:t>FeatureS</a:t>
            </a:r>
            <a:r>
              <a:rPr spc="-90" dirty="0"/>
              <a:t> </a:t>
            </a:r>
            <a:r>
              <a:rPr spc="-50" dirty="0"/>
              <a:t>of</a:t>
            </a:r>
            <a:r>
              <a:rPr spc="-95" dirty="0"/>
              <a:t> </a:t>
            </a:r>
            <a:r>
              <a:rPr spc="-250" dirty="0"/>
              <a:t>Our</a:t>
            </a:r>
            <a:r>
              <a:rPr spc="-30" dirty="0"/>
              <a:t> </a:t>
            </a:r>
            <a:r>
              <a:rPr spc="-55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1628774"/>
            <a:ext cx="5029200" cy="1943100"/>
            <a:chOff x="600075" y="1628774"/>
            <a:chExt cx="5029200" cy="1943100"/>
          </a:xfrm>
        </p:grpSpPr>
        <p:sp>
          <p:nvSpPr>
            <p:cNvPr id="4" name="object 4"/>
            <p:cNvSpPr/>
            <p:nvPr/>
          </p:nvSpPr>
          <p:spPr>
            <a:xfrm>
              <a:off x="600075" y="1628774"/>
              <a:ext cx="5029200" cy="1943100"/>
            </a:xfrm>
            <a:custGeom>
              <a:avLst/>
              <a:gdLst/>
              <a:ahLst/>
              <a:cxnLst/>
              <a:rect l="l" t="t" r="r" b="b"/>
              <a:pathLst>
                <a:path w="5029200" h="1943100">
                  <a:moveTo>
                    <a:pt x="5010607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1921675"/>
                  </a:lnTo>
                  <a:lnTo>
                    <a:pt x="0" y="1924507"/>
                  </a:lnTo>
                  <a:lnTo>
                    <a:pt x="18588" y="1943100"/>
                  </a:lnTo>
                  <a:lnTo>
                    <a:pt x="5010607" y="1943100"/>
                  </a:lnTo>
                  <a:lnTo>
                    <a:pt x="5029200" y="1924507"/>
                  </a:lnTo>
                  <a:lnTo>
                    <a:pt x="5029200" y="18592"/>
                  </a:lnTo>
                  <a:lnTo>
                    <a:pt x="5013350" y="546"/>
                  </a:lnTo>
                  <a:lnTo>
                    <a:pt x="5010607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1525" y="1800224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8" y="0"/>
                  </a:moveTo>
                  <a:lnTo>
                    <a:pt x="248751" y="0"/>
                  </a:lnTo>
                  <a:lnTo>
                    <a:pt x="240347" y="406"/>
                  </a:lnTo>
                  <a:lnTo>
                    <a:pt x="198739" y="6578"/>
                  </a:lnTo>
                  <a:lnTo>
                    <a:pt x="150976" y="22796"/>
                  </a:lnTo>
                  <a:lnTo>
                    <a:pt x="107294" y="48018"/>
                  </a:lnTo>
                  <a:lnTo>
                    <a:pt x="69368" y="81280"/>
                  </a:lnTo>
                  <a:lnTo>
                    <a:pt x="38660" y="121297"/>
                  </a:lnTo>
                  <a:lnTo>
                    <a:pt x="16351" y="166535"/>
                  </a:lnTo>
                  <a:lnTo>
                    <a:pt x="3299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83" y="315607"/>
                  </a:lnTo>
                  <a:lnTo>
                    <a:pt x="22800" y="363372"/>
                  </a:lnTo>
                  <a:lnTo>
                    <a:pt x="48022" y="407060"/>
                  </a:lnTo>
                  <a:lnTo>
                    <a:pt x="81280" y="444982"/>
                  </a:lnTo>
                  <a:lnTo>
                    <a:pt x="121300" y="475691"/>
                  </a:lnTo>
                  <a:lnTo>
                    <a:pt x="166538" y="497992"/>
                  </a:lnTo>
                  <a:lnTo>
                    <a:pt x="215265" y="511048"/>
                  </a:lnTo>
                  <a:lnTo>
                    <a:pt x="248751" y="514350"/>
                  </a:lnTo>
                  <a:lnTo>
                    <a:pt x="265598" y="514350"/>
                  </a:lnTo>
                  <a:lnTo>
                    <a:pt x="315610" y="507758"/>
                  </a:lnTo>
                  <a:lnTo>
                    <a:pt x="363373" y="491553"/>
                  </a:lnTo>
                  <a:lnTo>
                    <a:pt x="407055" y="466331"/>
                  </a:lnTo>
                  <a:lnTo>
                    <a:pt x="444981" y="433070"/>
                  </a:lnTo>
                  <a:lnTo>
                    <a:pt x="475689" y="393052"/>
                  </a:lnTo>
                  <a:lnTo>
                    <a:pt x="497998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71" y="198742"/>
                  </a:lnTo>
                  <a:lnTo>
                    <a:pt x="491549" y="150977"/>
                  </a:lnTo>
                  <a:lnTo>
                    <a:pt x="466328" y="107289"/>
                  </a:lnTo>
                  <a:lnTo>
                    <a:pt x="433070" y="69367"/>
                  </a:lnTo>
                  <a:lnTo>
                    <a:pt x="393049" y="38658"/>
                  </a:lnTo>
                  <a:lnTo>
                    <a:pt x="347811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8" y="0"/>
                  </a:lnTo>
                  <a:close/>
                </a:path>
              </a:pathLst>
            </a:custGeom>
            <a:solidFill>
              <a:srgbClr val="FA9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866" y="1933574"/>
              <a:ext cx="202495" cy="2314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8825" y="2478087"/>
            <a:ext cx="382270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0" dirty="0">
                <a:solidFill>
                  <a:srgbClr val="E0D6DE"/>
                </a:solidFill>
                <a:latin typeface="Calibri"/>
                <a:cs typeface="Calibri"/>
              </a:rPr>
              <a:t>Data-</a:t>
            </a:r>
            <a:r>
              <a:rPr sz="1650" spc="-45" dirty="0">
                <a:solidFill>
                  <a:srgbClr val="E0D6DE"/>
                </a:solidFill>
                <a:latin typeface="Calibri"/>
                <a:cs typeface="Calibri"/>
              </a:rPr>
              <a:t>Driven</a:t>
            </a:r>
            <a:r>
              <a:rPr sz="1650" spc="4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InSightS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Leveraging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comprehensive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data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points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for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accurate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predictions.</a:t>
            </a:r>
            <a:endParaRPr sz="1350">
              <a:latin typeface="Lucida Sans"/>
              <a:cs typeface="Lucida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00725" y="1628774"/>
            <a:ext cx="5029200" cy="1943100"/>
            <a:chOff x="5800725" y="1628774"/>
            <a:chExt cx="5029200" cy="1943100"/>
          </a:xfrm>
        </p:grpSpPr>
        <p:sp>
          <p:nvSpPr>
            <p:cNvPr id="9" name="object 9"/>
            <p:cNvSpPr/>
            <p:nvPr/>
          </p:nvSpPr>
          <p:spPr>
            <a:xfrm>
              <a:off x="5800725" y="1628774"/>
              <a:ext cx="5029200" cy="1943100"/>
            </a:xfrm>
            <a:custGeom>
              <a:avLst/>
              <a:gdLst/>
              <a:ahLst/>
              <a:cxnLst/>
              <a:rect l="l" t="t" r="r" b="b"/>
              <a:pathLst>
                <a:path w="5029200" h="1943100">
                  <a:moveTo>
                    <a:pt x="5010607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1921675"/>
                  </a:lnTo>
                  <a:lnTo>
                    <a:pt x="0" y="1924507"/>
                  </a:lnTo>
                  <a:lnTo>
                    <a:pt x="18592" y="1943100"/>
                  </a:lnTo>
                  <a:lnTo>
                    <a:pt x="5010607" y="1943100"/>
                  </a:lnTo>
                  <a:lnTo>
                    <a:pt x="5029200" y="1924507"/>
                  </a:lnTo>
                  <a:lnTo>
                    <a:pt x="5029200" y="18592"/>
                  </a:lnTo>
                  <a:lnTo>
                    <a:pt x="5013350" y="546"/>
                  </a:lnTo>
                  <a:lnTo>
                    <a:pt x="5010607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72175" y="1800224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5" y="0"/>
                  </a:moveTo>
                  <a:lnTo>
                    <a:pt x="248754" y="0"/>
                  </a:lnTo>
                  <a:lnTo>
                    <a:pt x="240347" y="406"/>
                  </a:lnTo>
                  <a:lnTo>
                    <a:pt x="198742" y="6578"/>
                  </a:lnTo>
                  <a:lnTo>
                    <a:pt x="150977" y="22796"/>
                  </a:lnTo>
                  <a:lnTo>
                    <a:pt x="107289" y="48018"/>
                  </a:lnTo>
                  <a:lnTo>
                    <a:pt x="69367" y="81280"/>
                  </a:lnTo>
                  <a:lnTo>
                    <a:pt x="38658" y="121297"/>
                  </a:lnTo>
                  <a:lnTo>
                    <a:pt x="16357" y="166535"/>
                  </a:lnTo>
                  <a:lnTo>
                    <a:pt x="3302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78" y="315607"/>
                  </a:lnTo>
                  <a:lnTo>
                    <a:pt x="22796" y="363372"/>
                  </a:lnTo>
                  <a:lnTo>
                    <a:pt x="48018" y="407060"/>
                  </a:lnTo>
                  <a:lnTo>
                    <a:pt x="81280" y="444982"/>
                  </a:lnTo>
                  <a:lnTo>
                    <a:pt x="121297" y="475691"/>
                  </a:lnTo>
                  <a:lnTo>
                    <a:pt x="166535" y="497992"/>
                  </a:lnTo>
                  <a:lnTo>
                    <a:pt x="215265" y="511048"/>
                  </a:lnTo>
                  <a:lnTo>
                    <a:pt x="248754" y="514350"/>
                  </a:lnTo>
                  <a:lnTo>
                    <a:pt x="265595" y="514350"/>
                  </a:lnTo>
                  <a:lnTo>
                    <a:pt x="315607" y="507758"/>
                  </a:lnTo>
                  <a:lnTo>
                    <a:pt x="363372" y="491553"/>
                  </a:lnTo>
                  <a:lnTo>
                    <a:pt x="407060" y="466331"/>
                  </a:lnTo>
                  <a:lnTo>
                    <a:pt x="444982" y="433070"/>
                  </a:lnTo>
                  <a:lnTo>
                    <a:pt x="475678" y="393052"/>
                  </a:lnTo>
                  <a:lnTo>
                    <a:pt x="497992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58" y="198742"/>
                  </a:lnTo>
                  <a:lnTo>
                    <a:pt x="491553" y="150977"/>
                  </a:lnTo>
                  <a:lnTo>
                    <a:pt x="466331" y="107289"/>
                  </a:lnTo>
                  <a:lnTo>
                    <a:pt x="433070" y="69367"/>
                  </a:lnTo>
                  <a:lnTo>
                    <a:pt x="393052" y="38658"/>
                  </a:lnTo>
                  <a:lnTo>
                    <a:pt x="347814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5" y="0"/>
                  </a:lnTo>
                  <a:close/>
                </a:path>
              </a:pathLst>
            </a:custGeom>
            <a:solidFill>
              <a:srgbClr val="FA9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050" y="1933866"/>
              <a:ext cx="231432" cy="2311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959475" y="2478087"/>
            <a:ext cx="426593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Accelerated</a:t>
            </a:r>
            <a:r>
              <a:rPr sz="1650" spc="-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DeciSionS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Significantly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reducing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processing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times </a:t>
            </a: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from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days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25" dirty="0">
                <a:solidFill>
                  <a:srgbClr val="E0D6DE"/>
                </a:solidFill>
                <a:latin typeface="Lucida Sans"/>
                <a:cs typeface="Lucida Sans"/>
              </a:rPr>
              <a:t>to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minutes.</a:t>
            </a:r>
            <a:endParaRPr sz="1350">
              <a:latin typeface="Lucida Sans"/>
              <a:cs typeface="Lucida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0075" y="3743325"/>
            <a:ext cx="5029200" cy="1952625"/>
            <a:chOff x="600075" y="3743325"/>
            <a:chExt cx="5029200" cy="1952625"/>
          </a:xfrm>
        </p:grpSpPr>
        <p:sp>
          <p:nvSpPr>
            <p:cNvPr id="14" name="object 14"/>
            <p:cNvSpPr/>
            <p:nvPr/>
          </p:nvSpPr>
          <p:spPr>
            <a:xfrm>
              <a:off x="600075" y="3743325"/>
              <a:ext cx="5029200" cy="1952625"/>
            </a:xfrm>
            <a:custGeom>
              <a:avLst/>
              <a:gdLst/>
              <a:ahLst/>
              <a:cxnLst/>
              <a:rect l="l" t="t" r="r" b="b"/>
              <a:pathLst>
                <a:path w="5029200" h="1952625">
                  <a:moveTo>
                    <a:pt x="5010607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1931195"/>
                  </a:lnTo>
                  <a:lnTo>
                    <a:pt x="0" y="1934032"/>
                  </a:lnTo>
                  <a:lnTo>
                    <a:pt x="18588" y="1952621"/>
                  </a:lnTo>
                  <a:lnTo>
                    <a:pt x="5010607" y="1952621"/>
                  </a:lnTo>
                  <a:lnTo>
                    <a:pt x="5029200" y="1934032"/>
                  </a:lnTo>
                  <a:lnTo>
                    <a:pt x="5029200" y="18592"/>
                  </a:lnTo>
                  <a:lnTo>
                    <a:pt x="5013350" y="546"/>
                  </a:lnTo>
                  <a:lnTo>
                    <a:pt x="5010607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1525" y="3914775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8" y="0"/>
                  </a:moveTo>
                  <a:lnTo>
                    <a:pt x="248751" y="0"/>
                  </a:lnTo>
                  <a:lnTo>
                    <a:pt x="240347" y="406"/>
                  </a:lnTo>
                  <a:lnTo>
                    <a:pt x="198739" y="6578"/>
                  </a:lnTo>
                  <a:lnTo>
                    <a:pt x="150976" y="22796"/>
                  </a:lnTo>
                  <a:lnTo>
                    <a:pt x="107294" y="48018"/>
                  </a:lnTo>
                  <a:lnTo>
                    <a:pt x="69368" y="81280"/>
                  </a:lnTo>
                  <a:lnTo>
                    <a:pt x="38660" y="121297"/>
                  </a:lnTo>
                  <a:lnTo>
                    <a:pt x="16351" y="166535"/>
                  </a:lnTo>
                  <a:lnTo>
                    <a:pt x="3299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83" y="315607"/>
                  </a:lnTo>
                  <a:lnTo>
                    <a:pt x="22800" y="363372"/>
                  </a:lnTo>
                  <a:lnTo>
                    <a:pt x="48022" y="407060"/>
                  </a:lnTo>
                  <a:lnTo>
                    <a:pt x="81280" y="444982"/>
                  </a:lnTo>
                  <a:lnTo>
                    <a:pt x="121300" y="475691"/>
                  </a:lnTo>
                  <a:lnTo>
                    <a:pt x="166538" y="497992"/>
                  </a:lnTo>
                  <a:lnTo>
                    <a:pt x="215265" y="511048"/>
                  </a:lnTo>
                  <a:lnTo>
                    <a:pt x="248751" y="514350"/>
                  </a:lnTo>
                  <a:lnTo>
                    <a:pt x="265598" y="514350"/>
                  </a:lnTo>
                  <a:lnTo>
                    <a:pt x="315610" y="507758"/>
                  </a:lnTo>
                  <a:lnTo>
                    <a:pt x="363373" y="491553"/>
                  </a:lnTo>
                  <a:lnTo>
                    <a:pt x="407055" y="466331"/>
                  </a:lnTo>
                  <a:lnTo>
                    <a:pt x="444981" y="433070"/>
                  </a:lnTo>
                  <a:lnTo>
                    <a:pt x="475689" y="393052"/>
                  </a:lnTo>
                  <a:lnTo>
                    <a:pt x="497998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71" y="198742"/>
                  </a:lnTo>
                  <a:lnTo>
                    <a:pt x="491549" y="150977"/>
                  </a:lnTo>
                  <a:lnTo>
                    <a:pt x="466328" y="107289"/>
                  </a:lnTo>
                  <a:lnTo>
                    <a:pt x="433070" y="69367"/>
                  </a:lnTo>
                  <a:lnTo>
                    <a:pt x="393049" y="38658"/>
                  </a:lnTo>
                  <a:lnTo>
                    <a:pt x="347811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8" y="0"/>
                  </a:lnTo>
                  <a:close/>
                </a:path>
              </a:pathLst>
            </a:custGeom>
            <a:solidFill>
              <a:srgbClr val="FA9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632" y="4058107"/>
              <a:ext cx="216961" cy="23060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58825" y="4592637"/>
            <a:ext cx="3842385" cy="617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0D6DE"/>
                </a:solidFill>
                <a:latin typeface="Calibri"/>
                <a:cs typeface="Calibri"/>
              </a:rPr>
              <a:t>RiSk</a:t>
            </a:r>
            <a:r>
              <a:rPr sz="1650" spc="-3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Minimization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Identifying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potential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defaults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with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higher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precision.</a:t>
            </a:r>
            <a:endParaRPr sz="1350">
              <a:latin typeface="Lucida Sans"/>
              <a:cs typeface="Lucida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00725" y="3743325"/>
            <a:ext cx="5029200" cy="1952625"/>
            <a:chOff x="5800725" y="3743325"/>
            <a:chExt cx="5029200" cy="1952625"/>
          </a:xfrm>
        </p:grpSpPr>
        <p:sp>
          <p:nvSpPr>
            <p:cNvPr id="19" name="object 19"/>
            <p:cNvSpPr/>
            <p:nvPr/>
          </p:nvSpPr>
          <p:spPr>
            <a:xfrm>
              <a:off x="5800725" y="3743325"/>
              <a:ext cx="5029200" cy="1952625"/>
            </a:xfrm>
            <a:custGeom>
              <a:avLst/>
              <a:gdLst/>
              <a:ahLst/>
              <a:cxnLst/>
              <a:rect l="l" t="t" r="r" b="b"/>
              <a:pathLst>
                <a:path w="5029200" h="1952625">
                  <a:moveTo>
                    <a:pt x="5010607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1931195"/>
                  </a:lnTo>
                  <a:lnTo>
                    <a:pt x="0" y="1934032"/>
                  </a:lnTo>
                  <a:lnTo>
                    <a:pt x="18592" y="1952621"/>
                  </a:lnTo>
                  <a:lnTo>
                    <a:pt x="5010607" y="1952621"/>
                  </a:lnTo>
                  <a:lnTo>
                    <a:pt x="5029200" y="1934032"/>
                  </a:lnTo>
                  <a:lnTo>
                    <a:pt x="5029200" y="18592"/>
                  </a:lnTo>
                  <a:lnTo>
                    <a:pt x="5013350" y="546"/>
                  </a:lnTo>
                  <a:lnTo>
                    <a:pt x="5010607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72175" y="3914775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5" y="0"/>
                  </a:moveTo>
                  <a:lnTo>
                    <a:pt x="248754" y="0"/>
                  </a:lnTo>
                  <a:lnTo>
                    <a:pt x="240347" y="406"/>
                  </a:lnTo>
                  <a:lnTo>
                    <a:pt x="198742" y="6578"/>
                  </a:lnTo>
                  <a:lnTo>
                    <a:pt x="150977" y="22796"/>
                  </a:lnTo>
                  <a:lnTo>
                    <a:pt x="107289" y="48018"/>
                  </a:lnTo>
                  <a:lnTo>
                    <a:pt x="69367" y="81280"/>
                  </a:lnTo>
                  <a:lnTo>
                    <a:pt x="38658" y="121297"/>
                  </a:lnTo>
                  <a:lnTo>
                    <a:pt x="16357" y="166535"/>
                  </a:lnTo>
                  <a:lnTo>
                    <a:pt x="3302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78" y="315607"/>
                  </a:lnTo>
                  <a:lnTo>
                    <a:pt x="22796" y="363372"/>
                  </a:lnTo>
                  <a:lnTo>
                    <a:pt x="48018" y="407060"/>
                  </a:lnTo>
                  <a:lnTo>
                    <a:pt x="81280" y="444982"/>
                  </a:lnTo>
                  <a:lnTo>
                    <a:pt x="121297" y="475691"/>
                  </a:lnTo>
                  <a:lnTo>
                    <a:pt x="166535" y="497992"/>
                  </a:lnTo>
                  <a:lnTo>
                    <a:pt x="215265" y="511048"/>
                  </a:lnTo>
                  <a:lnTo>
                    <a:pt x="248754" y="514350"/>
                  </a:lnTo>
                  <a:lnTo>
                    <a:pt x="265595" y="514350"/>
                  </a:lnTo>
                  <a:lnTo>
                    <a:pt x="315607" y="507758"/>
                  </a:lnTo>
                  <a:lnTo>
                    <a:pt x="363372" y="491553"/>
                  </a:lnTo>
                  <a:lnTo>
                    <a:pt x="407060" y="466331"/>
                  </a:lnTo>
                  <a:lnTo>
                    <a:pt x="444982" y="433070"/>
                  </a:lnTo>
                  <a:lnTo>
                    <a:pt x="475678" y="393052"/>
                  </a:lnTo>
                  <a:lnTo>
                    <a:pt x="497992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58" y="198742"/>
                  </a:lnTo>
                  <a:lnTo>
                    <a:pt x="491553" y="150977"/>
                  </a:lnTo>
                  <a:lnTo>
                    <a:pt x="466331" y="107289"/>
                  </a:lnTo>
                  <a:lnTo>
                    <a:pt x="433070" y="69367"/>
                  </a:lnTo>
                  <a:lnTo>
                    <a:pt x="393052" y="38658"/>
                  </a:lnTo>
                  <a:lnTo>
                    <a:pt x="347814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5" y="0"/>
                  </a:lnTo>
                  <a:close/>
                </a:path>
              </a:pathLst>
            </a:custGeom>
            <a:solidFill>
              <a:srgbClr val="FA9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5138" y="4059393"/>
              <a:ext cx="229593" cy="22958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959475" y="4592637"/>
            <a:ext cx="465582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0D6DE"/>
                </a:solidFill>
                <a:latin typeface="Calibri"/>
                <a:cs typeface="Calibri"/>
              </a:rPr>
              <a:t>Scalable</a:t>
            </a:r>
            <a:r>
              <a:rPr sz="1650" spc="9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OperationS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Handling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large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volumes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applications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without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compromising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quality.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Enhanced</a:t>
            </a:r>
            <a:r>
              <a:rPr spc="-100" dirty="0"/>
              <a:t> </a:t>
            </a:r>
            <a:r>
              <a:rPr spc="-65" dirty="0"/>
              <a:t>DeciSion-</a:t>
            </a:r>
            <a:r>
              <a:rPr spc="-40" dirty="0"/>
              <a:t>Making</a:t>
            </a:r>
            <a:r>
              <a:rPr spc="-100" dirty="0"/>
              <a:t> </a:t>
            </a:r>
            <a:r>
              <a:rPr spc="-1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854325"/>
            <a:ext cx="86988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Our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AI/ML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model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evaluates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robust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set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features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ensure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comprehensive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fair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assessment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applicants.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175" y="3581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3914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175" y="4248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1515" y="3473450"/>
            <a:ext cx="4113529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Income</a:t>
            </a:r>
            <a:r>
              <a:rPr sz="1350" b="1" spc="-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55" dirty="0">
                <a:solidFill>
                  <a:srgbClr val="E0D6DE"/>
                </a:solidFill>
                <a:latin typeface="Trebuchet MS"/>
                <a:cs typeface="Trebuchet MS"/>
              </a:rPr>
              <a:t>Stability:</a:t>
            </a:r>
            <a:r>
              <a:rPr sz="1350" b="1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10" dirty="0">
                <a:solidFill>
                  <a:srgbClr val="E0D6DE"/>
                </a:solidFill>
                <a:latin typeface="Lucida Sans"/>
                <a:cs typeface="Lucida Sans"/>
              </a:rPr>
              <a:t>Analyzing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regular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income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sources.</a:t>
            </a: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spc="-55" dirty="0">
                <a:solidFill>
                  <a:srgbClr val="E0D6DE"/>
                </a:solidFill>
                <a:latin typeface="Trebuchet MS"/>
                <a:cs typeface="Trebuchet MS"/>
              </a:rPr>
              <a:t>Employment</a:t>
            </a:r>
            <a:r>
              <a:rPr sz="1350" b="1" spc="-10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Status:</a:t>
            </a:r>
            <a:r>
              <a:rPr sz="1350" b="1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10" dirty="0">
                <a:solidFill>
                  <a:srgbClr val="E0D6DE"/>
                </a:solidFill>
                <a:latin typeface="Lucida Sans"/>
                <a:cs typeface="Lucida Sans"/>
              </a:rPr>
              <a:t>Assessing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job security and 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history.</a:t>
            </a: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spc="-65" dirty="0">
                <a:solidFill>
                  <a:srgbClr val="E0D6DE"/>
                </a:solidFill>
                <a:latin typeface="Trebuchet MS"/>
                <a:cs typeface="Trebuchet MS"/>
              </a:rPr>
              <a:t>Credit</a:t>
            </a:r>
            <a:r>
              <a:rPr sz="1350" b="1" spc="-10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65" dirty="0">
                <a:solidFill>
                  <a:srgbClr val="E0D6DE"/>
                </a:solidFill>
                <a:latin typeface="Trebuchet MS"/>
                <a:cs typeface="Trebuchet MS"/>
              </a:rPr>
              <a:t>History:</a:t>
            </a:r>
            <a:r>
              <a:rPr sz="1350" b="1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Evaluating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past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repayment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behavior.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2175" y="3581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2175" y="3914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2175" y="4248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4729" y="3473450"/>
            <a:ext cx="4317365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5" dirty="0">
                <a:solidFill>
                  <a:srgbClr val="E0D6DE"/>
                </a:solidFill>
                <a:latin typeface="Trebuchet MS"/>
                <a:cs typeface="Trebuchet MS"/>
              </a:rPr>
              <a:t>Loan</a:t>
            </a:r>
            <a:r>
              <a:rPr sz="1350" b="1" spc="-9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55" dirty="0">
                <a:solidFill>
                  <a:srgbClr val="E0D6DE"/>
                </a:solidFill>
                <a:latin typeface="Trebuchet MS"/>
                <a:cs typeface="Trebuchet MS"/>
              </a:rPr>
              <a:t>Amount</a:t>
            </a:r>
            <a:r>
              <a:rPr sz="1350" b="1" spc="-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75" dirty="0">
                <a:solidFill>
                  <a:srgbClr val="E0D6DE"/>
                </a:solidFill>
                <a:latin typeface="Trebuchet MS"/>
                <a:cs typeface="Trebuchet MS"/>
              </a:rPr>
              <a:t>&amp;</a:t>
            </a:r>
            <a:r>
              <a:rPr sz="1350" b="1" spc="-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60" dirty="0">
                <a:solidFill>
                  <a:srgbClr val="E0D6DE"/>
                </a:solidFill>
                <a:latin typeface="Trebuchet MS"/>
                <a:cs typeface="Trebuchet MS"/>
              </a:rPr>
              <a:t>Purpose:</a:t>
            </a:r>
            <a:r>
              <a:rPr sz="1350" b="1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Understanding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financial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needs.</a:t>
            </a: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spc="-45" dirty="0">
                <a:solidFill>
                  <a:srgbClr val="E0D6DE"/>
                </a:solidFill>
                <a:latin typeface="Trebuchet MS"/>
                <a:cs typeface="Trebuchet MS"/>
              </a:rPr>
              <a:t>Debt-</a:t>
            </a:r>
            <a:r>
              <a:rPr sz="1350" b="1" spc="-30" dirty="0">
                <a:solidFill>
                  <a:srgbClr val="E0D6DE"/>
                </a:solidFill>
                <a:latin typeface="Trebuchet MS"/>
                <a:cs typeface="Trebuchet MS"/>
              </a:rPr>
              <a:t>to-</a:t>
            </a: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Income</a:t>
            </a:r>
            <a:r>
              <a:rPr sz="1350" b="1" spc="-8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65" dirty="0">
                <a:solidFill>
                  <a:srgbClr val="E0D6DE"/>
                </a:solidFill>
                <a:latin typeface="Trebuchet MS"/>
                <a:cs typeface="Trebuchet MS"/>
              </a:rPr>
              <a:t>Ratio:</a:t>
            </a:r>
            <a:r>
              <a:rPr sz="1350" b="1" spc="-3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Measuring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repayment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capacity.</a:t>
            </a: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Applicant</a:t>
            </a:r>
            <a:r>
              <a:rPr sz="1350" b="1" spc="-7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Demographics:</a:t>
            </a:r>
            <a:r>
              <a:rPr sz="1350" b="1" spc="-2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Non-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discriminatory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data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points.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305800"/>
          </a:xfrm>
          <a:custGeom>
            <a:avLst/>
            <a:gdLst/>
            <a:ahLst/>
            <a:cxnLst/>
            <a:rect l="l" t="t" r="r" b="b"/>
            <a:pathLst>
              <a:path w="11430000" h="8305800">
                <a:moveTo>
                  <a:pt x="11430000" y="0"/>
                </a:moveTo>
                <a:lnTo>
                  <a:pt x="0" y="0"/>
                </a:lnTo>
                <a:lnTo>
                  <a:pt x="0" y="8305800"/>
                </a:lnTo>
                <a:lnTo>
                  <a:pt x="11430000" y="8305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482600"/>
            <a:ext cx="96158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Projected</a:t>
            </a:r>
            <a:r>
              <a:rPr spc="-140" dirty="0"/>
              <a:t> </a:t>
            </a:r>
            <a:r>
              <a:rPr spc="-50" dirty="0"/>
              <a:t>Impact:</a:t>
            </a:r>
            <a:r>
              <a:rPr spc="-80" dirty="0"/>
              <a:t> </a:t>
            </a:r>
            <a:r>
              <a:rPr spc="-110" dirty="0"/>
              <a:t>Operational</a:t>
            </a:r>
            <a:r>
              <a:rPr spc="-80" dirty="0"/>
              <a:t> </a:t>
            </a:r>
            <a:r>
              <a:rPr spc="-20" dirty="0"/>
              <a:t>Efficiency</a:t>
            </a:r>
            <a:r>
              <a:rPr spc="-85" dirty="0"/>
              <a:t> </a:t>
            </a:r>
            <a:r>
              <a:rPr spc="-550" dirty="0"/>
              <a:t>&amp;</a:t>
            </a:r>
            <a:r>
              <a:rPr spc="-35" dirty="0"/>
              <a:t> </a:t>
            </a:r>
            <a:r>
              <a:rPr dirty="0"/>
              <a:t>RiSk</a:t>
            </a:r>
            <a:r>
              <a:rPr spc="-85" dirty="0"/>
              <a:t> </a:t>
            </a:r>
            <a:r>
              <a:rPr spc="-40" dirty="0"/>
              <a:t>Reduction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22092" y="1483680"/>
            <a:ext cx="9815195" cy="4771390"/>
            <a:chOff x="1022092" y="1483680"/>
            <a:chExt cx="9815195" cy="4771390"/>
          </a:xfrm>
        </p:grpSpPr>
        <p:sp>
          <p:nvSpPr>
            <p:cNvPr id="5" name="object 5"/>
            <p:cNvSpPr/>
            <p:nvPr/>
          </p:nvSpPr>
          <p:spPr>
            <a:xfrm>
              <a:off x="1116826" y="6240993"/>
              <a:ext cx="9713595" cy="0"/>
            </a:xfrm>
            <a:custGeom>
              <a:avLst/>
              <a:gdLst/>
              <a:ahLst/>
              <a:cxnLst/>
              <a:rect l="l" t="t" r="r" b="b"/>
              <a:pathLst>
                <a:path w="9713595">
                  <a:moveTo>
                    <a:pt x="0" y="0"/>
                  </a:moveTo>
                  <a:lnTo>
                    <a:pt x="9713100" y="0"/>
                  </a:lnTo>
                </a:path>
              </a:pathLst>
            </a:custGeom>
            <a:ln w="13809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6826" y="4652946"/>
              <a:ext cx="9713595" cy="0"/>
            </a:xfrm>
            <a:custGeom>
              <a:avLst/>
              <a:gdLst/>
              <a:ahLst/>
              <a:cxnLst/>
              <a:rect l="l" t="t" r="r" b="b"/>
              <a:pathLst>
                <a:path w="9713595">
                  <a:moveTo>
                    <a:pt x="0" y="0"/>
                  </a:moveTo>
                  <a:lnTo>
                    <a:pt x="9713100" y="0"/>
                  </a:lnTo>
                </a:path>
              </a:pathLst>
            </a:custGeom>
            <a:ln w="13809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6826" y="3078700"/>
              <a:ext cx="9713595" cy="0"/>
            </a:xfrm>
            <a:custGeom>
              <a:avLst/>
              <a:gdLst/>
              <a:ahLst/>
              <a:cxnLst/>
              <a:rect l="l" t="t" r="r" b="b"/>
              <a:pathLst>
                <a:path w="9713595">
                  <a:moveTo>
                    <a:pt x="0" y="0"/>
                  </a:moveTo>
                  <a:lnTo>
                    <a:pt x="9713100" y="0"/>
                  </a:lnTo>
                </a:path>
              </a:pathLst>
            </a:custGeom>
            <a:ln w="13809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6826" y="1490665"/>
              <a:ext cx="9713595" cy="0"/>
            </a:xfrm>
            <a:custGeom>
              <a:avLst/>
              <a:gdLst/>
              <a:ahLst/>
              <a:cxnLst/>
              <a:rect l="l" t="t" r="r" b="b"/>
              <a:pathLst>
                <a:path w="9713595">
                  <a:moveTo>
                    <a:pt x="0" y="0"/>
                  </a:moveTo>
                  <a:lnTo>
                    <a:pt x="9713100" y="0"/>
                  </a:lnTo>
                </a:path>
              </a:pathLst>
            </a:custGeom>
            <a:ln w="13809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8611" y="6158141"/>
              <a:ext cx="915035" cy="77470"/>
            </a:xfrm>
            <a:custGeom>
              <a:avLst/>
              <a:gdLst/>
              <a:ahLst/>
              <a:cxnLst/>
              <a:rect l="l" t="t" r="r" b="b"/>
              <a:pathLst>
                <a:path w="915035" h="77470">
                  <a:moveTo>
                    <a:pt x="881748" y="0"/>
                  </a:moveTo>
                  <a:lnTo>
                    <a:pt x="37693" y="0"/>
                  </a:lnTo>
                  <a:lnTo>
                    <a:pt x="32689" y="0"/>
                  </a:lnTo>
                  <a:lnTo>
                    <a:pt x="27876" y="977"/>
                  </a:lnTo>
                  <a:lnTo>
                    <a:pt x="952" y="28600"/>
                  </a:lnTo>
                  <a:lnTo>
                    <a:pt x="0" y="33540"/>
                  </a:lnTo>
                  <a:lnTo>
                    <a:pt x="0" y="77330"/>
                  </a:lnTo>
                  <a:lnTo>
                    <a:pt x="914450" y="77330"/>
                  </a:lnTo>
                  <a:lnTo>
                    <a:pt x="914438" y="33540"/>
                  </a:lnTo>
                  <a:lnTo>
                    <a:pt x="886561" y="977"/>
                  </a:lnTo>
                  <a:lnTo>
                    <a:pt x="881748" y="0"/>
                  </a:lnTo>
                  <a:close/>
                </a:path>
              </a:pathLst>
            </a:custGeom>
            <a:solidFill>
              <a:srgbClr val="DB09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1662" y="6229019"/>
              <a:ext cx="915035" cy="12065"/>
            </a:xfrm>
            <a:custGeom>
              <a:avLst/>
              <a:gdLst/>
              <a:ahLst/>
              <a:cxnLst/>
              <a:rect l="l" t="t" r="r" b="b"/>
              <a:pathLst>
                <a:path w="915035" h="12064">
                  <a:moveTo>
                    <a:pt x="911886" y="6451"/>
                  </a:moveTo>
                  <a:lnTo>
                    <a:pt x="2564" y="6451"/>
                  </a:lnTo>
                  <a:lnTo>
                    <a:pt x="2679" y="6629"/>
                  </a:lnTo>
                  <a:lnTo>
                    <a:pt x="5207" y="9220"/>
                  </a:lnTo>
                  <a:lnTo>
                    <a:pt x="6667" y="10223"/>
                  </a:lnTo>
                  <a:lnTo>
                    <a:pt x="9956" y="11620"/>
                  </a:lnTo>
                  <a:lnTo>
                    <a:pt x="11684" y="11976"/>
                  </a:lnTo>
                  <a:lnTo>
                    <a:pt x="902766" y="11976"/>
                  </a:lnTo>
                  <a:lnTo>
                    <a:pt x="911886" y="6451"/>
                  </a:lnTo>
                  <a:close/>
                </a:path>
                <a:path w="915035" h="12064">
                  <a:moveTo>
                    <a:pt x="0" y="0"/>
                  </a:moveTo>
                  <a:lnTo>
                    <a:pt x="0" y="6451"/>
                  </a:lnTo>
                  <a:lnTo>
                    <a:pt x="2564" y="6451"/>
                  </a:lnTo>
                  <a:lnTo>
                    <a:pt x="1714" y="5143"/>
                  </a:lnTo>
                  <a:lnTo>
                    <a:pt x="342" y="1752"/>
                  </a:lnTo>
                  <a:lnTo>
                    <a:pt x="0" y="0"/>
                  </a:lnTo>
                  <a:close/>
                </a:path>
                <a:path w="915035" h="12064">
                  <a:moveTo>
                    <a:pt x="914450" y="0"/>
                  </a:moveTo>
                  <a:lnTo>
                    <a:pt x="914107" y="1752"/>
                  </a:lnTo>
                  <a:lnTo>
                    <a:pt x="912736" y="5143"/>
                  </a:lnTo>
                  <a:lnTo>
                    <a:pt x="911886" y="6451"/>
                  </a:lnTo>
                  <a:lnTo>
                    <a:pt x="914450" y="6451"/>
                  </a:lnTo>
                  <a:lnTo>
                    <a:pt x="914450" y="0"/>
                  </a:lnTo>
                  <a:close/>
                </a:path>
              </a:pathLst>
            </a:custGeom>
            <a:solidFill>
              <a:srgbClr val="F86D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7900" y="6229019"/>
              <a:ext cx="915035" cy="12065"/>
            </a:xfrm>
            <a:custGeom>
              <a:avLst/>
              <a:gdLst/>
              <a:ahLst/>
              <a:cxnLst/>
              <a:rect l="l" t="t" r="r" b="b"/>
              <a:pathLst>
                <a:path w="915035" h="12064">
                  <a:moveTo>
                    <a:pt x="911875" y="6451"/>
                  </a:moveTo>
                  <a:lnTo>
                    <a:pt x="2562" y="6451"/>
                  </a:lnTo>
                  <a:lnTo>
                    <a:pt x="2679" y="6629"/>
                  </a:lnTo>
                  <a:lnTo>
                    <a:pt x="5194" y="9220"/>
                  </a:lnTo>
                  <a:lnTo>
                    <a:pt x="6654" y="10223"/>
                  </a:lnTo>
                  <a:lnTo>
                    <a:pt x="9956" y="11620"/>
                  </a:lnTo>
                  <a:lnTo>
                    <a:pt x="11671" y="11976"/>
                  </a:lnTo>
                  <a:lnTo>
                    <a:pt x="902766" y="11976"/>
                  </a:lnTo>
                  <a:lnTo>
                    <a:pt x="911875" y="6451"/>
                  </a:lnTo>
                  <a:close/>
                </a:path>
                <a:path w="915035" h="12064">
                  <a:moveTo>
                    <a:pt x="0" y="0"/>
                  </a:moveTo>
                  <a:lnTo>
                    <a:pt x="0" y="6451"/>
                  </a:lnTo>
                  <a:lnTo>
                    <a:pt x="2562" y="6451"/>
                  </a:lnTo>
                  <a:lnTo>
                    <a:pt x="1701" y="5143"/>
                  </a:lnTo>
                  <a:lnTo>
                    <a:pt x="342" y="1752"/>
                  </a:lnTo>
                  <a:lnTo>
                    <a:pt x="0" y="0"/>
                  </a:lnTo>
                  <a:close/>
                </a:path>
                <a:path w="915035" h="12064">
                  <a:moveTo>
                    <a:pt x="914438" y="0"/>
                  </a:moveTo>
                  <a:lnTo>
                    <a:pt x="914095" y="1752"/>
                  </a:lnTo>
                  <a:lnTo>
                    <a:pt x="912736" y="5143"/>
                  </a:lnTo>
                  <a:lnTo>
                    <a:pt x="911875" y="6451"/>
                  </a:lnTo>
                  <a:lnTo>
                    <a:pt x="914438" y="6451"/>
                  </a:lnTo>
                  <a:lnTo>
                    <a:pt x="914438" y="0"/>
                  </a:lnTo>
                  <a:close/>
                </a:path>
              </a:pathLst>
            </a:custGeom>
            <a:solidFill>
              <a:srgbClr val="DB09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0950" y="6075286"/>
              <a:ext cx="915035" cy="160655"/>
            </a:xfrm>
            <a:custGeom>
              <a:avLst/>
              <a:gdLst/>
              <a:ahLst/>
              <a:cxnLst/>
              <a:rect l="l" t="t" r="r" b="b"/>
              <a:pathLst>
                <a:path w="915034" h="160654">
                  <a:moveTo>
                    <a:pt x="851560" y="0"/>
                  </a:moveTo>
                  <a:lnTo>
                    <a:pt x="67297" y="0"/>
                  </a:lnTo>
                  <a:lnTo>
                    <a:pt x="62877" y="0"/>
                  </a:lnTo>
                  <a:lnTo>
                    <a:pt x="58508" y="444"/>
                  </a:lnTo>
                  <a:lnTo>
                    <a:pt x="22834" y="17018"/>
                  </a:lnTo>
                  <a:lnTo>
                    <a:pt x="2159" y="51130"/>
                  </a:lnTo>
                  <a:lnTo>
                    <a:pt x="0" y="64503"/>
                  </a:lnTo>
                  <a:lnTo>
                    <a:pt x="0" y="160185"/>
                  </a:lnTo>
                  <a:lnTo>
                    <a:pt x="914438" y="160185"/>
                  </a:lnTo>
                  <a:lnTo>
                    <a:pt x="914438" y="64503"/>
                  </a:lnTo>
                  <a:lnTo>
                    <a:pt x="900645" y="26911"/>
                  </a:lnTo>
                  <a:lnTo>
                    <a:pt x="868819" y="3517"/>
                  </a:lnTo>
                  <a:lnTo>
                    <a:pt x="855941" y="444"/>
                  </a:lnTo>
                  <a:lnTo>
                    <a:pt x="851560" y="0"/>
                  </a:lnTo>
                  <a:close/>
                </a:path>
              </a:pathLst>
            </a:custGeom>
            <a:solidFill>
              <a:srgbClr val="F86D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7175" y="2015388"/>
              <a:ext cx="915035" cy="4220210"/>
            </a:xfrm>
            <a:custGeom>
              <a:avLst/>
              <a:gdLst/>
              <a:ahLst/>
              <a:cxnLst/>
              <a:rect l="l" t="t" r="r" b="b"/>
              <a:pathLst>
                <a:path w="915034" h="4220210">
                  <a:moveTo>
                    <a:pt x="851560" y="0"/>
                  </a:moveTo>
                  <a:lnTo>
                    <a:pt x="67310" y="0"/>
                  </a:lnTo>
                  <a:lnTo>
                    <a:pt x="62890" y="0"/>
                  </a:lnTo>
                  <a:lnTo>
                    <a:pt x="58508" y="444"/>
                  </a:lnTo>
                  <a:lnTo>
                    <a:pt x="22834" y="17018"/>
                  </a:lnTo>
                  <a:lnTo>
                    <a:pt x="2159" y="51130"/>
                  </a:lnTo>
                  <a:lnTo>
                    <a:pt x="0" y="64516"/>
                  </a:lnTo>
                  <a:lnTo>
                    <a:pt x="0" y="4220083"/>
                  </a:lnTo>
                  <a:lnTo>
                    <a:pt x="914450" y="4220083"/>
                  </a:lnTo>
                  <a:lnTo>
                    <a:pt x="914450" y="64516"/>
                  </a:lnTo>
                  <a:lnTo>
                    <a:pt x="900658" y="26911"/>
                  </a:lnTo>
                  <a:lnTo>
                    <a:pt x="868819" y="3517"/>
                  </a:lnTo>
                  <a:lnTo>
                    <a:pt x="855941" y="444"/>
                  </a:lnTo>
                  <a:lnTo>
                    <a:pt x="851560" y="0"/>
                  </a:lnTo>
                  <a:close/>
                </a:path>
              </a:pathLst>
            </a:custGeom>
            <a:solidFill>
              <a:srgbClr val="DB09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20238" y="2222525"/>
              <a:ext cx="915035" cy="4013200"/>
            </a:xfrm>
            <a:custGeom>
              <a:avLst/>
              <a:gdLst/>
              <a:ahLst/>
              <a:cxnLst/>
              <a:rect l="l" t="t" r="r" b="b"/>
              <a:pathLst>
                <a:path w="915034" h="4013200">
                  <a:moveTo>
                    <a:pt x="851560" y="0"/>
                  </a:moveTo>
                  <a:lnTo>
                    <a:pt x="67297" y="0"/>
                  </a:lnTo>
                  <a:lnTo>
                    <a:pt x="62877" y="0"/>
                  </a:lnTo>
                  <a:lnTo>
                    <a:pt x="58508" y="444"/>
                  </a:lnTo>
                  <a:lnTo>
                    <a:pt x="22834" y="17018"/>
                  </a:lnTo>
                  <a:lnTo>
                    <a:pt x="2159" y="51130"/>
                  </a:lnTo>
                  <a:lnTo>
                    <a:pt x="0" y="64516"/>
                  </a:lnTo>
                  <a:lnTo>
                    <a:pt x="0" y="4012946"/>
                  </a:lnTo>
                  <a:lnTo>
                    <a:pt x="914438" y="4012946"/>
                  </a:lnTo>
                  <a:lnTo>
                    <a:pt x="914438" y="64516"/>
                  </a:lnTo>
                  <a:lnTo>
                    <a:pt x="900645" y="26911"/>
                  </a:lnTo>
                  <a:lnTo>
                    <a:pt x="868807" y="3517"/>
                  </a:lnTo>
                  <a:lnTo>
                    <a:pt x="855941" y="444"/>
                  </a:lnTo>
                  <a:lnTo>
                    <a:pt x="851560" y="0"/>
                  </a:lnTo>
                  <a:close/>
                </a:path>
              </a:pathLst>
            </a:custGeom>
            <a:solidFill>
              <a:srgbClr val="F86D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6062" y="6240993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0764" y="0"/>
                  </a:moveTo>
                  <a:lnTo>
                    <a:pt x="0" y="0"/>
                  </a:lnTo>
                </a:path>
              </a:pathLst>
            </a:custGeom>
            <a:ln w="27618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9289" y="6098781"/>
            <a:ext cx="13081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70" dirty="0">
                <a:solidFill>
                  <a:srgbClr val="E0D6DE"/>
                </a:solidFill>
                <a:latin typeface="Lucida Sans"/>
                <a:cs typeface="Lucida Sans"/>
              </a:rPr>
              <a:t>0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6062" y="4652946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80764" y="0"/>
                </a:moveTo>
                <a:lnTo>
                  <a:pt x="0" y="0"/>
                </a:lnTo>
              </a:path>
            </a:pathLst>
          </a:custGeom>
          <a:ln w="27618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3129" y="4510646"/>
            <a:ext cx="29718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220" dirty="0">
                <a:solidFill>
                  <a:srgbClr val="E0D6DE"/>
                </a:solidFill>
                <a:latin typeface="Lucida Sans"/>
                <a:cs typeface="Lucida Sans"/>
              </a:rPr>
              <a:t>150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6062" y="3078700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80764" y="0"/>
                </a:moveTo>
                <a:lnTo>
                  <a:pt x="0" y="0"/>
                </a:lnTo>
              </a:path>
            </a:pathLst>
          </a:custGeom>
          <a:ln w="27618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9916" y="2936379"/>
            <a:ext cx="32004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70" dirty="0">
                <a:solidFill>
                  <a:srgbClr val="E0D6DE"/>
                </a:solidFill>
                <a:latin typeface="Lucida Sans"/>
                <a:cs typeface="Lucida Sans"/>
              </a:rPr>
              <a:t>300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36062" y="1490665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80764" y="0"/>
                </a:moveTo>
                <a:lnTo>
                  <a:pt x="0" y="0"/>
                </a:lnTo>
              </a:path>
            </a:pathLst>
          </a:custGeom>
          <a:ln w="27618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6380" y="1348549"/>
            <a:ext cx="3136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85" dirty="0">
                <a:solidFill>
                  <a:srgbClr val="E0D6DE"/>
                </a:solidFill>
                <a:latin typeface="Lucida Sans"/>
                <a:cs typeface="Lucida Sans"/>
              </a:rPr>
              <a:t>450</a:t>
            </a:r>
            <a:endParaRPr sz="1500">
              <a:latin typeface="Lucida Sans"/>
              <a:cs typeface="Lucida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03174" y="1483907"/>
            <a:ext cx="1938020" cy="4848225"/>
            <a:chOff x="1103174" y="1483907"/>
            <a:chExt cx="1938020" cy="4848225"/>
          </a:xfrm>
        </p:grpSpPr>
        <p:sp>
          <p:nvSpPr>
            <p:cNvPr id="24" name="object 24"/>
            <p:cNvSpPr/>
            <p:nvPr/>
          </p:nvSpPr>
          <p:spPr>
            <a:xfrm>
              <a:off x="1116826" y="1497559"/>
              <a:ext cx="0" cy="4745355"/>
            </a:xfrm>
            <a:custGeom>
              <a:avLst/>
              <a:gdLst/>
              <a:ahLst/>
              <a:cxnLst/>
              <a:rect l="l" t="t" r="r" b="b"/>
              <a:pathLst>
                <a:path h="4745355">
                  <a:moveTo>
                    <a:pt x="0" y="4744822"/>
                  </a:moveTo>
                  <a:lnTo>
                    <a:pt x="0" y="0"/>
                  </a:lnTo>
                </a:path>
              </a:pathLst>
            </a:custGeom>
            <a:ln w="26920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7368" y="6235475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0"/>
                  </a:moveTo>
                  <a:lnTo>
                    <a:pt x="0" y="82859"/>
                  </a:lnTo>
                </a:path>
              </a:pathLst>
            </a:custGeom>
            <a:ln w="26920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68944" y="6305587"/>
            <a:ext cx="172148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20" dirty="0">
                <a:solidFill>
                  <a:srgbClr val="E0D6DE"/>
                </a:solidFill>
                <a:latin typeface="Lucida Sans"/>
                <a:cs typeface="Lucida Sans"/>
              </a:rPr>
              <a:t>Approval</a:t>
            </a:r>
            <a:r>
              <a:rPr sz="1500" spc="-114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135" dirty="0">
                <a:solidFill>
                  <a:srgbClr val="E0D6DE"/>
                </a:solidFill>
                <a:latin typeface="Lucida Sans"/>
                <a:cs typeface="Lucida Sans"/>
              </a:rPr>
              <a:t>Time</a:t>
            </a:r>
            <a:r>
              <a:rPr sz="1500" spc="-114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80" dirty="0">
                <a:solidFill>
                  <a:srgbClr val="E0D6DE"/>
                </a:solidFill>
                <a:latin typeface="Lucida Sans"/>
                <a:cs typeface="Lucida Sans"/>
              </a:rPr>
              <a:t>(Days)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66647" y="6235475"/>
            <a:ext cx="2939415" cy="83185"/>
          </a:xfrm>
          <a:custGeom>
            <a:avLst/>
            <a:gdLst/>
            <a:ahLst/>
            <a:cxnLst/>
            <a:rect l="l" t="t" r="r" b="b"/>
            <a:pathLst>
              <a:path w="2939415" h="83185">
                <a:moveTo>
                  <a:pt x="0" y="0"/>
                </a:moveTo>
                <a:lnTo>
                  <a:pt x="0" y="82859"/>
                </a:lnTo>
              </a:path>
              <a:path w="2939415" h="83185">
                <a:moveTo>
                  <a:pt x="2939279" y="0"/>
                </a:moveTo>
                <a:lnTo>
                  <a:pt x="2939279" y="82859"/>
                </a:lnTo>
              </a:path>
            </a:pathLst>
          </a:custGeom>
          <a:ln w="27269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06498" y="6305587"/>
            <a:ext cx="180403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E0D6DE"/>
                </a:solidFill>
                <a:latin typeface="Lucida Sans"/>
                <a:cs typeface="Lucida Sans"/>
              </a:rPr>
              <a:t>Manual</a:t>
            </a:r>
            <a:r>
              <a:rPr sz="1500" spc="-1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114" dirty="0">
                <a:solidFill>
                  <a:srgbClr val="E0D6DE"/>
                </a:solidFill>
                <a:latin typeface="Lucida Sans"/>
                <a:cs typeface="Lucida Sans"/>
              </a:rPr>
              <a:t>Hours</a:t>
            </a:r>
            <a:r>
              <a:rPr sz="1500" spc="-1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90" dirty="0">
                <a:solidFill>
                  <a:srgbClr val="E0D6DE"/>
                </a:solidFill>
                <a:latin typeface="Lucida Sans"/>
                <a:cs typeface="Lucida Sans"/>
              </a:rPr>
              <a:t>Saved...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3552" y="6235475"/>
            <a:ext cx="9700260" cy="0"/>
          </a:xfrm>
          <a:custGeom>
            <a:avLst/>
            <a:gdLst/>
            <a:ahLst/>
            <a:cxnLst/>
            <a:rect l="l" t="t" r="r" b="b"/>
            <a:pathLst>
              <a:path w="9700260">
                <a:moveTo>
                  <a:pt x="0" y="0"/>
                </a:moveTo>
                <a:lnTo>
                  <a:pt x="9699641" y="0"/>
                </a:lnTo>
              </a:path>
            </a:pathLst>
          </a:custGeom>
          <a:ln w="27618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6572250"/>
            <a:ext cx="171450" cy="17145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0250" y="6572250"/>
            <a:ext cx="171450" cy="17145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4198543" y="6305587"/>
            <a:ext cx="3179445" cy="4565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76605">
              <a:lnSpc>
                <a:spcPts val="1775"/>
              </a:lnSpc>
              <a:spcBef>
                <a:spcPts val="120"/>
              </a:spcBef>
            </a:pPr>
            <a:r>
              <a:rPr sz="1500" spc="-105" dirty="0">
                <a:solidFill>
                  <a:srgbClr val="E0D6DE"/>
                </a:solidFill>
                <a:latin typeface="Lucida Sans"/>
                <a:cs typeface="Lucida Sans"/>
              </a:rPr>
              <a:t>Default</a:t>
            </a:r>
            <a:r>
              <a:rPr sz="1500" spc="-11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85" dirty="0">
                <a:solidFill>
                  <a:srgbClr val="E0D6DE"/>
                </a:solidFill>
                <a:latin typeface="Lucida Sans"/>
                <a:cs typeface="Lucida Sans"/>
              </a:rPr>
              <a:t>Rate</a:t>
            </a:r>
            <a:r>
              <a:rPr sz="1500" spc="-10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30" dirty="0">
                <a:solidFill>
                  <a:srgbClr val="E0D6DE"/>
                </a:solidFill>
                <a:latin typeface="Lucida Sans"/>
                <a:cs typeface="Lucida Sans"/>
              </a:rPr>
              <a:t>Reduction...</a:t>
            </a:r>
            <a:endParaRPr sz="1500">
              <a:latin typeface="Lucida Sans"/>
              <a:cs typeface="Lucida Sans"/>
            </a:endParaRPr>
          </a:p>
          <a:p>
            <a:pPr marL="12700">
              <a:lnSpc>
                <a:spcPts val="1595"/>
              </a:lnSpc>
              <a:tabLst>
                <a:tab pos="1859280" algn="l"/>
              </a:tabLst>
            </a:pP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Traditional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Process</a:t>
            </a:r>
            <a:r>
              <a:rPr sz="1350" dirty="0">
                <a:solidFill>
                  <a:srgbClr val="E0D6DE"/>
                </a:solidFill>
                <a:latin typeface="Lucida Sans"/>
                <a:cs typeface="Lucida Sans"/>
              </a:rPr>
              <a:t>	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AI/ML</a:t>
            </a: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Automated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375" y="7212965"/>
            <a:ext cx="1025842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bar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chart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illustrates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significant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improvements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our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AI/ML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solution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brings,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including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drastically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reduced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approval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times,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projected </a:t>
            </a:r>
            <a:r>
              <a:rPr sz="1350" spc="-114" dirty="0">
                <a:solidFill>
                  <a:srgbClr val="E0D6DE"/>
                </a:solidFill>
                <a:latin typeface="Lucida Sans"/>
                <a:cs typeface="Lucida Sans"/>
              </a:rPr>
              <a:t>15%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reduction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0" dirty="0">
                <a:solidFill>
                  <a:srgbClr val="E0D6DE"/>
                </a:solidFill>
                <a:latin typeface="Lucida Sans"/>
                <a:cs typeface="Lucida Sans"/>
              </a:rPr>
              <a:t>in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default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rates,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substantial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savings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0" dirty="0">
                <a:solidFill>
                  <a:srgbClr val="E0D6DE"/>
                </a:solidFill>
                <a:latin typeface="Lucida Sans"/>
                <a:cs typeface="Lucida Sans"/>
              </a:rPr>
              <a:t>in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manual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processing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hours.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488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Lucida Sans</vt:lpstr>
      <vt:lpstr>Trebuchet MS</vt:lpstr>
      <vt:lpstr>Office Theme</vt:lpstr>
      <vt:lpstr>TEAM MEMBER: </vt:lpstr>
      <vt:lpstr>Revolutionizing Loan Eligibility With AI/ML</vt:lpstr>
      <vt:lpstr>Agenda</vt:lpstr>
      <vt:lpstr>The BottleneckS of Traditional Loan ProceSSing</vt:lpstr>
      <vt:lpstr>Our ViSion: Automated Loan Eligibility</vt:lpstr>
      <vt:lpstr>HoW AI/ML DriveS Loan EligiBility</vt:lpstr>
      <vt:lpstr>Key FeatureS of Our Solution</vt:lpstr>
      <vt:lpstr>Enhanced DeciSion-Making FactorS</vt:lpstr>
      <vt:lpstr>Projected Impact: Operational Efficiency &amp; RiSk Reduction</vt:lpstr>
      <vt:lpstr>Strategic AdvantageS for Financial InStitutionS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Mourya Krishna Sai</dc:creator>
  <cp:lastModifiedBy>Mourya krishna sai Kommoju</cp:lastModifiedBy>
  <cp:revision>3</cp:revision>
  <dcterms:created xsi:type="dcterms:W3CDTF">2025-09-17T09:06:14Z</dcterms:created>
  <dcterms:modified xsi:type="dcterms:W3CDTF">2025-09-23T05:05:10Z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2025-09-17T00:00:00Z</vt:filetime>
  </property>
  <property fmtid="{D5CDD505-2E9C-101B-9397-08002B2CF9AE}" pid="5" name="Producer">
    <vt:lpwstr>3-Heights(TM) PDF Security Shell 4.8.25.2 (http://www.pdf-tools.com)</vt:lpwstr>
  </property>
</Properties>
</file>