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8" r:id="rId10"/>
    <p:sldId id="265" r:id="rId11"/>
    <p:sldId id="266" r:id="rId12"/>
    <p:sldId id="267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04CE23-CBF6-4639-B646-895FCB4B47A9}">
          <p14:sldIdLst>
            <p14:sldId id="269"/>
            <p14:sldId id="257"/>
            <p14:sldId id="258"/>
            <p14:sldId id="259"/>
            <p14:sldId id="261"/>
            <p14:sldId id="260"/>
            <p14:sldId id="262"/>
            <p14:sldId id="263"/>
            <p14:sldId id="268"/>
            <p14:sldId id="265"/>
            <p14:sldId id="266"/>
            <p14:sldId id="267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130513" y="1775591"/>
            <a:ext cx="7061487" cy="15170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latin typeface="+mn-lt"/>
              </a:rPr>
              <a:t>Maximizing Airbnb Revenue in New York through </a:t>
            </a:r>
            <a:r>
              <a:rPr lang="en-US" sz="4000" b="1" dirty="0" smtClean="0">
                <a:latin typeface="+mn-lt"/>
              </a:rPr>
              <a:t>Data -</a:t>
            </a:r>
            <a:r>
              <a:rPr lang="en-US" sz="4000" b="1" dirty="0">
                <a:latin typeface="+mn-lt"/>
              </a:rPr>
              <a:t>Driven Strategies</a:t>
            </a:r>
            <a:endParaRPr lang="en-IN" sz="4000" b="1" cap="none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>
          <a:xfrm>
            <a:off x="5130513" y="3695433"/>
            <a:ext cx="6930736" cy="650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</a:t>
            </a:r>
            <a:r>
              <a:rPr lang="en-IN" b="1" dirty="0" smtClean="0"/>
              <a:t>For </a:t>
            </a:r>
            <a:r>
              <a:rPr lang="en-IN" b="1" dirty="0"/>
              <a:t>Head of Acquisition </a:t>
            </a:r>
            <a:r>
              <a:rPr lang="en-IN" b="1" dirty="0" smtClean="0"/>
              <a:t>&amp; Operations </a:t>
            </a:r>
            <a:r>
              <a:rPr lang="en-IN" b="1" dirty="0"/>
              <a:t>and </a:t>
            </a:r>
            <a:r>
              <a:rPr lang="en-IN" b="1" dirty="0" smtClean="0"/>
              <a:t>Head of </a:t>
            </a:r>
            <a:r>
              <a:rPr lang="en-IN" b="1" dirty="0" smtClean="0"/>
              <a:t>user experience</a:t>
            </a:r>
            <a:endParaRPr lang="en-IN" b="1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>
          <a:xfrm>
            <a:off x="5218545" y="4748256"/>
            <a:ext cx="7304809" cy="878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 smtClean="0"/>
              <a:t>Presented </a:t>
            </a:r>
            <a:r>
              <a:rPr lang="en-IN" sz="1600" b="1" dirty="0" smtClean="0"/>
              <a:t>By,</a:t>
            </a:r>
          </a:p>
          <a:p>
            <a:pPr marL="0" indent="0">
              <a:buNone/>
            </a:pPr>
            <a:r>
              <a:rPr lang="en-IN" sz="1600" b="1" dirty="0" smtClean="0"/>
              <a:t>Sudheer </a:t>
            </a:r>
            <a:r>
              <a:rPr lang="en-IN" sz="1600" b="1" dirty="0" smtClean="0"/>
              <a:t>N </a:t>
            </a:r>
            <a:r>
              <a:rPr lang="en-IN" sz="1600" b="1" dirty="0" smtClean="0"/>
              <a:t>Poojari</a:t>
            </a:r>
            <a:r>
              <a:rPr lang="en-IN" sz="1600" b="1" dirty="0" smtClean="0"/>
              <a:t>, </a:t>
            </a:r>
            <a:r>
              <a:rPr lang="en-IN" sz="1600" b="1" dirty="0" err="1"/>
              <a:t>Jyothi</a:t>
            </a:r>
            <a:r>
              <a:rPr lang="en-IN" sz="1600" b="1" dirty="0"/>
              <a:t> </a:t>
            </a:r>
            <a:r>
              <a:rPr lang="en-IN" sz="1600" b="1" dirty="0" err="1" smtClean="0"/>
              <a:t>Kappala</a:t>
            </a:r>
            <a:r>
              <a:rPr lang="en-IN" sz="1600" b="1" dirty="0" smtClean="0"/>
              <a:t>,</a:t>
            </a:r>
            <a:r>
              <a:rPr lang="en-IN" sz="1600" b="1" dirty="0"/>
              <a:t> Hemant </a:t>
            </a:r>
            <a:r>
              <a:rPr lang="en-IN" sz="1600" b="1" dirty="0" err="1"/>
              <a:t>Kondhalkar</a:t>
            </a:r>
            <a:endParaRPr lang="en-IN" sz="1600" b="1" dirty="0"/>
          </a:p>
          <a:p>
            <a:pPr marL="0" indent="0" algn="ctr">
              <a:buNone/>
            </a:pPr>
            <a:endParaRPr lang="en-IN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65" y="2359997"/>
            <a:ext cx="4378035" cy="186533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906964" y="657630"/>
            <a:ext cx="2885" cy="5476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63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895619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+mn-lt"/>
              </a:rPr>
              <a:t>Appendix – Data </a:t>
            </a:r>
            <a:r>
              <a:rPr lang="en-IN" sz="4000" b="1" dirty="0" smtClean="0">
                <a:latin typeface="+mn-lt"/>
              </a:rPr>
              <a:t>Source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sz="2000" b="1" cap="none" dirty="0" smtClean="0">
                <a:latin typeface="+mn-lt"/>
              </a:rPr>
              <a:t/>
            </a:r>
            <a:br>
              <a:rPr lang="en-IN" sz="2000" b="1" cap="none" dirty="0" smtClean="0">
                <a:latin typeface="+mn-lt"/>
              </a:rPr>
            </a:br>
            <a:r>
              <a:rPr lang="en-US" sz="2000" b="1" cap="none" dirty="0" smtClean="0">
                <a:latin typeface="+mn-lt"/>
              </a:rPr>
              <a:t>The Columns In The Dataset Are Self-explanatory. You Can Refer To The Diagram Given Below To Get A Better Idea Of What Each Column Signifies.</a:t>
            </a:r>
            <a:endParaRPr lang="en-IN" sz="2000" b="1" cap="none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316" y="2505219"/>
            <a:ext cx="5365684" cy="4082617"/>
          </a:xfrm>
          <a:effectLst>
            <a:glow rad="1397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5504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+mn-lt"/>
              </a:rPr>
              <a:t>Appendix – Data Methodology</a:t>
            </a:r>
            <a:endParaRPr lang="en-IN" sz="4000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85801" y="1984664"/>
            <a:ext cx="4995334" cy="36506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b="1" dirty="0" smtClean="0"/>
              <a:t>Methodology </a:t>
            </a:r>
            <a:r>
              <a:rPr lang="en-IN" sz="2000" b="1" dirty="0"/>
              <a:t>Approach</a:t>
            </a:r>
          </a:p>
          <a:p>
            <a:r>
              <a:rPr lang="en-IN" sz="2000" b="1" dirty="0" smtClean="0"/>
              <a:t> </a:t>
            </a:r>
            <a:r>
              <a:rPr lang="en-IN" sz="2000" b="1" dirty="0"/>
              <a:t>Research Problem</a:t>
            </a:r>
          </a:p>
          <a:p>
            <a:r>
              <a:rPr lang="en-IN" sz="2000" b="1" dirty="0" smtClean="0"/>
              <a:t> </a:t>
            </a:r>
            <a:r>
              <a:rPr lang="en-IN" sz="2000" b="1" dirty="0"/>
              <a:t>Business Understanding</a:t>
            </a:r>
          </a:p>
          <a:p>
            <a:r>
              <a:rPr lang="en-IN" sz="2000" b="1" dirty="0" smtClean="0"/>
              <a:t>Types </a:t>
            </a:r>
            <a:r>
              <a:rPr lang="en-IN" sz="2000" b="1" dirty="0"/>
              <a:t>of Data Require</a:t>
            </a:r>
          </a:p>
          <a:p>
            <a:r>
              <a:rPr lang="en-IN" sz="2000" b="1" dirty="0" smtClean="0"/>
              <a:t>Data </a:t>
            </a:r>
            <a:r>
              <a:rPr lang="en-IN" sz="2000" b="1" dirty="0"/>
              <a:t>Source</a:t>
            </a:r>
          </a:p>
          <a:p>
            <a:r>
              <a:rPr lang="en-IN" sz="2000" b="1" dirty="0" smtClean="0"/>
              <a:t>Who </a:t>
            </a:r>
            <a:r>
              <a:rPr lang="en-IN" sz="2000" b="1" dirty="0"/>
              <a:t>are we presenting?</a:t>
            </a:r>
          </a:p>
          <a:p>
            <a:r>
              <a:rPr lang="en-IN" sz="2000" b="1" dirty="0" smtClean="0"/>
              <a:t>Analysis </a:t>
            </a:r>
            <a:r>
              <a:rPr lang="en-IN" sz="2000" b="1" dirty="0"/>
              <a:t>Done</a:t>
            </a:r>
          </a:p>
          <a:p>
            <a:r>
              <a:rPr lang="en-IN" sz="2000" b="1" dirty="0" smtClean="0"/>
              <a:t>Recommendations</a:t>
            </a:r>
            <a:endParaRPr lang="en-IN" sz="20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967367" y="2401840"/>
            <a:ext cx="4995332" cy="364913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Method of Analysis along with code</a:t>
            </a:r>
          </a:p>
          <a:p>
            <a:r>
              <a:rPr lang="en-IN" sz="2000" b="1" dirty="0" smtClean="0"/>
              <a:t>Data Understanding </a:t>
            </a:r>
            <a:r>
              <a:rPr lang="en-IN" sz="2000" b="1" dirty="0"/>
              <a:t>and Preparation</a:t>
            </a:r>
          </a:p>
          <a:p>
            <a:r>
              <a:rPr lang="en-IN" sz="2000" b="1" dirty="0" smtClean="0"/>
              <a:t>Variables </a:t>
            </a:r>
            <a:r>
              <a:rPr lang="en-IN" sz="2000" b="1" dirty="0"/>
              <a:t>Overview</a:t>
            </a:r>
          </a:p>
          <a:p>
            <a:r>
              <a:rPr lang="en-US" sz="2000" b="1" dirty="0" smtClean="0"/>
              <a:t>Handling </a:t>
            </a:r>
            <a:r>
              <a:rPr lang="en-US" sz="2000" b="1" dirty="0"/>
              <a:t>missing values and </a:t>
            </a:r>
            <a:r>
              <a:rPr lang="en-US" sz="2000" b="1" dirty="0" smtClean="0"/>
              <a:t>outliers</a:t>
            </a:r>
          </a:p>
          <a:p>
            <a:r>
              <a:rPr lang="en-IN" sz="2000" b="1" dirty="0" smtClean="0"/>
              <a:t>Feature selection/engineering</a:t>
            </a:r>
          </a:p>
          <a:p>
            <a:r>
              <a:rPr lang="en-IN" sz="2000" b="1" dirty="0" smtClean="0"/>
              <a:t>Analysing methods</a:t>
            </a:r>
          </a:p>
          <a:p>
            <a:r>
              <a:rPr lang="en-IN" sz="2000" b="1" dirty="0" smtClean="0"/>
              <a:t>Matrix </a:t>
            </a:r>
            <a:r>
              <a:rPr lang="en-IN" sz="2000" b="1" dirty="0"/>
              <a:t>used Analysis</a:t>
            </a:r>
          </a:p>
          <a:p>
            <a:r>
              <a:rPr lang="en-IN" sz="2000" b="1" dirty="0" smtClean="0"/>
              <a:t>Evaluation </a:t>
            </a:r>
            <a:r>
              <a:rPr lang="en-IN" sz="2000" b="1" dirty="0"/>
              <a:t>of </a:t>
            </a:r>
            <a:r>
              <a:rPr lang="en-IN" sz="2000" b="1" dirty="0" smtClean="0"/>
              <a:t>Methods</a:t>
            </a:r>
          </a:p>
          <a:p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 smtClean="0"/>
              <a:t>Findings </a:t>
            </a:r>
            <a:r>
              <a:rPr lang="en-IN" sz="2000" b="1" dirty="0"/>
              <a:t>and Insights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2308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/>
            </a:r>
            <a:br>
              <a:rPr lang="en-IN" sz="4000" dirty="0"/>
            </a:br>
            <a:r>
              <a:rPr lang="en-IN" sz="4000" b="1" dirty="0">
                <a:latin typeface="+mn-lt"/>
              </a:rPr>
              <a:t>Appendix: Data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1191008" cy="3230033"/>
          </a:xfrm>
        </p:spPr>
        <p:txBody>
          <a:bodyPr/>
          <a:lstStyle/>
          <a:p>
            <a:r>
              <a:rPr lang="en-US" sz="2000" b="1" dirty="0"/>
              <a:t>Reviews per Listing was used as a measure of popularity to gather insights on customer preferences.</a:t>
            </a:r>
          </a:p>
          <a:p>
            <a:r>
              <a:rPr lang="en-US" sz="2000" b="1" dirty="0"/>
              <a:t>The number of reviews was assumed to be a valid measure to determine customer preferences.</a:t>
            </a:r>
          </a:p>
          <a:p>
            <a:r>
              <a:rPr lang="en-US" sz="2000" b="1" dirty="0"/>
              <a:t>Null values were assumed to have no significant impact on the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17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>
            <a:spLocks/>
          </p:cNvSpPr>
          <p:nvPr/>
        </p:nvSpPr>
        <p:spPr>
          <a:xfrm>
            <a:off x="4230833" y="4693227"/>
            <a:ext cx="373033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400" b="1" smtClean="0">
                <a:latin typeface="Bradley Hand ITC" panose="03070402050302030203" pitchFamily="66" charset="0"/>
              </a:rPr>
              <a:t>Thank you!</a:t>
            </a:r>
            <a:endParaRPr lang="en-IN" sz="4400" b="1" dirty="0">
              <a:latin typeface="Bradley Hand ITC" panose="03070402050302030203" pitchFamily="66" charset="0"/>
            </a:endParaRPr>
          </a:p>
        </p:txBody>
      </p:sp>
      <p:pic>
        <p:nvPicPr>
          <p:cNvPr id="5" name="Content Placeholder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67" y="1647537"/>
            <a:ext cx="3894666" cy="2921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263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14583" y="1224667"/>
            <a:ext cx="48490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/>
              <a:t>AGENDA</a:t>
            </a:r>
            <a:endParaRPr lang="en-IN" sz="4400" b="1" dirty="0"/>
          </a:p>
        </p:txBody>
      </p:sp>
      <p:sp>
        <p:nvSpPr>
          <p:cNvPr id="9" name="Donut 8"/>
          <p:cNvSpPr/>
          <p:nvPr/>
        </p:nvSpPr>
        <p:spPr>
          <a:xfrm>
            <a:off x="5140838" y="2026884"/>
            <a:ext cx="345220" cy="286586"/>
          </a:xfrm>
          <a:prstGeom prst="donut">
            <a:avLst>
              <a:gd name="adj" fmla="val 1234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</a:rPr>
              <a:t>1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5510849" y="812254"/>
            <a:ext cx="3862093" cy="590562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IN" sz="2400" b="1" cap="none" dirty="0" smtClean="0">
                <a:latin typeface="+mn-lt"/>
                <a:cs typeface="Times New Roman" panose="02020603050405020304" pitchFamily="18" charset="0"/>
              </a:rPr>
              <a:t>Objective</a:t>
            </a:r>
            <a:br>
              <a:rPr lang="en-IN" sz="2400" b="1" cap="none" dirty="0" smtClean="0">
                <a:latin typeface="+mn-lt"/>
                <a:cs typeface="Times New Roman" panose="02020603050405020304" pitchFamily="18" charset="0"/>
              </a:rPr>
            </a:br>
            <a:r>
              <a:rPr lang="en-IN" sz="2400" b="1" cap="none" dirty="0" smtClean="0">
                <a:latin typeface="+mn-lt"/>
                <a:cs typeface="Times New Roman" panose="02020603050405020304" pitchFamily="18" charset="0"/>
              </a:rPr>
              <a:t>Background</a:t>
            </a:r>
            <a:br>
              <a:rPr lang="en-IN" sz="2400" b="1" cap="none" dirty="0" smtClean="0">
                <a:latin typeface="+mn-lt"/>
                <a:cs typeface="Times New Roman" panose="02020603050405020304" pitchFamily="18" charset="0"/>
              </a:rPr>
            </a:br>
            <a:r>
              <a:rPr lang="en-IN" sz="2400" b="1" cap="none" dirty="0" smtClean="0">
                <a:latin typeface="+mn-lt"/>
                <a:cs typeface="Times New Roman" panose="02020603050405020304" pitchFamily="18" charset="0"/>
              </a:rPr>
              <a:t>Key Findings</a:t>
            </a:r>
            <a:br>
              <a:rPr lang="en-IN" sz="2400" b="1" cap="none" dirty="0" smtClean="0">
                <a:latin typeface="+mn-lt"/>
                <a:cs typeface="Times New Roman" panose="02020603050405020304" pitchFamily="18" charset="0"/>
              </a:rPr>
            </a:br>
            <a:r>
              <a:rPr lang="en-IN" sz="2400" b="1" cap="none" dirty="0" smtClean="0">
                <a:latin typeface="+mn-lt"/>
                <a:cs typeface="Times New Roman" panose="02020603050405020304" pitchFamily="18" charset="0"/>
              </a:rPr>
              <a:t>Recommendations</a:t>
            </a:r>
            <a:br>
              <a:rPr lang="en-IN" sz="2400" b="1" cap="none" dirty="0" smtClean="0">
                <a:latin typeface="+mn-lt"/>
                <a:cs typeface="Times New Roman" panose="02020603050405020304" pitchFamily="18" charset="0"/>
              </a:rPr>
            </a:br>
            <a:r>
              <a:rPr lang="en-IN" sz="2400" b="1" cap="none" dirty="0" smtClean="0">
                <a:latin typeface="+mn-lt"/>
                <a:cs typeface="Times New Roman" panose="02020603050405020304" pitchFamily="18" charset="0"/>
              </a:rPr>
              <a:t>Appendix </a:t>
            </a:r>
            <a:r>
              <a:rPr lang="en-IN" sz="3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cap="none" dirty="0" smtClean="0">
                <a:latin typeface="+mn-lt"/>
                <a:cs typeface="Times New Roman" panose="02020603050405020304" pitchFamily="18" charset="0"/>
              </a:rPr>
              <a:t>        Data source</a:t>
            </a:r>
            <a:br>
              <a:rPr lang="en-IN" sz="2000" b="1" cap="none" dirty="0" smtClean="0">
                <a:latin typeface="+mn-lt"/>
                <a:cs typeface="Times New Roman" panose="02020603050405020304" pitchFamily="18" charset="0"/>
              </a:rPr>
            </a:br>
            <a:r>
              <a:rPr lang="en-IN" sz="2000" b="1" cap="none" dirty="0" smtClean="0">
                <a:latin typeface="+mn-lt"/>
                <a:cs typeface="Times New Roman" panose="02020603050405020304" pitchFamily="18" charset="0"/>
              </a:rPr>
              <a:t>        Data methodology</a:t>
            </a:r>
            <a:br>
              <a:rPr lang="en-IN" sz="2000" b="1" cap="none" dirty="0" smtClean="0">
                <a:latin typeface="+mn-lt"/>
                <a:cs typeface="Times New Roman" panose="02020603050405020304" pitchFamily="18" charset="0"/>
              </a:rPr>
            </a:br>
            <a:r>
              <a:rPr lang="en-IN" sz="2000" b="1" cap="none" dirty="0" smtClean="0">
                <a:latin typeface="+mn-lt"/>
                <a:cs typeface="Times New Roman" panose="02020603050405020304" pitchFamily="18" charset="0"/>
              </a:rPr>
              <a:t>        Data model assumptions</a:t>
            </a:r>
            <a:r>
              <a:rPr lang="en-IN" sz="3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lang="en-IN" sz="32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Donut 11"/>
          <p:cNvSpPr/>
          <p:nvPr/>
        </p:nvSpPr>
        <p:spPr>
          <a:xfrm>
            <a:off x="5736929" y="4711722"/>
            <a:ext cx="237844" cy="220126"/>
          </a:xfrm>
          <a:prstGeom prst="donut">
            <a:avLst>
              <a:gd name="adj" fmla="val 1234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19" name="Donut 18"/>
          <p:cNvSpPr/>
          <p:nvPr/>
        </p:nvSpPr>
        <p:spPr>
          <a:xfrm>
            <a:off x="5140839" y="2563795"/>
            <a:ext cx="345219" cy="318530"/>
          </a:xfrm>
          <a:prstGeom prst="donut">
            <a:avLst>
              <a:gd name="adj" fmla="val 1234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Donut 19"/>
          <p:cNvSpPr/>
          <p:nvPr/>
        </p:nvSpPr>
        <p:spPr>
          <a:xfrm>
            <a:off x="5165630" y="3090699"/>
            <a:ext cx="345219" cy="318530"/>
          </a:xfrm>
          <a:prstGeom prst="donut">
            <a:avLst>
              <a:gd name="adj" fmla="val 1234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Donut 20"/>
          <p:cNvSpPr/>
          <p:nvPr/>
        </p:nvSpPr>
        <p:spPr>
          <a:xfrm>
            <a:off x="5165630" y="3643485"/>
            <a:ext cx="345219" cy="318530"/>
          </a:xfrm>
          <a:prstGeom prst="donut">
            <a:avLst>
              <a:gd name="adj" fmla="val 1234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Donut 21"/>
          <p:cNvSpPr/>
          <p:nvPr/>
        </p:nvSpPr>
        <p:spPr>
          <a:xfrm>
            <a:off x="5140839" y="4186458"/>
            <a:ext cx="345219" cy="318530"/>
          </a:xfrm>
          <a:prstGeom prst="donut">
            <a:avLst>
              <a:gd name="adj" fmla="val 1234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Donut 23"/>
          <p:cNvSpPr/>
          <p:nvPr/>
        </p:nvSpPr>
        <p:spPr>
          <a:xfrm>
            <a:off x="5736929" y="5642434"/>
            <a:ext cx="237844" cy="220126"/>
          </a:xfrm>
          <a:prstGeom prst="donut">
            <a:avLst>
              <a:gd name="adj" fmla="val 1234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25" name="Donut 24"/>
          <p:cNvSpPr/>
          <p:nvPr/>
        </p:nvSpPr>
        <p:spPr>
          <a:xfrm>
            <a:off x="5736929" y="5177078"/>
            <a:ext cx="237844" cy="220126"/>
          </a:xfrm>
          <a:prstGeom prst="donut">
            <a:avLst>
              <a:gd name="adj" fmla="val 1234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06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55" y="628073"/>
            <a:ext cx="10131425" cy="1456267"/>
          </a:xfrm>
        </p:spPr>
        <p:txBody>
          <a:bodyPr>
            <a:normAutofit/>
          </a:bodyPr>
          <a:lstStyle/>
          <a:p>
            <a:r>
              <a:rPr lang="en-IN" sz="4400" b="1" cap="none" dirty="0" smtClean="0">
                <a:latin typeface="+mn-lt"/>
                <a:cs typeface="Times New Roman" panose="02020603050405020304" pitchFamily="18" charset="0"/>
              </a:rPr>
              <a:t>OBJECTIVES</a:t>
            </a:r>
            <a:endParaRPr lang="en-IN" sz="4400" cap="none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074" y="1810326"/>
            <a:ext cx="11690926" cy="3491347"/>
          </a:xfrm>
        </p:spPr>
        <p:txBody>
          <a:bodyPr>
            <a:normAutofit/>
          </a:bodyPr>
          <a:lstStyle/>
          <a:p>
            <a:r>
              <a:rPr lang="en-US" sz="2000" b="1" dirty="0"/>
              <a:t>Assess the current state of Airbnb property and host acquisitions in New York</a:t>
            </a:r>
          </a:p>
          <a:p>
            <a:r>
              <a:rPr lang="en-US" sz="2000" b="1" dirty="0"/>
              <a:t>Identify key opportunities for improving property acquisition and optimizing services offered</a:t>
            </a:r>
          </a:p>
          <a:p>
            <a:r>
              <a:rPr lang="en-US" sz="2000" b="1" dirty="0"/>
              <a:t>Provide actionable strategies to optimize </a:t>
            </a:r>
            <a:r>
              <a:rPr lang="en-US" sz="2000" b="1" dirty="0" smtClean="0"/>
              <a:t>the user </a:t>
            </a:r>
            <a:r>
              <a:rPr lang="en-US" sz="2000" b="1" dirty="0"/>
              <a:t>experience and property listings, enabling increased property traction, to the Head of Acquisitions and Operations.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267198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10" y="646545"/>
            <a:ext cx="10131425" cy="1456267"/>
          </a:xfrm>
        </p:spPr>
        <p:txBody>
          <a:bodyPr/>
          <a:lstStyle/>
          <a:p>
            <a:r>
              <a:rPr lang="en-US" sz="4000" b="1" cap="none" dirty="0" smtClean="0">
                <a:latin typeface="+mn-lt"/>
              </a:rPr>
              <a:t> </a:t>
            </a:r>
            <a:r>
              <a:rPr lang="en-US" sz="4000" b="1" cap="none" dirty="0" smtClean="0">
                <a:latin typeface="+mn-lt"/>
                <a:ea typeface="+mn-ea"/>
                <a:cs typeface="+mn-cs"/>
              </a:rPr>
              <a:t>BACKGROUND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010" y="1288472"/>
            <a:ext cx="11795990" cy="3913909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The </a:t>
            </a:r>
            <a:r>
              <a:rPr lang="en-US" sz="2000" b="1" dirty="0"/>
              <a:t>average price per night for an Airbnb rental in NYC increased by 4% between 2018 and 2019.</a:t>
            </a:r>
          </a:p>
          <a:p>
            <a:r>
              <a:rPr lang="en-US" sz="2000" b="1" dirty="0"/>
              <a:t>Prices increased the most in Manhattan (6%) and Brooklyn (5%) during this time period.</a:t>
            </a:r>
          </a:p>
          <a:p>
            <a:r>
              <a:rPr lang="en-US" sz="2000" b="1" dirty="0"/>
              <a:t>The highest prices per night are typically seen in the summer months, with prices peaking in July (average price of $202 per night).</a:t>
            </a:r>
            <a:endParaRPr lang="en-IN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0655" y="31276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85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10" y="547254"/>
            <a:ext cx="12032673" cy="1456267"/>
          </a:xfrm>
        </p:spPr>
        <p:txBody>
          <a:bodyPr>
            <a:normAutofit/>
          </a:bodyPr>
          <a:lstStyle/>
          <a:p>
            <a:r>
              <a:rPr lang="en-US" sz="4000" b="1" cap="none" dirty="0" smtClean="0">
                <a:latin typeface="+mn-lt"/>
              </a:rPr>
              <a:t>TOP THREE CAUSES FOR DECLINING REVENUE ARE:</a:t>
            </a:r>
            <a:endParaRPr lang="en-IN" sz="4000" b="1" cap="none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1" y="1622522"/>
            <a:ext cx="11305308" cy="4393814"/>
          </a:xfrm>
        </p:spPr>
        <p:txBody>
          <a:bodyPr/>
          <a:lstStyle/>
          <a:p>
            <a:r>
              <a:rPr lang="en-US" sz="2000" b="1" dirty="0"/>
              <a:t>Properties not being functional for enough days in a year.</a:t>
            </a:r>
          </a:p>
          <a:p>
            <a:r>
              <a:rPr lang="en-US" sz="2000" b="1" dirty="0"/>
              <a:t>Properties not allowing a maximum number of minimum night stay booking window for the end user.</a:t>
            </a:r>
          </a:p>
          <a:p>
            <a:r>
              <a:rPr lang="en-US" sz="2000" b="1" dirty="0"/>
              <a:t>The average price range preferred by customers being between </a:t>
            </a:r>
            <a:r>
              <a:rPr lang="en-US" sz="2000" b="1" dirty="0" smtClean="0"/>
              <a:t>$81 </a:t>
            </a:r>
            <a:r>
              <a:rPr lang="en-US" sz="2000" b="1" dirty="0"/>
              <a:t>to $</a:t>
            </a:r>
            <a:r>
              <a:rPr lang="en-US" sz="2000" b="1" dirty="0" smtClean="0"/>
              <a:t>160</a:t>
            </a:r>
            <a:r>
              <a:rPr lang="en-US" sz="2000" b="1" dirty="0"/>
              <a:t>, whereas the most popular neighborhoods such as Manhattan and Brooklyn offer a higher price range which may discourage customers from booking.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196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97845"/>
            <a:ext cx="12193732" cy="1273078"/>
          </a:xfrm>
        </p:spPr>
        <p:txBody>
          <a:bodyPr>
            <a:noAutofit/>
          </a:bodyPr>
          <a:lstStyle/>
          <a:p>
            <a:r>
              <a:rPr lang="en-US" sz="3200" b="1" cap="none" dirty="0" smtClean="0">
                <a:latin typeface="+mn-lt"/>
              </a:rPr>
              <a:t>AIRBNB LISTINGS IN NYC CONCENTRATED IN HIGH-DENSITY, TOURIST AREAS; MANHATTAN HIGHEST AVG PRICE, BRONX MOST AFFORDABLE</a:t>
            </a:r>
            <a:endParaRPr lang="en-IN" sz="3200" b="1" cap="none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24" y="3938155"/>
            <a:ext cx="5519735" cy="2807078"/>
          </a:xfrm>
          <a:effectLst>
            <a:glow rad="139700">
              <a:schemeClr val="tx1">
                <a:alpha val="40000"/>
              </a:schemeClr>
            </a:glo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289" y="3938155"/>
            <a:ext cx="5519735" cy="2807078"/>
          </a:xfrm>
          <a:prstGeom prst="rect">
            <a:avLst/>
          </a:prstGeom>
          <a:effectLst>
            <a:glow rad="139700">
              <a:schemeClr val="tx1">
                <a:alpha val="40000"/>
              </a:schemeClr>
            </a:glow>
          </a:effec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11007" y="1924240"/>
            <a:ext cx="11784012" cy="178030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cap="none" dirty="0" smtClean="0"/>
              <a:t/>
            </a:r>
            <a:br>
              <a:rPr lang="en-US" sz="1400" cap="none" dirty="0" smtClean="0"/>
            </a:br>
            <a:endParaRPr lang="en-IN" sz="1400" cap="none" dirty="0"/>
          </a:p>
        </p:txBody>
      </p:sp>
      <p:sp>
        <p:nvSpPr>
          <p:cNvPr id="3" name="Rectangle 2"/>
          <p:cNvSpPr/>
          <p:nvPr/>
        </p:nvSpPr>
        <p:spPr>
          <a:xfrm>
            <a:off x="311007" y="1383610"/>
            <a:ext cx="1197104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Airbnb listings are concentrated in </a:t>
            </a:r>
            <a:r>
              <a:rPr lang="en-US" sz="2000" b="1" dirty="0" err="1"/>
              <a:t>manhattan</a:t>
            </a:r>
            <a:r>
              <a:rPr lang="en-US" sz="2000" b="1" dirty="0"/>
              <a:t>, </a:t>
            </a:r>
            <a:r>
              <a:rPr lang="en-US" sz="2000" b="1" dirty="0" err="1"/>
              <a:t>brooklyn</a:t>
            </a:r>
            <a:r>
              <a:rPr lang="en-US" sz="2000" b="1" dirty="0"/>
              <a:t>, and queens due to their high population density and tourist attractions.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Manhattan has the highest average price for listed properties at 161.7, followed by </a:t>
            </a:r>
            <a:r>
              <a:rPr lang="en-US" sz="2000" b="1" dirty="0" err="1"/>
              <a:t>brooklyn</a:t>
            </a:r>
            <a:r>
              <a:rPr lang="en-US" sz="2000" b="1" dirty="0"/>
              <a:t> at 114.2, while the </a:t>
            </a:r>
            <a:r>
              <a:rPr lang="en-US" sz="2000" b="1" dirty="0" err="1"/>
              <a:t>bronx</a:t>
            </a:r>
            <a:r>
              <a:rPr lang="en-US" sz="2000" b="1" dirty="0"/>
              <a:t> is the most affordable with an average price around half of </a:t>
            </a:r>
            <a:r>
              <a:rPr lang="en-US" sz="2000" b="1" dirty="0" err="1"/>
              <a:t>manhattan's</a:t>
            </a:r>
            <a:r>
              <a:rPr lang="en-US" sz="20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Staten island has the least number of listings due to its low population density and lack of tourism destinations.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70628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74" y="230909"/>
            <a:ext cx="12167753" cy="1456267"/>
          </a:xfrm>
        </p:spPr>
        <p:txBody>
          <a:bodyPr>
            <a:noAutofit/>
          </a:bodyPr>
          <a:lstStyle/>
          <a:p>
            <a:r>
              <a:rPr lang="en-US" b="1" cap="none" dirty="0" smtClean="0">
                <a:latin typeface="+mn-lt"/>
              </a:rPr>
              <a:t>IMPROVING AIRBNB LISTINGS IN STATEN ISLAND FOR INCREASED OCCUPANCY AND CUSTOMER SATISFACTION</a:t>
            </a:r>
            <a:endParaRPr lang="en-IN" b="1" cap="none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982" y="2221761"/>
            <a:ext cx="5964382" cy="4040717"/>
          </a:xfrm>
        </p:spPr>
        <p:txBody>
          <a:bodyPr/>
          <a:lstStyle/>
          <a:p>
            <a:r>
              <a:rPr lang="en-US" sz="2000" b="1" dirty="0"/>
              <a:t>Brooklyn has the highest number of reviews due to its availability to stay open for more than 200 days a year.</a:t>
            </a:r>
          </a:p>
          <a:p>
            <a:r>
              <a:rPr lang="en-US" sz="2000" b="1" dirty="0"/>
              <a:t>Some sites in Staten Island have not been open for a single day, resulting in low reviews from end consumers.</a:t>
            </a:r>
          </a:p>
          <a:p>
            <a:r>
              <a:rPr lang="en-US" sz="2000" b="1" dirty="0"/>
              <a:t>We need to identify the sites in Staten Island that have not been open and determine the issues they are facing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832" y="1830176"/>
            <a:ext cx="5220977" cy="4432302"/>
          </a:xfrm>
          <a:prstGeom prst="rect">
            <a:avLst/>
          </a:prstGeom>
          <a:effectLst>
            <a:glow rad="1397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51177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73" y="415637"/>
            <a:ext cx="11932227" cy="1456267"/>
          </a:xfrm>
        </p:spPr>
        <p:txBody>
          <a:bodyPr>
            <a:noAutofit/>
          </a:bodyPr>
          <a:lstStyle/>
          <a:p>
            <a:r>
              <a:rPr lang="en-US" sz="3200" b="1" cap="none" dirty="0" smtClean="0">
                <a:latin typeface="+mn-lt"/>
              </a:rPr>
              <a:t>ENTIRE HOME/APT IS THE MOST PREFERRED ROOM TYPE ON AIRBNB DUE TO HIGHER AVAILABILITY OF MINIMUM NIGHTS STAY BOOKING WINDOWS</a:t>
            </a:r>
            <a:endParaRPr lang="en-IN" sz="3200" b="1" cap="none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856" y="1871904"/>
            <a:ext cx="6390407" cy="5193914"/>
          </a:xfrm>
        </p:spPr>
        <p:txBody>
          <a:bodyPr>
            <a:normAutofit fontScale="70000" lnSpcReduction="20000"/>
          </a:bodyPr>
          <a:lstStyle/>
          <a:p>
            <a:r>
              <a:rPr lang="en-US" sz="2900" b="1" dirty="0"/>
              <a:t>The preferred room types on Airbnb are Entire home/apt, followed by Private rooms and then Shared rooms. This is likely due to the availability of a higher number of minimum nights stay booking windows for Entire home/apt types compared to Private and Shared rooms.</a:t>
            </a:r>
          </a:p>
          <a:p>
            <a:r>
              <a:rPr lang="en-US" sz="2900" b="1" dirty="0"/>
              <a:t>The top neighborhoods for maximum minimum night stay bookings are "Brooklyn-Williamsburg", "Brooklyn-Bedford-Stuyvesant", "Manhattan-Harlem", "Brooklyn-</a:t>
            </a:r>
            <a:r>
              <a:rPr lang="en-US" sz="2900" b="1" dirty="0" err="1"/>
              <a:t>Bushwick</a:t>
            </a:r>
            <a:r>
              <a:rPr lang="en-US" sz="2900" b="1" dirty="0"/>
              <a:t>", and "Manhattan-Upper West Side". These areas are contributing to the high demand for properties in Manhattan and Brooklyn.</a:t>
            </a:r>
          </a:p>
          <a:p>
            <a:r>
              <a:rPr lang="en-US" sz="2900" b="1" dirty="0"/>
              <a:t>The two most important factors that influence a customer's preference for a property and the likelihood of leaving a review are the availability of a maximum or minimum night stay booking window and the property's openness for a greater number of days in a year.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345" y="2087403"/>
            <a:ext cx="5091546" cy="4064015"/>
          </a:xfrm>
          <a:prstGeom prst="rect">
            <a:avLst/>
          </a:prstGeom>
          <a:effectLst>
            <a:glow rad="1397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1108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dirty="0" smtClean="0">
                <a:latin typeface="+mn-lt"/>
              </a:rPr>
              <a:t>RECOMMENDATIONS</a:t>
            </a:r>
            <a:endParaRPr lang="en-IN" sz="4000" b="1" cap="none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993581" cy="3649133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Increase the availability </a:t>
            </a:r>
            <a:r>
              <a:rPr lang="en-US" sz="2000" b="1" dirty="0"/>
              <a:t>of properties for booking by ensuring that hosts offer their properties for a maximum number of minimum night stays and for a greater number of days in a year, which can improve review ratings and revenue.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Focus on the top performing</a:t>
            </a:r>
            <a:r>
              <a:rPr lang="en-US" sz="2000" b="1" dirty="0"/>
              <a:t> hosts, locations, and listings identified in the data to improve property acquisition and increase traction in low-priced neighborhoods like Staten Island and Brooklyn, where there is a higher number of reviews and demand for properties.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Consider offering competitive pricing options </a:t>
            </a:r>
            <a:r>
              <a:rPr lang="en-US" sz="2000" b="1" dirty="0"/>
              <a:t>for popular neighborhoods like Manhattan and Brooklyn, where the average price range preferred by customers is higher than the actual price range offered, to attract more bookings and increase revenue.</a:t>
            </a:r>
          </a:p>
        </p:txBody>
      </p:sp>
    </p:spTree>
    <p:extLst>
      <p:ext uri="{BB962C8B-B14F-4D97-AF65-F5344CB8AC3E}">
        <p14:creationId xmlns:p14="http://schemas.microsoft.com/office/powerpoint/2010/main" val="196769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3F296A"/>
    </a:dk2>
    <a:lt2>
      <a:srgbClr val="EBEBEB"/>
    </a:lt2>
    <a:accent1>
      <a:srgbClr val="E84574"/>
    </a:accent1>
    <a:accent2>
      <a:srgbClr val="798FF2"/>
    </a:accent2>
    <a:accent3>
      <a:srgbClr val="95C369"/>
    </a:accent3>
    <a:accent4>
      <a:srgbClr val="EE875A"/>
    </a:accent4>
    <a:accent5>
      <a:srgbClr val="C363E8"/>
    </a:accent5>
    <a:accent6>
      <a:srgbClr val="6AADC8"/>
    </a:accent6>
    <a:hlink>
      <a:srgbClr val="FE80C7"/>
    </a:hlink>
    <a:folHlink>
      <a:srgbClr val="FBA3E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1477</TotalTime>
  <Words>794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Bradley Hand ITC</vt:lpstr>
      <vt:lpstr>Calibri</vt:lpstr>
      <vt:lpstr>Calibri Light</vt:lpstr>
      <vt:lpstr>Times New Roman</vt:lpstr>
      <vt:lpstr>Wingdings</vt:lpstr>
      <vt:lpstr>Celestial</vt:lpstr>
      <vt:lpstr>Maximizing Airbnb Revenue in New York through Data -Driven Strategies</vt:lpstr>
      <vt:lpstr>Objective Background Key Findings Recommendations Appendix          Data source         Data methodology         Data model assumptions                 </vt:lpstr>
      <vt:lpstr>OBJECTIVES</vt:lpstr>
      <vt:lpstr> BACKGROUND </vt:lpstr>
      <vt:lpstr>TOP THREE CAUSES FOR DECLINING REVENUE ARE:</vt:lpstr>
      <vt:lpstr>AIRBNB LISTINGS IN NYC CONCENTRATED IN HIGH-DENSITY, TOURIST AREAS; MANHATTAN HIGHEST AVG PRICE, BRONX MOST AFFORDABLE</vt:lpstr>
      <vt:lpstr>IMPROVING AIRBNB LISTINGS IN STATEN ISLAND FOR INCREASED OCCUPANCY AND CUSTOMER SATISFACTION</vt:lpstr>
      <vt:lpstr>ENTIRE HOME/APT IS THE MOST PREFERRED ROOM TYPE ON AIRBNB DUE TO HIGHER AVAILABILITY OF MINIMUM NIGHTS STAY BOOKING WINDOWS</vt:lpstr>
      <vt:lpstr>RECOMMENDATIONS</vt:lpstr>
      <vt:lpstr>Appendix – Data Source  The Columns In The Dataset Are Self-explanatory. You Can Refer To The Diagram Given Below To Get A Better Idea Of What Each Column Signifies.</vt:lpstr>
      <vt:lpstr>Appendix – Data Methodology</vt:lpstr>
      <vt:lpstr> Appendix: Data Assumptions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sudheer n poojari</dc:creator>
  <cp:lastModifiedBy>sudheer n poojari</cp:lastModifiedBy>
  <cp:revision>47</cp:revision>
  <dcterms:created xsi:type="dcterms:W3CDTF">2023-05-04T13:55:40Z</dcterms:created>
  <dcterms:modified xsi:type="dcterms:W3CDTF">2023-05-07T06:29:56Z</dcterms:modified>
</cp:coreProperties>
</file>