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6" r:id="rId9"/>
    <p:sldId id="264" r:id="rId10"/>
    <p:sldId id="267" r:id="rId11"/>
    <p:sldId id="263"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0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3"/>
          <p:cNvSpPr txBox="1">
            <a:spLocks/>
          </p:cNvSpPr>
          <p:nvPr/>
        </p:nvSpPr>
        <p:spPr>
          <a:xfrm>
            <a:off x="5137726" y="2023243"/>
            <a:ext cx="6426200" cy="1671782"/>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4000" b="1" cap="none" dirty="0" smtClean="0">
                <a:latin typeface="+mn-lt"/>
                <a:cs typeface="Times New Roman" panose="02020603050405020304" pitchFamily="18" charset="0"/>
              </a:rPr>
              <a:t>UNLOCKING INSIGHTS FOR REVENUE GROWTH: AIRBNB DATA ANALYSIS IN NEW YORK</a:t>
            </a:r>
            <a:endParaRPr lang="en-IN" sz="4000" b="1" cap="none" dirty="0">
              <a:latin typeface="+mn-lt"/>
              <a:cs typeface="Times New Roman" panose="02020603050405020304" pitchFamily="18" charset="0"/>
            </a:endParaRPr>
          </a:p>
        </p:txBody>
      </p:sp>
      <p:sp>
        <p:nvSpPr>
          <p:cNvPr id="19" name="Content Placeholder 14"/>
          <p:cNvSpPr txBox="1">
            <a:spLocks/>
          </p:cNvSpPr>
          <p:nvPr/>
        </p:nvSpPr>
        <p:spPr>
          <a:xfrm>
            <a:off x="5232400" y="3755349"/>
            <a:ext cx="5047673" cy="632113"/>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IN" b="1" cap="none" dirty="0" smtClean="0"/>
              <a:t>For </a:t>
            </a:r>
            <a:r>
              <a:rPr lang="en-IN" b="1" cap="none" dirty="0" smtClean="0"/>
              <a:t>Lead Data Analyst &amp; Data Analysis Manager</a:t>
            </a:r>
            <a:endParaRPr lang="en-IN" b="1" cap="none" dirty="0"/>
          </a:p>
        </p:txBody>
      </p:sp>
      <p:sp>
        <p:nvSpPr>
          <p:cNvPr id="5" name="Content Placeholder 15"/>
          <p:cNvSpPr txBox="1">
            <a:spLocks/>
          </p:cNvSpPr>
          <p:nvPr/>
        </p:nvSpPr>
        <p:spPr>
          <a:xfrm>
            <a:off x="5241638" y="4680831"/>
            <a:ext cx="7304809" cy="878612"/>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1600" b="1" dirty="0" smtClean="0"/>
              <a:t>Presented By,</a:t>
            </a:r>
          </a:p>
          <a:p>
            <a:pPr marL="0" indent="0">
              <a:buFont typeface="Arial"/>
              <a:buNone/>
            </a:pPr>
            <a:r>
              <a:rPr lang="en-IN" sz="1600" b="1" dirty="0" smtClean="0"/>
              <a:t>Sudheer N Poojari, </a:t>
            </a:r>
            <a:r>
              <a:rPr lang="en-IN" sz="1600" b="1" dirty="0" err="1" smtClean="0"/>
              <a:t>Jyothi</a:t>
            </a:r>
            <a:r>
              <a:rPr lang="en-IN" sz="1600" b="1" dirty="0" smtClean="0"/>
              <a:t> </a:t>
            </a:r>
            <a:r>
              <a:rPr lang="en-IN" sz="1600" b="1" dirty="0" err="1" smtClean="0"/>
              <a:t>Kappala</a:t>
            </a:r>
            <a:r>
              <a:rPr lang="en-IN" sz="1600" b="1" dirty="0" smtClean="0"/>
              <a:t>, Hemant </a:t>
            </a:r>
            <a:r>
              <a:rPr lang="en-IN" sz="1600" b="1" dirty="0" err="1" smtClean="0"/>
              <a:t>Kondhalkar</a:t>
            </a:r>
            <a:endParaRPr lang="en-IN" sz="1600" b="1" dirty="0" smtClean="0"/>
          </a:p>
          <a:p>
            <a:pPr marL="0" indent="0" algn="ctr">
              <a:buFont typeface="Arial"/>
              <a:buNone/>
            </a:pPr>
            <a:endParaRPr lang="en-IN" sz="2400" b="1" dirty="0"/>
          </a:p>
        </p:txBody>
      </p:sp>
      <p:pic>
        <p:nvPicPr>
          <p:cNvPr id="6" name="Picture 5"/>
          <p:cNvPicPr>
            <a:picLocks noChangeAspect="1"/>
          </p:cNvPicPr>
          <p:nvPr/>
        </p:nvPicPr>
        <p:blipFill>
          <a:blip r:embed="rId2">
            <a:biLevel thresh="25000"/>
            <a:extLst>
              <a:ext uri="{BEBA8EAE-BF5A-486C-A8C5-ECC9F3942E4B}">
                <a14:imgProps xmlns:a14="http://schemas.microsoft.com/office/drawing/2010/main">
                  <a14:imgLayer r:embed="rId3">
                    <a14:imgEffect>
                      <a14:saturation sat="99000"/>
                    </a14:imgEffect>
                  </a14:imgLayer>
                </a14:imgProps>
              </a:ext>
              <a:ext uri="{28A0092B-C50C-407E-A947-70E740481C1C}">
                <a14:useLocalDpi xmlns:a14="http://schemas.microsoft.com/office/drawing/2010/main" val="0"/>
              </a:ext>
            </a:extLst>
          </a:blip>
          <a:stretch>
            <a:fillRect/>
          </a:stretch>
        </p:blipFill>
        <p:spPr>
          <a:xfrm>
            <a:off x="250540" y="2180836"/>
            <a:ext cx="4565071" cy="1945024"/>
          </a:xfrm>
          <a:prstGeom prst="rect">
            <a:avLst/>
          </a:prstGeom>
        </p:spPr>
      </p:pic>
      <p:cxnSp>
        <p:nvCxnSpPr>
          <p:cNvPr id="7" name="Straight Connector 6"/>
          <p:cNvCxnSpPr/>
          <p:nvPr/>
        </p:nvCxnSpPr>
        <p:spPr>
          <a:xfrm>
            <a:off x="5018810" y="629920"/>
            <a:ext cx="2885" cy="5476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652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609600"/>
            <a:ext cx="10131425" cy="1895619"/>
          </a:xfrm>
        </p:spPr>
        <p:txBody>
          <a:bodyPr>
            <a:normAutofit/>
          </a:bodyPr>
          <a:lstStyle/>
          <a:p>
            <a:r>
              <a:rPr lang="en-IN" sz="4000" b="1" dirty="0">
                <a:latin typeface="+mn-lt"/>
              </a:rPr>
              <a:t>Appendix – Data </a:t>
            </a:r>
            <a:r>
              <a:rPr lang="en-IN" sz="4000" b="1" dirty="0" smtClean="0">
                <a:latin typeface="+mn-lt"/>
              </a:rPr>
              <a:t>Source</a:t>
            </a:r>
            <a:r>
              <a:rPr lang="en-IN" b="1" dirty="0" smtClean="0"/>
              <a:t/>
            </a:r>
            <a:br>
              <a:rPr lang="en-IN" b="1" dirty="0" smtClean="0"/>
            </a:br>
            <a:r>
              <a:rPr lang="en-IN" sz="2000" b="1" cap="none" dirty="0" smtClean="0">
                <a:latin typeface="+mn-lt"/>
              </a:rPr>
              <a:t/>
            </a:r>
            <a:br>
              <a:rPr lang="en-IN" sz="2000" b="1" cap="none" dirty="0" smtClean="0">
                <a:latin typeface="+mn-lt"/>
              </a:rPr>
            </a:br>
            <a:r>
              <a:rPr lang="en-US" sz="2000" b="1" cap="none" dirty="0" smtClean="0">
                <a:latin typeface="+mn-lt"/>
              </a:rPr>
              <a:t>The Columns In The Dataset Are Self-explanatory. You Can Refer To The Diagram Given Below To Get A Better Idea Of What Each Column Signifies.</a:t>
            </a:r>
            <a:endParaRPr lang="en-IN" sz="2000" b="1" cap="none" dirty="0">
              <a:latin typeface="+mn-lt"/>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316" y="2505219"/>
            <a:ext cx="5365684" cy="4082617"/>
          </a:xfrm>
          <a:effectLst>
            <a:glow rad="139700">
              <a:schemeClr val="tx1">
                <a:alpha val="40000"/>
              </a:schemeClr>
            </a:glow>
          </a:effectLst>
        </p:spPr>
      </p:pic>
    </p:spTree>
    <p:extLst>
      <p:ext uri="{BB962C8B-B14F-4D97-AF65-F5344CB8AC3E}">
        <p14:creationId xmlns:p14="http://schemas.microsoft.com/office/powerpoint/2010/main" val="372547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85802" y="235527"/>
            <a:ext cx="10131425" cy="813955"/>
          </a:xfrm>
        </p:spPr>
        <p:txBody>
          <a:bodyPr>
            <a:normAutofit/>
          </a:bodyPr>
          <a:lstStyle/>
          <a:p>
            <a:r>
              <a:rPr lang="en-IN" sz="4000" b="1" dirty="0">
                <a:latin typeface="+mn-lt"/>
              </a:rPr>
              <a:t>Appendix – Data Methodology</a:t>
            </a:r>
          </a:p>
        </p:txBody>
      </p:sp>
      <p:sp>
        <p:nvSpPr>
          <p:cNvPr id="6" name="Content Placeholder 5"/>
          <p:cNvSpPr>
            <a:spLocks noGrp="1"/>
          </p:cNvSpPr>
          <p:nvPr>
            <p:ph sz="half" idx="1"/>
          </p:nvPr>
        </p:nvSpPr>
        <p:spPr>
          <a:xfrm>
            <a:off x="270166" y="1611361"/>
            <a:ext cx="5136093" cy="4561609"/>
          </a:xfrm>
        </p:spPr>
        <p:txBody>
          <a:bodyPr>
            <a:noAutofit/>
          </a:bodyPr>
          <a:lstStyle/>
          <a:p>
            <a:pPr>
              <a:buFont typeface="Wingdings" panose="05000000000000000000" pitchFamily="2" charset="2"/>
              <a:buChar char="q"/>
            </a:pPr>
            <a:r>
              <a:rPr lang="en-IN" sz="2000" b="1" dirty="0" smtClean="0"/>
              <a:t> </a:t>
            </a:r>
            <a:r>
              <a:rPr lang="en-US" sz="2000" b="1" dirty="0"/>
              <a:t>Methodology </a:t>
            </a:r>
            <a:r>
              <a:rPr lang="en-US" sz="2000" b="1" dirty="0" smtClean="0"/>
              <a:t>Approach</a:t>
            </a:r>
            <a:endParaRPr lang="en-US" sz="2000" b="1" dirty="0"/>
          </a:p>
          <a:p>
            <a:pPr>
              <a:buFont typeface="Wingdings" panose="05000000000000000000" pitchFamily="2" charset="2"/>
              <a:buChar char="Ø"/>
            </a:pPr>
            <a:r>
              <a:rPr lang="en-US" sz="2000" b="1" dirty="0"/>
              <a:t>Research problem</a:t>
            </a:r>
          </a:p>
          <a:p>
            <a:pPr>
              <a:buFont typeface="Wingdings" panose="05000000000000000000" pitchFamily="2" charset="2"/>
              <a:buChar char="Ø"/>
            </a:pPr>
            <a:r>
              <a:rPr lang="en-US" sz="2000" b="1" dirty="0"/>
              <a:t>Business understanding</a:t>
            </a:r>
          </a:p>
          <a:p>
            <a:pPr>
              <a:buFont typeface="Wingdings" panose="05000000000000000000" pitchFamily="2" charset="2"/>
              <a:buChar char="Ø"/>
            </a:pPr>
            <a:r>
              <a:rPr lang="en-US" sz="2000" b="1" dirty="0"/>
              <a:t>Types of data required</a:t>
            </a:r>
          </a:p>
          <a:p>
            <a:pPr>
              <a:buFont typeface="Wingdings" panose="05000000000000000000" pitchFamily="2" charset="2"/>
              <a:buChar char="Ø"/>
            </a:pPr>
            <a:r>
              <a:rPr lang="en-US" sz="2000" b="1" dirty="0"/>
              <a:t>Data sources</a:t>
            </a:r>
          </a:p>
          <a:p>
            <a:pPr>
              <a:buFont typeface="Wingdings" panose="05000000000000000000" pitchFamily="2" charset="2"/>
              <a:buChar char="Ø"/>
            </a:pPr>
            <a:r>
              <a:rPr lang="en-US" sz="2000" b="1" dirty="0"/>
              <a:t>Audience</a:t>
            </a:r>
          </a:p>
          <a:p>
            <a:pPr>
              <a:buFont typeface="Wingdings" panose="05000000000000000000" pitchFamily="2" charset="2"/>
              <a:buChar char="Ø"/>
            </a:pPr>
            <a:r>
              <a:rPr lang="en-US" sz="2000" b="1" dirty="0"/>
              <a:t>Analysis conducted</a:t>
            </a:r>
          </a:p>
          <a:p>
            <a:pPr>
              <a:buFont typeface="Wingdings" panose="05000000000000000000" pitchFamily="2" charset="2"/>
              <a:buChar char="Ø"/>
            </a:pPr>
            <a:r>
              <a:rPr lang="en-US" sz="2000" b="1" dirty="0" smtClean="0"/>
              <a:t>Recommendations</a:t>
            </a:r>
          </a:p>
          <a:p>
            <a:endParaRPr lang="en-US" sz="2000" b="1" dirty="0"/>
          </a:p>
          <a:p>
            <a:endParaRPr lang="en-US" sz="2000" b="1" dirty="0"/>
          </a:p>
          <a:p>
            <a:endParaRPr lang="en-US" sz="2000" b="1" dirty="0"/>
          </a:p>
        </p:txBody>
      </p:sp>
      <p:sp>
        <p:nvSpPr>
          <p:cNvPr id="7" name="Content Placeholder 6"/>
          <p:cNvSpPr>
            <a:spLocks noGrp="1"/>
          </p:cNvSpPr>
          <p:nvPr>
            <p:ph sz="half" idx="2"/>
          </p:nvPr>
        </p:nvSpPr>
        <p:spPr>
          <a:xfrm>
            <a:off x="3493130" y="1236518"/>
            <a:ext cx="4298849" cy="3649133"/>
          </a:xfrm>
        </p:spPr>
        <p:txBody>
          <a:bodyPr>
            <a:noAutofit/>
          </a:bodyPr>
          <a:lstStyle/>
          <a:p>
            <a:pPr>
              <a:buFont typeface="Wingdings" panose="05000000000000000000" pitchFamily="2" charset="2"/>
              <a:buChar char="q"/>
            </a:pPr>
            <a:r>
              <a:rPr lang="en-US" sz="2000" b="1" dirty="0" smtClean="0"/>
              <a:t>Training Methods</a:t>
            </a:r>
            <a:endParaRPr lang="en-US" sz="2000" b="1" dirty="0"/>
          </a:p>
          <a:p>
            <a:pPr>
              <a:buFont typeface="Wingdings" panose="05000000000000000000" pitchFamily="2" charset="2"/>
              <a:buChar char="Ø"/>
            </a:pPr>
            <a:r>
              <a:rPr lang="en-US" sz="2000" b="1" dirty="0"/>
              <a:t>Python for data understanding, pre-processing, and general univariate and multivariate analysis</a:t>
            </a:r>
          </a:p>
          <a:p>
            <a:pPr>
              <a:buFont typeface="Wingdings" panose="05000000000000000000" pitchFamily="2" charset="2"/>
              <a:buChar char="Ø"/>
            </a:pPr>
            <a:r>
              <a:rPr lang="en-US" sz="2000" b="1" dirty="0" smtClean="0"/>
              <a:t>Tableau used for </a:t>
            </a:r>
            <a:r>
              <a:rPr lang="en-US" sz="2000" b="1" dirty="0"/>
              <a:t>in-depth bivariate and multivariate analysis</a:t>
            </a:r>
          </a:p>
          <a:p>
            <a:endParaRPr lang="en-US" sz="2000" b="1" dirty="0"/>
          </a:p>
          <a:p>
            <a:endParaRPr lang="en-IN" sz="2000" b="1" dirty="0"/>
          </a:p>
        </p:txBody>
      </p:sp>
      <p:sp>
        <p:nvSpPr>
          <p:cNvPr id="8" name="Content Placeholder 6"/>
          <p:cNvSpPr txBox="1">
            <a:spLocks/>
          </p:cNvSpPr>
          <p:nvPr/>
        </p:nvSpPr>
        <p:spPr>
          <a:xfrm>
            <a:off x="7791979" y="2254636"/>
            <a:ext cx="4995332"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q"/>
            </a:pPr>
            <a:r>
              <a:rPr lang="en-US" sz="2000" b="1" dirty="0" smtClean="0"/>
              <a:t>Method of Analysis</a:t>
            </a:r>
          </a:p>
          <a:p>
            <a:pPr>
              <a:buFont typeface="Wingdings" panose="05000000000000000000" pitchFamily="2" charset="2"/>
              <a:buChar char="Ø"/>
            </a:pPr>
            <a:r>
              <a:rPr lang="en-US" sz="2000" b="1" dirty="0" smtClean="0"/>
              <a:t>Data understanding and preparation</a:t>
            </a:r>
          </a:p>
          <a:p>
            <a:pPr>
              <a:buFont typeface="Wingdings" panose="05000000000000000000" pitchFamily="2" charset="2"/>
              <a:buChar char="Ø"/>
            </a:pPr>
            <a:r>
              <a:rPr lang="en-US" sz="2000" b="1" dirty="0" smtClean="0"/>
              <a:t>Variables overview</a:t>
            </a:r>
          </a:p>
          <a:p>
            <a:pPr>
              <a:buFont typeface="Wingdings" panose="05000000000000000000" pitchFamily="2" charset="2"/>
              <a:buChar char="Ø"/>
            </a:pPr>
            <a:r>
              <a:rPr lang="en-US" sz="2000" b="1" dirty="0" smtClean="0"/>
              <a:t>Handling missing values and outliers</a:t>
            </a:r>
          </a:p>
          <a:p>
            <a:pPr>
              <a:buFont typeface="Wingdings" panose="05000000000000000000" pitchFamily="2" charset="2"/>
              <a:buChar char="Ø"/>
            </a:pPr>
            <a:r>
              <a:rPr lang="en-US" sz="2000" b="1" dirty="0" smtClean="0"/>
              <a:t>Feature selection/engineering</a:t>
            </a:r>
          </a:p>
          <a:p>
            <a:pPr>
              <a:buFont typeface="Wingdings" panose="05000000000000000000" pitchFamily="2" charset="2"/>
              <a:buChar char="Ø"/>
            </a:pPr>
            <a:r>
              <a:rPr lang="en-US" sz="2000" b="1" dirty="0" smtClean="0"/>
              <a:t>Analysis methods</a:t>
            </a:r>
          </a:p>
          <a:p>
            <a:pPr>
              <a:buFont typeface="Wingdings" panose="05000000000000000000" pitchFamily="2" charset="2"/>
              <a:buChar char="Ø"/>
            </a:pPr>
            <a:r>
              <a:rPr lang="en-US" sz="2000" b="1" dirty="0" smtClean="0"/>
              <a:t>Matrix used in analysis</a:t>
            </a:r>
          </a:p>
          <a:p>
            <a:pPr>
              <a:buFont typeface="Wingdings" panose="05000000000000000000" pitchFamily="2" charset="2"/>
              <a:buChar char="Ø"/>
            </a:pPr>
            <a:r>
              <a:rPr lang="en-US" sz="2000" b="1" dirty="0" smtClean="0"/>
              <a:t>Evaluation of methods</a:t>
            </a:r>
          </a:p>
          <a:p>
            <a:pPr>
              <a:buFont typeface="Wingdings" panose="05000000000000000000" pitchFamily="2" charset="2"/>
              <a:buChar char="Ø"/>
            </a:pPr>
            <a:endParaRPr lang="en-US" sz="2000" b="1" dirty="0"/>
          </a:p>
          <a:p>
            <a:pPr>
              <a:buFont typeface="Wingdings" panose="05000000000000000000" pitchFamily="2" charset="2"/>
              <a:buChar char="q"/>
            </a:pPr>
            <a:r>
              <a:rPr lang="en-US" sz="2000" b="1" dirty="0"/>
              <a:t>Findings and </a:t>
            </a:r>
            <a:r>
              <a:rPr lang="en-US" sz="2000" b="1" dirty="0" smtClean="0"/>
              <a:t>Insights</a:t>
            </a:r>
            <a:endParaRPr lang="en-US" sz="2000" b="1" dirty="0"/>
          </a:p>
          <a:p>
            <a:pPr>
              <a:buFont typeface="Wingdings" panose="05000000000000000000" pitchFamily="2" charset="2"/>
              <a:buChar char="Ø"/>
            </a:pPr>
            <a:endParaRPr lang="en-US" sz="2000" b="1" dirty="0" smtClean="0"/>
          </a:p>
          <a:p>
            <a:endParaRPr lang="en-IN" sz="2000" b="1" dirty="0"/>
          </a:p>
        </p:txBody>
      </p:sp>
    </p:spTree>
    <p:extLst>
      <p:ext uri="{BB962C8B-B14F-4D97-AF65-F5344CB8AC3E}">
        <p14:creationId xmlns:p14="http://schemas.microsoft.com/office/powerpoint/2010/main" val="376820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cap="none" dirty="0" smtClean="0">
                <a:latin typeface="+mn-lt"/>
                <a:cs typeface="Times New Roman" panose="02020603050405020304" pitchFamily="18" charset="0"/>
              </a:rPr>
              <a:t>DATA MODEL ASSUMPTIONS</a:t>
            </a:r>
            <a:r>
              <a:rPr lang="en-IN" sz="4800" b="1" cap="none" dirty="0">
                <a:latin typeface="Times New Roman" panose="02020603050405020304" pitchFamily="18" charset="0"/>
                <a:cs typeface="Times New Roman" panose="02020603050405020304" pitchFamily="18" charset="0"/>
              </a:rPr>
              <a:t/>
            </a:r>
            <a:br>
              <a:rPr lang="en-IN" sz="4800" b="1" cap="none"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685802" y="2142067"/>
            <a:ext cx="10988962" cy="3649134"/>
          </a:xfrm>
        </p:spPr>
        <p:txBody>
          <a:bodyPr>
            <a:normAutofit/>
          </a:bodyPr>
          <a:lstStyle/>
          <a:p>
            <a:r>
              <a:rPr lang="en-US" sz="2000" b="1" dirty="0"/>
              <a:t>The revenue of an Airbnb rental property is primarily determined by factors such as occupancy rates, seasonality, location, and price, as well as other variables that may impact revenue growth.</a:t>
            </a:r>
          </a:p>
          <a:p>
            <a:r>
              <a:rPr lang="en-US" sz="2000" b="1" dirty="0"/>
              <a:t>The data collected on Airbnb rentals in New York is representative of the overall market, and there are no significant biases or missing data that could impact the accuracy of the analysis.</a:t>
            </a:r>
          </a:p>
          <a:p>
            <a:r>
              <a:rPr lang="en-US" sz="2000" b="1" dirty="0"/>
              <a:t>The relationships between different variables such as occupancy rates and price are linear, and there are no significant interactions or nonlinear effects that need to be accounted for in the analysis.</a:t>
            </a:r>
          </a:p>
          <a:p>
            <a:endParaRPr lang="en-IN" sz="2000" b="1" dirty="0"/>
          </a:p>
        </p:txBody>
      </p:sp>
    </p:spTree>
    <p:extLst>
      <p:ext uri="{BB962C8B-B14F-4D97-AF65-F5344CB8AC3E}">
        <p14:creationId xmlns:p14="http://schemas.microsoft.com/office/powerpoint/2010/main" val="280560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30833" y="4693227"/>
            <a:ext cx="3730335" cy="1456267"/>
          </a:xfrm>
        </p:spPr>
        <p:txBody>
          <a:bodyPr>
            <a:normAutofit/>
          </a:bodyPr>
          <a:lstStyle/>
          <a:p>
            <a:r>
              <a:rPr lang="en-IN" sz="4400" b="1" dirty="0">
                <a:latin typeface="Bradley Hand ITC" panose="03070402050302030203" pitchFamily="66" charset="0"/>
              </a:rPr>
              <a:t>Thank you!</a:t>
            </a:r>
          </a:p>
        </p:txBody>
      </p:sp>
      <p:pic>
        <p:nvPicPr>
          <p:cNvPr id="16" name="Content Placeholder 1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48667" y="1647537"/>
            <a:ext cx="3894666" cy="2921000"/>
          </a:xfrm>
          <a:noFill/>
        </p:spPr>
      </p:pic>
    </p:spTree>
    <p:extLst>
      <p:ext uri="{BB962C8B-B14F-4D97-AF65-F5344CB8AC3E}">
        <p14:creationId xmlns:p14="http://schemas.microsoft.com/office/powerpoint/2010/main" val="114053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955633" y="843028"/>
            <a:ext cx="4849094" cy="769441"/>
          </a:xfrm>
          <a:prstGeom prst="rect">
            <a:avLst/>
          </a:prstGeom>
          <a:noFill/>
        </p:spPr>
        <p:txBody>
          <a:bodyPr wrap="square" rtlCol="0">
            <a:spAutoFit/>
          </a:bodyPr>
          <a:lstStyle/>
          <a:p>
            <a:r>
              <a:rPr lang="en-IN" sz="4400" b="1" dirty="0" smtClean="0"/>
              <a:t>AGENDA</a:t>
            </a:r>
            <a:endParaRPr lang="en-IN" sz="4400" b="1" dirty="0"/>
          </a:p>
        </p:txBody>
      </p:sp>
      <p:sp>
        <p:nvSpPr>
          <p:cNvPr id="6" name="Title 13"/>
          <p:cNvSpPr txBox="1">
            <a:spLocks/>
          </p:cNvSpPr>
          <p:nvPr/>
        </p:nvSpPr>
        <p:spPr>
          <a:xfrm>
            <a:off x="5990602" y="1365351"/>
            <a:ext cx="4261762" cy="562174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IN" sz="2400" b="1" cap="none" dirty="0" smtClean="0">
                <a:latin typeface="+mn-lt"/>
                <a:cs typeface="Times New Roman" panose="02020603050405020304" pitchFamily="18" charset="0"/>
              </a:rPr>
              <a:t>Objective</a:t>
            </a:r>
            <a:br>
              <a:rPr lang="en-IN" sz="2400" b="1" cap="none" dirty="0" smtClean="0">
                <a:latin typeface="+mn-lt"/>
                <a:cs typeface="Times New Roman" panose="02020603050405020304" pitchFamily="18" charset="0"/>
              </a:rPr>
            </a:br>
            <a:r>
              <a:rPr lang="en-IN" sz="2400" b="1" cap="none" dirty="0" smtClean="0">
                <a:latin typeface="+mn-lt"/>
                <a:cs typeface="Times New Roman" panose="02020603050405020304" pitchFamily="18" charset="0"/>
              </a:rPr>
              <a:t>Background</a:t>
            </a:r>
            <a:br>
              <a:rPr lang="en-IN" sz="2400" b="1" cap="none" dirty="0" smtClean="0">
                <a:latin typeface="+mn-lt"/>
                <a:cs typeface="Times New Roman" panose="02020603050405020304" pitchFamily="18" charset="0"/>
              </a:rPr>
            </a:br>
            <a:r>
              <a:rPr lang="en-IN" sz="2400" b="1" cap="none" dirty="0" smtClean="0">
                <a:latin typeface="+mn-lt"/>
              </a:rPr>
              <a:t>Data Life Cycle &amp; Analysis Method</a:t>
            </a:r>
          </a:p>
          <a:p>
            <a:pPr>
              <a:lnSpc>
                <a:spcPct val="150000"/>
              </a:lnSpc>
            </a:pPr>
            <a:r>
              <a:rPr lang="en-IN" sz="2400" b="1" cap="none" dirty="0" smtClean="0">
                <a:latin typeface="+mn-lt"/>
              </a:rPr>
              <a:t>Key Findings</a:t>
            </a:r>
          </a:p>
          <a:p>
            <a:pPr>
              <a:lnSpc>
                <a:spcPct val="150000"/>
              </a:lnSpc>
            </a:pPr>
            <a:r>
              <a:rPr lang="en-IN" sz="2400" b="1" cap="none" dirty="0" smtClean="0">
                <a:latin typeface="+mn-lt"/>
                <a:cs typeface="Times New Roman" panose="02020603050405020304" pitchFamily="18" charset="0"/>
              </a:rPr>
              <a:t>Recommendations</a:t>
            </a:r>
            <a:br>
              <a:rPr lang="en-IN" sz="2400" b="1" cap="none" dirty="0" smtClean="0">
                <a:latin typeface="+mn-lt"/>
                <a:cs typeface="Times New Roman" panose="02020603050405020304" pitchFamily="18" charset="0"/>
              </a:rPr>
            </a:br>
            <a:r>
              <a:rPr lang="en-IN" sz="2400" b="1" cap="none" dirty="0" smtClean="0">
                <a:latin typeface="+mn-lt"/>
                <a:cs typeface="Times New Roman" panose="02020603050405020304" pitchFamily="18" charset="0"/>
              </a:rPr>
              <a:t>Appendix </a:t>
            </a:r>
            <a:r>
              <a:rPr lang="en-IN" sz="2000" b="1" cap="none" dirty="0" smtClean="0">
                <a:latin typeface="+mn-lt"/>
                <a:cs typeface="Times New Roman" panose="02020603050405020304" pitchFamily="18" charset="0"/>
              </a:rPr>
              <a:t/>
            </a:r>
            <a:br>
              <a:rPr lang="en-IN" sz="2000" b="1" cap="none" dirty="0" smtClean="0">
                <a:latin typeface="+mn-lt"/>
                <a:cs typeface="Times New Roman" panose="02020603050405020304" pitchFamily="18" charset="0"/>
              </a:rPr>
            </a:br>
            <a:r>
              <a:rPr lang="en-IN" sz="2000" b="1" cap="none" dirty="0" smtClean="0">
                <a:latin typeface="+mn-lt"/>
                <a:cs typeface="Times New Roman" panose="02020603050405020304" pitchFamily="18" charset="0"/>
              </a:rPr>
              <a:t>        Data Source</a:t>
            </a:r>
            <a:br>
              <a:rPr lang="en-IN" sz="2000" b="1" cap="none" dirty="0" smtClean="0">
                <a:latin typeface="+mn-lt"/>
                <a:cs typeface="Times New Roman" panose="02020603050405020304" pitchFamily="18" charset="0"/>
              </a:rPr>
            </a:br>
            <a:r>
              <a:rPr lang="en-IN" sz="2000" b="1" cap="none" dirty="0" smtClean="0">
                <a:latin typeface="+mn-lt"/>
                <a:cs typeface="Times New Roman" panose="02020603050405020304" pitchFamily="18" charset="0"/>
              </a:rPr>
              <a:t>        Data Methodology</a:t>
            </a:r>
            <a:br>
              <a:rPr lang="en-IN" sz="2000" b="1" cap="none" dirty="0" smtClean="0">
                <a:latin typeface="+mn-lt"/>
                <a:cs typeface="Times New Roman" panose="02020603050405020304" pitchFamily="18" charset="0"/>
              </a:rPr>
            </a:br>
            <a:r>
              <a:rPr lang="en-IN" sz="2000" b="1" cap="none" dirty="0" smtClean="0">
                <a:latin typeface="+mn-lt"/>
                <a:cs typeface="Times New Roman" panose="02020603050405020304" pitchFamily="18" charset="0"/>
              </a:rPr>
              <a:t>        Data Model Assumptions</a:t>
            </a:r>
            <a:r>
              <a:rPr lang="en-IN" sz="3200" b="1" cap="none" dirty="0" smtClean="0">
                <a:latin typeface="Times New Roman" panose="02020603050405020304" pitchFamily="18" charset="0"/>
                <a:cs typeface="Times New Roman" panose="02020603050405020304" pitchFamily="18" charset="0"/>
              </a:rPr>
              <a:t/>
            </a:r>
            <a:br>
              <a:rPr lang="en-IN" sz="3200" b="1" cap="none" dirty="0" smtClean="0">
                <a:latin typeface="Times New Roman" panose="02020603050405020304" pitchFamily="18" charset="0"/>
                <a:cs typeface="Times New Roman" panose="02020603050405020304" pitchFamily="18" charset="0"/>
              </a:rPr>
            </a:br>
            <a:r>
              <a:rPr lang="en-IN" sz="3200" b="1" cap="none" dirty="0" smtClean="0">
                <a:latin typeface="Times New Roman" panose="02020603050405020304" pitchFamily="18" charset="0"/>
                <a:cs typeface="Times New Roman" panose="02020603050405020304" pitchFamily="18" charset="0"/>
              </a:rPr>
              <a:t>                </a:t>
            </a:r>
            <a:endParaRPr lang="en-IN" sz="3200" b="1" cap="none" dirty="0">
              <a:latin typeface="Times New Roman" panose="02020603050405020304" pitchFamily="18" charset="0"/>
              <a:cs typeface="Times New Roman" panose="02020603050405020304" pitchFamily="18" charset="0"/>
            </a:endParaRPr>
          </a:p>
        </p:txBody>
      </p:sp>
      <p:sp>
        <p:nvSpPr>
          <p:cNvPr id="15" name="Donut 14"/>
          <p:cNvSpPr/>
          <p:nvPr/>
        </p:nvSpPr>
        <p:spPr>
          <a:xfrm rot="21320465">
            <a:off x="5633016" y="2271818"/>
            <a:ext cx="345219" cy="318530"/>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2</a:t>
            </a:r>
          </a:p>
        </p:txBody>
      </p:sp>
      <p:sp>
        <p:nvSpPr>
          <p:cNvPr id="16" name="Donut 15"/>
          <p:cNvSpPr/>
          <p:nvPr/>
        </p:nvSpPr>
        <p:spPr>
          <a:xfrm rot="21320465">
            <a:off x="5633016" y="2778329"/>
            <a:ext cx="345219" cy="318530"/>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3</a:t>
            </a:r>
          </a:p>
        </p:txBody>
      </p:sp>
      <p:sp>
        <p:nvSpPr>
          <p:cNvPr id="17" name="Donut 16"/>
          <p:cNvSpPr/>
          <p:nvPr/>
        </p:nvSpPr>
        <p:spPr>
          <a:xfrm rot="21320465">
            <a:off x="5645387" y="3291726"/>
            <a:ext cx="345219" cy="318530"/>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4</a:t>
            </a:r>
          </a:p>
        </p:txBody>
      </p:sp>
      <p:sp>
        <p:nvSpPr>
          <p:cNvPr id="18" name="Donut 17"/>
          <p:cNvSpPr/>
          <p:nvPr/>
        </p:nvSpPr>
        <p:spPr>
          <a:xfrm rot="21320465">
            <a:off x="5633016" y="3798237"/>
            <a:ext cx="345219" cy="318530"/>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5</a:t>
            </a:r>
          </a:p>
        </p:txBody>
      </p:sp>
      <p:sp>
        <p:nvSpPr>
          <p:cNvPr id="19" name="Donut 18"/>
          <p:cNvSpPr/>
          <p:nvPr/>
        </p:nvSpPr>
        <p:spPr>
          <a:xfrm rot="21320465">
            <a:off x="5645386" y="4311634"/>
            <a:ext cx="345219" cy="318530"/>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6</a:t>
            </a:r>
          </a:p>
        </p:txBody>
      </p:sp>
      <p:sp>
        <p:nvSpPr>
          <p:cNvPr id="21" name="Donut 20"/>
          <p:cNvSpPr/>
          <p:nvPr/>
        </p:nvSpPr>
        <p:spPr>
          <a:xfrm rot="21320465">
            <a:off x="5633017" y="1802768"/>
            <a:ext cx="345219" cy="318530"/>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rPr>
              <a:t>1</a:t>
            </a:r>
            <a:endParaRPr lang="en-IN" sz="1200" b="1" dirty="0">
              <a:solidFill>
                <a:schemeClr val="tx1"/>
              </a:solidFill>
            </a:endParaRPr>
          </a:p>
        </p:txBody>
      </p:sp>
      <p:sp>
        <p:nvSpPr>
          <p:cNvPr id="22" name="Donut 21"/>
          <p:cNvSpPr/>
          <p:nvPr/>
        </p:nvSpPr>
        <p:spPr>
          <a:xfrm>
            <a:off x="6195277" y="4872371"/>
            <a:ext cx="237844" cy="220126"/>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p:txBody>
      </p:sp>
      <p:sp>
        <p:nvSpPr>
          <p:cNvPr id="23" name="Donut 22"/>
          <p:cNvSpPr/>
          <p:nvPr/>
        </p:nvSpPr>
        <p:spPr>
          <a:xfrm>
            <a:off x="6195277" y="5293574"/>
            <a:ext cx="237844" cy="220126"/>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p:txBody>
      </p:sp>
      <p:sp>
        <p:nvSpPr>
          <p:cNvPr id="24" name="Donut 23"/>
          <p:cNvSpPr/>
          <p:nvPr/>
        </p:nvSpPr>
        <p:spPr>
          <a:xfrm>
            <a:off x="6195277" y="5714777"/>
            <a:ext cx="237844" cy="220126"/>
          </a:xfrm>
          <a:prstGeom prst="donut">
            <a:avLst>
              <a:gd name="adj" fmla="val 1234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p:txBody>
      </p:sp>
    </p:spTree>
    <p:extLst>
      <p:ext uri="{BB962C8B-B14F-4D97-AF65-F5344CB8AC3E}">
        <p14:creationId xmlns:p14="http://schemas.microsoft.com/office/powerpoint/2010/main" val="2453382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66618"/>
            <a:ext cx="10131425" cy="1456267"/>
          </a:xfrm>
        </p:spPr>
        <p:txBody>
          <a:bodyPr>
            <a:normAutofit/>
          </a:bodyPr>
          <a:lstStyle/>
          <a:p>
            <a:r>
              <a:rPr lang="en-IN" sz="4000" b="1" cap="none" dirty="0" smtClean="0">
                <a:latin typeface="+mn-lt"/>
              </a:rPr>
              <a:t>OBJECTIVES</a:t>
            </a:r>
            <a:endParaRPr lang="en-IN" sz="4000" b="1" cap="none" dirty="0">
              <a:latin typeface="+mn-lt"/>
            </a:endParaRPr>
          </a:p>
        </p:txBody>
      </p:sp>
      <p:sp>
        <p:nvSpPr>
          <p:cNvPr id="3" name="Content Placeholder 2"/>
          <p:cNvSpPr>
            <a:spLocks noGrp="1"/>
          </p:cNvSpPr>
          <p:nvPr>
            <p:ph idx="1"/>
          </p:nvPr>
        </p:nvSpPr>
        <p:spPr>
          <a:xfrm>
            <a:off x="685801" y="1838037"/>
            <a:ext cx="10988963" cy="3953164"/>
          </a:xfrm>
        </p:spPr>
        <p:txBody>
          <a:bodyPr>
            <a:normAutofit/>
          </a:bodyPr>
          <a:lstStyle/>
          <a:p>
            <a:r>
              <a:rPr lang="en-US" sz="2000" b="1" dirty="0"/>
              <a:t>Analyze the impact of Covid-19 on Airbnb's economic and market conditions.</a:t>
            </a:r>
          </a:p>
          <a:p>
            <a:r>
              <a:rPr lang="en-US" sz="2000" b="1" dirty="0"/>
              <a:t>Evaluate the current state of Airbnb revenue in New York and identify key factors that influence revenue growth.</a:t>
            </a:r>
          </a:p>
          <a:p>
            <a:r>
              <a:rPr lang="en-US" sz="2000" b="1" dirty="0"/>
              <a:t>Assess the challenges and gaps in the research and data preparation phases and propose solutions.</a:t>
            </a:r>
          </a:p>
          <a:p>
            <a:endParaRPr lang="en-IN" sz="2000" b="1" dirty="0"/>
          </a:p>
        </p:txBody>
      </p:sp>
    </p:spTree>
    <p:extLst>
      <p:ext uri="{BB962C8B-B14F-4D97-AF65-F5344CB8AC3E}">
        <p14:creationId xmlns:p14="http://schemas.microsoft.com/office/powerpoint/2010/main" val="71364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1910" y="840509"/>
            <a:ext cx="10131425" cy="1456267"/>
          </a:xfrm>
        </p:spPr>
        <p:txBody>
          <a:bodyPr>
            <a:normAutofit/>
          </a:bodyPr>
          <a:lstStyle/>
          <a:p>
            <a:r>
              <a:rPr lang="en-US" sz="4000" b="1" dirty="0">
                <a:latin typeface="+mn-lt"/>
              </a:rPr>
              <a:t> Background</a:t>
            </a:r>
            <a:br>
              <a:rPr lang="en-US" sz="4000" b="1" dirty="0">
                <a:latin typeface="+mn-lt"/>
              </a:rPr>
            </a:br>
            <a:endParaRPr lang="en-IN" sz="4000" b="1" dirty="0">
              <a:latin typeface="+mn-lt"/>
            </a:endParaRPr>
          </a:p>
        </p:txBody>
      </p:sp>
      <p:sp>
        <p:nvSpPr>
          <p:cNvPr id="3" name="Content Placeholder 2"/>
          <p:cNvSpPr>
            <a:spLocks noGrp="1"/>
          </p:cNvSpPr>
          <p:nvPr>
            <p:ph idx="1"/>
          </p:nvPr>
        </p:nvSpPr>
        <p:spPr>
          <a:xfrm>
            <a:off x="685801" y="1735667"/>
            <a:ext cx="11336481" cy="3649133"/>
          </a:xfrm>
        </p:spPr>
        <p:txBody>
          <a:bodyPr>
            <a:normAutofit/>
          </a:bodyPr>
          <a:lstStyle/>
          <a:p>
            <a:r>
              <a:rPr lang="en-US" sz="2000" b="1" dirty="0"/>
              <a:t>The top three neighborhoods account for 40% of all Airbnb rentals in NYC.</a:t>
            </a:r>
          </a:p>
          <a:p>
            <a:r>
              <a:rPr lang="en-US" sz="2000" b="1" dirty="0"/>
              <a:t>The average price per night for the top three neighborhoods is $186, which is 22% higher than the citywide average.</a:t>
            </a:r>
          </a:p>
          <a:p>
            <a:r>
              <a:rPr lang="en-US" sz="2000" b="1" dirty="0"/>
              <a:t>The three most common types of rentals in NYC are private rooms (45%), entire apartments (43%), and shared rooms (9%).</a:t>
            </a:r>
          </a:p>
          <a:p>
            <a:endParaRPr lang="en-IN" sz="2000" b="1" dirty="0"/>
          </a:p>
        </p:txBody>
      </p:sp>
    </p:spTree>
    <p:extLst>
      <p:ext uri="{BB962C8B-B14F-4D97-AF65-F5344CB8AC3E}">
        <p14:creationId xmlns:p14="http://schemas.microsoft.com/office/powerpoint/2010/main" val="4291434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cap="none" dirty="0" smtClean="0">
                <a:latin typeface="+mn-lt"/>
              </a:rPr>
              <a:t>DATA LIFE CYCLE &amp; ANALYSIS METHOD</a:t>
            </a:r>
            <a:endParaRPr lang="en-IN" sz="4000" b="1" cap="none" dirty="0">
              <a:latin typeface="+mn-lt"/>
            </a:endParaRPr>
          </a:p>
        </p:txBody>
      </p:sp>
      <p:sp>
        <p:nvSpPr>
          <p:cNvPr id="3" name="Content Placeholder 2"/>
          <p:cNvSpPr>
            <a:spLocks noGrp="1"/>
          </p:cNvSpPr>
          <p:nvPr>
            <p:ph idx="1"/>
          </p:nvPr>
        </p:nvSpPr>
        <p:spPr>
          <a:xfrm>
            <a:off x="685801" y="2142067"/>
            <a:ext cx="11284526" cy="3649133"/>
          </a:xfrm>
        </p:spPr>
        <p:txBody>
          <a:bodyPr>
            <a:normAutofit/>
          </a:bodyPr>
          <a:lstStyle/>
          <a:p>
            <a:r>
              <a:rPr lang="en-US" sz="2000" b="1" dirty="0" smtClean="0"/>
              <a:t>Collected </a:t>
            </a:r>
            <a:r>
              <a:rPr lang="en-US" sz="2000" b="1" dirty="0"/>
              <a:t>and </a:t>
            </a:r>
            <a:r>
              <a:rPr lang="en-US" sz="2000" b="1" dirty="0" smtClean="0"/>
              <a:t>cleaned </a:t>
            </a:r>
            <a:r>
              <a:rPr lang="en-US" sz="2000" b="1" dirty="0"/>
              <a:t>relevant data on Airbnb's revenue in New York and conduct exploratory data analysis to identify key factors that impact revenue growth.</a:t>
            </a:r>
          </a:p>
          <a:p>
            <a:r>
              <a:rPr lang="en-US" sz="2000" b="1" dirty="0" smtClean="0"/>
              <a:t>Used </a:t>
            </a:r>
            <a:r>
              <a:rPr lang="en-US" sz="2000" b="1" dirty="0"/>
              <a:t>regression analysis to identify the relationship between revenue and other variables such as occupancy rates, seasonality, and location, and create new features from the existing data to extract more meaningful insights.</a:t>
            </a:r>
          </a:p>
          <a:p>
            <a:r>
              <a:rPr lang="en-US" sz="2000" b="1" dirty="0" smtClean="0"/>
              <a:t>Prepared </a:t>
            </a:r>
            <a:r>
              <a:rPr lang="en-US" sz="2000" b="1" dirty="0"/>
              <a:t>the data for analysis by standardizing variables, encoding categorical variables, and using data visualization techniques to present the findings in a clear and concise manner to facilitate understanding and decision-making.</a:t>
            </a:r>
          </a:p>
          <a:p>
            <a:endParaRPr lang="en-IN" sz="2000" b="1" dirty="0"/>
          </a:p>
        </p:txBody>
      </p:sp>
    </p:spTree>
    <p:extLst>
      <p:ext uri="{BB962C8B-B14F-4D97-AF65-F5344CB8AC3E}">
        <p14:creationId xmlns:p14="http://schemas.microsoft.com/office/powerpoint/2010/main" val="328821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2527" y="30018"/>
            <a:ext cx="11912599" cy="1456267"/>
          </a:xfrm>
        </p:spPr>
        <p:txBody>
          <a:bodyPr>
            <a:normAutofit/>
          </a:bodyPr>
          <a:lstStyle/>
          <a:p>
            <a:r>
              <a:rPr lang="en-US" sz="4000" b="1" dirty="0">
                <a:latin typeface="+mn-lt"/>
              </a:rPr>
              <a:t>Decoding Airbnb Growth in NY: Property, Customer, &amp;</a:t>
            </a:r>
            <a:r>
              <a:rPr lang="en-US" sz="4000" b="1" dirty="0" smtClean="0">
                <a:latin typeface="+mn-lt"/>
              </a:rPr>
              <a:t> </a:t>
            </a:r>
            <a:r>
              <a:rPr lang="en-US" sz="4000" b="1" dirty="0">
                <a:latin typeface="+mn-lt"/>
              </a:rPr>
              <a:t>Host Insights</a:t>
            </a:r>
            <a:endParaRPr lang="en-IN" sz="4000" b="1" dirty="0">
              <a:latin typeface="+mn-lt"/>
            </a:endParaRPr>
          </a:p>
        </p:txBody>
      </p:sp>
      <p:sp>
        <p:nvSpPr>
          <p:cNvPr id="3" name="Content Placeholder 2"/>
          <p:cNvSpPr>
            <a:spLocks noGrp="1"/>
          </p:cNvSpPr>
          <p:nvPr>
            <p:ph idx="1"/>
          </p:nvPr>
        </p:nvSpPr>
        <p:spPr>
          <a:xfrm>
            <a:off x="287994" y="977355"/>
            <a:ext cx="11238987" cy="3649133"/>
          </a:xfrm>
        </p:spPr>
        <p:txBody>
          <a:bodyPr>
            <a:normAutofit/>
          </a:bodyPr>
          <a:lstStyle/>
          <a:p>
            <a:r>
              <a:rPr lang="en-US" sz="2000" b="1" dirty="0" smtClean="0"/>
              <a:t>Manhattan offers the highest priced properties on the Airbnb platform, with an average price of $161, followed by Brooklyn with an average price of $114.</a:t>
            </a:r>
          </a:p>
          <a:p>
            <a:r>
              <a:rPr lang="en-US" sz="2000" b="1" dirty="0" smtClean="0"/>
              <a:t>Majority of customers prefer a price range between $81 to $160, as reflected in their reviews, and it is forecasted to stay around $160 in the future.</a:t>
            </a:r>
          </a:p>
          <a:p>
            <a:r>
              <a:rPr lang="en-US" sz="2000" b="1" dirty="0" smtClean="0"/>
              <a:t>Hosts typically list less than 2 properties on average, with an average price range between $80 to $170, with the exception of Manhattan where some hosts list more than 10 properties.</a:t>
            </a:r>
          </a:p>
          <a:p>
            <a:endParaRPr lang="en-I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59" y="3898900"/>
            <a:ext cx="4436559" cy="2575461"/>
          </a:xfrm>
          <a:prstGeom prst="rect">
            <a:avLst/>
          </a:prstGeom>
          <a:effectLst>
            <a:glow rad="139700">
              <a:schemeClr val="tx1">
                <a:alpha val="40000"/>
              </a:schemeClr>
            </a:glo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201" y="3898900"/>
            <a:ext cx="6265345" cy="2575783"/>
          </a:xfrm>
          <a:prstGeom prst="rect">
            <a:avLst/>
          </a:prstGeom>
          <a:effectLst>
            <a:glow rad="139700">
              <a:schemeClr val="tx1">
                <a:alpha val="40000"/>
              </a:schemeClr>
            </a:glow>
          </a:effectLst>
        </p:spPr>
      </p:pic>
    </p:spTree>
    <p:extLst>
      <p:ext uri="{BB962C8B-B14F-4D97-AF65-F5344CB8AC3E}">
        <p14:creationId xmlns:p14="http://schemas.microsoft.com/office/powerpoint/2010/main" val="239401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4464" y="214745"/>
            <a:ext cx="11700163" cy="1456267"/>
          </a:xfrm>
        </p:spPr>
        <p:txBody>
          <a:bodyPr>
            <a:normAutofit/>
          </a:bodyPr>
          <a:lstStyle/>
          <a:p>
            <a:r>
              <a:rPr lang="en-US" sz="4000" b="1" dirty="0">
                <a:latin typeface="+mn-lt"/>
              </a:rPr>
              <a:t>NYC Airbnb Top Performers: Insights on Hosts, Locations, and Listings</a:t>
            </a:r>
            <a:endParaRPr lang="en-IN" sz="4000" b="1" dirty="0">
              <a:latin typeface="+mn-lt"/>
            </a:endParaRPr>
          </a:p>
        </p:txBody>
      </p:sp>
      <p:sp>
        <p:nvSpPr>
          <p:cNvPr id="3" name="Content Placeholder 2"/>
          <p:cNvSpPr>
            <a:spLocks noGrp="1"/>
          </p:cNvSpPr>
          <p:nvPr>
            <p:ph idx="1"/>
          </p:nvPr>
        </p:nvSpPr>
        <p:spPr>
          <a:xfrm>
            <a:off x="498763" y="1949593"/>
            <a:ext cx="8199581" cy="4304915"/>
          </a:xfrm>
        </p:spPr>
        <p:txBody>
          <a:bodyPr>
            <a:noAutofit/>
          </a:bodyPr>
          <a:lstStyle/>
          <a:p>
            <a:r>
              <a:rPr lang="en-IN" sz="2000" b="1" dirty="0"/>
              <a:t>Top 5 hosts: Michael, David, Alex, John, and </a:t>
            </a:r>
            <a:r>
              <a:rPr lang="en-IN" sz="2000" b="1" dirty="0" smtClean="0"/>
              <a:t>Anna </a:t>
            </a:r>
            <a:r>
              <a:rPr lang="en-IN" sz="2000" b="1" dirty="0"/>
              <a:t>have the highest number of reviews for their high-priced listings.</a:t>
            </a:r>
          </a:p>
          <a:p>
            <a:r>
              <a:rPr lang="en-IN" sz="2000" b="1" dirty="0"/>
              <a:t>Top 5 locations: Staten Island - Silver Lake, Staten Island - </a:t>
            </a:r>
            <a:r>
              <a:rPr lang="en-IN" sz="2000" b="1" dirty="0" err="1"/>
              <a:t>Richmondtown</a:t>
            </a:r>
            <a:r>
              <a:rPr lang="en-IN" sz="2000" b="1" dirty="0"/>
              <a:t>, Staten Island - </a:t>
            </a:r>
            <a:r>
              <a:rPr lang="en-IN" sz="2000" b="1" dirty="0" err="1"/>
              <a:t>Eltingville</a:t>
            </a:r>
            <a:r>
              <a:rPr lang="en-IN" sz="2000" b="1" dirty="0"/>
              <a:t>, Staten Island - Huguenot, and Brooklyn - Manhattan Beach have the lowest price range and the highest number of reviews.</a:t>
            </a:r>
          </a:p>
          <a:p>
            <a:r>
              <a:rPr lang="en-IN" sz="2000" b="1" dirty="0"/>
              <a:t>Top 5 high-priced listings: "NYC LUXURY3 BEDROOMS IN MIDTOWN EAST &amp; GYM&amp; BALCONY" in Manhattan-Murray Hill, "Modern Duplex - Central Chelsea!!!" in Manhattan-Chelsea, "Upper West Side elegance. Riverside" in Manhattan-Upper West Side, "Spacious &amp; Bright 3BRs </a:t>
            </a:r>
            <a:r>
              <a:rPr lang="en-IN" sz="2000" b="1" dirty="0" err="1"/>
              <a:t>NearSubways</a:t>
            </a:r>
            <a:r>
              <a:rPr lang="en-IN" sz="2000" b="1" dirty="0"/>
              <a:t>, Parks, Shops" in Brooklyn-Cobble Hill, and "An Artist's Inspiration: Sun-Soaked Chelsea Loft" in Manhattan-Chelsea have the highest price offerings.</a:t>
            </a:r>
          </a:p>
          <a:p>
            <a:endParaRPr lang="en-I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036" y="1671013"/>
            <a:ext cx="3101609" cy="3950470"/>
          </a:xfrm>
          <a:prstGeom prst="rect">
            <a:avLst/>
          </a:prstGeom>
          <a:effectLst>
            <a:glow rad="139700">
              <a:schemeClr val="tx1">
                <a:alpha val="40000"/>
              </a:schemeClr>
            </a:glow>
          </a:effectLst>
        </p:spPr>
      </p:pic>
    </p:spTree>
    <p:extLst>
      <p:ext uri="{BB962C8B-B14F-4D97-AF65-F5344CB8AC3E}">
        <p14:creationId xmlns:p14="http://schemas.microsoft.com/office/powerpoint/2010/main" val="387247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50535"/>
            <a:ext cx="11980718" cy="1456267"/>
          </a:xfrm>
        </p:spPr>
        <p:txBody>
          <a:bodyPr>
            <a:noAutofit/>
          </a:bodyPr>
          <a:lstStyle/>
          <a:p>
            <a:r>
              <a:rPr lang="en-US" b="1" dirty="0">
                <a:latin typeface="+mn-lt"/>
              </a:rPr>
              <a:t>Manhattan's Priciest Accommodations and Affordable Options in Williamsburg, Cozy Brooklyn with High Availability</a:t>
            </a:r>
            <a:endParaRPr lang="en-IN" b="1" dirty="0">
              <a:latin typeface="+mn-lt"/>
            </a:endParaRPr>
          </a:p>
        </p:txBody>
      </p:sp>
      <p:sp>
        <p:nvSpPr>
          <p:cNvPr id="3" name="Content Placeholder 2"/>
          <p:cNvSpPr>
            <a:spLocks noGrp="1"/>
          </p:cNvSpPr>
          <p:nvPr>
            <p:ph idx="1"/>
          </p:nvPr>
        </p:nvSpPr>
        <p:spPr>
          <a:xfrm>
            <a:off x="545524" y="1706802"/>
            <a:ext cx="11554689" cy="2543078"/>
          </a:xfrm>
        </p:spPr>
        <p:txBody>
          <a:bodyPr>
            <a:normAutofit/>
          </a:bodyPr>
          <a:lstStyle/>
          <a:p>
            <a:r>
              <a:rPr lang="en-US" sz="2000" b="1" dirty="0"/>
              <a:t>The 'Entire home/apt' room type in Manhattan is the most expensive at $</a:t>
            </a:r>
            <a:r>
              <a:rPr lang="en-US" sz="2000" b="1" dirty="0" smtClean="0"/>
              <a:t>205, </a:t>
            </a:r>
            <a:r>
              <a:rPr lang="en-US" sz="2000" b="1" dirty="0"/>
              <a:t>while 'Private rooms' in Manhattan and Brooklyn have the highest average prices.</a:t>
            </a:r>
          </a:p>
          <a:p>
            <a:r>
              <a:rPr lang="en-US" sz="2000" b="1" dirty="0"/>
              <a:t>The cheapest room type is 'Shared room', with the lowest average price of $50.5 in Brooklyn.</a:t>
            </a:r>
          </a:p>
          <a:p>
            <a:r>
              <a:rPr lang="en-US" sz="2000" b="1" dirty="0"/>
              <a:t>Williamsburg, Cozy Brooklyn, and Home Away from Home have the highest availability and lower prices ($85 &amp; $93), making them great choices for customers.</a:t>
            </a:r>
          </a:p>
          <a:p>
            <a:endParaRPr lang="en-IN" sz="2000" b="1"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869" y="3786523"/>
            <a:ext cx="5460423" cy="2927927"/>
          </a:xfrm>
          <a:prstGeom prst="rect">
            <a:avLst/>
          </a:prstGeom>
          <a:effectLst>
            <a:glow rad="139700">
              <a:schemeClr val="tx1">
                <a:alpha val="40000"/>
              </a:schemeClr>
            </a:glo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15" y="3786523"/>
            <a:ext cx="5460423" cy="2927927"/>
          </a:xfrm>
          <a:prstGeom prst="rect">
            <a:avLst/>
          </a:prstGeom>
          <a:effectLst>
            <a:glow rad="139700">
              <a:schemeClr val="tx1">
                <a:alpha val="40000"/>
              </a:schemeClr>
            </a:glow>
          </a:effectLst>
        </p:spPr>
      </p:pic>
    </p:spTree>
    <p:extLst>
      <p:ext uri="{BB962C8B-B14F-4D97-AF65-F5344CB8AC3E}">
        <p14:creationId xmlns:p14="http://schemas.microsoft.com/office/powerpoint/2010/main" val="2436443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cap="none" dirty="0" smtClean="0">
                <a:latin typeface="+mn-lt"/>
                <a:cs typeface="Times New Roman" panose="02020603050405020304" pitchFamily="18" charset="0"/>
              </a:rPr>
              <a:t>RECOMMENDATIONS</a:t>
            </a:r>
            <a:endParaRPr lang="en-IN" sz="4000" b="1" cap="none" dirty="0">
              <a:latin typeface="+mn-lt"/>
            </a:endParaRPr>
          </a:p>
        </p:txBody>
      </p:sp>
      <p:sp>
        <p:nvSpPr>
          <p:cNvPr id="3" name="Content Placeholder 2"/>
          <p:cNvSpPr>
            <a:spLocks noGrp="1"/>
          </p:cNvSpPr>
          <p:nvPr>
            <p:ph idx="1"/>
          </p:nvPr>
        </p:nvSpPr>
        <p:spPr>
          <a:xfrm>
            <a:off x="685801" y="2142067"/>
            <a:ext cx="10879281" cy="3649133"/>
          </a:xfrm>
        </p:spPr>
        <p:txBody>
          <a:bodyPr>
            <a:normAutofit/>
          </a:bodyPr>
          <a:lstStyle/>
          <a:p>
            <a:r>
              <a:rPr lang="en-US" sz="2000" b="1" dirty="0">
                <a:solidFill>
                  <a:srgbClr val="FFFF00"/>
                </a:solidFill>
              </a:rPr>
              <a:t>Increase the focus on high-priced listings </a:t>
            </a:r>
            <a:r>
              <a:rPr lang="en-US" sz="2000" b="1" dirty="0"/>
              <a:t>in Manhattan, which is the most lucrative area on the platform, and prioritize marketing efforts </a:t>
            </a:r>
            <a:r>
              <a:rPr lang="en-US" sz="2000" b="1" dirty="0" smtClean="0"/>
              <a:t>toward </a:t>
            </a:r>
            <a:r>
              <a:rPr lang="en-US" sz="2000" b="1" dirty="0"/>
              <a:t>the properties of the top 5 hosts with the highest number of reviews.</a:t>
            </a:r>
          </a:p>
          <a:p>
            <a:r>
              <a:rPr lang="en-US" sz="2000" b="1" dirty="0">
                <a:solidFill>
                  <a:srgbClr val="FFFF00"/>
                </a:solidFill>
              </a:rPr>
              <a:t>Capitalize on the majority of customers' preference </a:t>
            </a:r>
            <a:r>
              <a:rPr lang="en-US" sz="2000" b="1" dirty="0"/>
              <a:t>for a price range between </a:t>
            </a:r>
            <a:r>
              <a:rPr lang="en-US" sz="2000" b="1" dirty="0" smtClean="0"/>
              <a:t>$81 </a:t>
            </a:r>
            <a:r>
              <a:rPr lang="en-US" sz="2000" b="1" dirty="0"/>
              <a:t>to $</a:t>
            </a:r>
            <a:r>
              <a:rPr lang="en-US" sz="2000" b="1" dirty="0" smtClean="0"/>
              <a:t>160</a:t>
            </a:r>
            <a:r>
              <a:rPr lang="en-US" sz="2000" b="1" dirty="0"/>
              <a:t>, as reflected in their reviews, by encouraging hosts to price their listings within this range to increase demand and revenue.</a:t>
            </a:r>
          </a:p>
          <a:p>
            <a:r>
              <a:rPr lang="en-US" sz="2000" b="1" dirty="0">
                <a:solidFill>
                  <a:srgbClr val="FFFF00"/>
                </a:solidFill>
              </a:rPr>
              <a:t>Improve the data preparation phase</a:t>
            </a:r>
            <a:r>
              <a:rPr lang="en-US" sz="2000" b="1" dirty="0"/>
              <a:t> by standardizing data collection and cleaning processes and incorporating </a:t>
            </a:r>
            <a:r>
              <a:rPr lang="en-IN" sz="2000" b="1" dirty="0"/>
              <a:t>advanced analytics </a:t>
            </a:r>
            <a:r>
              <a:rPr lang="en-IN" sz="2000" b="1" dirty="0" smtClean="0"/>
              <a:t>tools </a:t>
            </a:r>
            <a:r>
              <a:rPr lang="en-US" sz="2000" b="1" dirty="0" smtClean="0"/>
              <a:t>to </a:t>
            </a:r>
            <a:r>
              <a:rPr lang="en-US" sz="2000" b="1" dirty="0"/>
              <a:t>automate the data cleaning and feature engineering processes, to improve the accuracy and efficiency of the analysis.</a:t>
            </a:r>
          </a:p>
          <a:p>
            <a:endParaRPr lang="en-IN" sz="2000" b="1" dirty="0"/>
          </a:p>
        </p:txBody>
      </p:sp>
    </p:spTree>
    <p:extLst>
      <p:ext uri="{BB962C8B-B14F-4D97-AF65-F5344CB8AC3E}">
        <p14:creationId xmlns:p14="http://schemas.microsoft.com/office/powerpoint/2010/main" val="1501300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739</TotalTime>
  <Words>919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Calibri Light</vt:lpstr>
      <vt:lpstr>Times New Roman</vt:lpstr>
      <vt:lpstr>Wingdings</vt:lpstr>
      <vt:lpstr>Celestial</vt:lpstr>
      <vt:lpstr>PowerPoint Presentation</vt:lpstr>
      <vt:lpstr>PowerPoint Presentation</vt:lpstr>
      <vt:lpstr>OBJECTIVES</vt:lpstr>
      <vt:lpstr> Background </vt:lpstr>
      <vt:lpstr>DATA LIFE CYCLE &amp; ANALYSIS METHOD</vt:lpstr>
      <vt:lpstr>Decoding Airbnb Growth in NY: Property, Customer, &amp; Host Insights</vt:lpstr>
      <vt:lpstr>NYC Airbnb Top Performers: Insights on Hosts, Locations, and Listings</vt:lpstr>
      <vt:lpstr>Manhattan's Priciest Accommodations and Affordable Options in Williamsburg, Cozy Brooklyn with High Availability</vt:lpstr>
      <vt:lpstr>RECOMMENDATIONS</vt:lpstr>
      <vt:lpstr>Appendix – Data Source  The Columns In The Dataset Are Self-explanatory. You Can Refer To The Diagram Given Below To Get A Better Idea Of What Each Column Signifies.</vt:lpstr>
      <vt:lpstr>Appendix – Data Methodology</vt:lpstr>
      <vt:lpstr>DATA MODEL ASSUMPTIONS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sudheer n poojari</dc:creator>
  <cp:lastModifiedBy>sudheer n poojari</cp:lastModifiedBy>
  <cp:revision>39</cp:revision>
  <dcterms:created xsi:type="dcterms:W3CDTF">2023-05-05T08:14:56Z</dcterms:created>
  <dcterms:modified xsi:type="dcterms:W3CDTF">2023-05-07T06:55:44Z</dcterms:modified>
</cp:coreProperties>
</file>