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260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6277" y="827715"/>
            <a:ext cx="8511245" cy="579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965" y="500267"/>
            <a:ext cx="8513869" cy="1201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4965" y="2404109"/>
            <a:ext cx="8510270" cy="3258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028" y="1873250"/>
            <a:ext cx="9017635" cy="2024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9400"/>
              </a:lnSpc>
              <a:spcBef>
                <a:spcPts val="90"/>
              </a:spcBef>
              <a:tabLst>
                <a:tab pos="2726690" algn="l"/>
              </a:tabLst>
            </a:pPr>
            <a:r>
              <a:rPr sz="4000" spc="-200" dirty="0">
                <a:solidFill>
                  <a:srgbClr val="002060"/>
                </a:solidFill>
                <a:latin typeface="Arial Black"/>
                <a:cs typeface="Arial Black"/>
              </a:rPr>
              <a:t>Characterizing </a:t>
            </a:r>
            <a:r>
              <a:rPr sz="4000" spc="-185" dirty="0">
                <a:solidFill>
                  <a:srgbClr val="002060"/>
                </a:solidFill>
                <a:latin typeface="Arial Black"/>
                <a:cs typeface="Arial Black"/>
              </a:rPr>
              <a:t>and </a:t>
            </a:r>
            <a:r>
              <a:rPr sz="4000" spc="-245" dirty="0">
                <a:solidFill>
                  <a:srgbClr val="002060"/>
                </a:solidFill>
                <a:latin typeface="Arial Black"/>
                <a:cs typeface="Arial Black"/>
              </a:rPr>
              <a:t>Predicting  </a:t>
            </a:r>
            <a:r>
              <a:rPr sz="4000" spc="-204" dirty="0">
                <a:solidFill>
                  <a:srgbClr val="002060"/>
                </a:solidFill>
                <a:latin typeface="Arial Black"/>
                <a:cs typeface="Arial Black"/>
              </a:rPr>
              <a:t>Early </a:t>
            </a:r>
            <a:r>
              <a:rPr sz="4000" spc="-475" dirty="0">
                <a:solidFill>
                  <a:srgbClr val="002060"/>
                </a:solidFill>
                <a:latin typeface="Arial Black"/>
                <a:cs typeface="Arial Black"/>
              </a:rPr>
              <a:t>Reviewers </a:t>
            </a:r>
            <a:r>
              <a:rPr sz="4000" spc="-5" dirty="0">
                <a:solidFill>
                  <a:srgbClr val="002060"/>
                </a:solidFill>
                <a:latin typeface="Arial Black"/>
                <a:cs typeface="Arial Black"/>
              </a:rPr>
              <a:t>for </a:t>
            </a:r>
            <a:r>
              <a:rPr sz="4000" spc="-315" dirty="0">
                <a:solidFill>
                  <a:srgbClr val="002060"/>
                </a:solidFill>
                <a:latin typeface="Arial Black"/>
                <a:cs typeface="Arial Black"/>
              </a:rPr>
              <a:t>Effective  </a:t>
            </a:r>
            <a:r>
              <a:rPr sz="4000" spc="-270" dirty="0">
                <a:solidFill>
                  <a:srgbClr val="002060"/>
                </a:solidFill>
                <a:latin typeface="Arial Black"/>
                <a:cs typeface="Arial Black"/>
              </a:rPr>
              <a:t>Product	</a:t>
            </a:r>
            <a:r>
              <a:rPr sz="4000" spc="-170" dirty="0">
                <a:solidFill>
                  <a:srgbClr val="002060"/>
                </a:solidFill>
                <a:latin typeface="Arial Black"/>
                <a:cs typeface="Arial Black"/>
              </a:rPr>
              <a:t>on </a:t>
            </a:r>
            <a:r>
              <a:rPr sz="4000" spc="-430" dirty="0">
                <a:solidFill>
                  <a:srgbClr val="002060"/>
                </a:solidFill>
                <a:latin typeface="Arial Black"/>
                <a:cs typeface="Arial Black"/>
              </a:rPr>
              <a:t>Ecommerce  </a:t>
            </a:r>
            <a:r>
              <a:rPr sz="4000" spc="-345" dirty="0">
                <a:solidFill>
                  <a:srgbClr val="002060"/>
                </a:solidFill>
                <a:latin typeface="Arial Black"/>
                <a:cs typeface="Arial Black"/>
              </a:rPr>
              <a:t>Websites</a:t>
            </a:r>
            <a:endParaRPr sz="4000" dirty="0">
              <a:latin typeface="Arial Black"/>
              <a:cs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700" y="5302250"/>
            <a:ext cx="50419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260475"/>
            <a:r>
              <a:rPr lang="en-IN" sz="2000" b="1" i="1" dirty="0" smtClean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Presented By : </a:t>
            </a:r>
            <a:r>
              <a:rPr lang="en-IN" sz="1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                                                                 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</a:t>
            </a:r>
            <a:endParaRPr lang="en-IN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SIRIPURAPU SANDEEP KUMAR-(19000I0032)</a:t>
            </a:r>
          </a:p>
          <a:p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MITUKULA ANIL-(19000I0031)</a:t>
            </a:r>
          </a:p>
        </p:txBody>
      </p:sp>
      <p:sp>
        <p:nvSpPr>
          <p:cNvPr id="6" name="Rectangle 5"/>
          <p:cNvSpPr/>
          <p:nvPr/>
        </p:nvSpPr>
        <p:spPr>
          <a:xfrm>
            <a:off x="5435600" y="5456137"/>
            <a:ext cx="42500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: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M.Venugopal Reddy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,KU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965" y="827715"/>
            <a:ext cx="654304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HARDWARE</a:t>
            </a:r>
            <a:r>
              <a:rPr spc="31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952" y="2053724"/>
            <a:ext cx="193992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14045" indent="-601980">
              <a:lnSpc>
                <a:spcPct val="100000"/>
              </a:lnSpc>
              <a:spcBef>
                <a:spcPts val="90"/>
              </a:spcBef>
              <a:buFont typeface="Noto Sans Symbols"/>
              <a:buChar char="➢"/>
              <a:tabLst>
                <a:tab pos="614045" algn="l"/>
                <a:tab pos="614680" algn="l"/>
              </a:tabLst>
            </a:pPr>
            <a:r>
              <a:rPr sz="2100" spc="35" dirty="0">
                <a:latin typeface="Georgia"/>
                <a:cs typeface="Georgia"/>
              </a:rPr>
              <a:t>P</a:t>
            </a:r>
            <a:r>
              <a:rPr sz="2100" spc="125" dirty="0">
                <a:latin typeface="Georgia"/>
                <a:cs typeface="Georgia"/>
              </a:rPr>
              <a:t>r</a:t>
            </a:r>
            <a:r>
              <a:rPr sz="2100" spc="185" dirty="0">
                <a:latin typeface="Georgia"/>
                <a:cs typeface="Georgia"/>
              </a:rPr>
              <a:t>o</a:t>
            </a:r>
            <a:r>
              <a:rPr sz="2100" spc="145" dirty="0">
                <a:latin typeface="Georgia"/>
                <a:cs typeface="Georgia"/>
              </a:rPr>
              <a:t>c</a:t>
            </a:r>
            <a:r>
              <a:rPr sz="2100" spc="80" dirty="0">
                <a:latin typeface="Georgia"/>
                <a:cs typeface="Georgia"/>
              </a:rPr>
              <a:t>e</a:t>
            </a:r>
            <a:r>
              <a:rPr sz="2100" spc="190" dirty="0">
                <a:latin typeface="Georgia"/>
                <a:cs typeface="Georgia"/>
              </a:rPr>
              <a:t>ss</a:t>
            </a:r>
            <a:r>
              <a:rPr sz="2100" spc="185" dirty="0">
                <a:latin typeface="Georgia"/>
                <a:cs typeface="Georgia"/>
              </a:rPr>
              <a:t>o</a:t>
            </a:r>
            <a:r>
              <a:rPr sz="2100" spc="105" dirty="0">
                <a:latin typeface="Georgia"/>
                <a:cs typeface="Georgia"/>
              </a:rPr>
              <a:t>r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9545" y="2053724"/>
            <a:ext cx="186690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06070" algn="l"/>
              </a:tabLst>
            </a:pPr>
            <a:r>
              <a:rPr sz="2100" spc="215" dirty="0">
                <a:latin typeface="Georgia"/>
                <a:cs typeface="Georgia"/>
              </a:rPr>
              <a:t>-	</a:t>
            </a:r>
            <a:r>
              <a:rPr sz="2100" spc="40" dirty="0">
                <a:latin typeface="Georgia"/>
                <a:cs typeface="Georgia"/>
              </a:rPr>
              <a:t>Pentium</a:t>
            </a:r>
            <a:r>
              <a:rPr sz="2100" spc="105" dirty="0">
                <a:latin typeface="Georgia"/>
                <a:cs typeface="Georgia"/>
              </a:rPr>
              <a:t> </a:t>
            </a:r>
            <a:r>
              <a:rPr sz="2100" spc="-110" dirty="0">
                <a:latin typeface="Georgia"/>
                <a:cs typeface="Georgia"/>
              </a:rPr>
              <a:t>–IV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952" y="2915317"/>
            <a:ext cx="113982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0225" indent="-518159">
              <a:lnSpc>
                <a:spcPct val="100000"/>
              </a:lnSpc>
              <a:spcBef>
                <a:spcPts val="90"/>
              </a:spcBef>
              <a:buFont typeface="Noto Sans Symbols"/>
              <a:buChar char="➢"/>
              <a:tabLst>
                <a:tab pos="530225" algn="l"/>
                <a:tab pos="530860" algn="l"/>
              </a:tabLst>
            </a:pPr>
            <a:r>
              <a:rPr sz="2100" spc="-50" dirty="0">
                <a:latin typeface="Georgia"/>
                <a:cs typeface="Georgia"/>
              </a:rPr>
              <a:t>R</a:t>
            </a:r>
            <a:r>
              <a:rPr sz="2100" spc="-90" dirty="0">
                <a:latin typeface="Georgia"/>
                <a:cs typeface="Georgia"/>
              </a:rPr>
              <a:t>A</a:t>
            </a:r>
            <a:r>
              <a:rPr sz="2100" spc="-10" dirty="0">
                <a:latin typeface="Georgia"/>
                <a:cs typeface="Georgia"/>
              </a:rPr>
              <a:t>M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3609" y="2915317"/>
            <a:ext cx="177228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9890" algn="l"/>
              </a:tabLst>
            </a:pPr>
            <a:r>
              <a:rPr sz="2100" spc="215" dirty="0">
                <a:latin typeface="Georgia"/>
                <a:cs typeface="Georgia"/>
              </a:rPr>
              <a:t>-	</a:t>
            </a:r>
            <a:r>
              <a:rPr sz="2100" spc="-10" dirty="0">
                <a:latin typeface="Georgia"/>
                <a:cs typeface="Georgia"/>
              </a:rPr>
              <a:t>4 </a:t>
            </a:r>
            <a:r>
              <a:rPr sz="2100" spc="-25" dirty="0">
                <a:latin typeface="Georgia"/>
                <a:cs typeface="Georgia"/>
              </a:rPr>
              <a:t>GB</a:t>
            </a:r>
            <a:r>
              <a:rPr sz="2100" spc="280" dirty="0">
                <a:latin typeface="Georgia"/>
                <a:cs typeface="Georgia"/>
              </a:rPr>
              <a:t> </a:t>
            </a:r>
            <a:r>
              <a:rPr sz="2100" spc="15" dirty="0">
                <a:latin typeface="Georgia"/>
                <a:cs typeface="Georgia"/>
              </a:rPr>
              <a:t>(min)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952" y="3776924"/>
            <a:ext cx="187134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0225" indent="-518159">
              <a:lnSpc>
                <a:spcPct val="100000"/>
              </a:lnSpc>
              <a:spcBef>
                <a:spcPts val="90"/>
              </a:spcBef>
              <a:buFont typeface="Noto Sans Symbols"/>
              <a:buChar char="➢"/>
              <a:tabLst>
                <a:tab pos="530225" algn="l"/>
                <a:tab pos="530860" algn="l"/>
              </a:tabLst>
            </a:pPr>
            <a:r>
              <a:rPr sz="2100" spc="100" dirty="0">
                <a:latin typeface="Georgia"/>
                <a:cs typeface="Georgia"/>
              </a:rPr>
              <a:t>Hard</a:t>
            </a:r>
            <a:r>
              <a:rPr sz="2100" spc="110" dirty="0">
                <a:latin typeface="Georgia"/>
                <a:cs typeface="Georgia"/>
              </a:rPr>
              <a:t> </a:t>
            </a:r>
            <a:r>
              <a:rPr sz="2100" spc="70" dirty="0">
                <a:latin typeface="Georgia"/>
                <a:cs typeface="Georgia"/>
              </a:rPr>
              <a:t>Disk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5624" y="3776924"/>
            <a:ext cx="117157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9890" algn="l"/>
              </a:tabLst>
            </a:pPr>
            <a:r>
              <a:rPr sz="2100" spc="215" dirty="0">
                <a:latin typeface="Georgia"/>
                <a:cs typeface="Georgia"/>
              </a:rPr>
              <a:t>-	</a:t>
            </a:r>
            <a:r>
              <a:rPr sz="2100" spc="45" dirty="0">
                <a:latin typeface="Georgia"/>
                <a:cs typeface="Georgia"/>
              </a:rPr>
              <a:t>20 </a:t>
            </a:r>
            <a:r>
              <a:rPr sz="2100" spc="-25" dirty="0">
                <a:latin typeface="Georgia"/>
                <a:cs typeface="Georgia"/>
              </a:rPr>
              <a:t>GB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952" y="4638517"/>
            <a:ext cx="188277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0225" indent="-518159">
              <a:lnSpc>
                <a:spcPct val="100000"/>
              </a:lnSpc>
              <a:spcBef>
                <a:spcPts val="90"/>
              </a:spcBef>
              <a:buFont typeface="Noto Sans Symbols"/>
              <a:buChar char="➢"/>
              <a:tabLst>
                <a:tab pos="530225" algn="l"/>
                <a:tab pos="530860" algn="l"/>
              </a:tabLst>
            </a:pPr>
            <a:r>
              <a:rPr sz="2100" spc="-5" dirty="0">
                <a:latin typeface="Georgia"/>
                <a:cs typeface="Georgia"/>
              </a:rPr>
              <a:t>Key</a:t>
            </a:r>
            <a:r>
              <a:rPr sz="2100" spc="110" dirty="0">
                <a:latin typeface="Georgia"/>
                <a:cs typeface="Georgia"/>
              </a:rPr>
              <a:t> </a:t>
            </a:r>
            <a:r>
              <a:rPr sz="2100" spc="140" dirty="0">
                <a:latin typeface="Georgia"/>
                <a:cs typeface="Georgia"/>
              </a:rPr>
              <a:t>Board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9617" y="4638517"/>
            <a:ext cx="424751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9890" algn="l"/>
              </a:tabLst>
            </a:pPr>
            <a:r>
              <a:rPr sz="2100" spc="215" dirty="0">
                <a:latin typeface="Georgia"/>
                <a:cs typeface="Georgia"/>
              </a:rPr>
              <a:t>-	</a:t>
            </a:r>
            <a:r>
              <a:rPr sz="2100" spc="135" dirty="0">
                <a:latin typeface="Georgia"/>
                <a:cs typeface="Georgia"/>
              </a:rPr>
              <a:t>Standard </a:t>
            </a:r>
            <a:r>
              <a:rPr sz="2100" spc="100" dirty="0">
                <a:latin typeface="Georgia"/>
                <a:cs typeface="Georgia"/>
              </a:rPr>
              <a:t>Windows</a:t>
            </a:r>
            <a:r>
              <a:rPr sz="2100" spc="225" dirty="0">
                <a:latin typeface="Georgia"/>
                <a:cs typeface="Georgia"/>
              </a:rPr>
              <a:t> </a:t>
            </a:r>
            <a:r>
              <a:rPr sz="2100" spc="100" dirty="0">
                <a:latin typeface="Georgia"/>
                <a:cs typeface="Georgia"/>
              </a:rPr>
              <a:t>Keyboard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952" y="5500123"/>
            <a:ext cx="141541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0225" indent="-518159">
              <a:lnSpc>
                <a:spcPct val="100000"/>
              </a:lnSpc>
              <a:spcBef>
                <a:spcPts val="90"/>
              </a:spcBef>
              <a:buFont typeface="Noto Sans Symbols"/>
              <a:buChar char="➢"/>
              <a:tabLst>
                <a:tab pos="530225" algn="l"/>
                <a:tab pos="530860" algn="l"/>
              </a:tabLst>
            </a:pPr>
            <a:r>
              <a:rPr sz="2100" spc="30" dirty="0">
                <a:latin typeface="Georgia"/>
                <a:cs typeface="Georgia"/>
              </a:rPr>
              <a:t>M</a:t>
            </a:r>
            <a:r>
              <a:rPr sz="2100" spc="185" dirty="0">
                <a:latin typeface="Georgia"/>
                <a:cs typeface="Georgia"/>
              </a:rPr>
              <a:t>o</a:t>
            </a:r>
            <a:r>
              <a:rPr sz="2100" spc="110" dirty="0">
                <a:latin typeface="Georgia"/>
                <a:cs typeface="Georgia"/>
              </a:rPr>
              <a:t>u</a:t>
            </a:r>
            <a:r>
              <a:rPr sz="2100" spc="190" dirty="0">
                <a:latin typeface="Georgia"/>
                <a:cs typeface="Georgia"/>
              </a:rPr>
              <a:t>s</a:t>
            </a:r>
            <a:r>
              <a:rPr sz="2100" spc="114" dirty="0">
                <a:latin typeface="Georgia"/>
                <a:cs typeface="Georgia"/>
              </a:rPr>
              <a:t>e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1560" y="5500123"/>
            <a:ext cx="390588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06070" algn="l"/>
              </a:tabLst>
            </a:pPr>
            <a:r>
              <a:rPr sz="2100" spc="215" dirty="0">
                <a:latin typeface="Georgia"/>
                <a:cs typeface="Georgia"/>
              </a:rPr>
              <a:t>-	</a:t>
            </a:r>
            <a:r>
              <a:rPr sz="2100" spc="-55" dirty="0">
                <a:latin typeface="Georgia"/>
                <a:cs typeface="Georgia"/>
              </a:rPr>
              <a:t>Two </a:t>
            </a:r>
            <a:r>
              <a:rPr sz="2100" spc="145" dirty="0">
                <a:latin typeface="Georgia"/>
                <a:cs typeface="Georgia"/>
              </a:rPr>
              <a:t>or </a:t>
            </a:r>
            <a:r>
              <a:rPr sz="2100" spc="45" dirty="0">
                <a:latin typeface="Georgia"/>
                <a:cs typeface="Georgia"/>
              </a:rPr>
              <a:t>Three </a:t>
            </a:r>
            <a:r>
              <a:rPr sz="2100" spc="85" dirty="0">
                <a:latin typeface="Georgia"/>
                <a:cs typeface="Georgia"/>
              </a:rPr>
              <a:t>Button</a:t>
            </a:r>
            <a:r>
              <a:rPr sz="2100" spc="5" dirty="0">
                <a:latin typeface="Georgia"/>
                <a:cs typeface="Georgia"/>
              </a:rPr>
              <a:t> </a:t>
            </a:r>
            <a:r>
              <a:rPr sz="2100" spc="125" dirty="0">
                <a:latin typeface="Georgia"/>
                <a:cs typeface="Georgia"/>
              </a:rPr>
              <a:t>Mouse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2952" y="6361729"/>
            <a:ext cx="160401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0225" indent="-518159">
              <a:lnSpc>
                <a:spcPct val="100000"/>
              </a:lnSpc>
              <a:spcBef>
                <a:spcPts val="90"/>
              </a:spcBef>
              <a:buFont typeface="Noto Sans Symbols"/>
              <a:buChar char="➢"/>
              <a:tabLst>
                <a:tab pos="530225" algn="l"/>
                <a:tab pos="530860" algn="l"/>
              </a:tabLst>
            </a:pPr>
            <a:r>
              <a:rPr sz="2100" spc="30" dirty="0">
                <a:latin typeface="Georgia"/>
                <a:cs typeface="Georgia"/>
              </a:rPr>
              <a:t>M</a:t>
            </a:r>
            <a:r>
              <a:rPr sz="2100" spc="185" dirty="0">
                <a:latin typeface="Georgia"/>
                <a:cs typeface="Georgia"/>
              </a:rPr>
              <a:t>o</a:t>
            </a:r>
            <a:r>
              <a:rPr sz="2100" spc="75" dirty="0">
                <a:latin typeface="Georgia"/>
                <a:cs typeface="Georgia"/>
              </a:rPr>
              <a:t>n</a:t>
            </a:r>
            <a:r>
              <a:rPr sz="2100" spc="40" dirty="0">
                <a:latin typeface="Georgia"/>
                <a:cs typeface="Georgia"/>
              </a:rPr>
              <a:t>it</a:t>
            </a:r>
            <a:r>
              <a:rPr sz="2100" spc="185" dirty="0">
                <a:latin typeface="Georgia"/>
                <a:cs typeface="Georgia"/>
              </a:rPr>
              <a:t>o</a:t>
            </a:r>
            <a:r>
              <a:rPr sz="2100" spc="105" dirty="0">
                <a:latin typeface="Georgia"/>
                <a:cs typeface="Georgia"/>
              </a:rPr>
              <a:t>r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5588" y="6361729"/>
            <a:ext cx="110680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9890" algn="l"/>
              </a:tabLst>
            </a:pPr>
            <a:r>
              <a:rPr sz="2100" spc="215" dirty="0">
                <a:latin typeface="Georgia"/>
                <a:cs typeface="Georgia"/>
              </a:rPr>
              <a:t>-	</a:t>
            </a:r>
            <a:r>
              <a:rPr sz="2100" spc="140" dirty="0">
                <a:latin typeface="Georgia"/>
                <a:cs typeface="Georgia"/>
              </a:rPr>
              <a:t>S</a:t>
            </a:r>
            <a:r>
              <a:rPr sz="2100" spc="25" dirty="0">
                <a:latin typeface="Georgia"/>
                <a:cs typeface="Georgia"/>
              </a:rPr>
              <a:t>V</a:t>
            </a:r>
            <a:r>
              <a:rPr sz="2100" spc="-95" dirty="0">
                <a:latin typeface="Georgia"/>
                <a:cs typeface="Georgia"/>
              </a:rPr>
              <a:t>G</a:t>
            </a:r>
            <a:r>
              <a:rPr sz="2100" spc="-60" dirty="0">
                <a:latin typeface="Georgia"/>
                <a:cs typeface="Georgia"/>
              </a:rPr>
              <a:t>A</a:t>
            </a:r>
            <a:endParaRPr sz="21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965" y="827715"/>
            <a:ext cx="378396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5" dirty="0"/>
              <a:t>CLASS</a:t>
            </a:r>
            <a:r>
              <a:rPr spc="310" dirty="0"/>
              <a:t> </a:t>
            </a:r>
            <a:r>
              <a:rPr spc="-75" dirty="0"/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3392628" y="2307263"/>
            <a:ext cx="3383133" cy="4224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052" y="829901"/>
            <a:ext cx="552259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SYSTEM</a:t>
            </a:r>
            <a:r>
              <a:rPr spc="320" dirty="0"/>
              <a:t> </a:t>
            </a:r>
            <a:r>
              <a:rPr spc="-60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394997" y="1496771"/>
            <a:ext cx="7351289" cy="5415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265" y="827715"/>
            <a:ext cx="523811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4379595" algn="l"/>
              </a:tabLst>
            </a:pPr>
            <a:r>
              <a:rPr spc="-195" dirty="0"/>
              <a:t>I</a:t>
            </a:r>
            <a:r>
              <a:rPr spc="75" dirty="0"/>
              <a:t>M</a:t>
            </a:r>
            <a:r>
              <a:rPr spc="114" dirty="0"/>
              <a:t>P</a:t>
            </a:r>
            <a:r>
              <a:rPr spc="-195" dirty="0"/>
              <a:t>L</a:t>
            </a:r>
            <a:r>
              <a:rPr spc="-45" dirty="0"/>
              <a:t>E</a:t>
            </a:r>
            <a:r>
              <a:rPr spc="75" dirty="0"/>
              <a:t>M</a:t>
            </a:r>
            <a:r>
              <a:rPr spc="-45" dirty="0"/>
              <a:t>E</a:t>
            </a:r>
            <a:r>
              <a:rPr spc="204" dirty="0"/>
              <a:t>N</a:t>
            </a:r>
            <a:r>
              <a:rPr spc="-470" dirty="0"/>
              <a:t>T</a:t>
            </a:r>
            <a:r>
              <a:rPr spc="-215" dirty="0"/>
              <a:t>A</a:t>
            </a:r>
            <a:r>
              <a:rPr spc="-250" dirty="0"/>
              <a:t>T</a:t>
            </a:r>
            <a:r>
              <a:rPr spc="-195" dirty="0"/>
              <a:t>I</a:t>
            </a:r>
            <a:r>
              <a:rPr spc="180" dirty="0"/>
              <a:t>O</a:t>
            </a:r>
            <a:r>
              <a:rPr spc="120" dirty="0"/>
              <a:t>N</a:t>
            </a:r>
            <a:r>
              <a:rPr sz="1950" spc="-142" baseline="66239" dirty="0"/>
              <a:t>•</a:t>
            </a:r>
            <a:r>
              <a:rPr sz="1950" baseline="66239" dirty="0"/>
              <a:t>	</a:t>
            </a:r>
            <a:r>
              <a:rPr sz="1950" spc="7" baseline="55555" dirty="0"/>
              <a:t>M</a:t>
            </a:r>
            <a:r>
              <a:rPr sz="1950" spc="60" baseline="55555" dirty="0"/>
              <a:t>y</a:t>
            </a:r>
            <a:r>
              <a:rPr sz="1950" spc="157" baseline="55555" dirty="0"/>
              <a:t> </a:t>
            </a:r>
            <a:r>
              <a:rPr sz="1950" spc="-37" baseline="55555" dirty="0"/>
              <a:t>P</a:t>
            </a:r>
            <a:r>
              <a:rPr sz="1950" spc="179" baseline="55555" dirty="0"/>
              <a:t>r</a:t>
            </a:r>
            <a:r>
              <a:rPr sz="1950" spc="104" baseline="55555" dirty="0"/>
              <a:t>o</a:t>
            </a:r>
            <a:r>
              <a:rPr sz="1950" spc="179" baseline="55555" dirty="0"/>
              <a:t>ﬁ</a:t>
            </a:r>
            <a:r>
              <a:rPr sz="1950" spc="97" baseline="55555" dirty="0"/>
              <a:t>l</a:t>
            </a:r>
            <a:r>
              <a:rPr sz="1950" spc="127" baseline="55555" dirty="0"/>
              <a:t>e</a:t>
            </a:r>
            <a:endParaRPr sz="1950" baseline="55555"/>
          </a:p>
        </p:txBody>
      </p:sp>
      <p:sp>
        <p:nvSpPr>
          <p:cNvPr id="3" name="object 3"/>
          <p:cNvSpPr txBox="1"/>
          <p:nvPr/>
        </p:nvSpPr>
        <p:spPr>
          <a:xfrm>
            <a:off x="597893" y="1670885"/>
            <a:ext cx="3767454" cy="550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3210" indent="-182245">
              <a:lnSpc>
                <a:spcPct val="100000"/>
              </a:lnSpc>
              <a:spcBef>
                <a:spcPts val="90"/>
              </a:spcBef>
              <a:buFont typeface="Georgia"/>
              <a:buChar char="•"/>
              <a:tabLst>
                <a:tab pos="283845" algn="l"/>
              </a:tabLst>
            </a:pPr>
            <a:r>
              <a:rPr sz="1550" spc="-65" dirty="0">
                <a:latin typeface="Arial Black"/>
                <a:cs typeface="Arial Black"/>
              </a:rPr>
              <a:t>ADMIN</a:t>
            </a:r>
            <a:endParaRPr sz="15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Georgia"/>
              <a:buChar char="•"/>
            </a:pPr>
            <a:endParaRPr sz="2650">
              <a:latin typeface="Arial Black"/>
              <a:cs typeface="Arial Black"/>
            </a:endParaRPr>
          </a:p>
          <a:p>
            <a:pPr marL="283210" indent="-182245">
              <a:lnSpc>
                <a:spcPct val="100000"/>
              </a:lnSpc>
              <a:buChar char="•"/>
              <a:tabLst>
                <a:tab pos="283845" algn="l"/>
              </a:tabLst>
            </a:pPr>
            <a:r>
              <a:rPr sz="1550" spc="55" dirty="0">
                <a:latin typeface="Georgia"/>
                <a:cs typeface="Georgia"/>
              </a:rPr>
              <a:t>View </a:t>
            </a:r>
            <a:r>
              <a:rPr sz="1550" spc="-15" dirty="0">
                <a:latin typeface="Georgia"/>
                <a:cs typeface="Georgia"/>
              </a:rPr>
              <a:t>All </a:t>
            </a:r>
            <a:r>
              <a:rPr sz="1550" spc="75" dirty="0">
                <a:latin typeface="Georgia"/>
                <a:cs typeface="Georgia"/>
              </a:rPr>
              <a:t>Users </a:t>
            </a:r>
            <a:r>
              <a:rPr sz="1550" spc="110" dirty="0">
                <a:latin typeface="Georgia"/>
                <a:cs typeface="Georgia"/>
              </a:rPr>
              <a:t>and</a:t>
            </a:r>
            <a:r>
              <a:rPr sz="1550" spc="254" dirty="0">
                <a:latin typeface="Georgia"/>
                <a:cs typeface="Georgia"/>
              </a:rPr>
              <a:t> </a:t>
            </a:r>
            <a:r>
              <a:rPr sz="1550" spc="50" dirty="0">
                <a:latin typeface="Georgia"/>
                <a:cs typeface="Georgia"/>
              </a:rPr>
              <a:t>Authorize</a:t>
            </a:r>
            <a:endParaRPr sz="155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Georgia"/>
              <a:buChar char="•"/>
            </a:pPr>
            <a:endParaRPr sz="3200">
              <a:latin typeface="Georgia"/>
              <a:cs typeface="Georgia"/>
            </a:endParaRPr>
          </a:p>
          <a:p>
            <a:pPr marL="283210" marR="81280" indent="-182245">
              <a:lnSpc>
                <a:spcPct val="106600"/>
              </a:lnSpc>
              <a:buChar char="•"/>
              <a:tabLst>
                <a:tab pos="283845" algn="l"/>
              </a:tabLst>
            </a:pPr>
            <a:r>
              <a:rPr sz="1550" spc="55" dirty="0">
                <a:latin typeface="Georgia"/>
                <a:cs typeface="Georgia"/>
              </a:rPr>
              <a:t>View </a:t>
            </a:r>
            <a:r>
              <a:rPr sz="1550" spc="-15" dirty="0">
                <a:latin typeface="Georgia"/>
                <a:cs typeface="Georgia"/>
              </a:rPr>
              <a:t>All </a:t>
            </a:r>
            <a:r>
              <a:rPr sz="1550" spc="95" dirty="0">
                <a:latin typeface="Georgia"/>
                <a:cs typeface="Georgia"/>
              </a:rPr>
              <a:t>E-Commerce </a:t>
            </a:r>
            <a:r>
              <a:rPr sz="1550" spc="65" dirty="0">
                <a:latin typeface="Georgia"/>
                <a:cs typeface="Georgia"/>
              </a:rPr>
              <a:t>Website </a:t>
            </a:r>
            <a:r>
              <a:rPr sz="1550" spc="110" dirty="0">
                <a:latin typeface="Georgia"/>
                <a:cs typeface="Georgia"/>
              </a:rPr>
              <a:t>and  </a:t>
            </a:r>
            <a:r>
              <a:rPr sz="1550" spc="50" dirty="0">
                <a:latin typeface="Georgia"/>
                <a:cs typeface="Georgia"/>
              </a:rPr>
              <a:t>Authorize</a:t>
            </a:r>
            <a:endParaRPr sz="155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Georgia"/>
              <a:buChar char="•"/>
            </a:pPr>
            <a:endParaRPr sz="2200">
              <a:latin typeface="Georgia"/>
              <a:cs typeface="Georgia"/>
            </a:endParaRPr>
          </a:p>
          <a:p>
            <a:pPr marL="283210" indent="-182245">
              <a:lnSpc>
                <a:spcPct val="100000"/>
              </a:lnSpc>
              <a:spcBef>
                <a:spcPts val="1260"/>
              </a:spcBef>
              <a:buChar char="•"/>
              <a:tabLst>
                <a:tab pos="283845" algn="l"/>
              </a:tabLst>
            </a:pPr>
            <a:r>
              <a:rPr sz="1550" spc="55" dirty="0">
                <a:latin typeface="Georgia"/>
                <a:cs typeface="Georgia"/>
              </a:rPr>
              <a:t>View </a:t>
            </a:r>
            <a:r>
              <a:rPr sz="1550" spc="-15" dirty="0">
                <a:latin typeface="Georgia"/>
                <a:cs typeface="Georgia"/>
              </a:rPr>
              <a:t>All </a:t>
            </a:r>
            <a:r>
              <a:rPr sz="1550" spc="75" dirty="0">
                <a:latin typeface="Georgia"/>
                <a:cs typeface="Georgia"/>
              </a:rPr>
              <a:t>Products </a:t>
            </a:r>
            <a:r>
              <a:rPr sz="1550" spc="110" dirty="0">
                <a:latin typeface="Georgia"/>
                <a:cs typeface="Georgia"/>
              </a:rPr>
              <a:t>and</a:t>
            </a:r>
            <a:r>
              <a:rPr sz="1550" spc="240" dirty="0">
                <a:latin typeface="Georgia"/>
                <a:cs typeface="Georgia"/>
              </a:rPr>
              <a:t> </a:t>
            </a:r>
            <a:r>
              <a:rPr sz="1550" spc="60" dirty="0">
                <a:latin typeface="Georgia"/>
                <a:cs typeface="Georgia"/>
              </a:rPr>
              <a:t>Reviews</a:t>
            </a:r>
            <a:endParaRPr sz="15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Georgia"/>
              <a:buChar char="•"/>
            </a:pPr>
            <a:endParaRPr sz="3300">
              <a:latin typeface="Georgia"/>
              <a:cs typeface="Georgia"/>
            </a:endParaRPr>
          </a:p>
          <a:p>
            <a:pPr marL="283210" indent="-182245">
              <a:lnSpc>
                <a:spcPct val="100000"/>
              </a:lnSpc>
              <a:buChar char="•"/>
              <a:tabLst>
                <a:tab pos="283845" algn="l"/>
              </a:tabLst>
            </a:pPr>
            <a:r>
              <a:rPr sz="1550" spc="55" dirty="0">
                <a:latin typeface="Georgia"/>
                <a:cs typeface="Georgia"/>
              </a:rPr>
              <a:t>View </a:t>
            </a:r>
            <a:r>
              <a:rPr sz="1550" spc="-15" dirty="0">
                <a:latin typeface="Georgia"/>
                <a:cs typeface="Georgia"/>
              </a:rPr>
              <a:t>All </a:t>
            </a:r>
            <a:r>
              <a:rPr sz="1550" spc="75" dirty="0">
                <a:latin typeface="Georgia"/>
                <a:cs typeface="Georgia"/>
              </a:rPr>
              <a:t>Products </a:t>
            </a:r>
            <a:r>
              <a:rPr sz="1550" spc="45" dirty="0">
                <a:latin typeface="Georgia"/>
                <a:cs typeface="Georgia"/>
              </a:rPr>
              <a:t>Early</a:t>
            </a:r>
            <a:r>
              <a:rPr sz="1550" spc="175" dirty="0">
                <a:latin typeface="Georgia"/>
                <a:cs typeface="Georgia"/>
              </a:rPr>
              <a:t> </a:t>
            </a:r>
            <a:r>
              <a:rPr sz="1550" spc="60" dirty="0">
                <a:latin typeface="Georgia"/>
                <a:cs typeface="Georgia"/>
              </a:rPr>
              <a:t>Reviews</a:t>
            </a:r>
            <a:endParaRPr sz="15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Georgia"/>
              <a:buChar char="•"/>
            </a:pPr>
            <a:endParaRPr sz="3300">
              <a:latin typeface="Georgia"/>
              <a:cs typeface="Georgia"/>
            </a:endParaRPr>
          </a:p>
          <a:p>
            <a:pPr marL="283210" indent="-182245">
              <a:lnSpc>
                <a:spcPct val="100000"/>
              </a:lnSpc>
              <a:buChar char="•"/>
              <a:tabLst>
                <a:tab pos="283845" algn="l"/>
              </a:tabLst>
            </a:pPr>
            <a:r>
              <a:rPr sz="1550" spc="55" dirty="0">
                <a:latin typeface="Georgia"/>
                <a:cs typeface="Georgia"/>
              </a:rPr>
              <a:t>View </a:t>
            </a:r>
            <a:r>
              <a:rPr sz="1550" spc="-15" dirty="0">
                <a:latin typeface="Georgia"/>
                <a:cs typeface="Georgia"/>
              </a:rPr>
              <a:t>All </a:t>
            </a:r>
            <a:r>
              <a:rPr sz="1550" spc="35" dirty="0">
                <a:latin typeface="Georgia"/>
                <a:cs typeface="Georgia"/>
              </a:rPr>
              <a:t>Keyword </a:t>
            </a:r>
            <a:r>
              <a:rPr sz="1550" spc="114" dirty="0">
                <a:latin typeface="Georgia"/>
                <a:cs typeface="Georgia"/>
              </a:rPr>
              <a:t>Search</a:t>
            </a:r>
            <a:r>
              <a:rPr sz="1550" spc="-95" dirty="0">
                <a:latin typeface="Georgia"/>
                <a:cs typeface="Georgia"/>
              </a:rPr>
              <a:t> </a:t>
            </a:r>
            <a:r>
              <a:rPr sz="1550" spc="85" dirty="0">
                <a:latin typeface="Georgia"/>
                <a:cs typeface="Georgia"/>
              </a:rPr>
              <a:t>Details</a:t>
            </a:r>
            <a:endParaRPr sz="15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Georgia"/>
              <a:buChar char="•"/>
            </a:pPr>
            <a:endParaRPr sz="3300">
              <a:latin typeface="Georgia"/>
              <a:cs typeface="Georgia"/>
            </a:endParaRPr>
          </a:p>
          <a:p>
            <a:pPr marL="283210" indent="-182245">
              <a:lnSpc>
                <a:spcPct val="100000"/>
              </a:lnSpc>
              <a:buChar char="•"/>
              <a:tabLst>
                <a:tab pos="283845" algn="l"/>
              </a:tabLst>
            </a:pPr>
            <a:r>
              <a:rPr sz="1550" spc="55" dirty="0">
                <a:latin typeface="Georgia"/>
                <a:cs typeface="Georgia"/>
              </a:rPr>
              <a:t>View </a:t>
            </a:r>
            <a:r>
              <a:rPr sz="1550" spc="-15" dirty="0">
                <a:latin typeface="Georgia"/>
                <a:cs typeface="Georgia"/>
              </a:rPr>
              <a:t>All </a:t>
            </a:r>
            <a:r>
              <a:rPr sz="1550" spc="75" dirty="0">
                <a:latin typeface="Georgia"/>
                <a:cs typeface="Georgia"/>
              </a:rPr>
              <a:t>Products </a:t>
            </a:r>
            <a:r>
              <a:rPr sz="1550" spc="114" dirty="0">
                <a:latin typeface="Georgia"/>
                <a:cs typeface="Georgia"/>
              </a:rPr>
              <a:t>Search</a:t>
            </a:r>
            <a:r>
              <a:rPr sz="1550" spc="240" dirty="0">
                <a:latin typeface="Georgia"/>
                <a:cs typeface="Georgia"/>
              </a:rPr>
              <a:t> </a:t>
            </a:r>
            <a:r>
              <a:rPr sz="1550" spc="65" dirty="0">
                <a:latin typeface="Georgia"/>
                <a:cs typeface="Georgia"/>
              </a:rPr>
              <a:t>Ratio</a:t>
            </a:r>
            <a:endParaRPr sz="15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Georgia"/>
              <a:buChar char="•"/>
            </a:pPr>
            <a:endParaRPr sz="3300">
              <a:latin typeface="Georgia"/>
              <a:cs typeface="Georgia"/>
            </a:endParaRPr>
          </a:p>
          <a:p>
            <a:pPr marL="283210" indent="-182245">
              <a:lnSpc>
                <a:spcPct val="100000"/>
              </a:lnSpc>
              <a:buChar char="•"/>
              <a:tabLst>
                <a:tab pos="283845" algn="l"/>
              </a:tabLst>
            </a:pPr>
            <a:r>
              <a:rPr sz="1550" spc="55" dirty="0">
                <a:latin typeface="Georgia"/>
                <a:cs typeface="Georgia"/>
              </a:rPr>
              <a:t>View </a:t>
            </a:r>
            <a:r>
              <a:rPr sz="1550" spc="-15" dirty="0">
                <a:latin typeface="Georgia"/>
                <a:cs typeface="Georgia"/>
              </a:rPr>
              <a:t>All </a:t>
            </a:r>
            <a:r>
              <a:rPr sz="1550" spc="35" dirty="0">
                <a:latin typeface="Georgia"/>
                <a:cs typeface="Georgia"/>
              </a:rPr>
              <a:t>Keyword </a:t>
            </a:r>
            <a:r>
              <a:rPr sz="1550" spc="114" dirty="0">
                <a:latin typeface="Georgia"/>
                <a:cs typeface="Georgia"/>
              </a:rPr>
              <a:t>Search</a:t>
            </a:r>
            <a:r>
              <a:rPr sz="1550" spc="-85" dirty="0">
                <a:latin typeface="Georgia"/>
                <a:cs typeface="Georgia"/>
              </a:rPr>
              <a:t> </a:t>
            </a:r>
            <a:r>
              <a:rPr sz="1550" spc="30" dirty="0">
                <a:latin typeface="Georgia"/>
                <a:cs typeface="Georgia"/>
              </a:rPr>
              <a:t>Results</a:t>
            </a:r>
            <a:endParaRPr sz="155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7635" y="324312"/>
            <a:ext cx="228663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20"/>
              </a:spcBef>
              <a:buFont typeface="Georgia"/>
              <a:buChar char="•"/>
              <a:tabLst>
                <a:tab pos="194310" algn="l"/>
                <a:tab pos="194945" algn="l"/>
              </a:tabLst>
            </a:pPr>
            <a:r>
              <a:rPr sz="1300" spc="-105" dirty="0">
                <a:latin typeface="Arial Black"/>
                <a:cs typeface="Arial Black"/>
              </a:rPr>
              <a:t>E </a:t>
            </a:r>
            <a:r>
              <a:rPr sz="1300" spc="-65" dirty="0">
                <a:latin typeface="Arial Black"/>
                <a:cs typeface="Arial Black"/>
              </a:rPr>
              <a:t>–COMMERCE</a:t>
            </a:r>
            <a:r>
              <a:rPr sz="1300" spc="-185" dirty="0">
                <a:latin typeface="Arial Black"/>
                <a:cs typeface="Arial Black"/>
              </a:rPr>
              <a:t> </a:t>
            </a:r>
            <a:r>
              <a:rPr sz="1300" spc="-85" dirty="0">
                <a:latin typeface="Arial Black"/>
                <a:cs typeface="Arial Black"/>
              </a:rPr>
              <a:t>WEBSITE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7635" y="1583725"/>
            <a:ext cx="129921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20"/>
              </a:spcBef>
              <a:buChar char="•"/>
              <a:tabLst>
                <a:tab pos="194310" algn="l"/>
                <a:tab pos="194945" algn="l"/>
              </a:tabLst>
            </a:pPr>
            <a:r>
              <a:rPr sz="1300" spc="30" dirty="0">
                <a:latin typeface="Georgia"/>
                <a:cs typeface="Georgia"/>
              </a:rPr>
              <a:t>Add</a:t>
            </a:r>
            <a:r>
              <a:rPr sz="1300" spc="10" dirty="0">
                <a:latin typeface="Georgia"/>
                <a:cs typeface="Georgia"/>
              </a:rPr>
              <a:t> </a:t>
            </a:r>
            <a:r>
              <a:rPr sz="1300" spc="75" dirty="0">
                <a:latin typeface="Georgia"/>
                <a:cs typeface="Georgia"/>
              </a:rPr>
              <a:t>Products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2235" y="2213442"/>
            <a:ext cx="3002915" cy="1486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9710" indent="-182245">
              <a:lnSpc>
                <a:spcPct val="100000"/>
              </a:lnSpc>
              <a:spcBef>
                <a:spcPts val="120"/>
              </a:spcBef>
              <a:buChar char="•"/>
              <a:tabLst>
                <a:tab pos="219710" algn="l"/>
                <a:tab pos="220345" algn="l"/>
              </a:tabLst>
            </a:pPr>
            <a:r>
              <a:rPr sz="1300" spc="65" dirty="0">
                <a:latin typeface="Georgia"/>
                <a:cs typeface="Georgia"/>
              </a:rPr>
              <a:t>View </a:t>
            </a:r>
            <a:r>
              <a:rPr sz="1300" spc="30" dirty="0">
                <a:latin typeface="Georgia"/>
                <a:cs typeface="Georgia"/>
              </a:rPr>
              <a:t>All </a:t>
            </a:r>
            <a:r>
              <a:rPr sz="1300" spc="75" dirty="0">
                <a:latin typeface="Georgia"/>
                <a:cs typeface="Georgia"/>
              </a:rPr>
              <a:t>Products </a:t>
            </a:r>
            <a:r>
              <a:rPr sz="1300" spc="60" dirty="0">
                <a:latin typeface="Georgia"/>
                <a:cs typeface="Georgia"/>
              </a:rPr>
              <a:t>with</a:t>
            </a:r>
            <a:r>
              <a:rPr sz="1300" spc="-80" dirty="0">
                <a:latin typeface="Georgia"/>
                <a:cs typeface="Georgia"/>
              </a:rPr>
              <a:t> </a:t>
            </a:r>
            <a:r>
              <a:rPr sz="1300" spc="85" dirty="0">
                <a:latin typeface="Georgia"/>
                <a:cs typeface="Georgia"/>
              </a:rPr>
              <a:t>reviews</a:t>
            </a: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Georgia"/>
              <a:buChar char="•"/>
            </a:pPr>
            <a:endParaRPr sz="2950">
              <a:latin typeface="Georgia"/>
              <a:cs typeface="Georgia"/>
            </a:endParaRPr>
          </a:p>
          <a:p>
            <a:pPr marL="219710" indent="-182245">
              <a:lnSpc>
                <a:spcPct val="100000"/>
              </a:lnSpc>
              <a:buChar char="•"/>
              <a:tabLst>
                <a:tab pos="219710" algn="l"/>
                <a:tab pos="220345" algn="l"/>
              </a:tabLst>
            </a:pPr>
            <a:r>
              <a:rPr sz="1300" spc="65" dirty="0">
                <a:latin typeface="Georgia"/>
                <a:cs typeface="Georgia"/>
              </a:rPr>
              <a:t>View </a:t>
            </a:r>
            <a:r>
              <a:rPr sz="1300" spc="30" dirty="0">
                <a:latin typeface="Georgia"/>
                <a:cs typeface="Georgia"/>
              </a:rPr>
              <a:t>All </a:t>
            </a:r>
            <a:r>
              <a:rPr sz="1300" spc="95" dirty="0">
                <a:latin typeface="Georgia"/>
                <a:cs typeface="Georgia"/>
              </a:rPr>
              <a:t>Early </a:t>
            </a:r>
            <a:r>
              <a:rPr sz="1300" spc="70" dirty="0">
                <a:latin typeface="Georgia"/>
                <a:cs typeface="Georgia"/>
              </a:rPr>
              <a:t>Product's</a:t>
            </a:r>
            <a:r>
              <a:rPr sz="1300" spc="-70" dirty="0">
                <a:latin typeface="Georgia"/>
                <a:cs typeface="Georgia"/>
              </a:rPr>
              <a:t> </a:t>
            </a:r>
            <a:r>
              <a:rPr sz="1300" spc="85" dirty="0">
                <a:latin typeface="Georgia"/>
                <a:cs typeface="Georgia"/>
              </a:rPr>
              <a:t>reviews</a:t>
            </a: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Georgia"/>
              <a:buChar char="•"/>
            </a:pPr>
            <a:endParaRPr sz="2950">
              <a:latin typeface="Georgia"/>
              <a:cs typeface="Georgia"/>
            </a:endParaRPr>
          </a:p>
          <a:p>
            <a:pPr marL="219710" indent="-182245">
              <a:lnSpc>
                <a:spcPct val="100000"/>
              </a:lnSpc>
              <a:buChar char="•"/>
              <a:tabLst>
                <a:tab pos="219710" algn="l"/>
                <a:tab pos="220345" algn="l"/>
              </a:tabLst>
            </a:pPr>
            <a:r>
              <a:rPr sz="1300" spc="65" dirty="0">
                <a:latin typeface="Georgia"/>
                <a:cs typeface="Georgia"/>
              </a:rPr>
              <a:t>View </a:t>
            </a:r>
            <a:r>
              <a:rPr sz="1300" spc="30" dirty="0">
                <a:latin typeface="Georgia"/>
                <a:cs typeface="Georgia"/>
              </a:rPr>
              <a:t>All </a:t>
            </a:r>
            <a:r>
              <a:rPr sz="1300" spc="90" dirty="0">
                <a:latin typeface="Georgia"/>
                <a:cs typeface="Georgia"/>
              </a:rPr>
              <a:t>Purchased</a:t>
            </a:r>
            <a:r>
              <a:rPr sz="1300" spc="-85" dirty="0">
                <a:latin typeface="Georgia"/>
                <a:cs typeface="Georgia"/>
              </a:rPr>
              <a:t> </a:t>
            </a:r>
            <a:r>
              <a:rPr sz="1300" spc="100" dirty="0">
                <a:latin typeface="Georgia"/>
                <a:cs typeface="Georgia"/>
              </a:rPr>
              <a:t>Transactions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2235" y="4304051"/>
            <a:ext cx="1846580" cy="65532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19710" indent="-182245">
              <a:lnSpc>
                <a:spcPct val="100000"/>
              </a:lnSpc>
              <a:spcBef>
                <a:spcPts val="1015"/>
              </a:spcBef>
              <a:buFont typeface="Georgia"/>
              <a:buChar char="•"/>
              <a:tabLst>
                <a:tab pos="219710" algn="l"/>
                <a:tab pos="220345" algn="l"/>
              </a:tabLst>
            </a:pPr>
            <a:r>
              <a:rPr sz="1300" spc="-20" dirty="0">
                <a:latin typeface="Arial Black"/>
                <a:cs typeface="Arial Black"/>
              </a:rPr>
              <a:t>END </a:t>
            </a:r>
            <a:r>
              <a:rPr sz="1300" spc="-85" dirty="0">
                <a:latin typeface="Arial Black"/>
                <a:cs typeface="Arial Black"/>
              </a:rPr>
              <a:t>USER</a:t>
            </a:r>
            <a:endParaRPr sz="1300">
              <a:latin typeface="Arial Black"/>
              <a:cs typeface="Arial Black"/>
            </a:endParaRPr>
          </a:p>
          <a:p>
            <a:pPr marL="219710" indent="-182245">
              <a:lnSpc>
                <a:spcPct val="100000"/>
              </a:lnSpc>
              <a:spcBef>
                <a:spcPts val="915"/>
              </a:spcBef>
              <a:buChar char="•"/>
              <a:tabLst>
                <a:tab pos="219710" algn="l"/>
                <a:tab pos="220345" algn="l"/>
              </a:tabLst>
            </a:pPr>
            <a:r>
              <a:rPr sz="1300" spc="85" dirty="0">
                <a:latin typeface="Georgia"/>
                <a:cs typeface="Georgia"/>
              </a:rPr>
              <a:t>Register </a:t>
            </a:r>
            <a:r>
              <a:rPr sz="1300" spc="130" dirty="0">
                <a:latin typeface="Georgia"/>
                <a:cs typeface="Georgia"/>
              </a:rPr>
              <a:t>and</a:t>
            </a:r>
            <a:r>
              <a:rPr sz="1300" spc="110" dirty="0">
                <a:latin typeface="Georgia"/>
                <a:cs typeface="Georgia"/>
              </a:rPr>
              <a:t> </a:t>
            </a:r>
            <a:r>
              <a:rPr sz="1300" spc="55" dirty="0">
                <a:latin typeface="Georgia"/>
                <a:cs typeface="Georgia"/>
              </a:rPr>
              <a:t>Login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7635" y="5361975"/>
            <a:ext cx="163004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20"/>
              </a:spcBef>
              <a:buChar char="•"/>
              <a:tabLst>
                <a:tab pos="194310" algn="l"/>
                <a:tab pos="194945" algn="l"/>
              </a:tabLst>
            </a:pPr>
            <a:r>
              <a:rPr sz="1300" spc="125" dirty="0">
                <a:latin typeface="Georgia"/>
                <a:cs typeface="Georgia"/>
              </a:rPr>
              <a:t>Manage</a:t>
            </a:r>
            <a:r>
              <a:rPr sz="1300" spc="105" dirty="0">
                <a:latin typeface="Georgia"/>
                <a:cs typeface="Georgia"/>
              </a:rPr>
              <a:t> </a:t>
            </a:r>
            <a:r>
              <a:rPr sz="1300" spc="90" dirty="0">
                <a:latin typeface="Georgia"/>
                <a:cs typeface="Georgia"/>
              </a:rPr>
              <a:t>Account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2235" y="5991679"/>
            <a:ext cx="3833495" cy="1486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9710" indent="-182245">
              <a:lnSpc>
                <a:spcPct val="100000"/>
              </a:lnSpc>
              <a:spcBef>
                <a:spcPts val="120"/>
              </a:spcBef>
              <a:buChar char="•"/>
              <a:tabLst>
                <a:tab pos="219710" algn="l"/>
                <a:tab pos="220345" algn="l"/>
              </a:tabLst>
            </a:pPr>
            <a:r>
              <a:rPr sz="1300" spc="145" dirty="0">
                <a:latin typeface="Georgia"/>
                <a:cs typeface="Georgia"/>
              </a:rPr>
              <a:t>Search </a:t>
            </a:r>
            <a:r>
              <a:rPr sz="1300" spc="75" dirty="0">
                <a:latin typeface="Georgia"/>
                <a:cs typeface="Georgia"/>
              </a:rPr>
              <a:t>Products </a:t>
            </a:r>
            <a:r>
              <a:rPr sz="1300" spc="95" dirty="0">
                <a:latin typeface="Georgia"/>
                <a:cs typeface="Georgia"/>
              </a:rPr>
              <a:t>by </a:t>
            </a:r>
            <a:r>
              <a:rPr sz="1300" spc="70" dirty="0">
                <a:latin typeface="Georgia"/>
                <a:cs typeface="Georgia"/>
              </a:rPr>
              <a:t>keyword </a:t>
            </a:r>
            <a:r>
              <a:rPr sz="1300" spc="130" dirty="0">
                <a:latin typeface="Georgia"/>
                <a:cs typeface="Georgia"/>
              </a:rPr>
              <a:t>and</a:t>
            </a:r>
            <a:r>
              <a:rPr sz="1300" spc="45" dirty="0">
                <a:latin typeface="Georgia"/>
                <a:cs typeface="Georgia"/>
              </a:rPr>
              <a:t> </a:t>
            </a:r>
            <a:r>
              <a:rPr sz="1300" spc="90" dirty="0">
                <a:latin typeface="Georgia"/>
                <a:cs typeface="Georgia"/>
              </a:rPr>
              <a:t>Purchase</a:t>
            </a: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Georgia"/>
              <a:buChar char="•"/>
            </a:pPr>
            <a:endParaRPr sz="2950">
              <a:latin typeface="Georgia"/>
              <a:cs typeface="Georgia"/>
            </a:endParaRPr>
          </a:p>
          <a:p>
            <a:pPr marL="219710" indent="-182245">
              <a:lnSpc>
                <a:spcPct val="100000"/>
              </a:lnSpc>
              <a:buChar char="•"/>
              <a:tabLst>
                <a:tab pos="219710" algn="l"/>
                <a:tab pos="220345" algn="l"/>
              </a:tabLst>
            </a:pPr>
            <a:r>
              <a:rPr sz="1300" spc="65" dirty="0">
                <a:latin typeface="Georgia"/>
                <a:cs typeface="Georgia"/>
              </a:rPr>
              <a:t>View </a:t>
            </a:r>
            <a:r>
              <a:rPr sz="1300" spc="5" dirty="0">
                <a:latin typeface="Georgia"/>
                <a:cs typeface="Georgia"/>
              </a:rPr>
              <a:t>Your </a:t>
            </a:r>
            <a:r>
              <a:rPr sz="1300" spc="145" dirty="0">
                <a:latin typeface="Georgia"/>
                <a:cs typeface="Georgia"/>
              </a:rPr>
              <a:t>Search</a:t>
            </a:r>
            <a:r>
              <a:rPr sz="1300" spc="-45" dirty="0">
                <a:latin typeface="Georgia"/>
                <a:cs typeface="Georgia"/>
              </a:rPr>
              <a:t> </a:t>
            </a:r>
            <a:r>
              <a:rPr sz="1300" spc="100" dirty="0">
                <a:latin typeface="Georgia"/>
                <a:cs typeface="Georgia"/>
              </a:rPr>
              <a:t>Transactions</a:t>
            </a: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Georgia"/>
              <a:buChar char="•"/>
            </a:pPr>
            <a:endParaRPr sz="2950">
              <a:latin typeface="Georgia"/>
              <a:cs typeface="Georgia"/>
            </a:endParaRPr>
          </a:p>
          <a:p>
            <a:pPr marL="219710" indent="-182245">
              <a:lnSpc>
                <a:spcPct val="100000"/>
              </a:lnSpc>
              <a:buChar char="•"/>
              <a:tabLst>
                <a:tab pos="219710" algn="l"/>
                <a:tab pos="220345" algn="l"/>
              </a:tabLst>
            </a:pPr>
            <a:r>
              <a:rPr sz="1300" spc="65" dirty="0">
                <a:latin typeface="Georgia"/>
                <a:cs typeface="Georgia"/>
              </a:rPr>
              <a:t>View </a:t>
            </a:r>
            <a:r>
              <a:rPr sz="1300" spc="5" dirty="0">
                <a:latin typeface="Georgia"/>
                <a:cs typeface="Georgia"/>
              </a:rPr>
              <a:t>Your </a:t>
            </a:r>
            <a:r>
              <a:rPr sz="1300" spc="90" dirty="0">
                <a:latin typeface="Georgia"/>
                <a:cs typeface="Georgia"/>
              </a:rPr>
              <a:t>Purchased</a:t>
            </a:r>
            <a:r>
              <a:rPr sz="1300" spc="-45" dirty="0">
                <a:latin typeface="Georgia"/>
                <a:cs typeface="Georgia"/>
              </a:rPr>
              <a:t> </a:t>
            </a:r>
            <a:r>
              <a:rPr sz="1300" spc="75" dirty="0">
                <a:latin typeface="Georgia"/>
                <a:cs typeface="Georgia"/>
              </a:rPr>
              <a:t>Products</a:t>
            </a:r>
            <a:endParaRPr sz="13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965" y="827715"/>
            <a:ext cx="1885314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80" dirty="0"/>
              <a:t>O</a:t>
            </a:r>
            <a:r>
              <a:rPr spc="25" dirty="0"/>
              <a:t>U</a:t>
            </a:r>
            <a:r>
              <a:rPr spc="-250" dirty="0"/>
              <a:t>T</a:t>
            </a:r>
            <a:r>
              <a:rPr spc="114" dirty="0"/>
              <a:t>P</a:t>
            </a:r>
            <a:r>
              <a:rPr spc="25" dirty="0"/>
              <a:t>U</a:t>
            </a:r>
            <a:r>
              <a:rPr spc="-254"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508000" y="1652981"/>
            <a:ext cx="4449940" cy="3855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5859" y="1652981"/>
            <a:ext cx="4449940" cy="3855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965" y="827715"/>
            <a:ext cx="296164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ADMIN</a:t>
            </a:r>
            <a:r>
              <a:rPr spc="260" dirty="0"/>
              <a:t> </a:t>
            </a:r>
            <a:r>
              <a:rPr spc="-90" dirty="0"/>
              <a:t>PAGE</a:t>
            </a:r>
          </a:p>
        </p:txBody>
      </p:sp>
      <p:sp>
        <p:nvSpPr>
          <p:cNvPr id="3" name="object 3"/>
          <p:cNvSpPr/>
          <p:nvPr/>
        </p:nvSpPr>
        <p:spPr>
          <a:xfrm>
            <a:off x="508000" y="1889125"/>
            <a:ext cx="4449940" cy="3619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5859" y="1889125"/>
            <a:ext cx="4449940" cy="3619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277" y="827715"/>
            <a:ext cx="163639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/>
              <a:t>A</a:t>
            </a:r>
            <a:r>
              <a:rPr spc="55" dirty="0"/>
              <a:t>D</a:t>
            </a:r>
            <a:r>
              <a:rPr spc="75" dirty="0"/>
              <a:t>M</a:t>
            </a:r>
            <a:r>
              <a:rPr spc="-195" dirty="0"/>
              <a:t>I</a:t>
            </a:r>
            <a:r>
              <a:rPr spc="22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278" y="2380889"/>
            <a:ext cx="32404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67715" algn="l"/>
              </a:tabLst>
            </a:pPr>
            <a:r>
              <a:rPr sz="1950" spc="-180" dirty="0">
                <a:latin typeface="Arial Black"/>
                <a:cs typeface="Arial Black"/>
              </a:rPr>
              <a:t>View	</a:t>
            </a:r>
            <a:r>
              <a:rPr sz="1950" spc="-135" dirty="0">
                <a:latin typeface="Arial Black"/>
                <a:cs typeface="Arial Black"/>
              </a:rPr>
              <a:t>users </a:t>
            </a:r>
            <a:r>
              <a:rPr sz="1950" spc="-90" dirty="0">
                <a:latin typeface="Arial Black"/>
                <a:cs typeface="Arial Black"/>
              </a:rPr>
              <a:t>and</a:t>
            </a:r>
            <a:r>
              <a:rPr sz="1950" spc="65" dirty="0">
                <a:latin typeface="Arial Black"/>
                <a:cs typeface="Arial Black"/>
              </a:rPr>
              <a:t> </a:t>
            </a:r>
            <a:r>
              <a:rPr sz="1950" spc="-85" dirty="0">
                <a:latin typeface="Arial Black"/>
                <a:cs typeface="Arial Black"/>
              </a:rPr>
              <a:t>authorize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000" y="2754972"/>
            <a:ext cx="4451692" cy="3173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92928" y="2039443"/>
            <a:ext cx="3399154" cy="669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90"/>
              </a:spcBef>
            </a:pPr>
            <a:r>
              <a:rPr sz="1950" spc="-180" dirty="0">
                <a:latin typeface="Arial Black"/>
                <a:cs typeface="Arial Black"/>
              </a:rPr>
              <a:t>View </a:t>
            </a:r>
            <a:r>
              <a:rPr sz="1950" spc="-170" dirty="0">
                <a:latin typeface="Arial Black"/>
                <a:cs typeface="Arial Black"/>
              </a:rPr>
              <a:t>ecommerce </a:t>
            </a:r>
            <a:r>
              <a:rPr sz="1950" spc="-135" dirty="0">
                <a:latin typeface="Arial Black"/>
                <a:cs typeface="Arial Black"/>
              </a:rPr>
              <a:t>users </a:t>
            </a:r>
            <a:r>
              <a:rPr sz="1950" spc="-90" dirty="0">
                <a:latin typeface="Arial Black"/>
                <a:cs typeface="Arial Black"/>
              </a:rPr>
              <a:t>and  </a:t>
            </a:r>
            <a:r>
              <a:rPr sz="1950" spc="-85" dirty="0">
                <a:latin typeface="Arial Black"/>
                <a:cs typeface="Arial Black"/>
              </a:rPr>
              <a:t>authorize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4866" y="3263074"/>
            <a:ext cx="4283773" cy="3054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277" y="827715"/>
            <a:ext cx="163639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/>
              <a:t>A</a:t>
            </a:r>
            <a:r>
              <a:rPr spc="55" dirty="0"/>
              <a:t>D</a:t>
            </a:r>
            <a:r>
              <a:rPr spc="75" dirty="0"/>
              <a:t>M</a:t>
            </a:r>
            <a:r>
              <a:rPr spc="-195" dirty="0"/>
              <a:t>I</a:t>
            </a:r>
            <a:r>
              <a:rPr spc="22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278" y="2380889"/>
            <a:ext cx="327660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125" dirty="0">
                <a:latin typeface="Arial Black"/>
                <a:cs typeface="Arial Black"/>
              </a:rPr>
              <a:t>VIEW </a:t>
            </a:r>
            <a:r>
              <a:rPr sz="1950" spc="-204" dirty="0">
                <a:latin typeface="Arial Black"/>
                <a:cs typeface="Arial Black"/>
              </a:rPr>
              <a:t>ALL </a:t>
            </a:r>
            <a:r>
              <a:rPr sz="1950" spc="-260" dirty="0">
                <a:latin typeface="Arial Black"/>
                <a:cs typeface="Arial Black"/>
              </a:rPr>
              <a:t>EARLY</a:t>
            </a:r>
            <a:r>
              <a:rPr sz="1950" spc="-120" dirty="0">
                <a:latin typeface="Arial Black"/>
                <a:cs typeface="Arial Black"/>
              </a:rPr>
              <a:t> </a:t>
            </a:r>
            <a:r>
              <a:rPr sz="1950" spc="-150" dirty="0">
                <a:latin typeface="Arial Black"/>
                <a:cs typeface="Arial Black"/>
              </a:rPr>
              <a:t>REVIEWS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000" y="2754972"/>
            <a:ext cx="4451692" cy="3173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92928" y="2380889"/>
            <a:ext cx="36137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125" dirty="0">
                <a:latin typeface="Arial Black"/>
                <a:cs typeface="Arial Black"/>
              </a:rPr>
              <a:t>VIEW </a:t>
            </a:r>
            <a:r>
              <a:rPr sz="1950" spc="-155" dirty="0">
                <a:latin typeface="Arial Black"/>
                <a:cs typeface="Arial Black"/>
              </a:rPr>
              <a:t>PRODUCT </a:t>
            </a:r>
            <a:r>
              <a:rPr sz="1950" spc="-170" dirty="0">
                <a:latin typeface="Arial Black"/>
                <a:cs typeface="Arial Black"/>
              </a:rPr>
              <a:t>RANK</a:t>
            </a:r>
            <a:r>
              <a:rPr sz="1950" spc="-180" dirty="0">
                <a:latin typeface="Arial Black"/>
                <a:cs typeface="Arial Black"/>
              </a:rPr>
              <a:t> </a:t>
            </a:r>
            <a:r>
              <a:rPr sz="1950" spc="-195" dirty="0">
                <a:latin typeface="Arial Black"/>
                <a:cs typeface="Arial Black"/>
              </a:rPr>
              <a:t>RATIO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4866" y="3263074"/>
            <a:ext cx="4283773" cy="3054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277" y="827715"/>
            <a:ext cx="127508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25" dirty="0">
                <a:latin typeface="Georgia"/>
                <a:cs typeface="Georgia"/>
              </a:rPr>
              <a:t>U</a:t>
            </a:r>
            <a:r>
              <a:rPr sz="3600" spc="290" dirty="0">
                <a:latin typeface="Georgia"/>
                <a:cs typeface="Georgia"/>
              </a:rPr>
              <a:t>S</a:t>
            </a:r>
            <a:r>
              <a:rPr sz="3600" spc="-45" dirty="0">
                <a:latin typeface="Georgia"/>
                <a:cs typeface="Georgia"/>
              </a:rPr>
              <a:t>E</a:t>
            </a:r>
            <a:r>
              <a:rPr sz="3600" spc="-75" dirty="0">
                <a:latin typeface="Georgia"/>
                <a:cs typeface="Georgia"/>
              </a:rPr>
              <a:t>R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978" y="2367898"/>
            <a:ext cx="2538095" cy="3638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35"/>
              </a:spcBef>
            </a:pPr>
            <a:r>
              <a:rPr sz="1950" spc="-195" dirty="0">
                <a:latin typeface="Arial Black"/>
                <a:cs typeface="Arial Black"/>
              </a:rPr>
              <a:t>REGISTRATION</a:t>
            </a:r>
            <a:r>
              <a:rPr sz="1950" spc="-25" dirty="0">
                <a:latin typeface="Arial Black"/>
                <a:cs typeface="Arial Black"/>
              </a:rPr>
              <a:t> </a:t>
            </a:r>
            <a:r>
              <a:rPr sz="1950" spc="-245" dirty="0">
                <a:latin typeface="Arial Black"/>
                <a:cs typeface="Arial Black"/>
              </a:rPr>
              <a:t>PAGE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000" y="2440114"/>
            <a:ext cx="4451692" cy="3488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92928" y="2380889"/>
            <a:ext cx="256349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195" dirty="0">
                <a:latin typeface="Arial Black"/>
                <a:cs typeface="Arial Black"/>
              </a:rPr>
              <a:t>REGISTRATION</a:t>
            </a:r>
            <a:r>
              <a:rPr sz="1950" spc="-20" dirty="0">
                <a:latin typeface="Arial Black"/>
                <a:cs typeface="Arial Black"/>
              </a:rPr>
              <a:t> </a:t>
            </a:r>
            <a:r>
              <a:rPr sz="1950" spc="-245" dirty="0">
                <a:latin typeface="Arial Black"/>
                <a:cs typeface="Arial Black"/>
              </a:rPr>
              <a:t>PAGE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4866" y="3073565"/>
            <a:ext cx="4283773" cy="3433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277" y="827715"/>
            <a:ext cx="127508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25" dirty="0">
                <a:latin typeface="Georgia"/>
                <a:cs typeface="Georgia"/>
              </a:rPr>
              <a:t>U</a:t>
            </a:r>
            <a:r>
              <a:rPr sz="3600" spc="290" dirty="0">
                <a:latin typeface="Georgia"/>
                <a:cs typeface="Georgia"/>
              </a:rPr>
              <a:t>S</a:t>
            </a:r>
            <a:r>
              <a:rPr sz="3600" spc="-45" dirty="0">
                <a:latin typeface="Georgia"/>
                <a:cs typeface="Georgia"/>
              </a:rPr>
              <a:t>E</a:t>
            </a:r>
            <a:r>
              <a:rPr sz="3600" spc="-75" dirty="0">
                <a:latin typeface="Georgia"/>
                <a:cs typeface="Georgia"/>
              </a:rPr>
              <a:t>R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978" y="2367898"/>
            <a:ext cx="1502410" cy="3638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35"/>
              </a:spcBef>
            </a:pPr>
            <a:r>
              <a:rPr sz="1950" spc="-160" dirty="0">
                <a:latin typeface="Arial Black"/>
                <a:cs typeface="Arial Black"/>
              </a:rPr>
              <a:t>LOGIN</a:t>
            </a:r>
            <a:r>
              <a:rPr sz="1950" spc="-50" dirty="0">
                <a:latin typeface="Arial Black"/>
                <a:cs typeface="Arial Black"/>
              </a:rPr>
              <a:t> </a:t>
            </a:r>
            <a:r>
              <a:rPr sz="1950" spc="-245" dirty="0">
                <a:latin typeface="Arial Black"/>
                <a:cs typeface="Arial Black"/>
              </a:rPr>
              <a:t>PAGE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000" y="2518829"/>
            <a:ext cx="4451692" cy="3409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92928" y="2380889"/>
            <a:ext cx="15278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75" dirty="0">
                <a:latin typeface="Arial Black"/>
                <a:cs typeface="Arial Black"/>
              </a:rPr>
              <a:t>HOME</a:t>
            </a:r>
            <a:r>
              <a:rPr sz="1950" spc="-105" dirty="0">
                <a:latin typeface="Arial Black"/>
                <a:cs typeface="Arial Black"/>
              </a:rPr>
              <a:t> </a:t>
            </a:r>
            <a:r>
              <a:rPr sz="1950" spc="-245" dirty="0">
                <a:latin typeface="Arial Black"/>
                <a:cs typeface="Arial Black"/>
              </a:rPr>
              <a:t>PAGE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4866" y="3148482"/>
            <a:ext cx="4283773" cy="3283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3700" y="730250"/>
            <a:ext cx="1618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spc="-105" dirty="0" smtClean="0"/>
              <a:t>Content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546100" y="1797050"/>
            <a:ext cx="8915400" cy="711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0060" marR="1088390" indent="-285750">
              <a:spcBef>
                <a:spcPts val="95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/>
              <a:t>Abstract</a:t>
            </a:r>
          </a:p>
          <a:p>
            <a:pPr marL="480060" marR="1088390" indent="-285750">
              <a:spcBef>
                <a:spcPts val="95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/>
              <a:t>Introduction</a:t>
            </a:r>
          </a:p>
          <a:p>
            <a:pPr marL="480060" marR="1088390" indent="-285750">
              <a:spcBef>
                <a:spcPts val="95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/>
              <a:t>Existing System</a:t>
            </a:r>
          </a:p>
          <a:p>
            <a:pPr marL="480060" marR="1088390" indent="-285750">
              <a:spcBef>
                <a:spcPts val="95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/>
              <a:t>Dis-Advantages of Existing System</a:t>
            </a:r>
          </a:p>
          <a:p>
            <a:pPr marL="480060" marR="1088390" indent="-285750">
              <a:spcBef>
                <a:spcPts val="95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/>
              <a:t>Proposed System</a:t>
            </a:r>
          </a:p>
          <a:p>
            <a:pPr marL="480060" marR="1088390" indent="-285750">
              <a:spcBef>
                <a:spcPts val="95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/>
              <a:t>Advantages of Proposed System</a:t>
            </a:r>
          </a:p>
          <a:p>
            <a:pPr marL="480060" marR="1088390" indent="-285750">
              <a:spcBef>
                <a:spcPts val="95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/>
              <a:t>Hardware and Software Requirements</a:t>
            </a:r>
          </a:p>
          <a:p>
            <a:pPr marL="480060" marR="1088390" indent="-285750">
              <a:spcBef>
                <a:spcPts val="95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/>
              <a:t>Class Diagram</a:t>
            </a:r>
          </a:p>
          <a:p>
            <a:pPr marL="480060" marR="1088390" indent="-285750">
              <a:spcBef>
                <a:spcPts val="95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/>
              <a:t>System Architecture</a:t>
            </a:r>
          </a:p>
          <a:p>
            <a:pPr marL="480060" marR="1088390" indent="-285750">
              <a:spcBef>
                <a:spcPts val="95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/>
              <a:t>Implementation</a:t>
            </a:r>
          </a:p>
          <a:p>
            <a:pPr marL="480060" marR="1088390" indent="-285750">
              <a:spcBef>
                <a:spcPts val="95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/>
              <a:t>Outputs </a:t>
            </a:r>
          </a:p>
          <a:p>
            <a:pPr marL="480060" marR="1088390" indent="-285750">
              <a:spcBef>
                <a:spcPts val="95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/>
              <a:t>Conclusion</a:t>
            </a:r>
          </a:p>
          <a:p>
            <a:pPr marL="480060" marR="1088390" indent="-285750">
              <a:lnSpc>
                <a:spcPct val="107800"/>
              </a:lnSpc>
              <a:spcBef>
                <a:spcPts val="95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480060" marR="1088390" indent="-285750">
              <a:lnSpc>
                <a:spcPct val="107800"/>
              </a:lnSpc>
              <a:spcBef>
                <a:spcPts val="95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480060" marR="1088390" indent="-285750">
              <a:lnSpc>
                <a:spcPct val="107800"/>
              </a:lnSpc>
              <a:spcBef>
                <a:spcPts val="95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480060" marR="1088390" indent="-285750">
              <a:lnSpc>
                <a:spcPct val="107800"/>
              </a:lnSpc>
              <a:spcBef>
                <a:spcPts val="95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480060" marR="1088390" indent="-285750">
              <a:lnSpc>
                <a:spcPct val="107800"/>
              </a:lnSpc>
              <a:spcBef>
                <a:spcPts val="95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480060" marR="1088390" indent="-285750">
              <a:lnSpc>
                <a:spcPct val="107800"/>
              </a:lnSpc>
              <a:spcBef>
                <a:spcPts val="95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823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965" y="827715"/>
            <a:ext cx="691388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0" dirty="0"/>
              <a:t>E-COMMERCE </a:t>
            </a:r>
            <a:r>
              <a:rPr spc="-25" dirty="0"/>
              <a:t>WEBSITE</a:t>
            </a:r>
            <a:r>
              <a:rPr spc="590" dirty="0"/>
              <a:t> </a:t>
            </a:r>
            <a:r>
              <a:rPr spc="50" dirty="0"/>
              <a:t>USER</a:t>
            </a:r>
          </a:p>
        </p:txBody>
      </p:sp>
      <p:sp>
        <p:nvSpPr>
          <p:cNvPr id="3" name="object 3"/>
          <p:cNvSpPr/>
          <p:nvPr/>
        </p:nvSpPr>
        <p:spPr>
          <a:xfrm>
            <a:off x="508000" y="1889125"/>
            <a:ext cx="4449940" cy="3619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5859" y="1967826"/>
            <a:ext cx="4449940" cy="3540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965" y="827715"/>
            <a:ext cx="691388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0" dirty="0"/>
              <a:t>E-COMMERCE </a:t>
            </a:r>
            <a:r>
              <a:rPr spc="-25" dirty="0"/>
              <a:t>WEBSITE</a:t>
            </a:r>
            <a:r>
              <a:rPr spc="590" dirty="0"/>
              <a:t> </a:t>
            </a:r>
            <a:r>
              <a:rPr spc="50" dirty="0"/>
              <a:t>USER</a:t>
            </a:r>
          </a:p>
        </p:txBody>
      </p:sp>
      <p:sp>
        <p:nvSpPr>
          <p:cNvPr id="3" name="object 3"/>
          <p:cNvSpPr/>
          <p:nvPr/>
        </p:nvSpPr>
        <p:spPr>
          <a:xfrm>
            <a:off x="508000" y="1889125"/>
            <a:ext cx="4449940" cy="3619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5859" y="1967826"/>
            <a:ext cx="4449940" cy="3540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965" y="827715"/>
            <a:ext cx="320357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4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959" y="2024621"/>
            <a:ext cx="8470900" cy="432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 marR="202565" indent="-168275">
              <a:lnSpc>
                <a:spcPct val="108500"/>
              </a:lnSpc>
              <a:spcBef>
                <a:spcPts val="100"/>
              </a:spcBef>
              <a:buSzPct val="95454"/>
              <a:buFont typeface="Wingdings"/>
              <a:buChar char=""/>
              <a:tabLst>
                <a:tab pos="236854" algn="l"/>
              </a:tabLst>
            </a:pPr>
            <a:r>
              <a:rPr sz="2200" spc="15" dirty="0">
                <a:latin typeface="Georgia"/>
                <a:cs typeface="Georgia"/>
              </a:rPr>
              <a:t>An </a:t>
            </a:r>
            <a:r>
              <a:rPr sz="2200" spc="125" dirty="0">
                <a:latin typeface="Georgia"/>
                <a:cs typeface="Georgia"/>
              </a:rPr>
              <a:t>early </a:t>
            </a:r>
            <a:r>
              <a:rPr sz="2200" spc="85" dirty="0">
                <a:latin typeface="Georgia"/>
                <a:cs typeface="Georgia"/>
              </a:rPr>
              <a:t>reviewer </a:t>
            </a:r>
            <a:r>
              <a:rPr sz="2200" spc="120" dirty="0">
                <a:latin typeface="Georgia"/>
                <a:cs typeface="Georgia"/>
              </a:rPr>
              <a:t>tends </a:t>
            </a:r>
            <a:r>
              <a:rPr sz="2200" spc="145" dirty="0">
                <a:latin typeface="Georgia"/>
                <a:cs typeface="Georgia"/>
              </a:rPr>
              <a:t>to </a:t>
            </a:r>
            <a:r>
              <a:rPr sz="2200" spc="150" dirty="0">
                <a:latin typeface="Georgia"/>
                <a:cs typeface="Georgia"/>
              </a:rPr>
              <a:t>assign </a:t>
            </a:r>
            <a:r>
              <a:rPr sz="2200" spc="290" dirty="0">
                <a:latin typeface="Georgia"/>
                <a:cs typeface="Georgia"/>
              </a:rPr>
              <a:t>a </a:t>
            </a:r>
            <a:r>
              <a:rPr sz="2200" spc="90" dirty="0">
                <a:latin typeface="Georgia"/>
                <a:cs typeface="Georgia"/>
              </a:rPr>
              <a:t>higher </a:t>
            </a:r>
            <a:r>
              <a:rPr sz="2200" spc="170" dirty="0">
                <a:latin typeface="Georgia"/>
                <a:cs typeface="Georgia"/>
              </a:rPr>
              <a:t>average </a:t>
            </a:r>
            <a:r>
              <a:rPr sz="2200" spc="150" dirty="0">
                <a:latin typeface="Georgia"/>
                <a:cs typeface="Georgia"/>
              </a:rPr>
              <a:t>rating  </a:t>
            </a:r>
            <a:r>
              <a:rPr sz="2200" spc="95" dirty="0">
                <a:latin typeface="Georgia"/>
                <a:cs typeface="Georgia"/>
              </a:rPr>
              <a:t>score.</a:t>
            </a:r>
            <a:endParaRPr sz="2200">
              <a:latin typeface="Georgia"/>
              <a:cs typeface="Georgia"/>
            </a:endParaRPr>
          </a:p>
          <a:p>
            <a:pPr marL="180340" marR="63500" indent="-168275">
              <a:lnSpc>
                <a:spcPct val="108500"/>
              </a:lnSpc>
              <a:spcBef>
                <a:spcPts val="785"/>
              </a:spcBef>
              <a:buSzPct val="95454"/>
              <a:buFont typeface="Wingdings"/>
              <a:buChar char=""/>
              <a:tabLst>
                <a:tab pos="236854" algn="l"/>
              </a:tabLst>
            </a:pPr>
            <a:r>
              <a:rPr sz="2200" spc="15" dirty="0">
                <a:latin typeface="Georgia"/>
                <a:cs typeface="Georgia"/>
              </a:rPr>
              <a:t>An </a:t>
            </a:r>
            <a:r>
              <a:rPr sz="2200" spc="125" dirty="0">
                <a:latin typeface="Georgia"/>
                <a:cs typeface="Georgia"/>
              </a:rPr>
              <a:t>early </a:t>
            </a:r>
            <a:r>
              <a:rPr sz="2200" spc="85" dirty="0">
                <a:latin typeface="Georgia"/>
                <a:cs typeface="Georgia"/>
              </a:rPr>
              <a:t>reviewer </a:t>
            </a:r>
            <a:r>
              <a:rPr sz="2200" spc="120" dirty="0">
                <a:latin typeface="Georgia"/>
                <a:cs typeface="Georgia"/>
              </a:rPr>
              <a:t>tends </a:t>
            </a:r>
            <a:r>
              <a:rPr sz="2200" spc="145" dirty="0">
                <a:latin typeface="Georgia"/>
                <a:cs typeface="Georgia"/>
              </a:rPr>
              <a:t>to </a:t>
            </a:r>
            <a:r>
              <a:rPr sz="2200" spc="135" dirty="0">
                <a:latin typeface="Georgia"/>
                <a:cs typeface="Georgia"/>
              </a:rPr>
              <a:t>post </a:t>
            </a:r>
            <a:r>
              <a:rPr sz="2200" spc="95" dirty="0">
                <a:latin typeface="Georgia"/>
                <a:cs typeface="Georgia"/>
              </a:rPr>
              <a:t>more </a:t>
            </a:r>
            <a:r>
              <a:rPr sz="2200" spc="90" dirty="0">
                <a:latin typeface="Georgia"/>
                <a:cs typeface="Georgia"/>
              </a:rPr>
              <a:t>helpful </a:t>
            </a:r>
            <a:r>
              <a:rPr sz="2200" spc="55" dirty="0">
                <a:latin typeface="Georgia"/>
                <a:cs typeface="Georgia"/>
              </a:rPr>
              <a:t>reviews. </a:t>
            </a:r>
            <a:r>
              <a:rPr sz="2200" spc="95" dirty="0">
                <a:latin typeface="Georgia"/>
                <a:cs typeface="Georgia"/>
              </a:rPr>
              <a:t>Our  </a:t>
            </a:r>
            <a:r>
              <a:rPr sz="2200" spc="110" dirty="0">
                <a:latin typeface="Georgia"/>
                <a:cs typeface="Georgia"/>
              </a:rPr>
              <a:t>experiments </a:t>
            </a:r>
            <a:r>
              <a:rPr sz="2200" spc="165" dirty="0">
                <a:latin typeface="Georgia"/>
                <a:cs typeface="Georgia"/>
              </a:rPr>
              <a:t>also </a:t>
            </a:r>
            <a:r>
              <a:rPr sz="2200" spc="120" dirty="0">
                <a:latin typeface="Georgia"/>
                <a:cs typeface="Georgia"/>
              </a:rPr>
              <a:t>indicate </a:t>
            </a:r>
            <a:r>
              <a:rPr sz="2200" spc="140" dirty="0">
                <a:latin typeface="Georgia"/>
                <a:cs typeface="Georgia"/>
              </a:rPr>
              <a:t>that </a:t>
            </a:r>
            <a:r>
              <a:rPr sz="2200" spc="125" dirty="0">
                <a:latin typeface="Georgia"/>
                <a:cs typeface="Georgia"/>
              </a:rPr>
              <a:t>early </a:t>
            </a:r>
            <a:r>
              <a:rPr sz="2200" spc="85" dirty="0">
                <a:latin typeface="Georgia"/>
                <a:cs typeface="Georgia"/>
              </a:rPr>
              <a:t>reviewers’ </a:t>
            </a:r>
            <a:r>
              <a:rPr sz="2200" spc="145" dirty="0">
                <a:latin typeface="Georgia"/>
                <a:cs typeface="Georgia"/>
              </a:rPr>
              <a:t>ratings </a:t>
            </a:r>
            <a:r>
              <a:rPr sz="2200" spc="180" dirty="0">
                <a:latin typeface="Georgia"/>
                <a:cs typeface="Georgia"/>
              </a:rPr>
              <a:t>and  </a:t>
            </a:r>
            <a:r>
              <a:rPr sz="2200" spc="85" dirty="0">
                <a:latin typeface="Georgia"/>
                <a:cs typeface="Georgia"/>
              </a:rPr>
              <a:t>their </a:t>
            </a:r>
            <a:r>
              <a:rPr sz="2200" spc="105" dirty="0">
                <a:latin typeface="Georgia"/>
                <a:cs typeface="Georgia"/>
              </a:rPr>
              <a:t>received </a:t>
            </a:r>
            <a:r>
              <a:rPr sz="2200" spc="110" dirty="0">
                <a:latin typeface="Georgia"/>
                <a:cs typeface="Georgia"/>
              </a:rPr>
              <a:t>helpfulness </a:t>
            </a:r>
            <a:r>
              <a:rPr sz="2200" spc="145" dirty="0">
                <a:latin typeface="Georgia"/>
                <a:cs typeface="Georgia"/>
              </a:rPr>
              <a:t>scores </a:t>
            </a:r>
            <a:r>
              <a:rPr sz="2200" spc="180" dirty="0">
                <a:latin typeface="Georgia"/>
                <a:cs typeface="Georgia"/>
              </a:rPr>
              <a:t>are </a:t>
            </a:r>
            <a:r>
              <a:rPr sz="2200" spc="50" dirty="0">
                <a:latin typeface="Georgia"/>
                <a:cs typeface="Georgia"/>
              </a:rPr>
              <a:t>likely </a:t>
            </a:r>
            <a:r>
              <a:rPr sz="2200" spc="145" dirty="0">
                <a:latin typeface="Georgia"/>
                <a:cs typeface="Georgia"/>
              </a:rPr>
              <a:t>to </a:t>
            </a:r>
            <a:r>
              <a:rPr sz="2200" spc="114" dirty="0">
                <a:latin typeface="Georgia"/>
                <a:cs typeface="Georgia"/>
              </a:rPr>
              <a:t>inﬂuence  product popularity </a:t>
            </a:r>
            <a:r>
              <a:rPr sz="2200" spc="204" dirty="0">
                <a:latin typeface="Georgia"/>
                <a:cs typeface="Georgia"/>
              </a:rPr>
              <a:t>at </a:t>
            </a:r>
            <a:r>
              <a:rPr sz="2200" spc="290" dirty="0">
                <a:latin typeface="Georgia"/>
                <a:cs typeface="Georgia"/>
              </a:rPr>
              <a:t>a </a:t>
            </a:r>
            <a:r>
              <a:rPr sz="2200" spc="145" dirty="0">
                <a:latin typeface="Georgia"/>
                <a:cs typeface="Georgia"/>
              </a:rPr>
              <a:t>later</a:t>
            </a:r>
            <a:r>
              <a:rPr sz="2200" spc="495" dirty="0">
                <a:latin typeface="Georgia"/>
                <a:cs typeface="Georgia"/>
              </a:rPr>
              <a:t> </a:t>
            </a:r>
            <a:r>
              <a:rPr sz="2200" spc="130" dirty="0">
                <a:latin typeface="Georgia"/>
                <a:cs typeface="Georgia"/>
              </a:rPr>
              <a:t>stage.</a:t>
            </a:r>
            <a:endParaRPr sz="2200">
              <a:latin typeface="Georgia"/>
              <a:cs typeface="Georgia"/>
            </a:endParaRPr>
          </a:p>
          <a:p>
            <a:pPr marL="180340" marR="1002030" indent="-168275">
              <a:lnSpc>
                <a:spcPct val="108500"/>
              </a:lnSpc>
              <a:spcBef>
                <a:spcPts val="790"/>
              </a:spcBef>
              <a:buSzPct val="95454"/>
              <a:buFont typeface="Wingdings"/>
              <a:buChar char=""/>
              <a:tabLst>
                <a:tab pos="236854" algn="l"/>
              </a:tabLst>
            </a:pPr>
            <a:r>
              <a:rPr sz="2200" spc="-5" dirty="0">
                <a:latin typeface="Georgia"/>
                <a:cs typeface="Georgia"/>
              </a:rPr>
              <a:t>In </a:t>
            </a:r>
            <a:r>
              <a:rPr sz="2200" spc="95" dirty="0">
                <a:latin typeface="Georgia"/>
                <a:cs typeface="Georgia"/>
              </a:rPr>
              <a:t>the </a:t>
            </a:r>
            <a:r>
              <a:rPr sz="2200" spc="70" dirty="0">
                <a:latin typeface="Georgia"/>
                <a:cs typeface="Georgia"/>
              </a:rPr>
              <a:t>future, </a:t>
            </a:r>
            <a:r>
              <a:rPr sz="2200" spc="75" dirty="0">
                <a:latin typeface="Georgia"/>
                <a:cs typeface="Georgia"/>
              </a:rPr>
              <a:t>we </a:t>
            </a:r>
            <a:r>
              <a:rPr sz="2200" spc="20" dirty="0">
                <a:latin typeface="Georgia"/>
                <a:cs typeface="Georgia"/>
              </a:rPr>
              <a:t>will </a:t>
            </a:r>
            <a:r>
              <a:rPr sz="2200" spc="110" dirty="0">
                <a:latin typeface="Georgia"/>
                <a:cs typeface="Georgia"/>
              </a:rPr>
              <a:t>explore effective </a:t>
            </a:r>
            <a:r>
              <a:rPr sz="2200" spc="125" dirty="0">
                <a:latin typeface="Georgia"/>
                <a:cs typeface="Georgia"/>
              </a:rPr>
              <a:t>ways </a:t>
            </a:r>
            <a:r>
              <a:rPr sz="2200" spc="45" dirty="0">
                <a:latin typeface="Georgia"/>
                <a:cs typeface="Georgia"/>
              </a:rPr>
              <a:t>in  </a:t>
            </a:r>
            <a:r>
              <a:rPr sz="2200" spc="135" dirty="0">
                <a:latin typeface="Georgia"/>
                <a:cs typeface="Georgia"/>
              </a:rPr>
              <a:t>incorporating </a:t>
            </a:r>
            <a:r>
              <a:rPr sz="2200" spc="75" dirty="0">
                <a:latin typeface="Georgia"/>
                <a:cs typeface="Georgia"/>
              </a:rPr>
              <a:t>review </a:t>
            </a:r>
            <a:r>
              <a:rPr sz="2200" spc="135" dirty="0">
                <a:latin typeface="Georgia"/>
                <a:cs typeface="Georgia"/>
              </a:rPr>
              <a:t>content </a:t>
            </a:r>
            <a:r>
              <a:rPr sz="2200" spc="105" dirty="0">
                <a:latin typeface="Georgia"/>
                <a:cs typeface="Georgia"/>
              </a:rPr>
              <a:t>into </a:t>
            </a:r>
            <a:r>
              <a:rPr sz="2200" spc="100" dirty="0">
                <a:latin typeface="Georgia"/>
                <a:cs typeface="Georgia"/>
              </a:rPr>
              <a:t>our </a:t>
            </a:r>
            <a:r>
              <a:rPr sz="2200" spc="125" dirty="0">
                <a:latin typeface="Georgia"/>
                <a:cs typeface="Georgia"/>
              </a:rPr>
              <a:t>early </a:t>
            </a:r>
            <a:r>
              <a:rPr sz="2200" spc="85" dirty="0">
                <a:latin typeface="Georgia"/>
                <a:cs typeface="Georgia"/>
              </a:rPr>
              <a:t>reviewer  </a:t>
            </a:r>
            <a:r>
              <a:rPr sz="2200" spc="100" dirty="0">
                <a:latin typeface="Georgia"/>
                <a:cs typeface="Georgia"/>
              </a:rPr>
              <a:t>prediction</a:t>
            </a:r>
            <a:r>
              <a:rPr sz="2200" spc="285" dirty="0">
                <a:latin typeface="Georgia"/>
                <a:cs typeface="Georgia"/>
              </a:rPr>
              <a:t> </a:t>
            </a:r>
            <a:r>
              <a:rPr sz="2200" spc="45" dirty="0">
                <a:latin typeface="Georgia"/>
                <a:cs typeface="Georgia"/>
              </a:rPr>
              <a:t>model.</a:t>
            </a:r>
            <a:endParaRPr sz="2200">
              <a:latin typeface="Georgia"/>
              <a:cs typeface="Georgia"/>
            </a:endParaRPr>
          </a:p>
          <a:p>
            <a:pPr marL="180340" marR="5080" indent="-168275">
              <a:lnSpc>
                <a:spcPct val="108500"/>
              </a:lnSpc>
              <a:spcBef>
                <a:spcPts val="785"/>
              </a:spcBef>
              <a:buSzPct val="95454"/>
              <a:buFont typeface="Wingdings"/>
              <a:buChar char=""/>
              <a:tabLst>
                <a:tab pos="236854" algn="l"/>
              </a:tabLst>
            </a:pPr>
            <a:r>
              <a:rPr sz="2200" spc="35" dirty="0">
                <a:latin typeface="Georgia"/>
                <a:cs typeface="Georgia"/>
              </a:rPr>
              <a:t>We </a:t>
            </a:r>
            <a:r>
              <a:rPr sz="2200" spc="20" dirty="0">
                <a:latin typeface="Georgia"/>
                <a:cs typeface="Georgia"/>
              </a:rPr>
              <a:t>will </a:t>
            </a:r>
            <a:r>
              <a:rPr sz="2200" spc="120" dirty="0">
                <a:latin typeface="Georgia"/>
                <a:cs typeface="Georgia"/>
              </a:rPr>
              <a:t>investigate </a:t>
            </a:r>
            <a:r>
              <a:rPr sz="2200" spc="80" dirty="0">
                <a:latin typeface="Georgia"/>
                <a:cs typeface="Georgia"/>
              </a:rPr>
              <a:t>this </a:t>
            </a:r>
            <a:r>
              <a:rPr sz="2200" spc="165" dirty="0">
                <a:latin typeface="Georgia"/>
                <a:cs typeface="Georgia"/>
              </a:rPr>
              <a:t>task </a:t>
            </a:r>
            <a:r>
              <a:rPr sz="2200" spc="60" dirty="0">
                <a:latin typeface="Georgia"/>
                <a:cs typeface="Georgia"/>
              </a:rPr>
              <a:t>with </a:t>
            </a:r>
            <a:r>
              <a:rPr sz="2200" spc="145" dirty="0">
                <a:latin typeface="Georgia"/>
                <a:cs typeface="Georgia"/>
              </a:rPr>
              <a:t>real </a:t>
            </a:r>
            <a:r>
              <a:rPr sz="2200" spc="140" dirty="0">
                <a:latin typeface="Georgia"/>
                <a:cs typeface="Georgia"/>
              </a:rPr>
              <a:t>e-commerce </a:t>
            </a:r>
            <a:r>
              <a:rPr sz="2200" spc="195" dirty="0">
                <a:latin typeface="Georgia"/>
                <a:cs typeface="Georgia"/>
              </a:rPr>
              <a:t>cases </a:t>
            </a:r>
            <a:r>
              <a:rPr sz="2200" spc="45" dirty="0">
                <a:latin typeface="Georgia"/>
                <a:cs typeface="Georgia"/>
              </a:rPr>
              <a:t>in  </a:t>
            </a:r>
            <a:r>
              <a:rPr sz="2200" spc="135" dirty="0">
                <a:latin typeface="Georgia"/>
                <a:cs typeface="Georgia"/>
              </a:rPr>
              <a:t>collaboration </a:t>
            </a:r>
            <a:r>
              <a:rPr sz="2200" spc="60" dirty="0">
                <a:latin typeface="Georgia"/>
                <a:cs typeface="Georgia"/>
              </a:rPr>
              <a:t>with </a:t>
            </a:r>
            <a:r>
              <a:rPr sz="2200" spc="140" dirty="0">
                <a:latin typeface="Georgia"/>
                <a:cs typeface="Georgia"/>
              </a:rPr>
              <a:t>e-commerce </a:t>
            </a:r>
            <a:r>
              <a:rPr sz="2200" spc="145" dirty="0">
                <a:latin typeface="Georgia"/>
                <a:cs typeface="Georgia"/>
              </a:rPr>
              <a:t>companies </a:t>
            </a:r>
            <a:r>
              <a:rPr sz="2200" spc="45" dirty="0">
                <a:latin typeface="Georgia"/>
                <a:cs typeface="Georgia"/>
              </a:rPr>
              <a:t>in </a:t>
            </a:r>
            <a:r>
              <a:rPr sz="2200" spc="95" dirty="0">
                <a:latin typeface="Georgia"/>
                <a:cs typeface="Georgia"/>
              </a:rPr>
              <a:t>the</a:t>
            </a:r>
            <a:r>
              <a:rPr sz="2200" spc="430" dirty="0">
                <a:latin typeface="Georgia"/>
                <a:cs typeface="Georgia"/>
              </a:rPr>
              <a:t> </a:t>
            </a:r>
            <a:r>
              <a:rPr sz="2200" spc="70" dirty="0">
                <a:latin typeface="Georgia"/>
                <a:cs typeface="Georgia"/>
              </a:rPr>
              <a:t>future.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981" y="3006750"/>
            <a:ext cx="3747770" cy="78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950" spc="-95" dirty="0"/>
              <a:t>THANK</a:t>
            </a:r>
            <a:r>
              <a:rPr sz="4950" spc="365" dirty="0"/>
              <a:t> </a:t>
            </a:r>
            <a:r>
              <a:rPr sz="4950" spc="-5" dirty="0"/>
              <a:t>YOU</a:t>
            </a:r>
            <a:endParaRPr sz="49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965" y="827715"/>
            <a:ext cx="234759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/>
              <a:t>A</a:t>
            </a:r>
            <a:r>
              <a:rPr spc="70" dirty="0"/>
              <a:t>B</a:t>
            </a:r>
            <a:r>
              <a:rPr spc="290" dirty="0"/>
              <a:t>S</a:t>
            </a:r>
            <a:r>
              <a:rPr spc="-250" dirty="0"/>
              <a:t>T</a:t>
            </a:r>
            <a:r>
              <a:rPr spc="-110" dirty="0"/>
              <a:t>R</a:t>
            </a:r>
            <a:r>
              <a:rPr spc="-105" dirty="0"/>
              <a:t>A</a:t>
            </a:r>
            <a:r>
              <a:rPr spc="220" dirty="0"/>
              <a:t>C</a:t>
            </a:r>
            <a:r>
              <a:rPr spc="-254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4965" y="1894789"/>
            <a:ext cx="259079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10" dirty="0">
                <a:latin typeface="Wingdings"/>
                <a:cs typeface="Wingdings"/>
              </a:rPr>
              <a:t></a:t>
            </a:r>
            <a:endParaRPr sz="23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745" y="2051489"/>
            <a:ext cx="7589520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10" dirty="0">
                <a:latin typeface="Arial Black"/>
                <a:cs typeface="Arial Black"/>
              </a:rPr>
              <a:t>Online </a:t>
            </a:r>
            <a:r>
              <a:rPr sz="2300" spc="-204" dirty="0">
                <a:latin typeface="Arial Black"/>
                <a:cs typeface="Arial Black"/>
              </a:rPr>
              <a:t>reviews </a:t>
            </a:r>
            <a:r>
              <a:rPr sz="2300" spc="-175" dirty="0">
                <a:latin typeface="Arial Black"/>
                <a:cs typeface="Arial Black"/>
              </a:rPr>
              <a:t>have </a:t>
            </a:r>
            <a:r>
              <a:rPr sz="2300" spc="-225" dirty="0">
                <a:latin typeface="Arial Black"/>
                <a:cs typeface="Arial Black"/>
              </a:rPr>
              <a:t>become </a:t>
            </a:r>
            <a:r>
              <a:rPr sz="2300" spc="-100" dirty="0">
                <a:latin typeface="Arial Black"/>
                <a:cs typeface="Arial Black"/>
              </a:rPr>
              <a:t>an </a:t>
            </a:r>
            <a:r>
              <a:rPr sz="2300" spc="-80" dirty="0">
                <a:latin typeface="Arial Black"/>
                <a:cs typeface="Arial Black"/>
              </a:rPr>
              <a:t>important </a:t>
            </a:r>
            <a:r>
              <a:rPr sz="2300" spc="-155" dirty="0">
                <a:latin typeface="Arial Black"/>
                <a:cs typeface="Arial Black"/>
              </a:rPr>
              <a:t>source</a:t>
            </a:r>
            <a:r>
              <a:rPr sz="2300" spc="175" dirty="0">
                <a:latin typeface="Arial Black"/>
                <a:cs typeface="Arial Black"/>
              </a:rPr>
              <a:t> </a:t>
            </a:r>
            <a:r>
              <a:rPr sz="2300" spc="-30" dirty="0">
                <a:latin typeface="Arial Black"/>
                <a:cs typeface="Arial Black"/>
              </a:rPr>
              <a:t>of</a:t>
            </a:r>
            <a:endParaRPr sz="23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310" marR="1088390">
              <a:lnSpc>
                <a:spcPct val="107800"/>
              </a:lnSpc>
              <a:spcBef>
                <a:spcPts val="95"/>
              </a:spcBef>
            </a:pPr>
            <a:r>
              <a:rPr spc="-75" dirty="0"/>
              <a:t>information </a:t>
            </a:r>
            <a:r>
              <a:rPr spc="-25" dirty="0"/>
              <a:t>for </a:t>
            </a:r>
            <a:r>
              <a:rPr spc="-160" dirty="0"/>
              <a:t>users </a:t>
            </a:r>
            <a:r>
              <a:rPr spc="-130" dirty="0"/>
              <a:t>before </a:t>
            </a:r>
            <a:r>
              <a:rPr spc="-125" dirty="0"/>
              <a:t>making </a:t>
            </a:r>
            <a:r>
              <a:rPr spc="-100" dirty="0"/>
              <a:t>an informed  </a:t>
            </a:r>
            <a:r>
              <a:rPr spc="-130" dirty="0"/>
              <a:t>purchase</a:t>
            </a:r>
            <a:r>
              <a:rPr spc="-45" dirty="0"/>
              <a:t> </a:t>
            </a:r>
            <a:r>
              <a:rPr spc="-160" dirty="0"/>
              <a:t>decision.</a:t>
            </a:r>
          </a:p>
          <a:p>
            <a:pPr marL="194310" marR="386080" indent="-182245">
              <a:lnSpc>
                <a:spcPct val="107800"/>
              </a:lnSpc>
              <a:spcBef>
                <a:spcPts val="825"/>
              </a:spcBef>
              <a:buSzPct val="95652"/>
              <a:buFont typeface="Wingdings"/>
              <a:buChar char=""/>
              <a:tabLst>
                <a:tab pos="250825" algn="l"/>
              </a:tabLst>
            </a:pPr>
            <a:r>
              <a:rPr sz="2300" spc="-120" dirty="0"/>
              <a:t>Early </a:t>
            </a:r>
            <a:r>
              <a:rPr sz="2300" spc="-204" dirty="0"/>
              <a:t>reviews </a:t>
            </a:r>
            <a:r>
              <a:rPr sz="2300" spc="-30" dirty="0"/>
              <a:t>of </a:t>
            </a:r>
            <a:r>
              <a:rPr sz="2300" spc="-65" dirty="0"/>
              <a:t>a </a:t>
            </a:r>
            <a:r>
              <a:rPr sz="2300" spc="-100" dirty="0"/>
              <a:t>product </a:t>
            </a:r>
            <a:r>
              <a:rPr sz="2300" spc="-175" dirty="0"/>
              <a:t>tend </a:t>
            </a:r>
            <a:r>
              <a:rPr sz="2300" spc="-125" dirty="0"/>
              <a:t>to </a:t>
            </a:r>
            <a:r>
              <a:rPr sz="2300" spc="-175" dirty="0"/>
              <a:t>have </a:t>
            </a:r>
            <a:r>
              <a:rPr sz="2300" spc="-65" dirty="0"/>
              <a:t>a </a:t>
            </a:r>
            <a:r>
              <a:rPr sz="2300" spc="-75" dirty="0"/>
              <a:t>high </a:t>
            </a:r>
            <a:r>
              <a:rPr sz="2300" spc="-130" dirty="0"/>
              <a:t>impact  </a:t>
            </a:r>
            <a:r>
              <a:rPr sz="2300" spc="-100" dirty="0"/>
              <a:t>on </a:t>
            </a:r>
            <a:r>
              <a:rPr sz="2300" spc="-175" dirty="0"/>
              <a:t>the </a:t>
            </a:r>
            <a:r>
              <a:rPr sz="2300" spc="-170" dirty="0"/>
              <a:t>subsequent </a:t>
            </a:r>
            <a:r>
              <a:rPr sz="2300" spc="-100" dirty="0"/>
              <a:t>product</a:t>
            </a:r>
            <a:r>
              <a:rPr sz="2300" spc="365" dirty="0"/>
              <a:t> </a:t>
            </a:r>
            <a:r>
              <a:rPr sz="2300" spc="-204" dirty="0"/>
              <a:t>sales.</a:t>
            </a:r>
            <a:endParaRPr sz="2300" dirty="0"/>
          </a:p>
          <a:p>
            <a:pPr marL="194310" marR="5080" indent="-182245">
              <a:lnSpc>
                <a:spcPct val="107800"/>
              </a:lnSpc>
              <a:spcBef>
                <a:spcPts val="830"/>
              </a:spcBef>
              <a:buSzPct val="95652"/>
              <a:buFont typeface="Wingdings"/>
              <a:buChar char=""/>
              <a:tabLst>
                <a:tab pos="250825" algn="l"/>
              </a:tabLst>
            </a:pPr>
            <a:r>
              <a:rPr sz="2300" spc="-180" dirty="0"/>
              <a:t>Here, </a:t>
            </a:r>
            <a:r>
              <a:rPr sz="2300" spc="-350" dirty="0"/>
              <a:t>we </a:t>
            </a:r>
            <a:r>
              <a:rPr sz="2300" spc="-190" dirty="0"/>
              <a:t>take </a:t>
            </a:r>
            <a:r>
              <a:rPr sz="2300" spc="-175" dirty="0"/>
              <a:t>the </a:t>
            </a:r>
            <a:r>
              <a:rPr sz="2300" spc="-100" dirty="0"/>
              <a:t>initiative </a:t>
            </a:r>
            <a:r>
              <a:rPr sz="2300" spc="-125" dirty="0"/>
              <a:t>to </a:t>
            </a:r>
            <a:r>
              <a:rPr sz="2300" spc="-155" dirty="0"/>
              <a:t>study </a:t>
            </a:r>
            <a:r>
              <a:rPr sz="2300" spc="-175" dirty="0"/>
              <a:t>the </a:t>
            </a:r>
            <a:r>
              <a:rPr sz="2300" spc="-114" dirty="0"/>
              <a:t>behavior  </a:t>
            </a:r>
            <a:r>
              <a:rPr sz="2300" spc="-145" dirty="0"/>
              <a:t>characteristics </a:t>
            </a:r>
            <a:r>
              <a:rPr sz="2300" spc="-30" dirty="0"/>
              <a:t>of </a:t>
            </a:r>
            <a:r>
              <a:rPr sz="2300" spc="-135" dirty="0"/>
              <a:t>early </a:t>
            </a:r>
            <a:r>
              <a:rPr sz="2300" spc="-185" dirty="0"/>
              <a:t>reviewers </a:t>
            </a:r>
            <a:r>
              <a:rPr sz="2300" spc="-85" dirty="0"/>
              <a:t>through </a:t>
            </a:r>
            <a:r>
              <a:rPr sz="2300" spc="-105" dirty="0"/>
              <a:t>their </a:t>
            </a:r>
            <a:r>
              <a:rPr sz="2300" spc="-145" dirty="0"/>
              <a:t>posted  </a:t>
            </a:r>
            <a:r>
              <a:rPr sz="2300" spc="-204" dirty="0"/>
              <a:t>reviews </a:t>
            </a:r>
            <a:r>
              <a:rPr sz="2300" spc="-100" dirty="0"/>
              <a:t>on </a:t>
            </a:r>
            <a:r>
              <a:rPr sz="2300" spc="-225" dirty="0"/>
              <a:t>two </a:t>
            </a:r>
            <a:r>
              <a:rPr sz="2300" spc="-80" dirty="0"/>
              <a:t>real-world </a:t>
            </a:r>
            <a:r>
              <a:rPr sz="2300" spc="-105" dirty="0"/>
              <a:t>large </a:t>
            </a:r>
            <a:r>
              <a:rPr sz="2300" spc="-170" dirty="0"/>
              <a:t>e-commerce </a:t>
            </a:r>
            <a:r>
              <a:rPr sz="2300" spc="-110" dirty="0"/>
              <a:t>platforms, </a:t>
            </a:r>
            <a:r>
              <a:rPr sz="2300" spc="-145" dirty="0"/>
              <a:t>i.  </a:t>
            </a:r>
            <a:r>
              <a:rPr sz="2300" spc="-315" dirty="0"/>
              <a:t>e., </a:t>
            </a:r>
            <a:r>
              <a:rPr sz="2300" spc="-160" dirty="0"/>
              <a:t>Amazon </a:t>
            </a:r>
            <a:r>
              <a:rPr sz="2300" spc="-110" dirty="0"/>
              <a:t>and</a:t>
            </a:r>
            <a:r>
              <a:rPr sz="2300" spc="-25" dirty="0"/>
              <a:t> </a:t>
            </a:r>
            <a:r>
              <a:rPr sz="2300" spc="-260" dirty="0"/>
              <a:t>Yelp.</a:t>
            </a:r>
            <a:endParaRPr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965" y="827715"/>
            <a:ext cx="365125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052" y="1777915"/>
            <a:ext cx="8888730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310" marR="170180" indent="-182245">
              <a:lnSpc>
                <a:spcPct val="107800"/>
              </a:lnSpc>
              <a:spcBef>
                <a:spcPts val="95"/>
              </a:spcBef>
              <a:buSzPct val="95652"/>
              <a:buFont typeface="Wingdings"/>
              <a:buChar char=""/>
              <a:tabLst>
                <a:tab pos="278765" algn="l"/>
              </a:tabLst>
            </a:pPr>
            <a:r>
              <a:rPr sz="2300" spc="5" dirty="0">
                <a:latin typeface="Georgia"/>
                <a:cs typeface="Georgia"/>
              </a:rPr>
              <a:t>The </a:t>
            </a:r>
            <a:r>
              <a:rPr sz="2300" spc="125" dirty="0">
                <a:latin typeface="Georgia"/>
                <a:cs typeface="Georgia"/>
              </a:rPr>
              <a:t>emergence </a:t>
            </a:r>
            <a:r>
              <a:rPr sz="2300" spc="190" dirty="0">
                <a:latin typeface="Georgia"/>
                <a:cs typeface="Georgia"/>
              </a:rPr>
              <a:t>of </a:t>
            </a:r>
            <a:r>
              <a:rPr sz="2300" spc="135" dirty="0">
                <a:latin typeface="Georgia"/>
                <a:cs typeface="Georgia"/>
              </a:rPr>
              <a:t>e-commerce </a:t>
            </a:r>
            <a:r>
              <a:rPr sz="2300" spc="120" dirty="0">
                <a:latin typeface="Georgia"/>
                <a:cs typeface="Georgia"/>
              </a:rPr>
              <a:t>websites </a:t>
            </a:r>
            <a:r>
              <a:rPr sz="2300" spc="175" dirty="0">
                <a:latin typeface="Georgia"/>
                <a:cs typeface="Georgia"/>
              </a:rPr>
              <a:t>has </a:t>
            </a:r>
            <a:r>
              <a:rPr sz="2300" spc="110" dirty="0">
                <a:latin typeface="Georgia"/>
                <a:cs typeface="Georgia"/>
              </a:rPr>
              <a:t>enabled </a:t>
            </a:r>
            <a:r>
              <a:rPr sz="2300" spc="150" dirty="0">
                <a:latin typeface="Georgia"/>
                <a:cs typeface="Georgia"/>
              </a:rPr>
              <a:t>users  </a:t>
            </a:r>
            <a:r>
              <a:rPr sz="2300" spc="135" dirty="0">
                <a:latin typeface="Georgia"/>
                <a:cs typeface="Georgia"/>
              </a:rPr>
              <a:t>to </a:t>
            </a:r>
            <a:r>
              <a:rPr sz="2300" spc="125" dirty="0">
                <a:latin typeface="Georgia"/>
                <a:cs typeface="Georgia"/>
              </a:rPr>
              <a:t>publish </a:t>
            </a:r>
            <a:r>
              <a:rPr sz="2300" spc="155" dirty="0">
                <a:latin typeface="Georgia"/>
                <a:cs typeface="Georgia"/>
              </a:rPr>
              <a:t>or </a:t>
            </a:r>
            <a:r>
              <a:rPr sz="2300" spc="175" dirty="0">
                <a:latin typeface="Georgia"/>
                <a:cs typeface="Georgia"/>
              </a:rPr>
              <a:t>share </a:t>
            </a:r>
            <a:r>
              <a:rPr sz="2300" spc="170" dirty="0">
                <a:latin typeface="Georgia"/>
                <a:cs typeface="Georgia"/>
              </a:rPr>
              <a:t>purchase </a:t>
            </a:r>
            <a:r>
              <a:rPr sz="2300" spc="130" dirty="0">
                <a:latin typeface="Georgia"/>
                <a:cs typeface="Georgia"/>
              </a:rPr>
              <a:t>experiences </a:t>
            </a:r>
            <a:r>
              <a:rPr sz="2300" spc="100" dirty="0">
                <a:latin typeface="Georgia"/>
                <a:cs typeface="Georgia"/>
              </a:rPr>
              <a:t>by </a:t>
            </a:r>
            <a:r>
              <a:rPr sz="2300" spc="160" dirty="0">
                <a:latin typeface="Georgia"/>
                <a:cs typeface="Georgia"/>
              </a:rPr>
              <a:t>posting  </a:t>
            </a:r>
            <a:r>
              <a:rPr sz="2300" spc="150" dirty="0">
                <a:latin typeface="Georgia"/>
                <a:cs typeface="Georgia"/>
              </a:rPr>
              <a:t>product </a:t>
            </a:r>
            <a:r>
              <a:rPr sz="2300" spc="80" dirty="0">
                <a:latin typeface="Georgia"/>
                <a:cs typeface="Georgia"/>
              </a:rPr>
              <a:t>reviews, </a:t>
            </a:r>
            <a:r>
              <a:rPr sz="2300" spc="100" dirty="0">
                <a:latin typeface="Georgia"/>
                <a:cs typeface="Georgia"/>
              </a:rPr>
              <a:t>which </a:t>
            </a:r>
            <a:r>
              <a:rPr sz="2300" spc="105" dirty="0">
                <a:latin typeface="Georgia"/>
                <a:cs typeface="Georgia"/>
              </a:rPr>
              <a:t>usually </a:t>
            </a:r>
            <a:r>
              <a:rPr sz="2300" spc="135" dirty="0">
                <a:latin typeface="Georgia"/>
                <a:cs typeface="Georgia"/>
              </a:rPr>
              <a:t>contain </a:t>
            </a:r>
            <a:r>
              <a:rPr sz="2300" spc="130" dirty="0">
                <a:latin typeface="Georgia"/>
                <a:cs typeface="Georgia"/>
              </a:rPr>
              <a:t>useful </a:t>
            </a:r>
            <a:r>
              <a:rPr sz="2300" spc="110" dirty="0">
                <a:latin typeface="Georgia"/>
                <a:cs typeface="Georgia"/>
              </a:rPr>
              <a:t>opinions,  comments </a:t>
            </a:r>
            <a:r>
              <a:rPr sz="2300" spc="145" dirty="0">
                <a:latin typeface="Georgia"/>
                <a:cs typeface="Georgia"/>
              </a:rPr>
              <a:t>and </a:t>
            </a:r>
            <a:r>
              <a:rPr sz="2300" spc="135" dirty="0">
                <a:latin typeface="Georgia"/>
                <a:cs typeface="Georgia"/>
              </a:rPr>
              <a:t>feedback </a:t>
            </a:r>
            <a:r>
              <a:rPr sz="2300" spc="145" dirty="0">
                <a:latin typeface="Georgia"/>
                <a:cs typeface="Georgia"/>
              </a:rPr>
              <a:t>towards </a:t>
            </a:r>
            <a:r>
              <a:rPr sz="2300" spc="310" dirty="0">
                <a:latin typeface="Georgia"/>
                <a:cs typeface="Georgia"/>
              </a:rPr>
              <a:t>a</a:t>
            </a:r>
            <a:r>
              <a:rPr sz="2300" spc="600" dirty="0">
                <a:latin typeface="Georgia"/>
                <a:cs typeface="Georgia"/>
              </a:rPr>
              <a:t> </a:t>
            </a:r>
            <a:r>
              <a:rPr sz="2300" spc="110" dirty="0">
                <a:latin typeface="Georgia"/>
                <a:cs typeface="Georgia"/>
              </a:rPr>
              <a:t>product.</a:t>
            </a:r>
            <a:endParaRPr sz="2300">
              <a:latin typeface="Georgia"/>
              <a:cs typeface="Georgia"/>
            </a:endParaRPr>
          </a:p>
          <a:p>
            <a:pPr marL="194310" marR="5080" indent="-182245">
              <a:lnSpc>
                <a:spcPct val="107800"/>
              </a:lnSpc>
              <a:spcBef>
                <a:spcPts val="825"/>
              </a:spcBef>
              <a:buSzPct val="95652"/>
              <a:buFont typeface="Wingdings"/>
              <a:buChar char=""/>
              <a:tabLst>
                <a:tab pos="278765" algn="l"/>
              </a:tabLst>
            </a:pPr>
            <a:r>
              <a:rPr sz="2300" spc="-125" dirty="0">
                <a:latin typeface="Georgia"/>
                <a:cs typeface="Georgia"/>
              </a:rPr>
              <a:t>To </a:t>
            </a:r>
            <a:r>
              <a:rPr sz="2300" spc="145" dirty="0">
                <a:latin typeface="Georgia"/>
                <a:cs typeface="Georgia"/>
              </a:rPr>
              <a:t>analyse </a:t>
            </a:r>
            <a:r>
              <a:rPr sz="2300" spc="105" dirty="0">
                <a:latin typeface="Georgia"/>
                <a:cs typeface="Georgia"/>
              </a:rPr>
              <a:t>the </a:t>
            </a:r>
            <a:r>
              <a:rPr sz="2300" spc="150" dirty="0">
                <a:latin typeface="Georgia"/>
                <a:cs typeface="Georgia"/>
              </a:rPr>
              <a:t>characteristics </a:t>
            </a:r>
            <a:r>
              <a:rPr sz="2300" spc="190" dirty="0">
                <a:latin typeface="Georgia"/>
                <a:cs typeface="Georgia"/>
              </a:rPr>
              <a:t>of </a:t>
            </a:r>
            <a:r>
              <a:rPr sz="2300" spc="114" dirty="0">
                <a:latin typeface="Georgia"/>
                <a:cs typeface="Georgia"/>
              </a:rPr>
              <a:t>early </a:t>
            </a:r>
            <a:r>
              <a:rPr sz="2300" spc="90" dirty="0">
                <a:latin typeface="Georgia"/>
                <a:cs typeface="Georgia"/>
              </a:rPr>
              <a:t>reviewers, </a:t>
            </a:r>
            <a:r>
              <a:rPr sz="2300" spc="100" dirty="0">
                <a:latin typeface="Georgia"/>
                <a:cs typeface="Georgia"/>
              </a:rPr>
              <a:t>we </a:t>
            </a:r>
            <a:r>
              <a:rPr sz="2300" spc="145" dirty="0">
                <a:latin typeface="Georgia"/>
                <a:cs typeface="Georgia"/>
              </a:rPr>
              <a:t>take  </a:t>
            </a:r>
            <a:r>
              <a:rPr sz="2300" spc="110" dirty="0">
                <a:latin typeface="Georgia"/>
                <a:cs typeface="Georgia"/>
              </a:rPr>
              <a:t>two </a:t>
            </a:r>
            <a:r>
              <a:rPr sz="2300" spc="135" dirty="0">
                <a:latin typeface="Georgia"/>
                <a:cs typeface="Georgia"/>
              </a:rPr>
              <a:t>important </a:t>
            </a:r>
            <a:r>
              <a:rPr sz="2300" spc="114" dirty="0">
                <a:latin typeface="Georgia"/>
                <a:cs typeface="Georgia"/>
              </a:rPr>
              <a:t>metrics </a:t>
            </a:r>
            <a:r>
              <a:rPr sz="2300" spc="170" dirty="0">
                <a:latin typeface="Georgia"/>
                <a:cs typeface="Georgia"/>
              </a:rPr>
              <a:t>associated </a:t>
            </a:r>
            <a:r>
              <a:rPr sz="2300" spc="80" dirty="0">
                <a:latin typeface="Georgia"/>
                <a:cs typeface="Georgia"/>
              </a:rPr>
              <a:t>with </a:t>
            </a:r>
            <a:r>
              <a:rPr sz="2300" spc="95" dirty="0">
                <a:latin typeface="Georgia"/>
                <a:cs typeface="Georgia"/>
              </a:rPr>
              <a:t>their </a:t>
            </a:r>
            <a:r>
              <a:rPr sz="2300" spc="50" dirty="0">
                <a:latin typeface="Georgia"/>
                <a:cs typeface="Georgia"/>
              </a:rPr>
              <a:t>reviews., </a:t>
            </a:r>
            <a:r>
              <a:rPr sz="2300" spc="95" dirty="0">
                <a:latin typeface="Georgia"/>
                <a:cs typeface="Georgia"/>
              </a:rPr>
              <a:t>their  review </a:t>
            </a:r>
            <a:r>
              <a:rPr sz="2300" spc="155" dirty="0">
                <a:latin typeface="Georgia"/>
                <a:cs typeface="Georgia"/>
              </a:rPr>
              <a:t>ratings </a:t>
            </a:r>
            <a:r>
              <a:rPr sz="2300" spc="145" dirty="0">
                <a:latin typeface="Georgia"/>
                <a:cs typeface="Georgia"/>
              </a:rPr>
              <a:t>and </a:t>
            </a:r>
            <a:r>
              <a:rPr sz="2300" spc="114" dirty="0">
                <a:latin typeface="Georgia"/>
                <a:cs typeface="Georgia"/>
              </a:rPr>
              <a:t>helpfulness </a:t>
            </a:r>
            <a:r>
              <a:rPr sz="2300" spc="165" dirty="0">
                <a:latin typeface="Georgia"/>
                <a:cs typeface="Georgia"/>
              </a:rPr>
              <a:t>scores assigned </a:t>
            </a:r>
            <a:r>
              <a:rPr sz="2300" spc="105" dirty="0">
                <a:latin typeface="Georgia"/>
                <a:cs typeface="Georgia"/>
              </a:rPr>
              <a:t>bothers. </a:t>
            </a:r>
            <a:r>
              <a:rPr sz="2300" spc="45" dirty="0">
                <a:latin typeface="Georgia"/>
                <a:cs typeface="Georgia"/>
              </a:rPr>
              <a:t>We  </a:t>
            </a:r>
            <a:r>
              <a:rPr sz="2300" spc="140" dirty="0">
                <a:latin typeface="Georgia"/>
                <a:cs typeface="Georgia"/>
              </a:rPr>
              <a:t>have </a:t>
            </a:r>
            <a:r>
              <a:rPr sz="2300" spc="120" dirty="0">
                <a:latin typeface="Georgia"/>
                <a:cs typeface="Georgia"/>
              </a:rPr>
              <a:t>found </a:t>
            </a:r>
            <a:r>
              <a:rPr sz="2300" spc="135" dirty="0">
                <a:latin typeface="Georgia"/>
                <a:cs typeface="Georgia"/>
              </a:rPr>
              <a:t>that </a:t>
            </a:r>
            <a:r>
              <a:rPr sz="2300" spc="65" dirty="0">
                <a:latin typeface="Georgia"/>
                <a:cs typeface="Georgia"/>
              </a:rPr>
              <a:t>(1) </a:t>
            </a:r>
            <a:r>
              <a:rPr sz="2300" spc="175" dirty="0">
                <a:latin typeface="Georgia"/>
                <a:cs typeface="Georgia"/>
              </a:rPr>
              <a:t>an </a:t>
            </a:r>
            <a:r>
              <a:rPr sz="2300" spc="114" dirty="0">
                <a:latin typeface="Georgia"/>
                <a:cs typeface="Georgia"/>
              </a:rPr>
              <a:t>early </a:t>
            </a:r>
            <a:r>
              <a:rPr sz="2300" spc="100" dirty="0">
                <a:latin typeface="Georgia"/>
                <a:cs typeface="Georgia"/>
              </a:rPr>
              <a:t>reviewer </a:t>
            </a:r>
            <a:r>
              <a:rPr sz="2300" spc="105" dirty="0">
                <a:latin typeface="Georgia"/>
                <a:cs typeface="Georgia"/>
              </a:rPr>
              <a:t>tends </a:t>
            </a:r>
            <a:r>
              <a:rPr sz="2300" spc="135" dirty="0">
                <a:latin typeface="Georgia"/>
                <a:cs typeface="Georgia"/>
              </a:rPr>
              <a:t>to </a:t>
            </a:r>
            <a:r>
              <a:rPr sz="2300" spc="190" dirty="0">
                <a:latin typeface="Georgia"/>
                <a:cs typeface="Georgia"/>
              </a:rPr>
              <a:t>assign </a:t>
            </a:r>
            <a:r>
              <a:rPr sz="2300" spc="310" dirty="0">
                <a:latin typeface="Georgia"/>
                <a:cs typeface="Georgia"/>
              </a:rPr>
              <a:t>a  </a:t>
            </a:r>
            <a:r>
              <a:rPr sz="2300" spc="125" dirty="0">
                <a:latin typeface="Georgia"/>
                <a:cs typeface="Georgia"/>
              </a:rPr>
              <a:t>higher </a:t>
            </a:r>
            <a:r>
              <a:rPr sz="2300" spc="180" dirty="0">
                <a:latin typeface="Georgia"/>
                <a:cs typeface="Georgia"/>
              </a:rPr>
              <a:t>average </a:t>
            </a:r>
            <a:r>
              <a:rPr sz="2300" spc="155" dirty="0">
                <a:latin typeface="Georgia"/>
                <a:cs typeface="Georgia"/>
              </a:rPr>
              <a:t>rating </a:t>
            </a:r>
            <a:r>
              <a:rPr sz="2300" spc="170" dirty="0">
                <a:latin typeface="Georgia"/>
                <a:cs typeface="Georgia"/>
              </a:rPr>
              <a:t>score </a:t>
            </a:r>
            <a:r>
              <a:rPr sz="2300" spc="135" dirty="0">
                <a:latin typeface="Georgia"/>
                <a:cs typeface="Georgia"/>
              </a:rPr>
              <a:t>to </a:t>
            </a:r>
            <a:r>
              <a:rPr sz="2300" spc="130" dirty="0">
                <a:latin typeface="Georgia"/>
                <a:cs typeface="Georgia"/>
              </a:rPr>
              <a:t>products; </a:t>
            </a:r>
            <a:r>
              <a:rPr sz="2300" spc="145" dirty="0">
                <a:latin typeface="Georgia"/>
                <a:cs typeface="Georgia"/>
              </a:rPr>
              <a:t>and </a:t>
            </a:r>
            <a:r>
              <a:rPr sz="2300" spc="85" dirty="0">
                <a:latin typeface="Georgia"/>
                <a:cs typeface="Georgia"/>
              </a:rPr>
              <a:t>(2)an </a:t>
            </a:r>
            <a:r>
              <a:rPr sz="2300" spc="114" dirty="0">
                <a:latin typeface="Georgia"/>
                <a:cs typeface="Georgia"/>
              </a:rPr>
              <a:t>early  </a:t>
            </a:r>
            <a:r>
              <a:rPr sz="2300" spc="100" dirty="0">
                <a:latin typeface="Georgia"/>
                <a:cs typeface="Georgia"/>
              </a:rPr>
              <a:t>reviewer </a:t>
            </a:r>
            <a:r>
              <a:rPr sz="2300" spc="105" dirty="0">
                <a:latin typeface="Georgia"/>
                <a:cs typeface="Georgia"/>
              </a:rPr>
              <a:t>tends </a:t>
            </a:r>
            <a:r>
              <a:rPr sz="2300" spc="135" dirty="0">
                <a:latin typeface="Georgia"/>
                <a:cs typeface="Georgia"/>
              </a:rPr>
              <a:t>to </a:t>
            </a:r>
            <a:r>
              <a:rPr sz="2300" spc="180" dirty="0">
                <a:latin typeface="Georgia"/>
                <a:cs typeface="Georgia"/>
              </a:rPr>
              <a:t>post </a:t>
            </a:r>
            <a:r>
              <a:rPr sz="2300" spc="135" dirty="0">
                <a:latin typeface="Georgia"/>
                <a:cs typeface="Georgia"/>
              </a:rPr>
              <a:t>more </a:t>
            </a:r>
            <a:r>
              <a:rPr sz="2300" spc="110" dirty="0">
                <a:latin typeface="Georgia"/>
                <a:cs typeface="Georgia"/>
              </a:rPr>
              <a:t>helpful</a:t>
            </a:r>
            <a:r>
              <a:rPr sz="2300" spc="625" dirty="0">
                <a:latin typeface="Georgia"/>
                <a:cs typeface="Georgia"/>
              </a:rPr>
              <a:t> </a:t>
            </a:r>
            <a:r>
              <a:rPr sz="2300" spc="80" dirty="0">
                <a:latin typeface="Georgia"/>
                <a:cs typeface="Georgia"/>
              </a:rPr>
              <a:t>reviews.</a:t>
            </a:r>
            <a:endParaRPr sz="2300">
              <a:latin typeface="Georgia"/>
              <a:cs typeface="Georgia"/>
            </a:endParaRPr>
          </a:p>
          <a:p>
            <a:pPr marL="194310" marR="464184" indent="-182245">
              <a:lnSpc>
                <a:spcPct val="107800"/>
              </a:lnSpc>
              <a:spcBef>
                <a:spcPts val="830"/>
              </a:spcBef>
              <a:buSzPct val="95652"/>
              <a:buFont typeface="Wingdings"/>
              <a:buChar char=""/>
              <a:tabLst>
                <a:tab pos="278765" algn="l"/>
              </a:tabLst>
            </a:pPr>
            <a:r>
              <a:rPr sz="2300" spc="130" dirty="0">
                <a:latin typeface="Georgia"/>
                <a:cs typeface="Georgia"/>
              </a:rPr>
              <a:t>Our </a:t>
            </a:r>
            <a:r>
              <a:rPr sz="2300" spc="145" dirty="0">
                <a:latin typeface="Georgia"/>
                <a:cs typeface="Georgia"/>
              </a:rPr>
              <a:t>analysis </a:t>
            </a:r>
            <a:r>
              <a:rPr sz="2300" spc="165" dirty="0">
                <a:latin typeface="Georgia"/>
                <a:cs typeface="Georgia"/>
              </a:rPr>
              <a:t>also </a:t>
            </a:r>
            <a:r>
              <a:rPr sz="2300" spc="125" dirty="0">
                <a:latin typeface="Georgia"/>
                <a:cs typeface="Georgia"/>
              </a:rPr>
              <a:t>indicates </a:t>
            </a:r>
            <a:r>
              <a:rPr sz="2300" spc="135" dirty="0">
                <a:latin typeface="Georgia"/>
                <a:cs typeface="Georgia"/>
              </a:rPr>
              <a:t>that </a:t>
            </a:r>
            <a:r>
              <a:rPr sz="2300" spc="114" dirty="0">
                <a:latin typeface="Georgia"/>
                <a:cs typeface="Georgia"/>
              </a:rPr>
              <a:t>early </a:t>
            </a:r>
            <a:r>
              <a:rPr sz="2300" spc="110" dirty="0">
                <a:latin typeface="Georgia"/>
                <a:cs typeface="Georgia"/>
              </a:rPr>
              <a:t>reviewers’ </a:t>
            </a:r>
            <a:r>
              <a:rPr sz="2300" spc="155" dirty="0">
                <a:latin typeface="Georgia"/>
                <a:cs typeface="Georgia"/>
              </a:rPr>
              <a:t>ratings  </a:t>
            </a:r>
            <a:r>
              <a:rPr sz="2300" spc="145" dirty="0">
                <a:latin typeface="Georgia"/>
                <a:cs typeface="Georgia"/>
              </a:rPr>
              <a:t>and </a:t>
            </a:r>
            <a:r>
              <a:rPr sz="2300" spc="110" dirty="0">
                <a:latin typeface="Georgia"/>
                <a:cs typeface="Georgia"/>
              </a:rPr>
              <a:t>received </a:t>
            </a:r>
            <a:r>
              <a:rPr sz="2300" spc="114" dirty="0">
                <a:latin typeface="Georgia"/>
                <a:cs typeface="Georgia"/>
              </a:rPr>
              <a:t>helpfulness </a:t>
            </a:r>
            <a:r>
              <a:rPr sz="2300" spc="165" dirty="0">
                <a:latin typeface="Georgia"/>
                <a:cs typeface="Georgia"/>
              </a:rPr>
              <a:t>scores </a:t>
            </a:r>
            <a:r>
              <a:rPr sz="2300" spc="190" dirty="0">
                <a:latin typeface="Georgia"/>
                <a:cs typeface="Georgia"/>
              </a:rPr>
              <a:t>are </a:t>
            </a:r>
            <a:r>
              <a:rPr sz="2300" spc="55" dirty="0">
                <a:latin typeface="Georgia"/>
                <a:cs typeface="Georgia"/>
              </a:rPr>
              <a:t>likely </a:t>
            </a:r>
            <a:r>
              <a:rPr sz="2300" spc="135" dirty="0">
                <a:latin typeface="Georgia"/>
                <a:cs typeface="Georgia"/>
              </a:rPr>
              <a:t>to </a:t>
            </a:r>
            <a:r>
              <a:rPr sz="2300" spc="114" dirty="0">
                <a:latin typeface="Georgia"/>
                <a:cs typeface="Georgia"/>
              </a:rPr>
              <a:t>inﬂuence  </a:t>
            </a:r>
            <a:r>
              <a:rPr sz="2300" spc="150" dirty="0">
                <a:latin typeface="Georgia"/>
                <a:cs typeface="Georgia"/>
              </a:rPr>
              <a:t>product</a:t>
            </a:r>
            <a:r>
              <a:rPr sz="2300" spc="195" dirty="0">
                <a:latin typeface="Georgia"/>
                <a:cs typeface="Georgia"/>
              </a:rPr>
              <a:t> </a:t>
            </a:r>
            <a:r>
              <a:rPr sz="2300" spc="114" dirty="0">
                <a:latin typeface="Georgia"/>
                <a:cs typeface="Georgia"/>
              </a:rPr>
              <a:t>popularity.</a:t>
            </a:r>
            <a:endParaRPr sz="23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965" y="827715"/>
            <a:ext cx="416179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EXISTING</a:t>
            </a:r>
            <a:r>
              <a:rPr spc="315" dirty="0"/>
              <a:t> </a:t>
            </a:r>
            <a:r>
              <a:rPr spc="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920" y="2029658"/>
            <a:ext cx="8354695" cy="438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5080" indent="-84455">
              <a:lnSpc>
                <a:spcPct val="106600"/>
              </a:lnSpc>
              <a:spcBef>
                <a:spcPts val="100"/>
              </a:spcBef>
            </a:pPr>
            <a:r>
              <a:rPr sz="2325" spc="-67" baseline="5376" dirty="0">
                <a:latin typeface="Wingdings"/>
                <a:cs typeface="Wingdings"/>
              </a:rPr>
              <a:t></a:t>
            </a:r>
            <a:r>
              <a:rPr sz="1550" spc="-45" dirty="0">
                <a:latin typeface="Georgia"/>
                <a:cs typeface="Georgia"/>
              </a:rPr>
              <a:t>In </a:t>
            </a:r>
            <a:r>
              <a:rPr sz="1550" spc="60" dirty="0">
                <a:latin typeface="Georgia"/>
                <a:cs typeface="Georgia"/>
              </a:rPr>
              <a:t>the </a:t>
            </a:r>
            <a:r>
              <a:rPr sz="1550" spc="95" dirty="0">
                <a:latin typeface="Georgia"/>
                <a:cs typeface="Georgia"/>
              </a:rPr>
              <a:t>existing </a:t>
            </a:r>
            <a:r>
              <a:rPr sz="1550" spc="45" dirty="0">
                <a:latin typeface="Georgia"/>
                <a:cs typeface="Georgia"/>
              </a:rPr>
              <a:t>system, </a:t>
            </a:r>
            <a:r>
              <a:rPr sz="1550" spc="60" dirty="0">
                <a:latin typeface="Georgia"/>
                <a:cs typeface="Georgia"/>
              </a:rPr>
              <a:t>the </a:t>
            </a:r>
            <a:r>
              <a:rPr sz="1550" spc="45" dirty="0">
                <a:latin typeface="Georgia"/>
                <a:cs typeface="Georgia"/>
              </a:rPr>
              <a:t>term </a:t>
            </a:r>
            <a:r>
              <a:rPr sz="1550" spc="135" dirty="0">
                <a:latin typeface="Georgia"/>
                <a:cs typeface="Georgia"/>
              </a:rPr>
              <a:t>of </a:t>
            </a:r>
            <a:r>
              <a:rPr sz="1550" spc="75" dirty="0">
                <a:latin typeface="Georgia"/>
                <a:cs typeface="Georgia"/>
              </a:rPr>
              <a:t>early </a:t>
            </a:r>
            <a:r>
              <a:rPr sz="1550" spc="110" dirty="0">
                <a:latin typeface="Georgia"/>
                <a:cs typeface="Georgia"/>
              </a:rPr>
              <a:t>adopter originates </a:t>
            </a:r>
            <a:r>
              <a:rPr sz="1550" spc="85" dirty="0">
                <a:latin typeface="Georgia"/>
                <a:cs typeface="Georgia"/>
              </a:rPr>
              <a:t>from </a:t>
            </a:r>
            <a:r>
              <a:rPr sz="1550" spc="60" dirty="0">
                <a:latin typeface="Georgia"/>
                <a:cs typeface="Georgia"/>
              </a:rPr>
              <a:t>the </a:t>
            </a:r>
            <a:r>
              <a:rPr sz="1550" spc="114" dirty="0">
                <a:latin typeface="Georgia"/>
                <a:cs typeface="Georgia"/>
              </a:rPr>
              <a:t>classic </a:t>
            </a:r>
            <a:r>
              <a:rPr sz="1550" spc="70" dirty="0">
                <a:latin typeface="Georgia"/>
                <a:cs typeface="Georgia"/>
              </a:rPr>
              <a:t>theory  </a:t>
            </a:r>
            <a:r>
              <a:rPr sz="1550" spc="125" dirty="0">
                <a:latin typeface="Georgia"/>
                <a:cs typeface="Georgia"/>
              </a:rPr>
              <a:t>for </a:t>
            </a:r>
            <a:r>
              <a:rPr sz="1550" spc="90" dirty="0">
                <a:latin typeface="Georgia"/>
                <a:cs typeface="Georgia"/>
              </a:rPr>
              <a:t>Diffusion </a:t>
            </a:r>
            <a:r>
              <a:rPr sz="1550" spc="135" dirty="0">
                <a:latin typeface="Georgia"/>
                <a:cs typeface="Georgia"/>
              </a:rPr>
              <a:t>of </a:t>
            </a:r>
            <a:r>
              <a:rPr sz="1550" spc="65" dirty="0">
                <a:latin typeface="Georgia"/>
                <a:cs typeface="Georgia"/>
              </a:rPr>
              <a:t>Innovations. </a:t>
            </a:r>
            <a:r>
              <a:rPr sz="1550" spc="-5" dirty="0">
                <a:latin typeface="Georgia"/>
                <a:cs typeface="Georgia"/>
              </a:rPr>
              <a:t>An </a:t>
            </a:r>
            <a:r>
              <a:rPr sz="1550" spc="75" dirty="0">
                <a:latin typeface="Georgia"/>
                <a:cs typeface="Georgia"/>
              </a:rPr>
              <a:t>early </a:t>
            </a:r>
            <a:r>
              <a:rPr sz="1550" spc="110" dirty="0">
                <a:latin typeface="Georgia"/>
                <a:cs typeface="Georgia"/>
              </a:rPr>
              <a:t>adopter </a:t>
            </a:r>
            <a:r>
              <a:rPr sz="1550" spc="70" dirty="0">
                <a:latin typeface="Georgia"/>
                <a:cs typeface="Georgia"/>
              </a:rPr>
              <a:t>could </a:t>
            </a:r>
            <a:r>
              <a:rPr sz="1550" spc="100" dirty="0">
                <a:latin typeface="Georgia"/>
                <a:cs typeface="Georgia"/>
              </a:rPr>
              <a:t>refer </a:t>
            </a:r>
            <a:r>
              <a:rPr sz="1550" spc="65" dirty="0">
                <a:latin typeface="Georgia"/>
                <a:cs typeface="Georgia"/>
              </a:rPr>
              <a:t>to </a:t>
            </a:r>
            <a:r>
              <a:rPr sz="1550" spc="195" dirty="0">
                <a:latin typeface="Georgia"/>
                <a:cs typeface="Georgia"/>
              </a:rPr>
              <a:t>a </a:t>
            </a:r>
            <a:r>
              <a:rPr sz="1550" spc="55" dirty="0">
                <a:latin typeface="Georgia"/>
                <a:cs typeface="Georgia"/>
              </a:rPr>
              <a:t>trendsetter, </a:t>
            </a:r>
            <a:r>
              <a:rPr sz="1550" spc="10" dirty="0">
                <a:latin typeface="Georgia"/>
                <a:cs typeface="Georgia"/>
              </a:rPr>
              <a:t>e.g., </a:t>
            </a:r>
            <a:r>
              <a:rPr sz="1550" spc="125" dirty="0">
                <a:latin typeface="Georgia"/>
                <a:cs typeface="Georgia"/>
              </a:rPr>
              <a:t>an  </a:t>
            </a:r>
            <a:r>
              <a:rPr sz="1550" spc="75" dirty="0">
                <a:latin typeface="Georgia"/>
                <a:cs typeface="Georgia"/>
              </a:rPr>
              <a:t>early </a:t>
            </a:r>
            <a:r>
              <a:rPr sz="1550" spc="85" dirty="0">
                <a:latin typeface="Georgia"/>
                <a:cs typeface="Georgia"/>
              </a:rPr>
              <a:t>customer </a:t>
            </a:r>
            <a:r>
              <a:rPr sz="1550" spc="135" dirty="0">
                <a:latin typeface="Georgia"/>
                <a:cs typeface="Georgia"/>
              </a:rPr>
              <a:t>of </a:t>
            </a:r>
            <a:r>
              <a:rPr sz="1550" spc="195" dirty="0">
                <a:latin typeface="Georgia"/>
                <a:cs typeface="Georgia"/>
              </a:rPr>
              <a:t>a </a:t>
            </a:r>
            <a:r>
              <a:rPr sz="1550" spc="95" dirty="0">
                <a:latin typeface="Georgia"/>
                <a:cs typeface="Georgia"/>
              </a:rPr>
              <a:t>given </a:t>
            </a:r>
            <a:r>
              <a:rPr sz="1550" spc="85" dirty="0">
                <a:latin typeface="Georgia"/>
                <a:cs typeface="Georgia"/>
              </a:rPr>
              <a:t>company, product </a:t>
            </a:r>
            <a:r>
              <a:rPr sz="1550" spc="110" dirty="0">
                <a:latin typeface="Georgia"/>
                <a:cs typeface="Georgia"/>
              </a:rPr>
              <a:t>and </a:t>
            </a:r>
            <a:r>
              <a:rPr sz="1550" spc="80" dirty="0">
                <a:latin typeface="Georgia"/>
                <a:cs typeface="Georgia"/>
              </a:rPr>
              <a:t>technology. </a:t>
            </a:r>
            <a:r>
              <a:rPr sz="1550" spc="30" dirty="0">
                <a:latin typeface="Georgia"/>
                <a:cs typeface="Georgia"/>
              </a:rPr>
              <a:t>The </a:t>
            </a:r>
            <a:r>
              <a:rPr sz="1550" spc="100" dirty="0">
                <a:latin typeface="Georgia"/>
                <a:cs typeface="Georgia"/>
              </a:rPr>
              <a:t>importance </a:t>
            </a:r>
            <a:r>
              <a:rPr sz="1550" spc="135" dirty="0">
                <a:latin typeface="Georgia"/>
                <a:cs typeface="Georgia"/>
              </a:rPr>
              <a:t>of  </a:t>
            </a:r>
            <a:r>
              <a:rPr sz="1550" spc="75" dirty="0">
                <a:latin typeface="Georgia"/>
                <a:cs typeface="Georgia"/>
              </a:rPr>
              <a:t>early </a:t>
            </a:r>
            <a:r>
              <a:rPr sz="1550" spc="105" dirty="0">
                <a:latin typeface="Georgia"/>
                <a:cs typeface="Georgia"/>
              </a:rPr>
              <a:t>adopters </a:t>
            </a:r>
            <a:r>
              <a:rPr sz="1550" spc="130" dirty="0">
                <a:latin typeface="Georgia"/>
                <a:cs typeface="Georgia"/>
              </a:rPr>
              <a:t>has </a:t>
            </a:r>
            <a:r>
              <a:rPr sz="1550" spc="105" dirty="0">
                <a:latin typeface="Georgia"/>
                <a:cs typeface="Georgia"/>
              </a:rPr>
              <a:t>been </a:t>
            </a:r>
            <a:r>
              <a:rPr sz="1550" spc="70" dirty="0">
                <a:latin typeface="Georgia"/>
                <a:cs typeface="Georgia"/>
              </a:rPr>
              <a:t>widely studied in </a:t>
            </a:r>
            <a:r>
              <a:rPr sz="1550" spc="114" dirty="0">
                <a:latin typeface="Georgia"/>
                <a:cs typeface="Georgia"/>
              </a:rPr>
              <a:t>sociology </a:t>
            </a:r>
            <a:r>
              <a:rPr sz="1550" spc="110" dirty="0">
                <a:latin typeface="Georgia"/>
                <a:cs typeface="Georgia"/>
              </a:rPr>
              <a:t>and </a:t>
            </a:r>
            <a:r>
              <a:rPr sz="1550" spc="100" dirty="0">
                <a:latin typeface="Georgia"/>
                <a:cs typeface="Georgia"/>
              </a:rPr>
              <a:t>economics. </a:t>
            </a:r>
            <a:r>
              <a:rPr sz="1550" dirty="0">
                <a:latin typeface="Georgia"/>
                <a:cs typeface="Georgia"/>
              </a:rPr>
              <a:t>It </a:t>
            </a:r>
            <a:r>
              <a:rPr sz="1550" spc="130" dirty="0">
                <a:latin typeface="Georgia"/>
                <a:cs typeface="Georgia"/>
              </a:rPr>
              <a:t>has </a:t>
            </a:r>
            <a:r>
              <a:rPr sz="1550" spc="105" dirty="0">
                <a:latin typeface="Georgia"/>
                <a:cs typeface="Georgia"/>
              </a:rPr>
              <a:t>been  </a:t>
            </a:r>
            <a:r>
              <a:rPr sz="1550" spc="90" dirty="0">
                <a:latin typeface="Georgia"/>
                <a:cs typeface="Georgia"/>
              </a:rPr>
              <a:t>shown that </a:t>
            </a:r>
            <a:r>
              <a:rPr sz="1550" spc="75" dirty="0">
                <a:latin typeface="Georgia"/>
                <a:cs typeface="Georgia"/>
              </a:rPr>
              <a:t>early </a:t>
            </a:r>
            <a:r>
              <a:rPr sz="1550" spc="105" dirty="0">
                <a:latin typeface="Georgia"/>
                <a:cs typeface="Georgia"/>
              </a:rPr>
              <a:t>adopters are </a:t>
            </a:r>
            <a:r>
              <a:rPr sz="1550" spc="85" dirty="0">
                <a:latin typeface="Georgia"/>
                <a:cs typeface="Georgia"/>
              </a:rPr>
              <a:t>important </a:t>
            </a:r>
            <a:r>
              <a:rPr sz="1550" spc="70" dirty="0">
                <a:latin typeface="Georgia"/>
                <a:cs typeface="Georgia"/>
              </a:rPr>
              <a:t>in </a:t>
            </a:r>
            <a:r>
              <a:rPr sz="1550" spc="60" dirty="0">
                <a:latin typeface="Georgia"/>
                <a:cs typeface="Georgia"/>
              </a:rPr>
              <a:t>trend </a:t>
            </a:r>
            <a:r>
              <a:rPr sz="1550" spc="75" dirty="0">
                <a:latin typeface="Georgia"/>
                <a:cs typeface="Georgia"/>
              </a:rPr>
              <a:t>prediction, </a:t>
            </a:r>
            <a:r>
              <a:rPr sz="1550" spc="65" dirty="0">
                <a:latin typeface="Georgia"/>
                <a:cs typeface="Georgia"/>
              </a:rPr>
              <a:t>viral </a:t>
            </a:r>
            <a:r>
              <a:rPr sz="1550" spc="75" dirty="0">
                <a:latin typeface="Georgia"/>
                <a:cs typeface="Georgia"/>
              </a:rPr>
              <a:t>marketing,  </a:t>
            </a:r>
            <a:r>
              <a:rPr sz="1550" spc="85" dirty="0">
                <a:latin typeface="Georgia"/>
                <a:cs typeface="Georgia"/>
              </a:rPr>
              <a:t>product </a:t>
            </a:r>
            <a:r>
              <a:rPr sz="1550" spc="70" dirty="0">
                <a:latin typeface="Georgia"/>
                <a:cs typeface="Georgia"/>
              </a:rPr>
              <a:t>promotion, </a:t>
            </a:r>
            <a:r>
              <a:rPr sz="1550" spc="110" dirty="0">
                <a:latin typeface="Georgia"/>
                <a:cs typeface="Georgia"/>
              </a:rPr>
              <a:t>and </a:t>
            </a:r>
            <a:r>
              <a:rPr sz="1550" spc="105" dirty="0">
                <a:latin typeface="Georgia"/>
                <a:cs typeface="Georgia"/>
              </a:rPr>
              <a:t>so </a:t>
            </a:r>
            <a:r>
              <a:rPr sz="1550" spc="100" dirty="0">
                <a:latin typeface="Georgia"/>
                <a:cs typeface="Georgia"/>
              </a:rPr>
              <a:t>on </a:t>
            </a:r>
            <a:r>
              <a:rPr sz="1550" spc="60" dirty="0">
                <a:latin typeface="Georgia"/>
                <a:cs typeface="Georgia"/>
              </a:rPr>
              <a:t>the </a:t>
            </a:r>
            <a:r>
              <a:rPr sz="1550" spc="95" dirty="0">
                <a:latin typeface="Georgia"/>
                <a:cs typeface="Georgia"/>
              </a:rPr>
              <a:t>existing</a:t>
            </a:r>
            <a:r>
              <a:rPr sz="1550" spc="405" dirty="0">
                <a:latin typeface="Georgia"/>
                <a:cs typeface="Georgia"/>
              </a:rPr>
              <a:t> </a:t>
            </a:r>
            <a:r>
              <a:rPr sz="1550" spc="45" dirty="0">
                <a:latin typeface="Georgia"/>
                <a:cs typeface="Georgia"/>
              </a:rPr>
              <a:t>system.</a:t>
            </a:r>
            <a:endParaRPr sz="15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Georgia"/>
              <a:cs typeface="Georgia"/>
            </a:endParaRPr>
          </a:p>
          <a:p>
            <a:pPr marL="96520" marR="335280" indent="-84455">
              <a:lnSpc>
                <a:spcPct val="106600"/>
              </a:lnSpc>
              <a:buFont typeface="Wingdings"/>
              <a:buChar char=""/>
              <a:tabLst>
                <a:tab pos="236854" algn="l"/>
              </a:tabLst>
            </a:pPr>
            <a:r>
              <a:rPr sz="1550" spc="25" dirty="0">
                <a:latin typeface="Georgia"/>
                <a:cs typeface="Georgia"/>
              </a:rPr>
              <a:t>As </a:t>
            </a:r>
            <a:r>
              <a:rPr sz="1550" spc="125" dirty="0">
                <a:latin typeface="Georgia"/>
                <a:cs typeface="Georgia"/>
              </a:rPr>
              <a:t>for </a:t>
            </a:r>
            <a:r>
              <a:rPr sz="1550" spc="85" dirty="0">
                <a:latin typeface="Georgia"/>
                <a:cs typeface="Georgia"/>
              </a:rPr>
              <a:t>product </a:t>
            </a:r>
            <a:r>
              <a:rPr sz="1550" spc="75" dirty="0">
                <a:latin typeface="Georgia"/>
                <a:cs typeface="Georgia"/>
              </a:rPr>
              <a:t>marketing, </a:t>
            </a:r>
            <a:r>
              <a:rPr sz="1550" spc="90" dirty="0">
                <a:latin typeface="Georgia"/>
                <a:cs typeface="Georgia"/>
              </a:rPr>
              <a:t>consumers </a:t>
            </a:r>
            <a:r>
              <a:rPr sz="1550" spc="65" dirty="0">
                <a:latin typeface="Georgia"/>
                <a:cs typeface="Georgia"/>
              </a:rPr>
              <a:t>frequently </a:t>
            </a:r>
            <a:r>
              <a:rPr sz="1550" spc="95" dirty="0">
                <a:latin typeface="Georgia"/>
                <a:cs typeface="Georgia"/>
              </a:rPr>
              <a:t>select </a:t>
            </a:r>
            <a:r>
              <a:rPr sz="1550" spc="90" dirty="0">
                <a:latin typeface="Georgia"/>
                <a:cs typeface="Georgia"/>
              </a:rPr>
              <a:t>popular </a:t>
            </a:r>
            <a:r>
              <a:rPr sz="1550" spc="105" dirty="0">
                <a:latin typeface="Georgia"/>
                <a:cs typeface="Georgia"/>
              </a:rPr>
              <a:t>brands </a:t>
            </a:r>
            <a:r>
              <a:rPr sz="1550" spc="114" dirty="0">
                <a:latin typeface="Georgia"/>
                <a:cs typeface="Georgia"/>
              </a:rPr>
              <a:t>because  </a:t>
            </a:r>
            <a:r>
              <a:rPr sz="1550" spc="65" dirty="0">
                <a:latin typeface="Georgia"/>
                <a:cs typeface="Georgia"/>
              </a:rPr>
              <a:t>they </a:t>
            </a:r>
            <a:r>
              <a:rPr sz="1550" spc="80" dirty="0">
                <a:latin typeface="Georgia"/>
                <a:cs typeface="Georgia"/>
              </a:rPr>
              <a:t>believe </a:t>
            </a:r>
            <a:r>
              <a:rPr sz="1550" spc="90" dirty="0">
                <a:latin typeface="Georgia"/>
                <a:cs typeface="Georgia"/>
              </a:rPr>
              <a:t>that </a:t>
            </a:r>
            <a:r>
              <a:rPr sz="1550" spc="70" dirty="0">
                <a:latin typeface="Georgia"/>
                <a:cs typeface="Georgia"/>
              </a:rPr>
              <a:t>popularity </a:t>
            </a:r>
            <a:r>
              <a:rPr sz="1550" spc="110" dirty="0">
                <a:latin typeface="Georgia"/>
                <a:cs typeface="Georgia"/>
              </a:rPr>
              <a:t>indicates </a:t>
            </a:r>
            <a:r>
              <a:rPr sz="1550" spc="80" dirty="0">
                <a:latin typeface="Georgia"/>
                <a:cs typeface="Georgia"/>
              </a:rPr>
              <a:t>better</a:t>
            </a:r>
            <a:r>
              <a:rPr sz="1550" spc="520" dirty="0">
                <a:latin typeface="Georgia"/>
                <a:cs typeface="Georgia"/>
              </a:rPr>
              <a:t> </a:t>
            </a:r>
            <a:r>
              <a:rPr sz="1550" spc="40" dirty="0">
                <a:latin typeface="Georgia"/>
                <a:cs typeface="Georgia"/>
              </a:rPr>
              <a:t>quality.</a:t>
            </a:r>
            <a:endParaRPr sz="15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2700">
              <a:latin typeface="Georgia"/>
              <a:cs typeface="Georgia"/>
            </a:endParaRPr>
          </a:p>
          <a:p>
            <a:pPr marL="96520" marR="361950" indent="-84455">
              <a:lnSpc>
                <a:spcPct val="106600"/>
              </a:lnSpc>
              <a:buFont typeface="Wingdings"/>
              <a:buChar char=""/>
              <a:tabLst>
                <a:tab pos="169545" algn="l"/>
              </a:tabLst>
            </a:pPr>
            <a:r>
              <a:rPr sz="1550" spc="45" dirty="0">
                <a:latin typeface="Georgia"/>
                <a:cs typeface="Georgia"/>
              </a:rPr>
              <a:t>With </a:t>
            </a:r>
            <a:r>
              <a:rPr sz="1550" spc="60" dirty="0">
                <a:latin typeface="Georgia"/>
                <a:cs typeface="Georgia"/>
              </a:rPr>
              <a:t>the </a:t>
            </a:r>
            <a:r>
              <a:rPr sz="1550" spc="95" dirty="0">
                <a:latin typeface="Georgia"/>
                <a:cs typeface="Georgia"/>
              </a:rPr>
              <a:t>rapid </a:t>
            </a:r>
            <a:r>
              <a:rPr sz="1550" spc="85" dirty="0">
                <a:latin typeface="Georgia"/>
                <a:cs typeface="Georgia"/>
              </a:rPr>
              <a:t>growth </a:t>
            </a:r>
            <a:r>
              <a:rPr sz="1550" spc="135" dirty="0">
                <a:latin typeface="Georgia"/>
                <a:cs typeface="Georgia"/>
              </a:rPr>
              <a:t>of </a:t>
            </a:r>
            <a:r>
              <a:rPr sz="1550" spc="75" dirty="0">
                <a:latin typeface="Georgia"/>
                <a:cs typeface="Georgia"/>
              </a:rPr>
              <a:t>online </a:t>
            </a:r>
            <a:r>
              <a:rPr sz="1550" spc="125" dirty="0">
                <a:latin typeface="Georgia"/>
                <a:cs typeface="Georgia"/>
              </a:rPr>
              <a:t>social </a:t>
            </a:r>
            <a:r>
              <a:rPr sz="1550" spc="90" dirty="0">
                <a:latin typeface="Georgia"/>
                <a:cs typeface="Georgia"/>
              </a:rPr>
              <a:t>platforms </a:t>
            </a:r>
            <a:r>
              <a:rPr sz="1550" spc="110" dirty="0">
                <a:latin typeface="Georgia"/>
                <a:cs typeface="Georgia"/>
              </a:rPr>
              <a:t>and </a:t>
            </a:r>
            <a:r>
              <a:rPr sz="1550" spc="60" dirty="0">
                <a:latin typeface="Georgia"/>
                <a:cs typeface="Georgia"/>
              </a:rPr>
              <a:t>the </a:t>
            </a:r>
            <a:r>
              <a:rPr sz="1550" spc="85" dirty="0">
                <a:latin typeface="Georgia"/>
                <a:cs typeface="Georgia"/>
              </a:rPr>
              <a:t>availability </a:t>
            </a:r>
            <a:r>
              <a:rPr sz="1550" spc="135" dirty="0">
                <a:latin typeface="Georgia"/>
                <a:cs typeface="Georgia"/>
              </a:rPr>
              <a:t>of </a:t>
            </a:r>
            <a:r>
              <a:rPr sz="1550" spc="195" dirty="0">
                <a:latin typeface="Georgia"/>
                <a:cs typeface="Georgia"/>
              </a:rPr>
              <a:t>a </a:t>
            </a:r>
            <a:r>
              <a:rPr sz="1550" spc="105" dirty="0">
                <a:latin typeface="Georgia"/>
                <a:cs typeface="Georgia"/>
              </a:rPr>
              <a:t>high  </a:t>
            </a:r>
            <a:r>
              <a:rPr sz="1550" spc="45" dirty="0">
                <a:latin typeface="Georgia"/>
                <a:cs typeface="Georgia"/>
              </a:rPr>
              <a:t>volume </a:t>
            </a:r>
            <a:r>
              <a:rPr sz="1550" spc="135" dirty="0">
                <a:latin typeface="Georgia"/>
                <a:cs typeface="Georgia"/>
              </a:rPr>
              <a:t>of </a:t>
            </a:r>
            <a:r>
              <a:rPr sz="1550" spc="125" dirty="0">
                <a:latin typeface="Georgia"/>
                <a:cs typeface="Georgia"/>
              </a:rPr>
              <a:t>social </a:t>
            </a:r>
            <a:r>
              <a:rPr sz="1550" spc="85" dirty="0">
                <a:latin typeface="Georgia"/>
                <a:cs typeface="Georgia"/>
              </a:rPr>
              <a:t>networking data, </a:t>
            </a:r>
            <a:r>
              <a:rPr sz="1550" spc="75" dirty="0">
                <a:latin typeface="Georgia"/>
                <a:cs typeface="Georgia"/>
              </a:rPr>
              <a:t>studies </a:t>
            </a:r>
            <a:r>
              <a:rPr sz="1550" spc="135" dirty="0">
                <a:latin typeface="Georgia"/>
                <a:cs typeface="Georgia"/>
              </a:rPr>
              <a:t>of </a:t>
            </a:r>
            <a:r>
              <a:rPr sz="1550" spc="60" dirty="0">
                <a:latin typeface="Georgia"/>
                <a:cs typeface="Georgia"/>
              </a:rPr>
              <a:t>the </a:t>
            </a:r>
            <a:r>
              <a:rPr sz="1550" spc="95" dirty="0">
                <a:latin typeface="Georgia"/>
                <a:cs typeface="Georgia"/>
              </a:rPr>
              <a:t>diffusion </a:t>
            </a:r>
            <a:r>
              <a:rPr sz="1550" spc="135" dirty="0">
                <a:latin typeface="Georgia"/>
                <a:cs typeface="Georgia"/>
              </a:rPr>
              <a:t>of </a:t>
            </a:r>
            <a:r>
              <a:rPr sz="1550" spc="95" dirty="0">
                <a:latin typeface="Georgia"/>
                <a:cs typeface="Georgia"/>
              </a:rPr>
              <a:t>innovations have  </a:t>
            </a:r>
            <a:r>
              <a:rPr sz="1550" spc="105" dirty="0">
                <a:latin typeface="Georgia"/>
                <a:cs typeface="Georgia"/>
              </a:rPr>
              <a:t>been </a:t>
            </a:r>
            <a:r>
              <a:rPr sz="1550" spc="80" dirty="0">
                <a:latin typeface="Georgia"/>
                <a:cs typeface="Georgia"/>
              </a:rPr>
              <a:t>largely </a:t>
            </a:r>
            <a:r>
              <a:rPr sz="1550" spc="95" dirty="0">
                <a:latin typeface="Georgia"/>
                <a:cs typeface="Georgia"/>
              </a:rPr>
              <a:t>conducted </a:t>
            </a:r>
            <a:r>
              <a:rPr sz="1550" spc="100" dirty="0">
                <a:latin typeface="Georgia"/>
                <a:cs typeface="Georgia"/>
              </a:rPr>
              <a:t>on </a:t>
            </a:r>
            <a:r>
              <a:rPr sz="1550" spc="125" dirty="0">
                <a:latin typeface="Georgia"/>
                <a:cs typeface="Georgia"/>
              </a:rPr>
              <a:t>social </a:t>
            </a:r>
            <a:r>
              <a:rPr sz="1550" spc="55" dirty="0">
                <a:latin typeface="Georgia"/>
                <a:cs typeface="Georgia"/>
              </a:rPr>
              <a:t>networks, </a:t>
            </a:r>
            <a:r>
              <a:rPr sz="1550" spc="85" dirty="0">
                <a:latin typeface="Georgia"/>
                <a:cs typeface="Georgia"/>
              </a:rPr>
              <a:t>including </a:t>
            </a:r>
            <a:r>
              <a:rPr sz="1550" spc="100" dirty="0">
                <a:latin typeface="Georgia"/>
                <a:cs typeface="Georgia"/>
              </a:rPr>
              <a:t>resource-constrained  </a:t>
            </a:r>
            <a:r>
              <a:rPr sz="1550" spc="55" dirty="0">
                <a:latin typeface="Georgia"/>
                <a:cs typeface="Georgia"/>
              </a:rPr>
              <a:t>networks, </a:t>
            </a:r>
            <a:r>
              <a:rPr sz="1550" spc="90" dirty="0">
                <a:latin typeface="Georgia"/>
                <a:cs typeface="Georgia"/>
              </a:rPr>
              <a:t>following </a:t>
            </a:r>
            <a:r>
              <a:rPr sz="1550" spc="114" dirty="0">
                <a:latin typeface="Georgia"/>
                <a:cs typeface="Georgia"/>
              </a:rPr>
              <a:t>or </a:t>
            </a:r>
            <a:r>
              <a:rPr sz="1550" spc="80" dirty="0">
                <a:latin typeface="Georgia"/>
                <a:cs typeface="Georgia"/>
              </a:rPr>
              <a:t>retweet </a:t>
            </a:r>
            <a:r>
              <a:rPr sz="1550" spc="55" dirty="0">
                <a:latin typeface="Georgia"/>
                <a:cs typeface="Georgia"/>
              </a:rPr>
              <a:t>networks, </a:t>
            </a:r>
            <a:r>
              <a:rPr sz="1550" spc="90" dirty="0">
                <a:latin typeface="Georgia"/>
                <a:cs typeface="Georgia"/>
              </a:rPr>
              <a:t>user-click </a:t>
            </a:r>
            <a:r>
              <a:rPr sz="1550" spc="120" dirty="0">
                <a:latin typeface="Georgia"/>
                <a:cs typeface="Georgia"/>
              </a:rPr>
              <a:t>graphs </a:t>
            </a:r>
            <a:r>
              <a:rPr sz="1550" spc="110" dirty="0">
                <a:latin typeface="Georgia"/>
                <a:cs typeface="Georgia"/>
              </a:rPr>
              <a:t>and </a:t>
            </a:r>
            <a:r>
              <a:rPr sz="1550" spc="105" dirty="0">
                <a:latin typeface="Georgia"/>
                <a:cs typeface="Georgia"/>
              </a:rPr>
              <a:t>text-based  </a:t>
            </a:r>
            <a:r>
              <a:rPr sz="1550" spc="90" dirty="0">
                <a:latin typeface="Georgia"/>
                <a:cs typeface="Georgia"/>
              </a:rPr>
              <a:t>innovation</a:t>
            </a:r>
            <a:r>
              <a:rPr sz="1550" spc="195" dirty="0">
                <a:latin typeface="Georgia"/>
                <a:cs typeface="Georgia"/>
              </a:rPr>
              <a:t> </a:t>
            </a:r>
            <a:r>
              <a:rPr sz="1550" spc="55" dirty="0">
                <a:latin typeface="Georgia"/>
                <a:cs typeface="Georgia"/>
              </a:rPr>
              <a:t>networks.</a:t>
            </a:r>
            <a:endParaRPr sz="15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550" spc="-125" dirty="0">
                <a:latin typeface="Georgia"/>
                <a:cs typeface="Georgia"/>
              </a:rPr>
              <a:t>•</a:t>
            </a:r>
            <a:endParaRPr sz="155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0"/>
              </a:spcBef>
            </a:pPr>
            <a:r>
              <a:rPr spc="-25" dirty="0"/>
              <a:t>DISADVANTAGES </a:t>
            </a:r>
            <a:r>
              <a:rPr spc="-45" dirty="0"/>
              <a:t>OF </a:t>
            </a:r>
            <a:r>
              <a:rPr spc="-55" dirty="0"/>
              <a:t>EXISTING  </a:t>
            </a:r>
            <a:r>
              <a:rPr spc="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265" y="2026302"/>
            <a:ext cx="8496300" cy="2124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010" marR="17780" indent="-182245">
              <a:lnSpc>
                <a:spcPct val="107800"/>
              </a:lnSpc>
              <a:spcBef>
                <a:spcPts val="95"/>
              </a:spcBef>
              <a:buChar char="•"/>
              <a:tabLst>
                <a:tab pos="207645" algn="l"/>
              </a:tabLst>
            </a:pPr>
            <a:r>
              <a:rPr sz="2300" spc="55" dirty="0">
                <a:latin typeface="Georgia"/>
                <a:cs typeface="Georgia"/>
              </a:rPr>
              <a:t>There </a:t>
            </a:r>
            <a:r>
              <a:rPr sz="2300" spc="130" dirty="0">
                <a:latin typeface="Georgia"/>
                <a:cs typeface="Georgia"/>
              </a:rPr>
              <a:t>is </a:t>
            </a:r>
            <a:r>
              <a:rPr sz="2300" spc="125" dirty="0">
                <a:latin typeface="Georgia"/>
                <a:cs typeface="Georgia"/>
              </a:rPr>
              <a:t>no </a:t>
            </a:r>
            <a:r>
              <a:rPr sz="2300" spc="130" dirty="0">
                <a:latin typeface="Georgia"/>
                <a:cs typeface="Georgia"/>
              </a:rPr>
              <a:t>estimating </a:t>
            </a:r>
            <a:r>
              <a:rPr sz="2300" spc="105" dirty="0">
                <a:latin typeface="Georgia"/>
                <a:cs typeface="Georgia"/>
              </a:rPr>
              <a:t>the </a:t>
            </a:r>
            <a:r>
              <a:rPr sz="2300" spc="120" dirty="0">
                <a:latin typeface="Georgia"/>
                <a:cs typeface="Georgia"/>
              </a:rPr>
              <a:t>Product </a:t>
            </a:r>
            <a:r>
              <a:rPr sz="2300" spc="65" dirty="0">
                <a:latin typeface="Georgia"/>
                <a:cs typeface="Georgia"/>
              </a:rPr>
              <a:t>Lifetime </a:t>
            </a:r>
            <a:r>
              <a:rPr sz="2300" spc="100" dirty="0">
                <a:latin typeface="Georgia"/>
                <a:cs typeface="Georgia"/>
              </a:rPr>
              <a:t>which </a:t>
            </a:r>
            <a:r>
              <a:rPr sz="2300" spc="114" dirty="0">
                <a:latin typeface="Georgia"/>
                <a:cs typeface="Georgia"/>
              </a:rPr>
              <a:t>results  </a:t>
            </a:r>
            <a:r>
              <a:rPr sz="2300" spc="125" dirty="0">
                <a:latin typeface="Georgia"/>
                <a:cs typeface="Georgia"/>
              </a:rPr>
              <a:t>no </a:t>
            </a:r>
            <a:r>
              <a:rPr sz="2300" spc="114" dirty="0">
                <a:latin typeface="Georgia"/>
                <a:cs typeface="Georgia"/>
              </a:rPr>
              <a:t>early </a:t>
            </a:r>
            <a:r>
              <a:rPr sz="2300" spc="95" dirty="0">
                <a:latin typeface="Georgia"/>
                <a:cs typeface="Georgia"/>
              </a:rPr>
              <a:t>review</a:t>
            </a:r>
            <a:r>
              <a:rPr sz="2300" spc="405" dirty="0">
                <a:latin typeface="Georgia"/>
                <a:cs typeface="Georgia"/>
              </a:rPr>
              <a:t> </a:t>
            </a:r>
            <a:r>
              <a:rPr sz="2300" spc="95" dirty="0">
                <a:latin typeface="Georgia"/>
                <a:cs typeface="Georgia"/>
              </a:rPr>
              <a:t>detections.</a:t>
            </a:r>
            <a:endParaRPr sz="2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Georgia"/>
              <a:buChar char="•"/>
            </a:pPr>
            <a:endParaRPr sz="4050">
              <a:latin typeface="Georgia"/>
              <a:cs typeface="Georgia"/>
            </a:endParaRPr>
          </a:p>
          <a:p>
            <a:pPr marL="207010" marR="915669" indent="-182245">
              <a:lnSpc>
                <a:spcPct val="107800"/>
              </a:lnSpc>
              <a:buFont typeface="Georgia"/>
              <a:buChar char="•"/>
              <a:tabLst>
                <a:tab pos="304800" algn="l"/>
                <a:tab pos="305435" algn="l"/>
              </a:tabLst>
            </a:pPr>
            <a:r>
              <a:rPr dirty="0"/>
              <a:t>	</a:t>
            </a:r>
            <a:r>
              <a:rPr sz="2300" spc="55" dirty="0">
                <a:latin typeface="Georgia"/>
                <a:cs typeface="Georgia"/>
              </a:rPr>
              <a:t>There </a:t>
            </a:r>
            <a:r>
              <a:rPr sz="2300" spc="130" dirty="0">
                <a:latin typeface="Georgia"/>
                <a:cs typeface="Georgia"/>
              </a:rPr>
              <a:t>is </a:t>
            </a:r>
            <a:r>
              <a:rPr sz="2300" spc="125" dirty="0">
                <a:latin typeface="Georgia"/>
                <a:cs typeface="Georgia"/>
              </a:rPr>
              <a:t>no </a:t>
            </a:r>
            <a:r>
              <a:rPr sz="2300" spc="114" dirty="0">
                <a:latin typeface="Georgia"/>
                <a:cs typeface="Georgia"/>
              </a:rPr>
              <a:t>early </a:t>
            </a:r>
            <a:r>
              <a:rPr sz="2300" spc="100" dirty="0">
                <a:latin typeface="Georgia"/>
                <a:cs typeface="Georgia"/>
              </a:rPr>
              <a:t>reviewer which </a:t>
            </a:r>
            <a:r>
              <a:rPr sz="2300" spc="105" dirty="0">
                <a:latin typeface="Georgia"/>
                <a:cs typeface="Georgia"/>
              </a:rPr>
              <a:t>tends </a:t>
            </a:r>
            <a:r>
              <a:rPr sz="2300" spc="135" dirty="0">
                <a:latin typeface="Georgia"/>
                <a:cs typeface="Georgia"/>
              </a:rPr>
              <a:t>to </a:t>
            </a:r>
            <a:r>
              <a:rPr sz="2300" spc="190" dirty="0">
                <a:latin typeface="Georgia"/>
                <a:cs typeface="Georgia"/>
              </a:rPr>
              <a:t>assign </a:t>
            </a:r>
            <a:r>
              <a:rPr sz="2300" spc="310" dirty="0">
                <a:latin typeface="Georgia"/>
                <a:cs typeface="Georgia"/>
              </a:rPr>
              <a:t>a  </a:t>
            </a:r>
            <a:r>
              <a:rPr sz="2300" spc="125" dirty="0">
                <a:latin typeface="Georgia"/>
                <a:cs typeface="Georgia"/>
              </a:rPr>
              <a:t>higher </a:t>
            </a:r>
            <a:r>
              <a:rPr sz="2300" spc="180" dirty="0">
                <a:latin typeface="Georgia"/>
                <a:cs typeface="Georgia"/>
              </a:rPr>
              <a:t>average </a:t>
            </a:r>
            <a:r>
              <a:rPr sz="2300" spc="155" dirty="0">
                <a:latin typeface="Georgia"/>
                <a:cs typeface="Georgia"/>
              </a:rPr>
              <a:t>rating</a:t>
            </a:r>
            <a:r>
              <a:rPr sz="2300" spc="320" dirty="0">
                <a:latin typeface="Georgia"/>
                <a:cs typeface="Georgia"/>
              </a:rPr>
              <a:t> </a:t>
            </a:r>
            <a:r>
              <a:rPr sz="2300" spc="125" dirty="0">
                <a:latin typeface="Georgia"/>
                <a:cs typeface="Georgia"/>
              </a:rPr>
              <a:t>scores.</a:t>
            </a:r>
            <a:endParaRPr sz="23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965" y="827715"/>
            <a:ext cx="456755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0" dirty="0"/>
              <a:t>PROPOSED</a:t>
            </a:r>
            <a:r>
              <a:rPr spc="265" dirty="0"/>
              <a:t> </a:t>
            </a:r>
            <a:r>
              <a:rPr spc="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920" y="2029658"/>
            <a:ext cx="5854700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5080" indent="-84455">
              <a:lnSpc>
                <a:spcPct val="106600"/>
              </a:lnSpc>
              <a:spcBef>
                <a:spcPts val="100"/>
              </a:spcBef>
              <a:buChar char="•"/>
              <a:tabLst>
                <a:tab pos="97155" algn="l"/>
              </a:tabLst>
            </a:pPr>
            <a:r>
              <a:rPr sz="1550" spc="30" dirty="0">
                <a:latin typeface="Georgia"/>
                <a:cs typeface="Georgia"/>
              </a:rPr>
              <a:t>The </a:t>
            </a:r>
            <a:r>
              <a:rPr sz="1550" spc="100" dirty="0">
                <a:latin typeface="Georgia"/>
                <a:cs typeface="Georgia"/>
              </a:rPr>
              <a:t>proposed </a:t>
            </a:r>
            <a:r>
              <a:rPr sz="1550" spc="60" dirty="0">
                <a:latin typeface="Georgia"/>
                <a:cs typeface="Georgia"/>
              </a:rPr>
              <a:t>system </a:t>
            </a:r>
            <a:r>
              <a:rPr sz="1550" spc="85" dirty="0">
                <a:latin typeface="Georgia"/>
                <a:cs typeface="Georgia"/>
              </a:rPr>
              <a:t>presents </a:t>
            </a:r>
            <a:r>
              <a:rPr sz="1550" spc="195" dirty="0">
                <a:latin typeface="Georgia"/>
                <a:cs typeface="Georgia"/>
              </a:rPr>
              <a:t>a </a:t>
            </a:r>
            <a:r>
              <a:rPr sz="1550" spc="65" dirty="0">
                <a:latin typeface="Georgia"/>
                <a:cs typeface="Georgia"/>
              </a:rPr>
              <a:t>ﬁrst </a:t>
            </a:r>
            <a:r>
              <a:rPr sz="1550" spc="45" dirty="0">
                <a:latin typeface="Georgia"/>
                <a:cs typeface="Georgia"/>
              </a:rPr>
              <a:t>study </a:t>
            </a:r>
            <a:r>
              <a:rPr sz="1550" spc="65" dirty="0">
                <a:latin typeface="Georgia"/>
                <a:cs typeface="Georgia"/>
              </a:rPr>
              <a:t>to </a:t>
            </a:r>
            <a:r>
              <a:rPr sz="1550" spc="105" dirty="0">
                <a:latin typeface="Georgia"/>
                <a:cs typeface="Georgia"/>
              </a:rPr>
              <a:t>characterize  </a:t>
            </a:r>
            <a:r>
              <a:rPr sz="1550" spc="120" dirty="0">
                <a:latin typeface="Georgia"/>
                <a:cs typeface="Georgia"/>
              </a:rPr>
              <a:t>e-commerce </a:t>
            </a:r>
            <a:r>
              <a:rPr sz="1550" spc="85" dirty="0">
                <a:latin typeface="Georgia"/>
                <a:cs typeface="Georgia"/>
              </a:rPr>
              <a:t>website </a:t>
            </a:r>
            <a:r>
              <a:rPr sz="1550" spc="80" dirty="0">
                <a:latin typeface="Georgia"/>
                <a:cs typeface="Georgia"/>
              </a:rPr>
              <a:t>using </a:t>
            </a:r>
            <a:r>
              <a:rPr sz="1550" spc="65" dirty="0">
                <a:latin typeface="Georgia"/>
                <a:cs typeface="Georgia"/>
              </a:rPr>
              <a:t>two </a:t>
            </a:r>
            <a:r>
              <a:rPr sz="1550" spc="80" dirty="0">
                <a:latin typeface="Georgia"/>
                <a:cs typeface="Georgia"/>
              </a:rPr>
              <a:t>real-world </a:t>
            </a:r>
            <a:r>
              <a:rPr sz="1550" spc="100" dirty="0">
                <a:latin typeface="Georgia"/>
                <a:cs typeface="Georgia"/>
              </a:rPr>
              <a:t>large</a:t>
            </a:r>
            <a:r>
              <a:rPr sz="1550" spc="445" dirty="0">
                <a:latin typeface="Georgia"/>
                <a:cs typeface="Georgia"/>
              </a:rPr>
              <a:t> </a:t>
            </a:r>
            <a:r>
              <a:rPr sz="1550" spc="85" dirty="0">
                <a:latin typeface="Georgia"/>
                <a:cs typeface="Georgia"/>
              </a:rPr>
              <a:t>datasets.</a:t>
            </a:r>
            <a:endParaRPr sz="155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7520" y="2925237"/>
            <a:ext cx="8357234" cy="3580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282575" indent="-84455">
              <a:lnSpc>
                <a:spcPct val="106600"/>
              </a:lnSpc>
              <a:spcBef>
                <a:spcPts val="100"/>
              </a:spcBef>
              <a:buChar char="•"/>
              <a:tabLst>
                <a:tab pos="122555" algn="l"/>
              </a:tabLst>
            </a:pPr>
            <a:r>
              <a:rPr sz="1550" spc="-5" dirty="0">
                <a:latin typeface="Georgia"/>
                <a:cs typeface="Georgia"/>
              </a:rPr>
              <a:t>In </a:t>
            </a:r>
            <a:r>
              <a:rPr sz="1550" spc="60" dirty="0">
                <a:latin typeface="Georgia"/>
                <a:cs typeface="Georgia"/>
              </a:rPr>
              <a:t>the </a:t>
            </a:r>
            <a:r>
              <a:rPr sz="1550" spc="100" dirty="0">
                <a:latin typeface="Georgia"/>
                <a:cs typeface="Georgia"/>
              </a:rPr>
              <a:t>proposed </a:t>
            </a:r>
            <a:r>
              <a:rPr sz="1550" spc="45" dirty="0">
                <a:latin typeface="Georgia"/>
                <a:cs typeface="Georgia"/>
              </a:rPr>
              <a:t>system, </a:t>
            </a:r>
            <a:r>
              <a:rPr sz="1550" spc="60" dirty="0">
                <a:latin typeface="Georgia"/>
                <a:cs typeface="Georgia"/>
              </a:rPr>
              <a:t>the system </a:t>
            </a:r>
            <a:r>
              <a:rPr sz="1550" spc="70" dirty="0">
                <a:latin typeface="Georgia"/>
                <a:cs typeface="Georgia"/>
              </a:rPr>
              <a:t>quantitatively </a:t>
            </a:r>
            <a:r>
              <a:rPr sz="1550" spc="100" dirty="0">
                <a:latin typeface="Georgia"/>
                <a:cs typeface="Georgia"/>
              </a:rPr>
              <a:t>analyzes </a:t>
            </a:r>
            <a:r>
              <a:rPr sz="1550" spc="60" dirty="0">
                <a:latin typeface="Georgia"/>
                <a:cs typeface="Georgia"/>
              </a:rPr>
              <a:t>the </a:t>
            </a:r>
            <a:r>
              <a:rPr sz="1550" spc="105" dirty="0">
                <a:latin typeface="Georgia"/>
                <a:cs typeface="Georgia"/>
              </a:rPr>
              <a:t>characteristics </a:t>
            </a:r>
            <a:r>
              <a:rPr sz="1550" spc="135" dirty="0">
                <a:latin typeface="Georgia"/>
                <a:cs typeface="Georgia"/>
              </a:rPr>
              <a:t>of  </a:t>
            </a:r>
            <a:r>
              <a:rPr sz="1550" spc="75" dirty="0">
                <a:latin typeface="Georgia"/>
                <a:cs typeface="Georgia"/>
              </a:rPr>
              <a:t>early reviewers </a:t>
            </a:r>
            <a:r>
              <a:rPr sz="1550" spc="110" dirty="0">
                <a:latin typeface="Georgia"/>
                <a:cs typeface="Georgia"/>
              </a:rPr>
              <a:t>and </a:t>
            </a:r>
            <a:r>
              <a:rPr sz="1550" spc="80" dirty="0">
                <a:latin typeface="Georgia"/>
                <a:cs typeface="Georgia"/>
              </a:rPr>
              <a:t>their </a:t>
            </a:r>
            <a:r>
              <a:rPr sz="1550" spc="114" dirty="0">
                <a:latin typeface="Georgia"/>
                <a:cs typeface="Georgia"/>
              </a:rPr>
              <a:t>impact </a:t>
            </a:r>
            <a:r>
              <a:rPr sz="1550" spc="100" dirty="0">
                <a:latin typeface="Georgia"/>
                <a:cs typeface="Georgia"/>
              </a:rPr>
              <a:t>on </a:t>
            </a:r>
            <a:r>
              <a:rPr sz="1550" spc="85" dirty="0">
                <a:latin typeface="Georgia"/>
                <a:cs typeface="Georgia"/>
              </a:rPr>
              <a:t>product </a:t>
            </a:r>
            <a:r>
              <a:rPr sz="1550" spc="50" dirty="0">
                <a:latin typeface="Georgia"/>
                <a:cs typeface="Georgia"/>
              </a:rPr>
              <a:t>popularity. </a:t>
            </a:r>
            <a:r>
              <a:rPr sz="1550" spc="40" dirty="0">
                <a:latin typeface="Georgia"/>
                <a:cs typeface="Georgia"/>
              </a:rPr>
              <a:t>Our </a:t>
            </a:r>
            <a:r>
              <a:rPr sz="1550" spc="100" dirty="0">
                <a:latin typeface="Georgia"/>
                <a:cs typeface="Georgia"/>
              </a:rPr>
              <a:t>empirical </a:t>
            </a:r>
            <a:r>
              <a:rPr sz="1550" spc="95" dirty="0">
                <a:latin typeface="Georgia"/>
                <a:cs typeface="Georgia"/>
              </a:rPr>
              <a:t>analysis  </a:t>
            </a:r>
            <a:r>
              <a:rPr sz="1550" spc="85" dirty="0">
                <a:latin typeface="Georgia"/>
                <a:cs typeface="Georgia"/>
              </a:rPr>
              <a:t>provides </a:t>
            </a:r>
            <a:r>
              <a:rPr sz="1550" spc="75" dirty="0">
                <a:latin typeface="Georgia"/>
                <a:cs typeface="Georgia"/>
              </a:rPr>
              <a:t>support </a:t>
            </a:r>
            <a:r>
              <a:rPr sz="1550" spc="65" dirty="0">
                <a:latin typeface="Georgia"/>
                <a:cs typeface="Georgia"/>
              </a:rPr>
              <a:t>to </a:t>
            </a:r>
            <a:r>
              <a:rPr sz="1550" spc="195" dirty="0">
                <a:latin typeface="Georgia"/>
                <a:cs typeface="Georgia"/>
              </a:rPr>
              <a:t>a </a:t>
            </a:r>
            <a:r>
              <a:rPr sz="1550" spc="95" dirty="0">
                <a:latin typeface="Georgia"/>
                <a:cs typeface="Georgia"/>
              </a:rPr>
              <a:t>series </a:t>
            </a:r>
            <a:r>
              <a:rPr sz="1550" spc="135" dirty="0">
                <a:latin typeface="Georgia"/>
                <a:cs typeface="Georgia"/>
              </a:rPr>
              <a:t>of </a:t>
            </a:r>
            <a:r>
              <a:rPr sz="1550" spc="95" dirty="0">
                <a:latin typeface="Georgia"/>
                <a:cs typeface="Georgia"/>
              </a:rPr>
              <a:t>theoretical conclusions </a:t>
            </a:r>
            <a:r>
              <a:rPr sz="1550" spc="85" dirty="0">
                <a:latin typeface="Georgia"/>
                <a:cs typeface="Georgia"/>
              </a:rPr>
              <a:t>from </a:t>
            </a:r>
            <a:r>
              <a:rPr sz="1550" spc="60" dirty="0">
                <a:latin typeface="Georgia"/>
                <a:cs typeface="Georgia"/>
              </a:rPr>
              <a:t>the </a:t>
            </a:r>
            <a:r>
              <a:rPr sz="1550" spc="114" dirty="0">
                <a:latin typeface="Georgia"/>
                <a:cs typeface="Georgia"/>
              </a:rPr>
              <a:t>sociology </a:t>
            </a:r>
            <a:r>
              <a:rPr sz="1550" spc="110" dirty="0">
                <a:latin typeface="Georgia"/>
                <a:cs typeface="Georgia"/>
              </a:rPr>
              <a:t>and  </a:t>
            </a:r>
            <a:r>
              <a:rPr sz="1550" spc="100" dirty="0">
                <a:latin typeface="Georgia"/>
                <a:cs typeface="Georgia"/>
              </a:rPr>
              <a:t>economics.</a:t>
            </a:r>
            <a:endParaRPr sz="15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Georgia"/>
              <a:buChar char="•"/>
            </a:pPr>
            <a:endParaRPr sz="2700">
              <a:latin typeface="Georgia"/>
              <a:cs typeface="Georgia"/>
            </a:endParaRPr>
          </a:p>
          <a:p>
            <a:pPr marL="121920" marR="30480" indent="-84455">
              <a:lnSpc>
                <a:spcPct val="106600"/>
              </a:lnSpc>
              <a:buChar char="•"/>
              <a:tabLst>
                <a:tab pos="122555" algn="l"/>
              </a:tabLst>
            </a:pPr>
            <a:r>
              <a:rPr sz="1550" spc="30" dirty="0">
                <a:latin typeface="Georgia"/>
                <a:cs typeface="Georgia"/>
              </a:rPr>
              <a:t>The </a:t>
            </a:r>
            <a:r>
              <a:rPr sz="1550" spc="60" dirty="0">
                <a:latin typeface="Georgia"/>
                <a:cs typeface="Georgia"/>
              </a:rPr>
              <a:t>system </a:t>
            </a:r>
            <a:r>
              <a:rPr sz="1550" spc="80" dirty="0">
                <a:latin typeface="Georgia"/>
                <a:cs typeface="Georgia"/>
              </a:rPr>
              <a:t>views </a:t>
            </a:r>
            <a:r>
              <a:rPr sz="1550" spc="70" dirty="0">
                <a:latin typeface="Georgia"/>
                <a:cs typeface="Georgia"/>
              </a:rPr>
              <a:t>review </a:t>
            </a:r>
            <a:r>
              <a:rPr sz="1550" spc="100" dirty="0">
                <a:latin typeface="Georgia"/>
                <a:cs typeface="Georgia"/>
              </a:rPr>
              <a:t>posting </a:t>
            </a:r>
            <a:r>
              <a:rPr sz="1550" spc="110" dirty="0">
                <a:latin typeface="Georgia"/>
                <a:cs typeface="Georgia"/>
              </a:rPr>
              <a:t>process </a:t>
            </a:r>
            <a:r>
              <a:rPr sz="1550" spc="155" dirty="0">
                <a:latin typeface="Georgia"/>
                <a:cs typeface="Georgia"/>
              </a:rPr>
              <a:t>as </a:t>
            </a:r>
            <a:r>
              <a:rPr sz="1550" spc="195" dirty="0">
                <a:latin typeface="Georgia"/>
                <a:cs typeface="Georgia"/>
              </a:rPr>
              <a:t>a </a:t>
            </a:r>
            <a:r>
              <a:rPr sz="1550" spc="60" dirty="0">
                <a:latin typeface="Georgia"/>
                <a:cs typeface="Georgia"/>
              </a:rPr>
              <a:t>multiplayer </a:t>
            </a:r>
            <a:r>
              <a:rPr sz="1550" spc="95" dirty="0">
                <a:latin typeface="Georgia"/>
                <a:cs typeface="Georgia"/>
              </a:rPr>
              <a:t>competition </a:t>
            </a:r>
            <a:r>
              <a:rPr sz="1550" spc="140" dirty="0">
                <a:latin typeface="Georgia"/>
                <a:cs typeface="Georgia"/>
              </a:rPr>
              <a:t>game </a:t>
            </a:r>
            <a:r>
              <a:rPr sz="1550" spc="110" dirty="0">
                <a:latin typeface="Georgia"/>
                <a:cs typeface="Georgia"/>
              </a:rPr>
              <a:t>and  </a:t>
            </a:r>
            <a:r>
              <a:rPr sz="1550" spc="85" dirty="0">
                <a:latin typeface="Georgia"/>
                <a:cs typeface="Georgia"/>
              </a:rPr>
              <a:t>develop </a:t>
            </a:r>
            <a:r>
              <a:rPr sz="1550" spc="195" dirty="0">
                <a:latin typeface="Georgia"/>
                <a:cs typeface="Georgia"/>
              </a:rPr>
              <a:t>a </a:t>
            </a:r>
            <a:r>
              <a:rPr sz="1550" spc="120" dirty="0">
                <a:latin typeface="Georgia"/>
                <a:cs typeface="Georgia"/>
              </a:rPr>
              <a:t>embedding-based </a:t>
            </a:r>
            <a:r>
              <a:rPr sz="1550" spc="95" dirty="0">
                <a:latin typeface="Georgia"/>
                <a:cs typeface="Georgia"/>
              </a:rPr>
              <a:t>ranking </a:t>
            </a:r>
            <a:r>
              <a:rPr sz="1550" spc="90" dirty="0">
                <a:latin typeface="Georgia"/>
                <a:cs typeface="Georgia"/>
              </a:rPr>
              <a:t>model </a:t>
            </a:r>
            <a:r>
              <a:rPr sz="1550" spc="125" dirty="0">
                <a:latin typeface="Georgia"/>
                <a:cs typeface="Georgia"/>
              </a:rPr>
              <a:t>for </a:t>
            </a:r>
            <a:r>
              <a:rPr sz="1550" spc="60" dirty="0">
                <a:latin typeface="Georgia"/>
                <a:cs typeface="Georgia"/>
              </a:rPr>
              <a:t>the </a:t>
            </a:r>
            <a:r>
              <a:rPr sz="1550" spc="90" dirty="0">
                <a:latin typeface="Georgia"/>
                <a:cs typeface="Georgia"/>
              </a:rPr>
              <a:t>prediction </a:t>
            </a:r>
            <a:r>
              <a:rPr sz="1550" spc="135" dirty="0">
                <a:latin typeface="Georgia"/>
                <a:cs typeface="Georgia"/>
              </a:rPr>
              <a:t>of </a:t>
            </a:r>
            <a:r>
              <a:rPr sz="1550" spc="75" dirty="0">
                <a:latin typeface="Georgia"/>
                <a:cs typeface="Georgia"/>
              </a:rPr>
              <a:t>early </a:t>
            </a:r>
            <a:r>
              <a:rPr sz="1550" spc="60" dirty="0">
                <a:latin typeface="Georgia"/>
                <a:cs typeface="Georgia"/>
              </a:rPr>
              <a:t>reviewers.  </a:t>
            </a:r>
            <a:r>
              <a:rPr sz="1550" spc="40" dirty="0">
                <a:latin typeface="Georgia"/>
                <a:cs typeface="Georgia"/>
              </a:rPr>
              <a:t>Our </a:t>
            </a:r>
            <a:r>
              <a:rPr sz="1550" spc="90" dirty="0">
                <a:latin typeface="Georgia"/>
                <a:cs typeface="Georgia"/>
              </a:rPr>
              <a:t>model </a:t>
            </a:r>
            <a:r>
              <a:rPr sz="1550" spc="145" dirty="0">
                <a:latin typeface="Georgia"/>
                <a:cs typeface="Georgia"/>
              </a:rPr>
              <a:t>can </a:t>
            </a:r>
            <a:r>
              <a:rPr sz="1550" spc="110" dirty="0">
                <a:latin typeface="Georgia"/>
                <a:cs typeface="Georgia"/>
              </a:rPr>
              <a:t>deal </a:t>
            </a:r>
            <a:r>
              <a:rPr sz="1550" spc="55" dirty="0">
                <a:latin typeface="Georgia"/>
                <a:cs typeface="Georgia"/>
              </a:rPr>
              <a:t>with </a:t>
            </a:r>
            <a:r>
              <a:rPr sz="1550" spc="60" dirty="0">
                <a:latin typeface="Georgia"/>
                <a:cs typeface="Georgia"/>
              </a:rPr>
              <a:t>the </a:t>
            </a:r>
            <a:r>
              <a:rPr sz="1550" spc="100" dirty="0">
                <a:latin typeface="Georgia"/>
                <a:cs typeface="Georgia"/>
              </a:rPr>
              <a:t>cold-start </a:t>
            </a:r>
            <a:r>
              <a:rPr sz="1550" spc="75" dirty="0">
                <a:latin typeface="Georgia"/>
                <a:cs typeface="Georgia"/>
              </a:rPr>
              <a:t>problem by </a:t>
            </a:r>
            <a:r>
              <a:rPr sz="1550" spc="100" dirty="0">
                <a:latin typeface="Georgia"/>
                <a:cs typeface="Georgia"/>
              </a:rPr>
              <a:t>incorporating </a:t>
            </a:r>
            <a:r>
              <a:rPr sz="1550" spc="95" dirty="0">
                <a:latin typeface="Georgia"/>
                <a:cs typeface="Georgia"/>
              </a:rPr>
              <a:t>side information  </a:t>
            </a:r>
            <a:r>
              <a:rPr sz="1550" spc="135" dirty="0">
                <a:latin typeface="Georgia"/>
                <a:cs typeface="Georgia"/>
              </a:rPr>
              <a:t>of</a:t>
            </a:r>
            <a:r>
              <a:rPr sz="1550" spc="200" dirty="0">
                <a:latin typeface="Georgia"/>
                <a:cs typeface="Georgia"/>
              </a:rPr>
              <a:t> </a:t>
            </a:r>
            <a:r>
              <a:rPr sz="1550" spc="60" dirty="0">
                <a:latin typeface="Georgia"/>
                <a:cs typeface="Georgia"/>
              </a:rPr>
              <a:t>products.</a:t>
            </a:r>
            <a:endParaRPr sz="15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Georgia"/>
              <a:buChar char="•"/>
            </a:pPr>
            <a:endParaRPr sz="2700">
              <a:latin typeface="Georgia"/>
              <a:cs typeface="Georgia"/>
            </a:endParaRPr>
          </a:p>
          <a:p>
            <a:pPr marL="121920" marR="18415" indent="-84455">
              <a:lnSpc>
                <a:spcPct val="106600"/>
              </a:lnSpc>
              <a:buChar char="•"/>
              <a:tabLst>
                <a:tab pos="122555" algn="l"/>
              </a:tabLst>
            </a:pPr>
            <a:r>
              <a:rPr sz="1550" spc="60" dirty="0">
                <a:latin typeface="Georgia"/>
                <a:cs typeface="Georgia"/>
              </a:rPr>
              <a:t>Extensive </a:t>
            </a:r>
            <a:r>
              <a:rPr sz="1550" spc="85" dirty="0">
                <a:latin typeface="Georgia"/>
                <a:cs typeface="Georgia"/>
              </a:rPr>
              <a:t>experiments </a:t>
            </a:r>
            <a:r>
              <a:rPr sz="1550" spc="100" dirty="0">
                <a:latin typeface="Georgia"/>
                <a:cs typeface="Georgia"/>
              </a:rPr>
              <a:t>on </a:t>
            </a:r>
            <a:r>
              <a:rPr sz="1550" spc="65" dirty="0">
                <a:latin typeface="Georgia"/>
                <a:cs typeface="Georgia"/>
              </a:rPr>
              <a:t>two </a:t>
            </a:r>
            <a:r>
              <a:rPr sz="1550" spc="80" dirty="0">
                <a:latin typeface="Georgia"/>
                <a:cs typeface="Georgia"/>
              </a:rPr>
              <a:t>real-world </a:t>
            </a:r>
            <a:r>
              <a:rPr sz="1550" spc="100" dirty="0">
                <a:latin typeface="Georgia"/>
                <a:cs typeface="Georgia"/>
              </a:rPr>
              <a:t>large </a:t>
            </a:r>
            <a:r>
              <a:rPr sz="1550" spc="85" dirty="0">
                <a:latin typeface="Georgia"/>
                <a:cs typeface="Georgia"/>
              </a:rPr>
              <a:t>datasets, </a:t>
            </a:r>
            <a:r>
              <a:rPr sz="1550" spc="-15" dirty="0">
                <a:latin typeface="Georgia"/>
                <a:cs typeface="Georgia"/>
              </a:rPr>
              <a:t>i.e., </a:t>
            </a:r>
            <a:r>
              <a:rPr sz="1550" spc="80" dirty="0">
                <a:latin typeface="Georgia"/>
                <a:cs typeface="Georgia"/>
              </a:rPr>
              <a:t>Amazon </a:t>
            </a:r>
            <a:r>
              <a:rPr sz="1550" spc="110" dirty="0">
                <a:latin typeface="Georgia"/>
                <a:cs typeface="Georgia"/>
              </a:rPr>
              <a:t>and </a:t>
            </a:r>
            <a:r>
              <a:rPr sz="1550" spc="10" dirty="0">
                <a:latin typeface="Georgia"/>
                <a:cs typeface="Georgia"/>
              </a:rPr>
              <a:t>Yelp </a:t>
            </a:r>
            <a:r>
              <a:rPr sz="1550" spc="95" dirty="0">
                <a:latin typeface="Georgia"/>
                <a:cs typeface="Georgia"/>
              </a:rPr>
              <a:t>have  </a:t>
            </a:r>
            <a:r>
              <a:rPr sz="1550" spc="85" dirty="0">
                <a:latin typeface="Georgia"/>
                <a:cs typeface="Georgia"/>
              </a:rPr>
              <a:t>demonstrated </a:t>
            </a:r>
            <a:r>
              <a:rPr sz="1550" spc="60" dirty="0">
                <a:latin typeface="Georgia"/>
                <a:cs typeface="Georgia"/>
              </a:rPr>
              <a:t>the </a:t>
            </a:r>
            <a:r>
              <a:rPr sz="1550" spc="105" dirty="0">
                <a:latin typeface="Georgia"/>
                <a:cs typeface="Georgia"/>
              </a:rPr>
              <a:t>effectiveness </a:t>
            </a:r>
            <a:r>
              <a:rPr sz="1550" spc="135" dirty="0">
                <a:latin typeface="Georgia"/>
                <a:cs typeface="Georgia"/>
              </a:rPr>
              <a:t>of </a:t>
            </a:r>
            <a:r>
              <a:rPr sz="1550" spc="70" dirty="0">
                <a:latin typeface="Georgia"/>
                <a:cs typeface="Georgia"/>
              </a:rPr>
              <a:t>our </a:t>
            </a:r>
            <a:r>
              <a:rPr sz="1550" spc="125" dirty="0">
                <a:latin typeface="Georgia"/>
                <a:cs typeface="Georgia"/>
              </a:rPr>
              <a:t>approach for </a:t>
            </a:r>
            <a:r>
              <a:rPr sz="1550" spc="60" dirty="0">
                <a:latin typeface="Georgia"/>
                <a:cs typeface="Georgia"/>
              </a:rPr>
              <a:t>the </a:t>
            </a:r>
            <a:r>
              <a:rPr sz="1550" spc="90" dirty="0">
                <a:latin typeface="Georgia"/>
                <a:cs typeface="Georgia"/>
              </a:rPr>
              <a:t>prediction </a:t>
            </a:r>
            <a:r>
              <a:rPr sz="1550" spc="135" dirty="0">
                <a:latin typeface="Georgia"/>
                <a:cs typeface="Georgia"/>
              </a:rPr>
              <a:t>of </a:t>
            </a:r>
            <a:r>
              <a:rPr sz="1550" spc="75" dirty="0">
                <a:latin typeface="Georgia"/>
                <a:cs typeface="Georgia"/>
              </a:rPr>
              <a:t>early  </a:t>
            </a:r>
            <a:r>
              <a:rPr sz="1550" spc="60" dirty="0">
                <a:latin typeface="Georgia"/>
                <a:cs typeface="Georgia"/>
              </a:rPr>
              <a:t>reviewers.</a:t>
            </a:r>
            <a:endParaRPr sz="155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7732" y="2046449"/>
            <a:ext cx="213550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75" dirty="0">
                <a:latin typeface="Georgia"/>
                <a:cs typeface="Georgia"/>
              </a:rPr>
              <a:t>early reviewers </a:t>
            </a:r>
            <a:r>
              <a:rPr sz="1550" spc="100" dirty="0">
                <a:latin typeface="Georgia"/>
                <a:cs typeface="Georgia"/>
              </a:rPr>
              <a:t>on</a:t>
            </a:r>
            <a:r>
              <a:rPr sz="1550" spc="335" dirty="0">
                <a:latin typeface="Georgia"/>
                <a:cs typeface="Georgia"/>
              </a:rPr>
              <a:t> </a:t>
            </a:r>
            <a:r>
              <a:rPr sz="1550" spc="125" dirty="0">
                <a:latin typeface="Georgia"/>
                <a:cs typeface="Georgia"/>
              </a:rPr>
              <a:t>an</a:t>
            </a:r>
            <a:endParaRPr sz="155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965" y="827715"/>
            <a:ext cx="305879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4965" y="2051489"/>
            <a:ext cx="8370570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10"/>
              </a:spcBef>
              <a:buChar char="•"/>
              <a:tabLst>
                <a:tab pos="194945" algn="l"/>
              </a:tabLst>
            </a:pPr>
            <a:r>
              <a:rPr sz="2300" spc="5" dirty="0">
                <a:latin typeface="Georgia"/>
                <a:cs typeface="Georgia"/>
              </a:rPr>
              <a:t>The </a:t>
            </a:r>
            <a:r>
              <a:rPr sz="2300" spc="120" dirty="0">
                <a:latin typeface="Georgia"/>
                <a:cs typeface="Georgia"/>
              </a:rPr>
              <a:t>system </a:t>
            </a:r>
            <a:r>
              <a:rPr sz="2300" spc="105" dirty="0">
                <a:latin typeface="Georgia"/>
                <a:cs typeface="Georgia"/>
              </a:rPr>
              <a:t>determining the Complete </a:t>
            </a:r>
            <a:r>
              <a:rPr sz="2300" spc="60" dirty="0">
                <a:latin typeface="Georgia"/>
                <a:cs typeface="Georgia"/>
              </a:rPr>
              <a:t>Review </a:t>
            </a:r>
            <a:r>
              <a:rPr sz="2300" spc="20" dirty="0">
                <a:latin typeface="Georgia"/>
                <a:cs typeface="Georgia"/>
              </a:rPr>
              <a:t>Time</a:t>
            </a:r>
            <a:r>
              <a:rPr sz="2300" spc="290" dirty="0">
                <a:latin typeface="Georgia"/>
                <a:cs typeface="Georgia"/>
              </a:rPr>
              <a:t> </a:t>
            </a:r>
            <a:r>
              <a:rPr sz="2300" spc="110" dirty="0">
                <a:latin typeface="Georgia"/>
                <a:cs typeface="Georgia"/>
              </a:rPr>
              <a:t>Span.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965" y="3474623"/>
            <a:ext cx="7357109" cy="781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310" marR="5080" indent="-182245">
              <a:lnSpc>
                <a:spcPct val="107800"/>
              </a:lnSpc>
              <a:spcBef>
                <a:spcPts val="95"/>
              </a:spcBef>
              <a:buChar char="•"/>
              <a:tabLst>
                <a:tab pos="194945" algn="l"/>
              </a:tabLst>
            </a:pPr>
            <a:r>
              <a:rPr sz="2300" spc="75" dirty="0">
                <a:latin typeface="Georgia"/>
                <a:cs typeface="Georgia"/>
              </a:rPr>
              <a:t>Fast </a:t>
            </a:r>
            <a:r>
              <a:rPr sz="2300" spc="110" dirty="0">
                <a:latin typeface="Georgia"/>
                <a:cs typeface="Georgia"/>
              </a:rPr>
              <a:t>technique </a:t>
            </a:r>
            <a:r>
              <a:rPr sz="2300" spc="135" dirty="0">
                <a:latin typeface="Georgia"/>
                <a:cs typeface="Georgia"/>
              </a:rPr>
              <a:t>to </a:t>
            </a:r>
            <a:r>
              <a:rPr sz="2300" spc="60" dirty="0">
                <a:latin typeface="Georgia"/>
                <a:cs typeface="Georgia"/>
              </a:rPr>
              <a:t>Review </a:t>
            </a:r>
            <a:r>
              <a:rPr sz="2300" spc="140" dirty="0">
                <a:latin typeface="Georgia"/>
                <a:cs typeface="Georgia"/>
              </a:rPr>
              <a:t>Spammer </a:t>
            </a:r>
            <a:r>
              <a:rPr sz="2300" spc="100" dirty="0">
                <a:latin typeface="Georgia"/>
                <a:cs typeface="Georgia"/>
              </a:rPr>
              <a:t>Detection </a:t>
            </a:r>
            <a:r>
              <a:rPr sz="2300" spc="145" dirty="0">
                <a:latin typeface="Georgia"/>
                <a:cs typeface="Georgia"/>
              </a:rPr>
              <a:t>and  </a:t>
            </a:r>
            <a:r>
              <a:rPr sz="2300" spc="55" dirty="0">
                <a:latin typeface="Georgia"/>
                <a:cs typeface="Georgia"/>
              </a:rPr>
              <a:t>Removal.</a:t>
            </a:r>
            <a:endParaRPr sz="23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965" y="827715"/>
            <a:ext cx="637476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SOFTWARE</a:t>
            </a:r>
            <a:r>
              <a:rPr spc="32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4965" y="2051489"/>
            <a:ext cx="5077460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10"/>
              </a:spcBef>
              <a:buChar char="•"/>
              <a:tabLst>
                <a:tab pos="194945" algn="l"/>
                <a:tab pos="2992755" algn="l"/>
                <a:tab pos="3272790" algn="l"/>
              </a:tabLst>
            </a:pPr>
            <a:r>
              <a:rPr sz="2300" spc="155" dirty="0">
                <a:latin typeface="Georgia"/>
                <a:cs typeface="Georgia"/>
              </a:rPr>
              <a:t>Operating</a:t>
            </a:r>
            <a:r>
              <a:rPr sz="2300" spc="280" dirty="0">
                <a:latin typeface="Georgia"/>
                <a:cs typeface="Georgia"/>
              </a:rPr>
              <a:t> </a:t>
            </a:r>
            <a:r>
              <a:rPr sz="2300" spc="110" dirty="0">
                <a:latin typeface="Georgia"/>
                <a:cs typeface="Georgia"/>
              </a:rPr>
              <a:t>System	</a:t>
            </a:r>
            <a:r>
              <a:rPr sz="2300" spc="250" dirty="0">
                <a:latin typeface="Georgia"/>
                <a:cs typeface="Georgia"/>
              </a:rPr>
              <a:t>-	</a:t>
            </a:r>
            <a:r>
              <a:rPr sz="2300" spc="105" dirty="0">
                <a:latin typeface="Georgia"/>
                <a:cs typeface="Georgia"/>
              </a:rPr>
              <a:t>Windows</a:t>
            </a:r>
            <a:r>
              <a:rPr sz="2300" spc="200" dirty="0">
                <a:latin typeface="Georgia"/>
                <a:cs typeface="Georgia"/>
              </a:rPr>
              <a:t> </a:t>
            </a:r>
            <a:r>
              <a:rPr sz="2300" spc="-30" dirty="0">
                <a:latin typeface="Georgia"/>
                <a:cs typeface="Georgia"/>
              </a:rPr>
              <a:t>XP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965" y="3017032"/>
            <a:ext cx="2731770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10"/>
              </a:spcBef>
              <a:buChar char="•"/>
              <a:tabLst>
                <a:tab pos="194945" algn="l"/>
              </a:tabLst>
            </a:pPr>
            <a:r>
              <a:rPr sz="2300" spc="130" dirty="0">
                <a:latin typeface="Georgia"/>
                <a:cs typeface="Georgia"/>
              </a:rPr>
              <a:t>Coding</a:t>
            </a:r>
            <a:r>
              <a:rPr sz="2300" spc="135" dirty="0">
                <a:latin typeface="Georgia"/>
                <a:cs typeface="Georgia"/>
              </a:rPr>
              <a:t> </a:t>
            </a:r>
            <a:r>
              <a:rPr sz="2300" spc="150" dirty="0">
                <a:latin typeface="Georgia"/>
                <a:cs typeface="Georgia"/>
              </a:rPr>
              <a:t>Language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965" y="4465365"/>
            <a:ext cx="1619885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10"/>
              </a:spcBef>
              <a:buChar char="•"/>
              <a:tabLst>
                <a:tab pos="194945" algn="l"/>
              </a:tabLst>
            </a:pPr>
            <a:r>
              <a:rPr sz="2300" spc="65" dirty="0">
                <a:latin typeface="Georgia"/>
                <a:cs typeface="Georgia"/>
              </a:rPr>
              <a:t>Front</a:t>
            </a:r>
            <a:r>
              <a:rPr sz="2300" spc="140" dirty="0">
                <a:latin typeface="Georgia"/>
                <a:cs typeface="Georgia"/>
              </a:rPr>
              <a:t> </a:t>
            </a:r>
            <a:r>
              <a:rPr sz="2300" spc="30" dirty="0">
                <a:latin typeface="Georgia"/>
                <a:cs typeface="Georgia"/>
              </a:rPr>
              <a:t>End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965" y="5430921"/>
            <a:ext cx="1550035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10"/>
              </a:spcBef>
              <a:buChar char="•"/>
              <a:tabLst>
                <a:tab pos="194945" algn="l"/>
              </a:tabLst>
            </a:pPr>
            <a:r>
              <a:rPr sz="2300" spc="140" dirty="0">
                <a:latin typeface="Georgia"/>
                <a:cs typeface="Georgia"/>
              </a:rPr>
              <a:t>Back </a:t>
            </a:r>
            <a:r>
              <a:rPr sz="2300" spc="30" dirty="0">
                <a:latin typeface="Georgia"/>
                <a:cs typeface="Georgia"/>
              </a:rPr>
              <a:t>End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9446" y="3017032"/>
            <a:ext cx="1876425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75920" algn="l"/>
              </a:tabLst>
            </a:pPr>
            <a:r>
              <a:rPr sz="2300" spc="250" dirty="0">
                <a:latin typeface="Georgia"/>
                <a:cs typeface="Georgia"/>
              </a:rPr>
              <a:t>-	</a:t>
            </a:r>
            <a:r>
              <a:rPr sz="2300" spc="50" dirty="0">
                <a:latin typeface="Georgia"/>
                <a:cs typeface="Georgia"/>
              </a:rPr>
              <a:t>Java/J2EE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0416" y="3499810"/>
            <a:ext cx="1796414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45" dirty="0">
                <a:latin typeface="Georgia"/>
                <a:cs typeface="Georgia"/>
              </a:rPr>
              <a:t>(JSP,Servlet)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7574" y="4465365"/>
            <a:ext cx="952500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250" dirty="0">
                <a:latin typeface="Georgia"/>
                <a:cs typeface="Georgia"/>
              </a:rPr>
              <a:t>-</a:t>
            </a:r>
            <a:r>
              <a:rPr sz="2300" spc="135" dirty="0">
                <a:latin typeface="Georgia"/>
                <a:cs typeface="Georgia"/>
              </a:rPr>
              <a:t> </a:t>
            </a:r>
            <a:r>
              <a:rPr sz="2300" spc="-20" dirty="0">
                <a:latin typeface="Georgia"/>
                <a:cs typeface="Georgia"/>
              </a:rPr>
              <a:t>J2EE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7717" y="5430921"/>
            <a:ext cx="1263650" cy="378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250" dirty="0">
                <a:latin typeface="Georgia"/>
                <a:cs typeface="Georgia"/>
              </a:rPr>
              <a:t>-</a:t>
            </a:r>
            <a:r>
              <a:rPr sz="2300" spc="125" dirty="0">
                <a:latin typeface="Georgia"/>
                <a:cs typeface="Georgia"/>
              </a:rPr>
              <a:t> </a:t>
            </a:r>
            <a:r>
              <a:rPr sz="2300" spc="40" dirty="0">
                <a:latin typeface="Georgia"/>
                <a:cs typeface="Georgia"/>
              </a:rPr>
              <a:t>MySQL</a:t>
            </a:r>
            <a:endParaRPr sz="23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809</Words>
  <Application>Microsoft Office PowerPoint</Application>
  <PresentationFormat>Custom</PresentationFormat>
  <Paragraphs>136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ABSTRACT</vt:lpstr>
      <vt:lpstr>INTRODUCTION</vt:lpstr>
      <vt:lpstr>EXISTING SYSTEM</vt:lpstr>
      <vt:lpstr>DISADVANTAGES OF EXISTING  SYSTEM</vt:lpstr>
      <vt:lpstr>PROPOSED SYSTEM</vt:lpstr>
      <vt:lpstr>ADVANTAGES</vt:lpstr>
      <vt:lpstr>SOFTWARE REQUIREMENTS</vt:lpstr>
      <vt:lpstr>HARDWARE REQUIREMENTS</vt:lpstr>
      <vt:lpstr>CLASS DIAGRAM</vt:lpstr>
      <vt:lpstr>SYSTEM ARCHITECTURE</vt:lpstr>
      <vt:lpstr>IMPLEMENTATION• My Proﬁle</vt:lpstr>
      <vt:lpstr>OUTPUT</vt:lpstr>
      <vt:lpstr>ADMIN PAGE</vt:lpstr>
      <vt:lpstr>ADMIN</vt:lpstr>
      <vt:lpstr>ADMIN</vt:lpstr>
      <vt:lpstr>PowerPoint Presentation</vt:lpstr>
      <vt:lpstr>PowerPoint Presentation</vt:lpstr>
      <vt:lpstr>E-COMMERCE WEBSITE USER</vt:lpstr>
      <vt:lpstr>E-COMMERCE WEBSITE USER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4</cp:revision>
  <dcterms:created xsi:type="dcterms:W3CDTF">2021-06-03T09:35:16Z</dcterms:created>
  <dcterms:modified xsi:type="dcterms:W3CDTF">2021-06-03T09:51:42Z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2021-06-03T00:00:00Z</vt:filetime>
  </property>
</Properties>
</file>