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8" r:id="rId10"/>
    <p:sldId id="266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2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6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5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4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AD25-112B-40CF-B283-97AF54D42BF7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9F32-2165-4C4F-A072-91795CD23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2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pacy.io/" TargetMode="External"/><Relationship Id="rId3" Type="http://schemas.openxmlformats.org/officeDocument/2006/relationships/hyperlink" Target="https://pdfs.semanticscholar.org/d03b/9d5081ca64ce4db2f2dfb1e8f478c3bd44c1.pdf" TargetMode="External"/><Relationship Id="rId7" Type="http://schemas.openxmlformats.org/officeDocument/2006/relationships/hyperlink" Target="https://pypi.org/" TargetMode="External"/><Relationship Id="rId12" Type="http://schemas.openxmlformats.org/officeDocument/2006/relationships/hyperlink" Target="https://allennlp.org/" TargetMode="External"/><Relationship Id="rId2" Type="http://schemas.openxmlformats.org/officeDocument/2006/relationships/hyperlink" Target="https://arxiv.org/abs/1804.035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11" Type="http://schemas.openxmlformats.org/officeDocument/2006/relationships/hyperlink" Target="https://dbpedia.org/sparql" TargetMode="External"/><Relationship Id="rId5" Type="http://schemas.openxmlformats.org/officeDocument/2006/relationships/hyperlink" Target="https://www.analyticsvidhya.com/blog/2018/11/introduction-text-summarization-textrank-python/" TargetMode="External"/><Relationship Id="rId10" Type="http://schemas.openxmlformats.org/officeDocument/2006/relationships/hyperlink" Target="https://radimrehurek.com/gensim/summarization/summariser.html" TargetMode="External"/><Relationship Id="rId4" Type="http://schemas.openxmlformats.org/officeDocument/2006/relationships/hyperlink" Target="https://static.googleusercontent.com/media/research.google.com/en/pubs/archive/42235.pdf" TargetMode="External"/><Relationship Id="rId9" Type="http://schemas.openxmlformats.org/officeDocument/2006/relationships/hyperlink" Target="https://github.com/huggingface/neuralcore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xalytics.com/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analyticsvidhya.com/blog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" TargetMode="External"/><Relationship Id="rId5" Type="http://schemas.openxmlformats.org/officeDocument/2006/relationships/hyperlink" Target="https://towardsdatascience.com/" TargetMode="External"/><Relationship Id="rId10" Type="http://schemas.openxmlformats.org/officeDocument/2006/relationships/hyperlink" Target="https://nlpforhackers.io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machinelearningmast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44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Relevance Model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9"/>
            <a:ext cx="9144000" cy="220070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Manager:				Talluri </a:t>
            </a:r>
            <a:r>
              <a:rPr lang="en-US" dirty="0" err="1" smtClean="0"/>
              <a:t>Nagasai</a:t>
            </a:r>
            <a:r>
              <a:rPr lang="en-US" dirty="0" smtClean="0"/>
              <a:t> </a:t>
            </a:r>
            <a:r>
              <a:rPr lang="en-US" dirty="0" err="1" smtClean="0"/>
              <a:t>Venkata</a:t>
            </a:r>
            <a:r>
              <a:rPr lang="en-US" dirty="0" smtClean="0"/>
              <a:t> Sudheer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Krishnamoorthi</a:t>
            </a:r>
            <a:r>
              <a:rPr lang="en-US" dirty="0" smtClean="0"/>
              <a:t> </a:t>
            </a:r>
            <a:r>
              <a:rPr lang="en-US" dirty="0" err="1" smtClean="0"/>
              <a:t>Bagya</a:t>
            </a:r>
            <a:r>
              <a:rPr lang="en-US" dirty="0" smtClean="0"/>
              <a:t>    		Employee Id:6468225(M404202)</a:t>
            </a:r>
          </a:p>
          <a:p>
            <a:pPr algn="l"/>
            <a:r>
              <a:rPr lang="en-US" dirty="0" smtClean="0"/>
              <a:t>Mentors: 	</a:t>
            </a:r>
            <a:r>
              <a:rPr lang="en-US" dirty="0" smtClean="0"/>
              <a:t>		             RFIT R &amp; A India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Nitin Sen				Credit Suisse Bangalore </a:t>
            </a:r>
          </a:p>
          <a:p>
            <a:pPr algn="l"/>
            <a:r>
              <a:rPr lang="en-US" dirty="0" smtClean="0"/>
              <a:t>      Vishal Chauhan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28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9666" y="365126"/>
            <a:ext cx="4134134" cy="5083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Architecture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450" y="2038213"/>
            <a:ext cx="3030073" cy="1846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29209" y="2159297"/>
            <a:ext cx="26256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Ranking of Sentences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Page Rank</a:t>
            </a:r>
          </a:p>
          <a:p>
            <a:pPr marL="342900" indent="-342900">
              <a:buAutoNum type="arabicParenR"/>
            </a:pPr>
            <a:r>
              <a:rPr lang="en-US" sz="1400" dirty="0" err="1" smtClean="0"/>
              <a:t>Gensim</a:t>
            </a:r>
            <a:r>
              <a:rPr lang="en-US" sz="1400" dirty="0" smtClean="0"/>
              <a:t> Text Rank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Positional Ranking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Positional Ranking embedded with Co-reference Resolution</a:t>
            </a:r>
            <a:endParaRPr lang="en-IN" sz="1400" dirty="0"/>
          </a:p>
        </p:txBody>
      </p:sp>
      <p:sp>
        <p:nvSpPr>
          <p:cNvPr id="9" name="Right Arrow 8"/>
          <p:cNvSpPr/>
          <p:nvPr/>
        </p:nvSpPr>
        <p:spPr>
          <a:xfrm>
            <a:off x="2231484" y="5303652"/>
            <a:ext cx="517250" cy="6838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30906" y="4722171"/>
            <a:ext cx="3030073" cy="1846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33124" y="4929015"/>
            <a:ext cx="26256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Scoring of entities using  Percentile Average method by considering direct and indirect relevance</a:t>
            </a:r>
          </a:p>
          <a:p>
            <a:endParaRPr lang="en-US" sz="1400" dirty="0" smtClean="0"/>
          </a:p>
        </p:txBody>
      </p:sp>
      <p:sp>
        <p:nvSpPr>
          <p:cNvPr id="14" name="Right Arrow 13"/>
          <p:cNvSpPr/>
          <p:nvPr/>
        </p:nvSpPr>
        <p:spPr>
          <a:xfrm rot="7860441">
            <a:off x="5128272" y="3889332"/>
            <a:ext cx="480418" cy="658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7626986">
            <a:off x="3184481" y="1276361"/>
            <a:ext cx="480418" cy="658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an 18"/>
          <p:cNvSpPr/>
          <p:nvPr/>
        </p:nvSpPr>
        <p:spPr>
          <a:xfrm>
            <a:off x="667430" y="4886840"/>
            <a:ext cx="1361836" cy="1659331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72591" y="5353025"/>
            <a:ext cx="140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Knowledge</a:t>
            </a:r>
          </a:p>
          <a:p>
            <a:pPr algn="ctr"/>
            <a:r>
              <a:rPr lang="en-US" b="1" dirty="0" smtClean="0"/>
              <a:t>Base</a:t>
            </a:r>
            <a:endParaRPr lang="en-IN" b="1" dirty="0"/>
          </a:p>
        </p:txBody>
      </p:sp>
      <p:sp>
        <p:nvSpPr>
          <p:cNvPr id="22" name="Right Arrow 21"/>
          <p:cNvSpPr/>
          <p:nvPr/>
        </p:nvSpPr>
        <p:spPr>
          <a:xfrm rot="2337560">
            <a:off x="3184531" y="3834245"/>
            <a:ext cx="480418" cy="658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5506088" y="2038213"/>
            <a:ext cx="3030073" cy="1846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895591" y="2435709"/>
            <a:ext cx="225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 NER to extract Entities using spacy or </a:t>
            </a:r>
            <a:r>
              <a:rPr lang="en-US" b="1" dirty="0" err="1" smtClean="0"/>
              <a:t>AllenNLP</a:t>
            </a:r>
            <a:endParaRPr lang="en-IN" b="1" dirty="0"/>
          </a:p>
        </p:txBody>
      </p:sp>
      <p:sp>
        <p:nvSpPr>
          <p:cNvPr id="26" name="Right Arrow 25"/>
          <p:cNvSpPr/>
          <p:nvPr/>
        </p:nvSpPr>
        <p:spPr>
          <a:xfrm rot="2668302">
            <a:off x="5149393" y="1198383"/>
            <a:ext cx="480418" cy="658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Multidocument 30"/>
          <p:cNvSpPr/>
          <p:nvPr/>
        </p:nvSpPr>
        <p:spPr>
          <a:xfrm>
            <a:off x="3753370" y="365126"/>
            <a:ext cx="1312984" cy="850275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48669" y="646171"/>
            <a:ext cx="8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Article</a:t>
            </a:r>
            <a:endParaRPr lang="en-IN" b="1" dirty="0"/>
          </a:p>
        </p:txBody>
      </p:sp>
      <p:sp>
        <p:nvSpPr>
          <p:cNvPr id="33" name="Cloud Callout 32"/>
          <p:cNvSpPr/>
          <p:nvPr/>
        </p:nvSpPr>
        <p:spPr>
          <a:xfrm rot="20759422">
            <a:off x="141990" y="4123115"/>
            <a:ext cx="1050878" cy="614195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 rot="19651263">
            <a:off x="143368" y="4173724"/>
            <a:ext cx="10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DBPedia</a:t>
            </a:r>
            <a:endParaRPr lang="en-IN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59069" y="4675047"/>
            <a:ext cx="176132" cy="17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35851" y="4984670"/>
            <a:ext cx="2167206" cy="1279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6258206" y="5303652"/>
            <a:ext cx="480418" cy="658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911883" y="5140013"/>
            <a:ext cx="22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Output:</a:t>
            </a:r>
          </a:p>
          <a:p>
            <a:pPr algn="ctr"/>
            <a:r>
              <a:rPr lang="en-US" b="1" u="sng" dirty="0" smtClean="0"/>
              <a:t>Entities and Relevance Scores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2886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Experimenting NER’s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4757382" cy="51397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using </a:t>
            </a:r>
            <a:r>
              <a:rPr lang="en-US" dirty="0" err="1" smtClean="0"/>
              <a:t>nltk</a:t>
            </a:r>
            <a:r>
              <a:rPr lang="en-US" dirty="0" smtClean="0"/>
              <a:t>, spacy modules to find NER, we found that the quality of entities extracted is not satisfactory.</a:t>
            </a:r>
          </a:p>
          <a:p>
            <a:r>
              <a:rPr lang="en-US" dirty="0" smtClean="0"/>
              <a:t>So, we tried </a:t>
            </a:r>
            <a:r>
              <a:rPr lang="en-US" dirty="0" err="1" smtClean="0"/>
              <a:t>StanfordNLP</a:t>
            </a:r>
            <a:r>
              <a:rPr lang="en-US" dirty="0" smtClean="0"/>
              <a:t>, polyglot, </a:t>
            </a:r>
            <a:r>
              <a:rPr lang="en-US" dirty="0" err="1" smtClean="0"/>
              <a:t>GlounNLP</a:t>
            </a:r>
            <a:r>
              <a:rPr lang="en-US" dirty="0" smtClean="0"/>
              <a:t>, </a:t>
            </a:r>
            <a:r>
              <a:rPr lang="en-US" dirty="0" err="1" smtClean="0"/>
              <a:t>AllenNLP</a:t>
            </a:r>
            <a:r>
              <a:rPr lang="en-US" dirty="0" smtClean="0"/>
              <a:t> to perform NER.</a:t>
            </a:r>
          </a:p>
          <a:p>
            <a:r>
              <a:rPr lang="en-US" dirty="0" smtClean="0"/>
              <a:t>After looking at all the results “</a:t>
            </a:r>
            <a:r>
              <a:rPr lang="en-US" dirty="0" err="1" smtClean="0"/>
              <a:t>AllenNLP</a:t>
            </a:r>
            <a:r>
              <a:rPr lang="en-US" dirty="0" smtClean="0"/>
              <a:t>” Pre-trained model performed the best.</a:t>
            </a:r>
          </a:p>
          <a:p>
            <a:r>
              <a:rPr lang="en-US" dirty="0" err="1" smtClean="0"/>
              <a:t>AllenNLP</a:t>
            </a:r>
            <a:r>
              <a:rPr lang="en-US" dirty="0" smtClean="0"/>
              <a:t> is </a:t>
            </a:r>
            <a:r>
              <a:rPr lang="en-US" dirty="0" err="1" smtClean="0"/>
              <a:t>pyTorch</a:t>
            </a:r>
            <a:r>
              <a:rPr lang="en-US" dirty="0" smtClean="0"/>
              <a:t> based tool which has pre-trained models for most of the NLP tasks. </a:t>
            </a:r>
          </a:p>
          <a:p>
            <a:r>
              <a:rPr lang="en-US" dirty="0" smtClean="0"/>
              <a:t>We then used </a:t>
            </a:r>
            <a:r>
              <a:rPr lang="en-US" dirty="0" err="1" smtClean="0"/>
              <a:t>AllenNLP</a:t>
            </a:r>
            <a:r>
              <a:rPr lang="en-US" dirty="0" smtClean="0"/>
              <a:t> </a:t>
            </a:r>
            <a:r>
              <a:rPr lang="en-US" dirty="0" err="1" smtClean="0"/>
              <a:t>Coreference</a:t>
            </a:r>
            <a:r>
              <a:rPr lang="en-US" dirty="0" smtClean="0"/>
              <a:t> Resolution in Relevance model and found that it performs better than </a:t>
            </a:r>
            <a:r>
              <a:rPr lang="en-US" dirty="0" err="1" smtClean="0"/>
              <a:t>neuralcoref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60107" y="1037230"/>
            <a:ext cx="49677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the pic of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Allennlp</a:t>
            </a:r>
            <a:r>
              <a:rPr lang="en-US" dirty="0" smtClean="0"/>
              <a:t> </a:t>
            </a:r>
            <a:r>
              <a:rPr lang="en-US" dirty="0" err="1" smtClean="0"/>
              <a:t>coref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07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4"/>
            <a:ext cx="10515600" cy="52216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SWAT Research Paper (</a:t>
            </a:r>
            <a:r>
              <a:rPr lang="en-IN" sz="2000" dirty="0" smtClean="0">
                <a:hlinkClick r:id="rId2"/>
              </a:rPr>
              <a:t>https://arxiv.org/abs/1804.03580</a:t>
            </a:r>
            <a:r>
              <a:rPr lang="en-IN" sz="2000" dirty="0" smtClean="0"/>
              <a:t>) – for understanding refer to rest API mentioned in paper</a:t>
            </a:r>
          </a:p>
          <a:p>
            <a:r>
              <a:rPr lang="en-US" sz="2000" dirty="0" smtClean="0"/>
              <a:t>“Knowledge-Driven Event Embedding for Stock Market prediction” paper(</a:t>
            </a:r>
            <a:r>
              <a:rPr lang="en-IN" sz="2000" dirty="0" smtClean="0">
                <a:hlinkClick r:id="rId3"/>
              </a:rPr>
              <a:t>https://pdfs.semanticscholar.org/d03b/9d5081ca64ce4db2f2dfb1e8f478c3bd44c1.pdf</a:t>
            </a:r>
            <a:r>
              <a:rPr lang="en-IN" sz="2000" dirty="0" smtClean="0"/>
              <a:t>)</a:t>
            </a:r>
          </a:p>
          <a:p>
            <a:r>
              <a:rPr lang="en-US" sz="2000" dirty="0" smtClean="0"/>
              <a:t>Entity Salience paper (</a:t>
            </a:r>
            <a:r>
              <a:rPr lang="en-IN" sz="2000" dirty="0" smtClean="0">
                <a:hlinkClick r:id="rId4"/>
              </a:rPr>
              <a:t>https://static.googleusercontent.com/media/research.google.com/en//pubs/archive/42235.pdf</a:t>
            </a:r>
            <a:r>
              <a:rPr lang="en-IN" sz="2000" dirty="0" smtClean="0"/>
              <a:t>)</a:t>
            </a:r>
          </a:p>
          <a:p>
            <a:r>
              <a:rPr lang="en-US" sz="2000" dirty="0" smtClean="0"/>
              <a:t>Implementation of PageRank (</a:t>
            </a:r>
            <a:r>
              <a:rPr lang="en-IN" sz="2000" dirty="0" smtClean="0">
                <a:hlinkClick r:id="rId5"/>
              </a:rPr>
              <a:t>https://www.analyticsvidhya.com/blog/2018/11/introduction-text-summarization-textrank-python/</a:t>
            </a:r>
            <a:r>
              <a:rPr lang="en-IN" sz="2000" dirty="0" smtClean="0"/>
              <a:t>)</a:t>
            </a:r>
          </a:p>
          <a:p>
            <a:r>
              <a:rPr lang="en-US" sz="2000" dirty="0" smtClean="0"/>
              <a:t>Python Documentation – (</a:t>
            </a:r>
            <a:r>
              <a:rPr lang="en-IN" sz="2000" dirty="0" smtClean="0">
                <a:hlinkClick r:id="rId6"/>
              </a:rPr>
              <a:t>https://docs.python.org/3/</a:t>
            </a:r>
            <a:r>
              <a:rPr lang="en-IN" sz="2000" dirty="0" smtClean="0"/>
              <a:t>)</a:t>
            </a:r>
          </a:p>
          <a:p>
            <a:r>
              <a:rPr lang="en-US" sz="2000" dirty="0" err="1" smtClean="0"/>
              <a:t>PyPI</a:t>
            </a:r>
            <a:r>
              <a:rPr lang="en-US" sz="2000" dirty="0" smtClean="0"/>
              <a:t> – (</a:t>
            </a:r>
            <a:r>
              <a:rPr lang="en-IN" sz="2000" dirty="0" smtClean="0">
                <a:hlinkClick r:id="rId7"/>
              </a:rPr>
              <a:t>https://pypi.org/</a:t>
            </a:r>
            <a:r>
              <a:rPr lang="en-IN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Spacy (</a:t>
            </a:r>
            <a:r>
              <a:rPr lang="en-IN" sz="2000" dirty="0" smtClean="0">
                <a:hlinkClick r:id="rId8"/>
              </a:rPr>
              <a:t>https://spacy.io/</a:t>
            </a:r>
            <a:r>
              <a:rPr lang="en-IN" sz="2000" dirty="0" smtClean="0"/>
              <a:t>) – Refer to spacy v101 course here to learn fast</a:t>
            </a:r>
          </a:p>
          <a:p>
            <a:r>
              <a:rPr lang="en-US" sz="2000" dirty="0" smtClean="0"/>
              <a:t>Anaphora Resolution (</a:t>
            </a:r>
            <a:r>
              <a:rPr lang="en-IN" sz="2000" dirty="0" smtClean="0">
                <a:hlinkClick r:id="rId9"/>
              </a:rPr>
              <a:t>https://github.com/huggingface/neuralcoref</a:t>
            </a:r>
            <a:r>
              <a:rPr lang="en-IN" sz="2000" dirty="0" smtClean="0"/>
              <a:t>)</a:t>
            </a:r>
          </a:p>
          <a:p>
            <a:r>
              <a:rPr lang="en-US" sz="2000" dirty="0" err="1" smtClean="0"/>
              <a:t>Gensim</a:t>
            </a:r>
            <a:r>
              <a:rPr lang="en-US" sz="2000" dirty="0" smtClean="0"/>
              <a:t> </a:t>
            </a:r>
            <a:r>
              <a:rPr lang="en-US" sz="2000" dirty="0" err="1" smtClean="0"/>
              <a:t>TextRank</a:t>
            </a:r>
            <a:r>
              <a:rPr lang="en-US" sz="2000" dirty="0" smtClean="0"/>
              <a:t> (</a:t>
            </a:r>
            <a:r>
              <a:rPr lang="en-IN" sz="2000" dirty="0" smtClean="0">
                <a:hlinkClick r:id="rId10"/>
              </a:rPr>
              <a:t>https://radimrehurek.com/gensim/summarization/summariser.html</a:t>
            </a:r>
            <a:r>
              <a:rPr lang="en-IN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SPARQL Rest API – (</a:t>
            </a:r>
            <a:r>
              <a:rPr lang="en-IN" sz="2000" dirty="0" smtClean="0">
                <a:hlinkClick r:id="rId11"/>
              </a:rPr>
              <a:t>https://dbpedia.org/sparql</a:t>
            </a:r>
            <a:r>
              <a:rPr lang="en-IN" sz="2000" dirty="0" smtClean="0"/>
              <a:t>)</a:t>
            </a:r>
            <a:endParaRPr lang="en-US" sz="2000" dirty="0" smtClean="0"/>
          </a:p>
          <a:p>
            <a:r>
              <a:rPr lang="en-US" sz="2000" dirty="0" err="1" smtClean="0"/>
              <a:t>AllenNLP</a:t>
            </a:r>
            <a:r>
              <a:rPr lang="en-US" sz="2000" dirty="0" smtClean="0"/>
              <a:t> (</a:t>
            </a:r>
            <a:r>
              <a:rPr lang="en-IN" sz="2000" dirty="0" smtClean="0">
                <a:hlinkClick r:id="rId12"/>
              </a:rPr>
              <a:t>https://allennlp.org/</a:t>
            </a:r>
            <a:r>
              <a:rPr lang="en-IN" sz="2000" dirty="0" smtClean="0"/>
              <a:t>) – Go to modules section to implement and use demo section to understand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306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Some other most used websites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sz="1600" dirty="0" smtClean="0"/>
              <a:t>Google – (</a:t>
            </a:r>
            <a:r>
              <a:rPr lang="en-IN" sz="1600" dirty="0" smtClean="0">
                <a:hlinkClick r:id="rId2"/>
              </a:rPr>
              <a:t>https://www.google.com/</a:t>
            </a:r>
            <a:r>
              <a:rPr lang="en-IN" sz="1600" dirty="0" smtClean="0"/>
              <a:t>)</a:t>
            </a:r>
          </a:p>
          <a:p>
            <a:r>
              <a:rPr lang="en-US" sz="1600" dirty="0" smtClean="0"/>
              <a:t>GitHub – (</a:t>
            </a:r>
            <a:r>
              <a:rPr lang="en-IN" sz="1600" dirty="0" smtClean="0">
                <a:hlinkClick r:id="rId3"/>
              </a:rPr>
              <a:t>https://github.com/</a:t>
            </a:r>
            <a:r>
              <a:rPr lang="en-IN" sz="1600" dirty="0" smtClean="0"/>
              <a:t>)</a:t>
            </a:r>
          </a:p>
          <a:p>
            <a:r>
              <a:rPr lang="en-US" sz="1600" dirty="0" err="1" smtClean="0"/>
              <a:t>Stackoverflow</a:t>
            </a:r>
            <a:r>
              <a:rPr lang="en-US" sz="1600" dirty="0" smtClean="0"/>
              <a:t> – (</a:t>
            </a:r>
            <a:r>
              <a:rPr lang="en-IN" sz="1600" dirty="0" smtClean="0">
                <a:hlinkClick r:id="rId4"/>
              </a:rPr>
              <a:t>https://stackoverflow.com/</a:t>
            </a:r>
            <a:r>
              <a:rPr lang="en-IN" sz="1600" dirty="0" smtClean="0"/>
              <a:t>)</a:t>
            </a:r>
            <a:endParaRPr lang="en-US" sz="1600" dirty="0" smtClean="0"/>
          </a:p>
          <a:p>
            <a:r>
              <a:rPr lang="en-US" sz="1600" dirty="0" smtClean="0"/>
              <a:t>Towards Data Science -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https://towardsdatascience.com/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Medium – (</a:t>
            </a:r>
            <a:r>
              <a:rPr lang="en-IN" sz="1600" dirty="0" smtClean="0">
                <a:hlinkClick r:id="rId6"/>
              </a:rPr>
              <a:t>https://medium.com/</a:t>
            </a:r>
            <a:r>
              <a:rPr lang="en-IN" sz="1600" dirty="0" smtClean="0"/>
              <a:t>)</a:t>
            </a:r>
          </a:p>
          <a:p>
            <a:r>
              <a:rPr lang="en-US" sz="1600" dirty="0" smtClean="0"/>
              <a:t>Analytics </a:t>
            </a:r>
            <a:r>
              <a:rPr lang="en-US" sz="1600" dirty="0" err="1" smtClean="0"/>
              <a:t>Vidhya</a:t>
            </a:r>
            <a:r>
              <a:rPr lang="en-US" sz="1600" dirty="0" smtClean="0"/>
              <a:t> – (</a:t>
            </a:r>
            <a:r>
              <a:rPr lang="en-IN" sz="1600" dirty="0" smtClean="0">
                <a:hlinkClick r:id="rId7"/>
              </a:rPr>
              <a:t>https://www.analyticsvidhya.com/blog/</a:t>
            </a:r>
            <a:r>
              <a:rPr lang="en-IN" sz="1600" dirty="0" smtClean="0"/>
              <a:t>)</a:t>
            </a:r>
          </a:p>
          <a:p>
            <a:r>
              <a:rPr lang="en-US" sz="1600" dirty="0" err="1" smtClean="0"/>
              <a:t>Lexalytics</a:t>
            </a:r>
            <a:r>
              <a:rPr lang="en-US" sz="1600" dirty="0" smtClean="0"/>
              <a:t> – (</a:t>
            </a:r>
            <a:r>
              <a:rPr lang="en-IN" sz="1600" dirty="0" smtClean="0">
                <a:hlinkClick r:id="rId8"/>
              </a:rPr>
              <a:t>https://www.lexalytics.com/</a:t>
            </a:r>
            <a:r>
              <a:rPr lang="en-IN" sz="1600" dirty="0" smtClean="0"/>
              <a:t>)</a:t>
            </a:r>
          </a:p>
          <a:p>
            <a:r>
              <a:rPr lang="en-US" sz="1600" dirty="0" smtClean="0"/>
              <a:t>Machine Learning Mastery – (</a:t>
            </a:r>
            <a:r>
              <a:rPr lang="en-IN" sz="1600" dirty="0" smtClean="0">
                <a:hlinkClick r:id="rId9"/>
              </a:rPr>
              <a:t>https://machinelearningmastery.com/</a:t>
            </a:r>
            <a:r>
              <a:rPr lang="en-IN" sz="1600" dirty="0" smtClean="0"/>
              <a:t>)</a:t>
            </a:r>
          </a:p>
          <a:p>
            <a:r>
              <a:rPr lang="en-US" sz="1600" dirty="0" smtClean="0"/>
              <a:t>Nlphackers.io – (</a:t>
            </a:r>
            <a:r>
              <a:rPr lang="en-IN" sz="1600" dirty="0" smtClean="0">
                <a:hlinkClick r:id="rId10"/>
              </a:rPr>
              <a:t>https://nlpforhackers.io/</a:t>
            </a:r>
            <a:r>
              <a:rPr lang="en-IN" sz="1600" dirty="0" smtClean="0"/>
              <a:t>)</a:t>
            </a:r>
          </a:p>
          <a:p>
            <a:endParaRPr lang="en-IN" sz="16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86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59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2131"/>
            <a:ext cx="10515600" cy="3624832"/>
          </a:xfrm>
        </p:spPr>
        <p:txBody>
          <a:bodyPr/>
          <a:lstStyle/>
          <a:p>
            <a:r>
              <a:rPr lang="en-US" dirty="0" smtClean="0"/>
              <a:t>Build a model that quantifies the relation between a entity and a document so that we will be able to find out which documents are more related to that entity by considering direct and indirect relevance of the document with that entity.</a:t>
            </a:r>
            <a:endParaRPr lang="en-IN" dirty="0" smtClean="0"/>
          </a:p>
          <a:p>
            <a:r>
              <a:rPr lang="en-US" dirty="0" smtClean="0"/>
              <a:t>Experiment on all the NLP tools present and find which perform NER at the best.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05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Techniques used for Model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945"/>
            <a:ext cx="10515600" cy="16786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Information Based Ranking using PageRank Algorithm</a:t>
            </a:r>
          </a:p>
          <a:p>
            <a:r>
              <a:rPr lang="en-US" sz="2000" dirty="0" smtClean="0"/>
              <a:t>Information Based Ranking using </a:t>
            </a:r>
            <a:r>
              <a:rPr lang="en-US" sz="2000" dirty="0" err="1" smtClean="0"/>
              <a:t>Gensim</a:t>
            </a:r>
            <a:r>
              <a:rPr lang="en-US" sz="2000" dirty="0" smtClean="0"/>
              <a:t> </a:t>
            </a:r>
            <a:r>
              <a:rPr lang="en-US" sz="2000" dirty="0" err="1" smtClean="0"/>
              <a:t>TextRank</a:t>
            </a:r>
            <a:endParaRPr lang="en-US" sz="2000" dirty="0" smtClean="0"/>
          </a:p>
          <a:p>
            <a:r>
              <a:rPr lang="en-US" sz="2000" dirty="0" smtClean="0"/>
              <a:t>Positional Ranking</a:t>
            </a:r>
          </a:p>
          <a:p>
            <a:r>
              <a:rPr lang="en-US" sz="2000" dirty="0" smtClean="0"/>
              <a:t>Positional Ranking embedded with Co-reference resolution</a:t>
            </a: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920619"/>
            <a:ext cx="10515600" cy="66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Tools used for Model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589359"/>
            <a:ext cx="10515600" cy="257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Spacy 2.1.3 Version for Natural Language Processing</a:t>
            </a:r>
          </a:p>
          <a:p>
            <a:r>
              <a:rPr lang="en-US" sz="2000" dirty="0" err="1" smtClean="0"/>
              <a:t>NeuralCoref</a:t>
            </a:r>
            <a:r>
              <a:rPr lang="en-US" sz="2000" dirty="0" smtClean="0"/>
              <a:t> 4.0 Version for Anaphora Resolution</a:t>
            </a:r>
          </a:p>
          <a:p>
            <a:r>
              <a:rPr lang="en-US" sz="2000" dirty="0" err="1" smtClean="0"/>
              <a:t>Networkx</a:t>
            </a:r>
            <a:r>
              <a:rPr lang="en-US" sz="2000" dirty="0" smtClean="0"/>
              <a:t> module for Page Rank Implementation</a:t>
            </a:r>
          </a:p>
          <a:p>
            <a:r>
              <a:rPr lang="en-US" sz="2000" dirty="0" err="1" smtClean="0"/>
              <a:t>Gensim</a:t>
            </a:r>
            <a:r>
              <a:rPr lang="en-US" sz="2000" dirty="0" smtClean="0"/>
              <a:t> Module for </a:t>
            </a:r>
            <a:r>
              <a:rPr lang="en-US" sz="2000" dirty="0" err="1" smtClean="0"/>
              <a:t>TextRank</a:t>
            </a:r>
            <a:r>
              <a:rPr lang="en-US" sz="2000" dirty="0" smtClean="0"/>
              <a:t> Implementation</a:t>
            </a:r>
          </a:p>
          <a:p>
            <a:r>
              <a:rPr lang="en-US" sz="2000" dirty="0" err="1" smtClean="0"/>
              <a:t>SPARQLWrapper</a:t>
            </a:r>
            <a:r>
              <a:rPr lang="en-US" sz="2000" dirty="0" smtClean="0"/>
              <a:t> module for querying graph database</a:t>
            </a:r>
          </a:p>
          <a:p>
            <a:r>
              <a:rPr lang="en-US" sz="2000" dirty="0" err="1" smtClean="0"/>
              <a:t>AllenNLP</a:t>
            </a:r>
            <a:r>
              <a:rPr lang="en-US" sz="2000" dirty="0" smtClean="0"/>
              <a:t> for better NER and better Anaphora Resolution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644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Concept of Relevance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Relevance is simply knowing which entity that the article belongs to so that we can predict that events happening as per the article are related to that entity.</a:t>
            </a:r>
          </a:p>
          <a:p>
            <a:r>
              <a:rPr lang="en-US" dirty="0" smtClean="0"/>
              <a:t>There are two types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Relevance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Direct Relevance is a type of relevance where the entity itself is directly mentioned in the article.</a:t>
            </a:r>
          </a:p>
          <a:p>
            <a:pPr lvl="1"/>
            <a:r>
              <a:rPr lang="en-US" dirty="0" smtClean="0"/>
              <a:t>Indirect Relevance is when the related entities or properties of entities are present in the article.</a:t>
            </a:r>
          </a:p>
          <a:p>
            <a:r>
              <a:rPr lang="en-US" dirty="0" smtClean="0"/>
              <a:t>Performing Direct Relevance is easier but to perform Indirect relevance we need to have some knowledge of entities and their related entities and </a:t>
            </a:r>
            <a:r>
              <a:rPr lang="en-US" dirty="0" err="1" smtClean="0"/>
              <a:t>techinically</a:t>
            </a:r>
            <a:r>
              <a:rPr lang="en-US" dirty="0" smtClean="0"/>
              <a:t> we call that a “Knowledge Base”.</a:t>
            </a:r>
          </a:p>
          <a:p>
            <a:r>
              <a:rPr lang="en-US" dirty="0" smtClean="0"/>
              <a:t>Instead of creating a knowledge base by our own which requires huge data and consumes a lot of time, we can use the existing knowledge bases like </a:t>
            </a:r>
            <a:r>
              <a:rPr lang="en-US" dirty="0" err="1" smtClean="0"/>
              <a:t>WikiPedia</a:t>
            </a:r>
            <a:r>
              <a:rPr lang="en-US" dirty="0" smtClean="0"/>
              <a:t>, NYT corpus or Wiki News. Here we use </a:t>
            </a:r>
            <a:r>
              <a:rPr lang="en-US" b="1" dirty="0" smtClean="0"/>
              <a:t>“</a:t>
            </a:r>
            <a:r>
              <a:rPr lang="en-US" b="1" dirty="0" err="1" smtClean="0"/>
              <a:t>DBPedia</a:t>
            </a:r>
            <a:r>
              <a:rPr lang="en-US" b="1" dirty="0" smtClean="0"/>
              <a:t>”</a:t>
            </a:r>
            <a:r>
              <a:rPr lang="en-US" dirty="0" smtClean="0"/>
              <a:t> which is a graph database of </a:t>
            </a:r>
            <a:r>
              <a:rPr lang="en-US" dirty="0" err="1" smtClean="0"/>
              <a:t>WikiPedia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To Query any database we require a query language, here SPARQL(pronounced as SPARKLE) does that job for us.  We have a </a:t>
            </a:r>
            <a:r>
              <a:rPr lang="en-US" dirty="0" err="1" smtClean="0"/>
              <a:t>SPARQLWrapper</a:t>
            </a:r>
            <a:r>
              <a:rPr lang="en-US" dirty="0" smtClean="0"/>
              <a:t> in python to execute the queries.</a:t>
            </a:r>
          </a:p>
        </p:txBody>
      </p:sp>
    </p:spTree>
    <p:extLst>
      <p:ext uri="{BB962C8B-B14F-4D97-AF65-F5344CB8AC3E}">
        <p14:creationId xmlns:p14="http://schemas.microsoft.com/office/powerpoint/2010/main" val="11435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For Creation of Knowledge Base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78221" y="1825625"/>
            <a:ext cx="4775579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This entire database is a set of “subject-predicate-object” triples i.e. RDF data can also be considered as a table with subject, predicate, object columns.</a:t>
            </a:r>
          </a:p>
          <a:p>
            <a:r>
              <a:rPr lang="en-US" sz="1600" dirty="0" smtClean="0"/>
              <a:t>We can use SELECT query of SPARQL in-order to retrieve data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Result will be a dictionary of the form shown in Example,</a:t>
            </a:r>
            <a:r>
              <a:rPr lang="en-IN" sz="1600" dirty="0" smtClean="0"/>
              <a:t> </a:t>
            </a:r>
            <a:r>
              <a:rPr lang="en-IN" sz="1600" b="1" dirty="0" smtClean="0"/>
              <a:t>Ex</a:t>
            </a:r>
            <a:r>
              <a:rPr lang="en-IN" sz="1600" dirty="0" smtClean="0"/>
              <a:t>: {“alias”:[“Apple Inc.”], “</a:t>
            </a:r>
            <a:r>
              <a:rPr lang="en-IN" sz="1600" dirty="0" err="1" smtClean="0"/>
              <a:t>keyPerson</a:t>
            </a:r>
            <a:r>
              <a:rPr lang="en-IN" sz="1600" dirty="0" smtClean="0"/>
              <a:t>”:[“Steve Jobs”, “Tim Cook”], “Products”:[“iMac”, “iPhone”]}</a:t>
            </a:r>
          </a:p>
          <a:p>
            <a:r>
              <a:rPr lang="en-US" sz="1600" dirty="0" smtClean="0"/>
              <a:t>Alias will be considered as equal to mentioning the entity itself and every property will be given priority based on their closure or relation of it with the entity.</a:t>
            </a:r>
          </a:p>
          <a:p>
            <a:r>
              <a:rPr lang="en-US" sz="1600" dirty="0" smtClean="0"/>
              <a:t>We extract the information of S&amp;P 500 companies.</a:t>
            </a:r>
            <a:endParaRPr lang="en-IN" sz="1600" dirty="0" smtClean="0"/>
          </a:p>
          <a:p>
            <a:endParaRPr lang="en-IN" sz="16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26028" r="58231" b="16357"/>
          <a:stretch/>
        </p:blipFill>
        <p:spPr>
          <a:xfrm>
            <a:off x="1078172" y="1828799"/>
            <a:ext cx="5221327" cy="4612943"/>
          </a:xfrm>
        </p:spPr>
      </p:pic>
    </p:spTree>
    <p:extLst>
      <p:ext uri="{BB962C8B-B14F-4D97-AF65-F5344CB8AC3E}">
        <p14:creationId xmlns:p14="http://schemas.microsoft.com/office/powerpoint/2010/main" val="274878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8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Ranking of Sentences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Before using any math or stat intuition in this, we use common sense to rank the sentences.</a:t>
            </a:r>
          </a:p>
          <a:p>
            <a:r>
              <a:rPr lang="en-US" sz="2600" dirty="0" smtClean="0"/>
              <a:t>Headlines contain the most important and relevant matter in the news article, followed by beginning lines and it decreases from top to bottom.</a:t>
            </a:r>
          </a:p>
          <a:p>
            <a:r>
              <a:rPr lang="en-US" sz="2600" dirty="0" smtClean="0"/>
              <a:t>So, we go for </a:t>
            </a:r>
            <a:r>
              <a:rPr lang="en-US" sz="2600" b="1" dirty="0" smtClean="0"/>
              <a:t>Positional Ranking</a:t>
            </a:r>
            <a:r>
              <a:rPr lang="en-US" sz="2600" dirty="0" smtClean="0"/>
              <a:t>, where this common sense criteria is applied. If the entity is present in the headline then it is related with high confidence and given a score of 1.0. Scoring for remaining sentences will be seen in next slides.</a:t>
            </a:r>
          </a:p>
          <a:p>
            <a:r>
              <a:rPr lang="en-US" sz="2600" dirty="0" smtClean="0"/>
              <a:t>We can also rank the sentences based on </a:t>
            </a:r>
            <a:r>
              <a:rPr lang="en-US" sz="2600" b="1" dirty="0" smtClean="0"/>
              <a:t>the information </a:t>
            </a:r>
            <a:r>
              <a:rPr lang="en-US" sz="2600" dirty="0" smtClean="0"/>
              <a:t>present in the document using word </a:t>
            </a:r>
            <a:r>
              <a:rPr lang="en-US" sz="2600" dirty="0" err="1" smtClean="0"/>
              <a:t>embeddings</a:t>
            </a:r>
            <a:r>
              <a:rPr lang="en-US" sz="2600" dirty="0" smtClean="0"/>
              <a:t> and PageRank/ </a:t>
            </a:r>
            <a:r>
              <a:rPr lang="en-US" sz="2600" dirty="0" err="1" smtClean="0"/>
              <a:t>TextRank</a:t>
            </a:r>
            <a:r>
              <a:rPr lang="en-US" sz="2600" dirty="0" smtClean="0"/>
              <a:t> algorithm.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implemented page rank algorithm using word </a:t>
            </a:r>
            <a:r>
              <a:rPr lang="en-US" dirty="0" err="1" smtClean="0"/>
              <a:t>embeddings</a:t>
            </a:r>
            <a:r>
              <a:rPr lang="en-US" dirty="0" smtClean="0"/>
              <a:t> and </a:t>
            </a:r>
            <a:r>
              <a:rPr lang="en-US" dirty="0" err="1" smtClean="0"/>
              <a:t>networkx</a:t>
            </a:r>
            <a:r>
              <a:rPr lang="en-US" dirty="0" smtClean="0"/>
              <a:t> module. We also used genism module which contains </a:t>
            </a:r>
            <a:r>
              <a:rPr lang="en-US" dirty="0" err="1" smtClean="0"/>
              <a:t>textrank</a:t>
            </a:r>
            <a:r>
              <a:rPr lang="en-US" dirty="0" smtClean="0"/>
              <a:t> summarizer( by passing the ratio of summarization =1)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Scoring Metric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Percentile method is used to score the entities present in the document.</a:t>
            </a:r>
          </a:p>
          <a:p>
            <a:r>
              <a:rPr lang="en-US" dirty="0" smtClean="0"/>
              <a:t>We take the intersection of the companies present in the corpus and companies we extracted using NER.</a:t>
            </a:r>
          </a:p>
          <a:p>
            <a:r>
              <a:rPr lang="en-US" dirty="0" smtClean="0"/>
              <a:t>Now we will Rank the sentences based on Information and Position separately.</a:t>
            </a:r>
          </a:p>
          <a:p>
            <a:r>
              <a:rPr lang="en-US" dirty="0" smtClean="0"/>
              <a:t>Then we will have the percentile scoring on ranked sentences.</a:t>
            </a:r>
          </a:p>
          <a:p>
            <a:r>
              <a:rPr lang="en-US" dirty="0" smtClean="0"/>
              <a:t>Percentile score of a single presence= </a:t>
            </a:r>
          </a:p>
          <a:p>
            <a:pPr marL="0" indent="0">
              <a:buNone/>
            </a:pPr>
            <a:r>
              <a:rPr lang="en-US" sz="2000" dirty="0" smtClean="0"/>
              <a:t>	Score=number of lines below the line where entity is present/Total number of lines </a:t>
            </a:r>
          </a:p>
          <a:p>
            <a:r>
              <a:rPr lang="en-US" dirty="0" smtClean="0"/>
              <a:t>We will average the scores for all the entities and their properties present at different lines, for both information based and positional based ranking and get the final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8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3" y="3118790"/>
            <a:ext cx="23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PageRank using python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00348" y="177498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Relevance Model Python Code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8091" y="777410"/>
            <a:ext cx="216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Gensim</a:t>
            </a:r>
            <a:r>
              <a:rPr lang="en-US" dirty="0" smtClean="0"/>
              <a:t> </a:t>
            </a:r>
            <a:r>
              <a:rPr lang="en-US" dirty="0" err="1" smtClean="0"/>
              <a:t>TextRank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" t="49927" r="72999" b="36075"/>
          <a:stretch/>
        </p:blipFill>
        <p:spPr>
          <a:xfrm>
            <a:off x="8918518" y="1452161"/>
            <a:ext cx="3273482" cy="13614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4843" y="777410"/>
            <a:ext cx="248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 to be imported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" t="28206" r="68250" b="51763"/>
          <a:stretch/>
        </p:blipFill>
        <p:spPr>
          <a:xfrm>
            <a:off x="518615" y="1318967"/>
            <a:ext cx="3781733" cy="1494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6467" y="777410"/>
            <a:ext cx="248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Glove Embedding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5" y="3802963"/>
            <a:ext cx="6334293" cy="29019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50168" r="70285" b="33904"/>
          <a:stretch/>
        </p:blipFill>
        <p:spPr>
          <a:xfrm>
            <a:off x="4748662" y="1377322"/>
            <a:ext cx="3721542" cy="142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203" y="3831395"/>
            <a:ext cx="2562261" cy="20098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07571" y="3118790"/>
            <a:ext cx="26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based scoring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345" y="725661"/>
            <a:ext cx="33003" cy="23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050843"/>
            <a:ext cx="12192000" cy="2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470203" y="751790"/>
            <a:ext cx="0" cy="23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78722" y="3076463"/>
            <a:ext cx="54591" cy="378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709463"/>
            <a:ext cx="12192000" cy="16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1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1" r="48711" b="7598"/>
          <a:stretch/>
        </p:blipFill>
        <p:spPr>
          <a:xfrm>
            <a:off x="573204" y="764276"/>
            <a:ext cx="6290936" cy="5991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375" y="177421"/>
            <a:ext cx="652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call all the functions and to perform co-reference resolution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74005" y="177421"/>
            <a:ext cx="261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Positional Based Scoring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247" y="764276"/>
            <a:ext cx="3495675" cy="3295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4006" y="4835855"/>
            <a:ext cx="261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Results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23" y="5518244"/>
            <a:ext cx="5013278" cy="10326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973664" y="0"/>
            <a:ext cx="34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73664" y="4420595"/>
            <a:ext cx="5218336" cy="1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4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1036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Relevance Model</vt:lpstr>
      <vt:lpstr>Problem Statement</vt:lpstr>
      <vt:lpstr>Techniques used for Model</vt:lpstr>
      <vt:lpstr>Concept of Relevance</vt:lpstr>
      <vt:lpstr>Code For Creation of Knowledge Base</vt:lpstr>
      <vt:lpstr>Ranking of Sentences</vt:lpstr>
      <vt:lpstr>Scoring Metric</vt:lpstr>
      <vt:lpstr>PowerPoint Presentation</vt:lpstr>
      <vt:lpstr>PowerPoint Presentation</vt:lpstr>
      <vt:lpstr>Basic Architecture</vt:lpstr>
      <vt:lpstr>Experimenting NER’s</vt:lpstr>
      <vt:lpstr>References</vt:lpstr>
      <vt:lpstr>Some other most used 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Model</dc:title>
  <dc:creator>sudheer talluri</dc:creator>
  <cp:lastModifiedBy>sudheer talluri</cp:lastModifiedBy>
  <cp:revision>31</cp:revision>
  <dcterms:created xsi:type="dcterms:W3CDTF">2019-07-15T16:46:49Z</dcterms:created>
  <dcterms:modified xsi:type="dcterms:W3CDTF">2019-07-15T22:18:21Z</dcterms:modified>
</cp:coreProperties>
</file>