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05" y="367741"/>
            <a:ext cx="1067998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7976" y="1486915"/>
            <a:ext cx="7496047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5069" y="6473162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3" name="object 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241" y="6464604"/>
            <a:ext cx="1765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073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46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2782" y="3133801"/>
            <a:ext cx="6012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latin typeface="Times New Roman"/>
                <a:cs typeface="Times New Roman"/>
              </a:rPr>
              <a:t>HAND</a:t>
            </a:r>
            <a:r>
              <a:rPr dirty="0" sz="3200" spc="-35" b="0">
                <a:latin typeface="Times New Roman"/>
                <a:cs typeface="Times New Roman"/>
              </a:rPr>
              <a:t> </a:t>
            </a:r>
            <a:r>
              <a:rPr dirty="0" sz="3200" b="0">
                <a:latin typeface="Times New Roman"/>
                <a:cs typeface="Times New Roman"/>
              </a:rPr>
              <a:t>GESTURE</a:t>
            </a:r>
            <a:r>
              <a:rPr dirty="0" sz="3200" spc="-40" b="0">
                <a:latin typeface="Times New Roman"/>
                <a:cs typeface="Times New Roman"/>
              </a:rPr>
              <a:t> </a:t>
            </a:r>
            <a:r>
              <a:rPr dirty="0" sz="3200" b="0">
                <a:latin typeface="Times New Roman"/>
                <a:cs typeface="Times New Roman"/>
              </a:rPr>
              <a:t>RECOGNITION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4254" y="4298442"/>
            <a:ext cx="39884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SUDHEESANA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KGISL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INSTITUTE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TECHNOLOGY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711721243111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4549" y="0"/>
            <a:ext cx="4752340" cy="6863080"/>
            <a:chOff x="7444549" y="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51" y="6488014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  <a:tabLst>
                <a:tab pos="78740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33247" y="423113"/>
            <a:ext cx="23450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</a:t>
            </a:r>
            <a:r>
              <a:rPr dirty="0" spc="-5"/>
              <a:t>G</a:t>
            </a:r>
            <a:r>
              <a:rPr dirty="0" spc="-20"/>
              <a:t>E</a:t>
            </a:r>
            <a:r>
              <a:rPr dirty="0" spc="-5"/>
              <a:t>N</a:t>
            </a:r>
            <a:r>
              <a:rPr dirty="0" spc="-35"/>
              <a:t>D</a:t>
            </a:r>
            <a:r>
              <a:rPr dirty="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38046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8105" y="1365311"/>
            <a:ext cx="6106160" cy="37814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Identifying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Issue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Overview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Target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Audience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Proposed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Solution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Benefits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Implemented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Approach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Modeling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Achieved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5213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dirty="0" sz="4250" spc="-15"/>
              <a:t>PROBLEM	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6622" y="1657984"/>
            <a:ext cx="718502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3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The problem at hand revolves around the need for efficient and accurate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 gesture recognition technology.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the growing prevalence 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gesture-based interfaces in various fields 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human-computer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reality,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sign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translation,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pressing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demand for robust systems capable of accurately interpreting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responding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hand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movements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real-time.</a:t>
            </a:r>
            <a:endParaRPr sz="1800">
              <a:latin typeface="Times New Roman"/>
              <a:cs typeface="Times New Roman"/>
            </a:endParaRPr>
          </a:p>
          <a:p>
            <a:pPr marL="299085" marR="412750" indent="-287020">
              <a:lnSpc>
                <a:spcPct val="13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Consequently, there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critical need for a reliable and versatile hand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gesture recognition system that can </a:t>
            </a:r>
            <a:r>
              <a:rPr dirty="0" sz="1800" spc="-5">
                <a:latin typeface="Times New Roman"/>
                <a:cs typeface="Times New Roman"/>
              </a:rPr>
              <a:t>seamlessly </a:t>
            </a:r>
            <a:r>
              <a:rPr dirty="0" sz="1800">
                <a:latin typeface="Times New Roman"/>
                <a:cs typeface="Times New Roman"/>
              </a:rPr>
              <a:t>integrate into various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offering</a:t>
            </a:r>
            <a:r>
              <a:rPr dirty="0" sz="1800" spc="-5">
                <a:latin typeface="Times New Roman"/>
                <a:cs typeface="Times New Roman"/>
              </a:rPr>
              <a:t> users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natural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intuitive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means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overcoming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challenges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3162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891" y="522477"/>
            <a:ext cx="526669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4775" algn="l"/>
              </a:tabLst>
            </a:pPr>
            <a:r>
              <a:rPr dirty="0" sz="4250" spc="-1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140" y="1322578"/>
            <a:ext cx="8648700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aims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develop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detect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recognize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vision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techniques.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introduces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camera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record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live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video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stream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extract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snapshots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these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recognize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comparing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approaches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include:</a:t>
            </a:r>
            <a:endParaRPr sz="1600">
              <a:latin typeface="Times New Roman"/>
              <a:cs typeface="Times New Roman"/>
            </a:endParaRPr>
          </a:p>
          <a:p>
            <a:pPr marL="299085" marR="599440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dirty="0"/>
              <a:t>	</a:t>
            </a:r>
            <a:r>
              <a:rPr dirty="0" sz="1600" spc="-5" b="1">
                <a:latin typeface="Times New Roman"/>
                <a:cs typeface="Times New Roman"/>
              </a:rPr>
              <a:t>Recognize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hand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gestures: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Accurately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identify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shapes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movements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captured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 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camera.</a:t>
            </a:r>
            <a:endParaRPr sz="1600">
              <a:latin typeface="Times New Roman"/>
              <a:cs typeface="Times New Roman"/>
            </a:endParaRPr>
          </a:p>
          <a:p>
            <a:pPr marL="299085" marR="259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Function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various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environments: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robust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factors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lighting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changes,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background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clutter,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variations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shapes 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sizes.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Data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Collection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Gather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diverse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dataset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representing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commands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Data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Preprocessing: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Clean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prepare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removing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normalizing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formats,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extracting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relevant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recognition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marR="45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Algorithm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Development: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Implement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optimize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classify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accurately.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Evaluation: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metrics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accuracy,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latency,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robustness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measure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system's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performance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under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3162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532002"/>
            <a:ext cx="49841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WHO</a:t>
            </a:r>
            <a:r>
              <a:rPr dirty="0" sz="3200" spc="-260"/>
              <a:t> </a:t>
            </a:r>
            <a:r>
              <a:rPr dirty="0" sz="3200" spc="-5"/>
              <a:t>AR</a:t>
            </a:r>
            <a:r>
              <a:rPr dirty="0" sz="3200"/>
              <a:t>E</a:t>
            </a:r>
            <a:r>
              <a:rPr dirty="0" sz="3200" spc="-7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60"/>
              <a:t> </a:t>
            </a:r>
            <a:r>
              <a:rPr dirty="0" sz="3200" spc="-15"/>
              <a:t>U</a:t>
            </a:r>
            <a:r>
              <a:rPr dirty="0" sz="3200" spc="-20"/>
              <a:t>S</a:t>
            </a:r>
            <a:r>
              <a:rPr dirty="0" sz="3200" spc="-10"/>
              <a:t>E</a:t>
            </a:r>
            <a:r>
              <a:rPr dirty="0" sz="3200" spc="-15"/>
              <a:t>R</a:t>
            </a:r>
            <a:r>
              <a:rPr dirty="0" sz="3200" spc="-20"/>
              <a:t>S</a:t>
            </a:r>
            <a:r>
              <a:rPr dirty="0" sz="3200"/>
              <a:t>?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8489" y="1353769"/>
            <a:ext cx="8001634" cy="4691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end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the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hand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gesture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recognition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project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individuals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who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benefit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from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system's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capabilities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various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applications.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Deaf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Hard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of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Hearing Individuals: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People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who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</a:t>
            </a:r>
            <a:r>
              <a:rPr dirty="0" sz="1700" spc="-5">
                <a:latin typeface="Times New Roman"/>
                <a:cs typeface="Times New Roman"/>
              </a:rPr>
              <a:t> sign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language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 a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primary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means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 communication can benefit </a:t>
            </a:r>
            <a:r>
              <a:rPr dirty="0" sz="1700" spc="-5">
                <a:latin typeface="Times New Roman"/>
                <a:cs typeface="Times New Roman"/>
              </a:rPr>
              <a:t>from </a:t>
            </a:r>
            <a:r>
              <a:rPr dirty="0" sz="1700">
                <a:latin typeface="Times New Roman"/>
                <a:cs typeface="Times New Roman"/>
              </a:rPr>
              <a:t>hand gesture recognition systems for </a:t>
            </a:r>
            <a:r>
              <a:rPr dirty="0" sz="1700" spc="-5">
                <a:latin typeface="Times New Roman"/>
                <a:cs typeface="Times New Roman"/>
              </a:rPr>
              <a:t>sign </a:t>
            </a:r>
            <a:r>
              <a:rPr dirty="0" sz="1700">
                <a:latin typeface="Times New Roman"/>
                <a:cs typeface="Times New Roman"/>
              </a:rPr>
              <a:t>language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recognition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communication.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94995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Developers and Researchers: </a:t>
            </a:r>
            <a:r>
              <a:rPr dirty="0" sz="1700" spc="-5">
                <a:latin typeface="Times New Roman"/>
                <a:cs typeface="Times New Roman"/>
              </a:rPr>
              <a:t>Professionals in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field </a:t>
            </a:r>
            <a:r>
              <a:rPr dirty="0" sz="1700">
                <a:latin typeface="Times New Roman"/>
                <a:cs typeface="Times New Roman"/>
              </a:rPr>
              <a:t>of </a:t>
            </a:r>
            <a:r>
              <a:rPr dirty="0" sz="1700" spc="-5">
                <a:latin typeface="Times New Roman"/>
                <a:cs typeface="Times New Roman"/>
              </a:rPr>
              <a:t>computer vision, artificial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intelligence, and </a:t>
            </a:r>
            <a:r>
              <a:rPr dirty="0" sz="1700" spc="-5">
                <a:latin typeface="Times New Roman"/>
                <a:cs typeface="Times New Roman"/>
              </a:rPr>
              <a:t>human-computer interaction </a:t>
            </a:r>
            <a:r>
              <a:rPr dirty="0" sz="1700">
                <a:latin typeface="Times New Roman"/>
                <a:cs typeface="Times New Roman"/>
              </a:rPr>
              <a:t>who may use the </a:t>
            </a:r>
            <a:r>
              <a:rPr dirty="0" sz="1700" spc="-5">
                <a:latin typeface="Times New Roman"/>
                <a:cs typeface="Times New Roman"/>
              </a:rPr>
              <a:t>project's findings </a:t>
            </a:r>
            <a:r>
              <a:rPr dirty="0" sz="1700">
                <a:latin typeface="Times New Roman"/>
                <a:cs typeface="Times New Roman"/>
              </a:rPr>
              <a:t>and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techniques</a:t>
            </a:r>
            <a:r>
              <a:rPr dirty="0" sz="1700" spc="-5">
                <a:latin typeface="Times New Roman"/>
                <a:cs typeface="Times New Roman"/>
              </a:rPr>
              <a:t> to</a:t>
            </a:r>
            <a:r>
              <a:rPr dirty="0" sz="1700">
                <a:latin typeface="Times New Roman"/>
                <a:cs typeface="Times New Roman"/>
              </a:rPr>
              <a:t> advance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research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develop new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applications.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2390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Custom Gesture Recognition Users: </a:t>
            </a:r>
            <a:r>
              <a:rPr dirty="0" sz="1700" spc="-5">
                <a:latin typeface="Times New Roman"/>
                <a:cs typeface="Times New Roman"/>
              </a:rPr>
              <a:t>Individuals </a:t>
            </a:r>
            <a:r>
              <a:rPr dirty="0" sz="1700">
                <a:latin typeface="Times New Roman"/>
                <a:cs typeface="Times New Roman"/>
              </a:rPr>
              <a:t>who want </a:t>
            </a:r>
            <a:r>
              <a:rPr dirty="0" sz="1700" spc="-5">
                <a:latin typeface="Times New Roman"/>
                <a:cs typeface="Times New Roman"/>
              </a:rPr>
              <a:t>to customize </a:t>
            </a:r>
            <a:r>
              <a:rPr dirty="0" sz="1700">
                <a:latin typeface="Times New Roman"/>
                <a:cs typeface="Times New Roman"/>
              </a:rPr>
              <a:t>and deploy </a:t>
            </a:r>
            <a:r>
              <a:rPr dirty="0" sz="1700" spc="-5">
                <a:latin typeface="Times New Roman"/>
                <a:cs typeface="Times New Roman"/>
              </a:rPr>
              <a:t>their </a:t>
            </a:r>
            <a:r>
              <a:rPr dirty="0" sz="1700">
                <a:latin typeface="Times New Roman"/>
                <a:cs typeface="Times New Roman"/>
              </a:rPr>
              <a:t> own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gesture recognition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pipeline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 </a:t>
            </a:r>
            <a:r>
              <a:rPr dirty="0" sz="1700" spc="-5">
                <a:latin typeface="Times New Roman"/>
                <a:cs typeface="Times New Roman"/>
              </a:rPr>
              <a:t>specific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applications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 needs,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discussed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source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focusing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-5">
                <a:latin typeface="Times New Roman"/>
                <a:cs typeface="Times New Roman"/>
              </a:rPr>
              <a:t> real-time</a:t>
            </a:r>
            <a:r>
              <a:rPr dirty="0" sz="1700">
                <a:latin typeface="Times New Roman"/>
                <a:cs typeface="Times New Roman"/>
              </a:rPr>
              <a:t> custom hand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gesture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recognition.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36220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Times New Roman"/>
                <a:cs typeface="Times New Roman"/>
              </a:rPr>
              <a:t>General Users: </a:t>
            </a:r>
            <a:r>
              <a:rPr dirty="0" sz="1700" spc="-5">
                <a:latin typeface="Times New Roman"/>
                <a:cs typeface="Times New Roman"/>
              </a:rPr>
              <a:t>Individuals </a:t>
            </a:r>
            <a:r>
              <a:rPr dirty="0" sz="1700">
                <a:latin typeface="Times New Roman"/>
                <a:cs typeface="Times New Roman"/>
              </a:rPr>
              <a:t>who wish </a:t>
            </a:r>
            <a:r>
              <a:rPr dirty="0" sz="1700" spc="-5">
                <a:latin typeface="Times New Roman"/>
                <a:cs typeface="Times New Roman"/>
              </a:rPr>
              <a:t>to interact with computers </a:t>
            </a:r>
            <a:r>
              <a:rPr dirty="0" sz="1700">
                <a:latin typeface="Times New Roman"/>
                <a:cs typeface="Times New Roman"/>
              </a:rPr>
              <a:t>and devices through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intuitive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hand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movements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without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traditional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input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devices </a:t>
            </a:r>
            <a:r>
              <a:rPr dirty="0" sz="1700" spc="-5">
                <a:latin typeface="Times New Roman"/>
                <a:cs typeface="Times New Roman"/>
              </a:rPr>
              <a:t>like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keyboards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mice.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241" y="6473162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6755"/>
            <a:ext cx="2696210" cy="5381625"/>
            <a:chOff x="0" y="1476755"/>
            <a:chExt cx="2696210" cy="5381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755"/>
              <a:ext cx="2695955" cy="32476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079" y="6467855"/>
              <a:ext cx="76186" cy="1774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491" y="612140"/>
            <a:ext cx="9722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YOU</a:t>
            </a:r>
            <a:r>
              <a:rPr dirty="0" sz="3600"/>
              <a:t>R</a:t>
            </a:r>
            <a:r>
              <a:rPr dirty="0" sz="3600" spc="-80"/>
              <a:t> </a:t>
            </a:r>
            <a:r>
              <a:rPr dirty="0" sz="3600" spc="-20"/>
              <a:t>S</a:t>
            </a:r>
            <a:r>
              <a:rPr dirty="0" sz="3600" spc="-15"/>
              <a:t>O</a:t>
            </a:r>
            <a:r>
              <a:rPr dirty="0" sz="3600"/>
              <a:t>L</a:t>
            </a:r>
            <a:r>
              <a:rPr dirty="0" sz="3600" spc="-30"/>
              <a:t>U</a:t>
            </a:r>
            <a:r>
              <a:rPr dirty="0" sz="3600"/>
              <a:t>T</a:t>
            </a:r>
            <a:r>
              <a:rPr dirty="0" sz="3600" spc="-25"/>
              <a:t>I</a:t>
            </a:r>
            <a:r>
              <a:rPr dirty="0" sz="3600" spc="-15"/>
              <a:t>O</a:t>
            </a:r>
            <a:r>
              <a:rPr dirty="0" sz="3600"/>
              <a:t>N</a:t>
            </a:r>
            <a:r>
              <a:rPr dirty="0" sz="3600" spc="-330"/>
              <a:t> </a:t>
            </a:r>
            <a:r>
              <a:rPr dirty="0" sz="3600" spc="-5"/>
              <a:t>AN</a:t>
            </a:r>
            <a:r>
              <a:rPr dirty="0" sz="3600"/>
              <a:t>D</a:t>
            </a:r>
            <a:r>
              <a:rPr dirty="0" sz="3600" spc="-30"/>
              <a:t> </a:t>
            </a:r>
            <a:r>
              <a:rPr dirty="0" sz="3600" spc="-5"/>
              <a:t>IT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 spc="-30"/>
              <a:t>V</a:t>
            </a:r>
            <a:r>
              <a:rPr dirty="0" sz="3600" spc="-25"/>
              <a:t>ALU</a:t>
            </a:r>
            <a:r>
              <a:rPr dirty="0" sz="3600"/>
              <a:t>E</a:t>
            </a:r>
            <a:r>
              <a:rPr dirty="0" sz="3600" spc="-130"/>
              <a:t> </a:t>
            </a:r>
            <a:r>
              <a:rPr dirty="0" sz="3600" spc="-15"/>
              <a:t>PROPO</a:t>
            </a:r>
            <a:r>
              <a:rPr dirty="0" sz="3600" spc="-20"/>
              <a:t>SI</a:t>
            </a:r>
            <a:r>
              <a:rPr dirty="0" sz="3600"/>
              <a:t>T</a:t>
            </a:r>
            <a:r>
              <a:rPr dirty="0" sz="3600" spc="-25"/>
              <a:t>I</a:t>
            </a:r>
            <a:r>
              <a:rPr dirty="0" sz="3600" spc="-15"/>
              <a:t>O</a:t>
            </a:r>
            <a:r>
              <a:rPr dirty="0" sz="3600"/>
              <a:t>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39241" y="6473162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877439" y="1238249"/>
            <a:ext cx="7545070" cy="514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 gesture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recognition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consists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three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main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phases: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pre-processing,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extraction,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classification.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Pre-processing:</a:t>
            </a:r>
            <a:r>
              <a:rPr dirty="0" sz="1600" spc="5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includes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segmentation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isolate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 gesture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background, </a:t>
            </a:r>
            <a:r>
              <a:rPr dirty="0" sz="1600" spc="-10">
                <a:latin typeface="Times New Roman"/>
                <a:cs typeface="Times New Roman"/>
              </a:rPr>
              <a:t>removing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performing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edge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detection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shape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hand.</a:t>
            </a:r>
            <a:endParaRPr sz="1600">
              <a:latin typeface="Times New Roman"/>
              <a:cs typeface="Times New Roman"/>
            </a:endParaRPr>
          </a:p>
          <a:p>
            <a:pPr marL="12700" marR="74295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Feature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Extraction: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main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part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research,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two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extraction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methods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employed: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contour 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complex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moments.</a:t>
            </a:r>
            <a:endParaRPr sz="1600">
              <a:latin typeface="Times New Roman"/>
              <a:cs typeface="Times New Roman"/>
            </a:endParaRPr>
          </a:p>
          <a:p>
            <a:pPr marL="12700" marR="1587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Classification:</a:t>
            </a:r>
            <a:r>
              <a:rPr dirty="0" sz="1600" spc="5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neural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recognize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gesture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image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based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its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extracted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VALUE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PROPOSITION:</a:t>
            </a:r>
            <a:endParaRPr sz="1600">
              <a:latin typeface="Times New Roman"/>
              <a:cs typeface="Times New Roman"/>
            </a:endParaRPr>
          </a:p>
          <a:p>
            <a:pPr marL="12700" marR="217804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Efficient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Communication: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supplement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normal </a:t>
            </a:r>
            <a:r>
              <a:rPr dirty="0" sz="1600" spc="-5">
                <a:latin typeface="Times New Roman"/>
                <a:cs typeface="Times New Roman"/>
              </a:rPr>
              <a:t> communication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">
                <a:latin typeface="Times New Roman"/>
                <a:cs typeface="Times New Roman"/>
              </a:rPr>
              <a:t> people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hearing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impairment,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allowing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more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effectively.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Customization: </a:t>
            </a:r>
            <a:r>
              <a:rPr dirty="0" sz="1600" spc="-5">
                <a:latin typeface="Times New Roman"/>
                <a:cs typeface="Times New Roman"/>
              </a:rPr>
              <a:t>The system can be </a:t>
            </a:r>
            <a:r>
              <a:rPr dirty="0" sz="1600" spc="-10">
                <a:latin typeface="Times New Roman"/>
                <a:cs typeface="Times New Roman"/>
              </a:rPr>
              <a:t>customized </a:t>
            </a:r>
            <a:r>
              <a:rPr dirty="0" sz="1600" spc="-5">
                <a:latin typeface="Times New Roman"/>
                <a:cs typeface="Times New Roman"/>
              </a:rPr>
              <a:t>to recognize specific hand gestures, </a:t>
            </a:r>
            <a:r>
              <a:rPr dirty="0" sz="1600" spc="-10">
                <a:latin typeface="Times New Roman"/>
                <a:cs typeface="Times New Roman"/>
              </a:rPr>
              <a:t>making </a:t>
            </a:r>
            <a:r>
              <a:rPr dirty="0" sz="1600" spc="-5">
                <a:latin typeface="Times New Roman"/>
                <a:cs typeface="Times New Roman"/>
              </a:rPr>
              <a:t> it suitable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various applications, such as sign language recognition, virtual </a:t>
            </a:r>
            <a:r>
              <a:rPr dirty="0" sz="1600" spc="-10">
                <a:latin typeface="Times New Roman"/>
                <a:cs typeface="Times New Roman"/>
              </a:rPr>
              <a:t>mouse </a:t>
            </a:r>
            <a:r>
              <a:rPr dirty="0" sz="1600" spc="-5">
                <a:latin typeface="Times New Roman"/>
                <a:cs typeface="Times New Roman"/>
              </a:rPr>
              <a:t>control,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Times New Roman"/>
                <a:cs typeface="Times New Roman"/>
              </a:rPr>
              <a:t>more.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Ease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Use: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designed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user-friendly,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pre-processing,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extraction,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classification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phases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work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together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accurate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014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  <a:tabLst>
                <a:tab pos="78740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47395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/>
              <a:t>THE</a:t>
            </a:r>
            <a:r>
              <a:rPr dirty="0" sz="4250" spc="-10"/>
              <a:t> </a:t>
            </a:r>
            <a:r>
              <a:rPr dirty="0" sz="4250" spc="-5"/>
              <a:t>WOW</a:t>
            </a:r>
            <a:r>
              <a:rPr dirty="0" sz="4250" spc="70"/>
              <a:t> </a:t>
            </a:r>
            <a:r>
              <a:rPr dirty="0" sz="4250" spc="-5"/>
              <a:t>IN</a:t>
            </a:r>
            <a:r>
              <a:rPr dirty="0" sz="4250" spc="-10"/>
              <a:t> YOUR</a:t>
            </a:r>
            <a:r>
              <a:rPr dirty="0" sz="4250" spc="15"/>
              <a:t> </a:t>
            </a:r>
            <a:r>
              <a:rPr dirty="0" sz="4250" spc="-15"/>
              <a:t>SOLUTION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1130426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976" y="1486915"/>
            <a:ext cx="6696709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10489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wow </a:t>
            </a:r>
            <a:r>
              <a:rPr dirty="0" sz="1800">
                <a:latin typeface="Times New Roman"/>
                <a:cs typeface="Times New Roman"/>
              </a:rPr>
              <a:t>factor of the hand gesture recognition project lies in </a:t>
            </a:r>
            <a:r>
              <a:rPr dirty="0" sz="1800" spc="-5">
                <a:latin typeface="Times New Roman"/>
                <a:cs typeface="Times New Roman"/>
              </a:rPr>
              <a:t>its </a:t>
            </a:r>
            <a:r>
              <a:rPr dirty="0" sz="1800">
                <a:latin typeface="Times New Roman"/>
                <a:cs typeface="Times New Roman"/>
              </a:rPr>
              <a:t> ability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seamlessly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bridge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gap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humans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intuitive and natural interaction. By harnessing cutting-edge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advancements in computer vision and </a:t>
            </a:r>
            <a:r>
              <a:rPr dirty="0" sz="1800" spc="-5">
                <a:latin typeface="Times New Roman"/>
                <a:cs typeface="Times New Roman"/>
              </a:rPr>
              <a:t>machine </a:t>
            </a:r>
            <a:r>
              <a:rPr dirty="0" sz="1800">
                <a:latin typeface="Times New Roman"/>
                <a:cs typeface="Times New Roman"/>
              </a:rPr>
              <a:t>learning, the system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empowers</a:t>
            </a:r>
            <a:r>
              <a:rPr dirty="0" sz="1800">
                <a:latin typeface="Times New Roman"/>
                <a:cs typeface="Times New Roman"/>
              </a:rPr>
              <a:t> users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 </a:t>
            </a:r>
            <a:r>
              <a:rPr dirty="0" sz="1800" spc="-5">
                <a:latin typeface="Times New Roman"/>
                <a:cs typeface="Times New Roman"/>
              </a:rPr>
              <a:t>computers,</a:t>
            </a:r>
            <a:r>
              <a:rPr dirty="0" sz="1800">
                <a:latin typeface="Times New Roman"/>
                <a:cs typeface="Times New Roman"/>
              </a:rPr>
              <a:t> devices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This innovative approach not only enhances accessibility for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individuals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disabilities,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hearing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rely on sign language, but also opens up new realms of possibility for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immersive </a:t>
            </a:r>
            <a:r>
              <a:rPr dirty="0" sz="1800">
                <a:latin typeface="Times New Roman"/>
                <a:cs typeface="Times New Roman"/>
              </a:rPr>
              <a:t>human-computer interaction in various </a:t>
            </a:r>
            <a:r>
              <a:rPr dirty="0" sz="1800" spc="-5">
                <a:latin typeface="Times New Roman"/>
                <a:cs typeface="Times New Roman"/>
              </a:rPr>
              <a:t>domains. Whether </a:t>
            </a:r>
            <a:r>
              <a:rPr dirty="0" sz="1800">
                <a:latin typeface="Times New Roman"/>
                <a:cs typeface="Times New Roman"/>
              </a:rPr>
              <a:t> it's enabling real-time custom gesture recognition for specific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 or providing developers and researchers with </a:t>
            </a:r>
            <a:r>
              <a:rPr dirty="0" sz="1800" spc="-5">
                <a:latin typeface="Times New Roman"/>
                <a:cs typeface="Times New Roman"/>
              </a:rPr>
              <a:t>powerful </a:t>
            </a:r>
            <a:r>
              <a:rPr dirty="0" sz="1800">
                <a:latin typeface="Times New Roman"/>
                <a:cs typeface="Times New Roman"/>
              </a:rPr>
              <a:t> tools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push</a:t>
            </a:r>
            <a:r>
              <a:rPr dirty="0" sz="1800">
                <a:latin typeface="Times New Roman"/>
                <a:cs typeface="Times New Roman"/>
              </a:rPr>
              <a:t> the boundaries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technology.</a:t>
            </a:r>
            <a:endParaRPr sz="1800">
              <a:latin typeface="Times New Roman"/>
              <a:cs typeface="Times New Roman"/>
            </a:endParaRPr>
          </a:p>
          <a:p>
            <a:pPr marL="299085" marR="3651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The hand gesture recognition project </a:t>
            </a:r>
            <a:r>
              <a:rPr dirty="0" sz="1800" spc="-5">
                <a:latin typeface="Times New Roman"/>
                <a:cs typeface="Times New Roman"/>
              </a:rPr>
              <a:t>embodies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transformative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potential of gesture-based interfaces, captivating </a:t>
            </a:r>
            <a:r>
              <a:rPr dirty="0" sz="1800" spc="-5">
                <a:latin typeface="Times New Roman"/>
                <a:cs typeface="Times New Roman"/>
              </a:rPr>
              <a:t>users </a:t>
            </a:r>
            <a:r>
              <a:rPr dirty="0" sz="1800">
                <a:latin typeface="Times New Roman"/>
                <a:cs typeface="Times New Roman"/>
              </a:rPr>
              <a:t>with its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seamless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blend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technology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human</a:t>
            </a:r>
            <a:r>
              <a:rPr dirty="0" sz="1800">
                <a:latin typeface="Times New Roman"/>
                <a:cs typeface="Times New Roman"/>
              </a:rPr>
              <a:t> intuition.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85" y="367741"/>
            <a:ext cx="32956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376172"/>
            <a:ext cx="2836163" cy="50916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8892" y="6488014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851" y="6475314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8869" y="6473162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05" y="367741"/>
            <a:ext cx="24453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</a:t>
            </a:r>
            <a:r>
              <a:rPr dirty="0" spc="-60"/>
              <a:t>E</a:t>
            </a:r>
            <a:r>
              <a:rPr dirty="0" spc="-70"/>
              <a:t>S</a:t>
            </a:r>
            <a:r>
              <a:rPr dirty="0" spc="-65"/>
              <a:t>UL</a:t>
            </a:r>
            <a:r>
              <a:rPr dirty="0" spc="-6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853" y="6109512"/>
            <a:ext cx="1205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Demo</a:t>
            </a:r>
            <a:r>
              <a:rPr dirty="0" u="heavy" sz="2000" spc="-6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1371600"/>
            <a:ext cx="3617976" cy="3733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1371600"/>
            <a:ext cx="3867911" cy="3733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8892" y="6488014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851" y="6475314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8869" y="6473162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Sudheesana MP</dc:creator>
  <dcterms:created xsi:type="dcterms:W3CDTF">2024-04-17T14:50:54Z</dcterms:created>
  <dcterms:modified xsi:type="dcterms:W3CDTF">2024-04-17T14:50:54Z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2024-04-17T00:00:00Z</vt:filetime>
  </property>
</Properties>
</file>